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55" r:id="rId2"/>
    <p:sldId id="257" r:id="rId3"/>
    <p:sldId id="738" r:id="rId4"/>
    <p:sldId id="741" r:id="rId5"/>
    <p:sldId id="742" r:id="rId6"/>
    <p:sldId id="743" r:id="rId7"/>
    <p:sldId id="744" r:id="rId8"/>
    <p:sldId id="745" r:id="rId9"/>
    <p:sldId id="746" r:id="rId10"/>
    <p:sldId id="747" r:id="rId11"/>
    <p:sldId id="748" r:id="rId12"/>
    <p:sldId id="749" r:id="rId13"/>
    <p:sldId id="751" r:id="rId14"/>
    <p:sldId id="752" r:id="rId15"/>
    <p:sldId id="753" r:id="rId16"/>
    <p:sldId id="754" r:id="rId17"/>
    <p:sldId id="755" r:id="rId18"/>
    <p:sldId id="756" r:id="rId19"/>
    <p:sldId id="757" r:id="rId20"/>
    <p:sldId id="758" r:id="rId21"/>
    <p:sldId id="759" r:id="rId22"/>
    <p:sldId id="760" r:id="rId23"/>
    <p:sldId id="761" r:id="rId24"/>
    <p:sldId id="762" r:id="rId25"/>
    <p:sldId id="763" r:id="rId26"/>
    <p:sldId id="764" r:id="rId27"/>
    <p:sldId id="765" r:id="rId28"/>
    <p:sldId id="766" r:id="rId29"/>
    <p:sldId id="767" r:id="rId30"/>
    <p:sldId id="768" r:id="rId31"/>
    <p:sldId id="769" r:id="rId32"/>
    <p:sldId id="770" r:id="rId33"/>
    <p:sldId id="771" r:id="rId34"/>
    <p:sldId id="772" r:id="rId35"/>
    <p:sldId id="773" r:id="rId36"/>
    <p:sldId id="774" r:id="rId37"/>
    <p:sldId id="775" r:id="rId38"/>
    <p:sldId id="776" r:id="rId39"/>
    <p:sldId id="777" r:id="rId40"/>
    <p:sldId id="778" r:id="rId41"/>
    <p:sldId id="779" r:id="rId42"/>
    <p:sldId id="780" r:id="rId43"/>
    <p:sldId id="781" r:id="rId44"/>
    <p:sldId id="580" r:id="rId45"/>
    <p:sldId id="651" r:id="rId46"/>
    <p:sldId id="711" r:id="rId47"/>
    <p:sldId id="740" r:id="rId48"/>
    <p:sldId id="739" r:id="rId49"/>
    <p:sldId id="71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7E"/>
    <a:srgbClr val="F1FA82"/>
    <a:srgbClr val="034503"/>
    <a:srgbClr val="E21220"/>
    <a:srgbClr val="F7FA72"/>
    <a:srgbClr val="046804"/>
    <a:srgbClr val="FACD0E"/>
    <a:srgbClr val="ED3A27"/>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94" autoAdjust="0"/>
    <p:restoredTop sz="94660"/>
  </p:normalViewPr>
  <p:slideViewPr>
    <p:cSldViewPr snapToGrid="0">
      <p:cViewPr varScale="1">
        <p:scale>
          <a:sx n="61" d="100"/>
          <a:sy n="61" d="100"/>
        </p:scale>
        <p:origin x="2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A56B9-4B14-6E31-F1CE-51CE901625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398E2A5-694F-7423-545D-37AF17F81C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3331252-DD4B-A6DA-F8FE-D4D8EF6F24A4}"/>
              </a:ext>
            </a:extLst>
          </p:cNvPr>
          <p:cNvSpPr>
            <a:spLocks noGrp="1"/>
          </p:cNvSpPr>
          <p:nvPr>
            <p:ph type="dt" sz="half" idx="10"/>
          </p:nvPr>
        </p:nvSpPr>
        <p:spPr/>
        <p:txBody>
          <a:bodyPr/>
          <a:lstStyle/>
          <a:p>
            <a:fld id="{0ECA32F2-2001-44CF-A84E-51AA575C3303}" type="datetimeFigureOut">
              <a:rPr lang="en-IN" smtClean="0"/>
              <a:t>14-01-2023</a:t>
            </a:fld>
            <a:endParaRPr lang="en-IN"/>
          </a:p>
        </p:txBody>
      </p:sp>
      <p:sp>
        <p:nvSpPr>
          <p:cNvPr id="5" name="Footer Placeholder 4">
            <a:extLst>
              <a:ext uri="{FF2B5EF4-FFF2-40B4-BE49-F238E27FC236}">
                <a16:creationId xmlns:a16="http://schemas.microsoft.com/office/drawing/2014/main" id="{7BBFCD72-9136-D093-DF51-36634F98800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2DAD9A1-86E2-587F-9D54-6AFBE64D9B6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522035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D6D8-CDF5-6B55-2013-42A240EA2E7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36563EB-7C57-FA88-AC0F-F1CC5C3C98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A35DE1D-8D80-5975-7867-63FB6E9D02C4}"/>
              </a:ext>
            </a:extLst>
          </p:cNvPr>
          <p:cNvSpPr>
            <a:spLocks noGrp="1"/>
          </p:cNvSpPr>
          <p:nvPr>
            <p:ph type="dt" sz="half" idx="10"/>
          </p:nvPr>
        </p:nvSpPr>
        <p:spPr/>
        <p:txBody>
          <a:bodyPr/>
          <a:lstStyle/>
          <a:p>
            <a:fld id="{0ECA32F2-2001-44CF-A84E-51AA575C3303}" type="datetimeFigureOut">
              <a:rPr lang="en-IN" smtClean="0"/>
              <a:t>14-01-2023</a:t>
            </a:fld>
            <a:endParaRPr lang="en-IN"/>
          </a:p>
        </p:txBody>
      </p:sp>
      <p:sp>
        <p:nvSpPr>
          <p:cNvPr id="5" name="Footer Placeholder 4">
            <a:extLst>
              <a:ext uri="{FF2B5EF4-FFF2-40B4-BE49-F238E27FC236}">
                <a16:creationId xmlns:a16="http://schemas.microsoft.com/office/drawing/2014/main" id="{3F9DA5E2-384A-6765-8900-1630EBC3776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0D57C61-F3A9-1F40-C2AC-C0048995094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77862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079E0E-DFAA-C568-2D8F-C583DDD943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520CBC9-47D2-C9B3-5A23-163279D38A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BDFC179-40A2-4B79-BA97-FEC298DFAE27}"/>
              </a:ext>
            </a:extLst>
          </p:cNvPr>
          <p:cNvSpPr>
            <a:spLocks noGrp="1"/>
          </p:cNvSpPr>
          <p:nvPr>
            <p:ph type="dt" sz="half" idx="10"/>
          </p:nvPr>
        </p:nvSpPr>
        <p:spPr/>
        <p:txBody>
          <a:bodyPr/>
          <a:lstStyle/>
          <a:p>
            <a:fld id="{0ECA32F2-2001-44CF-A84E-51AA575C3303}" type="datetimeFigureOut">
              <a:rPr lang="en-IN" smtClean="0"/>
              <a:t>14-01-2023</a:t>
            </a:fld>
            <a:endParaRPr lang="en-IN"/>
          </a:p>
        </p:txBody>
      </p:sp>
      <p:sp>
        <p:nvSpPr>
          <p:cNvPr id="5" name="Footer Placeholder 4">
            <a:extLst>
              <a:ext uri="{FF2B5EF4-FFF2-40B4-BE49-F238E27FC236}">
                <a16:creationId xmlns:a16="http://schemas.microsoft.com/office/drawing/2014/main" id="{1F3D3851-B8B4-1DFD-A924-6840E4D4896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B0ECF4-D550-1B98-2CB8-503CADA3CFFF}"/>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147010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44CF3-BDA6-618F-38BE-0C39307F87E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1010D48-8B04-1B9F-7E7D-BC021FAD3E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DC7A92C-1A2D-2AE8-C95E-8934392E5D86}"/>
              </a:ext>
            </a:extLst>
          </p:cNvPr>
          <p:cNvSpPr>
            <a:spLocks noGrp="1"/>
          </p:cNvSpPr>
          <p:nvPr>
            <p:ph type="dt" sz="half" idx="10"/>
          </p:nvPr>
        </p:nvSpPr>
        <p:spPr/>
        <p:txBody>
          <a:bodyPr/>
          <a:lstStyle/>
          <a:p>
            <a:fld id="{0ECA32F2-2001-44CF-A84E-51AA575C3303}" type="datetimeFigureOut">
              <a:rPr lang="en-IN" smtClean="0"/>
              <a:t>14-01-2023</a:t>
            </a:fld>
            <a:endParaRPr lang="en-IN"/>
          </a:p>
        </p:txBody>
      </p:sp>
      <p:sp>
        <p:nvSpPr>
          <p:cNvPr id="5" name="Footer Placeholder 4">
            <a:extLst>
              <a:ext uri="{FF2B5EF4-FFF2-40B4-BE49-F238E27FC236}">
                <a16:creationId xmlns:a16="http://schemas.microsoft.com/office/drawing/2014/main" id="{A5D6AC85-308F-180A-6C99-97BC9EDDCD0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5868FA2-D2EE-6CC2-7CE4-5C3CCAAD35D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008343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56767-4593-4009-0644-3D63565E14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2CFF17C-FC37-F4B0-1EB6-1B2549DBA2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231A0E-3B6F-990D-F2DE-AD4A53FC13CB}"/>
              </a:ext>
            </a:extLst>
          </p:cNvPr>
          <p:cNvSpPr>
            <a:spLocks noGrp="1"/>
          </p:cNvSpPr>
          <p:nvPr>
            <p:ph type="dt" sz="half" idx="10"/>
          </p:nvPr>
        </p:nvSpPr>
        <p:spPr/>
        <p:txBody>
          <a:bodyPr/>
          <a:lstStyle/>
          <a:p>
            <a:fld id="{0ECA32F2-2001-44CF-A84E-51AA575C3303}" type="datetimeFigureOut">
              <a:rPr lang="en-IN" smtClean="0"/>
              <a:t>14-01-2023</a:t>
            </a:fld>
            <a:endParaRPr lang="en-IN"/>
          </a:p>
        </p:txBody>
      </p:sp>
      <p:sp>
        <p:nvSpPr>
          <p:cNvPr id="5" name="Footer Placeholder 4">
            <a:extLst>
              <a:ext uri="{FF2B5EF4-FFF2-40B4-BE49-F238E27FC236}">
                <a16:creationId xmlns:a16="http://schemas.microsoft.com/office/drawing/2014/main" id="{67F57C74-3102-F180-975B-081F22ED97E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58D9FEC-509F-9753-2022-636A96DF2846}"/>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4220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B325-69F6-68CF-1C2A-F0C234D860D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A341DEF-6F6E-C39A-009F-8AED6A22A9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2E1B650-8913-B43E-986B-3EC648B128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ECBB101-FC1C-0D4B-E5D1-BE037FD39213}"/>
              </a:ext>
            </a:extLst>
          </p:cNvPr>
          <p:cNvSpPr>
            <a:spLocks noGrp="1"/>
          </p:cNvSpPr>
          <p:nvPr>
            <p:ph type="dt" sz="half" idx="10"/>
          </p:nvPr>
        </p:nvSpPr>
        <p:spPr/>
        <p:txBody>
          <a:bodyPr/>
          <a:lstStyle/>
          <a:p>
            <a:fld id="{0ECA32F2-2001-44CF-A84E-51AA575C3303}" type="datetimeFigureOut">
              <a:rPr lang="en-IN" smtClean="0"/>
              <a:t>14-01-2023</a:t>
            </a:fld>
            <a:endParaRPr lang="en-IN"/>
          </a:p>
        </p:txBody>
      </p:sp>
      <p:sp>
        <p:nvSpPr>
          <p:cNvPr id="6" name="Footer Placeholder 5">
            <a:extLst>
              <a:ext uri="{FF2B5EF4-FFF2-40B4-BE49-F238E27FC236}">
                <a16:creationId xmlns:a16="http://schemas.microsoft.com/office/drawing/2014/main" id="{A4DF4DEE-D202-E1B5-8D0D-2251F654A0D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B8714DF-7195-84C0-715D-AC05F105386B}"/>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531430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2A67B-3D1B-1BBC-EDF0-D53BAD2ED09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4B15A37-2E5D-C322-2CD0-C6E9000A5D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B4B7BA-CEB4-9C4D-F55E-3F35D928C5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DDD86B2-89FF-5AC7-29C1-D756C4BBB3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AFF8D3-11CD-376E-D989-892E783397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4058FBB-2FBA-939E-C464-6F3F5F0A54D7}"/>
              </a:ext>
            </a:extLst>
          </p:cNvPr>
          <p:cNvSpPr>
            <a:spLocks noGrp="1"/>
          </p:cNvSpPr>
          <p:nvPr>
            <p:ph type="dt" sz="half" idx="10"/>
          </p:nvPr>
        </p:nvSpPr>
        <p:spPr/>
        <p:txBody>
          <a:bodyPr/>
          <a:lstStyle/>
          <a:p>
            <a:fld id="{0ECA32F2-2001-44CF-A84E-51AA575C3303}" type="datetimeFigureOut">
              <a:rPr lang="en-IN" smtClean="0"/>
              <a:t>14-01-2023</a:t>
            </a:fld>
            <a:endParaRPr lang="en-IN"/>
          </a:p>
        </p:txBody>
      </p:sp>
      <p:sp>
        <p:nvSpPr>
          <p:cNvPr id="8" name="Footer Placeholder 7">
            <a:extLst>
              <a:ext uri="{FF2B5EF4-FFF2-40B4-BE49-F238E27FC236}">
                <a16:creationId xmlns:a16="http://schemas.microsoft.com/office/drawing/2014/main" id="{847ACF32-05E1-91A9-9C8D-403D8743CF0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C6384B7-478D-FCCA-34A1-9ABC9C1A5FC8}"/>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699154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45E2A-1790-A5A3-1456-859FEF69410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641808C-A420-7CAF-EAA5-3B9D17A88B44}"/>
              </a:ext>
            </a:extLst>
          </p:cNvPr>
          <p:cNvSpPr>
            <a:spLocks noGrp="1"/>
          </p:cNvSpPr>
          <p:nvPr>
            <p:ph type="dt" sz="half" idx="10"/>
          </p:nvPr>
        </p:nvSpPr>
        <p:spPr/>
        <p:txBody>
          <a:bodyPr/>
          <a:lstStyle/>
          <a:p>
            <a:fld id="{0ECA32F2-2001-44CF-A84E-51AA575C3303}" type="datetimeFigureOut">
              <a:rPr lang="en-IN" smtClean="0"/>
              <a:t>14-01-2023</a:t>
            </a:fld>
            <a:endParaRPr lang="en-IN"/>
          </a:p>
        </p:txBody>
      </p:sp>
      <p:sp>
        <p:nvSpPr>
          <p:cNvPr id="4" name="Footer Placeholder 3">
            <a:extLst>
              <a:ext uri="{FF2B5EF4-FFF2-40B4-BE49-F238E27FC236}">
                <a16:creationId xmlns:a16="http://schemas.microsoft.com/office/drawing/2014/main" id="{7C3D185B-0334-AA69-C32C-3951CC21360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6B40EB3-5F88-227F-EB37-C452CF95A4CD}"/>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312219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D30921-FFB4-E7FD-6DDE-42248D51F0EF}"/>
              </a:ext>
            </a:extLst>
          </p:cNvPr>
          <p:cNvSpPr>
            <a:spLocks noGrp="1"/>
          </p:cNvSpPr>
          <p:nvPr>
            <p:ph type="dt" sz="half" idx="10"/>
          </p:nvPr>
        </p:nvSpPr>
        <p:spPr/>
        <p:txBody>
          <a:bodyPr/>
          <a:lstStyle/>
          <a:p>
            <a:fld id="{0ECA32F2-2001-44CF-A84E-51AA575C3303}" type="datetimeFigureOut">
              <a:rPr lang="en-IN" smtClean="0"/>
              <a:t>14-01-2023</a:t>
            </a:fld>
            <a:endParaRPr lang="en-IN"/>
          </a:p>
        </p:txBody>
      </p:sp>
      <p:sp>
        <p:nvSpPr>
          <p:cNvPr id="3" name="Footer Placeholder 2">
            <a:extLst>
              <a:ext uri="{FF2B5EF4-FFF2-40B4-BE49-F238E27FC236}">
                <a16:creationId xmlns:a16="http://schemas.microsoft.com/office/drawing/2014/main" id="{51E0A7B4-C6F0-9BB5-B375-9D128FBB4D4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5CB19E4-C5E0-11B8-A6BB-AA39BA2AF96B}"/>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54564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578D7-FAB0-A8A1-968F-CD5DFD6F31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29C697D-06F9-1FD1-844C-8F5CE72F71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2C20A20-7B4B-9AE2-F66E-7BAB59E471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89621B-9212-3674-BC1F-F3A5BC5384CB}"/>
              </a:ext>
            </a:extLst>
          </p:cNvPr>
          <p:cNvSpPr>
            <a:spLocks noGrp="1"/>
          </p:cNvSpPr>
          <p:nvPr>
            <p:ph type="dt" sz="half" idx="10"/>
          </p:nvPr>
        </p:nvSpPr>
        <p:spPr/>
        <p:txBody>
          <a:bodyPr/>
          <a:lstStyle/>
          <a:p>
            <a:fld id="{0ECA32F2-2001-44CF-A84E-51AA575C3303}" type="datetimeFigureOut">
              <a:rPr lang="en-IN" smtClean="0"/>
              <a:t>14-01-2023</a:t>
            </a:fld>
            <a:endParaRPr lang="en-IN"/>
          </a:p>
        </p:txBody>
      </p:sp>
      <p:sp>
        <p:nvSpPr>
          <p:cNvPr id="6" name="Footer Placeholder 5">
            <a:extLst>
              <a:ext uri="{FF2B5EF4-FFF2-40B4-BE49-F238E27FC236}">
                <a16:creationId xmlns:a16="http://schemas.microsoft.com/office/drawing/2014/main" id="{A6646E24-F232-DB98-7A9B-7B7E591A2D8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E807818-89E9-E760-B82C-E6C2E7FEAB8A}"/>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33829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94658-F93D-FA65-FE94-899A80380C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DAFF60C-CA37-C677-C1E7-A799ADA8FA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4D56B3D-54CD-BCC3-09D1-8EB795FEC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514DFE-F207-96CF-2338-73C94C0182F6}"/>
              </a:ext>
            </a:extLst>
          </p:cNvPr>
          <p:cNvSpPr>
            <a:spLocks noGrp="1"/>
          </p:cNvSpPr>
          <p:nvPr>
            <p:ph type="dt" sz="half" idx="10"/>
          </p:nvPr>
        </p:nvSpPr>
        <p:spPr/>
        <p:txBody>
          <a:bodyPr/>
          <a:lstStyle/>
          <a:p>
            <a:fld id="{0ECA32F2-2001-44CF-A84E-51AA575C3303}" type="datetimeFigureOut">
              <a:rPr lang="en-IN" smtClean="0"/>
              <a:t>14-01-2023</a:t>
            </a:fld>
            <a:endParaRPr lang="en-IN"/>
          </a:p>
        </p:txBody>
      </p:sp>
      <p:sp>
        <p:nvSpPr>
          <p:cNvPr id="6" name="Footer Placeholder 5">
            <a:extLst>
              <a:ext uri="{FF2B5EF4-FFF2-40B4-BE49-F238E27FC236}">
                <a16:creationId xmlns:a16="http://schemas.microsoft.com/office/drawing/2014/main" id="{6907D10A-ECE1-6599-A61C-30039337CD4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9AB1CF2-C532-9C6E-3D25-7E9374AA7AD0}"/>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232452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BC55C6-BC57-AFDA-4ECB-849F6977C7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A7DE1F9-F068-AA1F-7210-D4C62BAEFE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96E6BD3-6A97-980F-B400-6492FF64C2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CA32F2-2001-44CF-A84E-51AA575C3303}" type="datetimeFigureOut">
              <a:rPr lang="en-IN" smtClean="0"/>
              <a:t>14-01-2023</a:t>
            </a:fld>
            <a:endParaRPr lang="en-IN"/>
          </a:p>
        </p:txBody>
      </p:sp>
      <p:sp>
        <p:nvSpPr>
          <p:cNvPr id="5" name="Footer Placeholder 4">
            <a:extLst>
              <a:ext uri="{FF2B5EF4-FFF2-40B4-BE49-F238E27FC236}">
                <a16:creationId xmlns:a16="http://schemas.microsoft.com/office/drawing/2014/main" id="{5CC3BADD-6A4E-BE56-69B1-262DFDC90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CFD7BC5-186F-D0F0-91AB-77716AD456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1A7EF-C8FC-457F-88CE-F33FE12ACB60}" type="slidenum">
              <a:rPr lang="en-IN" smtClean="0"/>
              <a:t>‹#›</a:t>
            </a:fld>
            <a:endParaRPr lang="en-IN"/>
          </a:p>
        </p:txBody>
      </p:sp>
    </p:spTree>
    <p:extLst>
      <p:ext uri="{BB962C8B-B14F-4D97-AF65-F5344CB8AC3E}">
        <p14:creationId xmlns:p14="http://schemas.microsoft.com/office/powerpoint/2010/main" val="420375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44CFE7DA-75C6-D929-40B0-A76875D094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80573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rotWithShape="1">
          <a:blip r:embed="rId2">
            <a:extLst>
              <a:ext uri="{28A0092B-C50C-407E-A947-70E740481C1C}">
                <a14:useLocalDpi xmlns:a14="http://schemas.microsoft.com/office/drawing/2010/main" val="0"/>
              </a:ext>
            </a:extLst>
          </a:blip>
          <a:srcRect l="79795" t="1104" r="-1" b="87967"/>
          <a:stretch/>
        </p:blipFill>
        <p:spPr>
          <a:xfrm>
            <a:off x="9683645" y="126226"/>
            <a:ext cx="2463385" cy="749508"/>
          </a:xfrm>
          <a:prstGeom prst="rect">
            <a:avLst/>
          </a:prstGeom>
        </p:spPr>
      </p:pic>
      <p:sp>
        <p:nvSpPr>
          <p:cNvPr id="3" name="Rectangle 2">
            <a:extLst>
              <a:ext uri="{FF2B5EF4-FFF2-40B4-BE49-F238E27FC236}">
                <a16:creationId xmlns:a16="http://schemas.microsoft.com/office/drawing/2014/main" id="{35687E46-B7AE-42F2-934F-F0A5CEA9444A}"/>
              </a:ext>
            </a:extLst>
          </p:cNvPr>
          <p:cNvSpPr/>
          <p:nvPr/>
        </p:nvSpPr>
        <p:spPr>
          <a:xfrm>
            <a:off x="14990" y="279985"/>
            <a:ext cx="9578716" cy="4095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Single Corner Rounded 8">
            <a:extLst>
              <a:ext uri="{FF2B5EF4-FFF2-40B4-BE49-F238E27FC236}">
                <a16:creationId xmlns:a16="http://schemas.microsoft.com/office/drawing/2014/main" id="{81E5C525-4246-47C0-A8D6-F8E60E3397B2}"/>
              </a:ext>
            </a:extLst>
          </p:cNvPr>
          <p:cNvSpPr/>
          <p:nvPr/>
        </p:nvSpPr>
        <p:spPr>
          <a:xfrm>
            <a:off x="-652074" y="194385"/>
            <a:ext cx="4654448" cy="610739"/>
          </a:xfrm>
          <a:prstGeom prst="round1Rect">
            <a:avLst>
              <a:gd name="adj" fmla="val 50000"/>
            </a:avLst>
          </a:prstGeom>
          <a:solidFill>
            <a:srgbClr val="E2122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bg1"/>
                </a:solidFill>
                <a:latin typeface="Arial Rounded MT Bold" panose="020F0704030504030204" pitchFamily="34" charset="0"/>
              </a:rPr>
              <a:t>Maths</a:t>
            </a:r>
            <a:r>
              <a:rPr lang="en-US" sz="3600" b="1" dirty="0">
                <a:solidFill>
                  <a:schemeClr val="bg1"/>
                </a:solidFill>
                <a:latin typeface="Arial Rounded MT Bold" panose="020F0704030504030204" pitchFamily="34" charset="0"/>
              </a:rPr>
              <a:t> by Nilesh sir</a:t>
            </a:r>
          </a:p>
        </p:txBody>
      </p:sp>
      <p:sp>
        <p:nvSpPr>
          <p:cNvPr id="10" name="Rectangle: Rounded Corners 9">
            <a:extLst>
              <a:ext uri="{FF2B5EF4-FFF2-40B4-BE49-F238E27FC236}">
                <a16:creationId xmlns:a16="http://schemas.microsoft.com/office/drawing/2014/main" id="{04424E1F-97C2-48ED-AE88-BADA1E6ECAAA}"/>
              </a:ext>
            </a:extLst>
          </p:cNvPr>
          <p:cNvSpPr/>
          <p:nvPr/>
        </p:nvSpPr>
        <p:spPr>
          <a:xfrm>
            <a:off x="169886" y="983116"/>
            <a:ext cx="1138650" cy="610739"/>
          </a:xfrm>
          <a:prstGeom prst="roundRect">
            <a:avLst/>
          </a:prstGeom>
          <a:blipFill>
            <a:blip r:embed="rId3"/>
            <a:tile tx="0" ty="0" sx="100000" sy="100000" flip="none" algn="tl"/>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Arial Rounded MT Bold" panose="020F0704030504030204" pitchFamily="34" charset="0"/>
              </a:rPr>
              <a:t>08</a:t>
            </a:r>
            <a:endParaRPr lang="es-ES" sz="3600" b="1" dirty="0">
              <a:solidFill>
                <a:srgbClr val="FFFF00"/>
              </a:solidFill>
              <a:latin typeface="Arial Rounded MT Bold" panose="020F0704030504030204" pitchFamily="34" charset="0"/>
            </a:endParaRPr>
          </a:p>
        </p:txBody>
      </p:sp>
      <p:sp>
        <p:nvSpPr>
          <p:cNvPr id="11" name="Rectangle: Diagonal Corners Rounded 10">
            <a:extLst>
              <a:ext uri="{FF2B5EF4-FFF2-40B4-BE49-F238E27FC236}">
                <a16:creationId xmlns:a16="http://schemas.microsoft.com/office/drawing/2014/main" id="{2B73A3A7-FA2E-4FE3-AAEC-07A82C5A4D9C}"/>
              </a:ext>
            </a:extLst>
          </p:cNvPr>
          <p:cNvSpPr/>
          <p:nvPr/>
        </p:nvSpPr>
        <p:spPr>
          <a:xfrm>
            <a:off x="5591333" y="194385"/>
            <a:ext cx="3897442" cy="610739"/>
          </a:xfrm>
          <a:prstGeom prst="round2DiagRect">
            <a:avLst>
              <a:gd name="adj1" fmla="val 43666"/>
              <a:gd name="adj2" fmla="val 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Rounded MT Bold" panose="020F0704030504030204" pitchFamily="34" charset="0"/>
              </a:rPr>
              <a:t>USE CODE – Y652</a:t>
            </a:r>
          </a:p>
        </p:txBody>
      </p:sp>
      <p:sp>
        <p:nvSpPr>
          <p:cNvPr id="12" name="Rectangle: Rounded Corners 11">
            <a:extLst>
              <a:ext uri="{FF2B5EF4-FFF2-40B4-BE49-F238E27FC236}">
                <a16:creationId xmlns:a16="http://schemas.microsoft.com/office/drawing/2014/main" id="{6CF2DB3C-76F9-4463-A9D7-CA52A3F6A624}"/>
              </a:ext>
            </a:extLst>
          </p:cNvPr>
          <p:cNvSpPr/>
          <p:nvPr/>
        </p:nvSpPr>
        <p:spPr>
          <a:xfrm>
            <a:off x="4792717" y="1018206"/>
            <a:ext cx="7229398" cy="3477309"/>
          </a:xfrm>
          <a:prstGeom prst="roundRect">
            <a:avLst>
              <a:gd name="adj" fmla="val 8160"/>
            </a:avLst>
          </a:prstGeom>
          <a:solidFill>
            <a:srgbClr val="03450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Kokila" panose="020B0604020202020204" pitchFamily="34" charset="0"/>
                <a:cs typeface="Kokila" panose="020B0604020202020204" pitchFamily="34" charset="0"/>
              </a:rPr>
              <a:t>If Deepesh had walked 20 km/h faster he would have saved 1 hour in the distance of 600 km. What is the usual speed of Deepesh? </a:t>
            </a:r>
          </a:p>
          <a:p>
            <a:pPr algn="ctr"/>
            <a:r>
              <a:rPr lang="hi-IN" sz="3600" b="1" dirty="0">
                <a:solidFill>
                  <a:srgbClr val="FFFF00"/>
                </a:solidFill>
                <a:latin typeface="Kokila" panose="020B0604020202020204" pitchFamily="34" charset="0"/>
                <a:cs typeface="Kokila" panose="020B0604020202020204" pitchFamily="34" charset="0"/>
              </a:rPr>
              <a:t>यदि दीपेश 20 किमी/घंटा तेजी से चलता तो वह 600 किमी की दूरी में 1 घंटा बचा लेता है। दीपेश की सामान्य गति क्या है?</a:t>
            </a:r>
          </a:p>
        </p:txBody>
      </p:sp>
      <p:sp>
        <p:nvSpPr>
          <p:cNvPr id="13" name="Rectangle: Diagonal Corners Rounded 12">
            <a:extLst>
              <a:ext uri="{FF2B5EF4-FFF2-40B4-BE49-F238E27FC236}">
                <a16:creationId xmlns:a16="http://schemas.microsoft.com/office/drawing/2014/main" id="{85A3D5C3-7A2D-4322-AD90-31154BDDB0C1}"/>
              </a:ext>
            </a:extLst>
          </p:cNvPr>
          <p:cNvSpPr/>
          <p:nvPr/>
        </p:nvSpPr>
        <p:spPr>
          <a:xfrm>
            <a:off x="7409793" y="4566126"/>
            <a:ext cx="4500732" cy="1435829"/>
          </a:xfrm>
          <a:prstGeom prst="round2DiagRect">
            <a:avLst>
              <a:gd name="adj1" fmla="val 19327"/>
              <a:gd name="adj2" fmla="val 0"/>
            </a:avLst>
          </a:prstGeom>
          <a:solidFill>
            <a:srgbClr val="F1FA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600" b="1" dirty="0">
                <a:solidFill>
                  <a:schemeClr val="tx1"/>
                </a:solidFill>
                <a:latin typeface="Times New Roman" panose="02020603050405020304" pitchFamily="18" charset="0"/>
                <a:cs typeface="Times New Roman" panose="02020603050405020304" pitchFamily="18" charset="0"/>
              </a:rPr>
              <a:t>(a) 100 	(b) 120</a:t>
            </a:r>
          </a:p>
          <a:p>
            <a:r>
              <a:rPr lang="it-IT" sz="3600" b="1" dirty="0">
                <a:solidFill>
                  <a:schemeClr val="tx1"/>
                </a:solidFill>
                <a:latin typeface="Times New Roman" panose="02020603050405020304" pitchFamily="18" charset="0"/>
                <a:cs typeface="Times New Roman" panose="02020603050405020304" pitchFamily="18" charset="0"/>
              </a:rPr>
              <a:t>(c) 150 	(d) none</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5467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rotWithShape="1">
          <a:blip r:embed="rId2">
            <a:extLst>
              <a:ext uri="{28A0092B-C50C-407E-A947-70E740481C1C}">
                <a14:useLocalDpi xmlns:a14="http://schemas.microsoft.com/office/drawing/2010/main" val="0"/>
              </a:ext>
            </a:extLst>
          </a:blip>
          <a:srcRect l="79795" t="1104" r="-1" b="87967"/>
          <a:stretch/>
        </p:blipFill>
        <p:spPr>
          <a:xfrm>
            <a:off x="9683645" y="126226"/>
            <a:ext cx="2463385" cy="749508"/>
          </a:xfrm>
          <a:prstGeom prst="rect">
            <a:avLst/>
          </a:prstGeom>
        </p:spPr>
      </p:pic>
      <p:sp>
        <p:nvSpPr>
          <p:cNvPr id="3" name="Rectangle 2">
            <a:extLst>
              <a:ext uri="{FF2B5EF4-FFF2-40B4-BE49-F238E27FC236}">
                <a16:creationId xmlns:a16="http://schemas.microsoft.com/office/drawing/2014/main" id="{35687E46-B7AE-42F2-934F-F0A5CEA9444A}"/>
              </a:ext>
            </a:extLst>
          </p:cNvPr>
          <p:cNvSpPr/>
          <p:nvPr/>
        </p:nvSpPr>
        <p:spPr>
          <a:xfrm>
            <a:off x="14990" y="279985"/>
            <a:ext cx="9578716" cy="4095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Single Corner Rounded 8">
            <a:extLst>
              <a:ext uri="{FF2B5EF4-FFF2-40B4-BE49-F238E27FC236}">
                <a16:creationId xmlns:a16="http://schemas.microsoft.com/office/drawing/2014/main" id="{81E5C525-4246-47C0-A8D6-F8E60E3397B2}"/>
              </a:ext>
            </a:extLst>
          </p:cNvPr>
          <p:cNvSpPr/>
          <p:nvPr/>
        </p:nvSpPr>
        <p:spPr>
          <a:xfrm>
            <a:off x="-652074" y="194385"/>
            <a:ext cx="4654448" cy="610739"/>
          </a:xfrm>
          <a:prstGeom prst="round1Rect">
            <a:avLst>
              <a:gd name="adj" fmla="val 50000"/>
            </a:avLst>
          </a:prstGeom>
          <a:solidFill>
            <a:srgbClr val="E2122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bg1"/>
                </a:solidFill>
                <a:latin typeface="Arial Rounded MT Bold" panose="020F0704030504030204" pitchFamily="34" charset="0"/>
              </a:rPr>
              <a:t>Maths</a:t>
            </a:r>
            <a:r>
              <a:rPr lang="en-US" sz="3600" b="1" dirty="0">
                <a:solidFill>
                  <a:schemeClr val="bg1"/>
                </a:solidFill>
                <a:latin typeface="Arial Rounded MT Bold" panose="020F0704030504030204" pitchFamily="34" charset="0"/>
              </a:rPr>
              <a:t> by Nilesh sir</a:t>
            </a:r>
          </a:p>
        </p:txBody>
      </p:sp>
      <p:sp>
        <p:nvSpPr>
          <p:cNvPr id="10" name="Rectangle: Rounded Corners 9">
            <a:extLst>
              <a:ext uri="{FF2B5EF4-FFF2-40B4-BE49-F238E27FC236}">
                <a16:creationId xmlns:a16="http://schemas.microsoft.com/office/drawing/2014/main" id="{04424E1F-97C2-48ED-AE88-BADA1E6ECAAA}"/>
              </a:ext>
            </a:extLst>
          </p:cNvPr>
          <p:cNvSpPr/>
          <p:nvPr/>
        </p:nvSpPr>
        <p:spPr>
          <a:xfrm>
            <a:off x="169886" y="983116"/>
            <a:ext cx="1138650" cy="610739"/>
          </a:xfrm>
          <a:prstGeom prst="roundRect">
            <a:avLst/>
          </a:prstGeom>
          <a:blipFill>
            <a:blip r:embed="rId3"/>
            <a:tile tx="0" ty="0" sx="100000" sy="100000" flip="none" algn="tl"/>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Arial Rounded MT Bold" panose="020F0704030504030204" pitchFamily="34" charset="0"/>
              </a:rPr>
              <a:t>09</a:t>
            </a:r>
            <a:endParaRPr lang="es-ES" sz="3600" b="1" dirty="0">
              <a:solidFill>
                <a:srgbClr val="FFFF00"/>
              </a:solidFill>
              <a:latin typeface="Arial Rounded MT Bold" panose="020F0704030504030204" pitchFamily="34" charset="0"/>
            </a:endParaRPr>
          </a:p>
        </p:txBody>
      </p:sp>
      <p:sp>
        <p:nvSpPr>
          <p:cNvPr id="11" name="Rectangle: Diagonal Corners Rounded 10">
            <a:extLst>
              <a:ext uri="{FF2B5EF4-FFF2-40B4-BE49-F238E27FC236}">
                <a16:creationId xmlns:a16="http://schemas.microsoft.com/office/drawing/2014/main" id="{2B73A3A7-FA2E-4FE3-AAEC-07A82C5A4D9C}"/>
              </a:ext>
            </a:extLst>
          </p:cNvPr>
          <p:cNvSpPr/>
          <p:nvPr/>
        </p:nvSpPr>
        <p:spPr>
          <a:xfrm>
            <a:off x="5591333" y="194385"/>
            <a:ext cx="3897442" cy="610739"/>
          </a:xfrm>
          <a:prstGeom prst="round2DiagRect">
            <a:avLst>
              <a:gd name="adj1" fmla="val 43666"/>
              <a:gd name="adj2" fmla="val 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Rounded MT Bold" panose="020F0704030504030204" pitchFamily="34" charset="0"/>
              </a:rPr>
              <a:t>USE CODE – Y652</a:t>
            </a:r>
          </a:p>
        </p:txBody>
      </p:sp>
      <p:sp>
        <p:nvSpPr>
          <p:cNvPr id="12" name="Rectangle: Rounded Corners 11">
            <a:extLst>
              <a:ext uri="{FF2B5EF4-FFF2-40B4-BE49-F238E27FC236}">
                <a16:creationId xmlns:a16="http://schemas.microsoft.com/office/drawing/2014/main" id="{6CF2DB3C-76F9-4463-A9D7-CA52A3F6A624}"/>
              </a:ext>
            </a:extLst>
          </p:cNvPr>
          <p:cNvSpPr/>
          <p:nvPr/>
        </p:nvSpPr>
        <p:spPr>
          <a:xfrm>
            <a:off x="1718442" y="1018206"/>
            <a:ext cx="10303674" cy="3477309"/>
          </a:xfrm>
          <a:prstGeom prst="roundRect">
            <a:avLst>
              <a:gd name="adj" fmla="val 8160"/>
            </a:avLst>
          </a:prstGeom>
          <a:solidFill>
            <a:srgbClr val="03450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b="1" dirty="0">
                <a:solidFill>
                  <a:schemeClr val="bg1"/>
                </a:solidFill>
                <a:latin typeface="Kokila" panose="020B0604020202020204" pitchFamily="34" charset="0"/>
                <a:cs typeface="Kokila" panose="020B0604020202020204" pitchFamily="34" charset="0"/>
              </a:rPr>
              <a:t>A candle of 6 cm long burns at the rate of 5 cm in 5 h and another candle of 8 cm long burns at the rate of 6 cm in 4 h. What is the time required by each candle to remain of equal lengths after burning for some hours, when they start to burn simultaneously with uniform rate of burning? </a:t>
            </a:r>
          </a:p>
          <a:p>
            <a:pPr algn="ctr"/>
            <a:r>
              <a:rPr lang="en-US" sz="2900" b="1" dirty="0">
                <a:solidFill>
                  <a:srgbClr val="FFFF00"/>
                </a:solidFill>
                <a:latin typeface="Kokila" panose="020B0604020202020204" pitchFamily="34" charset="0"/>
                <a:cs typeface="Kokila" panose="020B0604020202020204" pitchFamily="34" charset="0"/>
              </a:rPr>
              <a:t>6 </a:t>
            </a:r>
            <a:r>
              <a:rPr lang="hi-IN" sz="2900" b="1" dirty="0">
                <a:solidFill>
                  <a:srgbClr val="FFFF00"/>
                </a:solidFill>
                <a:latin typeface="Kokila" panose="020B0604020202020204" pitchFamily="34" charset="0"/>
                <a:cs typeface="Kokila" panose="020B0604020202020204" pitchFamily="34" charset="0"/>
              </a:rPr>
              <a:t>सेमी लंबी एक मोमबत्ती 5 घंटे में 5 सेमी की दर से जलती है और 8 सेमी लंबी एक अन्य मोमबत्ती 4 घंटे में 6 सेमी की दर से जलती है। प्रत्येक मोमबत्ती को कुछ घंटों तक जलने के बाद समान लंबाई के बने रहने में कितना समय लगता है, जब वे जलने की समान दर से एक साथ जलना शुरू करते हैं?</a:t>
            </a:r>
          </a:p>
        </p:txBody>
      </p:sp>
      <p:sp>
        <p:nvSpPr>
          <p:cNvPr id="13" name="Rectangle: Diagonal Corners Rounded 12">
            <a:extLst>
              <a:ext uri="{FF2B5EF4-FFF2-40B4-BE49-F238E27FC236}">
                <a16:creationId xmlns:a16="http://schemas.microsoft.com/office/drawing/2014/main" id="{85A3D5C3-7A2D-4322-AD90-31154BDDB0C1}"/>
              </a:ext>
            </a:extLst>
          </p:cNvPr>
          <p:cNvSpPr/>
          <p:nvPr/>
        </p:nvSpPr>
        <p:spPr>
          <a:xfrm>
            <a:off x="7409793" y="4566126"/>
            <a:ext cx="4500732" cy="1435829"/>
          </a:xfrm>
          <a:prstGeom prst="round2DiagRect">
            <a:avLst>
              <a:gd name="adj1" fmla="val 19327"/>
              <a:gd name="adj2" fmla="val 0"/>
            </a:avLst>
          </a:prstGeom>
          <a:solidFill>
            <a:srgbClr val="F1FA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600" b="1" dirty="0">
                <a:solidFill>
                  <a:schemeClr val="tx1"/>
                </a:solidFill>
                <a:latin typeface="Times New Roman" panose="02020603050405020304" pitchFamily="18" charset="0"/>
                <a:cs typeface="Times New Roman" panose="02020603050405020304" pitchFamily="18" charset="0"/>
              </a:rPr>
              <a:t>(a) 1h 	(b) 1.5 h </a:t>
            </a:r>
          </a:p>
          <a:p>
            <a:r>
              <a:rPr lang="pt-BR" sz="3600" b="1" dirty="0">
                <a:solidFill>
                  <a:schemeClr val="tx1"/>
                </a:solidFill>
                <a:latin typeface="Times New Roman" panose="02020603050405020304" pitchFamily="18" charset="0"/>
                <a:cs typeface="Times New Roman" panose="02020603050405020304" pitchFamily="18" charset="0"/>
              </a:rPr>
              <a:t>(c) 2 h 	(d) none</a:t>
            </a:r>
          </a:p>
        </p:txBody>
      </p:sp>
    </p:spTree>
    <p:extLst>
      <p:ext uri="{BB962C8B-B14F-4D97-AF65-F5344CB8AC3E}">
        <p14:creationId xmlns:p14="http://schemas.microsoft.com/office/powerpoint/2010/main" val="12074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rotWithShape="1">
          <a:blip r:embed="rId2">
            <a:extLst>
              <a:ext uri="{28A0092B-C50C-407E-A947-70E740481C1C}">
                <a14:useLocalDpi xmlns:a14="http://schemas.microsoft.com/office/drawing/2010/main" val="0"/>
              </a:ext>
            </a:extLst>
          </a:blip>
          <a:srcRect l="79795" t="1104" r="-1" b="87967"/>
          <a:stretch/>
        </p:blipFill>
        <p:spPr>
          <a:xfrm>
            <a:off x="9683645" y="126226"/>
            <a:ext cx="2463385" cy="749508"/>
          </a:xfrm>
          <a:prstGeom prst="rect">
            <a:avLst/>
          </a:prstGeom>
        </p:spPr>
      </p:pic>
      <p:sp>
        <p:nvSpPr>
          <p:cNvPr id="3" name="Rectangle 2">
            <a:extLst>
              <a:ext uri="{FF2B5EF4-FFF2-40B4-BE49-F238E27FC236}">
                <a16:creationId xmlns:a16="http://schemas.microsoft.com/office/drawing/2014/main" id="{35687E46-B7AE-42F2-934F-F0A5CEA9444A}"/>
              </a:ext>
            </a:extLst>
          </p:cNvPr>
          <p:cNvSpPr/>
          <p:nvPr/>
        </p:nvSpPr>
        <p:spPr>
          <a:xfrm>
            <a:off x="14990" y="279985"/>
            <a:ext cx="9578716" cy="4095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Single Corner Rounded 8">
            <a:extLst>
              <a:ext uri="{FF2B5EF4-FFF2-40B4-BE49-F238E27FC236}">
                <a16:creationId xmlns:a16="http://schemas.microsoft.com/office/drawing/2014/main" id="{81E5C525-4246-47C0-A8D6-F8E60E3397B2}"/>
              </a:ext>
            </a:extLst>
          </p:cNvPr>
          <p:cNvSpPr/>
          <p:nvPr/>
        </p:nvSpPr>
        <p:spPr>
          <a:xfrm>
            <a:off x="-652074" y="194385"/>
            <a:ext cx="4654448" cy="610739"/>
          </a:xfrm>
          <a:prstGeom prst="round1Rect">
            <a:avLst>
              <a:gd name="adj" fmla="val 50000"/>
            </a:avLst>
          </a:prstGeom>
          <a:solidFill>
            <a:srgbClr val="E2122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bg1"/>
                </a:solidFill>
                <a:latin typeface="Arial Rounded MT Bold" panose="020F0704030504030204" pitchFamily="34" charset="0"/>
              </a:rPr>
              <a:t>Maths</a:t>
            </a:r>
            <a:r>
              <a:rPr lang="en-US" sz="3600" b="1" dirty="0">
                <a:solidFill>
                  <a:schemeClr val="bg1"/>
                </a:solidFill>
                <a:latin typeface="Arial Rounded MT Bold" panose="020F0704030504030204" pitchFamily="34" charset="0"/>
              </a:rPr>
              <a:t> by Nilesh sir</a:t>
            </a:r>
          </a:p>
        </p:txBody>
      </p:sp>
      <p:sp>
        <p:nvSpPr>
          <p:cNvPr id="10" name="Rectangle: Rounded Corners 9">
            <a:extLst>
              <a:ext uri="{FF2B5EF4-FFF2-40B4-BE49-F238E27FC236}">
                <a16:creationId xmlns:a16="http://schemas.microsoft.com/office/drawing/2014/main" id="{04424E1F-97C2-48ED-AE88-BADA1E6ECAAA}"/>
              </a:ext>
            </a:extLst>
          </p:cNvPr>
          <p:cNvSpPr/>
          <p:nvPr/>
        </p:nvSpPr>
        <p:spPr>
          <a:xfrm>
            <a:off x="169886" y="983116"/>
            <a:ext cx="1138650" cy="610739"/>
          </a:xfrm>
          <a:prstGeom prst="roundRect">
            <a:avLst/>
          </a:prstGeom>
          <a:blipFill>
            <a:blip r:embed="rId3"/>
            <a:tile tx="0" ty="0" sx="100000" sy="100000" flip="none" algn="tl"/>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Arial Rounded MT Bold" panose="020F0704030504030204" pitchFamily="34" charset="0"/>
              </a:rPr>
              <a:t>10</a:t>
            </a:r>
            <a:endParaRPr lang="es-ES" sz="3600" b="1" dirty="0">
              <a:solidFill>
                <a:srgbClr val="FFFF00"/>
              </a:solidFill>
              <a:latin typeface="Arial Rounded MT Bold" panose="020F0704030504030204" pitchFamily="34" charset="0"/>
            </a:endParaRPr>
          </a:p>
        </p:txBody>
      </p:sp>
      <p:sp>
        <p:nvSpPr>
          <p:cNvPr id="11" name="Rectangle: Diagonal Corners Rounded 10">
            <a:extLst>
              <a:ext uri="{FF2B5EF4-FFF2-40B4-BE49-F238E27FC236}">
                <a16:creationId xmlns:a16="http://schemas.microsoft.com/office/drawing/2014/main" id="{2B73A3A7-FA2E-4FE3-AAEC-07A82C5A4D9C}"/>
              </a:ext>
            </a:extLst>
          </p:cNvPr>
          <p:cNvSpPr/>
          <p:nvPr/>
        </p:nvSpPr>
        <p:spPr>
          <a:xfrm>
            <a:off x="5591333" y="194385"/>
            <a:ext cx="3897442" cy="610739"/>
          </a:xfrm>
          <a:prstGeom prst="round2DiagRect">
            <a:avLst>
              <a:gd name="adj1" fmla="val 43666"/>
              <a:gd name="adj2" fmla="val 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Rounded MT Bold" panose="020F0704030504030204" pitchFamily="34" charset="0"/>
              </a:rPr>
              <a:t>USE CODE – Y652</a:t>
            </a:r>
          </a:p>
        </p:txBody>
      </p:sp>
      <p:sp>
        <p:nvSpPr>
          <p:cNvPr id="12" name="Rectangle: Rounded Corners 11">
            <a:extLst>
              <a:ext uri="{FF2B5EF4-FFF2-40B4-BE49-F238E27FC236}">
                <a16:creationId xmlns:a16="http://schemas.microsoft.com/office/drawing/2014/main" id="{6CF2DB3C-76F9-4463-A9D7-CA52A3F6A624}"/>
              </a:ext>
            </a:extLst>
          </p:cNvPr>
          <p:cNvSpPr/>
          <p:nvPr/>
        </p:nvSpPr>
        <p:spPr>
          <a:xfrm>
            <a:off x="4461641" y="1018207"/>
            <a:ext cx="7560474" cy="3361731"/>
          </a:xfrm>
          <a:prstGeom prst="roundRect">
            <a:avLst>
              <a:gd name="adj" fmla="val 8160"/>
            </a:avLst>
          </a:prstGeom>
          <a:solidFill>
            <a:srgbClr val="03450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Kokila" panose="020B0604020202020204" pitchFamily="34" charset="0"/>
                <a:cs typeface="Kokila" panose="020B0604020202020204" pitchFamily="34" charset="0"/>
              </a:rPr>
              <a:t>A dishonest sweet seller sells sweets at 10% profit but uses 800 </a:t>
            </a:r>
            <a:r>
              <a:rPr lang="en-US" sz="3600" b="1" dirty="0" err="1">
                <a:solidFill>
                  <a:schemeClr val="bg1"/>
                </a:solidFill>
                <a:latin typeface="Kokila" panose="020B0604020202020204" pitchFamily="34" charset="0"/>
                <a:cs typeface="Kokila" panose="020B0604020202020204" pitchFamily="34" charset="0"/>
              </a:rPr>
              <a:t>gms</a:t>
            </a:r>
            <a:r>
              <a:rPr lang="en-US" sz="3600" b="1" dirty="0">
                <a:solidFill>
                  <a:schemeClr val="bg1"/>
                </a:solidFill>
                <a:latin typeface="Kokila" panose="020B0604020202020204" pitchFamily="34" charset="0"/>
                <a:cs typeface="Kokila" panose="020B0604020202020204" pitchFamily="34" charset="0"/>
              </a:rPr>
              <a:t> instead of 1 kg. Find his profit percent?</a:t>
            </a:r>
          </a:p>
          <a:p>
            <a:pPr algn="ctr"/>
            <a:r>
              <a:rPr lang="hi-IN" sz="3600" b="1" dirty="0">
                <a:solidFill>
                  <a:srgbClr val="FFFF00"/>
                </a:solidFill>
                <a:latin typeface="Kokila" panose="020B0604020202020204" pitchFamily="34" charset="0"/>
                <a:cs typeface="Kokila" panose="020B0604020202020204" pitchFamily="34" charset="0"/>
              </a:rPr>
              <a:t>एक बेईमान मिठाई विक्रेता 10% लाभ पर मिठाई बेचता है लेकिन 1 किग्रा के स्थान पर 800 ग्राम का उपयोग करता है। उसका लाभ प्रतिशत ज्ञात कीजिये?</a:t>
            </a:r>
          </a:p>
        </p:txBody>
      </p:sp>
      <p:sp>
        <p:nvSpPr>
          <p:cNvPr id="13" name="Rectangle: Diagonal Corners Rounded 12">
            <a:extLst>
              <a:ext uri="{FF2B5EF4-FFF2-40B4-BE49-F238E27FC236}">
                <a16:creationId xmlns:a16="http://schemas.microsoft.com/office/drawing/2014/main" id="{85A3D5C3-7A2D-4322-AD90-31154BDDB0C1}"/>
              </a:ext>
            </a:extLst>
          </p:cNvPr>
          <p:cNvSpPr/>
          <p:nvPr/>
        </p:nvSpPr>
        <p:spPr>
          <a:xfrm>
            <a:off x="7433279" y="4379938"/>
            <a:ext cx="4500732" cy="1673437"/>
          </a:xfrm>
          <a:prstGeom prst="round2DiagRect">
            <a:avLst>
              <a:gd name="adj1" fmla="val 19327"/>
              <a:gd name="adj2" fmla="val 0"/>
            </a:avLst>
          </a:prstGeom>
          <a:solidFill>
            <a:srgbClr val="F1FA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b="1" dirty="0">
                <a:solidFill>
                  <a:schemeClr val="tx1"/>
                </a:solidFill>
                <a:latin typeface="Times New Roman" panose="02020603050405020304" pitchFamily="18" charset="0"/>
                <a:cs typeface="Times New Roman" panose="02020603050405020304" pitchFamily="18" charset="0"/>
              </a:rPr>
              <a:t>(1) 54.5% 	(2) 37.5%</a:t>
            </a:r>
          </a:p>
          <a:p>
            <a:r>
              <a:rPr lang="pt-BR" sz="3200" b="1" dirty="0">
                <a:solidFill>
                  <a:schemeClr val="tx1"/>
                </a:solidFill>
                <a:latin typeface="Times New Roman" panose="02020603050405020304" pitchFamily="18" charset="0"/>
                <a:cs typeface="Times New Roman" panose="02020603050405020304" pitchFamily="18" charset="0"/>
              </a:rPr>
              <a:t>(3) 49%	(4) 50%</a:t>
            </a:r>
          </a:p>
          <a:p>
            <a:r>
              <a:rPr lang="pt-BR" sz="3200" b="1" dirty="0">
                <a:solidFill>
                  <a:schemeClr val="tx1"/>
                </a:solidFill>
                <a:latin typeface="Times New Roman" panose="02020603050405020304" pitchFamily="18" charset="0"/>
                <a:cs typeface="Times New Roman" panose="02020603050405020304" pitchFamily="18" charset="0"/>
              </a:rPr>
              <a:t>(5) None of these </a:t>
            </a:r>
          </a:p>
        </p:txBody>
      </p:sp>
    </p:spTree>
    <p:extLst>
      <p:ext uri="{BB962C8B-B14F-4D97-AF65-F5344CB8AC3E}">
        <p14:creationId xmlns:p14="http://schemas.microsoft.com/office/powerpoint/2010/main" val="3644833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rotWithShape="1">
          <a:blip r:embed="rId2">
            <a:extLst>
              <a:ext uri="{28A0092B-C50C-407E-A947-70E740481C1C}">
                <a14:useLocalDpi xmlns:a14="http://schemas.microsoft.com/office/drawing/2010/main" val="0"/>
              </a:ext>
            </a:extLst>
          </a:blip>
          <a:srcRect l="79795" t="1104" r="-1" b="87967"/>
          <a:stretch/>
        </p:blipFill>
        <p:spPr>
          <a:xfrm>
            <a:off x="9683645" y="126226"/>
            <a:ext cx="2463385" cy="749508"/>
          </a:xfrm>
          <a:prstGeom prst="rect">
            <a:avLst/>
          </a:prstGeom>
        </p:spPr>
      </p:pic>
      <p:sp>
        <p:nvSpPr>
          <p:cNvPr id="3" name="Rectangle 2">
            <a:extLst>
              <a:ext uri="{FF2B5EF4-FFF2-40B4-BE49-F238E27FC236}">
                <a16:creationId xmlns:a16="http://schemas.microsoft.com/office/drawing/2014/main" id="{35687E46-B7AE-42F2-934F-F0A5CEA9444A}"/>
              </a:ext>
            </a:extLst>
          </p:cNvPr>
          <p:cNvSpPr/>
          <p:nvPr/>
        </p:nvSpPr>
        <p:spPr>
          <a:xfrm>
            <a:off x="14990" y="279985"/>
            <a:ext cx="9578716" cy="4095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Single Corner Rounded 8">
            <a:extLst>
              <a:ext uri="{FF2B5EF4-FFF2-40B4-BE49-F238E27FC236}">
                <a16:creationId xmlns:a16="http://schemas.microsoft.com/office/drawing/2014/main" id="{81E5C525-4246-47C0-A8D6-F8E60E3397B2}"/>
              </a:ext>
            </a:extLst>
          </p:cNvPr>
          <p:cNvSpPr/>
          <p:nvPr/>
        </p:nvSpPr>
        <p:spPr>
          <a:xfrm>
            <a:off x="-652074" y="194385"/>
            <a:ext cx="4654448" cy="610739"/>
          </a:xfrm>
          <a:prstGeom prst="round1Rect">
            <a:avLst>
              <a:gd name="adj" fmla="val 50000"/>
            </a:avLst>
          </a:prstGeom>
          <a:solidFill>
            <a:srgbClr val="E2122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bg1"/>
                </a:solidFill>
                <a:latin typeface="Arial Rounded MT Bold" panose="020F0704030504030204" pitchFamily="34" charset="0"/>
              </a:rPr>
              <a:t>Maths</a:t>
            </a:r>
            <a:r>
              <a:rPr lang="en-US" sz="3600" b="1" dirty="0">
                <a:solidFill>
                  <a:schemeClr val="bg1"/>
                </a:solidFill>
                <a:latin typeface="Arial Rounded MT Bold" panose="020F0704030504030204" pitchFamily="34" charset="0"/>
              </a:rPr>
              <a:t> by Nilesh sir</a:t>
            </a:r>
          </a:p>
        </p:txBody>
      </p:sp>
      <p:sp>
        <p:nvSpPr>
          <p:cNvPr id="10" name="Rectangle: Rounded Corners 9">
            <a:extLst>
              <a:ext uri="{FF2B5EF4-FFF2-40B4-BE49-F238E27FC236}">
                <a16:creationId xmlns:a16="http://schemas.microsoft.com/office/drawing/2014/main" id="{04424E1F-97C2-48ED-AE88-BADA1E6ECAAA}"/>
              </a:ext>
            </a:extLst>
          </p:cNvPr>
          <p:cNvSpPr/>
          <p:nvPr/>
        </p:nvSpPr>
        <p:spPr>
          <a:xfrm>
            <a:off x="169886" y="983116"/>
            <a:ext cx="1138650" cy="610739"/>
          </a:xfrm>
          <a:prstGeom prst="roundRect">
            <a:avLst/>
          </a:prstGeom>
          <a:blipFill>
            <a:blip r:embed="rId3"/>
            <a:tile tx="0" ty="0" sx="100000" sy="100000" flip="none" algn="tl"/>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Arial Rounded MT Bold" panose="020F0704030504030204" pitchFamily="34" charset="0"/>
              </a:rPr>
              <a:t>11</a:t>
            </a:r>
            <a:endParaRPr lang="es-ES" sz="3600" b="1" dirty="0">
              <a:solidFill>
                <a:srgbClr val="FFFF00"/>
              </a:solidFill>
              <a:latin typeface="Arial Rounded MT Bold" panose="020F0704030504030204" pitchFamily="34" charset="0"/>
            </a:endParaRPr>
          </a:p>
        </p:txBody>
      </p:sp>
      <p:sp>
        <p:nvSpPr>
          <p:cNvPr id="11" name="Rectangle: Diagonal Corners Rounded 10">
            <a:extLst>
              <a:ext uri="{FF2B5EF4-FFF2-40B4-BE49-F238E27FC236}">
                <a16:creationId xmlns:a16="http://schemas.microsoft.com/office/drawing/2014/main" id="{2B73A3A7-FA2E-4FE3-AAEC-07A82C5A4D9C}"/>
              </a:ext>
            </a:extLst>
          </p:cNvPr>
          <p:cNvSpPr/>
          <p:nvPr/>
        </p:nvSpPr>
        <p:spPr>
          <a:xfrm>
            <a:off x="5591333" y="194385"/>
            <a:ext cx="3897442" cy="610739"/>
          </a:xfrm>
          <a:prstGeom prst="round2DiagRect">
            <a:avLst>
              <a:gd name="adj1" fmla="val 43666"/>
              <a:gd name="adj2" fmla="val 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Rounded MT Bold" panose="020F0704030504030204" pitchFamily="34" charset="0"/>
              </a:rPr>
              <a:t>USE CODE – Y652</a:t>
            </a:r>
          </a:p>
        </p:txBody>
      </p:sp>
      <p:sp>
        <p:nvSpPr>
          <p:cNvPr id="12" name="Rectangle: Rounded Corners 11">
            <a:extLst>
              <a:ext uri="{FF2B5EF4-FFF2-40B4-BE49-F238E27FC236}">
                <a16:creationId xmlns:a16="http://schemas.microsoft.com/office/drawing/2014/main" id="{6CF2DB3C-76F9-4463-A9D7-CA52A3F6A624}"/>
              </a:ext>
            </a:extLst>
          </p:cNvPr>
          <p:cNvSpPr/>
          <p:nvPr/>
        </p:nvSpPr>
        <p:spPr>
          <a:xfrm>
            <a:off x="4461641" y="1018207"/>
            <a:ext cx="7560474" cy="3361731"/>
          </a:xfrm>
          <a:prstGeom prst="roundRect">
            <a:avLst>
              <a:gd name="adj" fmla="val 8160"/>
            </a:avLst>
          </a:prstGeom>
          <a:solidFill>
            <a:srgbClr val="03450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Kokila" panose="020B0604020202020204" pitchFamily="34" charset="0"/>
                <a:cs typeface="Kokila" panose="020B0604020202020204" pitchFamily="34" charset="0"/>
              </a:rPr>
              <a:t>A dishonest fruit seller sells fruits at 5% loss. If he uses 850 gm weight in place of 1 kg weight, then what is his profit percent?</a:t>
            </a:r>
          </a:p>
          <a:p>
            <a:pPr algn="ctr"/>
            <a:r>
              <a:rPr lang="hi-IN" sz="3600" b="1" dirty="0">
                <a:solidFill>
                  <a:srgbClr val="FFFF00"/>
                </a:solidFill>
                <a:latin typeface="Kokila" panose="020B0604020202020204" pitchFamily="34" charset="0"/>
                <a:cs typeface="Kokila" panose="020B0604020202020204" pitchFamily="34" charset="0"/>
              </a:rPr>
              <a:t>एक बेईमान फल विक्रेता 5% हानि पर फल बेचता है। यदि वह 1 किग्रा बाट के स्थान पर 850 ग्राम बाट का उपयोग करता है, तो उसका लाभ प्रतिशत कितना है?</a:t>
            </a:r>
          </a:p>
        </p:txBody>
      </p:sp>
      <mc:AlternateContent xmlns:mc="http://schemas.openxmlformats.org/markup-compatibility/2006">
        <mc:Choice xmlns:a14="http://schemas.microsoft.com/office/drawing/2010/main" Requires="a14">
          <p:sp>
            <p:nvSpPr>
              <p:cNvPr id="13" name="Rectangle: Diagonal Corners Rounded 12">
                <a:extLst>
                  <a:ext uri="{FF2B5EF4-FFF2-40B4-BE49-F238E27FC236}">
                    <a16:creationId xmlns:a16="http://schemas.microsoft.com/office/drawing/2014/main" id="{85A3D5C3-7A2D-4322-AD90-31154BDDB0C1}"/>
                  </a:ext>
                </a:extLst>
              </p:cNvPr>
              <p:cNvSpPr/>
              <p:nvPr/>
            </p:nvSpPr>
            <p:spPr>
              <a:xfrm>
                <a:off x="7433279" y="4379938"/>
                <a:ext cx="4500732" cy="1673437"/>
              </a:xfrm>
              <a:prstGeom prst="round2DiagRect">
                <a:avLst>
                  <a:gd name="adj1" fmla="val 19327"/>
                  <a:gd name="adj2" fmla="val 0"/>
                </a:avLst>
              </a:prstGeom>
              <a:solidFill>
                <a:srgbClr val="F1FA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panose="02020603050405020304" pitchFamily="18" charset="0"/>
                    <a:cs typeface="Times New Roman" panose="02020603050405020304" pitchFamily="18" charset="0"/>
                  </a:rPr>
                  <a:t>(1) 11</a:t>
                </a:r>
                <a14:m>
                  <m:oMath xmlns:m="http://schemas.openxmlformats.org/officeDocument/2006/math">
                    <m:f>
                      <m:fPr>
                        <m:ctrlPr>
                          <a:rPr lang="en-US" sz="3200" b="1" i="1" smtClean="0">
                            <a:solidFill>
                              <a:schemeClr val="tx1"/>
                            </a:solidFill>
                            <a:latin typeface="Cambria Math" panose="02040503050406030204" pitchFamily="18" charset="0"/>
                            <a:cs typeface="Times New Roman" panose="02020603050405020304" pitchFamily="18" charset="0"/>
                          </a:rPr>
                        </m:ctrlPr>
                      </m:fPr>
                      <m:num>
                        <m:r>
                          <a:rPr lang="en-US" sz="3200" b="1" i="1" smtClean="0">
                            <a:solidFill>
                              <a:schemeClr val="tx1"/>
                            </a:solidFill>
                            <a:latin typeface="Cambria Math" panose="02040503050406030204" pitchFamily="18" charset="0"/>
                            <a:cs typeface="Times New Roman" panose="02020603050405020304" pitchFamily="18" charset="0"/>
                          </a:rPr>
                          <m:t>𝟏𝟑</m:t>
                        </m:r>
                      </m:num>
                      <m:den>
                        <m:r>
                          <a:rPr lang="en-US" sz="3200" b="1" i="1" smtClean="0">
                            <a:solidFill>
                              <a:schemeClr val="tx1"/>
                            </a:solidFill>
                            <a:latin typeface="Cambria Math" panose="02040503050406030204" pitchFamily="18" charset="0"/>
                            <a:cs typeface="Times New Roman" panose="02020603050405020304" pitchFamily="18" charset="0"/>
                          </a:rPr>
                          <m:t>𝟏𝟕</m:t>
                        </m:r>
                      </m:den>
                    </m:f>
                  </m:oMath>
                </a14:m>
                <a:r>
                  <a:rPr lang="en-US" sz="3200" b="1" dirty="0">
                    <a:solidFill>
                      <a:schemeClr val="tx1"/>
                    </a:solidFill>
                    <a:latin typeface="Times New Roman" panose="02020603050405020304" pitchFamily="18" charset="0"/>
                    <a:cs typeface="Times New Roman" panose="02020603050405020304" pitchFamily="18" charset="0"/>
                  </a:rPr>
                  <a:t>%   (2) 11</a:t>
                </a:r>
                <a:r>
                  <a:rPr lang="en-US" sz="3200" b="1" dirty="0">
                    <a:solidFill>
                      <a:schemeClr val="tx1"/>
                    </a:solidFill>
                    <a:cs typeface="Times New Roman" panose="02020603050405020304" pitchFamily="18" charset="0"/>
                  </a:rPr>
                  <a:t> </a:t>
                </a:r>
                <a14:m>
                  <m:oMath xmlns:m="http://schemas.openxmlformats.org/officeDocument/2006/math">
                    <m:f>
                      <m:fPr>
                        <m:ctrlPr>
                          <a:rPr lang="en-US" sz="3200" b="1" i="1">
                            <a:solidFill>
                              <a:schemeClr val="tx1"/>
                            </a:solidFill>
                            <a:latin typeface="Cambria Math" panose="02040503050406030204" pitchFamily="18" charset="0"/>
                            <a:cs typeface="Times New Roman" panose="02020603050405020304" pitchFamily="18" charset="0"/>
                          </a:rPr>
                        </m:ctrlPr>
                      </m:fPr>
                      <m:num>
                        <m:r>
                          <a:rPr lang="en-US" sz="3200" b="1" i="1">
                            <a:solidFill>
                              <a:schemeClr val="tx1"/>
                            </a:solidFill>
                            <a:latin typeface="Cambria Math" panose="02040503050406030204" pitchFamily="18" charset="0"/>
                            <a:cs typeface="Times New Roman" panose="02020603050405020304" pitchFamily="18" charset="0"/>
                          </a:rPr>
                          <m:t>𝟏</m:t>
                        </m:r>
                        <m:r>
                          <a:rPr lang="en-US" sz="3200" b="1" i="1" smtClean="0">
                            <a:solidFill>
                              <a:schemeClr val="tx1"/>
                            </a:solidFill>
                            <a:latin typeface="Cambria Math" panose="02040503050406030204" pitchFamily="18" charset="0"/>
                            <a:cs typeface="Times New Roman" panose="02020603050405020304" pitchFamily="18" charset="0"/>
                          </a:rPr>
                          <m:t>𝟐</m:t>
                        </m:r>
                      </m:num>
                      <m:den>
                        <m:r>
                          <a:rPr lang="en-US" sz="3200" b="1" i="1">
                            <a:solidFill>
                              <a:schemeClr val="tx1"/>
                            </a:solidFill>
                            <a:latin typeface="Cambria Math" panose="02040503050406030204" pitchFamily="18" charset="0"/>
                            <a:cs typeface="Times New Roman" panose="02020603050405020304" pitchFamily="18" charset="0"/>
                          </a:rPr>
                          <m:t>𝟏𝟕</m:t>
                        </m:r>
                      </m:den>
                    </m:f>
                  </m:oMath>
                </a14:m>
                <a:r>
                  <a:rPr lang="en-US" sz="3200" b="1" dirty="0">
                    <a:solidFill>
                      <a:schemeClr val="tx1"/>
                    </a:solidFill>
                    <a:latin typeface="Times New Roman" panose="02020603050405020304" pitchFamily="18" charset="0"/>
                    <a:cs typeface="Times New Roman" panose="02020603050405020304" pitchFamily="18" charset="0"/>
                  </a:rPr>
                  <a:t>%</a:t>
                </a:r>
              </a:p>
              <a:p>
                <a:r>
                  <a:rPr lang="en-US" sz="3200" b="1" dirty="0">
                    <a:solidFill>
                      <a:schemeClr val="tx1"/>
                    </a:solidFill>
                    <a:latin typeface="Times New Roman" panose="02020603050405020304" pitchFamily="18" charset="0"/>
                    <a:cs typeface="Times New Roman" panose="02020603050405020304" pitchFamily="18" charset="0"/>
                  </a:rPr>
                  <a:t>(3) 11.5%   (4) 12%</a:t>
                </a:r>
              </a:p>
              <a:p>
                <a:r>
                  <a:rPr lang="en-US" sz="3200" b="1" dirty="0">
                    <a:solidFill>
                      <a:schemeClr val="tx1"/>
                    </a:solidFill>
                    <a:latin typeface="Times New Roman" panose="02020603050405020304" pitchFamily="18" charset="0"/>
                    <a:cs typeface="Times New Roman" panose="02020603050405020304" pitchFamily="18" charset="0"/>
                  </a:rPr>
                  <a:t>(5) None of these</a:t>
                </a:r>
              </a:p>
            </p:txBody>
          </p:sp>
        </mc:Choice>
        <mc:Fallback>
          <p:sp>
            <p:nvSpPr>
              <p:cNvPr id="13" name="Rectangle: Diagonal Corners Rounded 12">
                <a:extLst>
                  <a:ext uri="{FF2B5EF4-FFF2-40B4-BE49-F238E27FC236}">
                    <a16:creationId xmlns:a16="http://schemas.microsoft.com/office/drawing/2014/main" id="{85A3D5C3-7A2D-4322-AD90-31154BDDB0C1}"/>
                  </a:ext>
                </a:extLst>
              </p:cNvPr>
              <p:cNvSpPr>
                <a:spLocks noRot="1" noChangeAspect="1" noMove="1" noResize="1" noEditPoints="1" noAdjustHandles="1" noChangeArrowheads="1" noChangeShapeType="1" noTextEdit="1"/>
              </p:cNvSpPr>
              <p:nvPr/>
            </p:nvSpPr>
            <p:spPr>
              <a:xfrm>
                <a:off x="7433279" y="4379938"/>
                <a:ext cx="4500732" cy="1673437"/>
              </a:xfrm>
              <a:prstGeom prst="round2DiagRect">
                <a:avLst>
                  <a:gd name="adj1" fmla="val 19327"/>
                  <a:gd name="adj2" fmla="val 0"/>
                </a:avLst>
              </a:prstGeom>
              <a:blipFill>
                <a:blip r:embed="rId4"/>
                <a:stretch>
                  <a:fillRect/>
                </a:stretch>
              </a:blipFill>
              <a:ln>
                <a:noFill/>
              </a:ln>
              <a:effectLst>
                <a:outerShdw blurRad="107950" dist="12700" dir="5400000" algn="ctr">
                  <a:srgbClr val="000000"/>
                </a:outerShdw>
              </a:effectLst>
            </p:spPr>
            <p:txBody>
              <a:bodyPr/>
              <a:lstStyle/>
              <a:p>
                <a:r>
                  <a:rPr lang="en-US">
                    <a:noFill/>
                  </a:rPr>
                  <a:t> </a:t>
                </a:r>
              </a:p>
            </p:txBody>
          </p:sp>
        </mc:Fallback>
      </mc:AlternateContent>
    </p:spTree>
    <p:extLst>
      <p:ext uri="{BB962C8B-B14F-4D97-AF65-F5344CB8AC3E}">
        <p14:creationId xmlns:p14="http://schemas.microsoft.com/office/powerpoint/2010/main" val="4079140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rotWithShape="1">
          <a:blip r:embed="rId2">
            <a:extLst>
              <a:ext uri="{28A0092B-C50C-407E-A947-70E740481C1C}">
                <a14:useLocalDpi xmlns:a14="http://schemas.microsoft.com/office/drawing/2010/main" val="0"/>
              </a:ext>
            </a:extLst>
          </a:blip>
          <a:srcRect l="79795" t="1104" r="-1" b="87967"/>
          <a:stretch/>
        </p:blipFill>
        <p:spPr>
          <a:xfrm>
            <a:off x="9683645" y="126226"/>
            <a:ext cx="2463385" cy="749508"/>
          </a:xfrm>
          <a:prstGeom prst="rect">
            <a:avLst/>
          </a:prstGeom>
        </p:spPr>
      </p:pic>
      <p:sp>
        <p:nvSpPr>
          <p:cNvPr id="3" name="Rectangle 2">
            <a:extLst>
              <a:ext uri="{FF2B5EF4-FFF2-40B4-BE49-F238E27FC236}">
                <a16:creationId xmlns:a16="http://schemas.microsoft.com/office/drawing/2014/main" id="{35687E46-B7AE-42F2-934F-F0A5CEA9444A}"/>
              </a:ext>
            </a:extLst>
          </p:cNvPr>
          <p:cNvSpPr/>
          <p:nvPr/>
        </p:nvSpPr>
        <p:spPr>
          <a:xfrm>
            <a:off x="14990" y="279985"/>
            <a:ext cx="9578716" cy="4095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Single Corner Rounded 8">
            <a:extLst>
              <a:ext uri="{FF2B5EF4-FFF2-40B4-BE49-F238E27FC236}">
                <a16:creationId xmlns:a16="http://schemas.microsoft.com/office/drawing/2014/main" id="{81E5C525-4246-47C0-A8D6-F8E60E3397B2}"/>
              </a:ext>
            </a:extLst>
          </p:cNvPr>
          <p:cNvSpPr/>
          <p:nvPr/>
        </p:nvSpPr>
        <p:spPr>
          <a:xfrm>
            <a:off x="-652074" y="194385"/>
            <a:ext cx="4654448" cy="610739"/>
          </a:xfrm>
          <a:prstGeom prst="round1Rect">
            <a:avLst>
              <a:gd name="adj" fmla="val 50000"/>
            </a:avLst>
          </a:prstGeom>
          <a:solidFill>
            <a:srgbClr val="E2122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bg1"/>
                </a:solidFill>
                <a:latin typeface="Arial Rounded MT Bold" panose="020F0704030504030204" pitchFamily="34" charset="0"/>
              </a:rPr>
              <a:t>Maths</a:t>
            </a:r>
            <a:r>
              <a:rPr lang="en-US" sz="3600" b="1" dirty="0">
                <a:solidFill>
                  <a:schemeClr val="bg1"/>
                </a:solidFill>
                <a:latin typeface="Arial Rounded MT Bold" panose="020F0704030504030204" pitchFamily="34" charset="0"/>
              </a:rPr>
              <a:t> by Nilesh sir</a:t>
            </a:r>
          </a:p>
        </p:txBody>
      </p:sp>
      <p:sp>
        <p:nvSpPr>
          <p:cNvPr id="10" name="Rectangle: Rounded Corners 9">
            <a:extLst>
              <a:ext uri="{FF2B5EF4-FFF2-40B4-BE49-F238E27FC236}">
                <a16:creationId xmlns:a16="http://schemas.microsoft.com/office/drawing/2014/main" id="{04424E1F-97C2-48ED-AE88-BADA1E6ECAAA}"/>
              </a:ext>
            </a:extLst>
          </p:cNvPr>
          <p:cNvSpPr/>
          <p:nvPr/>
        </p:nvSpPr>
        <p:spPr>
          <a:xfrm>
            <a:off x="169886" y="983116"/>
            <a:ext cx="1138650" cy="610739"/>
          </a:xfrm>
          <a:prstGeom prst="roundRect">
            <a:avLst/>
          </a:prstGeom>
          <a:blipFill>
            <a:blip r:embed="rId3"/>
            <a:tile tx="0" ty="0" sx="100000" sy="100000" flip="none" algn="tl"/>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Arial Rounded MT Bold" panose="020F0704030504030204" pitchFamily="34" charset="0"/>
              </a:rPr>
              <a:t>12</a:t>
            </a:r>
            <a:endParaRPr lang="es-ES" sz="3600" b="1" dirty="0">
              <a:solidFill>
                <a:srgbClr val="FFFF00"/>
              </a:solidFill>
              <a:latin typeface="Arial Rounded MT Bold" panose="020F0704030504030204" pitchFamily="34" charset="0"/>
            </a:endParaRPr>
          </a:p>
        </p:txBody>
      </p:sp>
      <p:sp>
        <p:nvSpPr>
          <p:cNvPr id="11" name="Rectangle: Diagonal Corners Rounded 10">
            <a:extLst>
              <a:ext uri="{FF2B5EF4-FFF2-40B4-BE49-F238E27FC236}">
                <a16:creationId xmlns:a16="http://schemas.microsoft.com/office/drawing/2014/main" id="{2B73A3A7-FA2E-4FE3-AAEC-07A82C5A4D9C}"/>
              </a:ext>
            </a:extLst>
          </p:cNvPr>
          <p:cNvSpPr/>
          <p:nvPr/>
        </p:nvSpPr>
        <p:spPr>
          <a:xfrm>
            <a:off x="5591333" y="194385"/>
            <a:ext cx="3897442" cy="610739"/>
          </a:xfrm>
          <a:prstGeom prst="round2DiagRect">
            <a:avLst>
              <a:gd name="adj1" fmla="val 43666"/>
              <a:gd name="adj2" fmla="val 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Rounded MT Bold" panose="020F0704030504030204" pitchFamily="34" charset="0"/>
              </a:rPr>
              <a:t>USE CODE – Y652</a:t>
            </a:r>
          </a:p>
        </p:txBody>
      </p:sp>
      <p:sp>
        <p:nvSpPr>
          <p:cNvPr id="12" name="Rectangle: Rounded Corners 11">
            <a:extLst>
              <a:ext uri="{FF2B5EF4-FFF2-40B4-BE49-F238E27FC236}">
                <a16:creationId xmlns:a16="http://schemas.microsoft.com/office/drawing/2014/main" id="{6CF2DB3C-76F9-4463-A9D7-CA52A3F6A624}"/>
              </a:ext>
            </a:extLst>
          </p:cNvPr>
          <p:cNvSpPr/>
          <p:nvPr/>
        </p:nvSpPr>
        <p:spPr>
          <a:xfrm>
            <a:off x="2979683" y="1018207"/>
            <a:ext cx="9042432" cy="3361731"/>
          </a:xfrm>
          <a:prstGeom prst="roundRect">
            <a:avLst>
              <a:gd name="adj" fmla="val 8160"/>
            </a:avLst>
          </a:prstGeom>
          <a:solidFill>
            <a:srgbClr val="03450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Kokila" panose="020B0604020202020204" pitchFamily="34" charset="0"/>
                <a:cs typeface="Kokila" panose="020B0604020202020204" pitchFamily="34" charset="0"/>
              </a:rPr>
              <a:t>A shopkeeper gives 1 item free with every 15 items and a discount of 4% is also offered to the trader and the shopkeeper still gains 35% profit. Find the ratio of cost price to mark price ?</a:t>
            </a:r>
          </a:p>
          <a:p>
            <a:pPr algn="ctr"/>
            <a:r>
              <a:rPr lang="hi-IN" sz="3200" b="1" dirty="0">
                <a:solidFill>
                  <a:srgbClr val="FFFF00"/>
                </a:solidFill>
                <a:latin typeface="Kokila" panose="020B0604020202020204" pitchFamily="34" charset="0"/>
                <a:cs typeface="Kokila" panose="020B0604020202020204" pitchFamily="34" charset="0"/>
              </a:rPr>
              <a:t>एक दुकानदार प्रत्येक 15 वस्तुओं के साथ 1 वस्तु मुफ्त देता है और व्यापारी को 4% की छूट भी दी जाती है और दुकानदार फिर भी 35% लाभ प्राप्त करता है। अंकित मूल्य से लागत मूल्य का अनुपात ज्ञात कीजिये?</a:t>
            </a:r>
          </a:p>
        </p:txBody>
      </p:sp>
      <p:sp>
        <p:nvSpPr>
          <p:cNvPr id="13" name="Rectangle: Diagonal Corners Rounded 12">
            <a:extLst>
              <a:ext uri="{FF2B5EF4-FFF2-40B4-BE49-F238E27FC236}">
                <a16:creationId xmlns:a16="http://schemas.microsoft.com/office/drawing/2014/main" id="{85A3D5C3-7A2D-4322-AD90-31154BDDB0C1}"/>
              </a:ext>
            </a:extLst>
          </p:cNvPr>
          <p:cNvSpPr/>
          <p:nvPr/>
        </p:nvSpPr>
        <p:spPr>
          <a:xfrm>
            <a:off x="7930055" y="4379938"/>
            <a:ext cx="4003956" cy="1673437"/>
          </a:xfrm>
          <a:prstGeom prst="round2DiagRect">
            <a:avLst>
              <a:gd name="adj1" fmla="val 19327"/>
              <a:gd name="adj2" fmla="val 0"/>
            </a:avLst>
          </a:prstGeom>
          <a:solidFill>
            <a:srgbClr val="F1FA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panose="02020603050405020304" pitchFamily="18" charset="0"/>
                <a:cs typeface="Times New Roman" panose="02020603050405020304" pitchFamily="18" charset="0"/>
              </a:rPr>
              <a:t>(1) 2:5 	(2) 1:3</a:t>
            </a:r>
          </a:p>
          <a:p>
            <a:r>
              <a:rPr lang="en-US" sz="3200" b="1" dirty="0">
                <a:solidFill>
                  <a:schemeClr val="tx1"/>
                </a:solidFill>
                <a:latin typeface="Times New Roman" panose="02020603050405020304" pitchFamily="18" charset="0"/>
                <a:cs typeface="Times New Roman" panose="02020603050405020304" pitchFamily="18" charset="0"/>
              </a:rPr>
              <a:t>(3) 3:5 	(4) 3:7</a:t>
            </a:r>
          </a:p>
          <a:p>
            <a:r>
              <a:rPr lang="en-US" sz="3200" b="1" dirty="0">
                <a:solidFill>
                  <a:schemeClr val="tx1"/>
                </a:solidFill>
                <a:latin typeface="Times New Roman" panose="02020603050405020304" pitchFamily="18" charset="0"/>
                <a:cs typeface="Times New Roman" panose="02020603050405020304" pitchFamily="18" charset="0"/>
              </a:rPr>
              <a:t>(5) None of these</a:t>
            </a:r>
          </a:p>
        </p:txBody>
      </p:sp>
    </p:spTree>
    <p:extLst>
      <p:ext uri="{BB962C8B-B14F-4D97-AF65-F5344CB8AC3E}">
        <p14:creationId xmlns:p14="http://schemas.microsoft.com/office/powerpoint/2010/main" val="2446293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rotWithShape="1">
          <a:blip r:embed="rId2">
            <a:extLst>
              <a:ext uri="{28A0092B-C50C-407E-A947-70E740481C1C}">
                <a14:useLocalDpi xmlns:a14="http://schemas.microsoft.com/office/drawing/2010/main" val="0"/>
              </a:ext>
            </a:extLst>
          </a:blip>
          <a:srcRect l="79795" t="1104" r="-1" b="87967"/>
          <a:stretch/>
        </p:blipFill>
        <p:spPr>
          <a:xfrm>
            <a:off x="9683645" y="126226"/>
            <a:ext cx="2463385" cy="749508"/>
          </a:xfrm>
          <a:prstGeom prst="rect">
            <a:avLst/>
          </a:prstGeom>
        </p:spPr>
      </p:pic>
      <p:sp>
        <p:nvSpPr>
          <p:cNvPr id="3" name="Rectangle 2">
            <a:extLst>
              <a:ext uri="{FF2B5EF4-FFF2-40B4-BE49-F238E27FC236}">
                <a16:creationId xmlns:a16="http://schemas.microsoft.com/office/drawing/2014/main" id="{35687E46-B7AE-42F2-934F-F0A5CEA9444A}"/>
              </a:ext>
            </a:extLst>
          </p:cNvPr>
          <p:cNvSpPr/>
          <p:nvPr/>
        </p:nvSpPr>
        <p:spPr>
          <a:xfrm>
            <a:off x="14990" y="279985"/>
            <a:ext cx="9578716" cy="4095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Single Corner Rounded 8">
            <a:extLst>
              <a:ext uri="{FF2B5EF4-FFF2-40B4-BE49-F238E27FC236}">
                <a16:creationId xmlns:a16="http://schemas.microsoft.com/office/drawing/2014/main" id="{81E5C525-4246-47C0-A8D6-F8E60E3397B2}"/>
              </a:ext>
            </a:extLst>
          </p:cNvPr>
          <p:cNvSpPr/>
          <p:nvPr/>
        </p:nvSpPr>
        <p:spPr>
          <a:xfrm>
            <a:off x="-652074" y="194385"/>
            <a:ext cx="4654448" cy="610739"/>
          </a:xfrm>
          <a:prstGeom prst="round1Rect">
            <a:avLst>
              <a:gd name="adj" fmla="val 50000"/>
            </a:avLst>
          </a:prstGeom>
          <a:solidFill>
            <a:srgbClr val="E2122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bg1"/>
                </a:solidFill>
                <a:latin typeface="Arial Rounded MT Bold" panose="020F0704030504030204" pitchFamily="34" charset="0"/>
              </a:rPr>
              <a:t>Maths</a:t>
            </a:r>
            <a:r>
              <a:rPr lang="en-US" sz="3600" b="1" dirty="0">
                <a:solidFill>
                  <a:schemeClr val="bg1"/>
                </a:solidFill>
                <a:latin typeface="Arial Rounded MT Bold" panose="020F0704030504030204" pitchFamily="34" charset="0"/>
              </a:rPr>
              <a:t> by Nilesh sir</a:t>
            </a:r>
          </a:p>
        </p:txBody>
      </p:sp>
      <p:sp>
        <p:nvSpPr>
          <p:cNvPr id="10" name="Rectangle: Rounded Corners 9">
            <a:extLst>
              <a:ext uri="{FF2B5EF4-FFF2-40B4-BE49-F238E27FC236}">
                <a16:creationId xmlns:a16="http://schemas.microsoft.com/office/drawing/2014/main" id="{04424E1F-97C2-48ED-AE88-BADA1E6ECAAA}"/>
              </a:ext>
            </a:extLst>
          </p:cNvPr>
          <p:cNvSpPr/>
          <p:nvPr/>
        </p:nvSpPr>
        <p:spPr>
          <a:xfrm>
            <a:off x="169886" y="983116"/>
            <a:ext cx="1138650" cy="610739"/>
          </a:xfrm>
          <a:prstGeom prst="roundRect">
            <a:avLst/>
          </a:prstGeom>
          <a:blipFill>
            <a:blip r:embed="rId3"/>
            <a:tile tx="0" ty="0" sx="100000" sy="100000" flip="none" algn="tl"/>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Arial Rounded MT Bold" panose="020F0704030504030204" pitchFamily="34" charset="0"/>
              </a:rPr>
              <a:t>13</a:t>
            </a:r>
            <a:endParaRPr lang="es-ES" sz="3600" b="1" dirty="0">
              <a:solidFill>
                <a:srgbClr val="FFFF00"/>
              </a:solidFill>
              <a:latin typeface="Arial Rounded MT Bold" panose="020F0704030504030204" pitchFamily="34" charset="0"/>
            </a:endParaRPr>
          </a:p>
        </p:txBody>
      </p:sp>
      <p:sp>
        <p:nvSpPr>
          <p:cNvPr id="11" name="Rectangle: Diagonal Corners Rounded 10">
            <a:extLst>
              <a:ext uri="{FF2B5EF4-FFF2-40B4-BE49-F238E27FC236}">
                <a16:creationId xmlns:a16="http://schemas.microsoft.com/office/drawing/2014/main" id="{2B73A3A7-FA2E-4FE3-AAEC-07A82C5A4D9C}"/>
              </a:ext>
            </a:extLst>
          </p:cNvPr>
          <p:cNvSpPr/>
          <p:nvPr/>
        </p:nvSpPr>
        <p:spPr>
          <a:xfrm>
            <a:off x="5591333" y="194385"/>
            <a:ext cx="3897442" cy="610739"/>
          </a:xfrm>
          <a:prstGeom prst="round2DiagRect">
            <a:avLst>
              <a:gd name="adj1" fmla="val 43666"/>
              <a:gd name="adj2" fmla="val 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Rounded MT Bold" panose="020F0704030504030204" pitchFamily="34" charset="0"/>
              </a:rPr>
              <a:t>USE CODE – Y652</a:t>
            </a:r>
          </a:p>
        </p:txBody>
      </p:sp>
      <p:sp>
        <p:nvSpPr>
          <p:cNvPr id="12" name="Rectangle: Rounded Corners 11">
            <a:extLst>
              <a:ext uri="{FF2B5EF4-FFF2-40B4-BE49-F238E27FC236}">
                <a16:creationId xmlns:a16="http://schemas.microsoft.com/office/drawing/2014/main" id="{6CF2DB3C-76F9-4463-A9D7-CA52A3F6A624}"/>
              </a:ext>
            </a:extLst>
          </p:cNvPr>
          <p:cNvSpPr/>
          <p:nvPr/>
        </p:nvSpPr>
        <p:spPr>
          <a:xfrm>
            <a:off x="3011214" y="1018207"/>
            <a:ext cx="8922797" cy="3690392"/>
          </a:xfrm>
          <a:prstGeom prst="roundRect">
            <a:avLst>
              <a:gd name="adj" fmla="val 8160"/>
            </a:avLst>
          </a:prstGeom>
          <a:solidFill>
            <a:srgbClr val="03450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Kokila" panose="020B0604020202020204" pitchFamily="34" charset="0"/>
                <a:cs typeface="Kokila" panose="020B0604020202020204" pitchFamily="34" charset="0"/>
              </a:rPr>
              <a:t>ABCD is a trapezium in which AB || CD and AB = 2CD. If its diagonals intersect each other at O, then ratio of areas of triangles AOB and COD is ?</a:t>
            </a:r>
          </a:p>
          <a:p>
            <a:pPr algn="ctr"/>
            <a:r>
              <a:rPr lang="en-US" sz="3600" b="1" dirty="0">
                <a:solidFill>
                  <a:srgbClr val="FFFF00"/>
                </a:solidFill>
                <a:latin typeface="Kokila" panose="020B0604020202020204" pitchFamily="34" charset="0"/>
                <a:cs typeface="Kokila" panose="020B0604020202020204" pitchFamily="34" charset="0"/>
              </a:rPr>
              <a:t>ABCD </a:t>
            </a:r>
            <a:r>
              <a:rPr lang="hi-IN" sz="3600" b="1" dirty="0">
                <a:solidFill>
                  <a:srgbClr val="FFFF00"/>
                </a:solidFill>
                <a:latin typeface="Kokila" panose="020B0604020202020204" pitchFamily="34" charset="0"/>
                <a:cs typeface="Kokila" panose="020B0604020202020204" pitchFamily="34" charset="0"/>
              </a:rPr>
              <a:t>एक समलंब है जिसमें </a:t>
            </a:r>
            <a:r>
              <a:rPr lang="en-US" sz="3600" b="1" dirty="0">
                <a:solidFill>
                  <a:srgbClr val="FFFF00"/>
                </a:solidFill>
                <a:latin typeface="Kokila" panose="020B0604020202020204" pitchFamily="34" charset="0"/>
                <a:cs typeface="Kokila" panose="020B0604020202020204" pitchFamily="34" charset="0"/>
              </a:rPr>
              <a:t>AB || CD </a:t>
            </a:r>
            <a:r>
              <a:rPr lang="hi-IN" sz="3600" b="1" dirty="0">
                <a:solidFill>
                  <a:srgbClr val="FFFF00"/>
                </a:solidFill>
                <a:latin typeface="Kokila" panose="020B0604020202020204" pitchFamily="34" charset="0"/>
                <a:cs typeface="Kokila" panose="020B0604020202020204" pitchFamily="34" charset="0"/>
              </a:rPr>
              <a:t>और </a:t>
            </a:r>
            <a:r>
              <a:rPr lang="en-US" sz="3600" b="1" dirty="0">
                <a:solidFill>
                  <a:srgbClr val="FFFF00"/>
                </a:solidFill>
                <a:latin typeface="Kokila" panose="020B0604020202020204" pitchFamily="34" charset="0"/>
                <a:cs typeface="Kokila" panose="020B0604020202020204" pitchFamily="34" charset="0"/>
              </a:rPr>
              <a:t>AB = 2CD। </a:t>
            </a:r>
            <a:r>
              <a:rPr lang="hi-IN" sz="3600" b="1" dirty="0">
                <a:solidFill>
                  <a:srgbClr val="FFFF00"/>
                </a:solidFill>
                <a:latin typeface="Kokila" panose="020B0604020202020204" pitchFamily="34" charset="0"/>
                <a:cs typeface="Kokila" panose="020B0604020202020204" pitchFamily="34" charset="0"/>
              </a:rPr>
              <a:t>यदि इसके विकर्ण परस्पर </a:t>
            </a:r>
            <a:r>
              <a:rPr lang="en-US" sz="3600" b="1" dirty="0">
                <a:solidFill>
                  <a:srgbClr val="FFFF00"/>
                </a:solidFill>
                <a:latin typeface="Kokila" panose="020B0604020202020204" pitchFamily="34" charset="0"/>
                <a:cs typeface="Kokila" panose="020B0604020202020204" pitchFamily="34" charset="0"/>
              </a:rPr>
              <a:t>O </a:t>
            </a:r>
            <a:r>
              <a:rPr lang="hi-IN" sz="3600" b="1" dirty="0">
                <a:solidFill>
                  <a:srgbClr val="FFFF00"/>
                </a:solidFill>
                <a:latin typeface="Kokila" panose="020B0604020202020204" pitchFamily="34" charset="0"/>
                <a:cs typeface="Kokila" panose="020B0604020202020204" pitchFamily="34" charset="0"/>
              </a:rPr>
              <a:t>पर प्रतिच्छेद करते हैं, तो त्रिभुजों </a:t>
            </a:r>
            <a:r>
              <a:rPr lang="en-US" sz="3600" b="1" dirty="0">
                <a:solidFill>
                  <a:srgbClr val="FFFF00"/>
                </a:solidFill>
                <a:latin typeface="Kokila" panose="020B0604020202020204" pitchFamily="34" charset="0"/>
                <a:cs typeface="Kokila" panose="020B0604020202020204" pitchFamily="34" charset="0"/>
              </a:rPr>
              <a:t>AOB </a:t>
            </a:r>
            <a:r>
              <a:rPr lang="hi-IN" sz="3600" b="1" dirty="0">
                <a:solidFill>
                  <a:srgbClr val="FFFF00"/>
                </a:solidFill>
                <a:latin typeface="Kokila" panose="020B0604020202020204" pitchFamily="34" charset="0"/>
                <a:cs typeface="Kokila" panose="020B0604020202020204" pitchFamily="34" charset="0"/>
              </a:rPr>
              <a:t>और </a:t>
            </a:r>
            <a:r>
              <a:rPr lang="en-US" sz="3600" b="1" dirty="0">
                <a:solidFill>
                  <a:srgbClr val="FFFF00"/>
                </a:solidFill>
                <a:latin typeface="Kokila" panose="020B0604020202020204" pitchFamily="34" charset="0"/>
                <a:cs typeface="Kokila" panose="020B0604020202020204" pitchFamily="34" charset="0"/>
              </a:rPr>
              <a:t>COD </a:t>
            </a:r>
            <a:r>
              <a:rPr lang="hi-IN" sz="3600" b="1" dirty="0">
                <a:solidFill>
                  <a:srgbClr val="FFFF00"/>
                </a:solidFill>
                <a:latin typeface="Kokila" panose="020B0604020202020204" pitchFamily="34" charset="0"/>
                <a:cs typeface="Kokila" panose="020B0604020202020204" pitchFamily="34" charset="0"/>
              </a:rPr>
              <a:t>के क्षेत्रफलों का अनुपात है?</a:t>
            </a:r>
          </a:p>
        </p:txBody>
      </p:sp>
      <p:sp>
        <p:nvSpPr>
          <p:cNvPr id="13" name="Rectangle: Diagonal Corners Rounded 12">
            <a:extLst>
              <a:ext uri="{FF2B5EF4-FFF2-40B4-BE49-F238E27FC236}">
                <a16:creationId xmlns:a16="http://schemas.microsoft.com/office/drawing/2014/main" id="{85A3D5C3-7A2D-4322-AD90-31154BDDB0C1}"/>
              </a:ext>
            </a:extLst>
          </p:cNvPr>
          <p:cNvSpPr/>
          <p:nvPr/>
        </p:nvSpPr>
        <p:spPr>
          <a:xfrm>
            <a:off x="7930055" y="4708599"/>
            <a:ext cx="4003956" cy="1344776"/>
          </a:xfrm>
          <a:prstGeom prst="round2DiagRect">
            <a:avLst>
              <a:gd name="adj1" fmla="val 19327"/>
              <a:gd name="adj2" fmla="val 0"/>
            </a:avLst>
          </a:prstGeom>
          <a:solidFill>
            <a:srgbClr val="F1FA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b="1" dirty="0">
                <a:solidFill>
                  <a:schemeClr val="tx1"/>
                </a:solidFill>
                <a:latin typeface="Times New Roman" panose="02020603050405020304" pitchFamily="18" charset="0"/>
                <a:cs typeface="Times New Roman" panose="02020603050405020304" pitchFamily="18" charset="0"/>
              </a:rPr>
              <a:t>(a) 1:4  	(b) 1:2 </a:t>
            </a:r>
          </a:p>
          <a:p>
            <a:r>
              <a:rPr lang="pt-BR" sz="3200" b="1" dirty="0">
                <a:solidFill>
                  <a:schemeClr val="tx1"/>
                </a:solidFill>
                <a:latin typeface="Times New Roman" panose="02020603050405020304" pitchFamily="18" charset="0"/>
                <a:cs typeface="Times New Roman" panose="02020603050405020304" pitchFamily="18" charset="0"/>
              </a:rPr>
              <a:t>(c) 4:1 	(d) 2:1</a:t>
            </a:r>
            <a:endParaRPr lang="en-US"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1992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rotWithShape="1">
          <a:blip r:embed="rId2">
            <a:extLst>
              <a:ext uri="{28A0092B-C50C-407E-A947-70E740481C1C}">
                <a14:useLocalDpi xmlns:a14="http://schemas.microsoft.com/office/drawing/2010/main" val="0"/>
              </a:ext>
            </a:extLst>
          </a:blip>
          <a:srcRect l="79795" t="1104" r="-1" b="87967"/>
          <a:stretch/>
        </p:blipFill>
        <p:spPr>
          <a:xfrm>
            <a:off x="9683645" y="126226"/>
            <a:ext cx="2463385" cy="749508"/>
          </a:xfrm>
          <a:prstGeom prst="rect">
            <a:avLst/>
          </a:prstGeom>
        </p:spPr>
      </p:pic>
      <p:sp>
        <p:nvSpPr>
          <p:cNvPr id="3" name="Rectangle 2">
            <a:extLst>
              <a:ext uri="{FF2B5EF4-FFF2-40B4-BE49-F238E27FC236}">
                <a16:creationId xmlns:a16="http://schemas.microsoft.com/office/drawing/2014/main" id="{35687E46-B7AE-42F2-934F-F0A5CEA9444A}"/>
              </a:ext>
            </a:extLst>
          </p:cNvPr>
          <p:cNvSpPr/>
          <p:nvPr/>
        </p:nvSpPr>
        <p:spPr>
          <a:xfrm>
            <a:off x="14990" y="279985"/>
            <a:ext cx="9578716" cy="4095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Single Corner Rounded 8">
            <a:extLst>
              <a:ext uri="{FF2B5EF4-FFF2-40B4-BE49-F238E27FC236}">
                <a16:creationId xmlns:a16="http://schemas.microsoft.com/office/drawing/2014/main" id="{81E5C525-4246-47C0-A8D6-F8E60E3397B2}"/>
              </a:ext>
            </a:extLst>
          </p:cNvPr>
          <p:cNvSpPr/>
          <p:nvPr/>
        </p:nvSpPr>
        <p:spPr>
          <a:xfrm>
            <a:off x="-652074" y="194385"/>
            <a:ext cx="4654448" cy="610739"/>
          </a:xfrm>
          <a:prstGeom prst="round1Rect">
            <a:avLst>
              <a:gd name="adj" fmla="val 50000"/>
            </a:avLst>
          </a:prstGeom>
          <a:solidFill>
            <a:srgbClr val="E2122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bg1"/>
                </a:solidFill>
                <a:latin typeface="Arial Rounded MT Bold" panose="020F0704030504030204" pitchFamily="34" charset="0"/>
              </a:rPr>
              <a:t>Maths</a:t>
            </a:r>
            <a:r>
              <a:rPr lang="en-US" sz="3600" b="1" dirty="0">
                <a:solidFill>
                  <a:schemeClr val="bg1"/>
                </a:solidFill>
                <a:latin typeface="Arial Rounded MT Bold" panose="020F0704030504030204" pitchFamily="34" charset="0"/>
              </a:rPr>
              <a:t> by Nilesh sir</a:t>
            </a:r>
          </a:p>
        </p:txBody>
      </p:sp>
      <p:sp>
        <p:nvSpPr>
          <p:cNvPr id="10" name="Rectangle: Rounded Corners 9">
            <a:extLst>
              <a:ext uri="{FF2B5EF4-FFF2-40B4-BE49-F238E27FC236}">
                <a16:creationId xmlns:a16="http://schemas.microsoft.com/office/drawing/2014/main" id="{04424E1F-97C2-48ED-AE88-BADA1E6ECAAA}"/>
              </a:ext>
            </a:extLst>
          </p:cNvPr>
          <p:cNvSpPr/>
          <p:nvPr/>
        </p:nvSpPr>
        <p:spPr>
          <a:xfrm>
            <a:off x="169886" y="983116"/>
            <a:ext cx="1138650" cy="610739"/>
          </a:xfrm>
          <a:prstGeom prst="roundRect">
            <a:avLst/>
          </a:prstGeom>
          <a:blipFill>
            <a:blip r:embed="rId3"/>
            <a:tile tx="0" ty="0" sx="100000" sy="100000" flip="none" algn="tl"/>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Arial Rounded MT Bold" panose="020F0704030504030204" pitchFamily="34" charset="0"/>
              </a:rPr>
              <a:t>14</a:t>
            </a:r>
            <a:endParaRPr lang="es-ES" sz="3600" b="1" dirty="0">
              <a:solidFill>
                <a:srgbClr val="FFFF00"/>
              </a:solidFill>
              <a:latin typeface="Arial Rounded MT Bold" panose="020F0704030504030204" pitchFamily="34" charset="0"/>
            </a:endParaRPr>
          </a:p>
        </p:txBody>
      </p:sp>
      <p:sp>
        <p:nvSpPr>
          <p:cNvPr id="11" name="Rectangle: Diagonal Corners Rounded 10">
            <a:extLst>
              <a:ext uri="{FF2B5EF4-FFF2-40B4-BE49-F238E27FC236}">
                <a16:creationId xmlns:a16="http://schemas.microsoft.com/office/drawing/2014/main" id="{2B73A3A7-FA2E-4FE3-AAEC-07A82C5A4D9C}"/>
              </a:ext>
            </a:extLst>
          </p:cNvPr>
          <p:cNvSpPr/>
          <p:nvPr/>
        </p:nvSpPr>
        <p:spPr>
          <a:xfrm>
            <a:off x="5591333" y="194385"/>
            <a:ext cx="3897442" cy="610739"/>
          </a:xfrm>
          <a:prstGeom prst="round2DiagRect">
            <a:avLst>
              <a:gd name="adj1" fmla="val 43666"/>
              <a:gd name="adj2" fmla="val 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Rounded MT Bold" panose="020F0704030504030204" pitchFamily="34" charset="0"/>
              </a:rPr>
              <a:t>USE CODE – Y652</a:t>
            </a:r>
          </a:p>
        </p:txBody>
      </p:sp>
      <p:sp>
        <p:nvSpPr>
          <p:cNvPr id="12" name="Rectangle: Rounded Corners 11">
            <a:extLst>
              <a:ext uri="{FF2B5EF4-FFF2-40B4-BE49-F238E27FC236}">
                <a16:creationId xmlns:a16="http://schemas.microsoft.com/office/drawing/2014/main" id="{6CF2DB3C-76F9-4463-A9D7-CA52A3F6A624}"/>
              </a:ext>
            </a:extLst>
          </p:cNvPr>
          <p:cNvSpPr/>
          <p:nvPr/>
        </p:nvSpPr>
        <p:spPr>
          <a:xfrm>
            <a:off x="3058511" y="1018207"/>
            <a:ext cx="8963604" cy="3690392"/>
          </a:xfrm>
          <a:prstGeom prst="roundRect">
            <a:avLst>
              <a:gd name="adj" fmla="val 8160"/>
            </a:avLst>
          </a:prstGeom>
          <a:solidFill>
            <a:srgbClr val="03450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Kokila" panose="020B0604020202020204" pitchFamily="34" charset="0"/>
                <a:cs typeface="Kokila" panose="020B0604020202020204" pitchFamily="34" charset="0"/>
              </a:rPr>
              <a:t>The area of a trapezium is 441 cm² and the ratio of parallel sides is 5: 9. Also the perpendicular distance between them is 21 cm, the longer of parallel sides is ?</a:t>
            </a:r>
          </a:p>
          <a:p>
            <a:pPr algn="ctr"/>
            <a:r>
              <a:rPr lang="hi-IN" sz="3600" b="1" dirty="0">
                <a:solidFill>
                  <a:srgbClr val="FFFF00"/>
                </a:solidFill>
                <a:latin typeface="Kokila" panose="020B0604020202020204" pitchFamily="34" charset="0"/>
                <a:cs typeface="Kokila" panose="020B0604020202020204" pitchFamily="34" charset="0"/>
              </a:rPr>
              <a:t>एक समलंब का क्षेत्रफल 441 सेमी² है और समानांतर भुजाओं का अनुपात 5:9 है। साथ ही उनके बीच लंबवत दूरी 21 सेमी है, समानांतर भुजाओं की लंबाई कितनी है?</a:t>
            </a:r>
          </a:p>
        </p:txBody>
      </p:sp>
      <p:sp>
        <p:nvSpPr>
          <p:cNvPr id="13" name="Rectangle: Diagonal Corners Rounded 12">
            <a:extLst>
              <a:ext uri="{FF2B5EF4-FFF2-40B4-BE49-F238E27FC236}">
                <a16:creationId xmlns:a16="http://schemas.microsoft.com/office/drawing/2014/main" id="{85A3D5C3-7A2D-4322-AD90-31154BDDB0C1}"/>
              </a:ext>
            </a:extLst>
          </p:cNvPr>
          <p:cNvSpPr/>
          <p:nvPr/>
        </p:nvSpPr>
        <p:spPr>
          <a:xfrm>
            <a:off x="7930055" y="4708599"/>
            <a:ext cx="4003956" cy="1344776"/>
          </a:xfrm>
          <a:prstGeom prst="round2DiagRect">
            <a:avLst>
              <a:gd name="adj1" fmla="val 19327"/>
              <a:gd name="adj2" fmla="val 0"/>
            </a:avLst>
          </a:prstGeom>
          <a:solidFill>
            <a:srgbClr val="F1FA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b="1" dirty="0">
                <a:solidFill>
                  <a:schemeClr val="tx1"/>
                </a:solidFill>
                <a:latin typeface="Times New Roman" panose="02020603050405020304" pitchFamily="18" charset="0"/>
                <a:cs typeface="Times New Roman" panose="02020603050405020304" pitchFamily="18" charset="0"/>
              </a:rPr>
              <a:t>(a) 36 cm  (b) 27 cm</a:t>
            </a:r>
          </a:p>
          <a:p>
            <a:r>
              <a:rPr lang="pt-BR" sz="3200" b="1" dirty="0">
                <a:solidFill>
                  <a:schemeClr val="tx1"/>
                </a:solidFill>
                <a:latin typeface="Times New Roman" panose="02020603050405020304" pitchFamily="18" charset="0"/>
                <a:cs typeface="Times New Roman" panose="02020603050405020304" pitchFamily="18" charset="0"/>
              </a:rPr>
              <a:t>(c) 18 cm  (d) 28 cm</a:t>
            </a:r>
            <a:endParaRPr lang="en-US"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682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rotWithShape="1">
          <a:blip r:embed="rId2">
            <a:extLst>
              <a:ext uri="{28A0092B-C50C-407E-A947-70E740481C1C}">
                <a14:useLocalDpi xmlns:a14="http://schemas.microsoft.com/office/drawing/2010/main" val="0"/>
              </a:ext>
            </a:extLst>
          </a:blip>
          <a:srcRect l="79795" t="1104" r="-1" b="87967"/>
          <a:stretch/>
        </p:blipFill>
        <p:spPr>
          <a:xfrm>
            <a:off x="9683645" y="126226"/>
            <a:ext cx="2463385" cy="749508"/>
          </a:xfrm>
          <a:prstGeom prst="rect">
            <a:avLst/>
          </a:prstGeom>
        </p:spPr>
      </p:pic>
      <p:sp>
        <p:nvSpPr>
          <p:cNvPr id="3" name="Rectangle 2">
            <a:extLst>
              <a:ext uri="{FF2B5EF4-FFF2-40B4-BE49-F238E27FC236}">
                <a16:creationId xmlns:a16="http://schemas.microsoft.com/office/drawing/2014/main" id="{35687E46-B7AE-42F2-934F-F0A5CEA9444A}"/>
              </a:ext>
            </a:extLst>
          </p:cNvPr>
          <p:cNvSpPr/>
          <p:nvPr/>
        </p:nvSpPr>
        <p:spPr>
          <a:xfrm>
            <a:off x="14990" y="279985"/>
            <a:ext cx="9578716" cy="4095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Single Corner Rounded 8">
            <a:extLst>
              <a:ext uri="{FF2B5EF4-FFF2-40B4-BE49-F238E27FC236}">
                <a16:creationId xmlns:a16="http://schemas.microsoft.com/office/drawing/2014/main" id="{81E5C525-4246-47C0-A8D6-F8E60E3397B2}"/>
              </a:ext>
            </a:extLst>
          </p:cNvPr>
          <p:cNvSpPr/>
          <p:nvPr/>
        </p:nvSpPr>
        <p:spPr>
          <a:xfrm>
            <a:off x="-652074" y="194385"/>
            <a:ext cx="4654448" cy="610739"/>
          </a:xfrm>
          <a:prstGeom prst="round1Rect">
            <a:avLst>
              <a:gd name="adj" fmla="val 50000"/>
            </a:avLst>
          </a:prstGeom>
          <a:solidFill>
            <a:srgbClr val="E2122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bg1"/>
                </a:solidFill>
                <a:latin typeface="Arial Rounded MT Bold" panose="020F0704030504030204" pitchFamily="34" charset="0"/>
              </a:rPr>
              <a:t>Maths</a:t>
            </a:r>
            <a:r>
              <a:rPr lang="en-US" sz="3600" b="1" dirty="0">
                <a:solidFill>
                  <a:schemeClr val="bg1"/>
                </a:solidFill>
                <a:latin typeface="Arial Rounded MT Bold" panose="020F0704030504030204" pitchFamily="34" charset="0"/>
              </a:rPr>
              <a:t> by Nilesh sir</a:t>
            </a:r>
          </a:p>
        </p:txBody>
      </p:sp>
      <p:sp>
        <p:nvSpPr>
          <p:cNvPr id="10" name="Rectangle: Rounded Corners 9">
            <a:extLst>
              <a:ext uri="{FF2B5EF4-FFF2-40B4-BE49-F238E27FC236}">
                <a16:creationId xmlns:a16="http://schemas.microsoft.com/office/drawing/2014/main" id="{04424E1F-97C2-48ED-AE88-BADA1E6ECAAA}"/>
              </a:ext>
            </a:extLst>
          </p:cNvPr>
          <p:cNvSpPr/>
          <p:nvPr/>
        </p:nvSpPr>
        <p:spPr>
          <a:xfrm>
            <a:off x="169886" y="983116"/>
            <a:ext cx="1138650" cy="610739"/>
          </a:xfrm>
          <a:prstGeom prst="roundRect">
            <a:avLst/>
          </a:prstGeom>
          <a:blipFill>
            <a:blip r:embed="rId3"/>
            <a:tile tx="0" ty="0" sx="100000" sy="100000" flip="none" algn="tl"/>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Arial Rounded MT Bold" panose="020F0704030504030204" pitchFamily="34" charset="0"/>
              </a:rPr>
              <a:t>15</a:t>
            </a:r>
            <a:endParaRPr lang="es-ES" sz="3600" b="1" dirty="0">
              <a:solidFill>
                <a:srgbClr val="FFFF00"/>
              </a:solidFill>
              <a:latin typeface="Arial Rounded MT Bold" panose="020F0704030504030204" pitchFamily="34" charset="0"/>
            </a:endParaRPr>
          </a:p>
        </p:txBody>
      </p:sp>
      <p:sp>
        <p:nvSpPr>
          <p:cNvPr id="11" name="Rectangle: Diagonal Corners Rounded 10">
            <a:extLst>
              <a:ext uri="{FF2B5EF4-FFF2-40B4-BE49-F238E27FC236}">
                <a16:creationId xmlns:a16="http://schemas.microsoft.com/office/drawing/2014/main" id="{2B73A3A7-FA2E-4FE3-AAEC-07A82C5A4D9C}"/>
              </a:ext>
            </a:extLst>
          </p:cNvPr>
          <p:cNvSpPr/>
          <p:nvPr/>
        </p:nvSpPr>
        <p:spPr>
          <a:xfrm>
            <a:off x="5591333" y="194385"/>
            <a:ext cx="3897442" cy="610739"/>
          </a:xfrm>
          <a:prstGeom prst="round2DiagRect">
            <a:avLst>
              <a:gd name="adj1" fmla="val 43666"/>
              <a:gd name="adj2" fmla="val 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Rounded MT Bold" panose="020F0704030504030204" pitchFamily="34" charset="0"/>
              </a:rPr>
              <a:t>USE CODE – Y652</a:t>
            </a:r>
          </a:p>
        </p:txBody>
      </p:sp>
      <p:sp>
        <p:nvSpPr>
          <p:cNvPr id="12" name="Rectangle: Rounded Corners 11">
            <a:extLst>
              <a:ext uri="{FF2B5EF4-FFF2-40B4-BE49-F238E27FC236}">
                <a16:creationId xmlns:a16="http://schemas.microsoft.com/office/drawing/2014/main" id="{6CF2DB3C-76F9-4463-A9D7-CA52A3F6A624}"/>
              </a:ext>
            </a:extLst>
          </p:cNvPr>
          <p:cNvSpPr/>
          <p:nvPr/>
        </p:nvSpPr>
        <p:spPr>
          <a:xfrm>
            <a:off x="5312979" y="1018207"/>
            <a:ext cx="6709136" cy="3270014"/>
          </a:xfrm>
          <a:prstGeom prst="roundRect">
            <a:avLst>
              <a:gd name="adj" fmla="val 8160"/>
            </a:avLst>
          </a:prstGeom>
          <a:solidFill>
            <a:srgbClr val="03450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latin typeface="Kokila" panose="020B0604020202020204" pitchFamily="34" charset="0"/>
                <a:cs typeface="Kokila" panose="020B0604020202020204" pitchFamily="34" charset="0"/>
              </a:rPr>
              <a:t>In the adjoining figure ACB is a quadrant with radius 'a' . A semicircle is drawn outside the quadrant taking AB as a diameter. Find the area of shaded region ?</a:t>
            </a:r>
          </a:p>
          <a:p>
            <a:pPr algn="ctr"/>
            <a:r>
              <a:rPr lang="hi-IN" sz="3000" b="1" dirty="0">
                <a:solidFill>
                  <a:srgbClr val="FFFF00"/>
                </a:solidFill>
                <a:latin typeface="Kokila" panose="020B0604020202020204" pitchFamily="34" charset="0"/>
                <a:cs typeface="Kokila" panose="020B0604020202020204" pitchFamily="34" charset="0"/>
              </a:rPr>
              <a:t>संलग्न आकृति में </a:t>
            </a:r>
            <a:r>
              <a:rPr lang="en-US" sz="3000" b="1" dirty="0">
                <a:solidFill>
                  <a:srgbClr val="FFFF00"/>
                </a:solidFill>
                <a:latin typeface="Kokila" panose="020B0604020202020204" pitchFamily="34" charset="0"/>
                <a:cs typeface="Kokila" panose="020B0604020202020204" pitchFamily="34" charset="0"/>
              </a:rPr>
              <a:t>ACB </a:t>
            </a:r>
            <a:r>
              <a:rPr lang="hi-IN" sz="3000" b="1" dirty="0">
                <a:solidFill>
                  <a:srgbClr val="FFFF00"/>
                </a:solidFill>
                <a:latin typeface="Kokila" panose="020B0604020202020204" pitchFamily="34" charset="0"/>
                <a:cs typeface="Kokila" panose="020B0604020202020204" pitchFamily="34" charset="0"/>
              </a:rPr>
              <a:t>त्रिज्या '</a:t>
            </a:r>
            <a:r>
              <a:rPr lang="en-US" sz="3000" b="1" dirty="0">
                <a:solidFill>
                  <a:srgbClr val="FFFF00"/>
                </a:solidFill>
                <a:latin typeface="Kokila" panose="020B0604020202020204" pitchFamily="34" charset="0"/>
                <a:cs typeface="Kokila" panose="020B0604020202020204" pitchFamily="34" charset="0"/>
              </a:rPr>
              <a:t>a' </a:t>
            </a:r>
            <a:r>
              <a:rPr lang="hi-IN" sz="3000" b="1" dirty="0">
                <a:solidFill>
                  <a:srgbClr val="FFFF00"/>
                </a:solidFill>
                <a:latin typeface="Kokila" panose="020B0604020202020204" pitchFamily="34" charset="0"/>
                <a:cs typeface="Kokila" panose="020B0604020202020204" pitchFamily="34" charset="0"/>
              </a:rPr>
              <a:t>वाला एक चतुर्थांश है। </a:t>
            </a:r>
            <a:r>
              <a:rPr lang="en-US" sz="3000" b="1" dirty="0">
                <a:solidFill>
                  <a:srgbClr val="FFFF00"/>
                </a:solidFill>
                <a:latin typeface="Kokila" panose="020B0604020202020204" pitchFamily="34" charset="0"/>
                <a:cs typeface="Kokila" panose="020B0604020202020204" pitchFamily="34" charset="0"/>
              </a:rPr>
              <a:t>AB </a:t>
            </a:r>
            <a:r>
              <a:rPr lang="hi-IN" sz="3000" b="1" dirty="0">
                <a:solidFill>
                  <a:srgbClr val="FFFF00"/>
                </a:solidFill>
                <a:latin typeface="Kokila" panose="020B0604020202020204" pitchFamily="34" charset="0"/>
                <a:cs typeface="Kokila" panose="020B0604020202020204" pitchFamily="34" charset="0"/>
              </a:rPr>
              <a:t>को व्यास मानकर चतुर्थांश के बाहर एक अर्धवृत्त खींचा जाता है। छायांकित क्षेत्र का क्षेत्रफल ज्ञात कीजिए?</a:t>
            </a:r>
          </a:p>
        </p:txBody>
      </p:sp>
      <mc:AlternateContent xmlns:mc="http://schemas.openxmlformats.org/markup-compatibility/2006">
        <mc:Choice xmlns:a14="http://schemas.microsoft.com/office/drawing/2010/main" Requires="a14">
          <p:sp>
            <p:nvSpPr>
              <p:cNvPr id="13" name="Rectangle: Diagonal Corners Rounded 12">
                <a:extLst>
                  <a:ext uri="{FF2B5EF4-FFF2-40B4-BE49-F238E27FC236}">
                    <a16:creationId xmlns:a16="http://schemas.microsoft.com/office/drawing/2014/main" id="{85A3D5C3-7A2D-4322-AD90-31154BDDB0C1}"/>
                  </a:ext>
                </a:extLst>
              </p:cNvPr>
              <p:cNvSpPr/>
              <p:nvPr/>
            </p:nvSpPr>
            <p:spPr>
              <a:xfrm>
                <a:off x="6306207" y="4288221"/>
                <a:ext cx="5627804" cy="1765154"/>
              </a:xfrm>
              <a:prstGeom prst="round2DiagRect">
                <a:avLst>
                  <a:gd name="adj1" fmla="val 19327"/>
                  <a:gd name="adj2" fmla="val 0"/>
                </a:avLst>
              </a:prstGeom>
              <a:solidFill>
                <a:srgbClr val="F1FA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panose="02020603050405020304" pitchFamily="18" charset="0"/>
                    <a:cs typeface="Times New Roman" panose="02020603050405020304" pitchFamily="18" charset="0"/>
                  </a:rPr>
                  <a:t>(a) </a:t>
                </a:r>
                <a14:m>
                  <m:oMath xmlns:m="http://schemas.openxmlformats.org/officeDocument/2006/math">
                    <m:f>
                      <m:fPr>
                        <m:ctrlPr>
                          <a:rPr lang="en-US" sz="3200" b="1" i="1" smtClean="0">
                            <a:solidFill>
                              <a:schemeClr val="tx1"/>
                            </a:solidFill>
                            <a:latin typeface="Cambria Math" panose="02040503050406030204" pitchFamily="18" charset="0"/>
                            <a:cs typeface="Times New Roman" panose="02020603050405020304" pitchFamily="18" charset="0"/>
                          </a:rPr>
                        </m:ctrlPr>
                      </m:fPr>
                      <m:num>
                        <m:r>
                          <a:rPr lang="en-US" sz="3200" b="1" i="1" smtClean="0">
                            <a:solidFill>
                              <a:schemeClr val="tx1"/>
                            </a:solidFill>
                            <a:latin typeface="Cambria Math" panose="02040503050406030204" pitchFamily="18" charset="0"/>
                            <a:cs typeface="Times New Roman" panose="02020603050405020304" pitchFamily="18" charset="0"/>
                          </a:rPr>
                          <m:t>𝟏</m:t>
                        </m:r>
                      </m:num>
                      <m:den>
                        <m:r>
                          <a:rPr lang="en-US" sz="3200" b="1" i="1" smtClean="0">
                            <a:solidFill>
                              <a:schemeClr val="tx1"/>
                            </a:solidFill>
                            <a:latin typeface="Cambria Math" panose="02040503050406030204" pitchFamily="18" charset="0"/>
                            <a:cs typeface="Times New Roman" panose="02020603050405020304" pitchFamily="18" charset="0"/>
                          </a:rPr>
                          <m:t>𝟒</m:t>
                        </m:r>
                      </m:den>
                    </m:f>
                  </m:oMath>
                </a14:m>
                <a:r>
                  <a:rPr lang="en-US" sz="3200" b="1" dirty="0">
                    <a:solidFill>
                      <a:schemeClr val="tx1"/>
                    </a:solidFill>
                    <a:latin typeface="Times New Roman" panose="02020603050405020304" pitchFamily="18" charset="0"/>
                    <a:cs typeface="Times New Roman" panose="02020603050405020304" pitchFamily="18" charset="0"/>
                  </a:rPr>
                  <a:t>(π - 2a²)     (b) </a:t>
                </a:r>
                <a14:m>
                  <m:oMath xmlns:m="http://schemas.openxmlformats.org/officeDocument/2006/math">
                    <m:f>
                      <m:fPr>
                        <m:ctrlPr>
                          <a:rPr lang="en-US" sz="3200" b="1" i="1">
                            <a:solidFill>
                              <a:schemeClr val="tx1"/>
                            </a:solidFill>
                            <a:latin typeface="Cambria Math" panose="02040503050406030204" pitchFamily="18" charset="0"/>
                            <a:cs typeface="Times New Roman" panose="02020603050405020304" pitchFamily="18" charset="0"/>
                          </a:rPr>
                        </m:ctrlPr>
                      </m:fPr>
                      <m:num>
                        <m:r>
                          <a:rPr lang="en-US" sz="3200" b="1" i="1">
                            <a:solidFill>
                              <a:schemeClr val="tx1"/>
                            </a:solidFill>
                            <a:latin typeface="Cambria Math" panose="02040503050406030204" pitchFamily="18" charset="0"/>
                            <a:cs typeface="Times New Roman" panose="02020603050405020304" pitchFamily="18" charset="0"/>
                          </a:rPr>
                          <m:t>𝟏</m:t>
                        </m:r>
                      </m:num>
                      <m:den>
                        <m:r>
                          <a:rPr lang="en-US" sz="3200" b="1" i="1">
                            <a:solidFill>
                              <a:schemeClr val="tx1"/>
                            </a:solidFill>
                            <a:latin typeface="Cambria Math" panose="02040503050406030204" pitchFamily="18" charset="0"/>
                            <a:cs typeface="Times New Roman" panose="02020603050405020304" pitchFamily="18" charset="0"/>
                          </a:rPr>
                          <m:t>𝟒</m:t>
                        </m:r>
                      </m:den>
                    </m:f>
                  </m:oMath>
                </a14:m>
                <a:r>
                  <a:rPr lang="en-US" sz="3200" b="1" dirty="0">
                    <a:solidFill>
                      <a:schemeClr val="tx1"/>
                    </a:solidFill>
                    <a:latin typeface="Times New Roman" panose="02020603050405020304" pitchFamily="18" charset="0"/>
                    <a:cs typeface="Times New Roman" panose="02020603050405020304" pitchFamily="18" charset="0"/>
                  </a:rPr>
                  <a:t>(πa²-a²)</a:t>
                </a:r>
              </a:p>
              <a:p>
                <a:r>
                  <a:rPr lang="en-US" sz="3200" b="1" dirty="0">
                    <a:solidFill>
                      <a:schemeClr val="tx1"/>
                    </a:solidFill>
                    <a:latin typeface="Times New Roman" panose="02020603050405020304" pitchFamily="18" charset="0"/>
                    <a:cs typeface="Times New Roman" panose="02020603050405020304" pitchFamily="18" charset="0"/>
                  </a:rPr>
                  <a:t>(c) a²/2</a:t>
                </a:r>
              </a:p>
              <a:p>
                <a:r>
                  <a:rPr lang="en-US" sz="3200" b="1" dirty="0">
                    <a:solidFill>
                      <a:schemeClr val="tx1"/>
                    </a:solidFill>
                    <a:latin typeface="Times New Roman" panose="02020603050405020304" pitchFamily="18" charset="0"/>
                    <a:cs typeface="Times New Roman" panose="02020603050405020304" pitchFamily="18" charset="0"/>
                  </a:rPr>
                  <a:t>(d) can't be determined</a:t>
                </a:r>
              </a:p>
            </p:txBody>
          </p:sp>
        </mc:Choice>
        <mc:Fallback>
          <p:sp>
            <p:nvSpPr>
              <p:cNvPr id="13" name="Rectangle: Diagonal Corners Rounded 12">
                <a:extLst>
                  <a:ext uri="{FF2B5EF4-FFF2-40B4-BE49-F238E27FC236}">
                    <a16:creationId xmlns:a16="http://schemas.microsoft.com/office/drawing/2014/main" id="{85A3D5C3-7A2D-4322-AD90-31154BDDB0C1}"/>
                  </a:ext>
                </a:extLst>
              </p:cNvPr>
              <p:cNvSpPr>
                <a:spLocks noRot="1" noChangeAspect="1" noMove="1" noResize="1" noEditPoints="1" noAdjustHandles="1" noChangeArrowheads="1" noChangeShapeType="1" noTextEdit="1"/>
              </p:cNvSpPr>
              <p:nvPr/>
            </p:nvSpPr>
            <p:spPr>
              <a:xfrm>
                <a:off x="6306207" y="4288221"/>
                <a:ext cx="5627804" cy="1765154"/>
              </a:xfrm>
              <a:prstGeom prst="round2DiagRect">
                <a:avLst>
                  <a:gd name="adj1" fmla="val 19327"/>
                  <a:gd name="adj2" fmla="val 0"/>
                </a:avLst>
              </a:prstGeom>
              <a:blipFill>
                <a:blip r:embed="rId4"/>
                <a:stretch>
                  <a:fillRect/>
                </a:stretch>
              </a:blipFill>
              <a:ln>
                <a:noFill/>
              </a:ln>
              <a:effectLst>
                <a:outerShdw blurRad="107950" dist="12700" dir="5400000" algn="ctr">
                  <a:srgbClr val="000000"/>
                </a:outerShdw>
              </a:effectLst>
            </p:spPr>
            <p:txBody>
              <a:bodyPr/>
              <a:lstStyle/>
              <a:p>
                <a:r>
                  <a:rPr lang="en-US">
                    <a:noFill/>
                  </a:rPr>
                  <a:t> </a:t>
                </a:r>
              </a:p>
            </p:txBody>
          </p:sp>
        </mc:Fallback>
      </mc:AlternateContent>
      <p:pic>
        <p:nvPicPr>
          <p:cNvPr id="4" name="Picture 3">
            <a:extLst>
              <a:ext uri="{FF2B5EF4-FFF2-40B4-BE49-F238E27FC236}">
                <a16:creationId xmlns:a16="http://schemas.microsoft.com/office/drawing/2014/main" id="{BEED33D1-B470-468A-B3C2-E7FD4459B213}"/>
              </a:ext>
            </a:extLst>
          </p:cNvPr>
          <p:cNvPicPr>
            <a:picLocks noChangeAspect="1"/>
          </p:cNvPicPr>
          <p:nvPr/>
        </p:nvPicPr>
        <p:blipFill rotWithShape="1">
          <a:blip r:embed="rId5">
            <a:biLevel thresh="75000"/>
          </a:blip>
          <a:srcRect l="62457" t="25933" r="10258" b="13265"/>
          <a:stretch/>
        </p:blipFill>
        <p:spPr>
          <a:xfrm>
            <a:off x="1425745" y="1499318"/>
            <a:ext cx="3770025" cy="38593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79289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rotWithShape="1">
          <a:blip r:embed="rId2">
            <a:extLst>
              <a:ext uri="{28A0092B-C50C-407E-A947-70E740481C1C}">
                <a14:useLocalDpi xmlns:a14="http://schemas.microsoft.com/office/drawing/2010/main" val="0"/>
              </a:ext>
            </a:extLst>
          </a:blip>
          <a:srcRect l="79795" t="1104" r="-1" b="87967"/>
          <a:stretch/>
        </p:blipFill>
        <p:spPr>
          <a:xfrm>
            <a:off x="9683645" y="126226"/>
            <a:ext cx="2463385" cy="749508"/>
          </a:xfrm>
          <a:prstGeom prst="rect">
            <a:avLst/>
          </a:prstGeom>
        </p:spPr>
      </p:pic>
      <p:sp>
        <p:nvSpPr>
          <p:cNvPr id="3" name="Rectangle 2">
            <a:extLst>
              <a:ext uri="{FF2B5EF4-FFF2-40B4-BE49-F238E27FC236}">
                <a16:creationId xmlns:a16="http://schemas.microsoft.com/office/drawing/2014/main" id="{35687E46-B7AE-42F2-934F-F0A5CEA9444A}"/>
              </a:ext>
            </a:extLst>
          </p:cNvPr>
          <p:cNvSpPr/>
          <p:nvPr/>
        </p:nvSpPr>
        <p:spPr>
          <a:xfrm>
            <a:off x="14990" y="279985"/>
            <a:ext cx="9578716" cy="4095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Single Corner Rounded 8">
            <a:extLst>
              <a:ext uri="{FF2B5EF4-FFF2-40B4-BE49-F238E27FC236}">
                <a16:creationId xmlns:a16="http://schemas.microsoft.com/office/drawing/2014/main" id="{81E5C525-4246-47C0-A8D6-F8E60E3397B2}"/>
              </a:ext>
            </a:extLst>
          </p:cNvPr>
          <p:cNvSpPr/>
          <p:nvPr/>
        </p:nvSpPr>
        <p:spPr>
          <a:xfrm>
            <a:off x="-652074" y="194385"/>
            <a:ext cx="4654448" cy="610739"/>
          </a:xfrm>
          <a:prstGeom prst="round1Rect">
            <a:avLst>
              <a:gd name="adj" fmla="val 50000"/>
            </a:avLst>
          </a:prstGeom>
          <a:solidFill>
            <a:srgbClr val="E2122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bg1"/>
                </a:solidFill>
                <a:latin typeface="Arial Rounded MT Bold" panose="020F0704030504030204" pitchFamily="34" charset="0"/>
              </a:rPr>
              <a:t>Maths</a:t>
            </a:r>
            <a:r>
              <a:rPr lang="en-US" sz="3600" b="1" dirty="0">
                <a:solidFill>
                  <a:schemeClr val="bg1"/>
                </a:solidFill>
                <a:latin typeface="Arial Rounded MT Bold" panose="020F0704030504030204" pitchFamily="34" charset="0"/>
              </a:rPr>
              <a:t> by Nilesh sir</a:t>
            </a:r>
          </a:p>
        </p:txBody>
      </p:sp>
      <p:sp>
        <p:nvSpPr>
          <p:cNvPr id="10" name="Rectangle: Rounded Corners 9">
            <a:extLst>
              <a:ext uri="{FF2B5EF4-FFF2-40B4-BE49-F238E27FC236}">
                <a16:creationId xmlns:a16="http://schemas.microsoft.com/office/drawing/2014/main" id="{04424E1F-97C2-48ED-AE88-BADA1E6ECAAA}"/>
              </a:ext>
            </a:extLst>
          </p:cNvPr>
          <p:cNvSpPr/>
          <p:nvPr/>
        </p:nvSpPr>
        <p:spPr>
          <a:xfrm>
            <a:off x="169886" y="983116"/>
            <a:ext cx="1138650" cy="610739"/>
          </a:xfrm>
          <a:prstGeom prst="roundRect">
            <a:avLst/>
          </a:prstGeom>
          <a:blipFill>
            <a:blip r:embed="rId3"/>
            <a:tile tx="0" ty="0" sx="100000" sy="100000" flip="none" algn="tl"/>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Arial Rounded MT Bold" panose="020F0704030504030204" pitchFamily="34" charset="0"/>
              </a:rPr>
              <a:t>16</a:t>
            </a:r>
            <a:endParaRPr lang="es-ES" sz="3600" b="1" dirty="0">
              <a:solidFill>
                <a:srgbClr val="FFFF00"/>
              </a:solidFill>
              <a:latin typeface="Arial Rounded MT Bold" panose="020F0704030504030204" pitchFamily="34" charset="0"/>
            </a:endParaRPr>
          </a:p>
        </p:txBody>
      </p:sp>
      <p:sp>
        <p:nvSpPr>
          <p:cNvPr id="11" name="Rectangle: Diagonal Corners Rounded 10">
            <a:extLst>
              <a:ext uri="{FF2B5EF4-FFF2-40B4-BE49-F238E27FC236}">
                <a16:creationId xmlns:a16="http://schemas.microsoft.com/office/drawing/2014/main" id="{2B73A3A7-FA2E-4FE3-AAEC-07A82C5A4D9C}"/>
              </a:ext>
            </a:extLst>
          </p:cNvPr>
          <p:cNvSpPr/>
          <p:nvPr/>
        </p:nvSpPr>
        <p:spPr>
          <a:xfrm>
            <a:off x="5591333" y="194385"/>
            <a:ext cx="3897442" cy="610739"/>
          </a:xfrm>
          <a:prstGeom prst="round2DiagRect">
            <a:avLst>
              <a:gd name="adj1" fmla="val 43666"/>
              <a:gd name="adj2" fmla="val 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Rounded MT Bold" panose="020F0704030504030204" pitchFamily="34" charset="0"/>
              </a:rPr>
              <a:t>USE CODE – Y652</a:t>
            </a:r>
          </a:p>
        </p:txBody>
      </p:sp>
      <p:sp>
        <p:nvSpPr>
          <p:cNvPr id="12" name="Rectangle: Rounded Corners 11">
            <a:extLst>
              <a:ext uri="{FF2B5EF4-FFF2-40B4-BE49-F238E27FC236}">
                <a16:creationId xmlns:a16="http://schemas.microsoft.com/office/drawing/2014/main" id="{6CF2DB3C-76F9-4463-A9D7-CA52A3F6A624}"/>
              </a:ext>
            </a:extLst>
          </p:cNvPr>
          <p:cNvSpPr/>
          <p:nvPr/>
        </p:nvSpPr>
        <p:spPr>
          <a:xfrm>
            <a:off x="3736428" y="1018207"/>
            <a:ext cx="8285687" cy="3270014"/>
          </a:xfrm>
          <a:prstGeom prst="roundRect">
            <a:avLst>
              <a:gd name="adj" fmla="val 8160"/>
            </a:avLst>
          </a:prstGeom>
          <a:solidFill>
            <a:srgbClr val="03450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Kokila" panose="020B0604020202020204" pitchFamily="34" charset="0"/>
                <a:cs typeface="Kokila" panose="020B0604020202020204" pitchFamily="34" charset="0"/>
              </a:rPr>
              <a:t>3 years ago, the average age of a family of 5 members was 17 years. A baby having been born, the average age of the family is the same today. The present age of the baby is ?</a:t>
            </a:r>
          </a:p>
          <a:p>
            <a:pPr algn="ctr"/>
            <a:r>
              <a:rPr lang="en-US" sz="3200" b="1" dirty="0">
                <a:solidFill>
                  <a:srgbClr val="FFFF00"/>
                </a:solidFill>
                <a:latin typeface="Kokila" panose="020B0604020202020204" pitchFamily="34" charset="0"/>
                <a:cs typeface="Kokila" panose="020B0604020202020204" pitchFamily="34" charset="0"/>
              </a:rPr>
              <a:t>3 </a:t>
            </a:r>
            <a:r>
              <a:rPr lang="hi-IN" sz="3200" b="1" dirty="0">
                <a:solidFill>
                  <a:srgbClr val="FFFF00"/>
                </a:solidFill>
                <a:latin typeface="Kokila" panose="020B0604020202020204" pitchFamily="34" charset="0"/>
                <a:cs typeface="Kokila" panose="020B0604020202020204" pitchFamily="34" charset="0"/>
              </a:rPr>
              <a:t>वर्ष पूर्व 5 सदस्यों के एक परिवार की औसत आयु 17 वर्ष थी। एक बच्चे के जन्म के बाद, परिवार की औसत आयु आज भी उतनी ही है। शिशु की वर्तमान आयु है?</a:t>
            </a:r>
          </a:p>
        </p:txBody>
      </p:sp>
      <p:sp>
        <p:nvSpPr>
          <p:cNvPr id="13" name="Rectangle: Diagonal Corners Rounded 12">
            <a:extLst>
              <a:ext uri="{FF2B5EF4-FFF2-40B4-BE49-F238E27FC236}">
                <a16:creationId xmlns:a16="http://schemas.microsoft.com/office/drawing/2014/main" id="{85A3D5C3-7A2D-4322-AD90-31154BDDB0C1}"/>
              </a:ext>
            </a:extLst>
          </p:cNvPr>
          <p:cNvSpPr/>
          <p:nvPr/>
        </p:nvSpPr>
        <p:spPr>
          <a:xfrm>
            <a:off x="7639787" y="4446460"/>
            <a:ext cx="4382328" cy="1551572"/>
          </a:xfrm>
          <a:prstGeom prst="round2DiagRect">
            <a:avLst>
              <a:gd name="adj1" fmla="val 19327"/>
              <a:gd name="adj2" fmla="val 0"/>
            </a:avLst>
          </a:prstGeom>
          <a:solidFill>
            <a:srgbClr val="F1FA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n-NO" sz="3200" b="1" dirty="0">
                <a:solidFill>
                  <a:schemeClr val="tx1"/>
                </a:solidFill>
                <a:latin typeface="Times New Roman" panose="02020603050405020304" pitchFamily="18" charset="0"/>
                <a:cs typeface="Times New Roman" panose="02020603050405020304" pitchFamily="18" charset="0"/>
              </a:rPr>
              <a:t>(1) 2 yrs. 	(2) 4 yrs.</a:t>
            </a:r>
          </a:p>
          <a:p>
            <a:r>
              <a:rPr lang="nn-NO" sz="3200" b="1" dirty="0">
                <a:solidFill>
                  <a:schemeClr val="tx1"/>
                </a:solidFill>
                <a:latin typeface="Times New Roman" panose="02020603050405020304" pitchFamily="18" charset="0"/>
                <a:cs typeface="Times New Roman" panose="02020603050405020304" pitchFamily="18" charset="0"/>
              </a:rPr>
              <a:t>(3) 3 yrs. 	(4) 1 yrs.</a:t>
            </a:r>
            <a:endParaRPr lang="en-US"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4058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rotWithShape="1">
          <a:blip r:embed="rId2">
            <a:extLst>
              <a:ext uri="{28A0092B-C50C-407E-A947-70E740481C1C}">
                <a14:useLocalDpi xmlns:a14="http://schemas.microsoft.com/office/drawing/2010/main" val="0"/>
              </a:ext>
            </a:extLst>
          </a:blip>
          <a:srcRect l="79795" t="1104" r="-1" b="87967"/>
          <a:stretch/>
        </p:blipFill>
        <p:spPr>
          <a:xfrm>
            <a:off x="9683645" y="126226"/>
            <a:ext cx="2463385" cy="749508"/>
          </a:xfrm>
          <a:prstGeom prst="rect">
            <a:avLst/>
          </a:prstGeom>
        </p:spPr>
      </p:pic>
      <p:sp>
        <p:nvSpPr>
          <p:cNvPr id="3" name="Rectangle 2">
            <a:extLst>
              <a:ext uri="{FF2B5EF4-FFF2-40B4-BE49-F238E27FC236}">
                <a16:creationId xmlns:a16="http://schemas.microsoft.com/office/drawing/2014/main" id="{35687E46-B7AE-42F2-934F-F0A5CEA9444A}"/>
              </a:ext>
            </a:extLst>
          </p:cNvPr>
          <p:cNvSpPr/>
          <p:nvPr/>
        </p:nvSpPr>
        <p:spPr>
          <a:xfrm>
            <a:off x="14990" y="279985"/>
            <a:ext cx="9578716" cy="4095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Single Corner Rounded 8">
            <a:extLst>
              <a:ext uri="{FF2B5EF4-FFF2-40B4-BE49-F238E27FC236}">
                <a16:creationId xmlns:a16="http://schemas.microsoft.com/office/drawing/2014/main" id="{81E5C525-4246-47C0-A8D6-F8E60E3397B2}"/>
              </a:ext>
            </a:extLst>
          </p:cNvPr>
          <p:cNvSpPr/>
          <p:nvPr/>
        </p:nvSpPr>
        <p:spPr>
          <a:xfrm>
            <a:off x="-652074" y="194385"/>
            <a:ext cx="4654448" cy="610739"/>
          </a:xfrm>
          <a:prstGeom prst="round1Rect">
            <a:avLst>
              <a:gd name="adj" fmla="val 50000"/>
            </a:avLst>
          </a:prstGeom>
          <a:solidFill>
            <a:srgbClr val="E2122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bg1"/>
                </a:solidFill>
                <a:latin typeface="Arial Rounded MT Bold" panose="020F0704030504030204" pitchFamily="34" charset="0"/>
              </a:rPr>
              <a:t>Maths</a:t>
            </a:r>
            <a:r>
              <a:rPr lang="en-US" sz="3600" b="1" dirty="0">
                <a:solidFill>
                  <a:schemeClr val="bg1"/>
                </a:solidFill>
                <a:latin typeface="Arial Rounded MT Bold" panose="020F0704030504030204" pitchFamily="34" charset="0"/>
              </a:rPr>
              <a:t> by Nilesh sir</a:t>
            </a:r>
          </a:p>
        </p:txBody>
      </p:sp>
      <p:sp>
        <p:nvSpPr>
          <p:cNvPr id="10" name="Rectangle: Rounded Corners 9">
            <a:extLst>
              <a:ext uri="{FF2B5EF4-FFF2-40B4-BE49-F238E27FC236}">
                <a16:creationId xmlns:a16="http://schemas.microsoft.com/office/drawing/2014/main" id="{04424E1F-97C2-48ED-AE88-BADA1E6ECAAA}"/>
              </a:ext>
            </a:extLst>
          </p:cNvPr>
          <p:cNvSpPr/>
          <p:nvPr/>
        </p:nvSpPr>
        <p:spPr>
          <a:xfrm>
            <a:off x="169886" y="983116"/>
            <a:ext cx="1138650" cy="610739"/>
          </a:xfrm>
          <a:prstGeom prst="roundRect">
            <a:avLst/>
          </a:prstGeom>
          <a:blipFill>
            <a:blip r:embed="rId3"/>
            <a:tile tx="0" ty="0" sx="100000" sy="100000" flip="none" algn="tl"/>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Arial Rounded MT Bold" panose="020F0704030504030204" pitchFamily="34" charset="0"/>
              </a:rPr>
              <a:t>17</a:t>
            </a:r>
            <a:endParaRPr lang="es-ES" sz="3600" b="1" dirty="0">
              <a:solidFill>
                <a:srgbClr val="FFFF00"/>
              </a:solidFill>
              <a:latin typeface="Arial Rounded MT Bold" panose="020F0704030504030204" pitchFamily="34" charset="0"/>
            </a:endParaRPr>
          </a:p>
        </p:txBody>
      </p:sp>
      <p:sp>
        <p:nvSpPr>
          <p:cNvPr id="11" name="Rectangle: Diagonal Corners Rounded 10">
            <a:extLst>
              <a:ext uri="{FF2B5EF4-FFF2-40B4-BE49-F238E27FC236}">
                <a16:creationId xmlns:a16="http://schemas.microsoft.com/office/drawing/2014/main" id="{2B73A3A7-FA2E-4FE3-AAEC-07A82C5A4D9C}"/>
              </a:ext>
            </a:extLst>
          </p:cNvPr>
          <p:cNvSpPr/>
          <p:nvPr/>
        </p:nvSpPr>
        <p:spPr>
          <a:xfrm>
            <a:off x="5591333" y="194385"/>
            <a:ext cx="3897442" cy="610739"/>
          </a:xfrm>
          <a:prstGeom prst="round2DiagRect">
            <a:avLst>
              <a:gd name="adj1" fmla="val 43666"/>
              <a:gd name="adj2" fmla="val 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Rounded MT Bold" panose="020F0704030504030204" pitchFamily="34" charset="0"/>
              </a:rPr>
              <a:t>USE CODE – Y652</a:t>
            </a:r>
          </a:p>
        </p:txBody>
      </p:sp>
      <p:sp>
        <p:nvSpPr>
          <p:cNvPr id="12" name="Rectangle: Rounded Corners 11">
            <a:extLst>
              <a:ext uri="{FF2B5EF4-FFF2-40B4-BE49-F238E27FC236}">
                <a16:creationId xmlns:a16="http://schemas.microsoft.com/office/drawing/2014/main" id="{6CF2DB3C-76F9-4463-A9D7-CA52A3F6A624}"/>
              </a:ext>
            </a:extLst>
          </p:cNvPr>
          <p:cNvSpPr/>
          <p:nvPr/>
        </p:nvSpPr>
        <p:spPr>
          <a:xfrm>
            <a:off x="2081048" y="1018206"/>
            <a:ext cx="9941067" cy="3428253"/>
          </a:xfrm>
          <a:prstGeom prst="roundRect">
            <a:avLst>
              <a:gd name="adj" fmla="val 8160"/>
            </a:avLst>
          </a:prstGeom>
          <a:solidFill>
            <a:srgbClr val="03450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Kokila" panose="020B0604020202020204" pitchFamily="34" charset="0"/>
                <a:cs typeface="Kokila" panose="020B0604020202020204" pitchFamily="34" charset="0"/>
              </a:rPr>
              <a:t>A person was asked to state his age in years. His reply was, "Take my age 3 years hence, multiply it by 3 and then subtract three times my age three years ago and you will know how old I am". What was the age of the person?</a:t>
            </a:r>
          </a:p>
          <a:p>
            <a:pPr algn="ctr"/>
            <a:r>
              <a:rPr lang="hi-IN" sz="3200" b="1" dirty="0">
                <a:solidFill>
                  <a:srgbClr val="FFFF00"/>
                </a:solidFill>
                <a:latin typeface="Kokila" panose="020B0604020202020204" pitchFamily="34" charset="0"/>
                <a:cs typeface="Kokila" panose="020B0604020202020204" pitchFamily="34" charset="0"/>
              </a:rPr>
              <a:t>एक व्यक्ति से उसकी आयु वर्षों में बताने को कहा गया। उनका जवाब था, "3 साल बाद मेरी उम्र लें, इसे 3 से गुणा करें और फिर तीन साल पहले मेरी उम्र का तीन गुना घटाएं और आपको पता चल जाएगा कि मेरी उम्र कितनी है"। व्यक्ति की उम्र क्या थी?</a:t>
            </a:r>
          </a:p>
        </p:txBody>
      </p:sp>
      <p:sp>
        <p:nvSpPr>
          <p:cNvPr id="13" name="Rectangle: Diagonal Corners Rounded 12">
            <a:extLst>
              <a:ext uri="{FF2B5EF4-FFF2-40B4-BE49-F238E27FC236}">
                <a16:creationId xmlns:a16="http://schemas.microsoft.com/office/drawing/2014/main" id="{85A3D5C3-7A2D-4322-AD90-31154BDDB0C1}"/>
              </a:ext>
            </a:extLst>
          </p:cNvPr>
          <p:cNvSpPr/>
          <p:nvPr/>
        </p:nvSpPr>
        <p:spPr>
          <a:xfrm>
            <a:off x="7639787" y="4446460"/>
            <a:ext cx="4382328" cy="1551572"/>
          </a:xfrm>
          <a:prstGeom prst="round2DiagRect">
            <a:avLst>
              <a:gd name="adj1" fmla="val 19327"/>
              <a:gd name="adj2" fmla="val 0"/>
            </a:avLst>
          </a:prstGeom>
          <a:solidFill>
            <a:srgbClr val="F1FA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n-NO" sz="3200" b="1" dirty="0">
                <a:solidFill>
                  <a:schemeClr val="tx1"/>
                </a:solidFill>
                <a:latin typeface="Times New Roman" panose="02020603050405020304" pitchFamily="18" charset="0"/>
                <a:cs typeface="Times New Roman" panose="02020603050405020304" pitchFamily="18" charset="0"/>
              </a:rPr>
              <a:t>(1) 12 yrs. (2) 14 yrs.</a:t>
            </a:r>
          </a:p>
          <a:p>
            <a:r>
              <a:rPr lang="nn-NO" sz="3200" b="1" dirty="0">
                <a:solidFill>
                  <a:schemeClr val="tx1"/>
                </a:solidFill>
                <a:latin typeface="Times New Roman" panose="02020603050405020304" pitchFamily="18" charset="0"/>
                <a:cs typeface="Times New Roman" panose="02020603050405020304" pitchFamily="18" charset="0"/>
              </a:rPr>
              <a:t>(3) 14 yrs. (4) 18 yrs.</a:t>
            </a:r>
            <a:endParaRPr lang="en-US"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0672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5FCE86-3AE9-0227-EAE6-00E6D0D86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2686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rotWithShape="1">
          <a:blip r:embed="rId2">
            <a:extLst>
              <a:ext uri="{28A0092B-C50C-407E-A947-70E740481C1C}">
                <a14:useLocalDpi xmlns:a14="http://schemas.microsoft.com/office/drawing/2010/main" val="0"/>
              </a:ext>
            </a:extLst>
          </a:blip>
          <a:srcRect l="79795" t="1104" r="-1" b="87967"/>
          <a:stretch/>
        </p:blipFill>
        <p:spPr>
          <a:xfrm>
            <a:off x="9683645" y="126226"/>
            <a:ext cx="2463385" cy="749508"/>
          </a:xfrm>
          <a:prstGeom prst="rect">
            <a:avLst/>
          </a:prstGeom>
        </p:spPr>
      </p:pic>
      <p:sp>
        <p:nvSpPr>
          <p:cNvPr id="3" name="Rectangle 2">
            <a:extLst>
              <a:ext uri="{FF2B5EF4-FFF2-40B4-BE49-F238E27FC236}">
                <a16:creationId xmlns:a16="http://schemas.microsoft.com/office/drawing/2014/main" id="{35687E46-B7AE-42F2-934F-F0A5CEA9444A}"/>
              </a:ext>
            </a:extLst>
          </p:cNvPr>
          <p:cNvSpPr/>
          <p:nvPr/>
        </p:nvSpPr>
        <p:spPr>
          <a:xfrm>
            <a:off x="14990" y="279985"/>
            <a:ext cx="9578716" cy="4095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Single Corner Rounded 8">
            <a:extLst>
              <a:ext uri="{FF2B5EF4-FFF2-40B4-BE49-F238E27FC236}">
                <a16:creationId xmlns:a16="http://schemas.microsoft.com/office/drawing/2014/main" id="{81E5C525-4246-47C0-A8D6-F8E60E3397B2}"/>
              </a:ext>
            </a:extLst>
          </p:cNvPr>
          <p:cNvSpPr/>
          <p:nvPr/>
        </p:nvSpPr>
        <p:spPr>
          <a:xfrm>
            <a:off x="-652074" y="194385"/>
            <a:ext cx="4654448" cy="610739"/>
          </a:xfrm>
          <a:prstGeom prst="round1Rect">
            <a:avLst>
              <a:gd name="adj" fmla="val 50000"/>
            </a:avLst>
          </a:prstGeom>
          <a:solidFill>
            <a:srgbClr val="E2122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bg1"/>
                </a:solidFill>
                <a:latin typeface="Arial Rounded MT Bold" panose="020F0704030504030204" pitchFamily="34" charset="0"/>
              </a:rPr>
              <a:t>Maths</a:t>
            </a:r>
            <a:r>
              <a:rPr lang="en-US" sz="3600" b="1" dirty="0">
                <a:solidFill>
                  <a:schemeClr val="bg1"/>
                </a:solidFill>
                <a:latin typeface="Arial Rounded MT Bold" panose="020F0704030504030204" pitchFamily="34" charset="0"/>
              </a:rPr>
              <a:t> by Nilesh sir</a:t>
            </a:r>
          </a:p>
        </p:txBody>
      </p:sp>
      <p:sp>
        <p:nvSpPr>
          <p:cNvPr id="10" name="Rectangle: Rounded Corners 9">
            <a:extLst>
              <a:ext uri="{FF2B5EF4-FFF2-40B4-BE49-F238E27FC236}">
                <a16:creationId xmlns:a16="http://schemas.microsoft.com/office/drawing/2014/main" id="{04424E1F-97C2-48ED-AE88-BADA1E6ECAAA}"/>
              </a:ext>
            </a:extLst>
          </p:cNvPr>
          <p:cNvSpPr/>
          <p:nvPr/>
        </p:nvSpPr>
        <p:spPr>
          <a:xfrm>
            <a:off x="169886" y="983116"/>
            <a:ext cx="1138650" cy="610739"/>
          </a:xfrm>
          <a:prstGeom prst="roundRect">
            <a:avLst/>
          </a:prstGeom>
          <a:blipFill>
            <a:blip r:embed="rId3"/>
            <a:tile tx="0" ty="0" sx="100000" sy="100000" flip="none" algn="tl"/>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Arial Rounded MT Bold" panose="020F0704030504030204" pitchFamily="34" charset="0"/>
              </a:rPr>
              <a:t>18</a:t>
            </a:r>
            <a:endParaRPr lang="es-ES" sz="3600" b="1" dirty="0">
              <a:solidFill>
                <a:srgbClr val="FFFF00"/>
              </a:solidFill>
              <a:latin typeface="Arial Rounded MT Bold" panose="020F0704030504030204" pitchFamily="34" charset="0"/>
            </a:endParaRPr>
          </a:p>
        </p:txBody>
      </p:sp>
      <p:sp>
        <p:nvSpPr>
          <p:cNvPr id="11" name="Rectangle: Diagonal Corners Rounded 10">
            <a:extLst>
              <a:ext uri="{FF2B5EF4-FFF2-40B4-BE49-F238E27FC236}">
                <a16:creationId xmlns:a16="http://schemas.microsoft.com/office/drawing/2014/main" id="{2B73A3A7-FA2E-4FE3-AAEC-07A82C5A4D9C}"/>
              </a:ext>
            </a:extLst>
          </p:cNvPr>
          <p:cNvSpPr/>
          <p:nvPr/>
        </p:nvSpPr>
        <p:spPr>
          <a:xfrm>
            <a:off x="5591333" y="194385"/>
            <a:ext cx="3897442" cy="610739"/>
          </a:xfrm>
          <a:prstGeom prst="round2DiagRect">
            <a:avLst>
              <a:gd name="adj1" fmla="val 43666"/>
              <a:gd name="adj2" fmla="val 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Rounded MT Bold" panose="020F0704030504030204" pitchFamily="34" charset="0"/>
              </a:rPr>
              <a:t>USE CODE – Y652</a:t>
            </a:r>
          </a:p>
        </p:txBody>
      </p:sp>
      <p:sp>
        <p:nvSpPr>
          <p:cNvPr id="12" name="Rectangle: Rounded Corners 11">
            <a:extLst>
              <a:ext uri="{FF2B5EF4-FFF2-40B4-BE49-F238E27FC236}">
                <a16:creationId xmlns:a16="http://schemas.microsoft.com/office/drawing/2014/main" id="{6CF2DB3C-76F9-4463-A9D7-CA52A3F6A624}"/>
              </a:ext>
            </a:extLst>
          </p:cNvPr>
          <p:cNvSpPr/>
          <p:nvPr/>
        </p:nvSpPr>
        <p:spPr>
          <a:xfrm>
            <a:off x="5312979" y="1018206"/>
            <a:ext cx="6709136" cy="3428254"/>
          </a:xfrm>
          <a:prstGeom prst="roundRect">
            <a:avLst>
              <a:gd name="adj" fmla="val 8160"/>
            </a:avLst>
          </a:prstGeom>
          <a:solidFill>
            <a:srgbClr val="03450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Kokila" panose="020B0604020202020204" pitchFamily="34" charset="0"/>
                <a:cs typeface="Kokila" panose="020B0604020202020204" pitchFamily="34" charset="0"/>
              </a:rPr>
              <a:t>In the adjoining figure there are three semicircles in which BC = 6 cm and BD = 6√3 cm. What is the area of the shaded region (in cm) ?</a:t>
            </a:r>
          </a:p>
          <a:p>
            <a:pPr algn="ctr"/>
            <a:r>
              <a:rPr lang="hi-IN" sz="3200" b="1" dirty="0">
                <a:solidFill>
                  <a:srgbClr val="FFFF00"/>
                </a:solidFill>
                <a:latin typeface="Kokila" panose="020B0604020202020204" pitchFamily="34" charset="0"/>
                <a:cs typeface="Kokila" panose="020B0604020202020204" pitchFamily="34" charset="0"/>
              </a:rPr>
              <a:t>संलग्न आकृति में तीन अर्धवृत्त हैं जिनमें </a:t>
            </a:r>
            <a:r>
              <a:rPr lang="en-US" sz="3200" b="1" dirty="0">
                <a:solidFill>
                  <a:srgbClr val="FFFF00"/>
                </a:solidFill>
                <a:latin typeface="Kokila" panose="020B0604020202020204" pitchFamily="34" charset="0"/>
                <a:cs typeface="Kokila" panose="020B0604020202020204" pitchFamily="34" charset="0"/>
              </a:rPr>
              <a:t>BC = 6 </a:t>
            </a:r>
            <a:r>
              <a:rPr lang="hi-IN" sz="3200" b="1" dirty="0">
                <a:solidFill>
                  <a:srgbClr val="FFFF00"/>
                </a:solidFill>
                <a:latin typeface="Kokila" panose="020B0604020202020204" pitchFamily="34" charset="0"/>
                <a:cs typeface="Kokila" panose="020B0604020202020204" pitchFamily="34" charset="0"/>
              </a:rPr>
              <a:t>सेमी और </a:t>
            </a:r>
            <a:r>
              <a:rPr lang="en-US" sz="3200" b="1" dirty="0">
                <a:solidFill>
                  <a:srgbClr val="FFFF00"/>
                </a:solidFill>
                <a:latin typeface="Kokila" panose="020B0604020202020204" pitchFamily="34" charset="0"/>
                <a:cs typeface="Kokila" panose="020B0604020202020204" pitchFamily="34" charset="0"/>
              </a:rPr>
              <a:t>BD = 6√3 </a:t>
            </a:r>
            <a:r>
              <a:rPr lang="hi-IN" sz="3200" b="1" dirty="0">
                <a:solidFill>
                  <a:srgbClr val="FFFF00"/>
                </a:solidFill>
                <a:latin typeface="Kokila" panose="020B0604020202020204" pitchFamily="34" charset="0"/>
                <a:cs typeface="Kokila" panose="020B0604020202020204" pitchFamily="34" charset="0"/>
              </a:rPr>
              <a:t>सेमी है। छायांकित क्षेत्र का क्षेत्रफल (सेमी में) क्या है?</a:t>
            </a:r>
          </a:p>
        </p:txBody>
      </p:sp>
      <p:sp>
        <p:nvSpPr>
          <p:cNvPr id="13" name="Rectangle: Diagonal Corners Rounded 12">
            <a:extLst>
              <a:ext uri="{FF2B5EF4-FFF2-40B4-BE49-F238E27FC236}">
                <a16:creationId xmlns:a16="http://schemas.microsoft.com/office/drawing/2014/main" id="{85A3D5C3-7A2D-4322-AD90-31154BDDB0C1}"/>
              </a:ext>
            </a:extLst>
          </p:cNvPr>
          <p:cNvSpPr/>
          <p:nvPr/>
        </p:nvSpPr>
        <p:spPr>
          <a:xfrm>
            <a:off x="8198069" y="4446460"/>
            <a:ext cx="3824046" cy="1393334"/>
          </a:xfrm>
          <a:prstGeom prst="round2DiagRect">
            <a:avLst>
              <a:gd name="adj1" fmla="val 19327"/>
              <a:gd name="adj2" fmla="val 0"/>
            </a:avLst>
          </a:prstGeom>
          <a:solidFill>
            <a:srgbClr val="F1FA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b="1" dirty="0">
                <a:solidFill>
                  <a:schemeClr val="tx1"/>
                </a:solidFill>
                <a:latin typeface="Times New Roman" panose="02020603050405020304" pitchFamily="18" charset="0"/>
                <a:cs typeface="Times New Roman" panose="02020603050405020304" pitchFamily="18" charset="0"/>
              </a:rPr>
              <a:t>(a) 12π  	(b) 9π </a:t>
            </a:r>
          </a:p>
          <a:p>
            <a:r>
              <a:rPr lang="pt-BR" sz="3200" b="1" dirty="0">
                <a:solidFill>
                  <a:schemeClr val="tx1"/>
                </a:solidFill>
                <a:latin typeface="Times New Roman" panose="02020603050405020304" pitchFamily="18" charset="0"/>
                <a:cs typeface="Times New Roman" panose="02020603050405020304" pitchFamily="18" charset="0"/>
              </a:rPr>
              <a:t>(c) 27π 	(d) 28π</a:t>
            </a:r>
            <a:endParaRPr lang="en-US" sz="3200" b="1" dirty="0">
              <a:solidFill>
                <a:schemeClr val="tx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264827B-BD1B-4010-9ABA-50C96D3FD6C7}"/>
              </a:ext>
            </a:extLst>
          </p:cNvPr>
          <p:cNvPicPr>
            <a:picLocks noChangeAspect="1"/>
          </p:cNvPicPr>
          <p:nvPr/>
        </p:nvPicPr>
        <p:blipFill rotWithShape="1">
          <a:blip r:embed="rId4"/>
          <a:srcRect l="46167" t="5977" r="5823" b="64598"/>
          <a:stretch/>
        </p:blipFill>
        <p:spPr>
          <a:xfrm>
            <a:off x="977459" y="1908795"/>
            <a:ext cx="4089270" cy="223812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71357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rotWithShape="1">
          <a:blip r:embed="rId2">
            <a:extLst>
              <a:ext uri="{28A0092B-C50C-407E-A947-70E740481C1C}">
                <a14:useLocalDpi xmlns:a14="http://schemas.microsoft.com/office/drawing/2010/main" val="0"/>
              </a:ext>
            </a:extLst>
          </a:blip>
          <a:srcRect l="79795" t="1104" r="-1" b="87967"/>
          <a:stretch/>
        </p:blipFill>
        <p:spPr>
          <a:xfrm>
            <a:off x="9683645" y="126226"/>
            <a:ext cx="2463385" cy="749508"/>
          </a:xfrm>
          <a:prstGeom prst="rect">
            <a:avLst/>
          </a:prstGeom>
        </p:spPr>
      </p:pic>
      <p:sp>
        <p:nvSpPr>
          <p:cNvPr id="3" name="Rectangle 2">
            <a:extLst>
              <a:ext uri="{FF2B5EF4-FFF2-40B4-BE49-F238E27FC236}">
                <a16:creationId xmlns:a16="http://schemas.microsoft.com/office/drawing/2014/main" id="{35687E46-B7AE-42F2-934F-F0A5CEA9444A}"/>
              </a:ext>
            </a:extLst>
          </p:cNvPr>
          <p:cNvSpPr/>
          <p:nvPr/>
        </p:nvSpPr>
        <p:spPr>
          <a:xfrm>
            <a:off x="14990" y="279985"/>
            <a:ext cx="9578716" cy="4095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Single Corner Rounded 8">
            <a:extLst>
              <a:ext uri="{FF2B5EF4-FFF2-40B4-BE49-F238E27FC236}">
                <a16:creationId xmlns:a16="http://schemas.microsoft.com/office/drawing/2014/main" id="{81E5C525-4246-47C0-A8D6-F8E60E3397B2}"/>
              </a:ext>
            </a:extLst>
          </p:cNvPr>
          <p:cNvSpPr/>
          <p:nvPr/>
        </p:nvSpPr>
        <p:spPr>
          <a:xfrm>
            <a:off x="-652074" y="194385"/>
            <a:ext cx="4654448" cy="610739"/>
          </a:xfrm>
          <a:prstGeom prst="round1Rect">
            <a:avLst>
              <a:gd name="adj" fmla="val 50000"/>
            </a:avLst>
          </a:prstGeom>
          <a:solidFill>
            <a:srgbClr val="E2122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bg1"/>
                </a:solidFill>
                <a:latin typeface="Arial Rounded MT Bold" panose="020F0704030504030204" pitchFamily="34" charset="0"/>
              </a:rPr>
              <a:t>Maths</a:t>
            </a:r>
            <a:r>
              <a:rPr lang="en-US" sz="3600" b="1" dirty="0">
                <a:solidFill>
                  <a:schemeClr val="bg1"/>
                </a:solidFill>
                <a:latin typeface="Arial Rounded MT Bold" panose="020F0704030504030204" pitchFamily="34" charset="0"/>
              </a:rPr>
              <a:t> by Nilesh sir</a:t>
            </a:r>
          </a:p>
        </p:txBody>
      </p:sp>
      <p:sp>
        <p:nvSpPr>
          <p:cNvPr id="10" name="Rectangle: Rounded Corners 9">
            <a:extLst>
              <a:ext uri="{FF2B5EF4-FFF2-40B4-BE49-F238E27FC236}">
                <a16:creationId xmlns:a16="http://schemas.microsoft.com/office/drawing/2014/main" id="{04424E1F-97C2-48ED-AE88-BADA1E6ECAAA}"/>
              </a:ext>
            </a:extLst>
          </p:cNvPr>
          <p:cNvSpPr/>
          <p:nvPr/>
        </p:nvSpPr>
        <p:spPr>
          <a:xfrm>
            <a:off x="169886" y="983116"/>
            <a:ext cx="1138650" cy="610739"/>
          </a:xfrm>
          <a:prstGeom prst="roundRect">
            <a:avLst/>
          </a:prstGeom>
          <a:blipFill>
            <a:blip r:embed="rId3"/>
            <a:tile tx="0" ty="0" sx="100000" sy="100000" flip="none" algn="tl"/>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Arial Rounded MT Bold" panose="020F0704030504030204" pitchFamily="34" charset="0"/>
              </a:rPr>
              <a:t>19</a:t>
            </a:r>
            <a:endParaRPr lang="es-ES" sz="3600" b="1" dirty="0">
              <a:solidFill>
                <a:srgbClr val="FFFF00"/>
              </a:solidFill>
              <a:latin typeface="Arial Rounded MT Bold" panose="020F0704030504030204" pitchFamily="34" charset="0"/>
            </a:endParaRPr>
          </a:p>
        </p:txBody>
      </p:sp>
      <p:sp>
        <p:nvSpPr>
          <p:cNvPr id="11" name="Rectangle: Diagonal Corners Rounded 10">
            <a:extLst>
              <a:ext uri="{FF2B5EF4-FFF2-40B4-BE49-F238E27FC236}">
                <a16:creationId xmlns:a16="http://schemas.microsoft.com/office/drawing/2014/main" id="{2B73A3A7-FA2E-4FE3-AAEC-07A82C5A4D9C}"/>
              </a:ext>
            </a:extLst>
          </p:cNvPr>
          <p:cNvSpPr/>
          <p:nvPr/>
        </p:nvSpPr>
        <p:spPr>
          <a:xfrm>
            <a:off x="5591333" y="194385"/>
            <a:ext cx="3897442" cy="610739"/>
          </a:xfrm>
          <a:prstGeom prst="round2DiagRect">
            <a:avLst>
              <a:gd name="adj1" fmla="val 43666"/>
              <a:gd name="adj2" fmla="val 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Rounded MT Bold" panose="020F0704030504030204" pitchFamily="34" charset="0"/>
              </a:rPr>
              <a:t>USE CODE – Y652</a:t>
            </a:r>
          </a:p>
        </p:txBody>
      </p:sp>
      <p:sp>
        <p:nvSpPr>
          <p:cNvPr id="12" name="Rectangle: Rounded Corners 11">
            <a:extLst>
              <a:ext uri="{FF2B5EF4-FFF2-40B4-BE49-F238E27FC236}">
                <a16:creationId xmlns:a16="http://schemas.microsoft.com/office/drawing/2014/main" id="{6CF2DB3C-76F9-4463-A9D7-CA52A3F6A624}"/>
              </a:ext>
            </a:extLst>
          </p:cNvPr>
          <p:cNvSpPr/>
          <p:nvPr/>
        </p:nvSpPr>
        <p:spPr>
          <a:xfrm>
            <a:off x="5591333" y="1018206"/>
            <a:ext cx="6430782" cy="3428254"/>
          </a:xfrm>
          <a:prstGeom prst="roundRect">
            <a:avLst>
              <a:gd name="adj" fmla="val 8160"/>
            </a:avLst>
          </a:prstGeom>
          <a:solidFill>
            <a:srgbClr val="03450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Kokila" panose="020B0604020202020204" pitchFamily="34" charset="0"/>
                <a:cs typeface="Kokila" panose="020B0604020202020204" pitchFamily="34" charset="0"/>
              </a:rPr>
              <a:t>Area of a rhombus is 144 cm² and the ratio of length of two diagonals is 1:2. The sum of lengths of its diagonals are ?</a:t>
            </a:r>
          </a:p>
          <a:p>
            <a:pPr algn="ctr"/>
            <a:r>
              <a:rPr lang="hi-IN" sz="3600" b="1" dirty="0">
                <a:solidFill>
                  <a:srgbClr val="FFFF00"/>
                </a:solidFill>
                <a:latin typeface="Kokila" panose="020B0604020202020204" pitchFamily="34" charset="0"/>
                <a:cs typeface="Kokila" panose="020B0604020202020204" pitchFamily="34" charset="0"/>
              </a:rPr>
              <a:t>एक समचतुर्भुज का क्षेत्रफल 144 सेमी² है और दो विकर्णों की लंबाई का अनुपात 1:2 है। इसके विकर्णों की लंबाई का योग है?</a:t>
            </a:r>
          </a:p>
        </p:txBody>
      </p:sp>
      <p:sp>
        <p:nvSpPr>
          <p:cNvPr id="13" name="Rectangle: Diagonal Corners Rounded 12">
            <a:extLst>
              <a:ext uri="{FF2B5EF4-FFF2-40B4-BE49-F238E27FC236}">
                <a16:creationId xmlns:a16="http://schemas.microsoft.com/office/drawing/2014/main" id="{85A3D5C3-7A2D-4322-AD90-31154BDDB0C1}"/>
              </a:ext>
            </a:extLst>
          </p:cNvPr>
          <p:cNvSpPr/>
          <p:nvPr/>
        </p:nvSpPr>
        <p:spPr>
          <a:xfrm>
            <a:off x="7189076" y="4446460"/>
            <a:ext cx="4833039" cy="1393334"/>
          </a:xfrm>
          <a:prstGeom prst="round2DiagRect">
            <a:avLst>
              <a:gd name="adj1" fmla="val 19327"/>
              <a:gd name="adj2" fmla="val 0"/>
            </a:avLst>
          </a:prstGeom>
          <a:solidFill>
            <a:srgbClr val="F1FA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b="1" dirty="0">
                <a:solidFill>
                  <a:schemeClr val="tx1"/>
                </a:solidFill>
                <a:latin typeface="Times New Roman" panose="02020603050405020304" pitchFamily="18" charset="0"/>
                <a:cs typeface="Times New Roman" panose="02020603050405020304" pitchFamily="18" charset="0"/>
              </a:rPr>
              <a:t>(a) 72 cm   (b) 40 cm </a:t>
            </a:r>
          </a:p>
          <a:p>
            <a:r>
              <a:rPr lang="pt-BR" sz="3200" b="1" dirty="0">
                <a:solidFill>
                  <a:schemeClr val="tx1"/>
                </a:solidFill>
                <a:latin typeface="Times New Roman" panose="02020603050405020304" pitchFamily="18" charset="0"/>
                <a:cs typeface="Times New Roman" panose="02020603050405020304" pitchFamily="18" charset="0"/>
              </a:rPr>
              <a:t>(c) 36 cm   (d) 18√2 cm</a:t>
            </a:r>
            <a:endParaRPr lang="en-US"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1422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rotWithShape="1">
          <a:blip r:embed="rId2">
            <a:extLst>
              <a:ext uri="{28A0092B-C50C-407E-A947-70E740481C1C}">
                <a14:useLocalDpi xmlns:a14="http://schemas.microsoft.com/office/drawing/2010/main" val="0"/>
              </a:ext>
            </a:extLst>
          </a:blip>
          <a:srcRect l="79795" t="1104" r="-1" b="87967"/>
          <a:stretch/>
        </p:blipFill>
        <p:spPr>
          <a:xfrm>
            <a:off x="9683645" y="126226"/>
            <a:ext cx="2463385" cy="749508"/>
          </a:xfrm>
          <a:prstGeom prst="rect">
            <a:avLst/>
          </a:prstGeom>
        </p:spPr>
      </p:pic>
      <p:sp>
        <p:nvSpPr>
          <p:cNvPr id="3" name="Rectangle 2">
            <a:extLst>
              <a:ext uri="{FF2B5EF4-FFF2-40B4-BE49-F238E27FC236}">
                <a16:creationId xmlns:a16="http://schemas.microsoft.com/office/drawing/2014/main" id="{35687E46-B7AE-42F2-934F-F0A5CEA9444A}"/>
              </a:ext>
            </a:extLst>
          </p:cNvPr>
          <p:cNvSpPr/>
          <p:nvPr/>
        </p:nvSpPr>
        <p:spPr>
          <a:xfrm>
            <a:off x="14990" y="279985"/>
            <a:ext cx="9578716" cy="4095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Single Corner Rounded 8">
            <a:extLst>
              <a:ext uri="{FF2B5EF4-FFF2-40B4-BE49-F238E27FC236}">
                <a16:creationId xmlns:a16="http://schemas.microsoft.com/office/drawing/2014/main" id="{81E5C525-4246-47C0-A8D6-F8E60E3397B2}"/>
              </a:ext>
            </a:extLst>
          </p:cNvPr>
          <p:cNvSpPr/>
          <p:nvPr/>
        </p:nvSpPr>
        <p:spPr>
          <a:xfrm>
            <a:off x="-652074" y="194385"/>
            <a:ext cx="4654448" cy="610739"/>
          </a:xfrm>
          <a:prstGeom prst="round1Rect">
            <a:avLst>
              <a:gd name="adj" fmla="val 50000"/>
            </a:avLst>
          </a:prstGeom>
          <a:solidFill>
            <a:srgbClr val="E2122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bg1"/>
                </a:solidFill>
                <a:latin typeface="Arial Rounded MT Bold" panose="020F0704030504030204" pitchFamily="34" charset="0"/>
              </a:rPr>
              <a:t>Maths</a:t>
            </a:r>
            <a:r>
              <a:rPr lang="en-US" sz="3600" b="1" dirty="0">
                <a:solidFill>
                  <a:schemeClr val="bg1"/>
                </a:solidFill>
                <a:latin typeface="Arial Rounded MT Bold" panose="020F0704030504030204" pitchFamily="34" charset="0"/>
              </a:rPr>
              <a:t> by Nilesh sir</a:t>
            </a:r>
          </a:p>
        </p:txBody>
      </p:sp>
      <p:sp>
        <p:nvSpPr>
          <p:cNvPr id="10" name="Rectangle: Rounded Corners 9">
            <a:extLst>
              <a:ext uri="{FF2B5EF4-FFF2-40B4-BE49-F238E27FC236}">
                <a16:creationId xmlns:a16="http://schemas.microsoft.com/office/drawing/2014/main" id="{04424E1F-97C2-48ED-AE88-BADA1E6ECAAA}"/>
              </a:ext>
            </a:extLst>
          </p:cNvPr>
          <p:cNvSpPr/>
          <p:nvPr/>
        </p:nvSpPr>
        <p:spPr>
          <a:xfrm>
            <a:off x="169886" y="983116"/>
            <a:ext cx="1138650" cy="610739"/>
          </a:xfrm>
          <a:prstGeom prst="roundRect">
            <a:avLst/>
          </a:prstGeom>
          <a:blipFill>
            <a:blip r:embed="rId3"/>
            <a:tile tx="0" ty="0" sx="100000" sy="100000" flip="none" algn="tl"/>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Arial Rounded MT Bold" panose="020F0704030504030204" pitchFamily="34" charset="0"/>
              </a:rPr>
              <a:t>20</a:t>
            </a:r>
            <a:endParaRPr lang="es-ES" sz="3600" b="1" dirty="0">
              <a:solidFill>
                <a:srgbClr val="FFFF00"/>
              </a:solidFill>
              <a:latin typeface="Arial Rounded MT Bold" panose="020F0704030504030204" pitchFamily="34" charset="0"/>
            </a:endParaRPr>
          </a:p>
        </p:txBody>
      </p:sp>
      <p:sp>
        <p:nvSpPr>
          <p:cNvPr id="11" name="Rectangle: Diagonal Corners Rounded 10">
            <a:extLst>
              <a:ext uri="{FF2B5EF4-FFF2-40B4-BE49-F238E27FC236}">
                <a16:creationId xmlns:a16="http://schemas.microsoft.com/office/drawing/2014/main" id="{2B73A3A7-FA2E-4FE3-AAEC-07A82C5A4D9C}"/>
              </a:ext>
            </a:extLst>
          </p:cNvPr>
          <p:cNvSpPr/>
          <p:nvPr/>
        </p:nvSpPr>
        <p:spPr>
          <a:xfrm>
            <a:off x="5591333" y="194385"/>
            <a:ext cx="3897442" cy="610739"/>
          </a:xfrm>
          <a:prstGeom prst="round2DiagRect">
            <a:avLst>
              <a:gd name="adj1" fmla="val 43666"/>
              <a:gd name="adj2" fmla="val 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Rounded MT Bold" panose="020F0704030504030204" pitchFamily="34" charset="0"/>
              </a:rPr>
              <a:t>USE CODE – Y652</a:t>
            </a:r>
          </a:p>
        </p:txBody>
      </p:sp>
      <p:sp>
        <p:nvSpPr>
          <p:cNvPr id="12" name="Rectangle: Rounded Corners 11">
            <a:extLst>
              <a:ext uri="{FF2B5EF4-FFF2-40B4-BE49-F238E27FC236}">
                <a16:creationId xmlns:a16="http://schemas.microsoft.com/office/drawing/2014/main" id="{6CF2DB3C-76F9-4463-A9D7-CA52A3F6A624}"/>
              </a:ext>
            </a:extLst>
          </p:cNvPr>
          <p:cNvSpPr/>
          <p:nvPr/>
        </p:nvSpPr>
        <p:spPr>
          <a:xfrm>
            <a:off x="5591333" y="1018206"/>
            <a:ext cx="6430782" cy="3428254"/>
          </a:xfrm>
          <a:prstGeom prst="roundRect">
            <a:avLst>
              <a:gd name="adj" fmla="val 8160"/>
            </a:avLst>
          </a:prstGeom>
          <a:solidFill>
            <a:srgbClr val="03450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Kokila" panose="020B0604020202020204" pitchFamily="34" charset="0"/>
                <a:cs typeface="Kokila" panose="020B0604020202020204" pitchFamily="34" charset="0"/>
              </a:rPr>
              <a:t>Find the area of the shaded region in the given figure of square ABCD ?</a:t>
            </a:r>
          </a:p>
          <a:p>
            <a:pPr algn="ctr"/>
            <a:r>
              <a:rPr lang="hi-IN" sz="4000" b="1" dirty="0">
                <a:solidFill>
                  <a:srgbClr val="FFFF00"/>
                </a:solidFill>
                <a:latin typeface="Kokila" panose="020B0604020202020204" pitchFamily="34" charset="0"/>
                <a:cs typeface="Kokila" panose="020B0604020202020204" pitchFamily="34" charset="0"/>
              </a:rPr>
              <a:t>वर्ग </a:t>
            </a:r>
            <a:r>
              <a:rPr lang="en-US" sz="4000" b="1" dirty="0">
                <a:solidFill>
                  <a:srgbClr val="FFFF00"/>
                </a:solidFill>
                <a:latin typeface="Kokila" panose="020B0604020202020204" pitchFamily="34" charset="0"/>
                <a:cs typeface="Kokila" panose="020B0604020202020204" pitchFamily="34" charset="0"/>
              </a:rPr>
              <a:t>ABCD </a:t>
            </a:r>
            <a:r>
              <a:rPr lang="hi-IN" sz="4000" b="1" dirty="0">
                <a:solidFill>
                  <a:srgbClr val="FFFF00"/>
                </a:solidFill>
                <a:latin typeface="Kokila" panose="020B0604020202020204" pitchFamily="34" charset="0"/>
                <a:cs typeface="Kokila" panose="020B0604020202020204" pitchFamily="34" charset="0"/>
              </a:rPr>
              <a:t>की दी गई आकृति में छायांकित भाग का क्षेत्रफल ज्ञात कीजिए।</a:t>
            </a:r>
          </a:p>
        </p:txBody>
      </p:sp>
      <p:sp>
        <p:nvSpPr>
          <p:cNvPr id="13" name="Rectangle: Diagonal Corners Rounded 12">
            <a:extLst>
              <a:ext uri="{FF2B5EF4-FFF2-40B4-BE49-F238E27FC236}">
                <a16:creationId xmlns:a16="http://schemas.microsoft.com/office/drawing/2014/main" id="{85A3D5C3-7A2D-4322-AD90-31154BDDB0C1}"/>
              </a:ext>
            </a:extLst>
          </p:cNvPr>
          <p:cNvSpPr/>
          <p:nvPr/>
        </p:nvSpPr>
        <p:spPr>
          <a:xfrm>
            <a:off x="6794938" y="4446460"/>
            <a:ext cx="5227177" cy="1393334"/>
          </a:xfrm>
          <a:prstGeom prst="round2DiagRect">
            <a:avLst>
              <a:gd name="adj1" fmla="val 19327"/>
              <a:gd name="adj2" fmla="val 0"/>
            </a:avLst>
          </a:prstGeom>
          <a:solidFill>
            <a:srgbClr val="F1FA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b="1" dirty="0">
                <a:solidFill>
                  <a:schemeClr val="tx1"/>
                </a:solidFill>
                <a:latin typeface="Times New Roman" panose="02020603050405020304" pitchFamily="18" charset="0"/>
                <a:cs typeface="Times New Roman" panose="02020603050405020304" pitchFamily="18" charset="0"/>
              </a:rPr>
              <a:t>(a) 128 cm²   (b) 192 cm²</a:t>
            </a:r>
          </a:p>
          <a:p>
            <a:r>
              <a:rPr lang="pt-BR" sz="3200" b="1" dirty="0">
                <a:solidFill>
                  <a:schemeClr val="tx1"/>
                </a:solidFill>
                <a:latin typeface="Times New Roman" panose="02020603050405020304" pitchFamily="18" charset="0"/>
                <a:cs typeface="Times New Roman" panose="02020603050405020304" pitchFamily="18" charset="0"/>
              </a:rPr>
              <a:t>(c) 148 cm²   (d) 168 cm²</a:t>
            </a:r>
          </a:p>
        </p:txBody>
      </p:sp>
      <p:pic>
        <p:nvPicPr>
          <p:cNvPr id="4" name="Picture 3">
            <a:extLst>
              <a:ext uri="{FF2B5EF4-FFF2-40B4-BE49-F238E27FC236}">
                <a16:creationId xmlns:a16="http://schemas.microsoft.com/office/drawing/2014/main" id="{F264827B-BD1B-4010-9ABA-50C96D3FD6C7}"/>
              </a:ext>
            </a:extLst>
          </p:cNvPr>
          <p:cNvPicPr>
            <a:picLocks noChangeAspect="1"/>
          </p:cNvPicPr>
          <p:nvPr/>
        </p:nvPicPr>
        <p:blipFill rotWithShape="1">
          <a:blip r:embed="rId4"/>
          <a:srcRect l="56940" t="63171" r="8465" b="2835"/>
          <a:stretch/>
        </p:blipFill>
        <p:spPr>
          <a:xfrm>
            <a:off x="1675150" y="1527527"/>
            <a:ext cx="3326524" cy="291893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16949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rotWithShape="1">
          <a:blip r:embed="rId2">
            <a:extLst>
              <a:ext uri="{28A0092B-C50C-407E-A947-70E740481C1C}">
                <a14:useLocalDpi xmlns:a14="http://schemas.microsoft.com/office/drawing/2010/main" val="0"/>
              </a:ext>
            </a:extLst>
          </a:blip>
          <a:srcRect l="79795" t="1104" r="-1" b="87967"/>
          <a:stretch/>
        </p:blipFill>
        <p:spPr>
          <a:xfrm>
            <a:off x="9683645" y="126226"/>
            <a:ext cx="2463385" cy="749508"/>
          </a:xfrm>
          <a:prstGeom prst="rect">
            <a:avLst/>
          </a:prstGeom>
        </p:spPr>
      </p:pic>
      <p:sp>
        <p:nvSpPr>
          <p:cNvPr id="3" name="Rectangle 2">
            <a:extLst>
              <a:ext uri="{FF2B5EF4-FFF2-40B4-BE49-F238E27FC236}">
                <a16:creationId xmlns:a16="http://schemas.microsoft.com/office/drawing/2014/main" id="{35687E46-B7AE-42F2-934F-F0A5CEA9444A}"/>
              </a:ext>
            </a:extLst>
          </p:cNvPr>
          <p:cNvSpPr/>
          <p:nvPr/>
        </p:nvSpPr>
        <p:spPr>
          <a:xfrm>
            <a:off x="14990" y="279985"/>
            <a:ext cx="9578716" cy="4095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Single Corner Rounded 8">
            <a:extLst>
              <a:ext uri="{FF2B5EF4-FFF2-40B4-BE49-F238E27FC236}">
                <a16:creationId xmlns:a16="http://schemas.microsoft.com/office/drawing/2014/main" id="{81E5C525-4246-47C0-A8D6-F8E60E3397B2}"/>
              </a:ext>
            </a:extLst>
          </p:cNvPr>
          <p:cNvSpPr/>
          <p:nvPr/>
        </p:nvSpPr>
        <p:spPr>
          <a:xfrm>
            <a:off x="-652074" y="194385"/>
            <a:ext cx="4654448" cy="610739"/>
          </a:xfrm>
          <a:prstGeom prst="round1Rect">
            <a:avLst>
              <a:gd name="adj" fmla="val 50000"/>
            </a:avLst>
          </a:prstGeom>
          <a:solidFill>
            <a:srgbClr val="E2122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bg1"/>
                </a:solidFill>
                <a:latin typeface="Arial Rounded MT Bold" panose="020F0704030504030204" pitchFamily="34" charset="0"/>
              </a:rPr>
              <a:t>Maths</a:t>
            </a:r>
            <a:r>
              <a:rPr lang="en-US" sz="3600" b="1" dirty="0">
                <a:solidFill>
                  <a:schemeClr val="bg1"/>
                </a:solidFill>
                <a:latin typeface="Arial Rounded MT Bold" panose="020F0704030504030204" pitchFamily="34" charset="0"/>
              </a:rPr>
              <a:t> by Nilesh sir</a:t>
            </a:r>
          </a:p>
        </p:txBody>
      </p:sp>
      <p:sp>
        <p:nvSpPr>
          <p:cNvPr id="10" name="Rectangle: Rounded Corners 9">
            <a:extLst>
              <a:ext uri="{FF2B5EF4-FFF2-40B4-BE49-F238E27FC236}">
                <a16:creationId xmlns:a16="http://schemas.microsoft.com/office/drawing/2014/main" id="{04424E1F-97C2-48ED-AE88-BADA1E6ECAAA}"/>
              </a:ext>
            </a:extLst>
          </p:cNvPr>
          <p:cNvSpPr/>
          <p:nvPr/>
        </p:nvSpPr>
        <p:spPr>
          <a:xfrm>
            <a:off x="169886" y="983116"/>
            <a:ext cx="1138650" cy="610739"/>
          </a:xfrm>
          <a:prstGeom prst="roundRect">
            <a:avLst/>
          </a:prstGeom>
          <a:blipFill>
            <a:blip r:embed="rId3"/>
            <a:tile tx="0" ty="0" sx="100000" sy="100000" flip="none" algn="tl"/>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Arial Rounded MT Bold" panose="020F0704030504030204" pitchFamily="34" charset="0"/>
              </a:rPr>
              <a:t>21</a:t>
            </a:r>
            <a:endParaRPr lang="es-ES" sz="3600" b="1" dirty="0">
              <a:solidFill>
                <a:srgbClr val="FFFF00"/>
              </a:solidFill>
              <a:latin typeface="Arial Rounded MT Bold" panose="020F0704030504030204" pitchFamily="34" charset="0"/>
            </a:endParaRPr>
          </a:p>
        </p:txBody>
      </p:sp>
      <p:sp>
        <p:nvSpPr>
          <p:cNvPr id="11" name="Rectangle: Diagonal Corners Rounded 10">
            <a:extLst>
              <a:ext uri="{FF2B5EF4-FFF2-40B4-BE49-F238E27FC236}">
                <a16:creationId xmlns:a16="http://schemas.microsoft.com/office/drawing/2014/main" id="{2B73A3A7-FA2E-4FE3-AAEC-07A82C5A4D9C}"/>
              </a:ext>
            </a:extLst>
          </p:cNvPr>
          <p:cNvSpPr/>
          <p:nvPr/>
        </p:nvSpPr>
        <p:spPr>
          <a:xfrm>
            <a:off x="5591333" y="194385"/>
            <a:ext cx="3897442" cy="610739"/>
          </a:xfrm>
          <a:prstGeom prst="round2DiagRect">
            <a:avLst>
              <a:gd name="adj1" fmla="val 43666"/>
              <a:gd name="adj2" fmla="val 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Rounded MT Bold" panose="020F0704030504030204" pitchFamily="34" charset="0"/>
              </a:rPr>
              <a:t>USE CODE – Y652</a:t>
            </a:r>
          </a:p>
        </p:txBody>
      </p:sp>
      <p:sp>
        <p:nvSpPr>
          <p:cNvPr id="12" name="Rectangle: Rounded Corners 11">
            <a:extLst>
              <a:ext uri="{FF2B5EF4-FFF2-40B4-BE49-F238E27FC236}">
                <a16:creationId xmlns:a16="http://schemas.microsoft.com/office/drawing/2014/main" id="{6CF2DB3C-76F9-4463-A9D7-CA52A3F6A624}"/>
              </a:ext>
            </a:extLst>
          </p:cNvPr>
          <p:cNvSpPr/>
          <p:nvPr/>
        </p:nvSpPr>
        <p:spPr>
          <a:xfrm>
            <a:off x="4414345" y="1018206"/>
            <a:ext cx="7607770" cy="3428254"/>
          </a:xfrm>
          <a:prstGeom prst="roundRect">
            <a:avLst>
              <a:gd name="adj" fmla="val 8160"/>
            </a:avLst>
          </a:prstGeom>
          <a:solidFill>
            <a:srgbClr val="03450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a:solidFill>
                  <a:schemeClr val="bg1"/>
                </a:solidFill>
                <a:latin typeface="Kokila" panose="020B0604020202020204" pitchFamily="34" charset="0"/>
                <a:cs typeface="Kokila" panose="020B0604020202020204" pitchFamily="34" charset="0"/>
              </a:rPr>
              <a:t>By selling 32 toffees for Rs 1 a man loses 40%. How many for Rs 1 did he sell to gain 20% profit?</a:t>
            </a:r>
          </a:p>
          <a:p>
            <a:pPr algn="ctr"/>
            <a:r>
              <a:rPr lang="en-US" sz="3800" b="1" dirty="0">
                <a:solidFill>
                  <a:srgbClr val="FFFF00"/>
                </a:solidFill>
                <a:latin typeface="Kokila" panose="020B0604020202020204" pitchFamily="34" charset="0"/>
                <a:cs typeface="Kokila" panose="020B0604020202020204" pitchFamily="34" charset="0"/>
              </a:rPr>
              <a:t>1 </a:t>
            </a:r>
            <a:r>
              <a:rPr lang="hi-IN" sz="3800" b="1" dirty="0">
                <a:solidFill>
                  <a:srgbClr val="FFFF00"/>
                </a:solidFill>
                <a:latin typeface="Kokila" panose="020B0604020202020204" pitchFamily="34" charset="0"/>
                <a:cs typeface="Kokila" panose="020B0604020202020204" pitchFamily="34" charset="0"/>
              </a:rPr>
              <a:t>रुपये में 32 टॉफी बेचने पर एक आदमी को 40% की हानि होती है। 20% लाभ प्राप्त करने के लिए उसने 1 रुपये में कितने कितने बेचे?</a:t>
            </a:r>
          </a:p>
        </p:txBody>
      </p:sp>
      <p:sp>
        <p:nvSpPr>
          <p:cNvPr id="13" name="Rectangle: Diagonal Corners Rounded 12">
            <a:extLst>
              <a:ext uri="{FF2B5EF4-FFF2-40B4-BE49-F238E27FC236}">
                <a16:creationId xmlns:a16="http://schemas.microsoft.com/office/drawing/2014/main" id="{85A3D5C3-7A2D-4322-AD90-31154BDDB0C1}"/>
              </a:ext>
            </a:extLst>
          </p:cNvPr>
          <p:cNvSpPr/>
          <p:nvPr/>
        </p:nvSpPr>
        <p:spPr>
          <a:xfrm>
            <a:off x="8056179" y="4446459"/>
            <a:ext cx="3965936" cy="1796685"/>
          </a:xfrm>
          <a:prstGeom prst="round2DiagRect">
            <a:avLst>
              <a:gd name="adj1" fmla="val 19327"/>
              <a:gd name="adj2" fmla="val 0"/>
            </a:avLst>
          </a:prstGeom>
          <a:solidFill>
            <a:srgbClr val="F1FA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panose="02020603050405020304" pitchFamily="18" charset="0"/>
                <a:cs typeface="Times New Roman" panose="02020603050405020304" pitchFamily="18" charset="0"/>
              </a:rPr>
              <a:t>(1) 16 	(2) 20</a:t>
            </a:r>
          </a:p>
          <a:p>
            <a:r>
              <a:rPr lang="en-US" sz="3200" b="1" dirty="0">
                <a:solidFill>
                  <a:schemeClr val="tx1"/>
                </a:solidFill>
                <a:latin typeface="Times New Roman" panose="02020603050405020304" pitchFamily="18" charset="0"/>
                <a:cs typeface="Times New Roman" panose="02020603050405020304" pitchFamily="18" charset="0"/>
              </a:rPr>
              <a:t>(3) 25 	(4) 14</a:t>
            </a:r>
          </a:p>
          <a:p>
            <a:r>
              <a:rPr lang="en-US" sz="3200" b="1" dirty="0">
                <a:solidFill>
                  <a:schemeClr val="tx1"/>
                </a:solidFill>
                <a:latin typeface="Times New Roman" panose="02020603050405020304" pitchFamily="18" charset="0"/>
                <a:cs typeface="Times New Roman" panose="02020603050405020304" pitchFamily="18" charset="0"/>
              </a:rPr>
              <a:t>(5) None of these</a:t>
            </a:r>
          </a:p>
        </p:txBody>
      </p:sp>
    </p:spTree>
    <p:extLst>
      <p:ext uri="{BB962C8B-B14F-4D97-AF65-F5344CB8AC3E}">
        <p14:creationId xmlns:p14="http://schemas.microsoft.com/office/powerpoint/2010/main" val="374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rotWithShape="1">
          <a:blip r:embed="rId2">
            <a:extLst>
              <a:ext uri="{28A0092B-C50C-407E-A947-70E740481C1C}">
                <a14:useLocalDpi xmlns:a14="http://schemas.microsoft.com/office/drawing/2010/main" val="0"/>
              </a:ext>
            </a:extLst>
          </a:blip>
          <a:srcRect l="79795" t="1104" r="-1" b="87967"/>
          <a:stretch/>
        </p:blipFill>
        <p:spPr>
          <a:xfrm>
            <a:off x="9683645" y="126226"/>
            <a:ext cx="2463385" cy="749508"/>
          </a:xfrm>
          <a:prstGeom prst="rect">
            <a:avLst/>
          </a:prstGeom>
        </p:spPr>
      </p:pic>
      <p:sp>
        <p:nvSpPr>
          <p:cNvPr id="3" name="Rectangle 2">
            <a:extLst>
              <a:ext uri="{FF2B5EF4-FFF2-40B4-BE49-F238E27FC236}">
                <a16:creationId xmlns:a16="http://schemas.microsoft.com/office/drawing/2014/main" id="{35687E46-B7AE-42F2-934F-F0A5CEA9444A}"/>
              </a:ext>
            </a:extLst>
          </p:cNvPr>
          <p:cNvSpPr/>
          <p:nvPr/>
        </p:nvSpPr>
        <p:spPr>
          <a:xfrm>
            <a:off x="14990" y="279985"/>
            <a:ext cx="9578716" cy="4095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Single Corner Rounded 8">
            <a:extLst>
              <a:ext uri="{FF2B5EF4-FFF2-40B4-BE49-F238E27FC236}">
                <a16:creationId xmlns:a16="http://schemas.microsoft.com/office/drawing/2014/main" id="{81E5C525-4246-47C0-A8D6-F8E60E3397B2}"/>
              </a:ext>
            </a:extLst>
          </p:cNvPr>
          <p:cNvSpPr/>
          <p:nvPr/>
        </p:nvSpPr>
        <p:spPr>
          <a:xfrm>
            <a:off x="-652074" y="194385"/>
            <a:ext cx="4654448" cy="610739"/>
          </a:xfrm>
          <a:prstGeom prst="round1Rect">
            <a:avLst>
              <a:gd name="adj" fmla="val 50000"/>
            </a:avLst>
          </a:prstGeom>
          <a:solidFill>
            <a:srgbClr val="E2122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bg1"/>
                </a:solidFill>
                <a:latin typeface="Arial Rounded MT Bold" panose="020F0704030504030204" pitchFamily="34" charset="0"/>
              </a:rPr>
              <a:t>Maths</a:t>
            </a:r>
            <a:r>
              <a:rPr lang="en-US" sz="3600" b="1" dirty="0">
                <a:solidFill>
                  <a:schemeClr val="bg1"/>
                </a:solidFill>
                <a:latin typeface="Arial Rounded MT Bold" panose="020F0704030504030204" pitchFamily="34" charset="0"/>
              </a:rPr>
              <a:t> by Nilesh sir</a:t>
            </a:r>
          </a:p>
        </p:txBody>
      </p:sp>
      <p:sp>
        <p:nvSpPr>
          <p:cNvPr id="10" name="Rectangle: Rounded Corners 9">
            <a:extLst>
              <a:ext uri="{FF2B5EF4-FFF2-40B4-BE49-F238E27FC236}">
                <a16:creationId xmlns:a16="http://schemas.microsoft.com/office/drawing/2014/main" id="{04424E1F-97C2-48ED-AE88-BADA1E6ECAAA}"/>
              </a:ext>
            </a:extLst>
          </p:cNvPr>
          <p:cNvSpPr/>
          <p:nvPr/>
        </p:nvSpPr>
        <p:spPr>
          <a:xfrm>
            <a:off x="169886" y="983116"/>
            <a:ext cx="1138650" cy="610739"/>
          </a:xfrm>
          <a:prstGeom prst="roundRect">
            <a:avLst/>
          </a:prstGeom>
          <a:blipFill>
            <a:blip r:embed="rId3"/>
            <a:tile tx="0" ty="0" sx="100000" sy="100000" flip="none" algn="tl"/>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Arial Rounded MT Bold" panose="020F0704030504030204" pitchFamily="34" charset="0"/>
              </a:rPr>
              <a:t>22</a:t>
            </a:r>
            <a:endParaRPr lang="es-ES" sz="3600" b="1" dirty="0">
              <a:solidFill>
                <a:srgbClr val="FFFF00"/>
              </a:solidFill>
              <a:latin typeface="Arial Rounded MT Bold" panose="020F0704030504030204" pitchFamily="34" charset="0"/>
            </a:endParaRPr>
          </a:p>
        </p:txBody>
      </p:sp>
      <p:sp>
        <p:nvSpPr>
          <p:cNvPr id="11" name="Rectangle: Diagonal Corners Rounded 10">
            <a:extLst>
              <a:ext uri="{FF2B5EF4-FFF2-40B4-BE49-F238E27FC236}">
                <a16:creationId xmlns:a16="http://schemas.microsoft.com/office/drawing/2014/main" id="{2B73A3A7-FA2E-4FE3-AAEC-07A82C5A4D9C}"/>
              </a:ext>
            </a:extLst>
          </p:cNvPr>
          <p:cNvSpPr/>
          <p:nvPr/>
        </p:nvSpPr>
        <p:spPr>
          <a:xfrm>
            <a:off x="5591333" y="194385"/>
            <a:ext cx="3897442" cy="610739"/>
          </a:xfrm>
          <a:prstGeom prst="round2DiagRect">
            <a:avLst>
              <a:gd name="adj1" fmla="val 43666"/>
              <a:gd name="adj2" fmla="val 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Rounded MT Bold" panose="020F0704030504030204" pitchFamily="34" charset="0"/>
              </a:rPr>
              <a:t>USE CODE – Y652</a:t>
            </a:r>
          </a:p>
        </p:txBody>
      </p:sp>
      <p:sp>
        <p:nvSpPr>
          <p:cNvPr id="12" name="Rectangle: Rounded Corners 11">
            <a:extLst>
              <a:ext uri="{FF2B5EF4-FFF2-40B4-BE49-F238E27FC236}">
                <a16:creationId xmlns:a16="http://schemas.microsoft.com/office/drawing/2014/main" id="{6CF2DB3C-76F9-4463-A9D7-CA52A3F6A624}"/>
              </a:ext>
            </a:extLst>
          </p:cNvPr>
          <p:cNvSpPr/>
          <p:nvPr/>
        </p:nvSpPr>
        <p:spPr>
          <a:xfrm>
            <a:off x="4414345" y="1018206"/>
            <a:ext cx="7607770" cy="3428254"/>
          </a:xfrm>
          <a:prstGeom prst="roundRect">
            <a:avLst>
              <a:gd name="adj" fmla="val 8160"/>
            </a:avLst>
          </a:prstGeom>
          <a:solidFill>
            <a:srgbClr val="03450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a:solidFill>
                  <a:schemeClr val="bg1"/>
                </a:solidFill>
                <a:latin typeface="Kokila" panose="020B0604020202020204" pitchFamily="34" charset="0"/>
                <a:cs typeface="Kokila" panose="020B0604020202020204" pitchFamily="34" charset="0"/>
              </a:rPr>
              <a:t>By selling 45 lemons for Rs 40 a man losses 20%. How many should he sell for Rs 24 to gain 20%? </a:t>
            </a:r>
          </a:p>
          <a:p>
            <a:pPr algn="ctr"/>
            <a:r>
              <a:rPr lang="en-US" sz="3800" b="1" dirty="0">
                <a:solidFill>
                  <a:srgbClr val="FFFF00"/>
                </a:solidFill>
                <a:latin typeface="Kokila" panose="020B0604020202020204" pitchFamily="34" charset="0"/>
                <a:cs typeface="Kokila" panose="020B0604020202020204" pitchFamily="34" charset="0"/>
              </a:rPr>
              <a:t>45 </a:t>
            </a:r>
            <a:r>
              <a:rPr lang="hi-IN" sz="3800" b="1" dirty="0">
                <a:solidFill>
                  <a:srgbClr val="FFFF00"/>
                </a:solidFill>
                <a:latin typeface="Kokila" panose="020B0604020202020204" pitchFamily="34" charset="0"/>
                <a:cs typeface="Kokila" panose="020B0604020202020204" pitchFamily="34" charset="0"/>
              </a:rPr>
              <a:t>नींबू को 40 रुपये में बेचने पर एक आदमी को 20% की हानि होती है। 20% का लाभ प्राप्त करने के लिए उसे 24 रुपये में कितने उत्पाद बेचने चाहिए?</a:t>
            </a:r>
          </a:p>
        </p:txBody>
      </p:sp>
      <p:sp>
        <p:nvSpPr>
          <p:cNvPr id="13" name="Rectangle: Diagonal Corners Rounded 12">
            <a:extLst>
              <a:ext uri="{FF2B5EF4-FFF2-40B4-BE49-F238E27FC236}">
                <a16:creationId xmlns:a16="http://schemas.microsoft.com/office/drawing/2014/main" id="{85A3D5C3-7A2D-4322-AD90-31154BDDB0C1}"/>
              </a:ext>
            </a:extLst>
          </p:cNvPr>
          <p:cNvSpPr/>
          <p:nvPr/>
        </p:nvSpPr>
        <p:spPr>
          <a:xfrm>
            <a:off x="6096000" y="4446459"/>
            <a:ext cx="5926115" cy="1623265"/>
          </a:xfrm>
          <a:prstGeom prst="round2DiagRect">
            <a:avLst>
              <a:gd name="adj1" fmla="val 19327"/>
              <a:gd name="adj2" fmla="val 0"/>
            </a:avLst>
          </a:prstGeom>
          <a:solidFill>
            <a:srgbClr val="F1FA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panose="02020603050405020304" pitchFamily="18" charset="0"/>
                <a:cs typeface="Times New Roman" panose="02020603050405020304" pitchFamily="18" charset="0"/>
              </a:rPr>
              <a:t>(1) 19 lemon 	(2) 18 lemon</a:t>
            </a:r>
          </a:p>
          <a:p>
            <a:r>
              <a:rPr lang="en-US" sz="3200" b="1" dirty="0">
                <a:solidFill>
                  <a:schemeClr val="tx1"/>
                </a:solidFill>
                <a:latin typeface="Times New Roman" panose="02020603050405020304" pitchFamily="18" charset="0"/>
                <a:cs typeface="Times New Roman" panose="02020603050405020304" pitchFamily="18" charset="0"/>
              </a:rPr>
              <a:t>(3) 20 lemon 	(4) 21 lemon</a:t>
            </a:r>
          </a:p>
          <a:p>
            <a:r>
              <a:rPr lang="en-US" sz="3200" b="1" dirty="0">
                <a:solidFill>
                  <a:schemeClr val="tx1"/>
                </a:solidFill>
                <a:latin typeface="Times New Roman" panose="02020603050405020304" pitchFamily="18" charset="0"/>
                <a:cs typeface="Times New Roman" panose="02020603050405020304" pitchFamily="18" charset="0"/>
              </a:rPr>
              <a:t>(5) None of these</a:t>
            </a:r>
          </a:p>
        </p:txBody>
      </p:sp>
    </p:spTree>
    <p:extLst>
      <p:ext uri="{BB962C8B-B14F-4D97-AF65-F5344CB8AC3E}">
        <p14:creationId xmlns:p14="http://schemas.microsoft.com/office/powerpoint/2010/main" val="1398565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rotWithShape="1">
          <a:blip r:embed="rId2">
            <a:extLst>
              <a:ext uri="{28A0092B-C50C-407E-A947-70E740481C1C}">
                <a14:useLocalDpi xmlns:a14="http://schemas.microsoft.com/office/drawing/2010/main" val="0"/>
              </a:ext>
            </a:extLst>
          </a:blip>
          <a:srcRect l="79795" t="1104" r="-1" b="87967"/>
          <a:stretch/>
        </p:blipFill>
        <p:spPr>
          <a:xfrm>
            <a:off x="9683645" y="126226"/>
            <a:ext cx="2463385" cy="749508"/>
          </a:xfrm>
          <a:prstGeom prst="rect">
            <a:avLst/>
          </a:prstGeom>
        </p:spPr>
      </p:pic>
      <p:sp>
        <p:nvSpPr>
          <p:cNvPr id="3" name="Rectangle 2">
            <a:extLst>
              <a:ext uri="{FF2B5EF4-FFF2-40B4-BE49-F238E27FC236}">
                <a16:creationId xmlns:a16="http://schemas.microsoft.com/office/drawing/2014/main" id="{35687E46-B7AE-42F2-934F-F0A5CEA9444A}"/>
              </a:ext>
            </a:extLst>
          </p:cNvPr>
          <p:cNvSpPr/>
          <p:nvPr/>
        </p:nvSpPr>
        <p:spPr>
          <a:xfrm>
            <a:off x="14990" y="279985"/>
            <a:ext cx="9578716" cy="4095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Single Corner Rounded 8">
            <a:extLst>
              <a:ext uri="{FF2B5EF4-FFF2-40B4-BE49-F238E27FC236}">
                <a16:creationId xmlns:a16="http://schemas.microsoft.com/office/drawing/2014/main" id="{81E5C525-4246-47C0-A8D6-F8E60E3397B2}"/>
              </a:ext>
            </a:extLst>
          </p:cNvPr>
          <p:cNvSpPr/>
          <p:nvPr/>
        </p:nvSpPr>
        <p:spPr>
          <a:xfrm>
            <a:off x="-652074" y="194385"/>
            <a:ext cx="4654448" cy="610739"/>
          </a:xfrm>
          <a:prstGeom prst="round1Rect">
            <a:avLst>
              <a:gd name="adj" fmla="val 50000"/>
            </a:avLst>
          </a:prstGeom>
          <a:solidFill>
            <a:srgbClr val="E2122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bg1"/>
                </a:solidFill>
                <a:latin typeface="Arial Rounded MT Bold" panose="020F0704030504030204" pitchFamily="34" charset="0"/>
              </a:rPr>
              <a:t>Maths</a:t>
            </a:r>
            <a:r>
              <a:rPr lang="en-US" sz="3600" b="1" dirty="0">
                <a:solidFill>
                  <a:schemeClr val="bg1"/>
                </a:solidFill>
                <a:latin typeface="Arial Rounded MT Bold" panose="020F0704030504030204" pitchFamily="34" charset="0"/>
              </a:rPr>
              <a:t> by Nilesh sir</a:t>
            </a:r>
          </a:p>
        </p:txBody>
      </p:sp>
      <p:sp>
        <p:nvSpPr>
          <p:cNvPr id="10" name="Rectangle: Rounded Corners 9">
            <a:extLst>
              <a:ext uri="{FF2B5EF4-FFF2-40B4-BE49-F238E27FC236}">
                <a16:creationId xmlns:a16="http://schemas.microsoft.com/office/drawing/2014/main" id="{04424E1F-97C2-48ED-AE88-BADA1E6ECAAA}"/>
              </a:ext>
            </a:extLst>
          </p:cNvPr>
          <p:cNvSpPr/>
          <p:nvPr/>
        </p:nvSpPr>
        <p:spPr>
          <a:xfrm>
            <a:off x="169886" y="983116"/>
            <a:ext cx="1138650" cy="610739"/>
          </a:xfrm>
          <a:prstGeom prst="roundRect">
            <a:avLst/>
          </a:prstGeom>
          <a:blipFill>
            <a:blip r:embed="rId3"/>
            <a:tile tx="0" ty="0" sx="100000" sy="100000" flip="none" algn="tl"/>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Arial Rounded MT Bold" panose="020F0704030504030204" pitchFamily="34" charset="0"/>
              </a:rPr>
              <a:t>23</a:t>
            </a:r>
            <a:endParaRPr lang="es-ES" sz="3600" b="1" dirty="0">
              <a:solidFill>
                <a:srgbClr val="FFFF00"/>
              </a:solidFill>
              <a:latin typeface="Arial Rounded MT Bold" panose="020F0704030504030204" pitchFamily="34" charset="0"/>
            </a:endParaRPr>
          </a:p>
        </p:txBody>
      </p:sp>
      <p:sp>
        <p:nvSpPr>
          <p:cNvPr id="11" name="Rectangle: Diagonal Corners Rounded 10">
            <a:extLst>
              <a:ext uri="{FF2B5EF4-FFF2-40B4-BE49-F238E27FC236}">
                <a16:creationId xmlns:a16="http://schemas.microsoft.com/office/drawing/2014/main" id="{2B73A3A7-FA2E-4FE3-AAEC-07A82C5A4D9C}"/>
              </a:ext>
            </a:extLst>
          </p:cNvPr>
          <p:cNvSpPr/>
          <p:nvPr/>
        </p:nvSpPr>
        <p:spPr>
          <a:xfrm>
            <a:off x="5591333" y="194385"/>
            <a:ext cx="3897442" cy="610739"/>
          </a:xfrm>
          <a:prstGeom prst="round2DiagRect">
            <a:avLst>
              <a:gd name="adj1" fmla="val 43666"/>
              <a:gd name="adj2" fmla="val 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Rounded MT Bold" panose="020F0704030504030204" pitchFamily="34" charset="0"/>
              </a:rPr>
              <a:t>USE CODE – Y652</a:t>
            </a:r>
          </a:p>
        </p:txBody>
      </p:sp>
      <p:sp>
        <p:nvSpPr>
          <p:cNvPr id="12" name="Rectangle: Rounded Corners 11">
            <a:extLst>
              <a:ext uri="{FF2B5EF4-FFF2-40B4-BE49-F238E27FC236}">
                <a16:creationId xmlns:a16="http://schemas.microsoft.com/office/drawing/2014/main" id="{6CF2DB3C-76F9-4463-A9D7-CA52A3F6A624}"/>
              </a:ext>
            </a:extLst>
          </p:cNvPr>
          <p:cNvSpPr/>
          <p:nvPr/>
        </p:nvSpPr>
        <p:spPr>
          <a:xfrm>
            <a:off x="3578772" y="1018206"/>
            <a:ext cx="8443343" cy="3428254"/>
          </a:xfrm>
          <a:prstGeom prst="roundRect">
            <a:avLst>
              <a:gd name="adj" fmla="val 8160"/>
            </a:avLst>
          </a:prstGeom>
          <a:solidFill>
            <a:srgbClr val="03450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Kokila" panose="020B0604020202020204" pitchFamily="34" charset="0"/>
                <a:cs typeface="Kokila" panose="020B0604020202020204" pitchFamily="34" charset="0"/>
              </a:rPr>
              <a:t>There are two circles intersecting each other. Another smaller circle with </a:t>
            </a:r>
            <a:r>
              <a:rPr lang="en-US" sz="2800" b="1" dirty="0" err="1">
                <a:solidFill>
                  <a:schemeClr val="bg1"/>
                </a:solidFill>
                <a:latin typeface="Kokila" panose="020B0604020202020204" pitchFamily="34" charset="0"/>
                <a:cs typeface="Kokila" panose="020B0604020202020204" pitchFamily="34" charset="0"/>
              </a:rPr>
              <a:t>centre</a:t>
            </a:r>
            <a:r>
              <a:rPr lang="en-US" sz="2800" b="1" dirty="0">
                <a:solidFill>
                  <a:schemeClr val="bg1"/>
                </a:solidFill>
                <a:latin typeface="Kokila" panose="020B0604020202020204" pitchFamily="34" charset="0"/>
                <a:cs typeface="Kokila" panose="020B0604020202020204" pitchFamily="34" charset="0"/>
              </a:rPr>
              <a:t> O, is lying between the common region of two larger circles. </a:t>
            </a:r>
            <a:r>
              <a:rPr lang="en-US" sz="2800" b="1" dirty="0" err="1">
                <a:solidFill>
                  <a:schemeClr val="bg1"/>
                </a:solidFill>
                <a:latin typeface="Kokila" panose="020B0604020202020204" pitchFamily="34" charset="0"/>
                <a:cs typeface="Kokila" panose="020B0604020202020204" pitchFamily="34" charset="0"/>
              </a:rPr>
              <a:t>Centres</a:t>
            </a:r>
            <a:r>
              <a:rPr lang="en-US" sz="2800" b="1" dirty="0">
                <a:solidFill>
                  <a:schemeClr val="bg1"/>
                </a:solidFill>
                <a:latin typeface="Kokila" panose="020B0604020202020204" pitchFamily="34" charset="0"/>
                <a:cs typeface="Kokila" panose="020B0604020202020204" pitchFamily="34" charset="0"/>
              </a:rPr>
              <a:t> of the circle (</a:t>
            </a:r>
            <a:r>
              <a:rPr lang="en-US" sz="2800" b="1" dirty="0" err="1">
                <a:solidFill>
                  <a:schemeClr val="bg1"/>
                </a:solidFill>
                <a:latin typeface="Kokila" panose="020B0604020202020204" pitchFamily="34" charset="0"/>
                <a:cs typeface="Kokila" panose="020B0604020202020204" pitchFamily="34" charset="0"/>
              </a:rPr>
              <a:t>ie</a:t>
            </a:r>
            <a:r>
              <a:rPr lang="en-US" sz="2800" b="1" dirty="0">
                <a:solidFill>
                  <a:schemeClr val="bg1"/>
                </a:solidFill>
                <a:latin typeface="Kokila" panose="020B0604020202020204" pitchFamily="34" charset="0"/>
                <a:cs typeface="Kokila" panose="020B0604020202020204" pitchFamily="34" charset="0"/>
              </a:rPr>
              <a:t>., A, O and B) are lying on a straight line. AB = 16 cm and the radii of the larger circles are 10 cm each. What is the area of the smaller circle?</a:t>
            </a:r>
            <a:r>
              <a:rPr lang="hi-IN" sz="2800" b="1" dirty="0">
                <a:solidFill>
                  <a:srgbClr val="FFFF00"/>
                </a:solidFill>
                <a:latin typeface="Kokila" panose="020B0604020202020204" pitchFamily="34" charset="0"/>
                <a:cs typeface="Kokila" panose="020B0604020202020204" pitchFamily="34" charset="0"/>
              </a:rPr>
              <a:t>दो वृत्त एक दूसरे को प्रतिच्छेद करते हैं। केंद्र </a:t>
            </a:r>
            <a:r>
              <a:rPr lang="en-US" sz="2800" b="1" dirty="0">
                <a:solidFill>
                  <a:srgbClr val="FFFF00"/>
                </a:solidFill>
                <a:latin typeface="Kokila" panose="020B0604020202020204" pitchFamily="34" charset="0"/>
                <a:cs typeface="Kokila" panose="020B0604020202020204" pitchFamily="34" charset="0"/>
              </a:rPr>
              <a:t>O </a:t>
            </a:r>
            <a:r>
              <a:rPr lang="hi-IN" sz="2800" b="1" dirty="0">
                <a:solidFill>
                  <a:srgbClr val="FFFF00"/>
                </a:solidFill>
                <a:latin typeface="Kokila" panose="020B0604020202020204" pitchFamily="34" charset="0"/>
                <a:cs typeface="Kokila" panose="020B0604020202020204" pitchFamily="34" charset="0"/>
              </a:rPr>
              <a:t>के साथ एक और छोटा वृत्त, दो बड़े वृत्तों के उभयनिष्ठ क्षेत्र के बीच स्थित है। वृत्त के केंद्र (अर्थात् </a:t>
            </a:r>
            <a:r>
              <a:rPr lang="en-US" sz="2800" b="1" dirty="0">
                <a:solidFill>
                  <a:srgbClr val="FFFF00"/>
                </a:solidFill>
                <a:latin typeface="Kokila" panose="020B0604020202020204" pitchFamily="34" charset="0"/>
                <a:cs typeface="Kokila" panose="020B0604020202020204" pitchFamily="34" charset="0"/>
              </a:rPr>
              <a:t>A, O </a:t>
            </a:r>
            <a:r>
              <a:rPr lang="hi-IN" sz="2800" b="1" dirty="0">
                <a:solidFill>
                  <a:srgbClr val="FFFF00"/>
                </a:solidFill>
                <a:latin typeface="Kokila" panose="020B0604020202020204" pitchFamily="34" charset="0"/>
                <a:cs typeface="Kokila" panose="020B0604020202020204" pitchFamily="34" charset="0"/>
              </a:rPr>
              <a:t>और </a:t>
            </a:r>
            <a:r>
              <a:rPr lang="en-US" sz="2800" b="1" dirty="0">
                <a:solidFill>
                  <a:srgbClr val="FFFF00"/>
                </a:solidFill>
                <a:latin typeface="Kokila" panose="020B0604020202020204" pitchFamily="34" charset="0"/>
                <a:cs typeface="Kokila" panose="020B0604020202020204" pitchFamily="34" charset="0"/>
              </a:rPr>
              <a:t>B) </a:t>
            </a:r>
            <a:r>
              <a:rPr lang="hi-IN" sz="2800" b="1" dirty="0">
                <a:solidFill>
                  <a:srgbClr val="FFFF00"/>
                </a:solidFill>
                <a:latin typeface="Kokila" panose="020B0604020202020204" pitchFamily="34" charset="0"/>
                <a:cs typeface="Kokila" panose="020B0604020202020204" pitchFamily="34" charset="0"/>
              </a:rPr>
              <a:t>एक सीधी रेखा पर स्थित हैं। </a:t>
            </a:r>
            <a:r>
              <a:rPr lang="en-US" sz="2800" b="1" dirty="0">
                <a:solidFill>
                  <a:srgbClr val="FFFF00"/>
                </a:solidFill>
                <a:latin typeface="Kokila" panose="020B0604020202020204" pitchFamily="34" charset="0"/>
                <a:cs typeface="Kokila" panose="020B0604020202020204" pitchFamily="34" charset="0"/>
              </a:rPr>
              <a:t>AB = 16 </a:t>
            </a:r>
            <a:r>
              <a:rPr lang="hi-IN" sz="2800" b="1" dirty="0">
                <a:solidFill>
                  <a:srgbClr val="FFFF00"/>
                </a:solidFill>
                <a:latin typeface="Kokila" panose="020B0604020202020204" pitchFamily="34" charset="0"/>
                <a:cs typeface="Kokila" panose="020B0604020202020204" pitchFamily="34" charset="0"/>
              </a:rPr>
              <a:t>सेमी और प्रत्येक बड़े वृत्त की त्रिज्याएँ 10 सेमी हैं। छोटे वृत्त का क्षेत्रफल क्या है?</a:t>
            </a:r>
          </a:p>
        </p:txBody>
      </p:sp>
      <p:sp>
        <p:nvSpPr>
          <p:cNvPr id="13" name="Rectangle: Diagonal Corners Rounded 12">
            <a:extLst>
              <a:ext uri="{FF2B5EF4-FFF2-40B4-BE49-F238E27FC236}">
                <a16:creationId xmlns:a16="http://schemas.microsoft.com/office/drawing/2014/main" id="{85A3D5C3-7A2D-4322-AD90-31154BDDB0C1}"/>
              </a:ext>
            </a:extLst>
          </p:cNvPr>
          <p:cNvSpPr/>
          <p:nvPr/>
        </p:nvSpPr>
        <p:spPr>
          <a:xfrm>
            <a:off x="6763407" y="4446459"/>
            <a:ext cx="5258708" cy="1623265"/>
          </a:xfrm>
          <a:prstGeom prst="round2DiagRect">
            <a:avLst>
              <a:gd name="adj1" fmla="val 19327"/>
              <a:gd name="adj2" fmla="val 0"/>
            </a:avLst>
          </a:prstGeom>
          <a:solidFill>
            <a:srgbClr val="F1FA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b="1" dirty="0">
                <a:solidFill>
                  <a:schemeClr val="tx1"/>
                </a:solidFill>
                <a:latin typeface="Times New Roman" panose="02020603050405020304" pitchFamily="18" charset="0"/>
                <a:cs typeface="Times New Roman" panose="02020603050405020304" pitchFamily="18" charset="0"/>
              </a:rPr>
              <a:t>(a) 4π cm² 	(b) 2π cm²</a:t>
            </a:r>
          </a:p>
          <a:p>
            <a:r>
              <a:rPr lang="pt-BR" sz="3200" b="1" dirty="0">
                <a:solidFill>
                  <a:schemeClr val="tx1"/>
                </a:solidFill>
                <a:latin typeface="Times New Roman" panose="02020603050405020304" pitchFamily="18" charset="0"/>
                <a:cs typeface="Times New Roman" panose="02020603050405020304" pitchFamily="18" charset="0"/>
              </a:rPr>
              <a:t>(c) 4/π cm² 	(d) π/4 cm²</a:t>
            </a:r>
            <a:endParaRPr lang="en-US" sz="3200" b="1" dirty="0">
              <a:solidFill>
                <a:schemeClr val="tx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FF9EE4C-6C9D-4580-ACAC-7B4D4FB865C0}"/>
              </a:ext>
            </a:extLst>
          </p:cNvPr>
          <p:cNvPicPr>
            <a:picLocks noChangeAspect="1"/>
          </p:cNvPicPr>
          <p:nvPr/>
        </p:nvPicPr>
        <p:blipFill rotWithShape="1">
          <a:blip r:embed="rId4">
            <a:biLevel thresh="75000"/>
          </a:blip>
          <a:srcRect l="26865" t="32184" r="29037" b="32184"/>
          <a:stretch/>
        </p:blipFill>
        <p:spPr>
          <a:xfrm>
            <a:off x="3315541" y="4497007"/>
            <a:ext cx="3398502" cy="20810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104203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rotWithShape="1">
          <a:blip r:embed="rId2">
            <a:extLst>
              <a:ext uri="{28A0092B-C50C-407E-A947-70E740481C1C}">
                <a14:useLocalDpi xmlns:a14="http://schemas.microsoft.com/office/drawing/2010/main" val="0"/>
              </a:ext>
            </a:extLst>
          </a:blip>
          <a:srcRect l="79795" t="1104" r="-1" b="87967"/>
          <a:stretch/>
        </p:blipFill>
        <p:spPr>
          <a:xfrm>
            <a:off x="9683645" y="126226"/>
            <a:ext cx="2463385" cy="749508"/>
          </a:xfrm>
          <a:prstGeom prst="rect">
            <a:avLst/>
          </a:prstGeom>
        </p:spPr>
      </p:pic>
      <p:sp>
        <p:nvSpPr>
          <p:cNvPr id="3" name="Rectangle 2">
            <a:extLst>
              <a:ext uri="{FF2B5EF4-FFF2-40B4-BE49-F238E27FC236}">
                <a16:creationId xmlns:a16="http://schemas.microsoft.com/office/drawing/2014/main" id="{35687E46-B7AE-42F2-934F-F0A5CEA9444A}"/>
              </a:ext>
            </a:extLst>
          </p:cNvPr>
          <p:cNvSpPr/>
          <p:nvPr/>
        </p:nvSpPr>
        <p:spPr>
          <a:xfrm>
            <a:off x="14990" y="279985"/>
            <a:ext cx="9578716" cy="4095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Single Corner Rounded 8">
            <a:extLst>
              <a:ext uri="{FF2B5EF4-FFF2-40B4-BE49-F238E27FC236}">
                <a16:creationId xmlns:a16="http://schemas.microsoft.com/office/drawing/2014/main" id="{81E5C525-4246-47C0-A8D6-F8E60E3397B2}"/>
              </a:ext>
            </a:extLst>
          </p:cNvPr>
          <p:cNvSpPr/>
          <p:nvPr/>
        </p:nvSpPr>
        <p:spPr>
          <a:xfrm>
            <a:off x="-652074" y="194385"/>
            <a:ext cx="4654448" cy="610739"/>
          </a:xfrm>
          <a:prstGeom prst="round1Rect">
            <a:avLst>
              <a:gd name="adj" fmla="val 50000"/>
            </a:avLst>
          </a:prstGeom>
          <a:solidFill>
            <a:srgbClr val="E2122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bg1"/>
                </a:solidFill>
                <a:latin typeface="Arial Rounded MT Bold" panose="020F0704030504030204" pitchFamily="34" charset="0"/>
              </a:rPr>
              <a:t>Maths</a:t>
            </a:r>
            <a:r>
              <a:rPr lang="en-US" sz="3600" b="1" dirty="0">
                <a:solidFill>
                  <a:schemeClr val="bg1"/>
                </a:solidFill>
                <a:latin typeface="Arial Rounded MT Bold" panose="020F0704030504030204" pitchFamily="34" charset="0"/>
              </a:rPr>
              <a:t> by Nilesh sir</a:t>
            </a:r>
          </a:p>
        </p:txBody>
      </p:sp>
      <p:sp>
        <p:nvSpPr>
          <p:cNvPr id="10" name="Rectangle: Rounded Corners 9">
            <a:extLst>
              <a:ext uri="{FF2B5EF4-FFF2-40B4-BE49-F238E27FC236}">
                <a16:creationId xmlns:a16="http://schemas.microsoft.com/office/drawing/2014/main" id="{04424E1F-97C2-48ED-AE88-BADA1E6ECAAA}"/>
              </a:ext>
            </a:extLst>
          </p:cNvPr>
          <p:cNvSpPr/>
          <p:nvPr/>
        </p:nvSpPr>
        <p:spPr>
          <a:xfrm>
            <a:off x="169886" y="983116"/>
            <a:ext cx="1138650" cy="610739"/>
          </a:xfrm>
          <a:prstGeom prst="roundRect">
            <a:avLst/>
          </a:prstGeom>
          <a:blipFill>
            <a:blip r:embed="rId3"/>
            <a:tile tx="0" ty="0" sx="100000" sy="100000" flip="none" algn="tl"/>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Arial Rounded MT Bold" panose="020F0704030504030204" pitchFamily="34" charset="0"/>
              </a:rPr>
              <a:t>24</a:t>
            </a:r>
            <a:endParaRPr lang="es-ES" sz="3600" b="1" dirty="0">
              <a:solidFill>
                <a:srgbClr val="FFFF00"/>
              </a:solidFill>
              <a:latin typeface="Arial Rounded MT Bold" panose="020F0704030504030204" pitchFamily="34" charset="0"/>
            </a:endParaRPr>
          </a:p>
        </p:txBody>
      </p:sp>
      <p:sp>
        <p:nvSpPr>
          <p:cNvPr id="11" name="Rectangle: Diagonal Corners Rounded 10">
            <a:extLst>
              <a:ext uri="{FF2B5EF4-FFF2-40B4-BE49-F238E27FC236}">
                <a16:creationId xmlns:a16="http://schemas.microsoft.com/office/drawing/2014/main" id="{2B73A3A7-FA2E-4FE3-AAEC-07A82C5A4D9C}"/>
              </a:ext>
            </a:extLst>
          </p:cNvPr>
          <p:cNvSpPr/>
          <p:nvPr/>
        </p:nvSpPr>
        <p:spPr>
          <a:xfrm>
            <a:off x="5591333" y="194385"/>
            <a:ext cx="3897442" cy="610739"/>
          </a:xfrm>
          <a:prstGeom prst="round2DiagRect">
            <a:avLst>
              <a:gd name="adj1" fmla="val 43666"/>
              <a:gd name="adj2" fmla="val 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Rounded MT Bold" panose="020F0704030504030204" pitchFamily="34" charset="0"/>
              </a:rPr>
              <a:t>USE CODE – Y652</a:t>
            </a:r>
          </a:p>
        </p:txBody>
      </p:sp>
      <p:sp>
        <p:nvSpPr>
          <p:cNvPr id="12" name="Rectangle: Rounded Corners 11">
            <a:extLst>
              <a:ext uri="{FF2B5EF4-FFF2-40B4-BE49-F238E27FC236}">
                <a16:creationId xmlns:a16="http://schemas.microsoft.com/office/drawing/2014/main" id="{6CF2DB3C-76F9-4463-A9D7-CA52A3F6A624}"/>
              </a:ext>
            </a:extLst>
          </p:cNvPr>
          <p:cNvSpPr/>
          <p:nvPr/>
        </p:nvSpPr>
        <p:spPr>
          <a:xfrm>
            <a:off x="3578772" y="1018206"/>
            <a:ext cx="8443343" cy="3428254"/>
          </a:xfrm>
          <a:prstGeom prst="roundRect">
            <a:avLst>
              <a:gd name="adj" fmla="val 8160"/>
            </a:avLst>
          </a:prstGeom>
          <a:solidFill>
            <a:srgbClr val="03450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Kokila" panose="020B0604020202020204" pitchFamily="34" charset="0"/>
                <a:cs typeface="Kokila" panose="020B0604020202020204" pitchFamily="34" charset="0"/>
              </a:rPr>
              <a:t>A bucket contains a mixture of two liquids A and B in the proportion 7:5. If 9 </a:t>
            </a:r>
            <a:r>
              <a:rPr lang="en-US" sz="3200" b="1" dirty="0" err="1">
                <a:solidFill>
                  <a:schemeClr val="bg1"/>
                </a:solidFill>
                <a:latin typeface="Kokila" panose="020B0604020202020204" pitchFamily="34" charset="0"/>
                <a:cs typeface="Kokila" panose="020B0604020202020204" pitchFamily="34" charset="0"/>
              </a:rPr>
              <a:t>litres</a:t>
            </a:r>
            <a:r>
              <a:rPr lang="en-US" sz="3200" b="1" dirty="0">
                <a:solidFill>
                  <a:schemeClr val="bg1"/>
                </a:solidFill>
                <a:latin typeface="Kokila" panose="020B0604020202020204" pitchFamily="34" charset="0"/>
                <a:cs typeface="Kokila" panose="020B0604020202020204" pitchFamily="34" charset="0"/>
              </a:rPr>
              <a:t> of the mixture is replaced by 9 </a:t>
            </a:r>
            <a:r>
              <a:rPr lang="en-US" sz="3200" b="1" dirty="0" err="1">
                <a:solidFill>
                  <a:schemeClr val="bg1"/>
                </a:solidFill>
                <a:latin typeface="Kokila" panose="020B0604020202020204" pitchFamily="34" charset="0"/>
                <a:cs typeface="Kokila" panose="020B0604020202020204" pitchFamily="34" charset="0"/>
              </a:rPr>
              <a:t>litres</a:t>
            </a:r>
            <a:r>
              <a:rPr lang="en-US" sz="3200" b="1" dirty="0">
                <a:solidFill>
                  <a:schemeClr val="bg1"/>
                </a:solidFill>
                <a:latin typeface="Kokila" panose="020B0604020202020204" pitchFamily="34" charset="0"/>
                <a:cs typeface="Kokila" panose="020B0604020202020204" pitchFamily="34" charset="0"/>
              </a:rPr>
              <a:t> of liquid B, then the ratio of the two liquids becomes 7:9. How much of the liquid A was there in the bucket? </a:t>
            </a:r>
          </a:p>
          <a:p>
            <a:pPr algn="ctr"/>
            <a:r>
              <a:rPr lang="hi-IN" sz="3200" b="1" dirty="0">
                <a:solidFill>
                  <a:srgbClr val="FFFF00"/>
                </a:solidFill>
                <a:latin typeface="Kokila" panose="020B0604020202020204" pitchFamily="34" charset="0"/>
                <a:cs typeface="Kokila" panose="020B0604020202020204" pitchFamily="34" charset="0"/>
              </a:rPr>
              <a:t>एक बाल्टी में दो तरल पदार्थ </a:t>
            </a:r>
            <a:r>
              <a:rPr lang="en-US" sz="3200" b="1" dirty="0">
                <a:solidFill>
                  <a:srgbClr val="FFFF00"/>
                </a:solidFill>
                <a:latin typeface="Kokila" panose="020B0604020202020204" pitchFamily="34" charset="0"/>
                <a:cs typeface="Kokila" panose="020B0604020202020204" pitchFamily="34" charset="0"/>
              </a:rPr>
              <a:t>A </a:t>
            </a:r>
            <a:r>
              <a:rPr lang="hi-IN" sz="3200" b="1" dirty="0">
                <a:solidFill>
                  <a:srgbClr val="FFFF00"/>
                </a:solidFill>
                <a:latin typeface="Kokila" panose="020B0604020202020204" pitchFamily="34" charset="0"/>
                <a:cs typeface="Kokila" panose="020B0604020202020204" pitchFamily="34" charset="0"/>
              </a:rPr>
              <a:t>और </a:t>
            </a:r>
            <a:r>
              <a:rPr lang="en-US" sz="3200" b="1" dirty="0">
                <a:solidFill>
                  <a:srgbClr val="FFFF00"/>
                </a:solidFill>
                <a:latin typeface="Kokila" panose="020B0604020202020204" pitchFamily="34" charset="0"/>
                <a:cs typeface="Kokila" panose="020B0604020202020204" pitchFamily="34" charset="0"/>
              </a:rPr>
              <a:t>B </a:t>
            </a:r>
            <a:r>
              <a:rPr lang="hi-IN" sz="3200" b="1" dirty="0">
                <a:solidFill>
                  <a:srgbClr val="FFFF00"/>
                </a:solidFill>
                <a:latin typeface="Kokila" panose="020B0604020202020204" pitchFamily="34" charset="0"/>
                <a:cs typeface="Kokila" panose="020B0604020202020204" pitchFamily="34" charset="0"/>
              </a:rPr>
              <a:t>का मिश्रण 7:5 के अनुपात में है। यदि 9 लीटर मिश्रण को 9 लीटर तरल </a:t>
            </a:r>
            <a:r>
              <a:rPr lang="en-US" sz="3200" b="1" dirty="0">
                <a:solidFill>
                  <a:srgbClr val="FFFF00"/>
                </a:solidFill>
                <a:latin typeface="Kokila" panose="020B0604020202020204" pitchFamily="34" charset="0"/>
                <a:cs typeface="Kokila" panose="020B0604020202020204" pitchFamily="34" charset="0"/>
              </a:rPr>
              <a:t>B </a:t>
            </a:r>
            <a:r>
              <a:rPr lang="hi-IN" sz="3200" b="1" dirty="0">
                <a:solidFill>
                  <a:srgbClr val="FFFF00"/>
                </a:solidFill>
                <a:latin typeface="Kokila" panose="020B0604020202020204" pitchFamily="34" charset="0"/>
                <a:cs typeface="Kokila" panose="020B0604020202020204" pitchFamily="34" charset="0"/>
              </a:rPr>
              <a:t>से बदल दिया जाता है, तो दो तरल पदार्थों का अनुपात 7:9 हो जाता है। बाल्टी में कितना द्रव </a:t>
            </a:r>
            <a:r>
              <a:rPr lang="en-US" sz="3200" b="1" dirty="0">
                <a:solidFill>
                  <a:srgbClr val="FFFF00"/>
                </a:solidFill>
                <a:latin typeface="Kokila" panose="020B0604020202020204" pitchFamily="34" charset="0"/>
                <a:cs typeface="Kokila" panose="020B0604020202020204" pitchFamily="34" charset="0"/>
              </a:rPr>
              <a:t>A </a:t>
            </a:r>
            <a:r>
              <a:rPr lang="hi-IN" sz="3200" b="1" dirty="0">
                <a:solidFill>
                  <a:srgbClr val="FFFF00"/>
                </a:solidFill>
                <a:latin typeface="Kokila" panose="020B0604020202020204" pitchFamily="34" charset="0"/>
                <a:cs typeface="Kokila" panose="020B0604020202020204" pitchFamily="34" charset="0"/>
              </a:rPr>
              <a:t>था?</a:t>
            </a:r>
          </a:p>
        </p:txBody>
      </p:sp>
      <p:sp>
        <p:nvSpPr>
          <p:cNvPr id="13" name="Rectangle: Diagonal Corners Rounded 12">
            <a:extLst>
              <a:ext uri="{FF2B5EF4-FFF2-40B4-BE49-F238E27FC236}">
                <a16:creationId xmlns:a16="http://schemas.microsoft.com/office/drawing/2014/main" id="{85A3D5C3-7A2D-4322-AD90-31154BDDB0C1}"/>
              </a:ext>
            </a:extLst>
          </p:cNvPr>
          <p:cNvSpPr/>
          <p:nvPr/>
        </p:nvSpPr>
        <p:spPr>
          <a:xfrm>
            <a:off x="6763407" y="4446459"/>
            <a:ext cx="5258708" cy="1465610"/>
          </a:xfrm>
          <a:prstGeom prst="round2DiagRect">
            <a:avLst>
              <a:gd name="adj1" fmla="val 19327"/>
              <a:gd name="adj2" fmla="val 0"/>
            </a:avLst>
          </a:prstGeom>
          <a:solidFill>
            <a:srgbClr val="F1FA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b="1" dirty="0">
                <a:solidFill>
                  <a:schemeClr val="tx1"/>
                </a:solidFill>
                <a:latin typeface="Times New Roman" panose="02020603050405020304" pitchFamily="18" charset="0"/>
                <a:cs typeface="Times New Roman" panose="02020603050405020304" pitchFamily="18" charset="0"/>
              </a:rPr>
              <a:t>(1) 21 litres 	(2) 23 litres.</a:t>
            </a:r>
          </a:p>
          <a:p>
            <a:r>
              <a:rPr lang="pt-BR" sz="3200" b="1" dirty="0">
                <a:solidFill>
                  <a:schemeClr val="tx1"/>
                </a:solidFill>
                <a:latin typeface="Times New Roman" panose="02020603050405020304" pitchFamily="18" charset="0"/>
                <a:cs typeface="Times New Roman" panose="02020603050405020304" pitchFamily="18" charset="0"/>
              </a:rPr>
              <a:t>(3) 25 litres 	(4) 27 litres</a:t>
            </a:r>
          </a:p>
          <a:p>
            <a:r>
              <a:rPr lang="pt-BR" sz="3200" b="1" dirty="0">
                <a:solidFill>
                  <a:schemeClr val="tx1"/>
                </a:solidFill>
                <a:latin typeface="Times New Roman" panose="02020603050405020304" pitchFamily="18" charset="0"/>
                <a:cs typeface="Times New Roman" panose="02020603050405020304" pitchFamily="18" charset="0"/>
              </a:rPr>
              <a:t>(5) None of these</a:t>
            </a:r>
            <a:endParaRPr lang="en-US"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5448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rotWithShape="1">
          <a:blip r:embed="rId2">
            <a:extLst>
              <a:ext uri="{28A0092B-C50C-407E-A947-70E740481C1C}">
                <a14:useLocalDpi xmlns:a14="http://schemas.microsoft.com/office/drawing/2010/main" val="0"/>
              </a:ext>
            </a:extLst>
          </a:blip>
          <a:srcRect l="79795" t="1104" r="-1" b="87967"/>
          <a:stretch/>
        </p:blipFill>
        <p:spPr>
          <a:xfrm>
            <a:off x="9683645" y="126226"/>
            <a:ext cx="2463385" cy="749508"/>
          </a:xfrm>
          <a:prstGeom prst="rect">
            <a:avLst/>
          </a:prstGeom>
        </p:spPr>
      </p:pic>
      <p:sp>
        <p:nvSpPr>
          <p:cNvPr id="3" name="Rectangle 2">
            <a:extLst>
              <a:ext uri="{FF2B5EF4-FFF2-40B4-BE49-F238E27FC236}">
                <a16:creationId xmlns:a16="http://schemas.microsoft.com/office/drawing/2014/main" id="{35687E46-B7AE-42F2-934F-F0A5CEA9444A}"/>
              </a:ext>
            </a:extLst>
          </p:cNvPr>
          <p:cNvSpPr/>
          <p:nvPr/>
        </p:nvSpPr>
        <p:spPr>
          <a:xfrm>
            <a:off x="14990" y="279985"/>
            <a:ext cx="9578716" cy="4095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Single Corner Rounded 8">
            <a:extLst>
              <a:ext uri="{FF2B5EF4-FFF2-40B4-BE49-F238E27FC236}">
                <a16:creationId xmlns:a16="http://schemas.microsoft.com/office/drawing/2014/main" id="{81E5C525-4246-47C0-A8D6-F8E60E3397B2}"/>
              </a:ext>
            </a:extLst>
          </p:cNvPr>
          <p:cNvSpPr/>
          <p:nvPr/>
        </p:nvSpPr>
        <p:spPr>
          <a:xfrm>
            <a:off x="-652074" y="194385"/>
            <a:ext cx="4654448" cy="610739"/>
          </a:xfrm>
          <a:prstGeom prst="round1Rect">
            <a:avLst>
              <a:gd name="adj" fmla="val 50000"/>
            </a:avLst>
          </a:prstGeom>
          <a:solidFill>
            <a:srgbClr val="E2122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bg1"/>
                </a:solidFill>
                <a:latin typeface="Arial Rounded MT Bold" panose="020F0704030504030204" pitchFamily="34" charset="0"/>
              </a:rPr>
              <a:t>Maths</a:t>
            </a:r>
            <a:r>
              <a:rPr lang="en-US" sz="3600" b="1" dirty="0">
                <a:solidFill>
                  <a:schemeClr val="bg1"/>
                </a:solidFill>
                <a:latin typeface="Arial Rounded MT Bold" panose="020F0704030504030204" pitchFamily="34" charset="0"/>
              </a:rPr>
              <a:t> by Nilesh sir</a:t>
            </a:r>
          </a:p>
        </p:txBody>
      </p:sp>
      <p:sp>
        <p:nvSpPr>
          <p:cNvPr id="10" name="Rectangle: Rounded Corners 9">
            <a:extLst>
              <a:ext uri="{FF2B5EF4-FFF2-40B4-BE49-F238E27FC236}">
                <a16:creationId xmlns:a16="http://schemas.microsoft.com/office/drawing/2014/main" id="{04424E1F-97C2-48ED-AE88-BADA1E6ECAAA}"/>
              </a:ext>
            </a:extLst>
          </p:cNvPr>
          <p:cNvSpPr/>
          <p:nvPr/>
        </p:nvSpPr>
        <p:spPr>
          <a:xfrm>
            <a:off x="169886" y="983116"/>
            <a:ext cx="1138650" cy="610739"/>
          </a:xfrm>
          <a:prstGeom prst="roundRect">
            <a:avLst/>
          </a:prstGeom>
          <a:blipFill>
            <a:blip r:embed="rId3"/>
            <a:tile tx="0" ty="0" sx="100000" sy="100000" flip="none" algn="tl"/>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Arial Rounded MT Bold" panose="020F0704030504030204" pitchFamily="34" charset="0"/>
              </a:rPr>
              <a:t>25</a:t>
            </a:r>
            <a:endParaRPr lang="es-ES" sz="3600" b="1" dirty="0">
              <a:solidFill>
                <a:srgbClr val="FFFF00"/>
              </a:solidFill>
              <a:latin typeface="Arial Rounded MT Bold" panose="020F0704030504030204" pitchFamily="34" charset="0"/>
            </a:endParaRPr>
          </a:p>
        </p:txBody>
      </p:sp>
      <p:sp>
        <p:nvSpPr>
          <p:cNvPr id="11" name="Rectangle: Diagonal Corners Rounded 10">
            <a:extLst>
              <a:ext uri="{FF2B5EF4-FFF2-40B4-BE49-F238E27FC236}">
                <a16:creationId xmlns:a16="http://schemas.microsoft.com/office/drawing/2014/main" id="{2B73A3A7-FA2E-4FE3-AAEC-07A82C5A4D9C}"/>
              </a:ext>
            </a:extLst>
          </p:cNvPr>
          <p:cNvSpPr/>
          <p:nvPr/>
        </p:nvSpPr>
        <p:spPr>
          <a:xfrm>
            <a:off x="5591333" y="194385"/>
            <a:ext cx="3897442" cy="610739"/>
          </a:xfrm>
          <a:prstGeom prst="round2DiagRect">
            <a:avLst>
              <a:gd name="adj1" fmla="val 43666"/>
              <a:gd name="adj2" fmla="val 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Rounded MT Bold" panose="020F0704030504030204" pitchFamily="34" charset="0"/>
              </a:rPr>
              <a:t>USE CODE – Y652</a:t>
            </a:r>
          </a:p>
        </p:txBody>
      </p:sp>
      <p:sp>
        <p:nvSpPr>
          <p:cNvPr id="12" name="Rectangle: Rounded Corners 11">
            <a:extLst>
              <a:ext uri="{FF2B5EF4-FFF2-40B4-BE49-F238E27FC236}">
                <a16:creationId xmlns:a16="http://schemas.microsoft.com/office/drawing/2014/main" id="{6CF2DB3C-76F9-4463-A9D7-CA52A3F6A624}"/>
              </a:ext>
            </a:extLst>
          </p:cNvPr>
          <p:cNvSpPr/>
          <p:nvPr/>
        </p:nvSpPr>
        <p:spPr>
          <a:xfrm>
            <a:off x="3578772" y="1018206"/>
            <a:ext cx="8443343" cy="3428254"/>
          </a:xfrm>
          <a:prstGeom prst="roundRect">
            <a:avLst>
              <a:gd name="adj" fmla="val 8160"/>
            </a:avLst>
          </a:prstGeom>
          <a:solidFill>
            <a:srgbClr val="03450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Kokila" panose="020B0604020202020204" pitchFamily="34" charset="0"/>
                <a:cs typeface="Kokila" panose="020B0604020202020204" pitchFamily="34" charset="0"/>
              </a:rPr>
              <a:t>A vessel contains liquids A and B in ratio 5: 3. If 16 </a:t>
            </a:r>
            <a:r>
              <a:rPr lang="en-US" sz="3200" b="1" dirty="0" err="1">
                <a:solidFill>
                  <a:schemeClr val="bg1"/>
                </a:solidFill>
                <a:latin typeface="Kokila" panose="020B0604020202020204" pitchFamily="34" charset="0"/>
                <a:cs typeface="Kokila" panose="020B0604020202020204" pitchFamily="34" charset="0"/>
              </a:rPr>
              <a:t>litres</a:t>
            </a:r>
            <a:r>
              <a:rPr lang="en-US" sz="3200" b="1" dirty="0">
                <a:solidFill>
                  <a:schemeClr val="bg1"/>
                </a:solidFill>
                <a:latin typeface="Kokila" panose="020B0604020202020204" pitchFamily="34" charset="0"/>
                <a:cs typeface="Kokila" panose="020B0604020202020204" pitchFamily="34" charset="0"/>
              </a:rPr>
              <a:t> of the mixture are removed and the same quantity of liquid B is added, the ratio becomes 3: 5. What quantity does the vessel hold?</a:t>
            </a:r>
          </a:p>
          <a:p>
            <a:pPr algn="ctr"/>
            <a:r>
              <a:rPr lang="hi-IN" sz="3200" b="1" dirty="0">
                <a:solidFill>
                  <a:srgbClr val="FFFF00"/>
                </a:solidFill>
                <a:latin typeface="Kokila" panose="020B0604020202020204" pitchFamily="34" charset="0"/>
                <a:cs typeface="Kokila" panose="020B0604020202020204" pitchFamily="34" charset="0"/>
              </a:rPr>
              <a:t>एक बर्तन में तरल पदार्थ </a:t>
            </a:r>
            <a:r>
              <a:rPr lang="en-US" sz="3200" b="1" dirty="0">
                <a:solidFill>
                  <a:srgbClr val="FFFF00"/>
                </a:solidFill>
                <a:latin typeface="Kokila" panose="020B0604020202020204" pitchFamily="34" charset="0"/>
                <a:cs typeface="Kokila" panose="020B0604020202020204" pitchFamily="34" charset="0"/>
              </a:rPr>
              <a:t>A </a:t>
            </a:r>
            <a:r>
              <a:rPr lang="hi-IN" sz="3200" b="1" dirty="0">
                <a:solidFill>
                  <a:srgbClr val="FFFF00"/>
                </a:solidFill>
                <a:latin typeface="Kokila" panose="020B0604020202020204" pitchFamily="34" charset="0"/>
                <a:cs typeface="Kokila" panose="020B0604020202020204" pitchFamily="34" charset="0"/>
              </a:rPr>
              <a:t>और </a:t>
            </a:r>
            <a:r>
              <a:rPr lang="en-US" sz="3200" b="1" dirty="0">
                <a:solidFill>
                  <a:srgbClr val="FFFF00"/>
                </a:solidFill>
                <a:latin typeface="Kokila" panose="020B0604020202020204" pitchFamily="34" charset="0"/>
                <a:cs typeface="Kokila" panose="020B0604020202020204" pitchFamily="34" charset="0"/>
              </a:rPr>
              <a:t>B 5:3 </a:t>
            </a:r>
            <a:r>
              <a:rPr lang="hi-IN" sz="3200" b="1" dirty="0">
                <a:solidFill>
                  <a:srgbClr val="FFFF00"/>
                </a:solidFill>
                <a:latin typeface="Kokila" panose="020B0604020202020204" pitchFamily="34" charset="0"/>
                <a:cs typeface="Kokila" panose="020B0604020202020204" pitchFamily="34" charset="0"/>
              </a:rPr>
              <a:t>के अनुपात में हैं। यदि 16 लीटर मिश्रण निकाल दिया जाता है और तरल </a:t>
            </a:r>
            <a:r>
              <a:rPr lang="en-US" sz="3200" b="1" dirty="0">
                <a:solidFill>
                  <a:srgbClr val="FFFF00"/>
                </a:solidFill>
                <a:latin typeface="Kokila" panose="020B0604020202020204" pitchFamily="34" charset="0"/>
                <a:cs typeface="Kokila" panose="020B0604020202020204" pitchFamily="34" charset="0"/>
              </a:rPr>
              <a:t>B </a:t>
            </a:r>
            <a:r>
              <a:rPr lang="hi-IN" sz="3200" b="1" dirty="0">
                <a:solidFill>
                  <a:srgbClr val="FFFF00"/>
                </a:solidFill>
                <a:latin typeface="Kokila" panose="020B0604020202020204" pitchFamily="34" charset="0"/>
                <a:cs typeface="Kokila" panose="020B0604020202020204" pitchFamily="34" charset="0"/>
              </a:rPr>
              <a:t>की समान मात्रा मिला दी जाती है, तो अनुपात 3:5 हो जाता है। बर्तन में कितनी मात्रा है?</a:t>
            </a:r>
          </a:p>
        </p:txBody>
      </p:sp>
      <p:sp>
        <p:nvSpPr>
          <p:cNvPr id="13" name="Rectangle: Diagonal Corners Rounded 12">
            <a:extLst>
              <a:ext uri="{FF2B5EF4-FFF2-40B4-BE49-F238E27FC236}">
                <a16:creationId xmlns:a16="http://schemas.microsoft.com/office/drawing/2014/main" id="{85A3D5C3-7A2D-4322-AD90-31154BDDB0C1}"/>
              </a:ext>
            </a:extLst>
          </p:cNvPr>
          <p:cNvSpPr/>
          <p:nvPr/>
        </p:nvSpPr>
        <p:spPr>
          <a:xfrm>
            <a:off x="6763407" y="4446459"/>
            <a:ext cx="5258708" cy="1465610"/>
          </a:xfrm>
          <a:prstGeom prst="round2DiagRect">
            <a:avLst>
              <a:gd name="adj1" fmla="val 19327"/>
              <a:gd name="adj2" fmla="val 0"/>
            </a:avLst>
          </a:prstGeom>
          <a:solidFill>
            <a:srgbClr val="F1FA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b="1" dirty="0">
                <a:solidFill>
                  <a:schemeClr val="tx1"/>
                </a:solidFill>
                <a:latin typeface="Times New Roman" panose="02020603050405020304" pitchFamily="18" charset="0"/>
                <a:cs typeface="Times New Roman" panose="02020603050405020304" pitchFamily="18" charset="0"/>
              </a:rPr>
              <a:t>(1) 30 litres 	(2) 40 litres</a:t>
            </a:r>
          </a:p>
          <a:p>
            <a:r>
              <a:rPr lang="pt-BR" sz="3200" b="1" dirty="0">
                <a:solidFill>
                  <a:schemeClr val="tx1"/>
                </a:solidFill>
                <a:latin typeface="Times New Roman" panose="02020603050405020304" pitchFamily="18" charset="0"/>
                <a:cs typeface="Times New Roman" panose="02020603050405020304" pitchFamily="18" charset="0"/>
              </a:rPr>
              <a:t>(3) 35 litres 	(4) 45 litres</a:t>
            </a:r>
          </a:p>
          <a:p>
            <a:r>
              <a:rPr lang="pt-BR" sz="3200" b="1" dirty="0">
                <a:solidFill>
                  <a:schemeClr val="tx1"/>
                </a:solidFill>
                <a:latin typeface="Times New Roman" panose="02020603050405020304" pitchFamily="18" charset="0"/>
                <a:cs typeface="Times New Roman" panose="02020603050405020304" pitchFamily="18" charset="0"/>
              </a:rPr>
              <a:t>(5) None of these</a:t>
            </a:r>
          </a:p>
        </p:txBody>
      </p:sp>
    </p:spTree>
    <p:extLst>
      <p:ext uri="{BB962C8B-B14F-4D97-AF65-F5344CB8AC3E}">
        <p14:creationId xmlns:p14="http://schemas.microsoft.com/office/powerpoint/2010/main" val="1963554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rotWithShape="1">
          <a:blip r:embed="rId2">
            <a:extLst>
              <a:ext uri="{28A0092B-C50C-407E-A947-70E740481C1C}">
                <a14:useLocalDpi xmlns:a14="http://schemas.microsoft.com/office/drawing/2010/main" val="0"/>
              </a:ext>
            </a:extLst>
          </a:blip>
          <a:srcRect l="79795" t="1104" r="-1" b="87967"/>
          <a:stretch/>
        </p:blipFill>
        <p:spPr>
          <a:xfrm>
            <a:off x="9683645" y="126226"/>
            <a:ext cx="2463385" cy="749508"/>
          </a:xfrm>
          <a:prstGeom prst="rect">
            <a:avLst/>
          </a:prstGeom>
        </p:spPr>
      </p:pic>
      <p:sp>
        <p:nvSpPr>
          <p:cNvPr id="3" name="Rectangle 2">
            <a:extLst>
              <a:ext uri="{FF2B5EF4-FFF2-40B4-BE49-F238E27FC236}">
                <a16:creationId xmlns:a16="http://schemas.microsoft.com/office/drawing/2014/main" id="{35687E46-B7AE-42F2-934F-F0A5CEA9444A}"/>
              </a:ext>
            </a:extLst>
          </p:cNvPr>
          <p:cNvSpPr/>
          <p:nvPr/>
        </p:nvSpPr>
        <p:spPr>
          <a:xfrm>
            <a:off x="14990" y="279985"/>
            <a:ext cx="9578716" cy="4095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Single Corner Rounded 8">
            <a:extLst>
              <a:ext uri="{FF2B5EF4-FFF2-40B4-BE49-F238E27FC236}">
                <a16:creationId xmlns:a16="http://schemas.microsoft.com/office/drawing/2014/main" id="{81E5C525-4246-47C0-A8D6-F8E60E3397B2}"/>
              </a:ext>
            </a:extLst>
          </p:cNvPr>
          <p:cNvSpPr/>
          <p:nvPr/>
        </p:nvSpPr>
        <p:spPr>
          <a:xfrm>
            <a:off x="-652074" y="194385"/>
            <a:ext cx="4654448" cy="610739"/>
          </a:xfrm>
          <a:prstGeom prst="round1Rect">
            <a:avLst>
              <a:gd name="adj" fmla="val 50000"/>
            </a:avLst>
          </a:prstGeom>
          <a:solidFill>
            <a:srgbClr val="E2122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bg1"/>
                </a:solidFill>
                <a:latin typeface="Arial Rounded MT Bold" panose="020F0704030504030204" pitchFamily="34" charset="0"/>
              </a:rPr>
              <a:t>Maths</a:t>
            </a:r>
            <a:r>
              <a:rPr lang="en-US" sz="3600" b="1" dirty="0">
                <a:solidFill>
                  <a:schemeClr val="bg1"/>
                </a:solidFill>
                <a:latin typeface="Arial Rounded MT Bold" panose="020F0704030504030204" pitchFamily="34" charset="0"/>
              </a:rPr>
              <a:t> by Nilesh sir</a:t>
            </a:r>
          </a:p>
        </p:txBody>
      </p:sp>
      <p:sp>
        <p:nvSpPr>
          <p:cNvPr id="10" name="Rectangle: Rounded Corners 9">
            <a:extLst>
              <a:ext uri="{FF2B5EF4-FFF2-40B4-BE49-F238E27FC236}">
                <a16:creationId xmlns:a16="http://schemas.microsoft.com/office/drawing/2014/main" id="{04424E1F-97C2-48ED-AE88-BADA1E6ECAAA}"/>
              </a:ext>
            </a:extLst>
          </p:cNvPr>
          <p:cNvSpPr/>
          <p:nvPr/>
        </p:nvSpPr>
        <p:spPr>
          <a:xfrm>
            <a:off x="169886" y="983116"/>
            <a:ext cx="1138650" cy="610739"/>
          </a:xfrm>
          <a:prstGeom prst="roundRect">
            <a:avLst/>
          </a:prstGeom>
          <a:blipFill>
            <a:blip r:embed="rId3"/>
            <a:tile tx="0" ty="0" sx="100000" sy="100000" flip="none" algn="tl"/>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Arial Rounded MT Bold" panose="020F0704030504030204" pitchFamily="34" charset="0"/>
              </a:rPr>
              <a:t>26</a:t>
            </a:r>
            <a:endParaRPr lang="es-ES" sz="3600" b="1" dirty="0">
              <a:solidFill>
                <a:srgbClr val="FFFF00"/>
              </a:solidFill>
              <a:latin typeface="Arial Rounded MT Bold" panose="020F0704030504030204" pitchFamily="34" charset="0"/>
            </a:endParaRPr>
          </a:p>
        </p:txBody>
      </p:sp>
      <p:sp>
        <p:nvSpPr>
          <p:cNvPr id="11" name="Rectangle: Diagonal Corners Rounded 10">
            <a:extLst>
              <a:ext uri="{FF2B5EF4-FFF2-40B4-BE49-F238E27FC236}">
                <a16:creationId xmlns:a16="http://schemas.microsoft.com/office/drawing/2014/main" id="{2B73A3A7-FA2E-4FE3-AAEC-07A82C5A4D9C}"/>
              </a:ext>
            </a:extLst>
          </p:cNvPr>
          <p:cNvSpPr/>
          <p:nvPr/>
        </p:nvSpPr>
        <p:spPr>
          <a:xfrm>
            <a:off x="5591333" y="194385"/>
            <a:ext cx="3897442" cy="610739"/>
          </a:xfrm>
          <a:prstGeom prst="round2DiagRect">
            <a:avLst>
              <a:gd name="adj1" fmla="val 43666"/>
              <a:gd name="adj2" fmla="val 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Rounded MT Bold" panose="020F0704030504030204" pitchFamily="34" charset="0"/>
              </a:rPr>
              <a:t>USE CODE – Y652</a:t>
            </a:r>
          </a:p>
        </p:txBody>
      </p:sp>
      <p:sp>
        <p:nvSpPr>
          <p:cNvPr id="12" name="Rectangle: Rounded Corners 11">
            <a:extLst>
              <a:ext uri="{FF2B5EF4-FFF2-40B4-BE49-F238E27FC236}">
                <a16:creationId xmlns:a16="http://schemas.microsoft.com/office/drawing/2014/main" id="{6CF2DB3C-76F9-4463-A9D7-CA52A3F6A624}"/>
              </a:ext>
            </a:extLst>
          </p:cNvPr>
          <p:cNvSpPr/>
          <p:nvPr/>
        </p:nvSpPr>
        <p:spPr>
          <a:xfrm>
            <a:off x="3578772" y="1018206"/>
            <a:ext cx="8443343" cy="3428254"/>
          </a:xfrm>
          <a:prstGeom prst="roundRect">
            <a:avLst>
              <a:gd name="adj" fmla="val 8160"/>
            </a:avLst>
          </a:prstGeom>
          <a:solidFill>
            <a:srgbClr val="03450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Kokila" panose="020B0604020202020204" pitchFamily="34" charset="0"/>
                <a:cs typeface="Kokila" panose="020B0604020202020204" pitchFamily="34" charset="0"/>
              </a:rPr>
              <a:t>How many kg of salt at 42 P per kg must a man mix with 25 kg of salt at 24 P per kg, so that he may, on selling the mixture at 40 P per kg, gain 25% on the outlay?</a:t>
            </a:r>
          </a:p>
          <a:p>
            <a:pPr algn="ctr"/>
            <a:r>
              <a:rPr lang="hi-IN" sz="3200" b="1" dirty="0">
                <a:solidFill>
                  <a:srgbClr val="FFFF00"/>
                </a:solidFill>
                <a:latin typeface="Kokila" panose="020B0604020202020204" pitchFamily="34" charset="0"/>
                <a:cs typeface="Kokila" panose="020B0604020202020204" pitchFamily="34" charset="0"/>
              </a:rPr>
              <a:t>एक आदमी को 42 पैसे प्रति किलो की दर से कितने किलो नमक में 24 पैसे प्रति किलो की दर से 25 किलो नमक मिलाना चाहिए, ताकि मिश्रण को 40 पैसे प्रति किलो की दर से बेचने पर उसे परिव्यय पर 25% का लाभ हो?</a:t>
            </a:r>
          </a:p>
        </p:txBody>
      </p:sp>
      <p:sp>
        <p:nvSpPr>
          <p:cNvPr id="13" name="Rectangle: Diagonal Corners Rounded 12">
            <a:extLst>
              <a:ext uri="{FF2B5EF4-FFF2-40B4-BE49-F238E27FC236}">
                <a16:creationId xmlns:a16="http://schemas.microsoft.com/office/drawing/2014/main" id="{85A3D5C3-7A2D-4322-AD90-31154BDDB0C1}"/>
              </a:ext>
            </a:extLst>
          </p:cNvPr>
          <p:cNvSpPr/>
          <p:nvPr/>
        </p:nvSpPr>
        <p:spPr>
          <a:xfrm>
            <a:off x="8150771" y="4446459"/>
            <a:ext cx="3871343" cy="1465610"/>
          </a:xfrm>
          <a:prstGeom prst="round2DiagRect">
            <a:avLst>
              <a:gd name="adj1" fmla="val 19327"/>
              <a:gd name="adj2" fmla="val 0"/>
            </a:avLst>
          </a:prstGeom>
          <a:solidFill>
            <a:srgbClr val="F1FA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panose="02020603050405020304" pitchFamily="18" charset="0"/>
                <a:cs typeface="Times New Roman" panose="02020603050405020304" pitchFamily="18" charset="0"/>
              </a:rPr>
              <a:t>(1) 20 	(2) 30</a:t>
            </a:r>
          </a:p>
          <a:p>
            <a:r>
              <a:rPr lang="en-US" sz="3200" b="1" dirty="0">
                <a:solidFill>
                  <a:schemeClr val="tx1"/>
                </a:solidFill>
                <a:latin typeface="Times New Roman" panose="02020603050405020304" pitchFamily="18" charset="0"/>
                <a:cs typeface="Times New Roman" panose="02020603050405020304" pitchFamily="18" charset="0"/>
              </a:rPr>
              <a:t>(3) 40 	(4) 50</a:t>
            </a:r>
          </a:p>
          <a:p>
            <a:r>
              <a:rPr lang="en-US" sz="3200" b="1" dirty="0">
                <a:solidFill>
                  <a:schemeClr val="tx1"/>
                </a:solidFill>
                <a:latin typeface="Times New Roman" panose="02020603050405020304" pitchFamily="18" charset="0"/>
                <a:cs typeface="Times New Roman" panose="02020603050405020304" pitchFamily="18" charset="0"/>
              </a:rPr>
              <a:t>(5) None of these</a:t>
            </a:r>
          </a:p>
        </p:txBody>
      </p:sp>
    </p:spTree>
    <p:extLst>
      <p:ext uri="{BB962C8B-B14F-4D97-AF65-F5344CB8AC3E}">
        <p14:creationId xmlns:p14="http://schemas.microsoft.com/office/powerpoint/2010/main" val="3473058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rotWithShape="1">
          <a:blip r:embed="rId2">
            <a:extLst>
              <a:ext uri="{28A0092B-C50C-407E-A947-70E740481C1C}">
                <a14:useLocalDpi xmlns:a14="http://schemas.microsoft.com/office/drawing/2010/main" val="0"/>
              </a:ext>
            </a:extLst>
          </a:blip>
          <a:srcRect l="79795" t="1104" r="-1" b="87967"/>
          <a:stretch/>
        </p:blipFill>
        <p:spPr>
          <a:xfrm>
            <a:off x="9683645" y="126226"/>
            <a:ext cx="2463385" cy="749508"/>
          </a:xfrm>
          <a:prstGeom prst="rect">
            <a:avLst/>
          </a:prstGeom>
        </p:spPr>
      </p:pic>
      <p:sp>
        <p:nvSpPr>
          <p:cNvPr id="3" name="Rectangle 2">
            <a:extLst>
              <a:ext uri="{FF2B5EF4-FFF2-40B4-BE49-F238E27FC236}">
                <a16:creationId xmlns:a16="http://schemas.microsoft.com/office/drawing/2014/main" id="{35687E46-B7AE-42F2-934F-F0A5CEA9444A}"/>
              </a:ext>
            </a:extLst>
          </p:cNvPr>
          <p:cNvSpPr/>
          <p:nvPr/>
        </p:nvSpPr>
        <p:spPr>
          <a:xfrm>
            <a:off x="14990" y="279985"/>
            <a:ext cx="9578716" cy="4095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Single Corner Rounded 8">
            <a:extLst>
              <a:ext uri="{FF2B5EF4-FFF2-40B4-BE49-F238E27FC236}">
                <a16:creationId xmlns:a16="http://schemas.microsoft.com/office/drawing/2014/main" id="{81E5C525-4246-47C0-A8D6-F8E60E3397B2}"/>
              </a:ext>
            </a:extLst>
          </p:cNvPr>
          <p:cNvSpPr/>
          <p:nvPr/>
        </p:nvSpPr>
        <p:spPr>
          <a:xfrm>
            <a:off x="-652074" y="194385"/>
            <a:ext cx="4654448" cy="610739"/>
          </a:xfrm>
          <a:prstGeom prst="round1Rect">
            <a:avLst>
              <a:gd name="adj" fmla="val 50000"/>
            </a:avLst>
          </a:prstGeom>
          <a:solidFill>
            <a:srgbClr val="E2122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bg1"/>
                </a:solidFill>
                <a:latin typeface="Arial Rounded MT Bold" panose="020F0704030504030204" pitchFamily="34" charset="0"/>
              </a:rPr>
              <a:t>Maths</a:t>
            </a:r>
            <a:r>
              <a:rPr lang="en-US" sz="3600" b="1" dirty="0">
                <a:solidFill>
                  <a:schemeClr val="bg1"/>
                </a:solidFill>
                <a:latin typeface="Arial Rounded MT Bold" panose="020F0704030504030204" pitchFamily="34" charset="0"/>
              </a:rPr>
              <a:t> by Nilesh sir</a:t>
            </a:r>
          </a:p>
        </p:txBody>
      </p:sp>
      <p:sp>
        <p:nvSpPr>
          <p:cNvPr id="10" name="Rectangle: Rounded Corners 9">
            <a:extLst>
              <a:ext uri="{FF2B5EF4-FFF2-40B4-BE49-F238E27FC236}">
                <a16:creationId xmlns:a16="http://schemas.microsoft.com/office/drawing/2014/main" id="{04424E1F-97C2-48ED-AE88-BADA1E6ECAAA}"/>
              </a:ext>
            </a:extLst>
          </p:cNvPr>
          <p:cNvSpPr/>
          <p:nvPr/>
        </p:nvSpPr>
        <p:spPr>
          <a:xfrm>
            <a:off x="169886" y="983116"/>
            <a:ext cx="1138650" cy="610739"/>
          </a:xfrm>
          <a:prstGeom prst="roundRect">
            <a:avLst/>
          </a:prstGeom>
          <a:blipFill>
            <a:blip r:embed="rId3"/>
            <a:tile tx="0" ty="0" sx="100000" sy="100000" flip="none" algn="tl"/>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Arial Rounded MT Bold" panose="020F0704030504030204" pitchFamily="34" charset="0"/>
              </a:rPr>
              <a:t>27</a:t>
            </a:r>
            <a:endParaRPr lang="es-ES" sz="3600" b="1" dirty="0">
              <a:solidFill>
                <a:srgbClr val="FFFF00"/>
              </a:solidFill>
              <a:latin typeface="Arial Rounded MT Bold" panose="020F0704030504030204" pitchFamily="34" charset="0"/>
            </a:endParaRPr>
          </a:p>
        </p:txBody>
      </p:sp>
      <p:sp>
        <p:nvSpPr>
          <p:cNvPr id="11" name="Rectangle: Diagonal Corners Rounded 10">
            <a:extLst>
              <a:ext uri="{FF2B5EF4-FFF2-40B4-BE49-F238E27FC236}">
                <a16:creationId xmlns:a16="http://schemas.microsoft.com/office/drawing/2014/main" id="{2B73A3A7-FA2E-4FE3-AAEC-07A82C5A4D9C}"/>
              </a:ext>
            </a:extLst>
          </p:cNvPr>
          <p:cNvSpPr/>
          <p:nvPr/>
        </p:nvSpPr>
        <p:spPr>
          <a:xfrm>
            <a:off x="5591333" y="194385"/>
            <a:ext cx="3897442" cy="610739"/>
          </a:xfrm>
          <a:prstGeom prst="round2DiagRect">
            <a:avLst>
              <a:gd name="adj1" fmla="val 43666"/>
              <a:gd name="adj2" fmla="val 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Rounded MT Bold" panose="020F0704030504030204" pitchFamily="34" charset="0"/>
              </a:rPr>
              <a:t>USE CODE – Y652</a:t>
            </a:r>
          </a:p>
        </p:txBody>
      </p:sp>
      <p:sp>
        <p:nvSpPr>
          <p:cNvPr id="12" name="Rectangle: Rounded Corners 11">
            <a:extLst>
              <a:ext uri="{FF2B5EF4-FFF2-40B4-BE49-F238E27FC236}">
                <a16:creationId xmlns:a16="http://schemas.microsoft.com/office/drawing/2014/main" id="{6CF2DB3C-76F9-4463-A9D7-CA52A3F6A624}"/>
              </a:ext>
            </a:extLst>
          </p:cNvPr>
          <p:cNvSpPr/>
          <p:nvPr/>
        </p:nvSpPr>
        <p:spPr>
          <a:xfrm>
            <a:off x="3578772" y="1018206"/>
            <a:ext cx="8443343" cy="3428254"/>
          </a:xfrm>
          <a:prstGeom prst="roundRect">
            <a:avLst>
              <a:gd name="adj" fmla="val 8160"/>
            </a:avLst>
          </a:prstGeom>
          <a:solidFill>
            <a:srgbClr val="03450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b="1" dirty="0">
                <a:solidFill>
                  <a:schemeClr val="bg1"/>
                </a:solidFill>
                <a:latin typeface="Kokila" panose="020B0604020202020204" pitchFamily="34" charset="0"/>
                <a:cs typeface="Kokila" panose="020B0604020202020204" pitchFamily="34" charset="0"/>
              </a:rPr>
              <a:t>A mixture of a certain quantity of milk with 16 </a:t>
            </a:r>
            <a:r>
              <a:rPr lang="en-US" sz="3300" b="1" dirty="0" err="1">
                <a:solidFill>
                  <a:schemeClr val="bg1"/>
                </a:solidFill>
                <a:latin typeface="Kokila" panose="020B0604020202020204" pitchFamily="34" charset="0"/>
                <a:cs typeface="Kokila" panose="020B0604020202020204" pitchFamily="34" charset="0"/>
              </a:rPr>
              <a:t>litres</a:t>
            </a:r>
            <a:r>
              <a:rPr lang="en-US" sz="3300" b="1" dirty="0">
                <a:solidFill>
                  <a:schemeClr val="bg1"/>
                </a:solidFill>
                <a:latin typeface="Kokila" panose="020B0604020202020204" pitchFamily="34" charset="0"/>
                <a:cs typeface="Kokila" panose="020B0604020202020204" pitchFamily="34" charset="0"/>
              </a:rPr>
              <a:t> of water is sold at 90 paise per </a:t>
            </a:r>
            <a:r>
              <a:rPr lang="en-US" sz="3300" b="1" dirty="0" err="1">
                <a:solidFill>
                  <a:schemeClr val="bg1"/>
                </a:solidFill>
                <a:latin typeface="Kokila" panose="020B0604020202020204" pitchFamily="34" charset="0"/>
                <a:cs typeface="Kokila" panose="020B0604020202020204" pitchFamily="34" charset="0"/>
              </a:rPr>
              <a:t>litre</a:t>
            </a:r>
            <a:r>
              <a:rPr lang="en-US" sz="3300" b="1" dirty="0">
                <a:solidFill>
                  <a:schemeClr val="bg1"/>
                </a:solidFill>
                <a:latin typeface="Kokila" panose="020B0604020202020204" pitchFamily="34" charset="0"/>
                <a:cs typeface="Kokila" panose="020B0604020202020204" pitchFamily="34" charset="0"/>
              </a:rPr>
              <a:t>. If pure milk be worth Rs 1.08 per </a:t>
            </a:r>
            <a:r>
              <a:rPr lang="en-US" sz="3300" b="1" dirty="0" err="1">
                <a:solidFill>
                  <a:schemeClr val="bg1"/>
                </a:solidFill>
                <a:latin typeface="Kokila" panose="020B0604020202020204" pitchFamily="34" charset="0"/>
                <a:cs typeface="Kokila" panose="020B0604020202020204" pitchFamily="34" charset="0"/>
              </a:rPr>
              <a:t>litre</a:t>
            </a:r>
            <a:r>
              <a:rPr lang="en-US" sz="3300" b="1" dirty="0">
                <a:solidFill>
                  <a:schemeClr val="bg1"/>
                </a:solidFill>
                <a:latin typeface="Kokila" panose="020B0604020202020204" pitchFamily="34" charset="0"/>
                <a:cs typeface="Kokila" panose="020B0604020202020204" pitchFamily="34" charset="0"/>
              </a:rPr>
              <a:t>. How much milk is there is the mixture ?</a:t>
            </a:r>
          </a:p>
          <a:p>
            <a:pPr algn="ctr"/>
            <a:r>
              <a:rPr lang="en-US" sz="3300" b="1" dirty="0">
                <a:solidFill>
                  <a:srgbClr val="FFFF00"/>
                </a:solidFill>
                <a:latin typeface="Kokila" panose="020B0604020202020204" pitchFamily="34" charset="0"/>
                <a:cs typeface="Kokila" panose="020B0604020202020204" pitchFamily="34" charset="0"/>
              </a:rPr>
              <a:t>16 </a:t>
            </a:r>
            <a:r>
              <a:rPr lang="hi-IN" sz="3300" b="1" dirty="0">
                <a:solidFill>
                  <a:srgbClr val="FFFF00"/>
                </a:solidFill>
                <a:latin typeface="Kokila" panose="020B0604020202020204" pitchFamily="34" charset="0"/>
                <a:cs typeface="Kokila" panose="020B0604020202020204" pitchFamily="34" charset="0"/>
              </a:rPr>
              <a:t>लीटर पानी के साथ दूध की एक निश्चित मात्रा का मिश्रण 90 पैसे प्रति लीटर की दर से बेचा जाता है। अगर शुद्ध दूध की कीमत 1.08 रुपये प्रति लीटर हो। मिश्रण में कितना दूध है?</a:t>
            </a:r>
          </a:p>
        </p:txBody>
      </p:sp>
      <p:sp>
        <p:nvSpPr>
          <p:cNvPr id="13" name="Rectangle: Diagonal Corners Rounded 12">
            <a:extLst>
              <a:ext uri="{FF2B5EF4-FFF2-40B4-BE49-F238E27FC236}">
                <a16:creationId xmlns:a16="http://schemas.microsoft.com/office/drawing/2014/main" id="{85A3D5C3-7A2D-4322-AD90-31154BDDB0C1}"/>
              </a:ext>
            </a:extLst>
          </p:cNvPr>
          <p:cNvSpPr/>
          <p:nvPr/>
        </p:nvSpPr>
        <p:spPr>
          <a:xfrm>
            <a:off x="6873767" y="4446459"/>
            <a:ext cx="5148348" cy="1465610"/>
          </a:xfrm>
          <a:prstGeom prst="round2DiagRect">
            <a:avLst>
              <a:gd name="adj1" fmla="val 19327"/>
              <a:gd name="adj2" fmla="val 0"/>
            </a:avLst>
          </a:prstGeom>
          <a:solidFill>
            <a:srgbClr val="F1FA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panose="02020603050405020304" pitchFamily="18" charset="0"/>
                <a:cs typeface="Times New Roman" panose="02020603050405020304" pitchFamily="18" charset="0"/>
              </a:rPr>
              <a:t>(1) 40 </a:t>
            </a:r>
            <a:r>
              <a:rPr lang="en-US" sz="3200" b="1" dirty="0" err="1">
                <a:solidFill>
                  <a:schemeClr val="tx1"/>
                </a:solidFill>
                <a:latin typeface="Times New Roman" panose="02020603050405020304" pitchFamily="18" charset="0"/>
                <a:cs typeface="Times New Roman" panose="02020603050405020304" pitchFamily="18" charset="0"/>
              </a:rPr>
              <a:t>litres</a:t>
            </a:r>
            <a:r>
              <a:rPr lang="en-US" sz="3200" b="1" dirty="0">
                <a:solidFill>
                  <a:schemeClr val="tx1"/>
                </a:solidFill>
                <a:latin typeface="Times New Roman" panose="02020603050405020304" pitchFamily="18" charset="0"/>
                <a:cs typeface="Times New Roman" panose="02020603050405020304" pitchFamily="18" charset="0"/>
              </a:rPr>
              <a:t>   	(2) 50 </a:t>
            </a:r>
            <a:r>
              <a:rPr lang="en-US" sz="3200" b="1" dirty="0" err="1">
                <a:solidFill>
                  <a:schemeClr val="tx1"/>
                </a:solidFill>
                <a:latin typeface="Times New Roman" panose="02020603050405020304" pitchFamily="18" charset="0"/>
                <a:cs typeface="Times New Roman" panose="02020603050405020304" pitchFamily="18" charset="0"/>
              </a:rPr>
              <a:t>litres</a:t>
            </a:r>
            <a:endParaRPr lang="en-US" sz="3200" b="1" dirty="0">
              <a:solidFill>
                <a:schemeClr val="tx1"/>
              </a:solidFill>
              <a:latin typeface="Times New Roman" panose="02020603050405020304" pitchFamily="18" charset="0"/>
              <a:cs typeface="Times New Roman" panose="02020603050405020304" pitchFamily="18" charset="0"/>
            </a:endParaRPr>
          </a:p>
          <a:p>
            <a:r>
              <a:rPr lang="en-US" sz="3200" b="1" dirty="0">
                <a:solidFill>
                  <a:schemeClr val="tx1"/>
                </a:solidFill>
                <a:latin typeface="Times New Roman" panose="02020603050405020304" pitchFamily="18" charset="0"/>
                <a:cs typeface="Times New Roman" panose="02020603050405020304" pitchFamily="18" charset="0"/>
              </a:rPr>
              <a:t>(4) 80 </a:t>
            </a:r>
            <a:r>
              <a:rPr lang="en-US" sz="3200" b="1" dirty="0" err="1">
                <a:solidFill>
                  <a:schemeClr val="tx1"/>
                </a:solidFill>
                <a:latin typeface="Times New Roman" panose="02020603050405020304" pitchFamily="18" charset="0"/>
                <a:cs typeface="Times New Roman" panose="02020603050405020304" pitchFamily="18" charset="0"/>
              </a:rPr>
              <a:t>litres</a:t>
            </a:r>
            <a:r>
              <a:rPr lang="en-US" sz="3200" b="1" dirty="0">
                <a:solidFill>
                  <a:schemeClr val="tx1"/>
                </a:solidFill>
                <a:latin typeface="Times New Roman" panose="02020603050405020304" pitchFamily="18" charset="0"/>
                <a:cs typeface="Times New Roman" panose="02020603050405020304" pitchFamily="18" charset="0"/>
              </a:rPr>
              <a:t> 	(3) 60 </a:t>
            </a:r>
            <a:r>
              <a:rPr lang="en-US" sz="3200" b="1" dirty="0" err="1">
                <a:solidFill>
                  <a:schemeClr val="tx1"/>
                </a:solidFill>
                <a:latin typeface="Times New Roman" panose="02020603050405020304" pitchFamily="18" charset="0"/>
                <a:cs typeface="Times New Roman" panose="02020603050405020304" pitchFamily="18" charset="0"/>
              </a:rPr>
              <a:t>litres</a:t>
            </a:r>
            <a:endParaRPr lang="en-US" sz="3200" b="1" dirty="0">
              <a:solidFill>
                <a:schemeClr val="tx1"/>
              </a:solidFill>
              <a:latin typeface="Times New Roman" panose="02020603050405020304" pitchFamily="18" charset="0"/>
              <a:cs typeface="Times New Roman" panose="02020603050405020304" pitchFamily="18" charset="0"/>
            </a:endParaRPr>
          </a:p>
          <a:p>
            <a:r>
              <a:rPr lang="en-US" sz="3200" b="1" dirty="0">
                <a:solidFill>
                  <a:schemeClr val="tx1"/>
                </a:solidFill>
                <a:latin typeface="Times New Roman" panose="02020603050405020304" pitchFamily="18" charset="0"/>
                <a:cs typeface="Times New Roman" panose="02020603050405020304" pitchFamily="18" charset="0"/>
              </a:rPr>
              <a:t>(5) None of these</a:t>
            </a:r>
          </a:p>
        </p:txBody>
      </p:sp>
    </p:spTree>
    <p:extLst>
      <p:ext uri="{BB962C8B-B14F-4D97-AF65-F5344CB8AC3E}">
        <p14:creationId xmlns:p14="http://schemas.microsoft.com/office/powerpoint/2010/main" val="1049417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rotWithShape="1">
          <a:blip r:embed="rId2">
            <a:extLst>
              <a:ext uri="{28A0092B-C50C-407E-A947-70E740481C1C}">
                <a14:useLocalDpi xmlns:a14="http://schemas.microsoft.com/office/drawing/2010/main" val="0"/>
              </a:ext>
            </a:extLst>
          </a:blip>
          <a:srcRect l="79795" t="1104" r="-1" b="87967"/>
          <a:stretch/>
        </p:blipFill>
        <p:spPr>
          <a:xfrm>
            <a:off x="9683645" y="126226"/>
            <a:ext cx="2463385" cy="749508"/>
          </a:xfrm>
          <a:prstGeom prst="rect">
            <a:avLst/>
          </a:prstGeom>
        </p:spPr>
      </p:pic>
      <p:sp>
        <p:nvSpPr>
          <p:cNvPr id="3" name="Rectangle 2">
            <a:extLst>
              <a:ext uri="{FF2B5EF4-FFF2-40B4-BE49-F238E27FC236}">
                <a16:creationId xmlns:a16="http://schemas.microsoft.com/office/drawing/2014/main" id="{35687E46-B7AE-42F2-934F-F0A5CEA9444A}"/>
              </a:ext>
            </a:extLst>
          </p:cNvPr>
          <p:cNvSpPr/>
          <p:nvPr/>
        </p:nvSpPr>
        <p:spPr>
          <a:xfrm>
            <a:off x="14990" y="279985"/>
            <a:ext cx="9578716" cy="4095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Single Corner Rounded 8">
            <a:extLst>
              <a:ext uri="{FF2B5EF4-FFF2-40B4-BE49-F238E27FC236}">
                <a16:creationId xmlns:a16="http://schemas.microsoft.com/office/drawing/2014/main" id="{81E5C525-4246-47C0-A8D6-F8E60E3397B2}"/>
              </a:ext>
            </a:extLst>
          </p:cNvPr>
          <p:cNvSpPr/>
          <p:nvPr/>
        </p:nvSpPr>
        <p:spPr>
          <a:xfrm>
            <a:off x="-652074" y="194385"/>
            <a:ext cx="4654448" cy="610739"/>
          </a:xfrm>
          <a:prstGeom prst="round1Rect">
            <a:avLst>
              <a:gd name="adj" fmla="val 50000"/>
            </a:avLst>
          </a:prstGeom>
          <a:solidFill>
            <a:srgbClr val="E2122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bg1"/>
                </a:solidFill>
                <a:latin typeface="Arial Rounded MT Bold" panose="020F0704030504030204" pitchFamily="34" charset="0"/>
              </a:rPr>
              <a:t>Maths</a:t>
            </a:r>
            <a:r>
              <a:rPr lang="en-US" sz="3600" b="1" dirty="0">
                <a:solidFill>
                  <a:schemeClr val="bg1"/>
                </a:solidFill>
                <a:latin typeface="Arial Rounded MT Bold" panose="020F0704030504030204" pitchFamily="34" charset="0"/>
              </a:rPr>
              <a:t> by Nilesh sir</a:t>
            </a:r>
          </a:p>
        </p:txBody>
      </p:sp>
      <p:sp>
        <p:nvSpPr>
          <p:cNvPr id="10" name="Rectangle: Rounded Corners 9">
            <a:extLst>
              <a:ext uri="{FF2B5EF4-FFF2-40B4-BE49-F238E27FC236}">
                <a16:creationId xmlns:a16="http://schemas.microsoft.com/office/drawing/2014/main" id="{04424E1F-97C2-48ED-AE88-BADA1E6ECAAA}"/>
              </a:ext>
            </a:extLst>
          </p:cNvPr>
          <p:cNvSpPr/>
          <p:nvPr/>
        </p:nvSpPr>
        <p:spPr>
          <a:xfrm>
            <a:off x="169886" y="983116"/>
            <a:ext cx="1138650" cy="610739"/>
          </a:xfrm>
          <a:prstGeom prst="roundRect">
            <a:avLst/>
          </a:prstGeom>
          <a:blipFill>
            <a:blip r:embed="rId3"/>
            <a:tile tx="0" ty="0" sx="100000" sy="100000" flip="none" algn="tl"/>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Arial Rounded MT Bold" panose="020F0704030504030204" pitchFamily="34" charset="0"/>
              </a:rPr>
              <a:t>01</a:t>
            </a:r>
            <a:endParaRPr lang="es-ES" sz="3600" b="1" dirty="0">
              <a:solidFill>
                <a:srgbClr val="FFFF00"/>
              </a:solidFill>
              <a:latin typeface="Arial Rounded MT Bold" panose="020F0704030504030204" pitchFamily="34" charset="0"/>
            </a:endParaRPr>
          </a:p>
        </p:txBody>
      </p:sp>
      <p:sp>
        <p:nvSpPr>
          <p:cNvPr id="11" name="Rectangle: Diagonal Corners Rounded 10">
            <a:extLst>
              <a:ext uri="{FF2B5EF4-FFF2-40B4-BE49-F238E27FC236}">
                <a16:creationId xmlns:a16="http://schemas.microsoft.com/office/drawing/2014/main" id="{2B73A3A7-FA2E-4FE3-AAEC-07A82C5A4D9C}"/>
              </a:ext>
            </a:extLst>
          </p:cNvPr>
          <p:cNvSpPr/>
          <p:nvPr/>
        </p:nvSpPr>
        <p:spPr>
          <a:xfrm>
            <a:off x="5591333" y="194385"/>
            <a:ext cx="3897442" cy="610739"/>
          </a:xfrm>
          <a:prstGeom prst="round2DiagRect">
            <a:avLst>
              <a:gd name="adj1" fmla="val 43666"/>
              <a:gd name="adj2" fmla="val 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Rounded MT Bold" panose="020F0704030504030204" pitchFamily="34" charset="0"/>
              </a:rPr>
              <a:t>USE CODE – Y652</a:t>
            </a:r>
          </a:p>
        </p:txBody>
      </p:sp>
      <p:sp>
        <p:nvSpPr>
          <p:cNvPr id="12" name="Rectangle: Rounded Corners 11">
            <a:extLst>
              <a:ext uri="{FF2B5EF4-FFF2-40B4-BE49-F238E27FC236}">
                <a16:creationId xmlns:a16="http://schemas.microsoft.com/office/drawing/2014/main" id="{6CF2DB3C-76F9-4463-A9D7-CA52A3F6A624}"/>
              </a:ext>
            </a:extLst>
          </p:cNvPr>
          <p:cNvSpPr/>
          <p:nvPr/>
        </p:nvSpPr>
        <p:spPr>
          <a:xfrm>
            <a:off x="2979683" y="1018207"/>
            <a:ext cx="9042431" cy="3348842"/>
          </a:xfrm>
          <a:prstGeom prst="roundRect">
            <a:avLst>
              <a:gd name="adj" fmla="val 8160"/>
            </a:avLst>
          </a:prstGeom>
          <a:solidFill>
            <a:srgbClr val="03450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latin typeface="Kokila" panose="020B0604020202020204" pitchFamily="34" charset="0"/>
                <a:cs typeface="Kokila" panose="020B0604020202020204" pitchFamily="34" charset="0"/>
              </a:rPr>
              <a:t>A train met with an accident 120 km from station A. It completed the remaining journey at 5/6 of its previous speed and reached 2 hours late at station B. Had the accident taken place 300 km further, it would have been only 1 hour late,   What is the speed of the train? </a:t>
            </a:r>
            <a:endParaRPr lang="en-US" sz="3000" b="1" dirty="0">
              <a:solidFill>
                <a:srgbClr val="FFFF00"/>
              </a:solidFill>
              <a:latin typeface="Kokila" panose="020B0604020202020204" pitchFamily="34" charset="0"/>
              <a:cs typeface="Kokila" panose="020B0604020202020204" pitchFamily="34" charset="0"/>
            </a:endParaRPr>
          </a:p>
          <a:p>
            <a:pPr algn="ctr"/>
            <a:r>
              <a:rPr lang="hi-IN" sz="3000" b="1" dirty="0">
                <a:solidFill>
                  <a:srgbClr val="FFFF00"/>
                </a:solidFill>
                <a:latin typeface="Kokila" panose="020B0604020202020204" pitchFamily="34" charset="0"/>
                <a:cs typeface="Kokila" panose="020B0604020202020204" pitchFamily="34" charset="0"/>
              </a:rPr>
              <a:t>स्टेशन </a:t>
            </a:r>
            <a:r>
              <a:rPr lang="en-US" sz="3000" b="1" dirty="0">
                <a:solidFill>
                  <a:srgbClr val="FFFF00"/>
                </a:solidFill>
                <a:latin typeface="Kokila" panose="020B0604020202020204" pitchFamily="34" charset="0"/>
                <a:cs typeface="Kokila" panose="020B0604020202020204" pitchFamily="34" charset="0"/>
              </a:rPr>
              <a:t>A </a:t>
            </a:r>
            <a:r>
              <a:rPr lang="hi-IN" sz="3000" b="1" dirty="0">
                <a:solidFill>
                  <a:srgbClr val="FFFF00"/>
                </a:solidFill>
                <a:latin typeface="Kokila" panose="020B0604020202020204" pitchFamily="34" charset="0"/>
                <a:cs typeface="Kokila" panose="020B0604020202020204" pitchFamily="34" charset="0"/>
              </a:rPr>
              <a:t>से 120 किमी दूर एक ट्रेन दुर्घटनाग्रस्त हो गई। इसने अपनी पिछली गति के 5/6 पर शेष यात्रा पूरी की और स्टेशन </a:t>
            </a:r>
            <a:r>
              <a:rPr lang="en-US" sz="3000" b="1" dirty="0">
                <a:solidFill>
                  <a:srgbClr val="FFFF00"/>
                </a:solidFill>
                <a:latin typeface="Kokila" panose="020B0604020202020204" pitchFamily="34" charset="0"/>
                <a:cs typeface="Kokila" panose="020B0604020202020204" pitchFamily="34" charset="0"/>
              </a:rPr>
              <a:t>B </a:t>
            </a:r>
            <a:r>
              <a:rPr lang="hi-IN" sz="3000" b="1" dirty="0">
                <a:solidFill>
                  <a:srgbClr val="FFFF00"/>
                </a:solidFill>
                <a:latin typeface="Kokila" panose="020B0604020202020204" pitchFamily="34" charset="0"/>
                <a:cs typeface="Kokila" panose="020B0604020202020204" pitchFamily="34" charset="0"/>
              </a:rPr>
              <a:t>पर 2 घंटे देरी से पहुंची। अगर दुर्घटना 300 किमी आगे होती, तो यह केवल 1 घंटा होता देर होती। ट्रेन की गति क्या है?</a:t>
            </a:r>
          </a:p>
        </p:txBody>
      </p:sp>
      <p:sp>
        <p:nvSpPr>
          <p:cNvPr id="13" name="Rectangle: Diagonal Corners Rounded 12">
            <a:extLst>
              <a:ext uri="{FF2B5EF4-FFF2-40B4-BE49-F238E27FC236}">
                <a16:creationId xmlns:a16="http://schemas.microsoft.com/office/drawing/2014/main" id="{85A3D5C3-7A2D-4322-AD90-31154BDDB0C1}"/>
              </a:ext>
            </a:extLst>
          </p:cNvPr>
          <p:cNvSpPr/>
          <p:nvPr/>
        </p:nvSpPr>
        <p:spPr>
          <a:xfrm>
            <a:off x="6638513" y="4831810"/>
            <a:ext cx="5383601" cy="1198691"/>
          </a:xfrm>
          <a:prstGeom prst="round2DiagRect">
            <a:avLst>
              <a:gd name="adj1" fmla="val 19327"/>
              <a:gd name="adj2" fmla="val 0"/>
            </a:avLst>
          </a:prstGeom>
          <a:solidFill>
            <a:srgbClr val="F1FA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b="1" dirty="0">
                <a:solidFill>
                  <a:schemeClr val="tx1"/>
                </a:solidFill>
                <a:latin typeface="Times New Roman" panose="02020603050405020304" pitchFamily="18" charset="0"/>
                <a:cs typeface="Times New Roman" panose="02020603050405020304" pitchFamily="18" charset="0"/>
              </a:rPr>
              <a:t>(a) 100 km/h </a:t>
            </a:r>
            <a:r>
              <a:rPr lang="hi-IN" sz="3200" b="1" dirty="0">
                <a:solidFill>
                  <a:schemeClr val="tx1"/>
                </a:solidFill>
                <a:latin typeface="Times New Roman" panose="02020603050405020304" pitchFamily="18" charset="0"/>
                <a:cs typeface="Times New Roman" panose="02020603050405020304" pitchFamily="18" charset="0"/>
              </a:rPr>
              <a:t>	</a:t>
            </a:r>
            <a:r>
              <a:rPr lang="pt-BR" sz="3200" b="1" dirty="0">
                <a:solidFill>
                  <a:schemeClr val="tx1"/>
                </a:solidFill>
                <a:latin typeface="Times New Roman" panose="02020603050405020304" pitchFamily="18" charset="0"/>
                <a:cs typeface="Times New Roman" panose="02020603050405020304" pitchFamily="18" charset="0"/>
              </a:rPr>
              <a:t>(b) 120 km/h</a:t>
            </a:r>
          </a:p>
          <a:p>
            <a:r>
              <a:rPr lang="pt-BR" sz="3200" b="1" dirty="0">
                <a:solidFill>
                  <a:schemeClr val="tx1"/>
                </a:solidFill>
                <a:latin typeface="Times New Roman" panose="02020603050405020304" pitchFamily="18" charset="0"/>
                <a:cs typeface="Times New Roman" panose="02020603050405020304" pitchFamily="18" charset="0"/>
              </a:rPr>
              <a:t>(c) 60 km/h </a:t>
            </a:r>
            <a:r>
              <a:rPr lang="hi-IN" sz="3200" b="1" dirty="0">
                <a:solidFill>
                  <a:schemeClr val="tx1"/>
                </a:solidFill>
                <a:latin typeface="Times New Roman" panose="02020603050405020304" pitchFamily="18" charset="0"/>
                <a:cs typeface="Times New Roman" panose="02020603050405020304" pitchFamily="18" charset="0"/>
              </a:rPr>
              <a:t>	</a:t>
            </a:r>
            <a:r>
              <a:rPr lang="pt-BR" sz="3200" b="1" dirty="0">
                <a:solidFill>
                  <a:schemeClr val="tx1"/>
                </a:solidFill>
                <a:latin typeface="Times New Roman" panose="02020603050405020304" pitchFamily="18" charset="0"/>
                <a:cs typeface="Times New Roman" panose="02020603050405020304" pitchFamily="18" charset="0"/>
              </a:rPr>
              <a:t>(d) 50 km/h</a:t>
            </a:r>
            <a:endParaRPr lang="en-US"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4782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rotWithShape="1">
          <a:blip r:embed="rId2">
            <a:extLst>
              <a:ext uri="{28A0092B-C50C-407E-A947-70E740481C1C}">
                <a14:useLocalDpi xmlns:a14="http://schemas.microsoft.com/office/drawing/2010/main" val="0"/>
              </a:ext>
            </a:extLst>
          </a:blip>
          <a:srcRect l="79795" t="1104" r="-1" b="87967"/>
          <a:stretch/>
        </p:blipFill>
        <p:spPr>
          <a:xfrm>
            <a:off x="9683645" y="126226"/>
            <a:ext cx="2463385" cy="749508"/>
          </a:xfrm>
          <a:prstGeom prst="rect">
            <a:avLst/>
          </a:prstGeom>
        </p:spPr>
      </p:pic>
      <p:sp>
        <p:nvSpPr>
          <p:cNvPr id="3" name="Rectangle 2">
            <a:extLst>
              <a:ext uri="{FF2B5EF4-FFF2-40B4-BE49-F238E27FC236}">
                <a16:creationId xmlns:a16="http://schemas.microsoft.com/office/drawing/2014/main" id="{35687E46-B7AE-42F2-934F-F0A5CEA9444A}"/>
              </a:ext>
            </a:extLst>
          </p:cNvPr>
          <p:cNvSpPr/>
          <p:nvPr/>
        </p:nvSpPr>
        <p:spPr>
          <a:xfrm>
            <a:off x="14990" y="279985"/>
            <a:ext cx="9578716" cy="4095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Single Corner Rounded 8">
            <a:extLst>
              <a:ext uri="{FF2B5EF4-FFF2-40B4-BE49-F238E27FC236}">
                <a16:creationId xmlns:a16="http://schemas.microsoft.com/office/drawing/2014/main" id="{81E5C525-4246-47C0-A8D6-F8E60E3397B2}"/>
              </a:ext>
            </a:extLst>
          </p:cNvPr>
          <p:cNvSpPr/>
          <p:nvPr/>
        </p:nvSpPr>
        <p:spPr>
          <a:xfrm>
            <a:off x="-652074" y="194385"/>
            <a:ext cx="4654448" cy="610739"/>
          </a:xfrm>
          <a:prstGeom prst="round1Rect">
            <a:avLst>
              <a:gd name="adj" fmla="val 50000"/>
            </a:avLst>
          </a:prstGeom>
          <a:solidFill>
            <a:srgbClr val="E2122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bg1"/>
                </a:solidFill>
                <a:latin typeface="Arial Rounded MT Bold" panose="020F0704030504030204" pitchFamily="34" charset="0"/>
              </a:rPr>
              <a:t>Maths</a:t>
            </a:r>
            <a:r>
              <a:rPr lang="en-US" sz="3600" b="1" dirty="0">
                <a:solidFill>
                  <a:schemeClr val="bg1"/>
                </a:solidFill>
                <a:latin typeface="Arial Rounded MT Bold" panose="020F0704030504030204" pitchFamily="34" charset="0"/>
              </a:rPr>
              <a:t> by Nilesh sir</a:t>
            </a:r>
          </a:p>
        </p:txBody>
      </p:sp>
      <p:sp>
        <p:nvSpPr>
          <p:cNvPr id="10" name="Rectangle: Rounded Corners 9">
            <a:extLst>
              <a:ext uri="{FF2B5EF4-FFF2-40B4-BE49-F238E27FC236}">
                <a16:creationId xmlns:a16="http://schemas.microsoft.com/office/drawing/2014/main" id="{04424E1F-97C2-48ED-AE88-BADA1E6ECAAA}"/>
              </a:ext>
            </a:extLst>
          </p:cNvPr>
          <p:cNvSpPr/>
          <p:nvPr/>
        </p:nvSpPr>
        <p:spPr>
          <a:xfrm>
            <a:off x="169886" y="983116"/>
            <a:ext cx="1138650" cy="610739"/>
          </a:xfrm>
          <a:prstGeom prst="roundRect">
            <a:avLst/>
          </a:prstGeom>
          <a:blipFill>
            <a:blip r:embed="rId3"/>
            <a:tile tx="0" ty="0" sx="100000" sy="100000" flip="none" algn="tl"/>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Arial Rounded MT Bold" panose="020F0704030504030204" pitchFamily="34" charset="0"/>
              </a:rPr>
              <a:t>28</a:t>
            </a:r>
            <a:endParaRPr lang="es-ES" sz="3600" b="1" dirty="0">
              <a:solidFill>
                <a:srgbClr val="FFFF00"/>
              </a:solidFill>
              <a:latin typeface="Arial Rounded MT Bold" panose="020F0704030504030204" pitchFamily="34" charset="0"/>
            </a:endParaRPr>
          </a:p>
        </p:txBody>
      </p:sp>
      <p:sp>
        <p:nvSpPr>
          <p:cNvPr id="11" name="Rectangle: Diagonal Corners Rounded 10">
            <a:extLst>
              <a:ext uri="{FF2B5EF4-FFF2-40B4-BE49-F238E27FC236}">
                <a16:creationId xmlns:a16="http://schemas.microsoft.com/office/drawing/2014/main" id="{2B73A3A7-FA2E-4FE3-AAEC-07A82C5A4D9C}"/>
              </a:ext>
            </a:extLst>
          </p:cNvPr>
          <p:cNvSpPr/>
          <p:nvPr/>
        </p:nvSpPr>
        <p:spPr>
          <a:xfrm>
            <a:off x="5591333" y="194385"/>
            <a:ext cx="3897442" cy="610739"/>
          </a:xfrm>
          <a:prstGeom prst="round2DiagRect">
            <a:avLst>
              <a:gd name="adj1" fmla="val 43666"/>
              <a:gd name="adj2" fmla="val 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Rounded MT Bold" panose="020F0704030504030204" pitchFamily="34" charset="0"/>
              </a:rPr>
              <a:t>USE CODE – Y652</a:t>
            </a:r>
          </a:p>
        </p:txBody>
      </p:sp>
      <p:sp>
        <p:nvSpPr>
          <p:cNvPr id="12" name="Rectangle: Rounded Corners 11">
            <a:extLst>
              <a:ext uri="{FF2B5EF4-FFF2-40B4-BE49-F238E27FC236}">
                <a16:creationId xmlns:a16="http://schemas.microsoft.com/office/drawing/2014/main" id="{6CF2DB3C-76F9-4463-A9D7-CA52A3F6A624}"/>
              </a:ext>
            </a:extLst>
          </p:cNvPr>
          <p:cNvSpPr/>
          <p:nvPr/>
        </p:nvSpPr>
        <p:spPr>
          <a:xfrm>
            <a:off x="3578772" y="1018206"/>
            <a:ext cx="8443343" cy="3428254"/>
          </a:xfrm>
          <a:prstGeom prst="roundRect">
            <a:avLst>
              <a:gd name="adj" fmla="val 8160"/>
            </a:avLst>
          </a:prstGeom>
          <a:solidFill>
            <a:srgbClr val="03450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Kokila" panose="020B0604020202020204" pitchFamily="34" charset="0"/>
                <a:cs typeface="Kokila" panose="020B0604020202020204" pitchFamily="34" charset="0"/>
              </a:rPr>
              <a:t>A conical vessel has a capacity of 15 L of milk. Its height is 50 cm and base radius is 25 cm. How much milk can be contained in a vessel in cylindrical form having the same dimensions as that of the cone?</a:t>
            </a:r>
          </a:p>
          <a:p>
            <a:pPr algn="ctr"/>
            <a:r>
              <a:rPr lang="hi-IN" sz="3200" b="1" dirty="0">
                <a:solidFill>
                  <a:srgbClr val="FFFF00"/>
                </a:solidFill>
                <a:latin typeface="Kokila" panose="020B0604020202020204" pitchFamily="34" charset="0"/>
                <a:cs typeface="Kokila" panose="020B0604020202020204" pitchFamily="34" charset="0"/>
              </a:rPr>
              <a:t>एक शंक्वाकार बर्तन में 15 लीटर दूध की क्षमता होती है। इसकी ऊंचाई 50 सेमी और आधार त्रिज्या 25 सेमी है। शंकु के समान आयाम वाले बेलनाकार बर्तन में कितना दूध समा सकता है?</a:t>
            </a:r>
          </a:p>
        </p:txBody>
      </p:sp>
      <p:sp>
        <p:nvSpPr>
          <p:cNvPr id="13" name="Rectangle: Diagonal Corners Rounded 12">
            <a:extLst>
              <a:ext uri="{FF2B5EF4-FFF2-40B4-BE49-F238E27FC236}">
                <a16:creationId xmlns:a16="http://schemas.microsoft.com/office/drawing/2014/main" id="{85A3D5C3-7A2D-4322-AD90-31154BDDB0C1}"/>
              </a:ext>
            </a:extLst>
          </p:cNvPr>
          <p:cNvSpPr/>
          <p:nvPr/>
        </p:nvSpPr>
        <p:spPr>
          <a:xfrm>
            <a:off x="7977351" y="4446459"/>
            <a:ext cx="4044763" cy="1465610"/>
          </a:xfrm>
          <a:prstGeom prst="round2DiagRect">
            <a:avLst>
              <a:gd name="adj1" fmla="val 19327"/>
              <a:gd name="adj2" fmla="val 0"/>
            </a:avLst>
          </a:prstGeom>
          <a:solidFill>
            <a:srgbClr val="F1FA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200" b="1" dirty="0">
                <a:solidFill>
                  <a:schemeClr val="tx1"/>
                </a:solidFill>
                <a:latin typeface="Times New Roman" panose="02020603050405020304" pitchFamily="18" charset="0"/>
                <a:cs typeface="Times New Roman" panose="02020603050405020304" pitchFamily="18" charset="0"/>
              </a:rPr>
              <a:t>(a) 15 L 	(b) 30 L</a:t>
            </a:r>
          </a:p>
          <a:p>
            <a:r>
              <a:rPr lang="it-IT" sz="3200" b="1" dirty="0">
                <a:solidFill>
                  <a:schemeClr val="tx1"/>
                </a:solidFill>
                <a:latin typeface="Times New Roman" panose="02020603050405020304" pitchFamily="18" charset="0"/>
                <a:cs typeface="Times New Roman" panose="02020603050405020304" pitchFamily="18" charset="0"/>
              </a:rPr>
              <a:t>(c) 45 L 	(d) none</a:t>
            </a:r>
            <a:endParaRPr lang="en-US"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1647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rotWithShape="1">
          <a:blip r:embed="rId2">
            <a:extLst>
              <a:ext uri="{28A0092B-C50C-407E-A947-70E740481C1C}">
                <a14:useLocalDpi xmlns:a14="http://schemas.microsoft.com/office/drawing/2010/main" val="0"/>
              </a:ext>
            </a:extLst>
          </a:blip>
          <a:srcRect l="79795" t="1104" r="-1" b="87967"/>
          <a:stretch/>
        </p:blipFill>
        <p:spPr>
          <a:xfrm>
            <a:off x="9683645" y="126226"/>
            <a:ext cx="2463385" cy="749508"/>
          </a:xfrm>
          <a:prstGeom prst="rect">
            <a:avLst/>
          </a:prstGeom>
        </p:spPr>
      </p:pic>
      <p:sp>
        <p:nvSpPr>
          <p:cNvPr id="3" name="Rectangle 2">
            <a:extLst>
              <a:ext uri="{FF2B5EF4-FFF2-40B4-BE49-F238E27FC236}">
                <a16:creationId xmlns:a16="http://schemas.microsoft.com/office/drawing/2014/main" id="{35687E46-B7AE-42F2-934F-F0A5CEA9444A}"/>
              </a:ext>
            </a:extLst>
          </p:cNvPr>
          <p:cNvSpPr/>
          <p:nvPr/>
        </p:nvSpPr>
        <p:spPr>
          <a:xfrm>
            <a:off x="14990" y="279985"/>
            <a:ext cx="9578716" cy="4095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Single Corner Rounded 8">
            <a:extLst>
              <a:ext uri="{FF2B5EF4-FFF2-40B4-BE49-F238E27FC236}">
                <a16:creationId xmlns:a16="http://schemas.microsoft.com/office/drawing/2014/main" id="{81E5C525-4246-47C0-A8D6-F8E60E3397B2}"/>
              </a:ext>
            </a:extLst>
          </p:cNvPr>
          <p:cNvSpPr/>
          <p:nvPr/>
        </p:nvSpPr>
        <p:spPr>
          <a:xfrm>
            <a:off x="-652074" y="194385"/>
            <a:ext cx="4654448" cy="610739"/>
          </a:xfrm>
          <a:prstGeom prst="round1Rect">
            <a:avLst>
              <a:gd name="adj" fmla="val 50000"/>
            </a:avLst>
          </a:prstGeom>
          <a:solidFill>
            <a:srgbClr val="E2122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bg1"/>
                </a:solidFill>
                <a:latin typeface="Arial Rounded MT Bold" panose="020F0704030504030204" pitchFamily="34" charset="0"/>
              </a:rPr>
              <a:t>Maths</a:t>
            </a:r>
            <a:r>
              <a:rPr lang="en-US" sz="3600" b="1" dirty="0">
                <a:solidFill>
                  <a:schemeClr val="bg1"/>
                </a:solidFill>
                <a:latin typeface="Arial Rounded MT Bold" panose="020F0704030504030204" pitchFamily="34" charset="0"/>
              </a:rPr>
              <a:t> by Nilesh sir</a:t>
            </a:r>
          </a:p>
        </p:txBody>
      </p:sp>
      <p:sp>
        <p:nvSpPr>
          <p:cNvPr id="10" name="Rectangle: Rounded Corners 9">
            <a:extLst>
              <a:ext uri="{FF2B5EF4-FFF2-40B4-BE49-F238E27FC236}">
                <a16:creationId xmlns:a16="http://schemas.microsoft.com/office/drawing/2014/main" id="{04424E1F-97C2-48ED-AE88-BADA1E6ECAAA}"/>
              </a:ext>
            </a:extLst>
          </p:cNvPr>
          <p:cNvSpPr/>
          <p:nvPr/>
        </p:nvSpPr>
        <p:spPr>
          <a:xfrm>
            <a:off x="169886" y="983116"/>
            <a:ext cx="1138650" cy="610739"/>
          </a:xfrm>
          <a:prstGeom prst="roundRect">
            <a:avLst/>
          </a:prstGeom>
          <a:blipFill>
            <a:blip r:embed="rId3"/>
            <a:tile tx="0" ty="0" sx="100000" sy="100000" flip="none" algn="tl"/>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Arial Rounded MT Bold" panose="020F0704030504030204" pitchFamily="34" charset="0"/>
              </a:rPr>
              <a:t>29</a:t>
            </a:r>
            <a:endParaRPr lang="es-ES" sz="3600" b="1" dirty="0">
              <a:solidFill>
                <a:srgbClr val="FFFF00"/>
              </a:solidFill>
              <a:latin typeface="Arial Rounded MT Bold" panose="020F0704030504030204" pitchFamily="34" charset="0"/>
            </a:endParaRPr>
          </a:p>
        </p:txBody>
      </p:sp>
      <p:sp>
        <p:nvSpPr>
          <p:cNvPr id="11" name="Rectangle: Diagonal Corners Rounded 10">
            <a:extLst>
              <a:ext uri="{FF2B5EF4-FFF2-40B4-BE49-F238E27FC236}">
                <a16:creationId xmlns:a16="http://schemas.microsoft.com/office/drawing/2014/main" id="{2B73A3A7-FA2E-4FE3-AAEC-07A82C5A4D9C}"/>
              </a:ext>
            </a:extLst>
          </p:cNvPr>
          <p:cNvSpPr/>
          <p:nvPr/>
        </p:nvSpPr>
        <p:spPr>
          <a:xfrm>
            <a:off x="5591333" y="194385"/>
            <a:ext cx="3897442" cy="610739"/>
          </a:xfrm>
          <a:prstGeom prst="round2DiagRect">
            <a:avLst>
              <a:gd name="adj1" fmla="val 43666"/>
              <a:gd name="adj2" fmla="val 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Rounded MT Bold" panose="020F0704030504030204" pitchFamily="34" charset="0"/>
              </a:rPr>
              <a:t>USE CODE – Y652</a:t>
            </a:r>
          </a:p>
        </p:txBody>
      </p:sp>
      <p:sp>
        <p:nvSpPr>
          <p:cNvPr id="12" name="Rectangle: Rounded Corners 11">
            <a:extLst>
              <a:ext uri="{FF2B5EF4-FFF2-40B4-BE49-F238E27FC236}">
                <a16:creationId xmlns:a16="http://schemas.microsoft.com/office/drawing/2014/main" id="{6CF2DB3C-76F9-4463-A9D7-CA52A3F6A624}"/>
              </a:ext>
            </a:extLst>
          </p:cNvPr>
          <p:cNvSpPr/>
          <p:nvPr/>
        </p:nvSpPr>
        <p:spPr>
          <a:xfrm>
            <a:off x="3263462" y="1018206"/>
            <a:ext cx="8758653" cy="3428254"/>
          </a:xfrm>
          <a:prstGeom prst="roundRect">
            <a:avLst>
              <a:gd name="adj" fmla="val 8160"/>
            </a:avLst>
          </a:prstGeom>
          <a:solidFill>
            <a:srgbClr val="03450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00" b="1" dirty="0">
                <a:solidFill>
                  <a:schemeClr val="bg1"/>
                </a:solidFill>
                <a:latin typeface="Kokila" panose="020B0604020202020204" pitchFamily="34" charset="0"/>
                <a:cs typeface="Kokila" panose="020B0604020202020204" pitchFamily="34" charset="0"/>
              </a:rPr>
              <a:t>The height of a cone is 30 cm. A small cone is cut off at 1 the top by a plane parallel to the base. If its volume be 1/27 of the volume of the given cone, at what height above the base is the section made?</a:t>
            </a:r>
            <a:endParaRPr lang="en-US" sz="3100" b="1" dirty="0">
              <a:solidFill>
                <a:srgbClr val="FFFF00"/>
              </a:solidFill>
              <a:latin typeface="Kokila" panose="020B0604020202020204" pitchFamily="34" charset="0"/>
              <a:cs typeface="Kokila" panose="020B0604020202020204" pitchFamily="34" charset="0"/>
            </a:endParaRPr>
          </a:p>
          <a:p>
            <a:pPr algn="ctr"/>
            <a:r>
              <a:rPr lang="hi-IN" sz="3100" b="1" dirty="0">
                <a:solidFill>
                  <a:srgbClr val="FFFF00"/>
                </a:solidFill>
                <a:latin typeface="Kokila" panose="020B0604020202020204" pitchFamily="34" charset="0"/>
                <a:cs typeface="Kokila" panose="020B0604020202020204" pitchFamily="34" charset="0"/>
              </a:rPr>
              <a:t>एक शंकु की ऊँचाई 30 सेमी है। एक छोटा शंकु आधार के समानांतर एक तल द्वारा 1 शीर्ष पर काटा जाता है। यदि इसका आयतन दिए गए शंकु के आयतन का 1/27 है, तो आधार के ऊपर किस ऊँचाई पर खंड बनाया गया है?</a:t>
            </a:r>
          </a:p>
        </p:txBody>
      </p:sp>
      <p:sp>
        <p:nvSpPr>
          <p:cNvPr id="13" name="Rectangle: Diagonal Corners Rounded 12">
            <a:extLst>
              <a:ext uri="{FF2B5EF4-FFF2-40B4-BE49-F238E27FC236}">
                <a16:creationId xmlns:a16="http://schemas.microsoft.com/office/drawing/2014/main" id="{85A3D5C3-7A2D-4322-AD90-31154BDDB0C1}"/>
              </a:ext>
            </a:extLst>
          </p:cNvPr>
          <p:cNvSpPr/>
          <p:nvPr/>
        </p:nvSpPr>
        <p:spPr>
          <a:xfrm>
            <a:off x="7977351" y="4446459"/>
            <a:ext cx="4044763" cy="1465610"/>
          </a:xfrm>
          <a:prstGeom prst="round2DiagRect">
            <a:avLst>
              <a:gd name="adj1" fmla="val 19327"/>
              <a:gd name="adj2" fmla="val 0"/>
            </a:avLst>
          </a:prstGeom>
          <a:solidFill>
            <a:srgbClr val="F1FA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b="1" dirty="0">
                <a:solidFill>
                  <a:schemeClr val="tx1"/>
                </a:solidFill>
                <a:latin typeface="Times New Roman" panose="02020603050405020304" pitchFamily="18" charset="0"/>
                <a:cs typeface="Times New Roman" panose="02020603050405020304" pitchFamily="18" charset="0"/>
              </a:rPr>
              <a:t>(a) 20 cm (b) 18 cm </a:t>
            </a:r>
          </a:p>
          <a:p>
            <a:r>
              <a:rPr lang="pt-BR" sz="3200" b="1" dirty="0">
                <a:solidFill>
                  <a:schemeClr val="tx1"/>
                </a:solidFill>
                <a:latin typeface="Times New Roman" panose="02020603050405020304" pitchFamily="18" charset="0"/>
                <a:cs typeface="Times New Roman" panose="02020603050405020304" pitchFamily="18" charset="0"/>
              </a:rPr>
              <a:t>(c) 27 cm (d) 15 cm</a:t>
            </a:r>
            <a:endParaRPr lang="en-US"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6571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rotWithShape="1">
          <a:blip r:embed="rId2">
            <a:extLst>
              <a:ext uri="{28A0092B-C50C-407E-A947-70E740481C1C}">
                <a14:useLocalDpi xmlns:a14="http://schemas.microsoft.com/office/drawing/2010/main" val="0"/>
              </a:ext>
            </a:extLst>
          </a:blip>
          <a:srcRect l="79795" t="1104" r="-1" b="87967"/>
          <a:stretch/>
        </p:blipFill>
        <p:spPr>
          <a:xfrm>
            <a:off x="9683645" y="126226"/>
            <a:ext cx="2463385" cy="749508"/>
          </a:xfrm>
          <a:prstGeom prst="rect">
            <a:avLst/>
          </a:prstGeom>
        </p:spPr>
      </p:pic>
      <p:sp>
        <p:nvSpPr>
          <p:cNvPr id="3" name="Rectangle 2">
            <a:extLst>
              <a:ext uri="{FF2B5EF4-FFF2-40B4-BE49-F238E27FC236}">
                <a16:creationId xmlns:a16="http://schemas.microsoft.com/office/drawing/2014/main" id="{35687E46-B7AE-42F2-934F-F0A5CEA9444A}"/>
              </a:ext>
            </a:extLst>
          </p:cNvPr>
          <p:cNvSpPr/>
          <p:nvPr/>
        </p:nvSpPr>
        <p:spPr>
          <a:xfrm>
            <a:off x="14990" y="279985"/>
            <a:ext cx="9578716" cy="4095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Single Corner Rounded 8">
            <a:extLst>
              <a:ext uri="{FF2B5EF4-FFF2-40B4-BE49-F238E27FC236}">
                <a16:creationId xmlns:a16="http://schemas.microsoft.com/office/drawing/2014/main" id="{81E5C525-4246-47C0-A8D6-F8E60E3397B2}"/>
              </a:ext>
            </a:extLst>
          </p:cNvPr>
          <p:cNvSpPr/>
          <p:nvPr/>
        </p:nvSpPr>
        <p:spPr>
          <a:xfrm>
            <a:off x="-652074" y="194385"/>
            <a:ext cx="4654448" cy="610739"/>
          </a:xfrm>
          <a:prstGeom prst="round1Rect">
            <a:avLst>
              <a:gd name="adj" fmla="val 50000"/>
            </a:avLst>
          </a:prstGeom>
          <a:solidFill>
            <a:srgbClr val="E2122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bg1"/>
                </a:solidFill>
                <a:latin typeface="Arial Rounded MT Bold" panose="020F0704030504030204" pitchFamily="34" charset="0"/>
              </a:rPr>
              <a:t>Maths</a:t>
            </a:r>
            <a:r>
              <a:rPr lang="en-US" sz="3600" b="1" dirty="0">
                <a:solidFill>
                  <a:schemeClr val="bg1"/>
                </a:solidFill>
                <a:latin typeface="Arial Rounded MT Bold" panose="020F0704030504030204" pitchFamily="34" charset="0"/>
              </a:rPr>
              <a:t> by Nilesh sir</a:t>
            </a:r>
          </a:p>
        </p:txBody>
      </p:sp>
      <p:sp>
        <p:nvSpPr>
          <p:cNvPr id="10" name="Rectangle: Rounded Corners 9">
            <a:extLst>
              <a:ext uri="{FF2B5EF4-FFF2-40B4-BE49-F238E27FC236}">
                <a16:creationId xmlns:a16="http://schemas.microsoft.com/office/drawing/2014/main" id="{04424E1F-97C2-48ED-AE88-BADA1E6ECAAA}"/>
              </a:ext>
            </a:extLst>
          </p:cNvPr>
          <p:cNvSpPr/>
          <p:nvPr/>
        </p:nvSpPr>
        <p:spPr>
          <a:xfrm>
            <a:off x="169886" y="983116"/>
            <a:ext cx="1138650" cy="610739"/>
          </a:xfrm>
          <a:prstGeom prst="roundRect">
            <a:avLst/>
          </a:prstGeom>
          <a:blipFill>
            <a:blip r:embed="rId3"/>
            <a:tile tx="0" ty="0" sx="100000" sy="100000" flip="none" algn="tl"/>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Arial Rounded MT Bold" panose="020F0704030504030204" pitchFamily="34" charset="0"/>
              </a:rPr>
              <a:t>30</a:t>
            </a:r>
            <a:endParaRPr lang="es-ES" sz="3600" b="1" dirty="0">
              <a:solidFill>
                <a:srgbClr val="FFFF00"/>
              </a:solidFill>
              <a:latin typeface="Arial Rounded MT Bold" panose="020F0704030504030204" pitchFamily="34" charset="0"/>
            </a:endParaRPr>
          </a:p>
        </p:txBody>
      </p:sp>
      <p:sp>
        <p:nvSpPr>
          <p:cNvPr id="11" name="Rectangle: Diagonal Corners Rounded 10">
            <a:extLst>
              <a:ext uri="{FF2B5EF4-FFF2-40B4-BE49-F238E27FC236}">
                <a16:creationId xmlns:a16="http://schemas.microsoft.com/office/drawing/2014/main" id="{2B73A3A7-FA2E-4FE3-AAEC-07A82C5A4D9C}"/>
              </a:ext>
            </a:extLst>
          </p:cNvPr>
          <p:cNvSpPr/>
          <p:nvPr/>
        </p:nvSpPr>
        <p:spPr>
          <a:xfrm>
            <a:off x="5591333" y="194385"/>
            <a:ext cx="3897442" cy="610739"/>
          </a:xfrm>
          <a:prstGeom prst="round2DiagRect">
            <a:avLst>
              <a:gd name="adj1" fmla="val 43666"/>
              <a:gd name="adj2" fmla="val 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Rounded MT Bold" panose="020F0704030504030204" pitchFamily="34" charset="0"/>
              </a:rPr>
              <a:t>USE CODE – Y652</a:t>
            </a:r>
          </a:p>
        </p:txBody>
      </p:sp>
      <p:sp>
        <p:nvSpPr>
          <p:cNvPr id="12" name="Rectangle: Rounded Corners 11">
            <a:extLst>
              <a:ext uri="{FF2B5EF4-FFF2-40B4-BE49-F238E27FC236}">
                <a16:creationId xmlns:a16="http://schemas.microsoft.com/office/drawing/2014/main" id="{6CF2DB3C-76F9-4463-A9D7-CA52A3F6A624}"/>
              </a:ext>
            </a:extLst>
          </p:cNvPr>
          <p:cNvSpPr/>
          <p:nvPr/>
        </p:nvSpPr>
        <p:spPr>
          <a:xfrm>
            <a:off x="3263462" y="1018206"/>
            <a:ext cx="8758653" cy="3428254"/>
          </a:xfrm>
          <a:prstGeom prst="roundRect">
            <a:avLst>
              <a:gd name="adj" fmla="val 8160"/>
            </a:avLst>
          </a:prstGeom>
          <a:solidFill>
            <a:srgbClr val="03450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00" b="1" dirty="0">
                <a:solidFill>
                  <a:schemeClr val="bg1"/>
                </a:solidFill>
                <a:latin typeface="Kokila" panose="020B0604020202020204" pitchFamily="34" charset="0"/>
                <a:cs typeface="Kokila" panose="020B0604020202020204" pitchFamily="34" charset="0"/>
              </a:rPr>
              <a:t>A team of 30 men is supposed to do a work in 38 days. After 25 days, 5 more men were employed and the work was finished one day earlier. How many days would it have been delayed if 5 more men were not employed?</a:t>
            </a:r>
          </a:p>
          <a:p>
            <a:pPr algn="ctr"/>
            <a:r>
              <a:rPr lang="en-US" sz="3100" b="1" dirty="0">
                <a:solidFill>
                  <a:srgbClr val="FFFF00"/>
                </a:solidFill>
                <a:latin typeface="Kokila" panose="020B0604020202020204" pitchFamily="34" charset="0"/>
                <a:cs typeface="Kokila" panose="020B0604020202020204" pitchFamily="34" charset="0"/>
              </a:rPr>
              <a:t>30 </a:t>
            </a:r>
            <a:r>
              <a:rPr lang="hi-IN" sz="3100" b="1" dirty="0">
                <a:solidFill>
                  <a:srgbClr val="FFFF00"/>
                </a:solidFill>
                <a:latin typeface="Kokila" panose="020B0604020202020204" pitchFamily="34" charset="0"/>
                <a:cs typeface="Kokila" panose="020B0604020202020204" pitchFamily="34" charset="0"/>
              </a:rPr>
              <a:t>आदमियों की एक टीम को 38 दिनों में एक काम करना है। 25 दिनों के बाद, 5 और पुरुषों को काम पर लगाया गया और काम एक दिन पहले समाप्त हो गया। यदि 5 और पुरुष कार्यरत नहीं होते तो कितने दिन की देरी होती?</a:t>
            </a:r>
          </a:p>
        </p:txBody>
      </p:sp>
      <p:sp>
        <p:nvSpPr>
          <p:cNvPr id="13" name="Rectangle: Diagonal Corners Rounded 12">
            <a:extLst>
              <a:ext uri="{FF2B5EF4-FFF2-40B4-BE49-F238E27FC236}">
                <a16:creationId xmlns:a16="http://schemas.microsoft.com/office/drawing/2014/main" id="{85A3D5C3-7A2D-4322-AD90-31154BDDB0C1}"/>
              </a:ext>
            </a:extLst>
          </p:cNvPr>
          <p:cNvSpPr/>
          <p:nvPr/>
        </p:nvSpPr>
        <p:spPr>
          <a:xfrm>
            <a:off x="7977351" y="4446459"/>
            <a:ext cx="4044763" cy="1465610"/>
          </a:xfrm>
          <a:prstGeom prst="round2DiagRect">
            <a:avLst>
              <a:gd name="adj1" fmla="val 19327"/>
              <a:gd name="adj2" fmla="val 0"/>
            </a:avLst>
          </a:prstGeom>
          <a:solidFill>
            <a:srgbClr val="F1FA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panose="02020603050405020304" pitchFamily="18" charset="0"/>
                <a:cs typeface="Times New Roman" panose="02020603050405020304" pitchFamily="18" charset="0"/>
              </a:rPr>
              <a:t>(1) 1 day 	(2) 2 days </a:t>
            </a:r>
          </a:p>
          <a:p>
            <a:r>
              <a:rPr lang="en-US" sz="3200" b="1" dirty="0">
                <a:solidFill>
                  <a:schemeClr val="tx1"/>
                </a:solidFill>
                <a:latin typeface="Times New Roman" panose="02020603050405020304" pitchFamily="18" charset="0"/>
                <a:cs typeface="Times New Roman" panose="02020603050405020304" pitchFamily="18" charset="0"/>
              </a:rPr>
              <a:t>(3) 3 days 	(4) 4 days</a:t>
            </a:r>
          </a:p>
          <a:p>
            <a:r>
              <a:rPr lang="en-US" sz="3200" b="1" dirty="0">
                <a:solidFill>
                  <a:schemeClr val="tx1"/>
                </a:solidFill>
                <a:latin typeface="Times New Roman" panose="02020603050405020304" pitchFamily="18" charset="0"/>
                <a:cs typeface="Times New Roman" panose="02020603050405020304" pitchFamily="18" charset="0"/>
              </a:rPr>
              <a:t>(5) None of these</a:t>
            </a:r>
          </a:p>
        </p:txBody>
      </p:sp>
    </p:spTree>
    <p:extLst>
      <p:ext uri="{BB962C8B-B14F-4D97-AF65-F5344CB8AC3E}">
        <p14:creationId xmlns:p14="http://schemas.microsoft.com/office/powerpoint/2010/main" val="1399169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rotWithShape="1">
          <a:blip r:embed="rId2">
            <a:extLst>
              <a:ext uri="{28A0092B-C50C-407E-A947-70E740481C1C}">
                <a14:useLocalDpi xmlns:a14="http://schemas.microsoft.com/office/drawing/2010/main" val="0"/>
              </a:ext>
            </a:extLst>
          </a:blip>
          <a:srcRect l="79795" t="1104" r="-1" b="87967"/>
          <a:stretch/>
        </p:blipFill>
        <p:spPr>
          <a:xfrm>
            <a:off x="9683645" y="126226"/>
            <a:ext cx="2463385" cy="749508"/>
          </a:xfrm>
          <a:prstGeom prst="rect">
            <a:avLst/>
          </a:prstGeom>
        </p:spPr>
      </p:pic>
      <p:sp>
        <p:nvSpPr>
          <p:cNvPr id="3" name="Rectangle 2">
            <a:extLst>
              <a:ext uri="{FF2B5EF4-FFF2-40B4-BE49-F238E27FC236}">
                <a16:creationId xmlns:a16="http://schemas.microsoft.com/office/drawing/2014/main" id="{35687E46-B7AE-42F2-934F-F0A5CEA9444A}"/>
              </a:ext>
            </a:extLst>
          </p:cNvPr>
          <p:cNvSpPr/>
          <p:nvPr/>
        </p:nvSpPr>
        <p:spPr>
          <a:xfrm>
            <a:off x="14990" y="279985"/>
            <a:ext cx="9578716" cy="4095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Single Corner Rounded 8">
            <a:extLst>
              <a:ext uri="{FF2B5EF4-FFF2-40B4-BE49-F238E27FC236}">
                <a16:creationId xmlns:a16="http://schemas.microsoft.com/office/drawing/2014/main" id="{81E5C525-4246-47C0-A8D6-F8E60E3397B2}"/>
              </a:ext>
            </a:extLst>
          </p:cNvPr>
          <p:cNvSpPr/>
          <p:nvPr/>
        </p:nvSpPr>
        <p:spPr>
          <a:xfrm>
            <a:off x="-652074" y="194385"/>
            <a:ext cx="4654448" cy="610739"/>
          </a:xfrm>
          <a:prstGeom prst="round1Rect">
            <a:avLst>
              <a:gd name="adj" fmla="val 50000"/>
            </a:avLst>
          </a:prstGeom>
          <a:solidFill>
            <a:srgbClr val="E2122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bg1"/>
                </a:solidFill>
                <a:latin typeface="Arial Rounded MT Bold" panose="020F0704030504030204" pitchFamily="34" charset="0"/>
              </a:rPr>
              <a:t>Maths</a:t>
            </a:r>
            <a:r>
              <a:rPr lang="en-US" sz="3600" b="1" dirty="0">
                <a:solidFill>
                  <a:schemeClr val="bg1"/>
                </a:solidFill>
                <a:latin typeface="Arial Rounded MT Bold" panose="020F0704030504030204" pitchFamily="34" charset="0"/>
              </a:rPr>
              <a:t> by Nilesh sir</a:t>
            </a:r>
          </a:p>
        </p:txBody>
      </p:sp>
      <p:sp>
        <p:nvSpPr>
          <p:cNvPr id="10" name="Rectangle: Rounded Corners 9">
            <a:extLst>
              <a:ext uri="{FF2B5EF4-FFF2-40B4-BE49-F238E27FC236}">
                <a16:creationId xmlns:a16="http://schemas.microsoft.com/office/drawing/2014/main" id="{04424E1F-97C2-48ED-AE88-BADA1E6ECAAA}"/>
              </a:ext>
            </a:extLst>
          </p:cNvPr>
          <p:cNvSpPr/>
          <p:nvPr/>
        </p:nvSpPr>
        <p:spPr>
          <a:xfrm>
            <a:off x="169886" y="983116"/>
            <a:ext cx="1138650" cy="610739"/>
          </a:xfrm>
          <a:prstGeom prst="roundRect">
            <a:avLst/>
          </a:prstGeom>
          <a:blipFill>
            <a:blip r:embed="rId3"/>
            <a:tile tx="0" ty="0" sx="100000" sy="100000" flip="none" algn="tl"/>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Arial Rounded MT Bold" panose="020F0704030504030204" pitchFamily="34" charset="0"/>
              </a:rPr>
              <a:t>31</a:t>
            </a:r>
            <a:endParaRPr lang="es-ES" sz="3600" b="1" dirty="0">
              <a:solidFill>
                <a:srgbClr val="FFFF00"/>
              </a:solidFill>
              <a:latin typeface="Arial Rounded MT Bold" panose="020F0704030504030204" pitchFamily="34" charset="0"/>
            </a:endParaRPr>
          </a:p>
        </p:txBody>
      </p:sp>
      <p:sp>
        <p:nvSpPr>
          <p:cNvPr id="11" name="Rectangle: Diagonal Corners Rounded 10">
            <a:extLst>
              <a:ext uri="{FF2B5EF4-FFF2-40B4-BE49-F238E27FC236}">
                <a16:creationId xmlns:a16="http://schemas.microsoft.com/office/drawing/2014/main" id="{2B73A3A7-FA2E-4FE3-AAEC-07A82C5A4D9C}"/>
              </a:ext>
            </a:extLst>
          </p:cNvPr>
          <p:cNvSpPr/>
          <p:nvPr/>
        </p:nvSpPr>
        <p:spPr>
          <a:xfrm>
            <a:off x="5591333" y="194385"/>
            <a:ext cx="3897442" cy="610739"/>
          </a:xfrm>
          <a:prstGeom prst="round2DiagRect">
            <a:avLst>
              <a:gd name="adj1" fmla="val 43666"/>
              <a:gd name="adj2" fmla="val 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Rounded MT Bold" panose="020F0704030504030204" pitchFamily="34" charset="0"/>
              </a:rPr>
              <a:t>USE CODE – Y652</a:t>
            </a:r>
          </a:p>
        </p:txBody>
      </p:sp>
      <p:sp>
        <p:nvSpPr>
          <p:cNvPr id="12" name="Rectangle: Rounded Corners 11">
            <a:extLst>
              <a:ext uri="{FF2B5EF4-FFF2-40B4-BE49-F238E27FC236}">
                <a16:creationId xmlns:a16="http://schemas.microsoft.com/office/drawing/2014/main" id="{6CF2DB3C-76F9-4463-A9D7-CA52A3F6A624}"/>
              </a:ext>
            </a:extLst>
          </p:cNvPr>
          <p:cNvSpPr/>
          <p:nvPr/>
        </p:nvSpPr>
        <p:spPr>
          <a:xfrm>
            <a:off x="3263462" y="1018206"/>
            <a:ext cx="8758653" cy="3428254"/>
          </a:xfrm>
          <a:prstGeom prst="roundRect">
            <a:avLst>
              <a:gd name="adj" fmla="val 8160"/>
            </a:avLst>
          </a:prstGeom>
          <a:solidFill>
            <a:srgbClr val="03450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schemeClr val="bg1"/>
                </a:solidFill>
                <a:latin typeface="Kokila" panose="020B0604020202020204" pitchFamily="34" charset="0"/>
                <a:cs typeface="Kokila" panose="020B0604020202020204" pitchFamily="34" charset="0"/>
              </a:rPr>
              <a:t>A certain number of men complete a work in 160 days. If there were 18 men more, the work could be finished in 20 days less. How many men were originally there?</a:t>
            </a:r>
          </a:p>
          <a:p>
            <a:pPr algn="ctr"/>
            <a:r>
              <a:rPr lang="hi-IN" sz="3400" b="1" dirty="0">
                <a:solidFill>
                  <a:srgbClr val="FFFF00"/>
                </a:solidFill>
                <a:latin typeface="Kokila" panose="020B0604020202020204" pitchFamily="34" charset="0"/>
                <a:cs typeface="Kokila" panose="020B0604020202020204" pitchFamily="34" charset="0"/>
              </a:rPr>
              <a:t>पुरुषों की एक निश्चित संख्या एक कार्य को 160 दिनों में पूरा करती है। यदि 18 आदमी और होते, तो काम 20 दिन कम में पूरा किया जा सकता था। मूल रूप से कितने पुरुष थे?</a:t>
            </a:r>
          </a:p>
        </p:txBody>
      </p:sp>
      <p:sp>
        <p:nvSpPr>
          <p:cNvPr id="13" name="Rectangle: Diagonal Corners Rounded 12">
            <a:extLst>
              <a:ext uri="{FF2B5EF4-FFF2-40B4-BE49-F238E27FC236}">
                <a16:creationId xmlns:a16="http://schemas.microsoft.com/office/drawing/2014/main" id="{85A3D5C3-7A2D-4322-AD90-31154BDDB0C1}"/>
              </a:ext>
            </a:extLst>
          </p:cNvPr>
          <p:cNvSpPr/>
          <p:nvPr/>
        </p:nvSpPr>
        <p:spPr>
          <a:xfrm>
            <a:off x="8276897" y="4588932"/>
            <a:ext cx="3745218" cy="1252527"/>
          </a:xfrm>
          <a:prstGeom prst="round2DiagRect">
            <a:avLst>
              <a:gd name="adj1" fmla="val 19327"/>
              <a:gd name="adj2" fmla="val 0"/>
            </a:avLst>
          </a:prstGeom>
          <a:solidFill>
            <a:srgbClr val="F1FA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panose="02020603050405020304" pitchFamily="18" charset="0"/>
                <a:cs typeface="Times New Roman" panose="02020603050405020304" pitchFamily="18" charset="0"/>
              </a:rPr>
              <a:t>(1) 116 	(2) 122 </a:t>
            </a:r>
          </a:p>
          <a:p>
            <a:r>
              <a:rPr lang="en-US" sz="3200" b="1" dirty="0">
                <a:solidFill>
                  <a:schemeClr val="tx1"/>
                </a:solidFill>
                <a:latin typeface="Times New Roman" panose="02020603050405020304" pitchFamily="18" charset="0"/>
                <a:cs typeface="Times New Roman" panose="02020603050405020304" pitchFamily="18" charset="0"/>
              </a:rPr>
              <a:t>(3) 124 	(4) 126</a:t>
            </a:r>
          </a:p>
        </p:txBody>
      </p:sp>
    </p:spTree>
    <p:extLst>
      <p:ext uri="{BB962C8B-B14F-4D97-AF65-F5344CB8AC3E}">
        <p14:creationId xmlns:p14="http://schemas.microsoft.com/office/powerpoint/2010/main" val="28639662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rotWithShape="1">
          <a:blip r:embed="rId2">
            <a:extLst>
              <a:ext uri="{28A0092B-C50C-407E-A947-70E740481C1C}">
                <a14:useLocalDpi xmlns:a14="http://schemas.microsoft.com/office/drawing/2010/main" val="0"/>
              </a:ext>
            </a:extLst>
          </a:blip>
          <a:srcRect l="79795" t="1104" r="-1" b="87967"/>
          <a:stretch/>
        </p:blipFill>
        <p:spPr>
          <a:xfrm>
            <a:off x="9683645" y="126226"/>
            <a:ext cx="2463385" cy="749508"/>
          </a:xfrm>
          <a:prstGeom prst="rect">
            <a:avLst/>
          </a:prstGeom>
        </p:spPr>
      </p:pic>
      <p:sp>
        <p:nvSpPr>
          <p:cNvPr id="3" name="Rectangle 2">
            <a:extLst>
              <a:ext uri="{FF2B5EF4-FFF2-40B4-BE49-F238E27FC236}">
                <a16:creationId xmlns:a16="http://schemas.microsoft.com/office/drawing/2014/main" id="{35687E46-B7AE-42F2-934F-F0A5CEA9444A}"/>
              </a:ext>
            </a:extLst>
          </p:cNvPr>
          <p:cNvSpPr/>
          <p:nvPr/>
        </p:nvSpPr>
        <p:spPr>
          <a:xfrm>
            <a:off x="14990" y="279985"/>
            <a:ext cx="9578716" cy="4095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Single Corner Rounded 8">
            <a:extLst>
              <a:ext uri="{FF2B5EF4-FFF2-40B4-BE49-F238E27FC236}">
                <a16:creationId xmlns:a16="http://schemas.microsoft.com/office/drawing/2014/main" id="{81E5C525-4246-47C0-A8D6-F8E60E3397B2}"/>
              </a:ext>
            </a:extLst>
          </p:cNvPr>
          <p:cNvSpPr/>
          <p:nvPr/>
        </p:nvSpPr>
        <p:spPr>
          <a:xfrm>
            <a:off x="-652074" y="194385"/>
            <a:ext cx="4654448" cy="610739"/>
          </a:xfrm>
          <a:prstGeom prst="round1Rect">
            <a:avLst>
              <a:gd name="adj" fmla="val 50000"/>
            </a:avLst>
          </a:prstGeom>
          <a:solidFill>
            <a:srgbClr val="E2122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bg1"/>
                </a:solidFill>
                <a:latin typeface="Arial Rounded MT Bold" panose="020F0704030504030204" pitchFamily="34" charset="0"/>
              </a:rPr>
              <a:t>Maths</a:t>
            </a:r>
            <a:r>
              <a:rPr lang="en-US" sz="3600" b="1" dirty="0">
                <a:solidFill>
                  <a:schemeClr val="bg1"/>
                </a:solidFill>
                <a:latin typeface="Arial Rounded MT Bold" panose="020F0704030504030204" pitchFamily="34" charset="0"/>
              </a:rPr>
              <a:t> by Nilesh sir</a:t>
            </a:r>
          </a:p>
        </p:txBody>
      </p:sp>
      <p:sp>
        <p:nvSpPr>
          <p:cNvPr id="10" name="Rectangle: Rounded Corners 9">
            <a:extLst>
              <a:ext uri="{FF2B5EF4-FFF2-40B4-BE49-F238E27FC236}">
                <a16:creationId xmlns:a16="http://schemas.microsoft.com/office/drawing/2014/main" id="{04424E1F-97C2-48ED-AE88-BADA1E6ECAAA}"/>
              </a:ext>
            </a:extLst>
          </p:cNvPr>
          <p:cNvSpPr/>
          <p:nvPr/>
        </p:nvSpPr>
        <p:spPr>
          <a:xfrm>
            <a:off x="169886" y="983116"/>
            <a:ext cx="1138650" cy="610739"/>
          </a:xfrm>
          <a:prstGeom prst="roundRect">
            <a:avLst/>
          </a:prstGeom>
          <a:blipFill>
            <a:blip r:embed="rId3"/>
            <a:tile tx="0" ty="0" sx="100000" sy="100000" flip="none" algn="tl"/>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Arial Rounded MT Bold" panose="020F0704030504030204" pitchFamily="34" charset="0"/>
              </a:rPr>
              <a:t>32</a:t>
            </a:r>
            <a:endParaRPr lang="es-ES" sz="3600" b="1" dirty="0">
              <a:solidFill>
                <a:srgbClr val="FFFF00"/>
              </a:solidFill>
              <a:latin typeface="Arial Rounded MT Bold" panose="020F0704030504030204" pitchFamily="34" charset="0"/>
            </a:endParaRPr>
          </a:p>
        </p:txBody>
      </p:sp>
      <p:sp>
        <p:nvSpPr>
          <p:cNvPr id="11" name="Rectangle: Diagonal Corners Rounded 10">
            <a:extLst>
              <a:ext uri="{FF2B5EF4-FFF2-40B4-BE49-F238E27FC236}">
                <a16:creationId xmlns:a16="http://schemas.microsoft.com/office/drawing/2014/main" id="{2B73A3A7-FA2E-4FE3-AAEC-07A82C5A4D9C}"/>
              </a:ext>
            </a:extLst>
          </p:cNvPr>
          <p:cNvSpPr/>
          <p:nvPr/>
        </p:nvSpPr>
        <p:spPr>
          <a:xfrm>
            <a:off x="5591333" y="194385"/>
            <a:ext cx="3897442" cy="610739"/>
          </a:xfrm>
          <a:prstGeom prst="round2DiagRect">
            <a:avLst>
              <a:gd name="adj1" fmla="val 43666"/>
              <a:gd name="adj2" fmla="val 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Rounded MT Bold" panose="020F0704030504030204" pitchFamily="34" charset="0"/>
              </a:rPr>
              <a:t>USE CODE – Y652</a:t>
            </a:r>
          </a:p>
        </p:txBody>
      </p:sp>
      <p:sp>
        <p:nvSpPr>
          <p:cNvPr id="12" name="Rectangle: Rounded Corners 11">
            <a:extLst>
              <a:ext uri="{FF2B5EF4-FFF2-40B4-BE49-F238E27FC236}">
                <a16:creationId xmlns:a16="http://schemas.microsoft.com/office/drawing/2014/main" id="{6CF2DB3C-76F9-4463-A9D7-CA52A3F6A624}"/>
              </a:ext>
            </a:extLst>
          </p:cNvPr>
          <p:cNvSpPr/>
          <p:nvPr/>
        </p:nvSpPr>
        <p:spPr>
          <a:xfrm>
            <a:off x="5060731" y="1018206"/>
            <a:ext cx="6961384" cy="3428254"/>
          </a:xfrm>
          <a:prstGeom prst="roundRect">
            <a:avLst>
              <a:gd name="adj" fmla="val 8160"/>
            </a:avLst>
          </a:prstGeom>
          <a:solidFill>
            <a:srgbClr val="03450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Kokila" panose="020B0604020202020204" pitchFamily="34" charset="0"/>
                <a:cs typeface="Kokila" panose="020B0604020202020204" pitchFamily="34" charset="0"/>
              </a:rPr>
              <a:t>A is thrice as good a workman as B. Together they can do a work in 15 days. In how many days will B finish the work? </a:t>
            </a:r>
          </a:p>
          <a:p>
            <a:pPr algn="ctr"/>
            <a:r>
              <a:rPr lang="en-US" sz="3600" b="1" dirty="0">
                <a:solidFill>
                  <a:srgbClr val="FFFF00"/>
                </a:solidFill>
                <a:latin typeface="Kokila" panose="020B0604020202020204" pitchFamily="34" charset="0"/>
                <a:cs typeface="Kokila" panose="020B0604020202020204" pitchFamily="34" charset="0"/>
              </a:rPr>
              <a:t>A, B </a:t>
            </a:r>
            <a:r>
              <a:rPr lang="hi-IN" sz="3600" b="1" dirty="0">
                <a:solidFill>
                  <a:srgbClr val="FFFF00"/>
                </a:solidFill>
                <a:latin typeface="Kokila" panose="020B0604020202020204" pitchFamily="34" charset="0"/>
                <a:cs typeface="Kokila" panose="020B0604020202020204" pitchFamily="34" charset="0"/>
              </a:rPr>
              <a:t>से तीन गुना अच्छा काम करने वाला है। दोनों मिलकर एक काम को 15 दिनों में पूरा कर सकते हैं। </a:t>
            </a:r>
            <a:r>
              <a:rPr lang="en-US" sz="3600" b="1" dirty="0">
                <a:solidFill>
                  <a:srgbClr val="FFFF00"/>
                </a:solidFill>
                <a:latin typeface="Kokila" panose="020B0604020202020204" pitchFamily="34" charset="0"/>
                <a:cs typeface="Kokila" panose="020B0604020202020204" pitchFamily="34" charset="0"/>
              </a:rPr>
              <a:t>B </a:t>
            </a:r>
            <a:r>
              <a:rPr lang="hi-IN" sz="3600" b="1" dirty="0">
                <a:solidFill>
                  <a:srgbClr val="FFFF00"/>
                </a:solidFill>
                <a:latin typeface="Kokila" panose="020B0604020202020204" pitchFamily="34" charset="0"/>
                <a:cs typeface="Kokila" panose="020B0604020202020204" pitchFamily="34" charset="0"/>
              </a:rPr>
              <a:t>कितने दिनों में काम पूरा करेगा?</a:t>
            </a:r>
          </a:p>
        </p:txBody>
      </p:sp>
      <p:sp>
        <p:nvSpPr>
          <p:cNvPr id="13" name="Rectangle: Diagonal Corners Rounded 12">
            <a:extLst>
              <a:ext uri="{FF2B5EF4-FFF2-40B4-BE49-F238E27FC236}">
                <a16:creationId xmlns:a16="http://schemas.microsoft.com/office/drawing/2014/main" id="{85A3D5C3-7A2D-4322-AD90-31154BDDB0C1}"/>
              </a:ext>
            </a:extLst>
          </p:cNvPr>
          <p:cNvSpPr/>
          <p:nvPr/>
        </p:nvSpPr>
        <p:spPr>
          <a:xfrm>
            <a:off x="7315200" y="4588932"/>
            <a:ext cx="4706915" cy="1252527"/>
          </a:xfrm>
          <a:prstGeom prst="round2DiagRect">
            <a:avLst>
              <a:gd name="adj1" fmla="val 19327"/>
              <a:gd name="adj2" fmla="val 0"/>
            </a:avLst>
          </a:prstGeom>
          <a:solidFill>
            <a:srgbClr val="F1FA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panose="02020603050405020304" pitchFamily="18" charset="0"/>
                <a:cs typeface="Times New Roman" panose="02020603050405020304" pitchFamily="18" charset="0"/>
              </a:rPr>
              <a:t>(1) 40 days  (2) 50 days </a:t>
            </a:r>
          </a:p>
          <a:p>
            <a:r>
              <a:rPr lang="en-US" sz="3200" b="1" dirty="0">
                <a:solidFill>
                  <a:schemeClr val="tx1"/>
                </a:solidFill>
                <a:latin typeface="Times New Roman" panose="02020603050405020304" pitchFamily="18" charset="0"/>
                <a:cs typeface="Times New Roman" panose="02020603050405020304" pitchFamily="18" charset="0"/>
              </a:rPr>
              <a:t>(3) 60 days  (4) 20 days</a:t>
            </a:r>
          </a:p>
        </p:txBody>
      </p:sp>
    </p:spTree>
    <p:extLst>
      <p:ext uri="{BB962C8B-B14F-4D97-AF65-F5344CB8AC3E}">
        <p14:creationId xmlns:p14="http://schemas.microsoft.com/office/powerpoint/2010/main" val="30730414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rotWithShape="1">
          <a:blip r:embed="rId2">
            <a:extLst>
              <a:ext uri="{28A0092B-C50C-407E-A947-70E740481C1C}">
                <a14:useLocalDpi xmlns:a14="http://schemas.microsoft.com/office/drawing/2010/main" val="0"/>
              </a:ext>
            </a:extLst>
          </a:blip>
          <a:srcRect l="79795" t="1104" r="-1" b="87967"/>
          <a:stretch/>
        </p:blipFill>
        <p:spPr>
          <a:xfrm>
            <a:off x="9683645" y="126226"/>
            <a:ext cx="2463385" cy="749508"/>
          </a:xfrm>
          <a:prstGeom prst="rect">
            <a:avLst/>
          </a:prstGeom>
        </p:spPr>
      </p:pic>
      <p:sp>
        <p:nvSpPr>
          <p:cNvPr id="3" name="Rectangle 2">
            <a:extLst>
              <a:ext uri="{FF2B5EF4-FFF2-40B4-BE49-F238E27FC236}">
                <a16:creationId xmlns:a16="http://schemas.microsoft.com/office/drawing/2014/main" id="{35687E46-B7AE-42F2-934F-F0A5CEA9444A}"/>
              </a:ext>
            </a:extLst>
          </p:cNvPr>
          <p:cNvSpPr/>
          <p:nvPr/>
        </p:nvSpPr>
        <p:spPr>
          <a:xfrm>
            <a:off x="14990" y="279985"/>
            <a:ext cx="9578716" cy="4095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Single Corner Rounded 8">
            <a:extLst>
              <a:ext uri="{FF2B5EF4-FFF2-40B4-BE49-F238E27FC236}">
                <a16:creationId xmlns:a16="http://schemas.microsoft.com/office/drawing/2014/main" id="{81E5C525-4246-47C0-A8D6-F8E60E3397B2}"/>
              </a:ext>
            </a:extLst>
          </p:cNvPr>
          <p:cNvSpPr/>
          <p:nvPr/>
        </p:nvSpPr>
        <p:spPr>
          <a:xfrm>
            <a:off x="-652074" y="194385"/>
            <a:ext cx="4654448" cy="610739"/>
          </a:xfrm>
          <a:prstGeom prst="round1Rect">
            <a:avLst>
              <a:gd name="adj" fmla="val 50000"/>
            </a:avLst>
          </a:prstGeom>
          <a:solidFill>
            <a:srgbClr val="E2122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bg1"/>
                </a:solidFill>
                <a:latin typeface="Arial Rounded MT Bold" panose="020F0704030504030204" pitchFamily="34" charset="0"/>
              </a:rPr>
              <a:t>Maths</a:t>
            </a:r>
            <a:r>
              <a:rPr lang="en-US" sz="3600" b="1" dirty="0">
                <a:solidFill>
                  <a:schemeClr val="bg1"/>
                </a:solidFill>
                <a:latin typeface="Arial Rounded MT Bold" panose="020F0704030504030204" pitchFamily="34" charset="0"/>
              </a:rPr>
              <a:t> by Nilesh sir</a:t>
            </a:r>
          </a:p>
        </p:txBody>
      </p:sp>
      <p:sp>
        <p:nvSpPr>
          <p:cNvPr id="10" name="Rectangle: Rounded Corners 9">
            <a:extLst>
              <a:ext uri="{FF2B5EF4-FFF2-40B4-BE49-F238E27FC236}">
                <a16:creationId xmlns:a16="http://schemas.microsoft.com/office/drawing/2014/main" id="{04424E1F-97C2-48ED-AE88-BADA1E6ECAAA}"/>
              </a:ext>
            </a:extLst>
          </p:cNvPr>
          <p:cNvSpPr/>
          <p:nvPr/>
        </p:nvSpPr>
        <p:spPr>
          <a:xfrm>
            <a:off x="169886" y="983116"/>
            <a:ext cx="1138650" cy="610739"/>
          </a:xfrm>
          <a:prstGeom prst="roundRect">
            <a:avLst/>
          </a:prstGeom>
          <a:blipFill>
            <a:blip r:embed="rId3"/>
            <a:tile tx="0" ty="0" sx="100000" sy="100000" flip="none" algn="tl"/>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Arial Rounded MT Bold" panose="020F0704030504030204" pitchFamily="34" charset="0"/>
              </a:rPr>
              <a:t>33</a:t>
            </a:r>
            <a:endParaRPr lang="es-ES" sz="3600" b="1" dirty="0">
              <a:solidFill>
                <a:srgbClr val="FFFF00"/>
              </a:solidFill>
              <a:latin typeface="Arial Rounded MT Bold" panose="020F0704030504030204" pitchFamily="34" charset="0"/>
            </a:endParaRPr>
          </a:p>
        </p:txBody>
      </p:sp>
      <p:sp>
        <p:nvSpPr>
          <p:cNvPr id="11" name="Rectangle: Diagonal Corners Rounded 10">
            <a:extLst>
              <a:ext uri="{FF2B5EF4-FFF2-40B4-BE49-F238E27FC236}">
                <a16:creationId xmlns:a16="http://schemas.microsoft.com/office/drawing/2014/main" id="{2B73A3A7-FA2E-4FE3-AAEC-07A82C5A4D9C}"/>
              </a:ext>
            </a:extLst>
          </p:cNvPr>
          <p:cNvSpPr/>
          <p:nvPr/>
        </p:nvSpPr>
        <p:spPr>
          <a:xfrm>
            <a:off x="5591333" y="194385"/>
            <a:ext cx="3897442" cy="610739"/>
          </a:xfrm>
          <a:prstGeom prst="round2DiagRect">
            <a:avLst>
              <a:gd name="adj1" fmla="val 43666"/>
              <a:gd name="adj2" fmla="val 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Rounded MT Bold" panose="020F0704030504030204" pitchFamily="34" charset="0"/>
              </a:rPr>
              <a:t>USE CODE – Y652</a:t>
            </a:r>
          </a:p>
        </p:txBody>
      </p:sp>
      <p:sp>
        <p:nvSpPr>
          <p:cNvPr id="12" name="Rectangle: Rounded Corners 11">
            <a:extLst>
              <a:ext uri="{FF2B5EF4-FFF2-40B4-BE49-F238E27FC236}">
                <a16:creationId xmlns:a16="http://schemas.microsoft.com/office/drawing/2014/main" id="{6CF2DB3C-76F9-4463-A9D7-CA52A3F6A624}"/>
              </a:ext>
            </a:extLst>
          </p:cNvPr>
          <p:cNvSpPr/>
          <p:nvPr/>
        </p:nvSpPr>
        <p:spPr>
          <a:xfrm>
            <a:off x="3358055" y="1018206"/>
            <a:ext cx="8664060" cy="3428254"/>
          </a:xfrm>
          <a:prstGeom prst="roundRect">
            <a:avLst>
              <a:gd name="adj" fmla="val 8160"/>
            </a:avLst>
          </a:prstGeom>
          <a:solidFill>
            <a:srgbClr val="03450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Kokila" panose="020B0604020202020204" pitchFamily="34" charset="0"/>
                <a:cs typeface="Kokila" panose="020B0604020202020204" pitchFamily="34" charset="0"/>
              </a:rPr>
              <a:t>A group of men decided to do a work in 10 days, but five of them absented themselves. If the rest of the group finished the work in 12 days, find the original number of men ?</a:t>
            </a:r>
          </a:p>
          <a:p>
            <a:pPr algn="ctr"/>
            <a:r>
              <a:rPr lang="hi-IN" sz="3200" b="1" dirty="0">
                <a:solidFill>
                  <a:srgbClr val="FFFF00"/>
                </a:solidFill>
                <a:latin typeface="Kokila" panose="020B0604020202020204" pitchFamily="34" charset="0"/>
                <a:cs typeface="Kokila" panose="020B0604020202020204" pitchFamily="34" charset="0"/>
              </a:rPr>
              <a:t>पुरुषों के एक समूह ने 10 दिनों में एक काम करने का फैसला किया, लेकिन उनमें से पांच ने खुद को अनुपस्थित कर दिया। यदि शेष समूह ने 12 दिनों में कार्य समाप्त कर दिया, तो पुरुषों की वास्तविक संख्या ज्ञात कीजिए?</a:t>
            </a:r>
          </a:p>
        </p:txBody>
      </p:sp>
      <p:sp>
        <p:nvSpPr>
          <p:cNvPr id="13" name="Rectangle: Diagonal Corners Rounded 12">
            <a:extLst>
              <a:ext uri="{FF2B5EF4-FFF2-40B4-BE49-F238E27FC236}">
                <a16:creationId xmlns:a16="http://schemas.microsoft.com/office/drawing/2014/main" id="{85A3D5C3-7A2D-4322-AD90-31154BDDB0C1}"/>
              </a:ext>
            </a:extLst>
          </p:cNvPr>
          <p:cNvSpPr/>
          <p:nvPr/>
        </p:nvSpPr>
        <p:spPr>
          <a:xfrm>
            <a:off x="7315200" y="4525868"/>
            <a:ext cx="4706915" cy="1528089"/>
          </a:xfrm>
          <a:prstGeom prst="round2DiagRect">
            <a:avLst>
              <a:gd name="adj1" fmla="val 19327"/>
              <a:gd name="adj2" fmla="val 0"/>
            </a:avLst>
          </a:prstGeom>
          <a:solidFill>
            <a:srgbClr val="F1FA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panose="02020603050405020304" pitchFamily="18" charset="0"/>
                <a:cs typeface="Times New Roman" panose="02020603050405020304" pitchFamily="18" charset="0"/>
              </a:rPr>
              <a:t>(1) 20 men   (2) 30 men </a:t>
            </a:r>
          </a:p>
          <a:p>
            <a:r>
              <a:rPr lang="en-US" sz="3200" b="1" dirty="0">
                <a:solidFill>
                  <a:schemeClr val="tx1"/>
                </a:solidFill>
                <a:latin typeface="Times New Roman" panose="02020603050405020304" pitchFamily="18" charset="0"/>
                <a:cs typeface="Times New Roman" panose="02020603050405020304" pitchFamily="18" charset="0"/>
              </a:rPr>
              <a:t>(3) 40 men   (4) 50 men</a:t>
            </a:r>
          </a:p>
          <a:p>
            <a:r>
              <a:rPr lang="en-US" sz="3200" b="1" dirty="0">
                <a:solidFill>
                  <a:schemeClr val="tx1"/>
                </a:solidFill>
                <a:latin typeface="Times New Roman" panose="02020603050405020304" pitchFamily="18" charset="0"/>
                <a:cs typeface="Times New Roman" panose="02020603050405020304" pitchFamily="18" charset="0"/>
              </a:rPr>
              <a:t>(5) None of these</a:t>
            </a:r>
          </a:p>
        </p:txBody>
      </p:sp>
    </p:spTree>
    <p:extLst>
      <p:ext uri="{BB962C8B-B14F-4D97-AF65-F5344CB8AC3E}">
        <p14:creationId xmlns:p14="http://schemas.microsoft.com/office/powerpoint/2010/main" val="18823829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rotWithShape="1">
          <a:blip r:embed="rId2">
            <a:extLst>
              <a:ext uri="{28A0092B-C50C-407E-A947-70E740481C1C}">
                <a14:useLocalDpi xmlns:a14="http://schemas.microsoft.com/office/drawing/2010/main" val="0"/>
              </a:ext>
            </a:extLst>
          </a:blip>
          <a:srcRect l="79795" t="1104" r="-1" b="87967"/>
          <a:stretch/>
        </p:blipFill>
        <p:spPr>
          <a:xfrm>
            <a:off x="9683645" y="126226"/>
            <a:ext cx="2463385" cy="749508"/>
          </a:xfrm>
          <a:prstGeom prst="rect">
            <a:avLst/>
          </a:prstGeom>
        </p:spPr>
      </p:pic>
      <p:sp>
        <p:nvSpPr>
          <p:cNvPr id="3" name="Rectangle 2">
            <a:extLst>
              <a:ext uri="{FF2B5EF4-FFF2-40B4-BE49-F238E27FC236}">
                <a16:creationId xmlns:a16="http://schemas.microsoft.com/office/drawing/2014/main" id="{35687E46-B7AE-42F2-934F-F0A5CEA9444A}"/>
              </a:ext>
            </a:extLst>
          </p:cNvPr>
          <p:cNvSpPr/>
          <p:nvPr/>
        </p:nvSpPr>
        <p:spPr>
          <a:xfrm>
            <a:off x="14990" y="279985"/>
            <a:ext cx="9578716" cy="4095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Single Corner Rounded 8">
            <a:extLst>
              <a:ext uri="{FF2B5EF4-FFF2-40B4-BE49-F238E27FC236}">
                <a16:creationId xmlns:a16="http://schemas.microsoft.com/office/drawing/2014/main" id="{81E5C525-4246-47C0-A8D6-F8E60E3397B2}"/>
              </a:ext>
            </a:extLst>
          </p:cNvPr>
          <p:cNvSpPr/>
          <p:nvPr/>
        </p:nvSpPr>
        <p:spPr>
          <a:xfrm>
            <a:off x="-652074" y="194385"/>
            <a:ext cx="4654448" cy="610739"/>
          </a:xfrm>
          <a:prstGeom prst="round1Rect">
            <a:avLst>
              <a:gd name="adj" fmla="val 50000"/>
            </a:avLst>
          </a:prstGeom>
          <a:solidFill>
            <a:srgbClr val="E2122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bg1"/>
                </a:solidFill>
                <a:latin typeface="Arial Rounded MT Bold" panose="020F0704030504030204" pitchFamily="34" charset="0"/>
              </a:rPr>
              <a:t>Maths</a:t>
            </a:r>
            <a:r>
              <a:rPr lang="en-US" sz="3600" b="1" dirty="0">
                <a:solidFill>
                  <a:schemeClr val="bg1"/>
                </a:solidFill>
                <a:latin typeface="Arial Rounded MT Bold" panose="020F0704030504030204" pitchFamily="34" charset="0"/>
              </a:rPr>
              <a:t> by Nilesh sir</a:t>
            </a:r>
          </a:p>
        </p:txBody>
      </p:sp>
      <p:sp>
        <p:nvSpPr>
          <p:cNvPr id="10" name="Rectangle: Rounded Corners 9">
            <a:extLst>
              <a:ext uri="{FF2B5EF4-FFF2-40B4-BE49-F238E27FC236}">
                <a16:creationId xmlns:a16="http://schemas.microsoft.com/office/drawing/2014/main" id="{04424E1F-97C2-48ED-AE88-BADA1E6ECAAA}"/>
              </a:ext>
            </a:extLst>
          </p:cNvPr>
          <p:cNvSpPr/>
          <p:nvPr/>
        </p:nvSpPr>
        <p:spPr>
          <a:xfrm>
            <a:off x="169886" y="983116"/>
            <a:ext cx="1138650" cy="610739"/>
          </a:xfrm>
          <a:prstGeom prst="roundRect">
            <a:avLst/>
          </a:prstGeom>
          <a:blipFill>
            <a:blip r:embed="rId3"/>
            <a:tile tx="0" ty="0" sx="100000" sy="100000" flip="none" algn="tl"/>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Arial Rounded MT Bold" panose="020F0704030504030204" pitchFamily="34" charset="0"/>
              </a:rPr>
              <a:t>34</a:t>
            </a:r>
            <a:endParaRPr lang="es-ES" sz="3600" b="1" dirty="0">
              <a:solidFill>
                <a:srgbClr val="FFFF00"/>
              </a:solidFill>
              <a:latin typeface="Arial Rounded MT Bold" panose="020F0704030504030204" pitchFamily="34" charset="0"/>
            </a:endParaRPr>
          </a:p>
        </p:txBody>
      </p:sp>
      <p:sp>
        <p:nvSpPr>
          <p:cNvPr id="11" name="Rectangle: Diagonal Corners Rounded 10">
            <a:extLst>
              <a:ext uri="{FF2B5EF4-FFF2-40B4-BE49-F238E27FC236}">
                <a16:creationId xmlns:a16="http://schemas.microsoft.com/office/drawing/2014/main" id="{2B73A3A7-FA2E-4FE3-AAEC-07A82C5A4D9C}"/>
              </a:ext>
            </a:extLst>
          </p:cNvPr>
          <p:cNvSpPr/>
          <p:nvPr/>
        </p:nvSpPr>
        <p:spPr>
          <a:xfrm>
            <a:off x="5591333" y="194385"/>
            <a:ext cx="3897442" cy="610739"/>
          </a:xfrm>
          <a:prstGeom prst="round2DiagRect">
            <a:avLst>
              <a:gd name="adj1" fmla="val 43666"/>
              <a:gd name="adj2" fmla="val 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Rounded MT Bold" panose="020F0704030504030204" pitchFamily="34" charset="0"/>
              </a:rPr>
              <a:t>USE CODE – Y652</a:t>
            </a:r>
          </a:p>
        </p:txBody>
      </p:sp>
      <mc:AlternateContent xmlns:mc="http://schemas.openxmlformats.org/markup-compatibility/2006">
        <mc:Choice xmlns:a14="http://schemas.microsoft.com/office/drawing/2010/main" Requires="a14">
          <p:sp>
            <p:nvSpPr>
              <p:cNvPr id="12" name="Rectangle: Rounded Corners 11">
                <a:extLst>
                  <a:ext uri="{FF2B5EF4-FFF2-40B4-BE49-F238E27FC236}">
                    <a16:creationId xmlns:a16="http://schemas.microsoft.com/office/drawing/2014/main" id="{6CF2DB3C-76F9-4463-A9D7-CA52A3F6A624}"/>
                  </a:ext>
                </a:extLst>
              </p:cNvPr>
              <p:cNvSpPr/>
              <p:nvPr/>
            </p:nvSpPr>
            <p:spPr>
              <a:xfrm>
                <a:off x="3358055" y="1018206"/>
                <a:ext cx="8664059" cy="2276787"/>
              </a:xfrm>
              <a:prstGeom prst="roundRect">
                <a:avLst>
                  <a:gd name="adj" fmla="val 8160"/>
                </a:avLst>
              </a:prstGeom>
              <a:solidFill>
                <a:srgbClr val="03450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hi-IN" sz="3600" b="1" i="1" smtClean="0">
                              <a:solidFill>
                                <a:srgbClr val="FFFF00"/>
                              </a:solidFill>
                              <a:latin typeface="Cambria Math" panose="02040503050406030204" pitchFamily="18" charset="0"/>
                              <a:cs typeface="Kokila" panose="020B0604020202020204" pitchFamily="34" charset="0"/>
                            </a:rPr>
                          </m:ctrlPr>
                        </m:fPr>
                        <m:num>
                          <m:r>
                            <a:rPr lang="en-US" sz="3600" b="1" i="1" smtClean="0">
                              <a:solidFill>
                                <a:srgbClr val="FFFF00"/>
                              </a:solidFill>
                              <a:latin typeface="Cambria Math" panose="02040503050406030204" pitchFamily="18" charset="0"/>
                              <a:cs typeface="Kokila" panose="020B0604020202020204" pitchFamily="34" charset="0"/>
                            </a:rPr>
                            <m:t>𝟏</m:t>
                          </m:r>
                        </m:num>
                        <m:den>
                          <m:r>
                            <a:rPr lang="en-US" sz="3600" b="1" i="1" smtClean="0">
                              <a:solidFill>
                                <a:srgbClr val="FFFF00"/>
                              </a:solidFill>
                              <a:latin typeface="Cambria Math" panose="02040503050406030204" pitchFamily="18" charset="0"/>
                              <a:cs typeface="Kokila" panose="020B0604020202020204" pitchFamily="34" charset="0"/>
                            </a:rPr>
                            <m:t>𝟏𝟏</m:t>
                          </m:r>
                        </m:den>
                      </m:f>
                      <m:r>
                        <a:rPr lang="en-US" sz="3600" b="1" i="1" smtClean="0">
                          <a:solidFill>
                            <a:srgbClr val="FFFF00"/>
                          </a:solidFill>
                          <a:latin typeface="Cambria Math" panose="02040503050406030204" pitchFamily="18" charset="0"/>
                          <a:cs typeface="Kokila" panose="020B0604020202020204" pitchFamily="34" charset="0"/>
                        </a:rPr>
                        <m:t>+</m:t>
                      </m:r>
                      <m:f>
                        <m:fPr>
                          <m:ctrlPr>
                            <a:rPr lang="en-US" sz="3600" b="1" i="1" smtClean="0">
                              <a:solidFill>
                                <a:srgbClr val="FFFF00"/>
                              </a:solidFill>
                              <a:latin typeface="Cambria Math" panose="02040503050406030204" pitchFamily="18" charset="0"/>
                              <a:cs typeface="Kokila" panose="020B0604020202020204" pitchFamily="34" charset="0"/>
                            </a:rPr>
                          </m:ctrlPr>
                        </m:fPr>
                        <m:num>
                          <m:r>
                            <a:rPr lang="en-US" sz="3600" b="1" i="1" smtClean="0">
                              <a:solidFill>
                                <a:srgbClr val="FFFF00"/>
                              </a:solidFill>
                              <a:latin typeface="Cambria Math" panose="02040503050406030204" pitchFamily="18" charset="0"/>
                              <a:cs typeface="Kokila" panose="020B0604020202020204" pitchFamily="34" charset="0"/>
                            </a:rPr>
                            <m:t>𝟏</m:t>
                          </m:r>
                        </m:num>
                        <m:den>
                          <m:r>
                            <a:rPr lang="en-US" sz="3600" b="1" i="1" smtClean="0">
                              <a:solidFill>
                                <a:srgbClr val="FFFF00"/>
                              </a:solidFill>
                              <a:latin typeface="Cambria Math" panose="02040503050406030204" pitchFamily="18" charset="0"/>
                              <a:cs typeface="Kokila" panose="020B0604020202020204" pitchFamily="34" charset="0"/>
                            </a:rPr>
                            <m:t>𝟐</m:t>
                          </m:r>
                        </m:den>
                      </m:f>
                      <m:r>
                        <a:rPr lang="en-US" sz="3600" b="1" i="1" smtClean="0">
                          <a:solidFill>
                            <a:srgbClr val="FFFF00"/>
                          </a:solidFill>
                          <a:latin typeface="Cambria Math" panose="02040503050406030204" pitchFamily="18" charset="0"/>
                          <a:cs typeface="Kokila" panose="020B0604020202020204" pitchFamily="34" charset="0"/>
                        </a:rPr>
                        <m:t>+</m:t>
                      </m:r>
                      <m:f>
                        <m:fPr>
                          <m:ctrlPr>
                            <a:rPr lang="en-US" sz="3600" b="1" i="1">
                              <a:solidFill>
                                <a:srgbClr val="FFFF00"/>
                              </a:solidFill>
                              <a:latin typeface="Cambria Math" panose="02040503050406030204" pitchFamily="18" charset="0"/>
                              <a:cs typeface="Kokila" panose="020B0604020202020204" pitchFamily="34" charset="0"/>
                            </a:rPr>
                          </m:ctrlPr>
                        </m:fPr>
                        <m:num>
                          <m:r>
                            <a:rPr lang="en-US" sz="3600" b="1" i="1">
                              <a:solidFill>
                                <a:srgbClr val="FFFF00"/>
                              </a:solidFill>
                              <a:latin typeface="Cambria Math" panose="02040503050406030204" pitchFamily="18" charset="0"/>
                              <a:cs typeface="Kokila" panose="020B0604020202020204" pitchFamily="34" charset="0"/>
                            </a:rPr>
                            <m:t>𝟏</m:t>
                          </m:r>
                        </m:num>
                        <m:den>
                          <m:r>
                            <a:rPr lang="en-US" sz="3600" b="1" i="1" smtClean="0">
                              <a:solidFill>
                                <a:srgbClr val="FFFF00"/>
                              </a:solidFill>
                              <a:latin typeface="Cambria Math" panose="02040503050406030204" pitchFamily="18" charset="0"/>
                              <a:cs typeface="Kokila" panose="020B0604020202020204" pitchFamily="34" charset="0"/>
                            </a:rPr>
                            <m:t>𝟔</m:t>
                          </m:r>
                        </m:den>
                      </m:f>
                      <m:r>
                        <a:rPr lang="en-US" sz="3600" b="1" i="1" smtClean="0">
                          <a:solidFill>
                            <a:srgbClr val="FFFF00"/>
                          </a:solidFill>
                          <a:latin typeface="Cambria Math" panose="02040503050406030204" pitchFamily="18" charset="0"/>
                          <a:cs typeface="Kokila" panose="020B0604020202020204" pitchFamily="34" charset="0"/>
                        </a:rPr>
                        <m:t>+</m:t>
                      </m:r>
                      <m:f>
                        <m:fPr>
                          <m:ctrlPr>
                            <a:rPr lang="en-US" sz="3600" b="1" i="1">
                              <a:solidFill>
                                <a:srgbClr val="FFFF00"/>
                              </a:solidFill>
                              <a:latin typeface="Cambria Math" panose="02040503050406030204" pitchFamily="18" charset="0"/>
                              <a:cs typeface="Kokila" panose="020B0604020202020204" pitchFamily="34" charset="0"/>
                            </a:rPr>
                          </m:ctrlPr>
                        </m:fPr>
                        <m:num>
                          <m:r>
                            <a:rPr lang="en-US" sz="3600" b="1" i="1">
                              <a:solidFill>
                                <a:srgbClr val="FFFF00"/>
                              </a:solidFill>
                              <a:latin typeface="Cambria Math" panose="02040503050406030204" pitchFamily="18" charset="0"/>
                              <a:cs typeface="Kokila" panose="020B0604020202020204" pitchFamily="34" charset="0"/>
                            </a:rPr>
                            <m:t>𝟏</m:t>
                          </m:r>
                        </m:num>
                        <m:den>
                          <m:r>
                            <a:rPr lang="en-US" sz="3600" b="1" i="1" smtClean="0">
                              <a:solidFill>
                                <a:srgbClr val="FFFF00"/>
                              </a:solidFill>
                              <a:latin typeface="Cambria Math" panose="02040503050406030204" pitchFamily="18" charset="0"/>
                              <a:cs typeface="Kokila" panose="020B0604020202020204" pitchFamily="34" charset="0"/>
                            </a:rPr>
                            <m:t>𝟏</m:t>
                          </m:r>
                          <m:r>
                            <a:rPr lang="en-US" sz="3600" b="1" i="1">
                              <a:solidFill>
                                <a:srgbClr val="FFFF00"/>
                              </a:solidFill>
                              <a:latin typeface="Cambria Math" panose="02040503050406030204" pitchFamily="18" charset="0"/>
                              <a:cs typeface="Kokila" panose="020B0604020202020204" pitchFamily="34" charset="0"/>
                            </a:rPr>
                            <m:t>𝟐</m:t>
                          </m:r>
                        </m:den>
                      </m:f>
                      <m:r>
                        <a:rPr lang="en-US" sz="3600" b="1" i="1" smtClean="0">
                          <a:solidFill>
                            <a:srgbClr val="FFFF00"/>
                          </a:solidFill>
                          <a:latin typeface="Cambria Math" panose="02040503050406030204" pitchFamily="18" charset="0"/>
                          <a:cs typeface="Kokila" panose="020B0604020202020204" pitchFamily="34" charset="0"/>
                        </a:rPr>
                        <m:t>+…+</m:t>
                      </m:r>
                      <m:f>
                        <m:fPr>
                          <m:ctrlPr>
                            <a:rPr lang="en-US" sz="3600" b="1" i="1">
                              <a:solidFill>
                                <a:srgbClr val="FFFF00"/>
                              </a:solidFill>
                              <a:latin typeface="Cambria Math" panose="02040503050406030204" pitchFamily="18" charset="0"/>
                              <a:cs typeface="Kokila" panose="020B0604020202020204" pitchFamily="34" charset="0"/>
                            </a:rPr>
                          </m:ctrlPr>
                        </m:fPr>
                        <m:num>
                          <m:r>
                            <a:rPr lang="en-US" sz="3600" b="1" i="1">
                              <a:solidFill>
                                <a:srgbClr val="FFFF00"/>
                              </a:solidFill>
                              <a:latin typeface="Cambria Math" panose="02040503050406030204" pitchFamily="18" charset="0"/>
                              <a:cs typeface="Kokila" panose="020B0604020202020204" pitchFamily="34" charset="0"/>
                            </a:rPr>
                            <m:t>𝟏</m:t>
                          </m:r>
                        </m:num>
                        <m:den>
                          <m:r>
                            <a:rPr lang="en-US" sz="3600" b="1" i="1" smtClean="0">
                              <a:solidFill>
                                <a:srgbClr val="FFFF00"/>
                              </a:solidFill>
                              <a:latin typeface="Cambria Math" panose="02040503050406030204" pitchFamily="18" charset="0"/>
                              <a:cs typeface="Kokila" panose="020B0604020202020204" pitchFamily="34" charset="0"/>
                            </a:rPr>
                            <m:t>𝟗𝟎</m:t>
                          </m:r>
                        </m:den>
                      </m:f>
                      <m:r>
                        <a:rPr lang="en-US" sz="3600" b="1" i="1" smtClean="0">
                          <a:solidFill>
                            <a:srgbClr val="FFFF00"/>
                          </a:solidFill>
                          <a:latin typeface="Cambria Math" panose="02040503050406030204" pitchFamily="18" charset="0"/>
                          <a:cs typeface="Kokila" panose="020B0604020202020204" pitchFamily="34" charset="0"/>
                        </a:rPr>
                        <m:t>+</m:t>
                      </m:r>
                      <m:f>
                        <m:fPr>
                          <m:ctrlPr>
                            <a:rPr lang="en-US" sz="3600" b="1" i="1" smtClean="0">
                              <a:solidFill>
                                <a:srgbClr val="FFFF00"/>
                              </a:solidFill>
                              <a:latin typeface="Cambria Math" panose="02040503050406030204" pitchFamily="18" charset="0"/>
                              <a:cs typeface="Kokila" panose="020B0604020202020204" pitchFamily="34" charset="0"/>
                            </a:rPr>
                          </m:ctrlPr>
                        </m:fPr>
                        <m:num>
                          <m:r>
                            <a:rPr lang="en-US" sz="3600" b="1" i="1" smtClean="0">
                              <a:solidFill>
                                <a:srgbClr val="FFFF00"/>
                              </a:solidFill>
                              <a:latin typeface="Cambria Math" panose="02040503050406030204" pitchFamily="18" charset="0"/>
                              <a:cs typeface="Kokila" panose="020B0604020202020204" pitchFamily="34" charset="0"/>
                            </a:rPr>
                            <m:t>𝟏</m:t>
                          </m:r>
                        </m:num>
                        <m:den>
                          <m:r>
                            <a:rPr lang="en-US" sz="3600" b="1" i="1" smtClean="0">
                              <a:solidFill>
                                <a:srgbClr val="FFFF00"/>
                              </a:solidFill>
                              <a:latin typeface="Cambria Math" panose="02040503050406030204" pitchFamily="18" charset="0"/>
                              <a:cs typeface="Kokila" panose="020B0604020202020204" pitchFamily="34" charset="0"/>
                            </a:rPr>
                            <m:t>𝟏𝟏𝟎</m:t>
                          </m:r>
                        </m:den>
                      </m:f>
                      <m:r>
                        <a:rPr lang="en-US" sz="3600" b="1" i="1" smtClean="0">
                          <a:solidFill>
                            <a:srgbClr val="FFFF00"/>
                          </a:solidFill>
                          <a:latin typeface="Cambria Math" panose="02040503050406030204" pitchFamily="18" charset="0"/>
                          <a:cs typeface="Kokila" panose="020B0604020202020204" pitchFamily="34" charset="0"/>
                        </a:rPr>
                        <m:t>=?</m:t>
                      </m:r>
                    </m:oMath>
                  </m:oMathPara>
                </a14:m>
                <a:endParaRPr lang="hi-IN" sz="3600" b="1" dirty="0">
                  <a:solidFill>
                    <a:srgbClr val="FFFF00"/>
                  </a:solidFill>
                  <a:latin typeface="Kokila" panose="020B0604020202020204" pitchFamily="34" charset="0"/>
                  <a:cs typeface="Kokila" panose="020B0604020202020204" pitchFamily="34" charset="0"/>
                </a:endParaRPr>
              </a:p>
            </p:txBody>
          </p:sp>
        </mc:Choice>
        <mc:Fallback>
          <p:sp>
            <p:nvSpPr>
              <p:cNvPr id="12" name="Rectangle: Rounded Corners 11">
                <a:extLst>
                  <a:ext uri="{FF2B5EF4-FFF2-40B4-BE49-F238E27FC236}">
                    <a16:creationId xmlns:a16="http://schemas.microsoft.com/office/drawing/2014/main" id="{6CF2DB3C-76F9-4463-A9D7-CA52A3F6A624}"/>
                  </a:ext>
                </a:extLst>
              </p:cNvPr>
              <p:cNvSpPr>
                <a:spLocks noRot="1" noChangeAspect="1" noMove="1" noResize="1" noEditPoints="1" noAdjustHandles="1" noChangeArrowheads="1" noChangeShapeType="1" noTextEdit="1"/>
              </p:cNvSpPr>
              <p:nvPr/>
            </p:nvSpPr>
            <p:spPr>
              <a:xfrm>
                <a:off x="3358055" y="1018206"/>
                <a:ext cx="8664059" cy="2276787"/>
              </a:xfrm>
              <a:prstGeom prst="roundRect">
                <a:avLst>
                  <a:gd name="adj" fmla="val 8160"/>
                </a:avLst>
              </a:prstGeom>
              <a:blipFill>
                <a:blip r:embed="rId4"/>
                <a:stretch>
                  <a:fillRect/>
                </a:stretch>
              </a:blipFill>
              <a:ln>
                <a:noFill/>
              </a:ln>
              <a:effectLst>
                <a:outerShdw blurRad="107950" dist="12700" dir="5400000" algn="ctr">
                  <a:srgbClr val="000000"/>
                </a:outerShdw>
              </a:effectLst>
            </p:spPr>
            <p:txBody>
              <a:bodyPr/>
              <a:lstStyle/>
              <a:p>
                <a:r>
                  <a:rPr lang="en-US">
                    <a:noFill/>
                  </a:rPr>
                  <a:t> </a:t>
                </a:r>
              </a:p>
            </p:txBody>
          </p:sp>
        </mc:Fallback>
      </mc:AlternateContent>
      <p:sp>
        <p:nvSpPr>
          <p:cNvPr id="13" name="Rectangle: Diagonal Corners Rounded 12">
            <a:extLst>
              <a:ext uri="{FF2B5EF4-FFF2-40B4-BE49-F238E27FC236}">
                <a16:creationId xmlns:a16="http://schemas.microsoft.com/office/drawing/2014/main" id="{85A3D5C3-7A2D-4322-AD90-31154BDDB0C1}"/>
              </a:ext>
            </a:extLst>
          </p:cNvPr>
          <p:cNvSpPr/>
          <p:nvPr/>
        </p:nvSpPr>
        <p:spPr>
          <a:xfrm>
            <a:off x="9207062" y="3429001"/>
            <a:ext cx="2815052" cy="2410794"/>
          </a:xfrm>
          <a:prstGeom prst="round2DiagRect">
            <a:avLst>
              <a:gd name="adj1" fmla="val 19327"/>
              <a:gd name="adj2" fmla="val 0"/>
            </a:avLst>
          </a:prstGeom>
          <a:solidFill>
            <a:srgbClr val="F1FA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AutoNum type="alphaLcParenBoth"/>
            </a:pPr>
            <a:r>
              <a:rPr lang="en-US" sz="3600" b="1" dirty="0">
                <a:solidFill>
                  <a:schemeClr val="tx1"/>
                </a:solidFill>
                <a:latin typeface="Times New Roman" panose="02020603050405020304" pitchFamily="18" charset="0"/>
                <a:cs typeface="Times New Roman" panose="02020603050405020304" pitchFamily="18" charset="0"/>
              </a:rPr>
              <a:t> 4</a:t>
            </a:r>
          </a:p>
          <a:p>
            <a:pPr marL="514350" indent="-514350">
              <a:buAutoNum type="alphaLcParenBoth"/>
            </a:pPr>
            <a:r>
              <a:rPr lang="en-US" sz="3600" b="1" dirty="0">
                <a:solidFill>
                  <a:schemeClr val="tx1"/>
                </a:solidFill>
                <a:latin typeface="Times New Roman" panose="02020603050405020304" pitchFamily="18" charset="0"/>
                <a:cs typeface="Times New Roman" panose="02020603050405020304" pitchFamily="18" charset="0"/>
              </a:rPr>
              <a:t> 3</a:t>
            </a:r>
          </a:p>
          <a:p>
            <a:pPr marL="514350" indent="-514350">
              <a:buAutoNum type="alphaLcParenBoth"/>
            </a:pPr>
            <a:r>
              <a:rPr lang="en-US" sz="3600" b="1" dirty="0">
                <a:solidFill>
                  <a:schemeClr val="tx1"/>
                </a:solidFill>
                <a:latin typeface="Times New Roman" panose="02020603050405020304" pitchFamily="18" charset="0"/>
                <a:cs typeface="Times New Roman" panose="02020603050405020304" pitchFamily="18" charset="0"/>
              </a:rPr>
              <a:t> 2</a:t>
            </a:r>
          </a:p>
          <a:p>
            <a:pPr marL="514350" indent="-514350">
              <a:buAutoNum type="alphaLcParenBoth"/>
            </a:pPr>
            <a:r>
              <a:rPr lang="en-US" sz="3600" b="1" dirty="0">
                <a:solidFill>
                  <a:schemeClr val="tx1"/>
                </a:solidFill>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23748497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rotWithShape="1">
          <a:blip r:embed="rId2">
            <a:extLst>
              <a:ext uri="{28A0092B-C50C-407E-A947-70E740481C1C}">
                <a14:useLocalDpi xmlns:a14="http://schemas.microsoft.com/office/drawing/2010/main" val="0"/>
              </a:ext>
            </a:extLst>
          </a:blip>
          <a:srcRect l="79795" t="1104" r="-1" b="87967"/>
          <a:stretch/>
        </p:blipFill>
        <p:spPr>
          <a:xfrm>
            <a:off x="9683645" y="126226"/>
            <a:ext cx="2463385" cy="749508"/>
          </a:xfrm>
          <a:prstGeom prst="rect">
            <a:avLst/>
          </a:prstGeom>
        </p:spPr>
      </p:pic>
      <p:sp>
        <p:nvSpPr>
          <p:cNvPr id="3" name="Rectangle 2">
            <a:extLst>
              <a:ext uri="{FF2B5EF4-FFF2-40B4-BE49-F238E27FC236}">
                <a16:creationId xmlns:a16="http://schemas.microsoft.com/office/drawing/2014/main" id="{35687E46-B7AE-42F2-934F-F0A5CEA9444A}"/>
              </a:ext>
            </a:extLst>
          </p:cNvPr>
          <p:cNvSpPr/>
          <p:nvPr/>
        </p:nvSpPr>
        <p:spPr>
          <a:xfrm>
            <a:off x="14990" y="279985"/>
            <a:ext cx="9578716" cy="4095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Single Corner Rounded 8">
            <a:extLst>
              <a:ext uri="{FF2B5EF4-FFF2-40B4-BE49-F238E27FC236}">
                <a16:creationId xmlns:a16="http://schemas.microsoft.com/office/drawing/2014/main" id="{81E5C525-4246-47C0-A8D6-F8E60E3397B2}"/>
              </a:ext>
            </a:extLst>
          </p:cNvPr>
          <p:cNvSpPr/>
          <p:nvPr/>
        </p:nvSpPr>
        <p:spPr>
          <a:xfrm>
            <a:off x="-652074" y="194385"/>
            <a:ext cx="4654448" cy="610739"/>
          </a:xfrm>
          <a:prstGeom prst="round1Rect">
            <a:avLst>
              <a:gd name="adj" fmla="val 50000"/>
            </a:avLst>
          </a:prstGeom>
          <a:solidFill>
            <a:srgbClr val="E2122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bg1"/>
                </a:solidFill>
                <a:latin typeface="Arial Rounded MT Bold" panose="020F0704030504030204" pitchFamily="34" charset="0"/>
              </a:rPr>
              <a:t>Maths</a:t>
            </a:r>
            <a:r>
              <a:rPr lang="en-US" sz="3600" b="1" dirty="0">
                <a:solidFill>
                  <a:schemeClr val="bg1"/>
                </a:solidFill>
                <a:latin typeface="Arial Rounded MT Bold" panose="020F0704030504030204" pitchFamily="34" charset="0"/>
              </a:rPr>
              <a:t> by Nilesh sir</a:t>
            </a:r>
          </a:p>
        </p:txBody>
      </p:sp>
      <p:sp>
        <p:nvSpPr>
          <p:cNvPr id="10" name="Rectangle: Rounded Corners 9">
            <a:extLst>
              <a:ext uri="{FF2B5EF4-FFF2-40B4-BE49-F238E27FC236}">
                <a16:creationId xmlns:a16="http://schemas.microsoft.com/office/drawing/2014/main" id="{04424E1F-97C2-48ED-AE88-BADA1E6ECAAA}"/>
              </a:ext>
            </a:extLst>
          </p:cNvPr>
          <p:cNvSpPr/>
          <p:nvPr/>
        </p:nvSpPr>
        <p:spPr>
          <a:xfrm>
            <a:off x="169886" y="983116"/>
            <a:ext cx="1138650" cy="610739"/>
          </a:xfrm>
          <a:prstGeom prst="roundRect">
            <a:avLst/>
          </a:prstGeom>
          <a:blipFill>
            <a:blip r:embed="rId3"/>
            <a:tile tx="0" ty="0" sx="100000" sy="100000" flip="none" algn="tl"/>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Arial Rounded MT Bold" panose="020F0704030504030204" pitchFamily="34" charset="0"/>
              </a:rPr>
              <a:t>35</a:t>
            </a:r>
            <a:endParaRPr lang="es-ES" sz="3600" b="1" dirty="0">
              <a:solidFill>
                <a:srgbClr val="FFFF00"/>
              </a:solidFill>
              <a:latin typeface="Arial Rounded MT Bold" panose="020F0704030504030204" pitchFamily="34" charset="0"/>
            </a:endParaRPr>
          </a:p>
        </p:txBody>
      </p:sp>
      <p:sp>
        <p:nvSpPr>
          <p:cNvPr id="11" name="Rectangle: Diagonal Corners Rounded 10">
            <a:extLst>
              <a:ext uri="{FF2B5EF4-FFF2-40B4-BE49-F238E27FC236}">
                <a16:creationId xmlns:a16="http://schemas.microsoft.com/office/drawing/2014/main" id="{2B73A3A7-FA2E-4FE3-AAEC-07A82C5A4D9C}"/>
              </a:ext>
            </a:extLst>
          </p:cNvPr>
          <p:cNvSpPr/>
          <p:nvPr/>
        </p:nvSpPr>
        <p:spPr>
          <a:xfrm>
            <a:off x="5591333" y="194385"/>
            <a:ext cx="3897442" cy="610739"/>
          </a:xfrm>
          <a:prstGeom prst="round2DiagRect">
            <a:avLst>
              <a:gd name="adj1" fmla="val 43666"/>
              <a:gd name="adj2" fmla="val 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Rounded MT Bold" panose="020F0704030504030204" pitchFamily="34" charset="0"/>
              </a:rPr>
              <a:t>USE CODE – Y652</a:t>
            </a:r>
          </a:p>
        </p:txBody>
      </p:sp>
      <mc:AlternateContent xmlns:mc="http://schemas.openxmlformats.org/markup-compatibility/2006">
        <mc:Choice xmlns:a14="http://schemas.microsoft.com/office/drawing/2010/main" Requires="a14">
          <p:sp>
            <p:nvSpPr>
              <p:cNvPr id="12" name="Rectangle: Rounded Corners 11">
                <a:extLst>
                  <a:ext uri="{FF2B5EF4-FFF2-40B4-BE49-F238E27FC236}">
                    <a16:creationId xmlns:a16="http://schemas.microsoft.com/office/drawing/2014/main" id="{6CF2DB3C-76F9-4463-A9D7-CA52A3F6A624}"/>
                  </a:ext>
                </a:extLst>
              </p:cNvPr>
              <p:cNvSpPr/>
              <p:nvPr/>
            </p:nvSpPr>
            <p:spPr>
              <a:xfrm>
                <a:off x="3358055" y="1018206"/>
                <a:ext cx="8664059" cy="2276787"/>
              </a:xfrm>
              <a:prstGeom prst="roundRect">
                <a:avLst>
                  <a:gd name="adj" fmla="val 8160"/>
                </a:avLst>
              </a:prstGeom>
              <a:solidFill>
                <a:srgbClr val="03450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hi-IN" sz="3600" b="1" i="1" smtClean="0">
                              <a:solidFill>
                                <a:srgbClr val="FFFF00"/>
                              </a:solidFill>
                              <a:latin typeface="Cambria Math" panose="02040503050406030204" pitchFamily="18" charset="0"/>
                              <a:cs typeface="Kokila" panose="020B0604020202020204" pitchFamily="34" charset="0"/>
                            </a:rPr>
                          </m:ctrlPr>
                        </m:fPr>
                        <m:num>
                          <m:r>
                            <a:rPr lang="en-US" sz="3600" b="1" i="1" smtClean="0">
                              <a:solidFill>
                                <a:srgbClr val="FFFF00"/>
                              </a:solidFill>
                              <a:latin typeface="Cambria Math" panose="02040503050406030204" pitchFamily="18" charset="0"/>
                              <a:cs typeface="Kokila" panose="020B0604020202020204" pitchFamily="34" charset="0"/>
                            </a:rPr>
                            <m:t>𝟏</m:t>
                          </m:r>
                        </m:num>
                        <m:den>
                          <m:r>
                            <a:rPr lang="en-US" sz="3600" b="1" i="1" smtClean="0">
                              <a:solidFill>
                                <a:srgbClr val="FFFF00"/>
                              </a:solidFill>
                              <a:latin typeface="Cambria Math" panose="02040503050406030204" pitchFamily="18" charset="0"/>
                              <a:cs typeface="Kokila" panose="020B0604020202020204" pitchFamily="34" charset="0"/>
                            </a:rPr>
                            <m:t>𝟓</m:t>
                          </m:r>
                          <m:r>
                            <a:rPr lang="en-US" sz="3600" b="1" i="1" smtClean="0">
                              <a:solidFill>
                                <a:srgbClr val="FFFF00"/>
                              </a:solidFill>
                              <a:latin typeface="Cambria Math" panose="02040503050406030204" pitchFamily="18" charset="0"/>
                              <a:cs typeface="Kokila" panose="020B0604020202020204" pitchFamily="34" charset="0"/>
                            </a:rPr>
                            <m:t>.</m:t>
                          </m:r>
                          <m:r>
                            <a:rPr lang="en-US" sz="3600" b="1" i="1" smtClean="0">
                              <a:solidFill>
                                <a:srgbClr val="FFFF00"/>
                              </a:solidFill>
                              <a:latin typeface="Cambria Math" panose="02040503050406030204" pitchFamily="18" charset="0"/>
                              <a:cs typeface="Kokila" panose="020B0604020202020204" pitchFamily="34" charset="0"/>
                            </a:rPr>
                            <m:t>𝟓</m:t>
                          </m:r>
                        </m:den>
                      </m:f>
                      <m:r>
                        <a:rPr lang="en-US" sz="3600" b="1" i="1" smtClean="0">
                          <a:solidFill>
                            <a:srgbClr val="FFFF00"/>
                          </a:solidFill>
                          <a:latin typeface="Cambria Math" panose="02040503050406030204" pitchFamily="18" charset="0"/>
                          <a:cs typeface="Kokila" panose="020B0604020202020204" pitchFamily="34" charset="0"/>
                        </a:rPr>
                        <m:t>+</m:t>
                      </m:r>
                      <m:f>
                        <m:fPr>
                          <m:ctrlPr>
                            <a:rPr lang="en-US" sz="3600" b="1" i="1" smtClean="0">
                              <a:solidFill>
                                <a:srgbClr val="FFFF00"/>
                              </a:solidFill>
                              <a:latin typeface="Cambria Math" panose="02040503050406030204" pitchFamily="18" charset="0"/>
                              <a:cs typeface="Kokila" panose="020B0604020202020204" pitchFamily="34" charset="0"/>
                            </a:rPr>
                          </m:ctrlPr>
                        </m:fPr>
                        <m:num>
                          <m:r>
                            <a:rPr lang="en-US" sz="3600" b="1" i="1" smtClean="0">
                              <a:solidFill>
                                <a:srgbClr val="FFFF00"/>
                              </a:solidFill>
                              <a:latin typeface="Cambria Math" panose="02040503050406030204" pitchFamily="18" charset="0"/>
                              <a:cs typeface="Kokila" panose="020B0604020202020204" pitchFamily="34" charset="0"/>
                            </a:rPr>
                            <m:t>𝟏</m:t>
                          </m:r>
                        </m:num>
                        <m:den>
                          <m:r>
                            <a:rPr lang="en-US" sz="3600" b="1" i="1" smtClean="0">
                              <a:solidFill>
                                <a:srgbClr val="FFFF00"/>
                              </a:solidFill>
                              <a:latin typeface="Cambria Math" panose="02040503050406030204" pitchFamily="18" charset="0"/>
                              <a:cs typeface="Kokila" panose="020B0604020202020204" pitchFamily="34" charset="0"/>
                            </a:rPr>
                            <m:t>𝟗</m:t>
                          </m:r>
                          <m:r>
                            <a:rPr lang="en-US" sz="3600" b="1" i="1" smtClean="0">
                              <a:solidFill>
                                <a:srgbClr val="FFFF00"/>
                              </a:solidFill>
                              <a:latin typeface="Cambria Math" panose="02040503050406030204" pitchFamily="18" charset="0"/>
                              <a:cs typeface="Kokila" panose="020B0604020202020204" pitchFamily="34" charset="0"/>
                            </a:rPr>
                            <m:t>.</m:t>
                          </m:r>
                          <m:r>
                            <a:rPr lang="en-US" sz="3600" b="1" i="1" smtClean="0">
                              <a:solidFill>
                                <a:srgbClr val="FFFF00"/>
                              </a:solidFill>
                              <a:latin typeface="Cambria Math" panose="02040503050406030204" pitchFamily="18" charset="0"/>
                              <a:cs typeface="Kokila" panose="020B0604020202020204" pitchFamily="34" charset="0"/>
                            </a:rPr>
                            <m:t>𝟏𝟑</m:t>
                          </m:r>
                        </m:den>
                      </m:f>
                      <m:r>
                        <a:rPr lang="en-US" sz="3600" b="1" i="1" smtClean="0">
                          <a:solidFill>
                            <a:srgbClr val="FFFF00"/>
                          </a:solidFill>
                          <a:latin typeface="Cambria Math" panose="02040503050406030204" pitchFamily="18" charset="0"/>
                          <a:cs typeface="Kokila" panose="020B0604020202020204" pitchFamily="34" charset="0"/>
                        </a:rPr>
                        <m:t>+</m:t>
                      </m:r>
                      <m:f>
                        <m:fPr>
                          <m:ctrlPr>
                            <a:rPr lang="en-US" sz="3600" b="1" i="1">
                              <a:solidFill>
                                <a:srgbClr val="FFFF00"/>
                              </a:solidFill>
                              <a:latin typeface="Cambria Math" panose="02040503050406030204" pitchFamily="18" charset="0"/>
                              <a:cs typeface="Kokila" panose="020B0604020202020204" pitchFamily="34" charset="0"/>
                            </a:rPr>
                          </m:ctrlPr>
                        </m:fPr>
                        <m:num>
                          <m:r>
                            <a:rPr lang="en-US" sz="3600" b="1" i="1">
                              <a:solidFill>
                                <a:srgbClr val="FFFF00"/>
                              </a:solidFill>
                              <a:latin typeface="Cambria Math" panose="02040503050406030204" pitchFamily="18" charset="0"/>
                              <a:cs typeface="Kokila" panose="020B0604020202020204" pitchFamily="34" charset="0"/>
                            </a:rPr>
                            <m:t>𝟏</m:t>
                          </m:r>
                        </m:num>
                        <m:den>
                          <m:r>
                            <a:rPr lang="en-US" sz="3600" b="1" i="1" smtClean="0">
                              <a:solidFill>
                                <a:srgbClr val="FFFF00"/>
                              </a:solidFill>
                              <a:latin typeface="Cambria Math" panose="02040503050406030204" pitchFamily="18" charset="0"/>
                              <a:cs typeface="Kokila" panose="020B0604020202020204" pitchFamily="34" charset="0"/>
                            </a:rPr>
                            <m:t>𝟏𝟑</m:t>
                          </m:r>
                          <m:r>
                            <a:rPr lang="en-US" sz="3600" b="1" i="1" smtClean="0">
                              <a:solidFill>
                                <a:srgbClr val="FFFF00"/>
                              </a:solidFill>
                              <a:latin typeface="Cambria Math" panose="02040503050406030204" pitchFamily="18" charset="0"/>
                              <a:cs typeface="Kokila" panose="020B0604020202020204" pitchFamily="34" charset="0"/>
                            </a:rPr>
                            <m:t>.</m:t>
                          </m:r>
                          <m:r>
                            <a:rPr lang="en-US" sz="3600" b="1" i="1" smtClean="0">
                              <a:solidFill>
                                <a:srgbClr val="FFFF00"/>
                              </a:solidFill>
                              <a:latin typeface="Cambria Math" panose="02040503050406030204" pitchFamily="18" charset="0"/>
                              <a:cs typeface="Kokila" panose="020B0604020202020204" pitchFamily="34" charset="0"/>
                            </a:rPr>
                            <m:t>𝟏𝟕</m:t>
                          </m:r>
                        </m:den>
                      </m:f>
                      <m:r>
                        <a:rPr lang="en-US" sz="3600" b="1" i="1" smtClean="0">
                          <a:solidFill>
                            <a:srgbClr val="FFFF00"/>
                          </a:solidFill>
                          <a:latin typeface="Cambria Math" panose="02040503050406030204" pitchFamily="18" charset="0"/>
                          <a:cs typeface="Kokila" panose="020B0604020202020204" pitchFamily="34" charset="0"/>
                        </a:rPr>
                        <m:t>+…+</m:t>
                      </m:r>
                      <m:f>
                        <m:fPr>
                          <m:ctrlPr>
                            <a:rPr lang="en-US" sz="3600" b="1" i="1">
                              <a:solidFill>
                                <a:srgbClr val="FFFF00"/>
                              </a:solidFill>
                              <a:latin typeface="Cambria Math" panose="02040503050406030204" pitchFamily="18" charset="0"/>
                              <a:cs typeface="Kokila" panose="020B0604020202020204" pitchFamily="34" charset="0"/>
                            </a:rPr>
                          </m:ctrlPr>
                        </m:fPr>
                        <m:num>
                          <m:r>
                            <a:rPr lang="en-US" sz="3600" b="1" i="1">
                              <a:solidFill>
                                <a:srgbClr val="FFFF00"/>
                              </a:solidFill>
                              <a:latin typeface="Cambria Math" panose="02040503050406030204" pitchFamily="18" charset="0"/>
                              <a:cs typeface="Kokila" panose="020B0604020202020204" pitchFamily="34" charset="0"/>
                            </a:rPr>
                            <m:t>𝟏</m:t>
                          </m:r>
                        </m:num>
                        <m:den>
                          <m:r>
                            <a:rPr lang="en-US" sz="3600" b="1" i="1" smtClean="0">
                              <a:solidFill>
                                <a:srgbClr val="FFFF00"/>
                              </a:solidFill>
                              <a:latin typeface="Cambria Math" panose="02040503050406030204" pitchFamily="18" charset="0"/>
                              <a:cs typeface="Kokila" panose="020B0604020202020204" pitchFamily="34" charset="0"/>
                            </a:rPr>
                            <m:t>𝟔𝟏</m:t>
                          </m:r>
                          <m:r>
                            <a:rPr lang="en-US" sz="3600" b="1" i="1" smtClean="0">
                              <a:solidFill>
                                <a:srgbClr val="FFFF00"/>
                              </a:solidFill>
                              <a:latin typeface="Cambria Math" panose="02040503050406030204" pitchFamily="18" charset="0"/>
                              <a:cs typeface="Kokila" panose="020B0604020202020204" pitchFamily="34" charset="0"/>
                            </a:rPr>
                            <m:t>.</m:t>
                          </m:r>
                          <m:r>
                            <a:rPr lang="en-US" sz="3600" b="1" i="1" smtClean="0">
                              <a:solidFill>
                                <a:srgbClr val="FFFF00"/>
                              </a:solidFill>
                              <a:latin typeface="Cambria Math" panose="02040503050406030204" pitchFamily="18" charset="0"/>
                              <a:cs typeface="Kokila" panose="020B0604020202020204" pitchFamily="34" charset="0"/>
                            </a:rPr>
                            <m:t>𝟔𝟓</m:t>
                          </m:r>
                        </m:den>
                      </m:f>
                      <m:r>
                        <a:rPr lang="en-US" sz="3600" b="1" i="1" smtClean="0">
                          <a:solidFill>
                            <a:srgbClr val="FFFF00"/>
                          </a:solidFill>
                          <a:latin typeface="Cambria Math" panose="02040503050406030204" pitchFamily="18" charset="0"/>
                          <a:cs typeface="Kokila" panose="020B0604020202020204" pitchFamily="34" charset="0"/>
                        </a:rPr>
                        <m:t>=</m:t>
                      </m:r>
                      <m:r>
                        <a:rPr lang="en-US" sz="3600" b="1" i="1" smtClean="0">
                          <a:solidFill>
                            <a:srgbClr val="FFFF00"/>
                          </a:solidFill>
                          <a:latin typeface="Cambria Math" panose="02040503050406030204" pitchFamily="18" charset="0"/>
                          <a:cs typeface="Kokila" panose="020B0604020202020204" pitchFamily="34" charset="0"/>
                        </a:rPr>
                        <m:t> </m:t>
                      </m:r>
                      <m:r>
                        <a:rPr lang="en-US" sz="3600" b="1" i="1" smtClean="0">
                          <a:solidFill>
                            <a:srgbClr val="FFFF00"/>
                          </a:solidFill>
                          <a:latin typeface="Cambria Math" panose="02040503050406030204" pitchFamily="18" charset="0"/>
                          <a:cs typeface="Kokila" panose="020B0604020202020204" pitchFamily="34" charset="0"/>
                        </a:rPr>
                        <m:t>?</m:t>
                      </m:r>
                    </m:oMath>
                  </m:oMathPara>
                </a14:m>
                <a:endParaRPr lang="hi-IN" sz="3600" b="1" dirty="0">
                  <a:solidFill>
                    <a:srgbClr val="FFFF00"/>
                  </a:solidFill>
                  <a:latin typeface="Kokila" panose="020B0604020202020204" pitchFamily="34" charset="0"/>
                  <a:cs typeface="Kokila" panose="020B0604020202020204" pitchFamily="34" charset="0"/>
                </a:endParaRPr>
              </a:p>
            </p:txBody>
          </p:sp>
        </mc:Choice>
        <mc:Fallback>
          <p:sp>
            <p:nvSpPr>
              <p:cNvPr id="12" name="Rectangle: Rounded Corners 11">
                <a:extLst>
                  <a:ext uri="{FF2B5EF4-FFF2-40B4-BE49-F238E27FC236}">
                    <a16:creationId xmlns:a16="http://schemas.microsoft.com/office/drawing/2014/main" id="{6CF2DB3C-76F9-4463-A9D7-CA52A3F6A624}"/>
                  </a:ext>
                </a:extLst>
              </p:cNvPr>
              <p:cNvSpPr>
                <a:spLocks noRot="1" noChangeAspect="1" noMove="1" noResize="1" noEditPoints="1" noAdjustHandles="1" noChangeArrowheads="1" noChangeShapeType="1" noTextEdit="1"/>
              </p:cNvSpPr>
              <p:nvPr/>
            </p:nvSpPr>
            <p:spPr>
              <a:xfrm>
                <a:off x="3358055" y="1018206"/>
                <a:ext cx="8664059" cy="2276787"/>
              </a:xfrm>
              <a:prstGeom prst="roundRect">
                <a:avLst>
                  <a:gd name="adj" fmla="val 8160"/>
                </a:avLst>
              </a:prstGeom>
              <a:blipFill>
                <a:blip r:embed="rId4"/>
                <a:stretch>
                  <a:fillRect/>
                </a:stretch>
              </a:blipFill>
              <a:ln>
                <a:noFill/>
              </a:ln>
              <a:effectLst>
                <a:outerShdw blurRad="107950" dist="12700" dir="5400000" algn="ctr">
                  <a:srgbClr val="000000"/>
                </a:outerShdw>
              </a:effectLst>
            </p:spPr>
            <p:txBody>
              <a:bodyPr/>
              <a:lstStyle/>
              <a:p>
                <a:r>
                  <a:rPr lang="en-US">
                    <a:noFill/>
                  </a:rPr>
                  <a:t> </a:t>
                </a:r>
              </a:p>
            </p:txBody>
          </p:sp>
        </mc:Fallback>
      </mc:AlternateContent>
      <p:sp>
        <p:nvSpPr>
          <p:cNvPr id="13" name="Rectangle: Diagonal Corners Rounded 12">
            <a:extLst>
              <a:ext uri="{FF2B5EF4-FFF2-40B4-BE49-F238E27FC236}">
                <a16:creationId xmlns:a16="http://schemas.microsoft.com/office/drawing/2014/main" id="{85A3D5C3-7A2D-4322-AD90-31154BDDB0C1}"/>
              </a:ext>
            </a:extLst>
          </p:cNvPr>
          <p:cNvSpPr/>
          <p:nvPr/>
        </p:nvSpPr>
        <p:spPr>
          <a:xfrm>
            <a:off x="9207062" y="3429001"/>
            <a:ext cx="2815052" cy="2410794"/>
          </a:xfrm>
          <a:prstGeom prst="round2DiagRect">
            <a:avLst>
              <a:gd name="adj1" fmla="val 19327"/>
              <a:gd name="adj2" fmla="val 0"/>
            </a:avLst>
          </a:prstGeom>
          <a:solidFill>
            <a:srgbClr val="F1FA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AutoNum type="alphaLcParenBoth"/>
            </a:pPr>
            <a:r>
              <a:rPr lang="en-US" sz="3600" b="1" dirty="0">
                <a:solidFill>
                  <a:schemeClr val="tx1"/>
                </a:solidFill>
                <a:latin typeface="Times New Roman" panose="02020603050405020304" pitchFamily="18" charset="0"/>
                <a:cs typeface="Times New Roman" panose="02020603050405020304" pitchFamily="18" charset="0"/>
              </a:rPr>
              <a:t> 4/45</a:t>
            </a:r>
          </a:p>
          <a:p>
            <a:pPr marL="514350" indent="-514350">
              <a:buAutoNum type="alphaLcParenBoth"/>
            </a:pPr>
            <a:r>
              <a:rPr lang="en-US" sz="3600" b="1" dirty="0">
                <a:solidFill>
                  <a:schemeClr val="tx1"/>
                </a:solidFill>
                <a:latin typeface="Times New Roman" panose="02020603050405020304" pitchFamily="18" charset="0"/>
                <a:cs typeface="Times New Roman" panose="02020603050405020304" pitchFamily="18" charset="0"/>
              </a:rPr>
              <a:t> 3/65</a:t>
            </a:r>
          </a:p>
          <a:p>
            <a:pPr marL="514350" indent="-514350">
              <a:buAutoNum type="alphaLcParenBoth"/>
            </a:pPr>
            <a:r>
              <a:rPr lang="en-US" sz="3600" b="1" dirty="0">
                <a:solidFill>
                  <a:schemeClr val="tx1"/>
                </a:solidFill>
                <a:latin typeface="Times New Roman" panose="02020603050405020304" pitchFamily="18" charset="0"/>
                <a:cs typeface="Times New Roman" panose="02020603050405020304" pitchFamily="18" charset="0"/>
              </a:rPr>
              <a:t> 2/35</a:t>
            </a:r>
          </a:p>
          <a:p>
            <a:pPr marL="514350" indent="-514350">
              <a:buAutoNum type="alphaLcParenBoth"/>
            </a:pPr>
            <a:r>
              <a:rPr lang="en-US" sz="3600" b="1" dirty="0">
                <a:solidFill>
                  <a:schemeClr val="tx1"/>
                </a:solidFill>
                <a:latin typeface="Times New Roman" panose="02020603050405020304" pitchFamily="18" charset="0"/>
                <a:cs typeface="Times New Roman" panose="02020603050405020304" pitchFamily="18" charset="0"/>
              </a:rPr>
              <a:t> 3/35</a:t>
            </a:r>
          </a:p>
        </p:txBody>
      </p:sp>
    </p:spTree>
    <p:extLst>
      <p:ext uri="{BB962C8B-B14F-4D97-AF65-F5344CB8AC3E}">
        <p14:creationId xmlns:p14="http://schemas.microsoft.com/office/powerpoint/2010/main" val="7745478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rotWithShape="1">
          <a:blip r:embed="rId2">
            <a:extLst>
              <a:ext uri="{28A0092B-C50C-407E-A947-70E740481C1C}">
                <a14:useLocalDpi xmlns:a14="http://schemas.microsoft.com/office/drawing/2010/main" val="0"/>
              </a:ext>
            </a:extLst>
          </a:blip>
          <a:srcRect l="79795" t="1104" r="-1" b="87967"/>
          <a:stretch/>
        </p:blipFill>
        <p:spPr>
          <a:xfrm>
            <a:off x="9683645" y="126226"/>
            <a:ext cx="2463385" cy="749508"/>
          </a:xfrm>
          <a:prstGeom prst="rect">
            <a:avLst/>
          </a:prstGeom>
        </p:spPr>
      </p:pic>
      <p:sp>
        <p:nvSpPr>
          <p:cNvPr id="3" name="Rectangle 2">
            <a:extLst>
              <a:ext uri="{FF2B5EF4-FFF2-40B4-BE49-F238E27FC236}">
                <a16:creationId xmlns:a16="http://schemas.microsoft.com/office/drawing/2014/main" id="{35687E46-B7AE-42F2-934F-F0A5CEA9444A}"/>
              </a:ext>
            </a:extLst>
          </p:cNvPr>
          <p:cNvSpPr/>
          <p:nvPr/>
        </p:nvSpPr>
        <p:spPr>
          <a:xfrm>
            <a:off x="14990" y="279985"/>
            <a:ext cx="9578716" cy="4095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Single Corner Rounded 8">
            <a:extLst>
              <a:ext uri="{FF2B5EF4-FFF2-40B4-BE49-F238E27FC236}">
                <a16:creationId xmlns:a16="http://schemas.microsoft.com/office/drawing/2014/main" id="{81E5C525-4246-47C0-A8D6-F8E60E3397B2}"/>
              </a:ext>
            </a:extLst>
          </p:cNvPr>
          <p:cNvSpPr/>
          <p:nvPr/>
        </p:nvSpPr>
        <p:spPr>
          <a:xfrm>
            <a:off x="-652074" y="194385"/>
            <a:ext cx="4654448" cy="610739"/>
          </a:xfrm>
          <a:prstGeom prst="round1Rect">
            <a:avLst>
              <a:gd name="adj" fmla="val 50000"/>
            </a:avLst>
          </a:prstGeom>
          <a:solidFill>
            <a:srgbClr val="E2122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bg1"/>
                </a:solidFill>
                <a:latin typeface="Arial Rounded MT Bold" panose="020F0704030504030204" pitchFamily="34" charset="0"/>
              </a:rPr>
              <a:t>Maths</a:t>
            </a:r>
            <a:r>
              <a:rPr lang="en-US" sz="3600" b="1" dirty="0">
                <a:solidFill>
                  <a:schemeClr val="bg1"/>
                </a:solidFill>
                <a:latin typeface="Arial Rounded MT Bold" panose="020F0704030504030204" pitchFamily="34" charset="0"/>
              </a:rPr>
              <a:t> by Nilesh sir</a:t>
            </a:r>
          </a:p>
        </p:txBody>
      </p:sp>
      <p:sp>
        <p:nvSpPr>
          <p:cNvPr id="10" name="Rectangle: Rounded Corners 9">
            <a:extLst>
              <a:ext uri="{FF2B5EF4-FFF2-40B4-BE49-F238E27FC236}">
                <a16:creationId xmlns:a16="http://schemas.microsoft.com/office/drawing/2014/main" id="{04424E1F-97C2-48ED-AE88-BADA1E6ECAAA}"/>
              </a:ext>
            </a:extLst>
          </p:cNvPr>
          <p:cNvSpPr/>
          <p:nvPr/>
        </p:nvSpPr>
        <p:spPr>
          <a:xfrm>
            <a:off x="169886" y="983116"/>
            <a:ext cx="1138650" cy="610739"/>
          </a:xfrm>
          <a:prstGeom prst="roundRect">
            <a:avLst/>
          </a:prstGeom>
          <a:blipFill>
            <a:blip r:embed="rId3"/>
            <a:tile tx="0" ty="0" sx="100000" sy="100000" flip="none" algn="tl"/>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Arial Rounded MT Bold" panose="020F0704030504030204" pitchFamily="34" charset="0"/>
              </a:rPr>
              <a:t>36</a:t>
            </a:r>
            <a:endParaRPr lang="es-ES" sz="3600" b="1" dirty="0">
              <a:solidFill>
                <a:srgbClr val="FFFF00"/>
              </a:solidFill>
              <a:latin typeface="Arial Rounded MT Bold" panose="020F0704030504030204" pitchFamily="34" charset="0"/>
            </a:endParaRPr>
          </a:p>
        </p:txBody>
      </p:sp>
      <p:sp>
        <p:nvSpPr>
          <p:cNvPr id="11" name="Rectangle: Diagonal Corners Rounded 10">
            <a:extLst>
              <a:ext uri="{FF2B5EF4-FFF2-40B4-BE49-F238E27FC236}">
                <a16:creationId xmlns:a16="http://schemas.microsoft.com/office/drawing/2014/main" id="{2B73A3A7-FA2E-4FE3-AAEC-07A82C5A4D9C}"/>
              </a:ext>
            </a:extLst>
          </p:cNvPr>
          <p:cNvSpPr/>
          <p:nvPr/>
        </p:nvSpPr>
        <p:spPr>
          <a:xfrm>
            <a:off x="5591333" y="194385"/>
            <a:ext cx="3897442" cy="610739"/>
          </a:xfrm>
          <a:prstGeom prst="round2DiagRect">
            <a:avLst>
              <a:gd name="adj1" fmla="val 43666"/>
              <a:gd name="adj2" fmla="val 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Rounded MT Bold" panose="020F0704030504030204" pitchFamily="34" charset="0"/>
              </a:rPr>
              <a:t>USE CODE – Y652</a:t>
            </a:r>
          </a:p>
        </p:txBody>
      </p:sp>
      <mc:AlternateContent xmlns:mc="http://schemas.openxmlformats.org/markup-compatibility/2006">
        <mc:Choice xmlns:a14="http://schemas.microsoft.com/office/drawing/2010/main" Requires="a14">
          <p:sp>
            <p:nvSpPr>
              <p:cNvPr id="12" name="Rectangle: Rounded Corners 11">
                <a:extLst>
                  <a:ext uri="{FF2B5EF4-FFF2-40B4-BE49-F238E27FC236}">
                    <a16:creationId xmlns:a16="http://schemas.microsoft.com/office/drawing/2014/main" id="{6CF2DB3C-76F9-4463-A9D7-CA52A3F6A624}"/>
                  </a:ext>
                </a:extLst>
              </p:cNvPr>
              <p:cNvSpPr/>
              <p:nvPr/>
            </p:nvSpPr>
            <p:spPr>
              <a:xfrm>
                <a:off x="2727435" y="1018206"/>
                <a:ext cx="9294680" cy="2276787"/>
              </a:xfrm>
              <a:prstGeom prst="roundRect">
                <a:avLst>
                  <a:gd name="adj" fmla="val 8160"/>
                </a:avLst>
              </a:prstGeom>
              <a:solidFill>
                <a:srgbClr val="03450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hi-IN" sz="3600" b="1" i="1" smtClean="0">
                              <a:solidFill>
                                <a:srgbClr val="FFFF00"/>
                              </a:solidFill>
                              <a:latin typeface="Cambria Math" panose="02040503050406030204" pitchFamily="18" charset="0"/>
                              <a:cs typeface="Kokila" panose="020B0604020202020204" pitchFamily="34" charset="0"/>
                            </a:rPr>
                          </m:ctrlPr>
                        </m:fPr>
                        <m:num>
                          <m:r>
                            <a:rPr lang="en-US" sz="3600" b="1" i="1" smtClean="0">
                              <a:solidFill>
                                <a:srgbClr val="FFFF00"/>
                              </a:solidFill>
                              <a:latin typeface="Cambria Math" panose="02040503050406030204" pitchFamily="18" charset="0"/>
                              <a:cs typeface="Kokila" panose="020B0604020202020204" pitchFamily="34" charset="0"/>
                            </a:rPr>
                            <m:t>𝟏</m:t>
                          </m:r>
                        </m:num>
                        <m:den>
                          <m:r>
                            <a:rPr lang="en-US" sz="3600" b="1" i="1" smtClean="0">
                              <a:solidFill>
                                <a:srgbClr val="FFFF00"/>
                              </a:solidFill>
                              <a:latin typeface="Cambria Math" panose="02040503050406030204" pitchFamily="18" charset="0"/>
                              <a:cs typeface="Kokila" panose="020B0604020202020204" pitchFamily="34" charset="0"/>
                            </a:rPr>
                            <m:t>𝟐</m:t>
                          </m:r>
                          <m:r>
                            <a:rPr lang="en-US" sz="3600" b="1" i="1">
                              <a:solidFill>
                                <a:srgbClr val="FFFF00"/>
                              </a:solidFill>
                              <a:latin typeface="Cambria Math" panose="02040503050406030204" pitchFamily="18" charset="0"/>
                              <a:ea typeface="Cambria Math" panose="02040503050406030204" pitchFamily="18" charset="0"/>
                              <a:cs typeface="Kokila" panose="020B0604020202020204" pitchFamily="34" charset="0"/>
                            </a:rPr>
                            <m:t>×</m:t>
                          </m:r>
                          <m:r>
                            <a:rPr lang="en-US" sz="3600" b="1" i="1" smtClean="0">
                              <a:solidFill>
                                <a:srgbClr val="FFFF00"/>
                              </a:solidFill>
                              <a:latin typeface="Cambria Math" panose="02040503050406030204" pitchFamily="18" charset="0"/>
                              <a:cs typeface="Kokila" panose="020B0604020202020204" pitchFamily="34" charset="0"/>
                            </a:rPr>
                            <m:t>𝟓</m:t>
                          </m:r>
                        </m:den>
                      </m:f>
                      <m:r>
                        <a:rPr lang="en-US" sz="3600" b="1" i="1" smtClean="0">
                          <a:solidFill>
                            <a:srgbClr val="FFFF00"/>
                          </a:solidFill>
                          <a:latin typeface="Cambria Math" panose="02040503050406030204" pitchFamily="18" charset="0"/>
                          <a:cs typeface="Kokila" panose="020B0604020202020204" pitchFamily="34" charset="0"/>
                        </a:rPr>
                        <m:t>+</m:t>
                      </m:r>
                      <m:f>
                        <m:fPr>
                          <m:ctrlPr>
                            <a:rPr lang="en-US" sz="3600" b="1" i="1" smtClean="0">
                              <a:solidFill>
                                <a:srgbClr val="FFFF00"/>
                              </a:solidFill>
                              <a:latin typeface="Cambria Math" panose="02040503050406030204" pitchFamily="18" charset="0"/>
                              <a:cs typeface="Kokila" panose="020B0604020202020204" pitchFamily="34" charset="0"/>
                            </a:rPr>
                          </m:ctrlPr>
                        </m:fPr>
                        <m:num>
                          <m:r>
                            <a:rPr lang="en-US" sz="3600" b="1" i="1" smtClean="0">
                              <a:solidFill>
                                <a:srgbClr val="FFFF00"/>
                              </a:solidFill>
                              <a:latin typeface="Cambria Math" panose="02040503050406030204" pitchFamily="18" charset="0"/>
                              <a:cs typeface="Kokila" panose="020B0604020202020204" pitchFamily="34" charset="0"/>
                            </a:rPr>
                            <m:t>𝟏</m:t>
                          </m:r>
                        </m:num>
                        <m:den>
                          <m:r>
                            <a:rPr lang="en-US" sz="3600" b="1" i="1" smtClean="0">
                              <a:solidFill>
                                <a:srgbClr val="FFFF00"/>
                              </a:solidFill>
                              <a:latin typeface="Cambria Math" panose="02040503050406030204" pitchFamily="18" charset="0"/>
                              <a:cs typeface="Kokila" panose="020B0604020202020204" pitchFamily="34" charset="0"/>
                            </a:rPr>
                            <m:t>𝟓</m:t>
                          </m:r>
                          <m:r>
                            <a:rPr lang="en-US" sz="3600" b="1" i="1">
                              <a:solidFill>
                                <a:srgbClr val="FFFF00"/>
                              </a:solidFill>
                              <a:latin typeface="Cambria Math" panose="02040503050406030204" pitchFamily="18" charset="0"/>
                              <a:ea typeface="Cambria Math" panose="02040503050406030204" pitchFamily="18" charset="0"/>
                              <a:cs typeface="Kokila" panose="020B0604020202020204" pitchFamily="34" charset="0"/>
                            </a:rPr>
                            <m:t>×</m:t>
                          </m:r>
                          <m:r>
                            <a:rPr lang="en-US" sz="3600" b="1" i="1" smtClean="0">
                              <a:solidFill>
                                <a:srgbClr val="FFFF00"/>
                              </a:solidFill>
                              <a:latin typeface="Cambria Math" panose="02040503050406030204" pitchFamily="18" charset="0"/>
                              <a:cs typeface="Kokila" panose="020B0604020202020204" pitchFamily="34" charset="0"/>
                            </a:rPr>
                            <m:t>𝟖</m:t>
                          </m:r>
                        </m:den>
                      </m:f>
                      <m:r>
                        <a:rPr lang="en-US" sz="3600" b="1" i="1" smtClean="0">
                          <a:solidFill>
                            <a:srgbClr val="FFFF00"/>
                          </a:solidFill>
                          <a:latin typeface="Cambria Math" panose="02040503050406030204" pitchFamily="18" charset="0"/>
                          <a:cs typeface="Kokila" panose="020B0604020202020204" pitchFamily="34" charset="0"/>
                        </a:rPr>
                        <m:t>+</m:t>
                      </m:r>
                      <m:f>
                        <m:fPr>
                          <m:ctrlPr>
                            <a:rPr lang="en-US" sz="3600" b="1" i="1">
                              <a:solidFill>
                                <a:srgbClr val="FFFF00"/>
                              </a:solidFill>
                              <a:latin typeface="Cambria Math" panose="02040503050406030204" pitchFamily="18" charset="0"/>
                              <a:cs typeface="Kokila" panose="020B0604020202020204" pitchFamily="34" charset="0"/>
                            </a:rPr>
                          </m:ctrlPr>
                        </m:fPr>
                        <m:num>
                          <m:r>
                            <a:rPr lang="en-US" sz="3600" b="1" i="1">
                              <a:solidFill>
                                <a:srgbClr val="FFFF00"/>
                              </a:solidFill>
                              <a:latin typeface="Cambria Math" panose="02040503050406030204" pitchFamily="18" charset="0"/>
                              <a:cs typeface="Kokila" panose="020B0604020202020204" pitchFamily="34" charset="0"/>
                            </a:rPr>
                            <m:t>𝟏</m:t>
                          </m:r>
                        </m:num>
                        <m:den>
                          <m:r>
                            <a:rPr lang="en-US" sz="3600" b="1" i="1" smtClean="0">
                              <a:solidFill>
                                <a:srgbClr val="FFFF00"/>
                              </a:solidFill>
                              <a:latin typeface="Cambria Math" panose="02040503050406030204" pitchFamily="18" charset="0"/>
                              <a:cs typeface="Kokila" panose="020B0604020202020204" pitchFamily="34" charset="0"/>
                            </a:rPr>
                            <m:t>𝟖</m:t>
                          </m:r>
                          <m:r>
                            <a:rPr lang="en-US" sz="3600" b="1" i="1">
                              <a:solidFill>
                                <a:srgbClr val="FFFF00"/>
                              </a:solidFill>
                              <a:latin typeface="Cambria Math" panose="02040503050406030204" pitchFamily="18" charset="0"/>
                              <a:ea typeface="Cambria Math" panose="02040503050406030204" pitchFamily="18" charset="0"/>
                              <a:cs typeface="Kokila" panose="020B0604020202020204" pitchFamily="34" charset="0"/>
                            </a:rPr>
                            <m:t>×</m:t>
                          </m:r>
                          <m:r>
                            <a:rPr lang="en-US" sz="3600" b="1" i="1" smtClean="0">
                              <a:solidFill>
                                <a:srgbClr val="FFFF00"/>
                              </a:solidFill>
                              <a:latin typeface="Cambria Math" panose="02040503050406030204" pitchFamily="18" charset="0"/>
                              <a:cs typeface="Kokila" panose="020B0604020202020204" pitchFamily="34" charset="0"/>
                            </a:rPr>
                            <m:t>𝟏</m:t>
                          </m:r>
                          <m:r>
                            <a:rPr lang="en-US" sz="3600" b="1" i="1" smtClean="0">
                              <a:solidFill>
                                <a:srgbClr val="FFFF00"/>
                              </a:solidFill>
                              <a:latin typeface="Cambria Math" panose="02040503050406030204" pitchFamily="18" charset="0"/>
                              <a:cs typeface="Kokila" panose="020B0604020202020204" pitchFamily="34" charset="0"/>
                            </a:rPr>
                            <m:t>𝟏</m:t>
                          </m:r>
                        </m:den>
                      </m:f>
                      <m:r>
                        <a:rPr lang="en-US" sz="3600" b="1" i="1" smtClean="0">
                          <a:solidFill>
                            <a:srgbClr val="FFFF00"/>
                          </a:solidFill>
                          <a:latin typeface="Cambria Math" panose="02040503050406030204" pitchFamily="18" charset="0"/>
                          <a:cs typeface="Kokila" panose="020B0604020202020204" pitchFamily="34" charset="0"/>
                        </a:rPr>
                        <m:t>+…+</m:t>
                      </m:r>
                      <m:f>
                        <m:fPr>
                          <m:ctrlPr>
                            <a:rPr lang="en-US" sz="3600" b="1" i="1">
                              <a:solidFill>
                                <a:srgbClr val="FFFF00"/>
                              </a:solidFill>
                              <a:latin typeface="Cambria Math" panose="02040503050406030204" pitchFamily="18" charset="0"/>
                              <a:cs typeface="Kokila" panose="020B0604020202020204" pitchFamily="34" charset="0"/>
                            </a:rPr>
                          </m:ctrlPr>
                        </m:fPr>
                        <m:num>
                          <m:r>
                            <a:rPr lang="en-US" sz="3600" b="1" i="1">
                              <a:solidFill>
                                <a:srgbClr val="FFFF00"/>
                              </a:solidFill>
                              <a:latin typeface="Cambria Math" panose="02040503050406030204" pitchFamily="18" charset="0"/>
                              <a:cs typeface="Kokila" panose="020B0604020202020204" pitchFamily="34" charset="0"/>
                            </a:rPr>
                            <m:t>𝟏</m:t>
                          </m:r>
                        </m:num>
                        <m:den>
                          <m:r>
                            <a:rPr lang="en-US" sz="3600" b="1" i="1" smtClean="0">
                              <a:solidFill>
                                <a:srgbClr val="FFFF00"/>
                              </a:solidFill>
                              <a:latin typeface="Cambria Math" panose="02040503050406030204" pitchFamily="18" charset="0"/>
                              <a:cs typeface="Kokila" panose="020B0604020202020204" pitchFamily="34" charset="0"/>
                            </a:rPr>
                            <m:t>𝟐𝟑</m:t>
                          </m:r>
                          <m:r>
                            <a:rPr lang="en-US" sz="3600" b="1" i="1">
                              <a:solidFill>
                                <a:srgbClr val="FFFF00"/>
                              </a:solidFill>
                              <a:latin typeface="Cambria Math" panose="02040503050406030204" pitchFamily="18" charset="0"/>
                              <a:ea typeface="Cambria Math" panose="02040503050406030204" pitchFamily="18" charset="0"/>
                              <a:cs typeface="Kokila" panose="020B0604020202020204" pitchFamily="34" charset="0"/>
                            </a:rPr>
                            <m:t>×</m:t>
                          </m:r>
                          <m:r>
                            <a:rPr lang="en-US" sz="3600" b="1" i="1" smtClean="0">
                              <a:solidFill>
                                <a:srgbClr val="FFFF00"/>
                              </a:solidFill>
                              <a:latin typeface="Cambria Math" panose="02040503050406030204" pitchFamily="18" charset="0"/>
                              <a:ea typeface="Cambria Math" panose="02040503050406030204" pitchFamily="18" charset="0"/>
                              <a:cs typeface="Kokila" panose="020B0604020202020204" pitchFamily="34" charset="0"/>
                            </a:rPr>
                            <m:t>𝟐</m:t>
                          </m:r>
                          <m:r>
                            <a:rPr lang="en-US" sz="3600" b="1" i="1" smtClean="0">
                              <a:solidFill>
                                <a:srgbClr val="FFFF00"/>
                              </a:solidFill>
                              <a:latin typeface="Cambria Math" panose="02040503050406030204" pitchFamily="18" charset="0"/>
                              <a:cs typeface="Kokila" panose="020B0604020202020204" pitchFamily="34" charset="0"/>
                            </a:rPr>
                            <m:t>𝟔</m:t>
                          </m:r>
                        </m:den>
                      </m:f>
                      <m:r>
                        <a:rPr lang="en-US" sz="3600" b="1" i="1" smtClean="0">
                          <a:solidFill>
                            <a:srgbClr val="FFFF00"/>
                          </a:solidFill>
                          <a:latin typeface="Cambria Math" panose="02040503050406030204" pitchFamily="18" charset="0"/>
                          <a:cs typeface="Kokila" panose="020B0604020202020204" pitchFamily="34" charset="0"/>
                        </a:rPr>
                        <m:t>= ?</m:t>
                      </m:r>
                    </m:oMath>
                  </m:oMathPara>
                </a14:m>
                <a:endParaRPr lang="hi-IN" sz="3600" b="1" dirty="0">
                  <a:solidFill>
                    <a:srgbClr val="FFFF00"/>
                  </a:solidFill>
                  <a:latin typeface="Kokila" panose="020B0604020202020204" pitchFamily="34" charset="0"/>
                  <a:cs typeface="Kokila" panose="020B0604020202020204" pitchFamily="34" charset="0"/>
                </a:endParaRPr>
              </a:p>
            </p:txBody>
          </p:sp>
        </mc:Choice>
        <mc:Fallback>
          <p:sp>
            <p:nvSpPr>
              <p:cNvPr id="12" name="Rectangle: Rounded Corners 11">
                <a:extLst>
                  <a:ext uri="{FF2B5EF4-FFF2-40B4-BE49-F238E27FC236}">
                    <a16:creationId xmlns:a16="http://schemas.microsoft.com/office/drawing/2014/main" id="{6CF2DB3C-76F9-4463-A9D7-CA52A3F6A624}"/>
                  </a:ext>
                </a:extLst>
              </p:cNvPr>
              <p:cNvSpPr>
                <a:spLocks noRot="1" noChangeAspect="1" noMove="1" noResize="1" noEditPoints="1" noAdjustHandles="1" noChangeArrowheads="1" noChangeShapeType="1" noTextEdit="1"/>
              </p:cNvSpPr>
              <p:nvPr/>
            </p:nvSpPr>
            <p:spPr>
              <a:xfrm>
                <a:off x="2727435" y="1018206"/>
                <a:ext cx="9294680" cy="2276787"/>
              </a:xfrm>
              <a:prstGeom prst="roundRect">
                <a:avLst>
                  <a:gd name="adj" fmla="val 8160"/>
                </a:avLst>
              </a:prstGeom>
              <a:blipFill>
                <a:blip r:embed="rId4"/>
                <a:stretch>
                  <a:fillRect/>
                </a:stretch>
              </a:blipFill>
              <a:ln>
                <a:noFill/>
              </a:ln>
              <a:effectLst>
                <a:outerShdw blurRad="107950" dist="12700" dir="5400000" algn="ctr">
                  <a:srgbClr val="000000"/>
                </a:outerShdw>
              </a:effectLst>
            </p:spPr>
            <p:txBody>
              <a:bodyPr/>
              <a:lstStyle/>
              <a:p>
                <a:r>
                  <a:rPr lang="en-US">
                    <a:noFill/>
                  </a:rPr>
                  <a:t> </a:t>
                </a:r>
              </a:p>
            </p:txBody>
          </p:sp>
        </mc:Fallback>
      </mc:AlternateContent>
      <p:sp>
        <p:nvSpPr>
          <p:cNvPr id="13" name="Rectangle: Diagonal Corners Rounded 12">
            <a:extLst>
              <a:ext uri="{FF2B5EF4-FFF2-40B4-BE49-F238E27FC236}">
                <a16:creationId xmlns:a16="http://schemas.microsoft.com/office/drawing/2014/main" id="{85A3D5C3-7A2D-4322-AD90-31154BDDB0C1}"/>
              </a:ext>
            </a:extLst>
          </p:cNvPr>
          <p:cNvSpPr/>
          <p:nvPr/>
        </p:nvSpPr>
        <p:spPr>
          <a:xfrm>
            <a:off x="9207062" y="3429001"/>
            <a:ext cx="2815052" cy="2410794"/>
          </a:xfrm>
          <a:prstGeom prst="round2DiagRect">
            <a:avLst>
              <a:gd name="adj1" fmla="val 19327"/>
              <a:gd name="adj2" fmla="val 0"/>
            </a:avLst>
          </a:prstGeom>
          <a:solidFill>
            <a:srgbClr val="F1FA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AutoNum type="alphaLcParenBoth"/>
            </a:pPr>
            <a:r>
              <a:rPr lang="en-US" sz="3600" b="1" dirty="0">
                <a:solidFill>
                  <a:schemeClr val="tx1"/>
                </a:solidFill>
                <a:latin typeface="Times New Roman" panose="02020603050405020304" pitchFamily="18" charset="0"/>
                <a:cs typeface="Times New Roman" panose="02020603050405020304" pitchFamily="18" charset="0"/>
              </a:rPr>
              <a:t> 1/11</a:t>
            </a:r>
          </a:p>
          <a:p>
            <a:pPr marL="514350" indent="-514350">
              <a:buAutoNum type="alphaLcParenBoth"/>
            </a:pPr>
            <a:r>
              <a:rPr lang="en-US" sz="3600" b="1" dirty="0">
                <a:solidFill>
                  <a:schemeClr val="tx1"/>
                </a:solidFill>
                <a:latin typeface="Times New Roman" panose="02020603050405020304" pitchFamily="18" charset="0"/>
                <a:cs typeface="Times New Roman" panose="02020603050405020304" pitchFamily="18" charset="0"/>
              </a:rPr>
              <a:t> 3/11</a:t>
            </a:r>
          </a:p>
          <a:p>
            <a:pPr marL="514350" indent="-514350">
              <a:buAutoNum type="alphaLcParenBoth"/>
            </a:pPr>
            <a:r>
              <a:rPr lang="en-US" sz="3600" b="1" dirty="0">
                <a:solidFill>
                  <a:schemeClr val="tx1"/>
                </a:solidFill>
                <a:latin typeface="Times New Roman" panose="02020603050405020304" pitchFamily="18" charset="0"/>
                <a:cs typeface="Times New Roman" panose="02020603050405020304" pitchFamily="18" charset="0"/>
              </a:rPr>
              <a:t> 2/13</a:t>
            </a:r>
          </a:p>
          <a:p>
            <a:pPr marL="514350" indent="-514350">
              <a:buAutoNum type="alphaLcParenBoth"/>
            </a:pPr>
            <a:r>
              <a:rPr lang="en-US" sz="3600" b="1" dirty="0">
                <a:solidFill>
                  <a:schemeClr val="tx1"/>
                </a:solidFill>
                <a:latin typeface="Times New Roman" panose="02020603050405020304" pitchFamily="18" charset="0"/>
                <a:cs typeface="Times New Roman" panose="02020603050405020304" pitchFamily="18" charset="0"/>
              </a:rPr>
              <a:t> 4/13</a:t>
            </a:r>
          </a:p>
        </p:txBody>
      </p:sp>
    </p:spTree>
    <p:extLst>
      <p:ext uri="{BB962C8B-B14F-4D97-AF65-F5344CB8AC3E}">
        <p14:creationId xmlns:p14="http://schemas.microsoft.com/office/powerpoint/2010/main" val="7481531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rotWithShape="1">
          <a:blip r:embed="rId2">
            <a:extLst>
              <a:ext uri="{28A0092B-C50C-407E-A947-70E740481C1C}">
                <a14:useLocalDpi xmlns:a14="http://schemas.microsoft.com/office/drawing/2010/main" val="0"/>
              </a:ext>
            </a:extLst>
          </a:blip>
          <a:srcRect l="79795" t="1104" r="-1" b="87967"/>
          <a:stretch/>
        </p:blipFill>
        <p:spPr>
          <a:xfrm>
            <a:off x="9683645" y="126226"/>
            <a:ext cx="2463385" cy="749508"/>
          </a:xfrm>
          <a:prstGeom prst="rect">
            <a:avLst/>
          </a:prstGeom>
        </p:spPr>
      </p:pic>
      <p:sp>
        <p:nvSpPr>
          <p:cNvPr id="3" name="Rectangle 2">
            <a:extLst>
              <a:ext uri="{FF2B5EF4-FFF2-40B4-BE49-F238E27FC236}">
                <a16:creationId xmlns:a16="http://schemas.microsoft.com/office/drawing/2014/main" id="{35687E46-B7AE-42F2-934F-F0A5CEA9444A}"/>
              </a:ext>
            </a:extLst>
          </p:cNvPr>
          <p:cNvSpPr/>
          <p:nvPr/>
        </p:nvSpPr>
        <p:spPr>
          <a:xfrm>
            <a:off x="14990" y="279985"/>
            <a:ext cx="9578716" cy="4095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Single Corner Rounded 8">
            <a:extLst>
              <a:ext uri="{FF2B5EF4-FFF2-40B4-BE49-F238E27FC236}">
                <a16:creationId xmlns:a16="http://schemas.microsoft.com/office/drawing/2014/main" id="{81E5C525-4246-47C0-A8D6-F8E60E3397B2}"/>
              </a:ext>
            </a:extLst>
          </p:cNvPr>
          <p:cNvSpPr/>
          <p:nvPr/>
        </p:nvSpPr>
        <p:spPr>
          <a:xfrm>
            <a:off x="-652074" y="194385"/>
            <a:ext cx="4654448" cy="610739"/>
          </a:xfrm>
          <a:prstGeom prst="round1Rect">
            <a:avLst>
              <a:gd name="adj" fmla="val 50000"/>
            </a:avLst>
          </a:prstGeom>
          <a:solidFill>
            <a:srgbClr val="E2122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bg1"/>
                </a:solidFill>
                <a:latin typeface="Arial Rounded MT Bold" panose="020F0704030504030204" pitchFamily="34" charset="0"/>
              </a:rPr>
              <a:t>Maths</a:t>
            </a:r>
            <a:r>
              <a:rPr lang="en-US" sz="3600" b="1" dirty="0">
                <a:solidFill>
                  <a:schemeClr val="bg1"/>
                </a:solidFill>
                <a:latin typeface="Arial Rounded MT Bold" panose="020F0704030504030204" pitchFamily="34" charset="0"/>
              </a:rPr>
              <a:t> by Nilesh sir</a:t>
            </a:r>
          </a:p>
        </p:txBody>
      </p:sp>
      <p:sp>
        <p:nvSpPr>
          <p:cNvPr id="10" name="Rectangle: Rounded Corners 9">
            <a:extLst>
              <a:ext uri="{FF2B5EF4-FFF2-40B4-BE49-F238E27FC236}">
                <a16:creationId xmlns:a16="http://schemas.microsoft.com/office/drawing/2014/main" id="{04424E1F-97C2-48ED-AE88-BADA1E6ECAAA}"/>
              </a:ext>
            </a:extLst>
          </p:cNvPr>
          <p:cNvSpPr/>
          <p:nvPr/>
        </p:nvSpPr>
        <p:spPr>
          <a:xfrm>
            <a:off x="169886" y="983116"/>
            <a:ext cx="1138650" cy="610739"/>
          </a:xfrm>
          <a:prstGeom prst="roundRect">
            <a:avLst/>
          </a:prstGeom>
          <a:blipFill>
            <a:blip r:embed="rId3"/>
            <a:tile tx="0" ty="0" sx="100000" sy="100000" flip="none" algn="tl"/>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Arial Rounded MT Bold" panose="020F0704030504030204" pitchFamily="34" charset="0"/>
              </a:rPr>
              <a:t>37</a:t>
            </a:r>
            <a:endParaRPr lang="es-ES" sz="3600" b="1" dirty="0">
              <a:solidFill>
                <a:srgbClr val="FFFF00"/>
              </a:solidFill>
              <a:latin typeface="Arial Rounded MT Bold" panose="020F0704030504030204" pitchFamily="34" charset="0"/>
            </a:endParaRPr>
          </a:p>
        </p:txBody>
      </p:sp>
      <p:sp>
        <p:nvSpPr>
          <p:cNvPr id="11" name="Rectangle: Diagonal Corners Rounded 10">
            <a:extLst>
              <a:ext uri="{FF2B5EF4-FFF2-40B4-BE49-F238E27FC236}">
                <a16:creationId xmlns:a16="http://schemas.microsoft.com/office/drawing/2014/main" id="{2B73A3A7-FA2E-4FE3-AAEC-07A82C5A4D9C}"/>
              </a:ext>
            </a:extLst>
          </p:cNvPr>
          <p:cNvSpPr/>
          <p:nvPr/>
        </p:nvSpPr>
        <p:spPr>
          <a:xfrm>
            <a:off x="5591333" y="194385"/>
            <a:ext cx="3897442" cy="610739"/>
          </a:xfrm>
          <a:prstGeom prst="round2DiagRect">
            <a:avLst>
              <a:gd name="adj1" fmla="val 43666"/>
              <a:gd name="adj2" fmla="val 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Rounded MT Bold" panose="020F0704030504030204" pitchFamily="34" charset="0"/>
              </a:rPr>
              <a:t>USE CODE – Y652</a:t>
            </a:r>
          </a:p>
        </p:txBody>
      </p:sp>
      <p:sp>
        <p:nvSpPr>
          <p:cNvPr id="12" name="Rectangle: Rounded Corners 11">
            <a:extLst>
              <a:ext uri="{FF2B5EF4-FFF2-40B4-BE49-F238E27FC236}">
                <a16:creationId xmlns:a16="http://schemas.microsoft.com/office/drawing/2014/main" id="{6CF2DB3C-76F9-4463-A9D7-CA52A3F6A624}"/>
              </a:ext>
            </a:extLst>
          </p:cNvPr>
          <p:cNvSpPr/>
          <p:nvPr/>
        </p:nvSpPr>
        <p:spPr>
          <a:xfrm>
            <a:off x="2727435" y="1018206"/>
            <a:ext cx="9294680" cy="3314896"/>
          </a:xfrm>
          <a:prstGeom prst="roundRect">
            <a:avLst>
              <a:gd name="adj" fmla="val 8160"/>
            </a:avLst>
          </a:prstGeom>
          <a:solidFill>
            <a:srgbClr val="03450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latin typeface="Kokila" panose="020B0604020202020204" pitchFamily="34" charset="0"/>
                <a:cs typeface="Kokila" panose="020B0604020202020204" pitchFamily="34" charset="0"/>
              </a:rPr>
              <a:t>In a school, 391 boys and 323 girls have been divided into the largest possible equal classes, so that in each class of boys, the number of boys is the same as that in each class of girls. What is the number of students in the classes?</a:t>
            </a:r>
          </a:p>
          <a:p>
            <a:pPr algn="ctr"/>
            <a:r>
              <a:rPr lang="hi-IN" sz="3000" b="1" dirty="0">
                <a:solidFill>
                  <a:srgbClr val="FFFF00"/>
                </a:solidFill>
                <a:latin typeface="Kokila" panose="020B0604020202020204" pitchFamily="34" charset="0"/>
                <a:cs typeface="Kokila" panose="020B0604020202020204" pitchFamily="34" charset="0"/>
              </a:rPr>
              <a:t>एक स्कूल में, 391 लड़कों और 323 लड़कियों को सबसे बड़ी संभावित समान कक्षाओं में विभाजित किया गया है, ताकि लड़कों की प्रत्येक कक्षा में, लड़कियों की प्रत्येक कक्षा में लड़कों की संख्या समान हो। कक्षाओं में छात्रों की संख्या कितनी है?</a:t>
            </a:r>
          </a:p>
        </p:txBody>
      </p:sp>
      <p:sp>
        <p:nvSpPr>
          <p:cNvPr id="13" name="Rectangle: Diagonal Corners Rounded 12">
            <a:extLst>
              <a:ext uri="{FF2B5EF4-FFF2-40B4-BE49-F238E27FC236}">
                <a16:creationId xmlns:a16="http://schemas.microsoft.com/office/drawing/2014/main" id="{85A3D5C3-7A2D-4322-AD90-31154BDDB0C1}"/>
              </a:ext>
            </a:extLst>
          </p:cNvPr>
          <p:cNvSpPr/>
          <p:nvPr/>
        </p:nvSpPr>
        <p:spPr>
          <a:xfrm>
            <a:off x="8135007" y="4333102"/>
            <a:ext cx="3887108" cy="1746226"/>
          </a:xfrm>
          <a:prstGeom prst="round2DiagRect">
            <a:avLst>
              <a:gd name="adj1" fmla="val 19327"/>
              <a:gd name="adj2" fmla="val 0"/>
            </a:avLst>
          </a:prstGeom>
          <a:solidFill>
            <a:srgbClr val="F1FA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600" b="1" dirty="0">
                <a:solidFill>
                  <a:schemeClr val="tx1"/>
                </a:solidFill>
                <a:latin typeface="Times New Roman" panose="02020603050405020304" pitchFamily="18" charset="0"/>
                <a:cs typeface="Times New Roman" panose="02020603050405020304" pitchFamily="18" charset="0"/>
              </a:rPr>
              <a:t>(A) 13 	(B) 15 </a:t>
            </a:r>
          </a:p>
          <a:p>
            <a:r>
              <a:rPr lang="pt-BR" sz="3600" b="1" dirty="0">
                <a:solidFill>
                  <a:schemeClr val="tx1"/>
                </a:solidFill>
                <a:latin typeface="Times New Roman" panose="02020603050405020304" pitchFamily="18" charset="0"/>
                <a:cs typeface="Times New Roman" panose="02020603050405020304" pitchFamily="18" charset="0"/>
              </a:rPr>
              <a:t>(C) 17  	(D) 19</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0797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rotWithShape="1">
          <a:blip r:embed="rId2">
            <a:extLst>
              <a:ext uri="{28A0092B-C50C-407E-A947-70E740481C1C}">
                <a14:useLocalDpi xmlns:a14="http://schemas.microsoft.com/office/drawing/2010/main" val="0"/>
              </a:ext>
            </a:extLst>
          </a:blip>
          <a:srcRect l="79795" t="1104" r="-1" b="87967"/>
          <a:stretch/>
        </p:blipFill>
        <p:spPr>
          <a:xfrm>
            <a:off x="9683645" y="126226"/>
            <a:ext cx="2463385" cy="749508"/>
          </a:xfrm>
          <a:prstGeom prst="rect">
            <a:avLst/>
          </a:prstGeom>
        </p:spPr>
      </p:pic>
      <p:sp>
        <p:nvSpPr>
          <p:cNvPr id="3" name="Rectangle 2">
            <a:extLst>
              <a:ext uri="{FF2B5EF4-FFF2-40B4-BE49-F238E27FC236}">
                <a16:creationId xmlns:a16="http://schemas.microsoft.com/office/drawing/2014/main" id="{35687E46-B7AE-42F2-934F-F0A5CEA9444A}"/>
              </a:ext>
            </a:extLst>
          </p:cNvPr>
          <p:cNvSpPr/>
          <p:nvPr/>
        </p:nvSpPr>
        <p:spPr>
          <a:xfrm>
            <a:off x="14990" y="279985"/>
            <a:ext cx="9578716" cy="4095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Single Corner Rounded 8">
            <a:extLst>
              <a:ext uri="{FF2B5EF4-FFF2-40B4-BE49-F238E27FC236}">
                <a16:creationId xmlns:a16="http://schemas.microsoft.com/office/drawing/2014/main" id="{81E5C525-4246-47C0-A8D6-F8E60E3397B2}"/>
              </a:ext>
            </a:extLst>
          </p:cNvPr>
          <p:cNvSpPr/>
          <p:nvPr/>
        </p:nvSpPr>
        <p:spPr>
          <a:xfrm>
            <a:off x="-652074" y="194385"/>
            <a:ext cx="4654448" cy="610739"/>
          </a:xfrm>
          <a:prstGeom prst="round1Rect">
            <a:avLst>
              <a:gd name="adj" fmla="val 50000"/>
            </a:avLst>
          </a:prstGeom>
          <a:solidFill>
            <a:srgbClr val="E2122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bg1"/>
                </a:solidFill>
                <a:latin typeface="Arial Rounded MT Bold" panose="020F0704030504030204" pitchFamily="34" charset="0"/>
              </a:rPr>
              <a:t>Maths</a:t>
            </a:r>
            <a:r>
              <a:rPr lang="en-US" sz="3600" b="1" dirty="0">
                <a:solidFill>
                  <a:schemeClr val="bg1"/>
                </a:solidFill>
                <a:latin typeface="Arial Rounded MT Bold" panose="020F0704030504030204" pitchFamily="34" charset="0"/>
              </a:rPr>
              <a:t> by Nilesh sir</a:t>
            </a:r>
          </a:p>
        </p:txBody>
      </p:sp>
      <p:sp>
        <p:nvSpPr>
          <p:cNvPr id="10" name="Rectangle: Rounded Corners 9">
            <a:extLst>
              <a:ext uri="{FF2B5EF4-FFF2-40B4-BE49-F238E27FC236}">
                <a16:creationId xmlns:a16="http://schemas.microsoft.com/office/drawing/2014/main" id="{04424E1F-97C2-48ED-AE88-BADA1E6ECAAA}"/>
              </a:ext>
            </a:extLst>
          </p:cNvPr>
          <p:cNvSpPr/>
          <p:nvPr/>
        </p:nvSpPr>
        <p:spPr>
          <a:xfrm>
            <a:off x="169886" y="983116"/>
            <a:ext cx="1138650" cy="610739"/>
          </a:xfrm>
          <a:prstGeom prst="roundRect">
            <a:avLst/>
          </a:prstGeom>
          <a:blipFill>
            <a:blip r:embed="rId3"/>
            <a:tile tx="0" ty="0" sx="100000" sy="100000" flip="none" algn="tl"/>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Arial Rounded MT Bold" panose="020F0704030504030204" pitchFamily="34" charset="0"/>
              </a:rPr>
              <a:t>02</a:t>
            </a:r>
            <a:endParaRPr lang="es-ES" sz="3600" b="1" dirty="0">
              <a:solidFill>
                <a:srgbClr val="FFFF00"/>
              </a:solidFill>
              <a:latin typeface="Arial Rounded MT Bold" panose="020F0704030504030204" pitchFamily="34" charset="0"/>
            </a:endParaRPr>
          </a:p>
        </p:txBody>
      </p:sp>
      <p:sp>
        <p:nvSpPr>
          <p:cNvPr id="11" name="Rectangle: Diagonal Corners Rounded 10">
            <a:extLst>
              <a:ext uri="{FF2B5EF4-FFF2-40B4-BE49-F238E27FC236}">
                <a16:creationId xmlns:a16="http://schemas.microsoft.com/office/drawing/2014/main" id="{2B73A3A7-FA2E-4FE3-AAEC-07A82C5A4D9C}"/>
              </a:ext>
            </a:extLst>
          </p:cNvPr>
          <p:cNvSpPr/>
          <p:nvPr/>
        </p:nvSpPr>
        <p:spPr>
          <a:xfrm>
            <a:off x="5591333" y="194385"/>
            <a:ext cx="3897442" cy="610739"/>
          </a:xfrm>
          <a:prstGeom prst="round2DiagRect">
            <a:avLst>
              <a:gd name="adj1" fmla="val 43666"/>
              <a:gd name="adj2" fmla="val 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Rounded MT Bold" panose="020F0704030504030204" pitchFamily="34" charset="0"/>
              </a:rPr>
              <a:t>USE CODE – Y652</a:t>
            </a:r>
          </a:p>
        </p:txBody>
      </p:sp>
      <p:sp>
        <p:nvSpPr>
          <p:cNvPr id="12" name="Rectangle: Rounded Corners 11">
            <a:extLst>
              <a:ext uri="{FF2B5EF4-FFF2-40B4-BE49-F238E27FC236}">
                <a16:creationId xmlns:a16="http://schemas.microsoft.com/office/drawing/2014/main" id="{6CF2DB3C-76F9-4463-A9D7-CA52A3F6A624}"/>
              </a:ext>
            </a:extLst>
          </p:cNvPr>
          <p:cNvSpPr/>
          <p:nvPr/>
        </p:nvSpPr>
        <p:spPr>
          <a:xfrm>
            <a:off x="4146331" y="1018207"/>
            <a:ext cx="7875783" cy="3303304"/>
          </a:xfrm>
          <a:prstGeom prst="roundRect">
            <a:avLst>
              <a:gd name="adj" fmla="val 8160"/>
            </a:avLst>
          </a:prstGeom>
          <a:solidFill>
            <a:srgbClr val="03450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Kokila" panose="020B0604020202020204" pitchFamily="34" charset="0"/>
                <a:cs typeface="Kokila" panose="020B0604020202020204" pitchFamily="34" charset="0"/>
              </a:rPr>
              <a:t>A sum of money becomes 13/5 times of itself in 32 years at r% of SI. What is the value of r ?</a:t>
            </a:r>
          </a:p>
          <a:p>
            <a:pPr algn="ctr"/>
            <a:r>
              <a:rPr lang="hi-IN" sz="4000" b="1" dirty="0">
                <a:solidFill>
                  <a:srgbClr val="FFFF00"/>
                </a:solidFill>
                <a:latin typeface="Kokila" panose="020B0604020202020204" pitchFamily="34" charset="0"/>
                <a:cs typeface="Kokila" panose="020B0604020202020204" pitchFamily="34" charset="0"/>
              </a:rPr>
              <a:t>एक धनराशि साधारण ब्याज के </a:t>
            </a:r>
            <a:r>
              <a:rPr lang="en-US" sz="4000" b="1" dirty="0">
                <a:solidFill>
                  <a:srgbClr val="FFFF00"/>
                </a:solidFill>
                <a:latin typeface="Kokila" panose="020B0604020202020204" pitchFamily="34" charset="0"/>
                <a:cs typeface="Kokila" panose="020B0604020202020204" pitchFamily="34" charset="0"/>
              </a:rPr>
              <a:t>r% </a:t>
            </a:r>
            <a:r>
              <a:rPr lang="hi-IN" sz="4000" b="1" dirty="0">
                <a:solidFill>
                  <a:srgbClr val="FFFF00"/>
                </a:solidFill>
                <a:latin typeface="Kokila" panose="020B0604020202020204" pitchFamily="34" charset="0"/>
                <a:cs typeface="Kokila" panose="020B0604020202020204" pitchFamily="34" charset="0"/>
              </a:rPr>
              <a:t>पर 32 वर्षों में स्वयं का 13/5 गुना हो जाती है। आर का मान क्या है?</a:t>
            </a:r>
          </a:p>
        </p:txBody>
      </p:sp>
      <p:sp>
        <p:nvSpPr>
          <p:cNvPr id="13" name="Rectangle: Diagonal Corners Rounded 12">
            <a:extLst>
              <a:ext uri="{FF2B5EF4-FFF2-40B4-BE49-F238E27FC236}">
                <a16:creationId xmlns:a16="http://schemas.microsoft.com/office/drawing/2014/main" id="{85A3D5C3-7A2D-4322-AD90-31154BDDB0C1}"/>
              </a:ext>
            </a:extLst>
          </p:cNvPr>
          <p:cNvSpPr/>
          <p:nvPr/>
        </p:nvSpPr>
        <p:spPr>
          <a:xfrm>
            <a:off x="7786549" y="4650171"/>
            <a:ext cx="4123976" cy="1435829"/>
          </a:xfrm>
          <a:prstGeom prst="round2DiagRect">
            <a:avLst>
              <a:gd name="adj1" fmla="val 19327"/>
              <a:gd name="adj2" fmla="val 0"/>
            </a:avLst>
          </a:prstGeom>
          <a:solidFill>
            <a:srgbClr val="F1FA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600" b="1" dirty="0">
                <a:solidFill>
                  <a:schemeClr val="tx1"/>
                </a:solidFill>
                <a:latin typeface="Times New Roman" panose="02020603050405020304" pitchFamily="18" charset="0"/>
                <a:cs typeface="Times New Roman" panose="02020603050405020304" pitchFamily="18" charset="0"/>
              </a:rPr>
              <a:t>(a) 6% 	(b) 7%</a:t>
            </a:r>
          </a:p>
          <a:p>
            <a:r>
              <a:rPr lang="pt-BR" sz="3600" b="1" dirty="0">
                <a:solidFill>
                  <a:schemeClr val="tx1"/>
                </a:solidFill>
                <a:latin typeface="Times New Roman" panose="02020603050405020304" pitchFamily="18" charset="0"/>
                <a:cs typeface="Times New Roman" panose="02020603050405020304" pitchFamily="18" charset="0"/>
              </a:rPr>
              <a:t>(c) 5%	(d) 18% </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62278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rotWithShape="1">
          <a:blip r:embed="rId2">
            <a:extLst>
              <a:ext uri="{28A0092B-C50C-407E-A947-70E740481C1C}">
                <a14:useLocalDpi xmlns:a14="http://schemas.microsoft.com/office/drawing/2010/main" val="0"/>
              </a:ext>
            </a:extLst>
          </a:blip>
          <a:srcRect l="79795" t="1104" r="-1" b="87967"/>
          <a:stretch/>
        </p:blipFill>
        <p:spPr>
          <a:xfrm>
            <a:off x="9683645" y="126226"/>
            <a:ext cx="2463385" cy="749508"/>
          </a:xfrm>
          <a:prstGeom prst="rect">
            <a:avLst/>
          </a:prstGeom>
        </p:spPr>
      </p:pic>
      <p:sp>
        <p:nvSpPr>
          <p:cNvPr id="3" name="Rectangle 2">
            <a:extLst>
              <a:ext uri="{FF2B5EF4-FFF2-40B4-BE49-F238E27FC236}">
                <a16:creationId xmlns:a16="http://schemas.microsoft.com/office/drawing/2014/main" id="{35687E46-B7AE-42F2-934F-F0A5CEA9444A}"/>
              </a:ext>
            </a:extLst>
          </p:cNvPr>
          <p:cNvSpPr/>
          <p:nvPr/>
        </p:nvSpPr>
        <p:spPr>
          <a:xfrm>
            <a:off x="14990" y="279985"/>
            <a:ext cx="9578716" cy="4095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Single Corner Rounded 8">
            <a:extLst>
              <a:ext uri="{FF2B5EF4-FFF2-40B4-BE49-F238E27FC236}">
                <a16:creationId xmlns:a16="http://schemas.microsoft.com/office/drawing/2014/main" id="{81E5C525-4246-47C0-A8D6-F8E60E3397B2}"/>
              </a:ext>
            </a:extLst>
          </p:cNvPr>
          <p:cNvSpPr/>
          <p:nvPr/>
        </p:nvSpPr>
        <p:spPr>
          <a:xfrm>
            <a:off x="-652074" y="194385"/>
            <a:ext cx="4654448" cy="610739"/>
          </a:xfrm>
          <a:prstGeom prst="round1Rect">
            <a:avLst>
              <a:gd name="adj" fmla="val 50000"/>
            </a:avLst>
          </a:prstGeom>
          <a:solidFill>
            <a:srgbClr val="E2122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bg1"/>
                </a:solidFill>
                <a:latin typeface="Arial Rounded MT Bold" panose="020F0704030504030204" pitchFamily="34" charset="0"/>
              </a:rPr>
              <a:t>Maths</a:t>
            </a:r>
            <a:r>
              <a:rPr lang="en-US" sz="3600" b="1" dirty="0">
                <a:solidFill>
                  <a:schemeClr val="bg1"/>
                </a:solidFill>
                <a:latin typeface="Arial Rounded MT Bold" panose="020F0704030504030204" pitchFamily="34" charset="0"/>
              </a:rPr>
              <a:t> by Nilesh sir</a:t>
            </a:r>
          </a:p>
        </p:txBody>
      </p:sp>
      <p:sp>
        <p:nvSpPr>
          <p:cNvPr id="10" name="Rectangle: Rounded Corners 9">
            <a:extLst>
              <a:ext uri="{FF2B5EF4-FFF2-40B4-BE49-F238E27FC236}">
                <a16:creationId xmlns:a16="http://schemas.microsoft.com/office/drawing/2014/main" id="{04424E1F-97C2-48ED-AE88-BADA1E6ECAAA}"/>
              </a:ext>
            </a:extLst>
          </p:cNvPr>
          <p:cNvSpPr/>
          <p:nvPr/>
        </p:nvSpPr>
        <p:spPr>
          <a:xfrm>
            <a:off x="169886" y="983116"/>
            <a:ext cx="1138650" cy="610739"/>
          </a:xfrm>
          <a:prstGeom prst="roundRect">
            <a:avLst/>
          </a:prstGeom>
          <a:blipFill>
            <a:blip r:embed="rId3"/>
            <a:tile tx="0" ty="0" sx="100000" sy="100000" flip="none" algn="tl"/>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Arial Rounded MT Bold" panose="020F0704030504030204" pitchFamily="34" charset="0"/>
              </a:rPr>
              <a:t>38</a:t>
            </a:r>
            <a:endParaRPr lang="es-ES" sz="3600" b="1" dirty="0">
              <a:solidFill>
                <a:srgbClr val="FFFF00"/>
              </a:solidFill>
              <a:latin typeface="Arial Rounded MT Bold" panose="020F0704030504030204" pitchFamily="34" charset="0"/>
            </a:endParaRPr>
          </a:p>
        </p:txBody>
      </p:sp>
      <p:sp>
        <p:nvSpPr>
          <p:cNvPr id="11" name="Rectangle: Diagonal Corners Rounded 10">
            <a:extLst>
              <a:ext uri="{FF2B5EF4-FFF2-40B4-BE49-F238E27FC236}">
                <a16:creationId xmlns:a16="http://schemas.microsoft.com/office/drawing/2014/main" id="{2B73A3A7-FA2E-4FE3-AAEC-07A82C5A4D9C}"/>
              </a:ext>
            </a:extLst>
          </p:cNvPr>
          <p:cNvSpPr/>
          <p:nvPr/>
        </p:nvSpPr>
        <p:spPr>
          <a:xfrm>
            <a:off x="5591333" y="194385"/>
            <a:ext cx="3897442" cy="610739"/>
          </a:xfrm>
          <a:prstGeom prst="round2DiagRect">
            <a:avLst>
              <a:gd name="adj1" fmla="val 43666"/>
              <a:gd name="adj2" fmla="val 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Rounded MT Bold" panose="020F0704030504030204" pitchFamily="34" charset="0"/>
              </a:rPr>
              <a:t>USE CODE – Y652</a:t>
            </a:r>
          </a:p>
        </p:txBody>
      </p:sp>
      <p:sp>
        <p:nvSpPr>
          <p:cNvPr id="12" name="Rectangle: Rounded Corners 11">
            <a:extLst>
              <a:ext uri="{FF2B5EF4-FFF2-40B4-BE49-F238E27FC236}">
                <a16:creationId xmlns:a16="http://schemas.microsoft.com/office/drawing/2014/main" id="{6CF2DB3C-76F9-4463-A9D7-CA52A3F6A624}"/>
              </a:ext>
            </a:extLst>
          </p:cNvPr>
          <p:cNvSpPr/>
          <p:nvPr/>
        </p:nvSpPr>
        <p:spPr>
          <a:xfrm>
            <a:off x="2727435" y="1018206"/>
            <a:ext cx="9294680" cy="3314896"/>
          </a:xfrm>
          <a:prstGeom prst="roundRect">
            <a:avLst>
              <a:gd name="adj" fmla="val 8160"/>
            </a:avLst>
          </a:prstGeom>
          <a:solidFill>
            <a:srgbClr val="03450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Kokila" panose="020B0604020202020204" pitchFamily="34" charset="0"/>
                <a:cs typeface="Kokila" panose="020B0604020202020204" pitchFamily="34" charset="0"/>
              </a:rPr>
              <a:t>What least number must be subtracted from 1294 so that the remainder, when divided by 9, 11, 13 will leave the same remainder 6 in each case?</a:t>
            </a:r>
          </a:p>
          <a:p>
            <a:pPr algn="ctr"/>
            <a:r>
              <a:rPr lang="en-US" sz="3600" b="1" dirty="0">
                <a:solidFill>
                  <a:srgbClr val="FFFF00"/>
                </a:solidFill>
                <a:latin typeface="Kokila" panose="020B0604020202020204" pitchFamily="34" charset="0"/>
                <a:cs typeface="Kokila" panose="020B0604020202020204" pitchFamily="34" charset="0"/>
              </a:rPr>
              <a:t>1294 </a:t>
            </a:r>
            <a:r>
              <a:rPr lang="hi-IN" sz="3600" b="1" dirty="0">
                <a:solidFill>
                  <a:srgbClr val="FFFF00"/>
                </a:solidFill>
                <a:latin typeface="Kokila" panose="020B0604020202020204" pitchFamily="34" charset="0"/>
                <a:cs typeface="Kokila" panose="020B0604020202020204" pitchFamily="34" charset="0"/>
              </a:rPr>
              <a:t>में से कौन-सी न्यूनतम संख्या घटाई जाए कि शेषफल को 9, 11, 13 से विभाजित करने पर प्रत्येक स्थिति में वही शेष 6 बचे?</a:t>
            </a:r>
          </a:p>
        </p:txBody>
      </p:sp>
      <p:sp>
        <p:nvSpPr>
          <p:cNvPr id="13" name="Rectangle: Diagonal Corners Rounded 12">
            <a:extLst>
              <a:ext uri="{FF2B5EF4-FFF2-40B4-BE49-F238E27FC236}">
                <a16:creationId xmlns:a16="http://schemas.microsoft.com/office/drawing/2014/main" id="{85A3D5C3-7A2D-4322-AD90-31154BDDB0C1}"/>
              </a:ext>
            </a:extLst>
          </p:cNvPr>
          <p:cNvSpPr/>
          <p:nvPr/>
        </p:nvSpPr>
        <p:spPr>
          <a:xfrm>
            <a:off x="8135007" y="4333102"/>
            <a:ext cx="3887108" cy="1506692"/>
          </a:xfrm>
          <a:prstGeom prst="round2DiagRect">
            <a:avLst>
              <a:gd name="adj1" fmla="val 19327"/>
              <a:gd name="adj2" fmla="val 0"/>
            </a:avLst>
          </a:prstGeom>
          <a:solidFill>
            <a:srgbClr val="F1FA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600" b="1" dirty="0">
                <a:solidFill>
                  <a:schemeClr val="tx1"/>
                </a:solidFill>
                <a:latin typeface="Times New Roman" panose="02020603050405020304" pitchFamily="18" charset="0"/>
                <a:cs typeface="Times New Roman" panose="02020603050405020304" pitchFamily="18" charset="0"/>
              </a:rPr>
              <a:t>(A) 1 	(B) 2 </a:t>
            </a:r>
          </a:p>
          <a:p>
            <a:r>
              <a:rPr lang="pt-BR" sz="3600" b="1" dirty="0">
                <a:solidFill>
                  <a:schemeClr val="tx1"/>
                </a:solidFill>
                <a:latin typeface="Times New Roman" panose="02020603050405020304" pitchFamily="18" charset="0"/>
                <a:cs typeface="Times New Roman" panose="02020603050405020304" pitchFamily="18" charset="0"/>
              </a:rPr>
              <a:t>(C) 3 	(D) 4</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72058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rotWithShape="1">
          <a:blip r:embed="rId2">
            <a:extLst>
              <a:ext uri="{28A0092B-C50C-407E-A947-70E740481C1C}">
                <a14:useLocalDpi xmlns:a14="http://schemas.microsoft.com/office/drawing/2010/main" val="0"/>
              </a:ext>
            </a:extLst>
          </a:blip>
          <a:srcRect l="79795" t="1104" r="-1" b="87967"/>
          <a:stretch/>
        </p:blipFill>
        <p:spPr>
          <a:xfrm>
            <a:off x="9683645" y="126226"/>
            <a:ext cx="2463385" cy="749508"/>
          </a:xfrm>
          <a:prstGeom prst="rect">
            <a:avLst/>
          </a:prstGeom>
        </p:spPr>
      </p:pic>
      <p:sp>
        <p:nvSpPr>
          <p:cNvPr id="3" name="Rectangle 2">
            <a:extLst>
              <a:ext uri="{FF2B5EF4-FFF2-40B4-BE49-F238E27FC236}">
                <a16:creationId xmlns:a16="http://schemas.microsoft.com/office/drawing/2014/main" id="{35687E46-B7AE-42F2-934F-F0A5CEA9444A}"/>
              </a:ext>
            </a:extLst>
          </p:cNvPr>
          <p:cNvSpPr/>
          <p:nvPr/>
        </p:nvSpPr>
        <p:spPr>
          <a:xfrm>
            <a:off x="14990" y="279985"/>
            <a:ext cx="9578716" cy="4095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Single Corner Rounded 8">
            <a:extLst>
              <a:ext uri="{FF2B5EF4-FFF2-40B4-BE49-F238E27FC236}">
                <a16:creationId xmlns:a16="http://schemas.microsoft.com/office/drawing/2014/main" id="{81E5C525-4246-47C0-A8D6-F8E60E3397B2}"/>
              </a:ext>
            </a:extLst>
          </p:cNvPr>
          <p:cNvSpPr/>
          <p:nvPr/>
        </p:nvSpPr>
        <p:spPr>
          <a:xfrm>
            <a:off x="-652074" y="194385"/>
            <a:ext cx="4654448" cy="610739"/>
          </a:xfrm>
          <a:prstGeom prst="round1Rect">
            <a:avLst>
              <a:gd name="adj" fmla="val 50000"/>
            </a:avLst>
          </a:prstGeom>
          <a:solidFill>
            <a:srgbClr val="E2122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bg1"/>
                </a:solidFill>
                <a:latin typeface="Arial Rounded MT Bold" panose="020F0704030504030204" pitchFamily="34" charset="0"/>
              </a:rPr>
              <a:t>Maths</a:t>
            </a:r>
            <a:r>
              <a:rPr lang="en-US" sz="3600" b="1" dirty="0">
                <a:solidFill>
                  <a:schemeClr val="bg1"/>
                </a:solidFill>
                <a:latin typeface="Arial Rounded MT Bold" panose="020F0704030504030204" pitchFamily="34" charset="0"/>
              </a:rPr>
              <a:t> by Nilesh sir</a:t>
            </a:r>
          </a:p>
        </p:txBody>
      </p:sp>
      <p:sp>
        <p:nvSpPr>
          <p:cNvPr id="10" name="Rectangle: Rounded Corners 9">
            <a:extLst>
              <a:ext uri="{FF2B5EF4-FFF2-40B4-BE49-F238E27FC236}">
                <a16:creationId xmlns:a16="http://schemas.microsoft.com/office/drawing/2014/main" id="{04424E1F-97C2-48ED-AE88-BADA1E6ECAAA}"/>
              </a:ext>
            </a:extLst>
          </p:cNvPr>
          <p:cNvSpPr/>
          <p:nvPr/>
        </p:nvSpPr>
        <p:spPr>
          <a:xfrm>
            <a:off x="169886" y="983116"/>
            <a:ext cx="1138650" cy="610739"/>
          </a:xfrm>
          <a:prstGeom prst="roundRect">
            <a:avLst/>
          </a:prstGeom>
          <a:blipFill>
            <a:blip r:embed="rId3"/>
            <a:tile tx="0" ty="0" sx="100000" sy="100000" flip="none" algn="tl"/>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Arial Rounded MT Bold" panose="020F0704030504030204" pitchFamily="34" charset="0"/>
              </a:rPr>
              <a:t>39</a:t>
            </a:r>
            <a:endParaRPr lang="es-ES" sz="3600" b="1" dirty="0">
              <a:solidFill>
                <a:srgbClr val="FFFF00"/>
              </a:solidFill>
              <a:latin typeface="Arial Rounded MT Bold" panose="020F0704030504030204" pitchFamily="34" charset="0"/>
            </a:endParaRPr>
          </a:p>
        </p:txBody>
      </p:sp>
      <p:sp>
        <p:nvSpPr>
          <p:cNvPr id="11" name="Rectangle: Diagonal Corners Rounded 10">
            <a:extLst>
              <a:ext uri="{FF2B5EF4-FFF2-40B4-BE49-F238E27FC236}">
                <a16:creationId xmlns:a16="http://schemas.microsoft.com/office/drawing/2014/main" id="{2B73A3A7-FA2E-4FE3-AAEC-07A82C5A4D9C}"/>
              </a:ext>
            </a:extLst>
          </p:cNvPr>
          <p:cNvSpPr/>
          <p:nvPr/>
        </p:nvSpPr>
        <p:spPr>
          <a:xfrm>
            <a:off x="5591333" y="194385"/>
            <a:ext cx="3897442" cy="610739"/>
          </a:xfrm>
          <a:prstGeom prst="round2DiagRect">
            <a:avLst>
              <a:gd name="adj1" fmla="val 43666"/>
              <a:gd name="adj2" fmla="val 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Rounded MT Bold" panose="020F0704030504030204" pitchFamily="34" charset="0"/>
              </a:rPr>
              <a:t>USE CODE – Y652</a:t>
            </a:r>
          </a:p>
        </p:txBody>
      </p:sp>
      <p:sp>
        <p:nvSpPr>
          <p:cNvPr id="12" name="Rectangle: Rounded Corners 11">
            <a:extLst>
              <a:ext uri="{FF2B5EF4-FFF2-40B4-BE49-F238E27FC236}">
                <a16:creationId xmlns:a16="http://schemas.microsoft.com/office/drawing/2014/main" id="{6CF2DB3C-76F9-4463-A9D7-CA52A3F6A624}"/>
              </a:ext>
            </a:extLst>
          </p:cNvPr>
          <p:cNvSpPr/>
          <p:nvPr/>
        </p:nvSpPr>
        <p:spPr>
          <a:xfrm>
            <a:off x="2916621" y="1018206"/>
            <a:ext cx="9105494" cy="2592097"/>
          </a:xfrm>
          <a:prstGeom prst="roundRect">
            <a:avLst>
              <a:gd name="adj" fmla="val 8160"/>
            </a:avLst>
          </a:prstGeom>
          <a:solidFill>
            <a:srgbClr val="03450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Kokila" panose="020B0604020202020204" pitchFamily="34" charset="0"/>
                <a:cs typeface="Kokila" panose="020B0604020202020204" pitchFamily="34" charset="0"/>
              </a:rPr>
              <a:t>Find the rational value of 0.7131313... ∞ =?</a:t>
            </a:r>
          </a:p>
          <a:p>
            <a:pPr algn="ctr"/>
            <a:r>
              <a:rPr lang="en-US" sz="4400" b="1" dirty="0">
                <a:solidFill>
                  <a:srgbClr val="FFFF00"/>
                </a:solidFill>
                <a:latin typeface="Kokila" panose="020B0604020202020204" pitchFamily="34" charset="0"/>
                <a:cs typeface="Kokila" panose="020B0604020202020204" pitchFamily="34" charset="0"/>
              </a:rPr>
              <a:t>0.7131313 ....... ∞ </a:t>
            </a:r>
            <a:r>
              <a:rPr lang="en-US" sz="4400" b="1" dirty="0" err="1">
                <a:solidFill>
                  <a:srgbClr val="FFFF00"/>
                </a:solidFill>
                <a:latin typeface="Kokila" panose="020B0604020202020204" pitchFamily="34" charset="0"/>
                <a:cs typeface="Kokila" panose="020B0604020202020204" pitchFamily="34" charset="0"/>
              </a:rPr>
              <a:t>का</a:t>
            </a:r>
            <a:r>
              <a:rPr lang="en-US" sz="4400" b="1" dirty="0">
                <a:solidFill>
                  <a:srgbClr val="FFFF00"/>
                </a:solidFill>
                <a:latin typeface="Kokila" panose="020B0604020202020204" pitchFamily="34" charset="0"/>
                <a:cs typeface="Kokila" panose="020B0604020202020204" pitchFamily="34" charset="0"/>
              </a:rPr>
              <a:t> </a:t>
            </a:r>
            <a:r>
              <a:rPr lang="en-US" sz="4400" b="1" dirty="0" err="1">
                <a:solidFill>
                  <a:srgbClr val="FFFF00"/>
                </a:solidFill>
                <a:latin typeface="Kokila" panose="020B0604020202020204" pitchFamily="34" charset="0"/>
                <a:cs typeface="Kokila" panose="020B0604020202020204" pitchFamily="34" charset="0"/>
              </a:rPr>
              <a:t>परिमेय</a:t>
            </a:r>
            <a:r>
              <a:rPr lang="en-US" sz="4400" b="1" dirty="0">
                <a:solidFill>
                  <a:srgbClr val="FFFF00"/>
                </a:solidFill>
                <a:latin typeface="Kokila" panose="020B0604020202020204" pitchFamily="34" charset="0"/>
                <a:cs typeface="Kokila" panose="020B0604020202020204" pitchFamily="34" charset="0"/>
              </a:rPr>
              <a:t> </a:t>
            </a:r>
            <a:r>
              <a:rPr lang="en-US" sz="4400" b="1" dirty="0" err="1">
                <a:solidFill>
                  <a:srgbClr val="FFFF00"/>
                </a:solidFill>
                <a:latin typeface="Kokila" panose="020B0604020202020204" pitchFamily="34" charset="0"/>
                <a:cs typeface="Kokila" panose="020B0604020202020204" pitchFamily="34" charset="0"/>
              </a:rPr>
              <a:t>मान</a:t>
            </a:r>
            <a:r>
              <a:rPr lang="en-US" sz="4400" b="1" dirty="0">
                <a:solidFill>
                  <a:srgbClr val="FFFF00"/>
                </a:solidFill>
                <a:latin typeface="Kokila" panose="020B0604020202020204" pitchFamily="34" charset="0"/>
                <a:cs typeface="Kokila" panose="020B0604020202020204" pitchFamily="34" charset="0"/>
              </a:rPr>
              <a:t> </a:t>
            </a:r>
            <a:r>
              <a:rPr lang="en-US" sz="4400" b="1" dirty="0" err="1">
                <a:solidFill>
                  <a:srgbClr val="FFFF00"/>
                </a:solidFill>
                <a:latin typeface="Kokila" panose="020B0604020202020204" pitchFamily="34" charset="0"/>
                <a:cs typeface="Kokila" panose="020B0604020202020204" pitchFamily="34" charset="0"/>
              </a:rPr>
              <a:t>ज्ञात</a:t>
            </a:r>
            <a:r>
              <a:rPr lang="en-US" sz="4400" b="1" dirty="0">
                <a:solidFill>
                  <a:srgbClr val="FFFF00"/>
                </a:solidFill>
                <a:latin typeface="Kokila" panose="020B0604020202020204" pitchFamily="34" charset="0"/>
                <a:cs typeface="Kokila" panose="020B0604020202020204" pitchFamily="34" charset="0"/>
              </a:rPr>
              <a:t> </a:t>
            </a:r>
            <a:r>
              <a:rPr lang="en-US" sz="4400" b="1" dirty="0" err="1">
                <a:solidFill>
                  <a:srgbClr val="FFFF00"/>
                </a:solidFill>
                <a:latin typeface="Kokila" panose="020B0604020202020204" pitchFamily="34" charset="0"/>
                <a:cs typeface="Kokila" panose="020B0604020202020204" pitchFamily="34" charset="0"/>
              </a:rPr>
              <a:t>कीजिए</a:t>
            </a:r>
            <a:r>
              <a:rPr lang="en-US" sz="4400" b="1" dirty="0">
                <a:solidFill>
                  <a:srgbClr val="FFFF00"/>
                </a:solidFill>
                <a:latin typeface="Kokila" panose="020B0604020202020204" pitchFamily="34" charset="0"/>
                <a:cs typeface="Kokila" panose="020B0604020202020204" pitchFamily="34" charset="0"/>
              </a:rPr>
              <a:t>।</a:t>
            </a:r>
            <a:endParaRPr lang="hi-IN" sz="4400" b="1" dirty="0">
              <a:solidFill>
                <a:srgbClr val="FFFF00"/>
              </a:solidFill>
              <a:latin typeface="Kokila" panose="020B0604020202020204" pitchFamily="34" charset="0"/>
              <a:cs typeface="Kokila" panose="020B0604020202020204" pitchFamily="34" charset="0"/>
            </a:endParaRPr>
          </a:p>
        </p:txBody>
      </p:sp>
      <p:sp>
        <p:nvSpPr>
          <p:cNvPr id="13" name="Rectangle: Diagonal Corners Rounded 12">
            <a:extLst>
              <a:ext uri="{FF2B5EF4-FFF2-40B4-BE49-F238E27FC236}">
                <a16:creationId xmlns:a16="http://schemas.microsoft.com/office/drawing/2014/main" id="{85A3D5C3-7A2D-4322-AD90-31154BDDB0C1}"/>
              </a:ext>
            </a:extLst>
          </p:cNvPr>
          <p:cNvSpPr/>
          <p:nvPr/>
        </p:nvSpPr>
        <p:spPr>
          <a:xfrm>
            <a:off x="8135007" y="3752774"/>
            <a:ext cx="3887108" cy="2348481"/>
          </a:xfrm>
          <a:prstGeom prst="round2DiagRect">
            <a:avLst>
              <a:gd name="adj1" fmla="val 19327"/>
              <a:gd name="adj2" fmla="val 0"/>
            </a:avLst>
          </a:prstGeom>
          <a:solidFill>
            <a:srgbClr val="F1FA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600" b="1" dirty="0">
                <a:solidFill>
                  <a:schemeClr val="tx1"/>
                </a:solidFill>
                <a:latin typeface="Times New Roman" panose="02020603050405020304" pitchFamily="18" charset="0"/>
                <a:cs typeface="Times New Roman" panose="02020603050405020304" pitchFamily="18" charset="0"/>
              </a:rPr>
              <a:t>(A) 706 /999</a:t>
            </a:r>
          </a:p>
          <a:p>
            <a:r>
              <a:rPr lang="pt-BR" sz="3600" b="1" dirty="0">
                <a:solidFill>
                  <a:schemeClr val="tx1"/>
                </a:solidFill>
                <a:latin typeface="Times New Roman" panose="02020603050405020304" pitchFamily="18" charset="0"/>
                <a:cs typeface="Times New Roman" panose="02020603050405020304" pitchFamily="18" charset="0"/>
              </a:rPr>
              <a:t>(B) 713/999</a:t>
            </a:r>
          </a:p>
          <a:p>
            <a:r>
              <a:rPr lang="pt-BR" sz="3600" b="1" dirty="0">
                <a:solidFill>
                  <a:schemeClr val="tx1"/>
                </a:solidFill>
                <a:latin typeface="Times New Roman" panose="02020603050405020304" pitchFamily="18" charset="0"/>
                <a:cs typeface="Times New Roman" panose="02020603050405020304" pitchFamily="18" charset="0"/>
              </a:rPr>
              <a:t>(C) 353/495</a:t>
            </a:r>
          </a:p>
          <a:p>
            <a:r>
              <a:rPr lang="pt-BR" sz="3600" b="1" dirty="0">
                <a:solidFill>
                  <a:schemeClr val="tx1"/>
                </a:solidFill>
                <a:latin typeface="Times New Roman" panose="02020603050405020304" pitchFamily="18" charset="0"/>
                <a:cs typeface="Times New Roman" panose="02020603050405020304" pitchFamily="18" charset="0"/>
              </a:rPr>
              <a:t>(D) 353/999</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61661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rotWithShape="1">
          <a:blip r:embed="rId2">
            <a:extLst>
              <a:ext uri="{28A0092B-C50C-407E-A947-70E740481C1C}">
                <a14:useLocalDpi xmlns:a14="http://schemas.microsoft.com/office/drawing/2010/main" val="0"/>
              </a:ext>
            </a:extLst>
          </a:blip>
          <a:srcRect l="79795" t="1104" r="-1" b="87967"/>
          <a:stretch/>
        </p:blipFill>
        <p:spPr>
          <a:xfrm>
            <a:off x="9683645" y="126226"/>
            <a:ext cx="2463385" cy="749508"/>
          </a:xfrm>
          <a:prstGeom prst="rect">
            <a:avLst/>
          </a:prstGeom>
        </p:spPr>
      </p:pic>
      <p:sp>
        <p:nvSpPr>
          <p:cNvPr id="3" name="Rectangle 2">
            <a:extLst>
              <a:ext uri="{FF2B5EF4-FFF2-40B4-BE49-F238E27FC236}">
                <a16:creationId xmlns:a16="http://schemas.microsoft.com/office/drawing/2014/main" id="{35687E46-B7AE-42F2-934F-F0A5CEA9444A}"/>
              </a:ext>
            </a:extLst>
          </p:cNvPr>
          <p:cNvSpPr/>
          <p:nvPr/>
        </p:nvSpPr>
        <p:spPr>
          <a:xfrm>
            <a:off x="14990" y="279985"/>
            <a:ext cx="9578716" cy="4095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Single Corner Rounded 8">
            <a:extLst>
              <a:ext uri="{FF2B5EF4-FFF2-40B4-BE49-F238E27FC236}">
                <a16:creationId xmlns:a16="http://schemas.microsoft.com/office/drawing/2014/main" id="{81E5C525-4246-47C0-A8D6-F8E60E3397B2}"/>
              </a:ext>
            </a:extLst>
          </p:cNvPr>
          <p:cNvSpPr/>
          <p:nvPr/>
        </p:nvSpPr>
        <p:spPr>
          <a:xfrm>
            <a:off x="-652074" y="194385"/>
            <a:ext cx="4654448" cy="610739"/>
          </a:xfrm>
          <a:prstGeom prst="round1Rect">
            <a:avLst>
              <a:gd name="adj" fmla="val 50000"/>
            </a:avLst>
          </a:prstGeom>
          <a:solidFill>
            <a:srgbClr val="E2122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bg1"/>
                </a:solidFill>
                <a:latin typeface="Arial Rounded MT Bold" panose="020F0704030504030204" pitchFamily="34" charset="0"/>
              </a:rPr>
              <a:t>Maths</a:t>
            </a:r>
            <a:r>
              <a:rPr lang="en-US" sz="3600" b="1" dirty="0">
                <a:solidFill>
                  <a:schemeClr val="bg1"/>
                </a:solidFill>
                <a:latin typeface="Arial Rounded MT Bold" panose="020F0704030504030204" pitchFamily="34" charset="0"/>
              </a:rPr>
              <a:t> by Nilesh sir</a:t>
            </a:r>
          </a:p>
        </p:txBody>
      </p:sp>
      <p:sp>
        <p:nvSpPr>
          <p:cNvPr id="10" name="Rectangle: Rounded Corners 9">
            <a:extLst>
              <a:ext uri="{FF2B5EF4-FFF2-40B4-BE49-F238E27FC236}">
                <a16:creationId xmlns:a16="http://schemas.microsoft.com/office/drawing/2014/main" id="{04424E1F-97C2-48ED-AE88-BADA1E6ECAAA}"/>
              </a:ext>
            </a:extLst>
          </p:cNvPr>
          <p:cNvSpPr/>
          <p:nvPr/>
        </p:nvSpPr>
        <p:spPr>
          <a:xfrm>
            <a:off x="169886" y="983116"/>
            <a:ext cx="1138650" cy="610739"/>
          </a:xfrm>
          <a:prstGeom prst="roundRect">
            <a:avLst/>
          </a:prstGeom>
          <a:blipFill>
            <a:blip r:embed="rId3"/>
            <a:tile tx="0" ty="0" sx="100000" sy="100000" flip="none" algn="tl"/>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Arial Rounded MT Bold" panose="020F0704030504030204" pitchFamily="34" charset="0"/>
              </a:rPr>
              <a:t>40</a:t>
            </a:r>
            <a:endParaRPr lang="es-ES" sz="3600" b="1" dirty="0">
              <a:solidFill>
                <a:srgbClr val="FFFF00"/>
              </a:solidFill>
              <a:latin typeface="Arial Rounded MT Bold" panose="020F0704030504030204" pitchFamily="34" charset="0"/>
            </a:endParaRPr>
          </a:p>
        </p:txBody>
      </p:sp>
      <p:sp>
        <p:nvSpPr>
          <p:cNvPr id="11" name="Rectangle: Diagonal Corners Rounded 10">
            <a:extLst>
              <a:ext uri="{FF2B5EF4-FFF2-40B4-BE49-F238E27FC236}">
                <a16:creationId xmlns:a16="http://schemas.microsoft.com/office/drawing/2014/main" id="{2B73A3A7-FA2E-4FE3-AAEC-07A82C5A4D9C}"/>
              </a:ext>
            </a:extLst>
          </p:cNvPr>
          <p:cNvSpPr/>
          <p:nvPr/>
        </p:nvSpPr>
        <p:spPr>
          <a:xfrm>
            <a:off x="5591333" y="194385"/>
            <a:ext cx="3897442" cy="610739"/>
          </a:xfrm>
          <a:prstGeom prst="round2DiagRect">
            <a:avLst>
              <a:gd name="adj1" fmla="val 43666"/>
              <a:gd name="adj2" fmla="val 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Rounded MT Bold" panose="020F0704030504030204" pitchFamily="34" charset="0"/>
              </a:rPr>
              <a:t>USE CODE – Y652</a:t>
            </a:r>
          </a:p>
        </p:txBody>
      </p:sp>
      <mc:AlternateContent xmlns:mc="http://schemas.openxmlformats.org/markup-compatibility/2006">
        <mc:Choice xmlns:a14="http://schemas.microsoft.com/office/drawing/2010/main" Requires="a14">
          <p:sp>
            <p:nvSpPr>
              <p:cNvPr id="12" name="Rectangle: Rounded Corners 11">
                <a:extLst>
                  <a:ext uri="{FF2B5EF4-FFF2-40B4-BE49-F238E27FC236}">
                    <a16:creationId xmlns:a16="http://schemas.microsoft.com/office/drawing/2014/main" id="{6CF2DB3C-76F9-4463-A9D7-CA52A3F6A624}"/>
                  </a:ext>
                </a:extLst>
              </p:cNvPr>
              <p:cNvSpPr/>
              <p:nvPr/>
            </p:nvSpPr>
            <p:spPr>
              <a:xfrm>
                <a:off x="2916621" y="1018206"/>
                <a:ext cx="9105494" cy="2592097"/>
              </a:xfrm>
              <a:prstGeom prst="roundRect">
                <a:avLst>
                  <a:gd name="adj" fmla="val 8160"/>
                </a:avLst>
              </a:prstGeom>
              <a:solidFill>
                <a:srgbClr val="03450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Kokila" panose="020B0604020202020204" pitchFamily="34" charset="0"/>
                    <a:cs typeface="Kokila" panose="020B0604020202020204" pitchFamily="34" charset="0"/>
                  </a:rPr>
                  <a:t>Find the fractional value of </a:t>
                </a:r>
              </a:p>
              <a:p>
                <a:pPr algn="ctr"/>
                <a14:m>
                  <m:oMathPara xmlns:m="http://schemas.openxmlformats.org/officeDocument/2006/math">
                    <m:oMathParaPr>
                      <m:jc m:val="centerGroup"/>
                    </m:oMathParaPr>
                    <m:oMath xmlns:m="http://schemas.openxmlformats.org/officeDocument/2006/math">
                      <m:r>
                        <a:rPr lang="en-US" sz="4400" b="1" i="1" smtClean="0">
                          <a:solidFill>
                            <a:srgbClr val="FFFF00"/>
                          </a:solidFill>
                          <a:latin typeface="Cambria Math" panose="02040503050406030204" pitchFamily="18" charset="0"/>
                          <a:cs typeface="Kokila" panose="020B0604020202020204" pitchFamily="34" charset="0"/>
                        </a:rPr>
                        <m:t>𝟑</m:t>
                      </m:r>
                      <m:r>
                        <a:rPr lang="en-US" sz="4400" b="1" i="1" smtClean="0">
                          <a:solidFill>
                            <a:srgbClr val="FFFF00"/>
                          </a:solidFill>
                          <a:latin typeface="Cambria Math" panose="02040503050406030204" pitchFamily="18" charset="0"/>
                          <a:cs typeface="Kokila" panose="020B0604020202020204" pitchFamily="34" charset="0"/>
                        </a:rPr>
                        <m:t>.</m:t>
                      </m:r>
                      <m:acc>
                        <m:accPr>
                          <m:chr m:val="̅"/>
                          <m:ctrlPr>
                            <a:rPr lang="en-US" sz="4400" b="1" i="1" smtClean="0">
                              <a:solidFill>
                                <a:srgbClr val="FFFF00"/>
                              </a:solidFill>
                              <a:latin typeface="Cambria Math" panose="02040503050406030204" pitchFamily="18" charset="0"/>
                              <a:cs typeface="Kokila" panose="020B0604020202020204" pitchFamily="34" charset="0"/>
                            </a:rPr>
                          </m:ctrlPr>
                        </m:accPr>
                        <m:e>
                          <m:r>
                            <a:rPr lang="en-US" sz="4400" b="1" i="1" smtClean="0">
                              <a:solidFill>
                                <a:srgbClr val="FFFF00"/>
                              </a:solidFill>
                              <a:latin typeface="Cambria Math" panose="02040503050406030204" pitchFamily="18" charset="0"/>
                              <a:cs typeface="Kokila" panose="020B0604020202020204" pitchFamily="34" charset="0"/>
                            </a:rPr>
                            <m:t>𝟏𝟐</m:t>
                          </m:r>
                        </m:e>
                      </m:acc>
                      <m:r>
                        <a:rPr lang="en-US" sz="4400" b="1" i="1" smtClean="0">
                          <a:solidFill>
                            <a:srgbClr val="FFFF00"/>
                          </a:solidFill>
                          <a:latin typeface="Cambria Math" panose="02040503050406030204" pitchFamily="18" charset="0"/>
                          <a:cs typeface="Kokila" panose="020B0604020202020204" pitchFamily="34" charset="0"/>
                        </a:rPr>
                        <m:t>+</m:t>
                      </m:r>
                      <m:r>
                        <a:rPr lang="en-US" sz="4400" b="1" i="1" smtClean="0">
                          <a:solidFill>
                            <a:srgbClr val="FFFF00"/>
                          </a:solidFill>
                          <a:latin typeface="Cambria Math" panose="02040503050406030204" pitchFamily="18" charset="0"/>
                          <a:cs typeface="Kokila" panose="020B0604020202020204" pitchFamily="34" charset="0"/>
                        </a:rPr>
                        <m:t>𝟑</m:t>
                      </m:r>
                      <m:r>
                        <a:rPr lang="en-US" sz="4400" b="1" i="1" smtClean="0">
                          <a:solidFill>
                            <a:srgbClr val="FFFF00"/>
                          </a:solidFill>
                          <a:latin typeface="Cambria Math" panose="02040503050406030204" pitchFamily="18" charset="0"/>
                          <a:cs typeface="Kokila" panose="020B0604020202020204" pitchFamily="34" charset="0"/>
                        </a:rPr>
                        <m:t>.</m:t>
                      </m:r>
                      <m:acc>
                        <m:accPr>
                          <m:chr m:val="̅"/>
                          <m:ctrlPr>
                            <a:rPr lang="en-US" sz="4400" b="1" i="1">
                              <a:solidFill>
                                <a:srgbClr val="FFFF00"/>
                              </a:solidFill>
                              <a:latin typeface="Cambria Math" panose="02040503050406030204" pitchFamily="18" charset="0"/>
                              <a:cs typeface="Kokila" panose="020B0604020202020204" pitchFamily="34" charset="0"/>
                            </a:rPr>
                          </m:ctrlPr>
                        </m:accPr>
                        <m:e>
                          <m:r>
                            <a:rPr lang="en-US" sz="4400" b="1" i="1">
                              <a:solidFill>
                                <a:srgbClr val="FFFF00"/>
                              </a:solidFill>
                              <a:latin typeface="Cambria Math" panose="02040503050406030204" pitchFamily="18" charset="0"/>
                              <a:cs typeface="Kokila" panose="020B0604020202020204" pitchFamily="34" charset="0"/>
                            </a:rPr>
                            <m:t>𝟏</m:t>
                          </m:r>
                          <m:r>
                            <a:rPr lang="en-US" sz="4400" b="1" i="1" smtClean="0">
                              <a:solidFill>
                                <a:srgbClr val="FFFF00"/>
                              </a:solidFill>
                              <a:latin typeface="Cambria Math" panose="02040503050406030204" pitchFamily="18" charset="0"/>
                              <a:cs typeface="Kokila" panose="020B0604020202020204" pitchFamily="34" charset="0"/>
                            </a:rPr>
                            <m:t>𝟏</m:t>
                          </m:r>
                        </m:e>
                      </m:acc>
                      <m:r>
                        <a:rPr lang="en-US" sz="4400" b="1" i="1" smtClean="0">
                          <a:solidFill>
                            <a:srgbClr val="FFFF00"/>
                          </a:solidFill>
                          <a:latin typeface="Cambria Math" panose="02040503050406030204" pitchFamily="18" charset="0"/>
                          <a:cs typeface="Kokila" panose="020B0604020202020204" pitchFamily="34" charset="0"/>
                        </a:rPr>
                        <m:t>+</m:t>
                      </m:r>
                      <m:r>
                        <a:rPr lang="en-US" sz="4400" b="1" i="1" smtClean="0">
                          <a:solidFill>
                            <a:srgbClr val="FFFF00"/>
                          </a:solidFill>
                          <a:latin typeface="Cambria Math" panose="02040503050406030204" pitchFamily="18" charset="0"/>
                          <a:cs typeface="Kokila" panose="020B0604020202020204" pitchFamily="34" charset="0"/>
                        </a:rPr>
                        <m:t>𝟑</m:t>
                      </m:r>
                      <m:r>
                        <a:rPr lang="en-US" sz="4400" b="1" i="1" smtClean="0">
                          <a:solidFill>
                            <a:srgbClr val="FFFF00"/>
                          </a:solidFill>
                          <a:latin typeface="Cambria Math" panose="02040503050406030204" pitchFamily="18" charset="0"/>
                          <a:cs typeface="Kokila" panose="020B0604020202020204" pitchFamily="34" charset="0"/>
                        </a:rPr>
                        <m:t>.</m:t>
                      </m:r>
                      <m:acc>
                        <m:accPr>
                          <m:chr m:val="̅"/>
                          <m:ctrlPr>
                            <a:rPr lang="en-US" sz="4400" b="1" i="1">
                              <a:solidFill>
                                <a:srgbClr val="FFFF00"/>
                              </a:solidFill>
                              <a:latin typeface="Cambria Math" panose="02040503050406030204" pitchFamily="18" charset="0"/>
                              <a:cs typeface="Kokila" panose="020B0604020202020204" pitchFamily="34" charset="0"/>
                            </a:rPr>
                          </m:ctrlPr>
                        </m:accPr>
                        <m:e>
                          <m:r>
                            <a:rPr lang="en-US" sz="4400" b="1" i="1">
                              <a:solidFill>
                                <a:srgbClr val="FFFF00"/>
                              </a:solidFill>
                              <a:latin typeface="Cambria Math" panose="02040503050406030204" pitchFamily="18" charset="0"/>
                              <a:cs typeface="Kokila" panose="020B0604020202020204" pitchFamily="34" charset="0"/>
                            </a:rPr>
                            <m:t>𝟏</m:t>
                          </m:r>
                          <m:r>
                            <a:rPr lang="en-US" sz="4400" b="1" i="1" smtClean="0">
                              <a:solidFill>
                                <a:srgbClr val="FFFF00"/>
                              </a:solidFill>
                              <a:latin typeface="Cambria Math" panose="02040503050406030204" pitchFamily="18" charset="0"/>
                              <a:cs typeface="Kokila" panose="020B0604020202020204" pitchFamily="34" charset="0"/>
                            </a:rPr>
                            <m:t>𝟒</m:t>
                          </m:r>
                        </m:e>
                      </m:acc>
                      <m:r>
                        <a:rPr lang="en-US" sz="4400" b="1" i="0" smtClean="0">
                          <a:solidFill>
                            <a:srgbClr val="FFFF00"/>
                          </a:solidFill>
                          <a:latin typeface="Cambria Math" panose="02040503050406030204" pitchFamily="18" charset="0"/>
                          <a:cs typeface="Kokila" panose="020B0604020202020204" pitchFamily="34" charset="0"/>
                        </a:rPr>
                        <m:t>=?</m:t>
                      </m:r>
                    </m:oMath>
                  </m:oMathPara>
                </a14:m>
                <a:endParaRPr lang="hi-IN" sz="4400" b="1" dirty="0">
                  <a:solidFill>
                    <a:srgbClr val="FFFF00"/>
                  </a:solidFill>
                  <a:latin typeface="Kokila" panose="020B0604020202020204" pitchFamily="34" charset="0"/>
                  <a:cs typeface="Kokila" panose="020B0604020202020204" pitchFamily="34" charset="0"/>
                </a:endParaRPr>
              </a:p>
            </p:txBody>
          </p:sp>
        </mc:Choice>
        <mc:Fallback>
          <p:sp>
            <p:nvSpPr>
              <p:cNvPr id="12" name="Rectangle: Rounded Corners 11">
                <a:extLst>
                  <a:ext uri="{FF2B5EF4-FFF2-40B4-BE49-F238E27FC236}">
                    <a16:creationId xmlns:a16="http://schemas.microsoft.com/office/drawing/2014/main" id="{6CF2DB3C-76F9-4463-A9D7-CA52A3F6A624}"/>
                  </a:ext>
                </a:extLst>
              </p:cNvPr>
              <p:cNvSpPr>
                <a:spLocks noRot="1" noChangeAspect="1" noMove="1" noResize="1" noEditPoints="1" noAdjustHandles="1" noChangeArrowheads="1" noChangeShapeType="1" noTextEdit="1"/>
              </p:cNvSpPr>
              <p:nvPr/>
            </p:nvSpPr>
            <p:spPr>
              <a:xfrm>
                <a:off x="2916621" y="1018206"/>
                <a:ext cx="9105494" cy="2592097"/>
              </a:xfrm>
              <a:prstGeom prst="roundRect">
                <a:avLst>
                  <a:gd name="adj" fmla="val 8160"/>
                </a:avLst>
              </a:prstGeom>
              <a:blipFill>
                <a:blip r:embed="rId4"/>
                <a:stretch>
                  <a:fillRect/>
                </a:stretch>
              </a:blipFill>
              <a:ln>
                <a:noFill/>
              </a:ln>
              <a:effectLst>
                <a:outerShdw blurRad="107950" dist="12700" dir="5400000" algn="ctr">
                  <a:srgbClr val="000000"/>
                </a:outerShdw>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Rectangle: Diagonal Corners Rounded 12">
                <a:extLst>
                  <a:ext uri="{FF2B5EF4-FFF2-40B4-BE49-F238E27FC236}">
                    <a16:creationId xmlns:a16="http://schemas.microsoft.com/office/drawing/2014/main" id="{85A3D5C3-7A2D-4322-AD90-31154BDDB0C1}"/>
                  </a:ext>
                </a:extLst>
              </p:cNvPr>
              <p:cNvSpPr/>
              <p:nvPr/>
            </p:nvSpPr>
            <p:spPr>
              <a:xfrm>
                <a:off x="8544909" y="3752774"/>
                <a:ext cx="3477205" cy="2348481"/>
              </a:xfrm>
              <a:prstGeom prst="round2DiagRect">
                <a:avLst>
                  <a:gd name="adj1" fmla="val 19327"/>
                  <a:gd name="adj2" fmla="val 0"/>
                </a:avLst>
              </a:prstGeom>
              <a:solidFill>
                <a:srgbClr val="F1FA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600" b="1" dirty="0">
                    <a:solidFill>
                      <a:schemeClr val="tx1"/>
                    </a:solidFill>
                    <a:latin typeface="Times New Roman" panose="02020603050405020304" pitchFamily="18" charset="0"/>
                    <a:cs typeface="Times New Roman" panose="02020603050405020304" pitchFamily="18" charset="0"/>
                  </a:rPr>
                  <a:t>(A) </a:t>
                </a:r>
                <a14:m>
                  <m:oMath xmlns:m="http://schemas.openxmlformats.org/officeDocument/2006/math">
                    <m:r>
                      <a:rPr lang="en-US" sz="3600" b="1" i="1" smtClean="0">
                        <a:solidFill>
                          <a:schemeClr val="tx1"/>
                        </a:solidFill>
                        <a:latin typeface="Cambria Math" panose="02040503050406030204" pitchFamily="18" charset="0"/>
                        <a:cs typeface="Times New Roman" panose="02020603050405020304" pitchFamily="18" charset="0"/>
                      </a:rPr>
                      <m:t>𝟑</m:t>
                    </m:r>
                    <m:r>
                      <a:rPr lang="en-US" sz="3600" b="1" i="1" smtClean="0">
                        <a:solidFill>
                          <a:schemeClr val="tx1"/>
                        </a:solidFill>
                        <a:latin typeface="Cambria Math" panose="02040503050406030204" pitchFamily="18" charset="0"/>
                        <a:cs typeface="Times New Roman" panose="02020603050405020304" pitchFamily="18" charset="0"/>
                      </a:rPr>
                      <m:t>.</m:t>
                    </m:r>
                    <m:acc>
                      <m:accPr>
                        <m:chr m:val="̅"/>
                        <m:ctrlPr>
                          <a:rPr lang="en-US" sz="3600" b="1" i="1" smtClean="0">
                            <a:solidFill>
                              <a:schemeClr val="tx1"/>
                            </a:solidFill>
                            <a:latin typeface="Cambria Math" panose="02040503050406030204" pitchFamily="18" charset="0"/>
                            <a:cs typeface="Times New Roman" panose="02020603050405020304" pitchFamily="18" charset="0"/>
                          </a:rPr>
                        </m:ctrlPr>
                      </m:accPr>
                      <m:e>
                        <m:r>
                          <a:rPr lang="en-US" sz="3600" b="1" i="1" smtClean="0">
                            <a:solidFill>
                              <a:schemeClr val="tx1"/>
                            </a:solidFill>
                            <a:latin typeface="Cambria Math" panose="02040503050406030204" pitchFamily="18" charset="0"/>
                            <a:cs typeface="Times New Roman" panose="02020603050405020304" pitchFamily="18" charset="0"/>
                          </a:rPr>
                          <m:t>𝟑𝟕</m:t>
                        </m:r>
                      </m:e>
                    </m:acc>
                  </m:oMath>
                </a14:m>
                <a:endParaRPr lang="en-US" sz="3600" b="1" dirty="0">
                  <a:solidFill>
                    <a:schemeClr val="tx1"/>
                  </a:solidFill>
                  <a:latin typeface="Times New Roman" panose="02020603050405020304" pitchFamily="18" charset="0"/>
                  <a:cs typeface="Times New Roman" panose="02020603050405020304" pitchFamily="18" charset="0"/>
                </a:endParaRPr>
              </a:p>
              <a:p>
                <a:r>
                  <a:rPr lang="en-US" sz="3600" b="1" dirty="0">
                    <a:solidFill>
                      <a:schemeClr val="tx1"/>
                    </a:solidFill>
                    <a:latin typeface="Times New Roman" panose="02020603050405020304" pitchFamily="18" charset="0"/>
                    <a:cs typeface="Times New Roman" panose="02020603050405020304" pitchFamily="18" charset="0"/>
                  </a:rPr>
                  <a:t>(B) 9</a:t>
                </a:r>
                <a14:m>
                  <m:oMath xmlns:m="http://schemas.openxmlformats.org/officeDocument/2006/math">
                    <m:r>
                      <a:rPr lang="en-US" sz="3600" b="1" i="0" smtClean="0">
                        <a:solidFill>
                          <a:schemeClr val="tx1"/>
                        </a:solidFill>
                        <a:latin typeface="Cambria Math" panose="02040503050406030204" pitchFamily="18" charset="0"/>
                        <a:cs typeface="Times New Roman" panose="02020603050405020304" pitchFamily="18" charset="0"/>
                      </a:rPr>
                      <m:t>.</m:t>
                    </m:r>
                    <m:acc>
                      <m:accPr>
                        <m:chr m:val="̅"/>
                        <m:ctrlPr>
                          <a:rPr lang="en-US" sz="3600" b="1" i="1" smtClean="0">
                            <a:solidFill>
                              <a:schemeClr val="tx1"/>
                            </a:solidFill>
                            <a:latin typeface="Cambria Math" panose="02040503050406030204" pitchFamily="18" charset="0"/>
                            <a:cs typeface="Times New Roman" panose="02020603050405020304" pitchFamily="18" charset="0"/>
                          </a:rPr>
                        </m:ctrlPr>
                      </m:accPr>
                      <m:e>
                        <m:r>
                          <a:rPr lang="en-US" sz="3600" b="1" i="1" smtClean="0">
                            <a:solidFill>
                              <a:schemeClr val="tx1"/>
                            </a:solidFill>
                            <a:latin typeface="Cambria Math" panose="02040503050406030204" pitchFamily="18" charset="0"/>
                            <a:cs typeface="Times New Roman" panose="02020603050405020304" pitchFamily="18" charset="0"/>
                          </a:rPr>
                          <m:t>𝟑</m:t>
                        </m:r>
                        <m:r>
                          <a:rPr lang="en-US" sz="3600" b="1" i="1" smtClean="0">
                            <a:solidFill>
                              <a:schemeClr val="tx1"/>
                            </a:solidFill>
                            <a:latin typeface="Cambria Math" panose="02040503050406030204" pitchFamily="18" charset="0"/>
                            <a:cs typeface="Times New Roman" panose="02020603050405020304" pitchFamily="18" charset="0"/>
                          </a:rPr>
                          <m:t>𝟖</m:t>
                        </m:r>
                      </m:e>
                    </m:acc>
                  </m:oMath>
                </a14:m>
                <a:endParaRPr lang="en-US" sz="3600" b="1" dirty="0">
                  <a:solidFill>
                    <a:schemeClr val="tx1"/>
                  </a:solidFill>
                  <a:latin typeface="Times New Roman" panose="02020603050405020304" pitchFamily="18" charset="0"/>
                  <a:cs typeface="Times New Roman" panose="02020603050405020304" pitchFamily="18" charset="0"/>
                </a:endParaRPr>
              </a:p>
              <a:p>
                <a:r>
                  <a:rPr lang="en-US" sz="3600" b="1" dirty="0">
                    <a:solidFill>
                      <a:schemeClr val="tx1"/>
                    </a:solidFill>
                    <a:latin typeface="Times New Roman" panose="02020603050405020304" pitchFamily="18" charset="0"/>
                    <a:cs typeface="Times New Roman" panose="02020603050405020304" pitchFamily="18" charset="0"/>
                  </a:rPr>
                  <a:t>(C) 9.</a:t>
                </a:r>
                <a14:m>
                  <m:oMath xmlns:m="http://schemas.openxmlformats.org/officeDocument/2006/math">
                    <m:acc>
                      <m:accPr>
                        <m:chr m:val="̅"/>
                        <m:ctrlPr>
                          <a:rPr lang="en-US" sz="3600" b="1" i="1" smtClean="0">
                            <a:solidFill>
                              <a:schemeClr val="tx1"/>
                            </a:solidFill>
                            <a:latin typeface="Cambria Math" panose="02040503050406030204" pitchFamily="18" charset="0"/>
                            <a:cs typeface="Times New Roman" panose="02020603050405020304" pitchFamily="18" charset="0"/>
                          </a:rPr>
                        </m:ctrlPr>
                      </m:accPr>
                      <m:e>
                        <m:r>
                          <a:rPr lang="en-US" sz="3600" b="1" i="1" smtClean="0">
                            <a:solidFill>
                              <a:schemeClr val="tx1"/>
                            </a:solidFill>
                            <a:latin typeface="Cambria Math" panose="02040503050406030204" pitchFamily="18" charset="0"/>
                            <a:cs typeface="Times New Roman" panose="02020603050405020304" pitchFamily="18" charset="0"/>
                          </a:rPr>
                          <m:t>𝟑𝟕</m:t>
                        </m:r>
                      </m:e>
                    </m:acc>
                  </m:oMath>
                </a14:m>
                <a:endParaRPr lang="en-US" sz="3600" b="1" dirty="0">
                  <a:solidFill>
                    <a:schemeClr val="tx1"/>
                  </a:solidFill>
                  <a:latin typeface="Times New Roman" panose="02020603050405020304" pitchFamily="18" charset="0"/>
                  <a:cs typeface="Times New Roman" panose="02020603050405020304" pitchFamily="18" charset="0"/>
                </a:endParaRPr>
              </a:p>
              <a:p>
                <a:r>
                  <a:rPr lang="en-US" sz="3600" b="1" dirty="0">
                    <a:solidFill>
                      <a:schemeClr val="tx1"/>
                    </a:solidFill>
                    <a:latin typeface="Times New Roman" panose="02020603050405020304" pitchFamily="18" charset="0"/>
                    <a:cs typeface="Times New Roman" panose="02020603050405020304" pitchFamily="18" charset="0"/>
                  </a:rPr>
                  <a:t>(D) 6.</a:t>
                </a:r>
                <a:r>
                  <a:rPr lang="en-US" sz="3600" b="1" dirty="0">
                    <a:solidFill>
                      <a:schemeClr val="tx1"/>
                    </a:solidFill>
                    <a:cs typeface="Times New Roman" panose="02020603050405020304" pitchFamily="18" charset="0"/>
                  </a:rPr>
                  <a:t> </a:t>
                </a:r>
                <a14:m>
                  <m:oMath xmlns:m="http://schemas.openxmlformats.org/officeDocument/2006/math">
                    <m:acc>
                      <m:accPr>
                        <m:chr m:val="̅"/>
                        <m:ctrlPr>
                          <a:rPr lang="en-US" sz="3600" b="1" i="1" smtClean="0">
                            <a:solidFill>
                              <a:schemeClr val="tx1"/>
                            </a:solidFill>
                            <a:latin typeface="Cambria Math" panose="02040503050406030204" pitchFamily="18" charset="0"/>
                            <a:cs typeface="Times New Roman" panose="02020603050405020304" pitchFamily="18" charset="0"/>
                          </a:rPr>
                        </m:ctrlPr>
                      </m:accPr>
                      <m:e>
                        <m:r>
                          <a:rPr lang="en-US" sz="3600" b="1" i="1" smtClean="0">
                            <a:solidFill>
                              <a:schemeClr val="tx1"/>
                            </a:solidFill>
                            <a:latin typeface="Cambria Math" panose="02040503050406030204" pitchFamily="18" charset="0"/>
                            <a:cs typeface="Times New Roman" panose="02020603050405020304" pitchFamily="18" charset="0"/>
                          </a:rPr>
                          <m:t>𝟑𝟕</m:t>
                        </m:r>
                      </m:e>
                    </m:acc>
                  </m:oMath>
                </a14:m>
                <a:endParaRPr lang="en-US" sz="3600" b="1" dirty="0">
                  <a:solidFill>
                    <a:schemeClr val="tx1"/>
                  </a:solidFill>
                  <a:latin typeface="Times New Roman" panose="02020603050405020304" pitchFamily="18" charset="0"/>
                  <a:cs typeface="Times New Roman" panose="02020603050405020304" pitchFamily="18" charset="0"/>
                </a:endParaRPr>
              </a:p>
            </p:txBody>
          </p:sp>
        </mc:Choice>
        <mc:Fallback>
          <p:sp>
            <p:nvSpPr>
              <p:cNvPr id="13" name="Rectangle: Diagonal Corners Rounded 12">
                <a:extLst>
                  <a:ext uri="{FF2B5EF4-FFF2-40B4-BE49-F238E27FC236}">
                    <a16:creationId xmlns:a16="http://schemas.microsoft.com/office/drawing/2014/main" id="{85A3D5C3-7A2D-4322-AD90-31154BDDB0C1}"/>
                  </a:ext>
                </a:extLst>
              </p:cNvPr>
              <p:cNvSpPr>
                <a:spLocks noRot="1" noChangeAspect="1" noMove="1" noResize="1" noEditPoints="1" noAdjustHandles="1" noChangeArrowheads="1" noChangeShapeType="1" noTextEdit="1"/>
              </p:cNvSpPr>
              <p:nvPr/>
            </p:nvSpPr>
            <p:spPr>
              <a:xfrm>
                <a:off x="8544909" y="3752774"/>
                <a:ext cx="3477205" cy="2348481"/>
              </a:xfrm>
              <a:prstGeom prst="round2DiagRect">
                <a:avLst>
                  <a:gd name="adj1" fmla="val 19327"/>
                  <a:gd name="adj2" fmla="val 0"/>
                </a:avLst>
              </a:prstGeom>
              <a:blipFill>
                <a:blip r:embed="rId5"/>
                <a:stretch>
                  <a:fillRect/>
                </a:stretch>
              </a:blipFill>
              <a:ln>
                <a:noFill/>
              </a:ln>
              <a:effectLst>
                <a:outerShdw blurRad="107950" dist="12700" dir="5400000" algn="ctr">
                  <a:srgbClr val="000000"/>
                </a:outerShdw>
              </a:effectLst>
            </p:spPr>
            <p:txBody>
              <a:bodyPr/>
              <a:lstStyle/>
              <a:p>
                <a:r>
                  <a:rPr lang="en-US">
                    <a:noFill/>
                  </a:rPr>
                  <a:t> </a:t>
                </a:r>
              </a:p>
            </p:txBody>
          </p:sp>
        </mc:Fallback>
      </mc:AlternateContent>
    </p:spTree>
    <p:extLst>
      <p:ext uri="{BB962C8B-B14F-4D97-AF65-F5344CB8AC3E}">
        <p14:creationId xmlns:p14="http://schemas.microsoft.com/office/powerpoint/2010/main" val="31764795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rotWithShape="1">
          <a:blip r:embed="rId2">
            <a:extLst>
              <a:ext uri="{28A0092B-C50C-407E-A947-70E740481C1C}">
                <a14:useLocalDpi xmlns:a14="http://schemas.microsoft.com/office/drawing/2010/main" val="0"/>
              </a:ext>
            </a:extLst>
          </a:blip>
          <a:srcRect l="79795" t="1104" r="-1" b="87967"/>
          <a:stretch/>
        </p:blipFill>
        <p:spPr>
          <a:xfrm>
            <a:off x="9683645" y="126226"/>
            <a:ext cx="2463385" cy="749508"/>
          </a:xfrm>
          <a:prstGeom prst="rect">
            <a:avLst/>
          </a:prstGeom>
        </p:spPr>
      </p:pic>
      <p:sp>
        <p:nvSpPr>
          <p:cNvPr id="3" name="Rectangle 2">
            <a:extLst>
              <a:ext uri="{FF2B5EF4-FFF2-40B4-BE49-F238E27FC236}">
                <a16:creationId xmlns:a16="http://schemas.microsoft.com/office/drawing/2014/main" id="{35687E46-B7AE-42F2-934F-F0A5CEA9444A}"/>
              </a:ext>
            </a:extLst>
          </p:cNvPr>
          <p:cNvSpPr/>
          <p:nvPr/>
        </p:nvSpPr>
        <p:spPr>
          <a:xfrm>
            <a:off x="14990" y="279985"/>
            <a:ext cx="9578716" cy="4095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Single Corner Rounded 8">
            <a:extLst>
              <a:ext uri="{FF2B5EF4-FFF2-40B4-BE49-F238E27FC236}">
                <a16:creationId xmlns:a16="http://schemas.microsoft.com/office/drawing/2014/main" id="{81E5C525-4246-47C0-A8D6-F8E60E3397B2}"/>
              </a:ext>
            </a:extLst>
          </p:cNvPr>
          <p:cNvSpPr/>
          <p:nvPr/>
        </p:nvSpPr>
        <p:spPr>
          <a:xfrm>
            <a:off x="-652074" y="194385"/>
            <a:ext cx="4654448" cy="610739"/>
          </a:xfrm>
          <a:prstGeom prst="round1Rect">
            <a:avLst>
              <a:gd name="adj" fmla="val 50000"/>
            </a:avLst>
          </a:prstGeom>
          <a:solidFill>
            <a:srgbClr val="E2122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bg1"/>
                </a:solidFill>
                <a:latin typeface="Arial Rounded MT Bold" panose="020F0704030504030204" pitchFamily="34" charset="0"/>
              </a:rPr>
              <a:t>Maths</a:t>
            </a:r>
            <a:r>
              <a:rPr lang="en-US" sz="3600" b="1" dirty="0">
                <a:solidFill>
                  <a:schemeClr val="bg1"/>
                </a:solidFill>
                <a:latin typeface="Arial Rounded MT Bold" panose="020F0704030504030204" pitchFamily="34" charset="0"/>
              </a:rPr>
              <a:t> by Nilesh sir</a:t>
            </a:r>
          </a:p>
        </p:txBody>
      </p:sp>
      <p:sp>
        <p:nvSpPr>
          <p:cNvPr id="10" name="Rectangle: Rounded Corners 9">
            <a:extLst>
              <a:ext uri="{FF2B5EF4-FFF2-40B4-BE49-F238E27FC236}">
                <a16:creationId xmlns:a16="http://schemas.microsoft.com/office/drawing/2014/main" id="{04424E1F-97C2-48ED-AE88-BADA1E6ECAAA}"/>
              </a:ext>
            </a:extLst>
          </p:cNvPr>
          <p:cNvSpPr/>
          <p:nvPr/>
        </p:nvSpPr>
        <p:spPr>
          <a:xfrm>
            <a:off x="169886" y="983116"/>
            <a:ext cx="1138650" cy="610739"/>
          </a:xfrm>
          <a:prstGeom prst="roundRect">
            <a:avLst/>
          </a:prstGeom>
          <a:blipFill>
            <a:blip r:embed="rId3"/>
            <a:tile tx="0" ty="0" sx="100000" sy="100000" flip="none" algn="tl"/>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Arial Rounded MT Bold" panose="020F0704030504030204" pitchFamily="34" charset="0"/>
              </a:rPr>
              <a:t>41</a:t>
            </a:r>
            <a:endParaRPr lang="es-ES" sz="3600" b="1" dirty="0">
              <a:solidFill>
                <a:srgbClr val="FFFF00"/>
              </a:solidFill>
              <a:latin typeface="Arial Rounded MT Bold" panose="020F0704030504030204" pitchFamily="34" charset="0"/>
            </a:endParaRPr>
          </a:p>
        </p:txBody>
      </p:sp>
      <p:sp>
        <p:nvSpPr>
          <p:cNvPr id="11" name="Rectangle: Diagonal Corners Rounded 10">
            <a:extLst>
              <a:ext uri="{FF2B5EF4-FFF2-40B4-BE49-F238E27FC236}">
                <a16:creationId xmlns:a16="http://schemas.microsoft.com/office/drawing/2014/main" id="{2B73A3A7-FA2E-4FE3-AAEC-07A82C5A4D9C}"/>
              </a:ext>
            </a:extLst>
          </p:cNvPr>
          <p:cNvSpPr/>
          <p:nvPr/>
        </p:nvSpPr>
        <p:spPr>
          <a:xfrm>
            <a:off x="5591333" y="194385"/>
            <a:ext cx="3897442" cy="610739"/>
          </a:xfrm>
          <a:prstGeom prst="round2DiagRect">
            <a:avLst>
              <a:gd name="adj1" fmla="val 43666"/>
              <a:gd name="adj2" fmla="val 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Rounded MT Bold" panose="020F0704030504030204" pitchFamily="34" charset="0"/>
              </a:rPr>
              <a:t>USE CODE – Y652</a:t>
            </a:r>
          </a:p>
        </p:txBody>
      </p:sp>
      <mc:AlternateContent xmlns:mc="http://schemas.openxmlformats.org/markup-compatibility/2006">
        <mc:Choice xmlns:a14="http://schemas.microsoft.com/office/drawing/2010/main" Requires="a14">
          <p:sp>
            <p:nvSpPr>
              <p:cNvPr id="12" name="Rectangle: Rounded Corners 11">
                <a:extLst>
                  <a:ext uri="{FF2B5EF4-FFF2-40B4-BE49-F238E27FC236}">
                    <a16:creationId xmlns:a16="http://schemas.microsoft.com/office/drawing/2014/main" id="{6CF2DB3C-76F9-4463-A9D7-CA52A3F6A624}"/>
                  </a:ext>
                </a:extLst>
              </p:cNvPr>
              <p:cNvSpPr/>
              <p:nvPr/>
            </p:nvSpPr>
            <p:spPr>
              <a:xfrm>
                <a:off x="2916621" y="1018206"/>
                <a:ext cx="9105494" cy="2592097"/>
              </a:xfrm>
              <a:prstGeom prst="roundRect">
                <a:avLst>
                  <a:gd name="adj" fmla="val 8160"/>
                </a:avLst>
              </a:prstGeom>
              <a:solidFill>
                <a:srgbClr val="03450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Kokila" panose="020B0604020202020204" pitchFamily="34" charset="0"/>
                    <a:cs typeface="Kokila" panose="020B0604020202020204" pitchFamily="34" charset="0"/>
                  </a:rPr>
                  <a:t>Find the fractional value of </a:t>
                </a:r>
              </a:p>
              <a:p>
                <a:pPr algn="ctr"/>
                <a:r>
                  <a:rPr lang="en-US" sz="4400" b="1" dirty="0">
                    <a:solidFill>
                      <a:srgbClr val="FFFF00"/>
                    </a:solidFill>
                    <a:cs typeface="Kokila" panose="020B0604020202020204" pitchFamily="34" charset="0"/>
                  </a:rPr>
                  <a:t>5</a:t>
                </a:r>
                <a14:m>
                  <m:oMath xmlns:m="http://schemas.openxmlformats.org/officeDocument/2006/math">
                    <m:r>
                      <a:rPr lang="en-US" sz="4400" b="1" i="1" smtClean="0">
                        <a:solidFill>
                          <a:srgbClr val="FFFF00"/>
                        </a:solidFill>
                        <a:latin typeface="Cambria Math" panose="02040503050406030204" pitchFamily="18" charset="0"/>
                        <a:cs typeface="Kokila" panose="020B0604020202020204" pitchFamily="34" charset="0"/>
                      </a:rPr>
                      <m:t>.</m:t>
                    </m:r>
                    <m:acc>
                      <m:accPr>
                        <m:chr m:val="̅"/>
                        <m:ctrlPr>
                          <a:rPr lang="en-US" sz="4400" b="1" i="1" smtClean="0">
                            <a:solidFill>
                              <a:srgbClr val="FFFF00"/>
                            </a:solidFill>
                            <a:latin typeface="Cambria Math" panose="02040503050406030204" pitchFamily="18" charset="0"/>
                            <a:cs typeface="Kokila" panose="020B0604020202020204" pitchFamily="34" charset="0"/>
                          </a:rPr>
                        </m:ctrlPr>
                      </m:accPr>
                      <m:e>
                        <m:r>
                          <a:rPr lang="en-US" sz="4400" b="1" i="1" smtClean="0">
                            <a:solidFill>
                              <a:srgbClr val="FFFF00"/>
                            </a:solidFill>
                            <a:latin typeface="Cambria Math" panose="02040503050406030204" pitchFamily="18" charset="0"/>
                            <a:cs typeface="Kokila" panose="020B0604020202020204" pitchFamily="34" charset="0"/>
                          </a:rPr>
                          <m:t>𝟏𝟐</m:t>
                        </m:r>
                      </m:e>
                    </m:acc>
                    <m:r>
                      <a:rPr lang="en-US" sz="4400" b="1" i="1" smtClean="0">
                        <a:solidFill>
                          <a:srgbClr val="FFFF00"/>
                        </a:solidFill>
                        <a:latin typeface="Cambria Math" panose="02040503050406030204" pitchFamily="18" charset="0"/>
                        <a:cs typeface="Kokila" panose="020B0604020202020204" pitchFamily="34" charset="0"/>
                      </a:rPr>
                      <m:t>+</m:t>
                    </m:r>
                    <m:r>
                      <a:rPr lang="en-US" sz="4400" b="1" i="1" smtClean="0">
                        <a:solidFill>
                          <a:srgbClr val="FFFF00"/>
                        </a:solidFill>
                        <a:latin typeface="Cambria Math" panose="02040503050406030204" pitchFamily="18" charset="0"/>
                        <a:cs typeface="Kokila" panose="020B0604020202020204" pitchFamily="34" charset="0"/>
                      </a:rPr>
                      <m:t>𝟑</m:t>
                    </m:r>
                    <m:r>
                      <a:rPr lang="en-US" sz="4400" b="1" i="1" smtClean="0">
                        <a:solidFill>
                          <a:srgbClr val="FFFF00"/>
                        </a:solidFill>
                        <a:latin typeface="Cambria Math" panose="02040503050406030204" pitchFamily="18" charset="0"/>
                        <a:cs typeface="Kokila" panose="020B0604020202020204" pitchFamily="34" charset="0"/>
                      </a:rPr>
                      <m:t>.</m:t>
                    </m:r>
                    <m:acc>
                      <m:accPr>
                        <m:chr m:val="̅"/>
                        <m:ctrlPr>
                          <a:rPr lang="en-US" sz="4400" b="1" i="1">
                            <a:solidFill>
                              <a:srgbClr val="FFFF00"/>
                            </a:solidFill>
                            <a:latin typeface="Cambria Math" panose="02040503050406030204" pitchFamily="18" charset="0"/>
                            <a:cs typeface="Kokila" panose="020B0604020202020204" pitchFamily="34" charset="0"/>
                          </a:rPr>
                        </m:ctrlPr>
                      </m:accPr>
                      <m:e>
                        <m:r>
                          <a:rPr lang="en-US" sz="4400" b="1" i="1" smtClean="0">
                            <a:solidFill>
                              <a:srgbClr val="FFFF00"/>
                            </a:solidFill>
                            <a:latin typeface="Cambria Math" panose="02040503050406030204" pitchFamily="18" charset="0"/>
                            <a:cs typeface="Kokila" panose="020B0604020202020204" pitchFamily="34" charset="0"/>
                          </a:rPr>
                          <m:t>𝟐</m:t>
                        </m:r>
                        <m:r>
                          <a:rPr lang="en-US" sz="4400" b="1" i="1" smtClean="0">
                            <a:solidFill>
                              <a:srgbClr val="FFFF00"/>
                            </a:solidFill>
                            <a:latin typeface="Cambria Math" panose="02040503050406030204" pitchFamily="18" charset="0"/>
                            <a:cs typeface="Kokila" panose="020B0604020202020204" pitchFamily="34" charset="0"/>
                          </a:rPr>
                          <m:t>𝟏</m:t>
                        </m:r>
                      </m:e>
                    </m:acc>
                    <m:r>
                      <a:rPr lang="en-US" sz="4400" b="1" i="1" smtClean="0">
                        <a:solidFill>
                          <a:srgbClr val="FFFF00"/>
                        </a:solidFill>
                        <a:latin typeface="Cambria Math" panose="02040503050406030204" pitchFamily="18" charset="0"/>
                        <a:cs typeface="Kokila" panose="020B0604020202020204" pitchFamily="34" charset="0"/>
                      </a:rPr>
                      <m:t>+</m:t>
                    </m:r>
                    <m:r>
                      <a:rPr lang="en-US" sz="4400" b="1" i="1" smtClean="0">
                        <a:solidFill>
                          <a:srgbClr val="FFFF00"/>
                        </a:solidFill>
                        <a:latin typeface="Cambria Math" panose="02040503050406030204" pitchFamily="18" charset="0"/>
                        <a:cs typeface="Kokila" panose="020B0604020202020204" pitchFamily="34" charset="0"/>
                      </a:rPr>
                      <m:t>𝟒</m:t>
                    </m:r>
                    <m:r>
                      <a:rPr lang="en-US" sz="4400" b="1" i="1" smtClean="0">
                        <a:solidFill>
                          <a:srgbClr val="FFFF00"/>
                        </a:solidFill>
                        <a:latin typeface="Cambria Math" panose="02040503050406030204" pitchFamily="18" charset="0"/>
                        <a:cs typeface="Kokila" panose="020B0604020202020204" pitchFamily="34" charset="0"/>
                      </a:rPr>
                      <m:t>.</m:t>
                    </m:r>
                    <m:acc>
                      <m:accPr>
                        <m:chr m:val="̅"/>
                        <m:ctrlPr>
                          <a:rPr lang="en-US" sz="4400" b="1" i="1">
                            <a:solidFill>
                              <a:srgbClr val="FFFF00"/>
                            </a:solidFill>
                            <a:latin typeface="Cambria Math" panose="02040503050406030204" pitchFamily="18" charset="0"/>
                            <a:cs typeface="Kokila" panose="020B0604020202020204" pitchFamily="34" charset="0"/>
                          </a:rPr>
                        </m:ctrlPr>
                      </m:accPr>
                      <m:e>
                        <m:r>
                          <a:rPr lang="en-US" sz="4400" b="1" i="1" smtClean="0">
                            <a:solidFill>
                              <a:srgbClr val="FFFF00"/>
                            </a:solidFill>
                            <a:latin typeface="Cambria Math" panose="02040503050406030204" pitchFamily="18" charset="0"/>
                            <a:cs typeface="Kokila" panose="020B0604020202020204" pitchFamily="34" charset="0"/>
                          </a:rPr>
                          <m:t>𝟑</m:t>
                        </m:r>
                        <m:r>
                          <a:rPr lang="en-US" sz="4400" b="1" i="1">
                            <a:solidFill>
                              <a:srgbClr val="FFFF00"/>
                            </a:solidFill>
                            <a:latin typeface="Cambria Math" panose="02040503050406030204" pitchFamily="18" charset="0"/>
                            <a:cs typeface="Kokila" panose="020B0604020202020204" pitchFamily="34" charset="0"/>
                          </a:rPr>
                          <m:t>𝟏</m:t>
                        </m:r>
                      </m:e>
                    </m:acc>
                    <m:r>
                      <a:rPr lang="en-US" sz="4400" b="1" i="0" smtClean="0">
                        <a:solidFill>
                          <a:srgbClr val="FFFF00"/>
                        </a:solidFill>
                        <a:latin typeface="Cambria Math" panose="02040503050406030204" pitchFamily="18" charset="0"/>
                        <a:cs typeface="Kokila" panose="020B0604020202020204" pitchFamily="34" charset="0"/>
                      </a:rPr>
                      <m:t>=?</m:t>
                    </m:r>
                  </m:oMath>
                </a14:m>
                <a:endParaRPr lang="hi-IN" sz="4400" b="1" dirty="0">
                  <a:solidFill>
                    <a:srgbClr val="FFFF00"/>
                  </a:solidFill>
                  <a:latin typeface="Kokila" panose="020B0604020202020204" pitchFamily="34" charset="0"/>
                  <a:cs typeface="Kokila" panose="020B0604020202020204" pitchFamily="34" charset="0"/>
                </a:endParaRPr>
              </a:p>
            </p:txBody>
          </p:sp>
        </mc:Choice>
        <mc:Fallback>
          <p:sp>
            <p:nvSpPr>
              <p:cNvPr id="12" name="Rectangle: Rounded Corners 11">
                <a:extLst>
                  <a:ext uri="{FF2B5EF4-FFF2-40B4-BE49-F238E27FC236}">
                    <a16:creationId xmlns:a16="http://schemas.microsoft.com/office/drawing/2014/main" id="{6CF2DB3C-76F9-4463-A9D7-CA52A3F6A624}"/>
                  </a:ext>
                </a:extLst>
              </p:cNvPr>
              <p:cNvSpPr>
                <a:spLocks noRot="1" noChangeAspect="1" noMove="1" noResize="1" noEditPoints="1" noAdjustHandles="1" noChangeArrowheads="1" noChangeShapeType="1" noTextEdit="1"/>
              </p:cNvSpPr>
              <p:nvPr/>
            </p:nvSpPr>
            <p:spPr>
              <a:xfrm>
                <a:off x="2916621" y="1018206"/>
                <a:ext cx="9105494" cy="2592097"/>
              </a:xfrm>
              <a:prstGeom prst="roundRect">
                <a:avLst>
                  <a:gd name="adj" fmla="val 8160"/>
                </a:avLst>
              </a:prstGeom>
              <a:blipFill>
                <a:blip r:embed="rId4"/>
                <a:stretch>
                  <a:fillRect/>
                </a:stretch>
              </a:blipFill>
              <a:ln>
                <a:noFill/>
              </a:ln>
              <a:effectLst>
                <a:outerShdw blurRad="107950" dist="12700" dir="5400000" algn="ctr">
                  <a:srgbClr val="000000"/>
                </a:outerShdw>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Rectangle: Diagonal Corners Rounded 12">
                <a:extLst>
                  <a:ext uri="{FF2B5EF4-FFF2-40B4-BE49-F238E27FC236}">
                    <a16:creationId xmlns:a16="http://schemas.microsoft.com/office/drawing/2014/main" id="{85A3D5C3-7A2D-4322-AD90-31154BDDB0C1}"/>
                  </a:ext>
                </a:extLst>
              </p:cNvPr>
              <p:cNvSpPr/>
              <p:nvPr/>
            </p:nvSpPr>
            <p:spPr>
              <a:xfrm>
                <a:off x="6479629" y="3752775"/>
                <a:ext cx="5542486" cy="2087020"/>
              </a:xfrm>
              <a:prstGeom prst="round2DiagRect">
                <a:avLst>
                  <a:gd name="adj1" fmla="val 19327"/>
                  <a:gd name="adj2" fmla="val 0"/>
                </a:avLst>
              </a:prstGeom>
              <a:solidFill>
                <a:srgbClr val="F1FA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600" b="1" dirty="0">
                    <a:solidFill>
                      <a:schemeClr val="tx1"/>
                    </a:solidFill>
                    <a:latin typeface="Times New Roman" panose="02020603050405020304" pitchFamily="18" charset="0"/>
                    <a:cs typeface="Times New Roman" panose="02020603050405020304" pitchFamily="18" charset="0"/>
                  </a:rPr>
                  <a:t>(A) </a:t>
                </a:r>
                <a14:m>
                  <m:oMath xmlns:m="http://schemas.openxmlformats.org/officeDocument/2006/math">
                    <m:r>
                      <a:rPr lang="en-US" sz="3600" b="1" i="1" smtClean="0">
                        <a:solidFill>
                          <a:schemeClr val="tx1"/>
                        </a:solidFill>
                        <a:latin typeface="Cambria Math" panose="02040503050406030204" pitchFamily="18" charset="0"/>
                        <a:cs typeface="Times New Roman" panose="02020603050405020304" pitchFamily="18" charset="0"/>
                      </a:rPr>
                      <m:t>𝟏𝟐</m:t>
                    </m:r>
                    <m:f>
                      <m:fPr>
                        <m:ctrlPr>
                          <a:rPr lang="en-US" sz="3600" b="1" i="1" smtClean="0">
                            <a:solidFill>
                              <a:schemeClr val="tx1"/>
                            </a:solidFill>
                            <a:latin typeface="Cambria Math" panose="02040503050406030204" pitchFamily="18" charset="0"/>
                            <a:cs typeface="Times New Roman" panose="02020603050405020304" pitchFamily="18" charset="0"/>
                          </a:rPr>
                        </m:ctrlPr>
                      </m:fPr>
                      <m:num>
                        <m:r>
                          <a:rPr lang="en-US" sz="3600" b="1" i="1" smtClean="0">
                            <a:solidFill>
                              <a:schemeClr val="tx1"/>
                            </a:solidFill>
                            <a:latin typeface="Cambria Math" panose="02040503050406030204" pitchFamily="18" charset="0"/>
                            <a:cs typeface="Times New Roman" panose="02020603050405020304" pitchFamily="18" charset="0"/>
                          </a:rPr>
                          <m:t>𝟔𝟒</m:t>
                        </m:r>
                      </m:num>
                      <m:den>
                        <m:r>
                          <a:rPr lang="en-US" sz="3600" b="1" i="1" smtClean="0">
                            <a:solidFill>
                              <a:schemeClr val="tx1"/>
                            </a:solidFill>
                            <a:latin typeface="Cambria Math" panose="02040503050406030204" pitchFamily="18" charset="0"/>
                            <a:cs typeface="Times New Roman" panose="02020603050405020304" pitchFamily="18" charset="0"/>
                          </a:rPr>
                          <m:t>𝟗𝟗</m:t>
                        </m:r>
                      </m:den>
                    </m:f>
                  </m:oMath>
                </a14:m>
                <a:r>
                  <a:rPr lang="en-US" sz="3600" b="1" dirty="0">
                    <a:solidFill>
                      <a:schemeClr val="tx1"/>
                    </a:solidFill>
                    <a:latin typeface="Times New Roman" panose="02020603050405020304" pitchFamily="18" charset="0"/>
                    <a:cs typeface="Times New Roman" panose="02020603050405020304" pitchFamily="18" charset="0"/>
                  </a:rPr>
                  <a:t>		(B) </a:t>
                </a:r>
                <a14:m>
                  <m:oMath xmlns:m="http://schemas.openxmlformats.org/officeDocument/2006/math">
                    <m:r>
                      <a:rPr lang="en-US" sz="3600" b="1" i="1">
                        <a:solidFill>
                          <a:schemeClr val="tx1"/>
                        </a:solidFill>
                        <a:latin typeface="Cambria Math" panose="02040503050406030204" pitchFamily="18" charset="0"/>
                        <a:cs typeface="Times New Roman" panose="02020603050405020304" pitchFamily="18" charset="0"/>
                      </a:rPr>
                      <m:t>𝟏𝟐</m:t>
                    </m:r>
                    <m:f>
                      <m:fPr>
                        <m:ctrlPr>
                          <a:rPr lang="en-US" sz="3600" b="1" i="1">
                            <a:solidFill>
                              <a:schemeClr val="tx1"/>
                            </a:solidFill>
                            <a:latin typeface="Cambria Math" panose="02040503050406030204" pitchFamily="18" charset="0"/>
                            <a:cs typeface="Times New Roman" panose="02020603050405020304" pitchFamily="18" charset="0"/>
                          </a:rPr>
                        </m:ctrlPr>
                      </m:fPr>
                      <m:num>
                        <m:r>
                          <a:rPr lang="en-US" sz="3600" b="1" i="1" smtClean="0">
                            <a:solidFill>
                              <a:schemeClr val="tx1"/>
                            </a:solidFill>
                            <a:latin typeface="Cambria Math" panose="02040503050406030204" pitchFamily="18" charset="0"/>
                            <a:cs typeface="Times New Roman" panose="02020603050405020304" pitchFamily="18" charset="0"/>
                          </a:rPr>
                          <m:t>𝟕</m:t>
                        </m:r>
                        <m:r>
                          <a:rPr lang="en-US" sz="3600" b="1" i="1">
                            <a:solidFill>
                              <a:schemeClr val="tx1"/>
                            </a:solidFill>
                            <a:latin typeface="Cambria Math" panose="02040503050406030204" pitchFamily="18" charset="0"/>
                            <a:cs typeface="Times New Roman" panose="02020603050405020304" pitchFamily="18" charset="0"/>
                          </a:rPr>
                          <m:t>𝟒</m:t>
                        </m:r>
                      </m:num>
                      <m:den>
                        <m:r>
                          <a:rPr lang="en-US" sz="3600" b="1" i="1">
                            <a:solidFill>
                              <a:schemeClr val="tx1"/>
                            </a:solidFill>
                            <a:latin typeface="Cambria Math" panose="02040503050406030204" pitchFamily="18" charset="0"/>
                            <a:cs typeface="Times New Roman" panose="02020603050405020304" pitchFamily="18" charset="0"/>
                          </a:rPr>
                          <m:t>𝟗𝟗</m:t>
                        </m:r>
                      </m:den>
                    </m:f>
                  </m:oMath>
                </a14:m>
                <a:endParaRPr lang="en-US" sz="3600" b="1" dirty="0">
                  <a:solidFill>
                    <a:schemeClr val="tx1"/>
                  </a:solidFill>
                  <a:latin typeface="Times New Roman" panose="02020603050405020304" pitchFamily="18" charset="0"/>
                  <a:cs typeface="Times New Roman" panose="02020603050405020304" pitchFamily="18" charset="0"/>
                </a:endParaRPr>
              </a:p>
              <a:p>
                <a:r>
                  <a:rPr lang="en-US" sz="3600" b="1" dirty="0">
                    <a:solidFill>
                      <a:schemeClr val="tx1"/>
                    </a:solidFill>
                    <a:latin typeface="Times New Roman" panose="02020603050405020304" pitchFamily="18" charset="0"/>
                    <a:cs typeface="Times New Roman" panose="02020603050405020304" pitchFamily="18" charset="0"/>
                  </a:rPr>
                  <a:t>(C) </a:t>
                </a:r>
                <a14:m>
                  <m:oMath xmlns:m="http://schemas.openxmlformats.org/officeDocument/2006/math">
                    <m:r>
                      <a:rPr lang="en-US" sz="3600" b="1" i="1">
                        <a:solidFill>
                          <a:schemeClr val="tx1"/>
                        </a:solidFill>
                        <a:latin typeface="Cambria Math" panose="02040503050406030204" pitchFamily="18" charset="0"/>
                        <a:cs typeface="Times New Roman" panose="02020603050405020304" pitchFamily="18" charset="0"/>
                      </a:rPr>
                      <m:t>𝟏𝟐</m:t>
                    </m:r>
                    <m:f>
                      <m:fPr>
                        <m:ctrlPr>
                          <a:rPr lang="en-US" sz="3600" b="1" i="1">
                            <a:solidFill>
                              <a:schemeClr val="tx1"/>
                            </a:solidFill>
                            <a:latin typeface="Cambria Math" panose="02040503050406030204" pitchFamily="18" charset="0"/>
                            <a:cs typeface="Times New Roman" panose="02020603050405020304" pitchFamily="18" charset="0"/>
                          </a:rPr>
                        </m:ctrlPr>
                      </m:fPr>
                      <m:num>
                        <m:r>
                          <a:rPr lang="en-US" sz="3600" b="1" i="1" smtClean="0">
                            <a:solidFill>
                              <a:schemeClr val="tx1"/>
                            </a:solidFill>
                            <a:latin typeface="Cambria Math" panose="02040503050406030204" pitchFamily="18" charset="0"/>
                            <a:cs typeface="Times New Roman" panose="02020603050405020304" pitchFamily="18" charset="0"/>
                          </a:rPr>
                          <m:t>𝟕𝟕</m:t>
                        </m:r>
                      </m:num>
                      <m:den>
                        <m:r>
                          <a:rPr lang="en-US" sz="3600" b="1" i="1">
                            <a:solidFill>
                              <a:schemeClr val="tx1"/>
                            </a:solidFill>
                            <a:latin typeface="Cambria Math" panose="02040503050406030204" pitchFamily="18" charset="0"/>
                            <a:cs typeface="Times New Roman" panose="02020603050405020304" pitchFamily="18" charset="0"/>
                          </a:rPr>
                          <m:t>𝟗𝟗</m:t>
                        </m:r>
                      </m:den>
                    </m:f>
                    <m:r>
                      <a:rPr lang="en-US" sz="3600" b="1" i="1">
                        <a:solidFill>
                          <a:schemeClr val="tx1"/>
                        </a:solidFill>
                        <a:latin typeface="Cambria Math" panose="02040503050406030204" pitchFamily="18" charset="0"/>
                        <a:cs typeface="Times New Roman" panose="02020603050405020304" pitchFamily="18" charset="0"/>
                      </a:rPr>
                      <m:t> </m:t>
                    </m:r>
                  </m:oMath>
                </a14:m>
                <a:r>
                  <a:rPr lang="en-US" sz="3600" b="1" dirty="0">
                    <a:solidFill>
                      <a:schemeClr val="tx1"/>
                    </a:solidFill>
                    <a:latin typeface="Times New Roman" panose="02020603050405020304" pitchFamily="18" charset="0"/>
                    <a:cs typeface="Times New Roman" panose="02020603050405020304" pitchFamily="18" charset="0"/>
                  </a:rPr>
                  <a:t>	(D) </a:t>
                </a:r>
                <a14:m>
                  <m:oMath xmlns:m="http://schemas.openxmlformats.org/officeDocument/2006/math">
                    <m:r>
                      <a:rPr lang="en-US" sz="3600" b="1" i="1">
                        <a:solidFill>
                          <a:schemeClr val="tx1"/>
                        </a:solidFill>
                        <a:latin typeface="Cambria Math" panose="02040503050406030204" pitchFamily="18" charset="0"/>
                        <a:cs typeface="Times New Roman" panose="02020603050405020304" pitchFamily="18" charset="0"/>
                      </a:rPr>
                      <m:t>𝟏𝟐</m:t>
                    </m:r>
                    <m:f>
                      <m:fPr>
                        <m:ctrlPr>
                          <a:rPr lang="en-US" sz="3600" b="1" i="1">
                            <a:solidFill>
                              <a:schemeClr val="tx1"/>
                            </a:solidFill>
                            <a:latin typeface="Cambria Math" panose="02040503050406030204" pitchFamily="18" charset="0"/>
                            <a:cs typeface="Times New Roman" panose="02020603050405020304" pitchFamily="18" charset="0"/>
                          </a:rPr>
                        </m:ctrlPr>
                      </m:fPr>
                      <m:num>
                        <m:r>
                          <a:rPr lang="en-US" sz="3600" b="1" i="1" smtClean="0">
                            <a:solidFill>
                              <a:schemeClr val="tx1"/>
                            </a:solidFill>
                            <a:latin typeface="Cambria Math" panose="02040503050406030204" pitchFamily="18" charset="0"/>
                            <a:cs typeface="Times New Roman" panose="02020603050405020304" pitchFamily="18" charset="0"/>
                          </a:rPr>
                          <m:t>𝟖</m:t>
                        </m:r>
                        <m:r>
                          <a:rPr lang="en-US" sz="3600" b="1" i="1">
                            <a:solidFill>
                              <a:schemeClr val="tx1"/>
                            </a:solidFill>
                            <a:latin typeface="Cambria Math" panose="02040503050406030204" pitchFamily="18" charset="0"/>
                            <a:cs typeface="Times New Roman" panose="02020603050405020304" pitchFamily="18" charset="0"/>
                          </a:rPr>
                          <m:t>𝟒</m:t>
                        </m:r>
                      </m:num>
                      <m:den>
                        <m:r>
                          <a:rPr lang="en-US" sz="3600" b="1" i="1">
                            <a:solidFill>
                              <a:schemeClr val="tx1"/>
                            </a:solidFill>
                            <a:latin typeface="Cambria Math" panose="02040503050406030204" pitchFamily="18" charset="0"/>
                            <a:cs typeface="Times New Roman" panose="02020603050405020304" pitchFamily="18" charset="0"/>
                          </a:rPr>
                          <m:t>𝟗𝟗</m:t>
                        </m:r>
                      </m:den>
                    </m:f>
                  </m:oMath>
                </a14:m>
                <a:endParaRPr lang="en-US" sz="3600" b="1" dirty="0">
                  <a:solidFill>
                    <a:schemeClr val="tx1"/>
                  </a:solidFill>
                  <a:latin typeface="Times New Roman" panose="02020603050405020304" pitchFamily="18" charset="0"/>
                  <a:cs typeface="Times New Roman" panose="02020603050405020304" pitchFamily="18" charset="0"/>
                </a:endParaRPr>
              </a:p>
            </p:txBody>
          </p:sp>
        </mc:Choice>
        <mc:Fallback>
          <p:sp>
            <p:nvSpPr>
              <p:cNvPr id="13" name="Rectangle: Diagonal Corners Rounded 12">
                <a:extLst>
                  <a:ext uri="{FF2B5EF4-FFF2-40B4-BE49-F238E27FC236}">
                    <a16:creationId xmlns:a16="http://schemas.microsoft.com/office/drawing/2014/main" id="{85A3D5C3-7A2D-4322-AD90-31154BDDB0C1}"/>
                  </a:ext>
                </a:extLst>
              </p:cNvPr>
              <p:cNvSpPr>
                <a:spLocks noRot="1" noChangeAspect="1" noMove="1" noResize="1" noEditPoints="1" noAdjustHandles="1" noChangeArrowheads="1" noChangeShapeType="1" noTextEdit="1"/>
              </p:cNvSpPr>
              <p:nvPr/>
            </p:nvSpPr>
            <p:spPr>
              <a:xfrm>
                <a:off x="6479629" y="3752775"/>
                <a:ext cx="5542486" cy="2087020"/>
              </a:xfrm>
              <a:prstGeom prst="round2DiagRect">
                <a:avLst>
                  <a:gd name="adj1" fmla="val 19327"/>
                  <a:gd name="adj2" fmla="val 0"/>
                </a:avLst>
              </a:prstGeom>
              <a:blipFill>
                <a:blip r:embed="rId5"/>
                <a:stretch>
                  <a:fillRect/>
                </a:stretch>
              </a:blipFill>
              <a:ln>
                <a:noFill/>
              </a:ln>
              <a:effectLst>
                <a:outerShdw blurRad="107950" dist="12700" dir="5400000" algn="ctr">
                  <a:srgbClr val="000000"/>
                </a:outerShdw>
              </a:effectLst>
            </p:spPr>
            <p:txBody>
              <a:bodyPr/>
              <a:lstStyle/>
              <a:p>
                <a:r>
                  <a:rPr lang="en-US">
                    <a:noFill/>
                  </a:rPr>
                  <a:t> </a:t>
                </a:r>
              </a:p>
            </p:txBody>
          </p:sp>
        </mc:Fallback>
      </mc:AlternateContent>
    </p:spTree>
    <p:extLst>
      <p:ext uri="{BB962C8B-B14F-4D97-AF65-F5344CB8AC3E}">
        <p14:creationId xmlns:p14="http://schemas.microsoft.com/office/powerpoint/2010/main" val="36960070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5FCE86-3AE9-0227-EAE6-00E6D0D86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5A7474BF-7772-44DF-91E6-DBD3BE6C6BE1}"/>
              </a:ext>
            </a:extLst>
          </p:cNvPr>
          <p:cNvSpPr txBox="1"/>
          <p:nvPr/>
        </p:nvSpPr>
        <p:spPr>
          <a:xfrm>
            <a:off x="8828690" y="4907595"/>
            <a:ext cx="1939158" cy="646331"/>
          </a:xfrm>
          <a:prstGeom prst="rect">
            <a:avLst/>
          </a:prstGeom>
          <a:noFill/>
        </p:spPr>
        <p:txBody>
          <a:bodyPr wrap="square">
            <a:spAutoFit/>
          </a:bodyPr>
          <a:lstStyle/>
          <a:p>
            <a:pPr algn="ctr"/>
            <a:r>
              <a:rPr lang="en-US" sz="3600" b="1" dirty="0">
                <a:solidFill>
                  <a:srgbClr val="034503"/>
                </a:solidFill>
                <a:latin typeface="Algerian" panose="04020705040A02060702" pitchFamily="82" charset="0"/>
              </a:rPr>
              <a:t>Y652</a:t>
            </a:r>
          </a:p>
        </p:txBody>
      </p:sp>
      <p:pic>
        <p:nvPicPr>
          <p:cNvPr id="5" name="Picture 4">
            <a:extLst>
              <a:ext uri="{FF2B5EF4-FFF2-40B4-BE49-F238E27FC236}">
                <a16:creationId xmlns:a16="http://schemas.microsoft.com/office/drawing/2014/main" id="{318C0BE1-A132-4624-896E-32D5C26F6DAE}"/>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806767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5FCE86-3AE9-0227-EAE6-00E6D0D86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5A7474BF-7772-44DF-91E6-DBD3BE6C6BE1}"/>
              </a:ext>
            </a:extLst>
          </p:cNvPr>
          <p:cNvSpPr txBox="1"/>
          <p:nvPr/>
        </p:nvSpPr>
        <p:spPr>
          <a:xfrm>
            <a:off x="8828690" y="4907595"/>
            <a:ext cx="1939158" cy="646331"/>
          </a:xfrm>
          <a:prstGeom prst="rect">
            <a:avLst/>
          </a:prstGeom>
          <a:noFill/>
        </p:spPr>
        <p:txBody>
          <a:bodyPr wrap="square">
            <a:spAutoFit/>
          </a:bodyPr>
          <a:lstStyle/>
          <a:p>
            <a:pPr algn="ctr"/>
            <a:r>
              <a:rPr lang="en-US" sz="3600" b="1" dirty="0">
                <a:solidFill>
                  <a:srgbClr val="034503"/>
                </a:solidFill>
                <a:latin typeface="Algerian" panose="04020705040A02060702" pitchFamily="82" charset="0"/>
              </a:rPr>
              <a:t>Y652</a:t>
            </a:r>
          </a:p>
        </p:txBody>
      </p:sp>
      <p:pic>
        <p:nvPicPr>
          <p:cNvPr id="2" name="Picture 1">
            <a:extLst>
              <a:ext uri="{FF2B5EF4-FFF2-40B4-BE49-F238E27FC236}">
                <a16:creationId xmlns:a16="http://schemas.microsoft.com/office/drawing/2014/main" id="{50AAAF96-FA70-4CD9-8394-9E6757EBE368}"/>
              </a:ext>
            </a:extLst>
          </p:cNvPr>
          <p:cNvPicPr>
            <a:picLocks noChangeAspect="1"/>
          </p:cNvPicPr>
          <p:nvPr/>
        </p:nvPicPr>
        <p:blipFill>
          <a:blip r:embed="rId3"/>
          <a:stretch>
            <a:fillRect/>
          </a:stretch>
        </p:blipFill>
        <p:spPr>
          <a:xfrm>
            <a:off x="3057994" y="0"/>
            <a:ext cx="8909154" cy="6858000"/>
          </a:xfrm>
          <a:prstGeom prst="rect">
            <a:avLst/>
          </a:prstGeom>
        </p:spPr>
      </p:pic>
    </p:spTree>
    <p:extLst>
      <p:ext uri="{BB962C8B-B14F-4D97-AF65-F5344CB8AC3E}">
        <p14:creationId xmlns:p14="http://schemas.microsoft.com/office/powerpoint/2010/main" val="31237551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5FCE86-3AE9-0227-EAE6-00E6D0D86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5A7474BF-7772-44DF-91E6-DBD3BE6C6BE1}"/>
              </a:ext>
            </a:extLst>
          </p:cNvPr>
          <p:cNvSpPr txBox="1"/>
          <p:nvPr/>
        </p:nvSpPr>
        <p:spPr>
          <a:xfrm>
            <a:off x="8828690" y="4907595"/>
            <a:ext cx="1939158" cy="646331"/>
          </a:xfrm>
          <a:prstGeom prst="rect">
            <a:avLst/>
          </a:prstGeom>
          <a:noFill/>
        </p:spPr>
        <p:txBody>
          <a:bodyPr wrap="square">
            <a:spAutoFit/>
          </a:bodyPr>
          <a:lstStyle/>
          <a:p>
            <a:pPr algn="ctr"/>
            <a:r>
              <a:rPr lang="en-US" sz="3600" b="1" dirty="0">
                <a:solidFill>
                  <a:srgbClr val="034503"/>
                </a:solidFill>
                <a:latin typeface="Algerian" panose="04020705040A02060702" pitchFamily="82" charset="0"/>
              </a:rPr>
              <a:t>Y652</a:t>
            </a:r>
          </a:p>
        </p:txBody>
      </p:sp>
      <p:pic>
        <p:nvPicPr>
          <p:cNvPr id="5" name="Picture 4">
            <a:extLst>
              <a:ext uri="{FF2B5EF4-FFF2-40B4-BE49-F238E27FC236}">
                <a16:creationId xmlns:a16="http://schemas.microsoft.com/office/drawing/2014/main" id="{0CCCCE1E-48D5-4297-8624-EDB2DA7BA967}"/>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56966AD8-6EBD-4D65-B6DC-75739289E1C7}"/>
              </a:ext>
            </a:extLst>
          </p:cNvPr>
          <p:cNvSpPr txBox="1"/>
          <p:nvPr/>
        </p:nvSpPr>
        <p:spPr>
          <a:xfrm>
            <a:off x="10058401" y="4373372"/>
            <a:ext cx="1722316" cy="646331"/>
          </a:xfrm>
          <a:prstGeom prst="rect">
            <a:avLst/>
          </a:prstGeom>
          <a:noFill/>
        </p:spPr>
        <p:txBody>
          <a:bodyPr wrap="square">
            <a:spAutoFit/>
          </a:bodyPr>
          <a:lstStyle/>
          <a:p>
            <a:pPr algn="ctr"/>
            <a:r>
              <a:rPr lang="en-US" sz="3600" b="1" dirty="0">
                <a:solidFill>
                  <a:schemeClr val="tx1">
                    <a:lumMod val="95000"/>
                    <a:lumOff val="5000"/>
                  </a:schemeClr>
                </a:solidFill>
                <a:latin typeface="Arial Black" panose="020B0A04020102020204" pitchFamily="34" charset="0"/>
              </a:rPr>
              <a:t>Y652</a:t>
            </a:r>
          </a:p>
        </p:txBody>
      </p:sp>
    </p:spTree>
    <p:extLst>
      <p:ext uri="{BB962C8B-B14F-4D97-AF65-F5344CB8AC3E}">
        <p14:creationId xmlns:p14="http://schemas.microsoft.com/office/powerpoint/2010/main" val="3310322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5FCE86-3AE9-0227-EAE6-00E6D0D86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5A7474BF-7772-44DF-91E6-DBD3BE6C6BE1}"/>
              </a:ext>
            </a:extLst>
          </p:cNvPr>
          <p:cNvSpPr txBox="1"/>
          <p:nvPr/>
        </p:nvSpPr>
        <p:spPr>
          <a:xfrm>
            <a:off x="8828690" y="4907595"/>
            <a:ext cx="1939158" cy="646331"/>
          </a:xfrm>
          <a:prstGeom prst="rect">
            <a:avLst/>
          </a:prstGeom>
          <a:noFill/>
        </p:spPr>
        <p:txBody>
          <a:bodyPr wrap="square">
            <a:spAutoFit/>
          </a:bodyPr>
          <a:lstStyle/>
          <a:p>
            <a:pPr algn="ctr"/>
            <a:r>
              <a:rPr lang="en-US" sz="3600" b="1" dirty="0">
                <a:solidFill>
                  <a:srgbClr val="034503"/>
                </a:solidFill>
                <a:latin typeface="Algerian" panose="04020705040A02060702" pitchFamily="82" charset="0"/>
              </a:rPr>
              <a:t>Y652</a:t>
            </a:r>
          </a:p>
        </p:txBody>
      </p:sp>
      <p:pic>
        <p:nvPicPr>
          <p:cNvPr id="2" name="Picture 1">
            <a:extLst>
              <a:ext uri="{FF2B5EF4-FFF2-40B4-BE49-F238E27FC236}">
                <a16:creationId xmlns:a16="http://schemas.microsoft.com/office/drawing/2014/main" id="{53ECDC85-89F2-48AD-B33D-7C1C8CEBF1A1}"/>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923179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5FCE86-3AE9-0227-EAE6-00E6D0D86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5A7474BF-7772-44DF-91E6-DBD3BE6C6BE1}"/>
              </a:ext>
            </a:extLst>
          </p:cNvPr>
          <p:cNvSpPr txBox="1"/>
          <p:nvPr/>
        </p:nvSpPr>
        <p:spPr>
          <a:xfrm>
            <a:off x="8828690" y="4907595"/>
            <a:ext cx="1939158" cy="646331"/>
          </a:xfrm>
          <a:prstGeom prst="rect">
            <a:avLst/>
          </a:prstGeom>
          <a:noFill/>
        </p:spPr>
        <p:txBody>
          <a:bodyPr wrap="square">
            <a:spAutoFit/>
          </a:bodyPr>
          <a:lstStyle/>
          <a:p>
            <a:pPr algn="ctr"/>
            <a:r>
              <a:rPr lang="en-US" sz="3600" b="1" dirty="0">
                <a:solidFill>
                  <a:srgbClr val="034503"/>
                </a:solidFill>
                <a:latin typeface="Algerian" panose="04020705040A02060702" pitchFamily="82" charset="0"/>
              </a:rPr>
              <a:t>Y652</a:t>
            </a:r>
          </a:p>
        </p:txBody>
      </p:sp>
      <p:pic>
        <p:nvPicPr>
          <p:cNvPr id="4" name="Picture 3">
            <a:extLst>
              <a:ext uri="{FF2B5EF4-FFF2-40B4-BE49-F238E27FC236}">
                <a16:creationId xmlns:a16="http://schemas.microsoft.com/office/drawing/2014/main" id="{C8992126-0DC2-4E74-A9ED-C914817406AB}"/>
              </a:ext>
            </a:extLst>
          </p:cNvPr>
          <p:cNvPicPr>
            <a:picLocks noChangeAspect="1"/>
          </p:cNvPicPr>
          <p:nvPr/>
        </p:nvPicPr>
        <p:blipFill>
          <a:blip r:embed="rId3"/>
          <a:stretch>
            <a:fillRect/>
          </a:stretch>
        </p:blipFill>
        <p:spPr>
          <a:xfrm>
            <a:off x="3282847" y="-1"/>
            <a:ext cx="8909154" cy="6858000"/>
          </a:xfrm>
          <a:prstGeom prst="rect">
            <a:avLst/>
          </a:prstGeom>
        </p:spPr>
      </p:pic>
    </p:spTree>
    <p:extLst>
      <p:ext uri="{BB962C8B-B14F-4D97-AF65-F5344CB8AC3E}">
        <p14:creationId xmlns:p14="http://schemas.microsoft.com/office/powerpoint/2010/main" val="32907916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5FCE86-3AE9-0227-EAE6-00E6D0D86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5A7474BF-7772-44DF-91E6-DBD3BE6C6BE1}"/>
              </a:ext>
            </a:extLst>
          </p:cNvPr>
          <p:cNvSpPr txBox="1"/>
          <p:nvPr/>
        </p:nvSpPr>
        <p:spPr>
          <a:xfrm>
            <a:off x="8828690" y="4907595"/>
            <a:ext cx="1939158" cy="646331"/>
          </a:xfrm>
          <a:prstGeom prst="rect">
            <a:avLst/>
          </a:prstGeom>
          <a:noFill/>
        </p:spPr>
        <p:txBody>
          <a:bodyPr wrap="square">
            <a:spAutoFit/>
          </a:bodyPr>
          <a:lstStyle/>
          <a:p>
            <a:pPr algn="ctr"/>
            <a:r>
              <a:rPr lang="en-US" sz="3600" b="1" dirty="0">
                <a:solidFill>
                  <a:srgbClr val="034503"/>
                </a:solidFill>
                <a:latin typeface="Algerian" panose="04020705040A02060702" pitchFamily="82" charset="0"/>
              </a:rPr>
              <a:t>Y652</a:t>
            </a:r>
          </a:p>
        </p:txBody>
      </p:sp>
      <p:pic>
        <p:nvPicPr>
          <p:cNvPr id="2" name="Picture 1">
            <a:extLst>
              <a:ext uri="{FF2B5EF4-FFF2-40B4-BE49-F238E27FC236}">
                <a16:creationId xmlns:a16="http://schemas.microsoft.com/office/drawing/2014/main" id="{0E622287-114C-4C5B-BD0B-4AF6C795DF72}"/>
              </a:ext>
            </a:extLst>
          </p:cNvPr>
          <p:cNvPicPr>
            <a:picLocks noChangeAspect="1"/>
          </p:cNvPicPr>
          <p:nvPr/>
        </p:nvPicPr>
        <p:blipFill>
          <a:blip r:embed="rId3"/>
          <a:stretch>
            <a:fillRect/>
          </a:stretch>
        </p:blipFill>
        <p:spPr>
          <a:xfrm>
            <a:off x="3357798" y="0"/>
            <a:ext cx="8912654" cy="6858000"/>
          </a:xfrm>
          <a:prstGeom prst="rect">
            <a:avLst/>
          </a:prstGeom>
        </p:spPr>
      </p:pic>
    </p:spTree>
    <p:extLst>
      <p:ext uri="{BB962C8B-B14F-4D97-AF65-F5344CB8AC3E}">
        <p14:creationId xmlns:p14="http://schemas.microsoft.com/office/powerpoint/2010/main" val="2742054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rotWithShape="1">
          <a:blip r:embed="rId2">
            <a:extLst>
              <a:ext uri="{28A0092B-C50C-407E-A947-70E740481C1C}">
                <a14:useLocalDpi xmlns:a14="http://schemas.microsoft.com/office/drawing/2010/main" val="0"/>
              </a:ext>
            </a:extLst>
          </a:blip>
          <a:srcRect l="79795" t="1104" r="-1" b="87967"/>
          <a:stretch/>
        </p:blipFill>
        <p:spPr>
          <a:xfrm>
            <a:off x="9683645" y="126226"/>
            <a:ext cx="2463385" cy="749508"/>
          </a:xfrm>
          <a:prstGeom prst="rect">
            <a:avLst/>
          </a:prstGeom>
        </p:spPr>
      </p:pic>
      <p:sp>
        <p:nvSpPr>
          <p:cNvPr id="3" name="Rectangle 2">
            <a:extLst>
              <a:ext uri="{FF2B5EF4-FFF2-40B4-BE49-F238E27FC236}">
                <a16:creationId xmlns:a16="http://schemas.microsoft.com/office/drawing/2014/main" id="{35687E46-B7AE-42F2-934F-F0A5CEA9444A}"/>
              </a:ext>
            </a:extLst>
          </p:cNvPr>
          <p:cNvSpPr/>
          <p:nvPr/>
        </p:nvSpPr>
        <p:spPr>
          <a:xfrm>
            <a:off x="14990" y="279985"/>
            <a:ext cx="9578716" cy="4095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Single Corner Rounded 8">
            <a:extLst>
              <a:ext uri="{FF2B5EF4-FFF2-40B4-BE49-F238E27FC236}">
                <a16:creationId xmlns:a16="http://schemas.microsoft.com/office/drawing/2014/main" id="{81E5C525-4246-47C0-A8D6-F8E60E3397B2}"/>
              </a:ext>
            </a:extLst>
          </p:cNvPr>
          <p:cNvSpPr/>
          <p:nvPr/>
        </p:nvSpPr>
        <p:spPr>
          <a:xfrm>
            <a:off x="-652074" y="194385"/>
            <a:ext cx="4654448" cy="610739"/>
          </a:xfrm>
          <a:prstGeom prst="round1Rect">
            <a:avLst>
              <a:gd name="adj" fmla="val 50000"/>
            </a:avLst>
          </a:prstGeom>
          <a:solidFill>
            <a:srgbClr val="E2122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bg1"/>
                </a:solidFill>
                <a:latin typeface="Arial Rounded MT Bold" panose="020F0704030504030204" pitchFamily="34" charset="0"/>
              </a:rPr>
              <a:t>Maths</a:t>
            </a:r>
            <a:r>
              <a:rPr lang="en-US" sz="3600" b="1" dirty="0">
                <a:solidFill>
                  <a:schemeClr val="bg1"/>
                </a:solidFill>
                <a:latin typeface="Arial Rounded MT Bold" panose="020F0704030504030204" pitchFamily="34" charset="0"/>
              </a:rPr>
              <a:t> by Nilesh sir</a:t>
            </a:r>
          </a:p>
        </p:txBody>
      </p:sp>
      <p:sp>
        <p:nvSpPr>
          <p:cNvPr id="10" name="Rectangle: Rounded Corners 9">
            <a:extLst>
              <a:ext uri="{FF2B5EF4-FFF2-40B4-BE49-F238E27FC236}">
                <a16:creationId xmlns:a16="http://schemas.microsoft.com/office/drawing/2014/main" id="{04424E1F-97C2-48ED-AE88-BADA1E6ECAAA}"/>
              </a:ext>
            </a:extLst>
          </p:cNvPr>
          <p:cNvSpPr/>
          <p:nvPr/>
        </p:nvSpPr>
        <p:spPr>
          <a:xfrm>
            <a:off x="169886" y="983116"/>
            <a:ext cx="1138650" cy="610739"/>
          </a:xfrm>
          <a:prstGeom prst="roundRect">
            <a:avLst/>
          </a:prstGeom>
          <a:blipFill>
            <a:blip r:embed="rId3"/>
            <a:tile tx="0" ty="0" sx="100000" sy="100000" flip="none" algn="tl"/>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Arial Rounded MT Bold" panose="020F0704030504030204" pitchFamily="34" charset="0"/>
              </a:rPr>
              <a:t>03</a:t>
            </a:r>
            <a:endParaRPr lang="es-ES" sz="3600" b="1" dirty="0">
              <a:solidFill>
                <a:srgbClr val="FFFF00"/>
              </a:solidFill>
              <a:latin typeface="Arial Rounded MT Bold" panose="020F0704030504030204" pitchFamily="34" charset="0"/>
            </a:endParaRPr>
          </a:p>
        </p:txBody>
      </p:sp>
      <p:sp>
        <p:nvSpPr>
          <p:cNvPr id="11" name="Rectangle: Diagonal Corners Rounded 10">
            <a:extLst>
              <a:ext uri="{FF2B5EF4-FFF2-40B4-BE49-F238E27FC236}">
                <a16:creationId xmlns:a16="http://schemas.microsoft.com/office/drawing/2014/main" id="{2B73A3A7-FA2E-4FE3-AAEC-07A82C5A4D9C}"/>
              </a:ext>
            </a:extLst>
          </p:cNvPr>
          <p:cNvSpPr/>
          <p:nvPr/>
        </p:nvSpPr>
        <p:spPr>
          <a:xfrm>
            <a:off x="5591333" y="194385"/>
            <a:ext cx="3897442" cy="610739"/>
          </a:xfrm>
          <a:prstGeom prst="round2DiagRect">
            <a:avLst>
              <a:gd name="adj1" fmla="val 43666"/>
              <a:gd name="adj2" fmla="val 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Rounded MT Bold" panose="020F0704030504030204" pitchFamily="34" charset="0"/>
              </a:rPr>
              <a:t>USE CODE – Y652</a:t>
            </a:r>
          </a:p>
        </p:txBody>
      </p:sp>
      <p:sp>
        <p:nvSpPr>
          <p:cNvPr id="12" name="Rectangle: Rounded Corners 11">
            <a:extLst>
              <a:ext uri="{FF2B5EF4-FFF2-40B4-BE49-F238E27FC236}">
                <a16:creationId xmlns:a16="http://schemas.microsoft.com/office/drawing/2014/main" id="{6CF2DB3C-76F9-4463-A9D7-CA52A3F6A624}"/>
              </a:ext>
            </a:extLst>
          </p:cNvPr>
          <p:cNvSpPr/>
          <p:nvPr/>
        </p:nvSpPr>
        <p:spPr>
          <a:xfrm>
            <a:off x="4146331" y="1018207"/>
            <a:ext cx="7875783" cy="3303304"/>
          </a:xfrm>
          <a:prstGeom prst="roundRect">
            <a:avLst>
              <a:gd name="adj" fmla="val 8160"/>
            </a:avLst>
          </a:prstGeom>
          <a:solidFill>
            <a:srgbClr val="03450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a:solidFill>
                  <a:schemeClr val="bg1"/>
                </a:solidFill>
                <a:latin typeface="Kokila" panose="020B0604020202020204" pitchFamily="34" charset="0"/>
                <a:cs typeface="Kokila" panose="020B0604020202020204" pitchFamily="34" charset="0"/>
              </a:rPr>
              <a:t>The difference between interest received by A and B is Rs 18 on Rs 1500 for 3 year. What is the difference in rate of interest?</a:t>
            </a:r>
          </a:p>
          <a:p>
            <a:pPr algn="ctr"/>
            <a:r>
              <a:rPr lang="en-US" sz="3800" b="1" dirty="0">
                <a:solidFill>
                  <a:srgbClr val="FFFF00"/>
                </a:solidFill>
                <a:latin typeface="Kokila" panose="020B0604020202020204" pitchFamily="34" charset="0"/>
                <a:cs typeface="Kokila" panose="020B0604020202020204" pitchFamily="34" charset="0"/>
              </a:rPr>
              <a:t>3 </a:t>
            </a:r>
            <a:r>
              <a:rPr lang="hi-IN" sz="3800" b="1" dirty="0">
                <a:solidFill>
                  <a:srgbClr val="FFFF00"/>
                </a:solidFill>
                <a:latin typeface="Kokila" panose="020B0604020202020204" pitchFamily="34" charset="0"/>
                <a:cs typeface="Kokila" panose="020B0604020202020204" pitchFamily="34" charset="0"/>
              </a:rPr>
              <a:t>वर्ष के लिए 1500 रुपये पर </a:t>
            </a:r>
            <a:r>
              <a:rPr lang="en-US" sz="3800" b="1" dirty="0">
                <a:solidFill>
                  <a:srgbClr val="FFFF00"/>
                </a:solidFill>
                <a:latin typeface="Kokila" panose="020B0604020202020204" pitchFamily="34" charset="0"/>
                <a:cs typeface="Kokila" panose="020B0604020202020204" pitchFamily="34" charset="0"/>
              </a:rPr>
              <a:t>A </a:t>
            </a:r>
            <a:r>
              <a:rPr lang="hi-IN" sz="3800" b="1" dirty="0">
                <a:solidFill>
                  <a:srgbClr val="FFFF00"/>
                </a:solidFill>
                <a:latin typeface="Kokila" panose="020B0604020202020204" pitchFamily="34" charset="0"/>
                <a:cs typeface="Kokila" panose="020B0604020202020204" pitchFamily="34" charset="0"/>
              </a:rPr>
              <a:t>और </a:t>
            </a:r>
            <a:r>
              <a:rPr lang="en-US" sz="3800" b="1" dirty="0">
                <a:solidFill>
                  <a:srgbClr val="FFFF00"/>
                </a:solidFill>
                <a:latin typeface="Kokila" panose="020B0604020202020204" pitchFamily="34" charset="0"/>
                <a:cs typeface="Kokila" panose="020B0604020202020204" pitchFamily="34" charset="0"/>
              </a:rPr>
              <a:t>B </a:t>
            </a:r>
            <a:r>
              <a:rPr lang="hi-IN" sz="3800" b="1" dirty="0">
                <a:solidFill>
                  <a:srgbClr val="FFFF00"/>
                </a:solidFill>
                <a:latin typeface="Kokila" panose="020B0604020202020204" pitchFamily="34" charset="0"/>
                <a:cs typeface="Kokila" panose="020B0604020202020204" pitchFamily="34" charset="0"/>
              </a:rPr>
              <a:t>द्वारा प्राप्त ब्याज के बीच का अंतर 18 रुपये है। ब्याज दर में क्या अंतर है?</a:t>
            </a:r>
          </a:p>
        </p:txBody>
      </p:sp>
      <p:sp>
        <p:nvSpPr>
          <p:cNvPr id="13" name="Rectangle: Diagonal Corners Rounded 12">
            <a:extLst>
              <a:ext uri="{FF2B5EF4-FFF2-40B4-BE49-F238E27FC236}">
                <a16:creationId xmlns:a16="http://schemas.microsoft.com/office/drawing/2014/main" id="{85A3D5C3-7A2D-4322-AD90-31154BDDB0C1}"/>
              </a:ext>
            </a:extLst>
          </p:cNvPr>
          <p:cNvSpPr/>
          <p:nvPr/>
        </p:nvSpPr>
        <p:spPr>
          <a:xfrm>
            <a:off x="7786549" y="4566126"/>
            <a:ext cx="4123976" cy="1435829"/>
          </a:xfrm>
          <a:prstGeom prst="round2DiagRect">
            <a:avLst>
              <a:gd name="adj1" fmla="val 19327"/>
              <a:gd name="adj2" fmla="val 0"/>
            </a:avLst>
          </a:prstGeom>
          <a:solidFill>
            <a:srgbClr val="F1FA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600" b="1" dirty="0">
                <a:solidFill>
                  <a:schemeClr val="tx1"/>
                </a:solidFill>
                <a:latin typeface="Times New Roman" panose="02020603050405020304" pitchFamily="18" charset="0"/>
                <a:cs typeface="Times New Roman" panose="02020603050405020304" pitchFamily="18" charset="0"/>
              </a:rPr>
              <a:t>(a) 1% 	(b) 2.5%</a:t>
            </a:r>
          </a:p>
          <a:p>
            <a:r>
              <a:rPr lang="pt-BR" sz="3600" b="1" dirty="0">
                <a:solidFill>
                  <a:schemeClr val="tx1"/>
                </a:solidFill>
                <a:latin typeface="Times New Roman" panose="02020603050405020304" pitchFamily="18" charset="0"/>
                <a:cs typeface="Times New Roman" panose="02020603050405020304" pitchFamily="18" charset="0"/>
              </a:rPr>
              <a:t>(c) 0.5% 	(d) 0.4%</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8200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rotWithShape="1">
          <a:blip r:embed="rId2">
            <a:extLst>
              <a:ext uri="{28A0092B-C50C-407E-A947-70E740481C1C}">
                <a14:useLocalDpi xmlns:a14="http://schemas.microsoft.com/office/drawing/2010/main" val="0"/>
              </a:ext>
            </a:extLst>
          </a:blip>
          <a:srcRect l="79795" t="1104" r="-1" b="87967"/>
          <a:stretch/>
        </p:blipFill>
        <p:spPr>
          <a:xfrm>
            <a:off x="9683645" y="126226"/>
            <a:ext cx="2463385" cy="749508"/>
          </a:xfrm>
          <a:prstGeom prst="rect">
            <a:avLst/>
          </a:prstGeom>
        </p:spPr>
      </p:pic>
      <p:sp>
        <p:nvSpPr>
          <p:cNvPr id="3" name="Rectangle 2">
            <a:extLst>
              <a:ext uri="{FF2B5EF4-FFF2-40B4-BE49-F238E27FC236}">
                <a16:creationId xmlns:a16="http://schemas.microsoft.com/office/drawing/2014/main" id="{35687E46-B7AE-42F2-934F-F0A5CEA9444A}"/>
              </a:ext>
            </a:extLst>
          </p:cNvPr>
          <p:cNvSpPr/>
          <p:nvPr/>
        </p:nvSpPr>
        <p:spPr>
          <a:xfrm>
            <a:off x="14990" y="279985"/>
            <a:ext cx="9578716" cy="4095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Single Corner Rounded 8">
            <a:extLst>
              <a:ext uri="{FF2B5EF4-FFF2-40B4-BE49-F238E27FC236}">
                <a16:creationId xmlns:a16="http://schemas.microsoft.com/office/drawing/2014/main" id="{81E5C525-4246-47C0-A8D6-F8E60E3397B2}"/>
              </a:ext>
            </a:extLst>
          </p:cNvPr>
          <p:cNvSpPr/>
          <p:nvPr/>
        </p:nvSpPr>
        <p:spPr>
          <a:xfrm>
            <a:off x="-652074" y="194385"/>
            <a:ext cx="4654448" cy="610739"/>
          </a:xfrm>
          <a:prstGeom prst="round1Rect">
            <a:avLst>
              <a:gd name="adj" fmla="val 50000"/>
            </a:avLst>
          </a:prstGeom>
          <a:solidFill>
            <a:srgbClr val="E2122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bg1"/>
                </a:solidFill>
                <a:latin typeface="Arial Rounded MT Bold" panose="020F0704030504030204" pitchFamily="34" charset="0"/>
              </a:rPr>
              <a:t>Maths</a:t>
            </a:r>
            <a:r>
              <a:rPr lang="en-US" sz="3600" b="1" dirty="0">
                <a:solidFill>
                  <a:schemeClr val="bg1"/>
                </a:solidFill>
                <a:latin typeface="Arial Rounded MT Bold" panose="020F0704030504030204" pitchFamily="34" charset="0"/>
              </a:rPr>
              <a:t> by Nilesh sir</a:t>
            </a:r>
          </a:p>
        </p:txBody>
      </p:sp>
      <p:sp>
        <p:nvSpPr>
          <p:cNvPr id="10" name="Rectangle: Rounded Corners 9">
            <a:extLst>
              <a:ext uri="{FF2B5EF4-FFF2-40B4-BE49-F238E27FC236}">
                <a16:creationId xmlns:a16="http://schemas.microsoft.com/office/drawing/2014/main" id="{04424E1F-97C2-48ED-AE88-BADA1E6ECAAA}"/>
              </a:ext>
            </a:extLst>
          </p:cNvPr>
          <p:cNvSpPr/>
          <p:nvPr/>
        </p:nvSpPr>
        <p:spPr>
          <a:xfrm>
            <a:off x="169886" y="983116"/>
            <a:ext cx="1138650" cy="610739"/>
          </a:xfrm>
          <a:prstGeom prst="roundRect">
            <a:avLst/>
          </a:prstGeom>
          <a:blipFill>
            <a:blip r:embed="rId3"/>
            <a:tile tx="0" ty="0" sx="100000" sy="100000" flip="none" algn="tl"/>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Arial Rounded MT Bold" panose="020F0704030504030204" pitchFamily="34" charset="0"/>
              </a:rPr>
              <a:t>04</a:t>
            </a:r>
            <a:endParaRPr lang="es-ES" sz="3600" b="1" dirty="0">
              <a:solidFill>
                <a:srgbClr val="FFFF00"/>
              </a:solidFill>
              <a:latin typeface="Arial Rounded MT Bold" panose="020F0704030504030204" pitchFamily="34" charset="0"/>
            </a:endParaRPr>
          </a:p>
        </p:txBody>
      </p:sp>
      <p:sp>
        <p:nvSpPr>
          <p:cNvPr id="11" name="Rectangle: Diagonal Corners Rounded 10">
            <a:extLst>
              <a:ext uri="{FF2B5EF4-FFF2-40B4-BE49-F238E27FC236}">
                <a16:creationId xmlns:a16="http://schemas.microsoft.com/office/drawing/2014/main" id="{2B73A3A7-FA2E-4FE3-AAEC-07A82C5A4D9C}"/>
              </a:ext>
            </a:extLst>
          </p:cNvPr>
          <p:cNvSpPr/>
          <p:nvPr/>
        </p:nvSpPr>
        <p:spPr>
          <a:xfrm>
            <a:off x="5591333" y="194385"/>
            <a:ext cx="3897442" cy="610739"/>
          </a:xfrm>
          <a:prstGeom prst="round2DiagRect">
            <a:avLst>
              <a:gd name="adj1" fmla="val 43666"/>
              <a:gd name="adj2" fmla="val 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Rounded MT Bold" panose="020F0704030504030204" pitchFamily="34" charset="0"/>
              </a:rPr>
              <a:t>USE CODE – Y652</a:t>
            </a:r>
          </a:p>
        </p:txBody>
      </p:sp>
      <p:sp>
        <p:nvSpPr>
          <p:cNvPr id="12" name="Rectangle: Rounded Corners 11">
            <a:extLst>
              <a:ext uri="{FF2B5EF4-FFF2-40B4-BE49-F238E27FC236}">
                <a16:creationId xmlns:a16="http://schemas.microsoft.com/office/drawing/2014/main" id="{6CF2DB3C-76F9-4463-A9D7-CA52A3F6A624}"/>
              </a:ext>
            </a:extLst>
          </p:cNvPr>
          <p:cNvSpPr/>
          <p:nvPr/>
        </p:nvSpPr>
        <p:spPr>
          <a:xfrm>
            <a:off x="4146331" y="1018207"/>
            <a:ext cx="7875783" cy="3303304"/>
          </a:xfrm>
          <a:prstGeom prst="roundRect">
            <a:avLst>
              <a:gd name="adj" fmla="val 8160"/>
            </a:avLst>
          </a:prstGeom>
          <a:solidFill>
            <a:srgbClr val="03450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bg1"/>
                </a:solidFill>
                <a:latin typeface="Kokila" panose="020B0604020202020204" pitchFamily="34" charset="0"/>
                <a:cs typeface="Kokila" panose="020B0604020202020204" pitchFamily="34" charset="0"/>
              </a:rPr>
              <a:t>Walking at 3/2 of his normal speed </a:t>
            </a:r>
            <a:r>
              <a:rPr lang="en-US" sz="3500" b="1" dirty="0" err="1">
                <a:solidFill>
                  <a:schemeClr val="bg1"/>
                </a:solidFill>
                <a:latin typeface="Kokila" panose="020B0604020202020204" pitchFamily="34" charset="0"/>
                <a:cs typeface="Kokila" panose="020B0604020202020204" pitchFamily="34" charset="0"/>
              </a:rPr>
              <a:t>Shekhawat</a:t>
            </a:r>
            <a:r>
              <a:rPr lang="en-US" sz="3500" b="1" dirty="0">
                <a:solidFill>
                  <a:schemeClr val="bg1"/>
                </a:solidFill>
                <a:latin typeface="Kokila" panose="020B0604020202020204" pitchFamily="34" charset="0"/>
                <a:cs typeface="Kokila" panose="020B0604020202020204" pitchFamily="34" charset="0"/>
              </a:rPr>
              <a:t> takes 40 minutes less than the usual time? What is the changed (new) time taken by </a:t>
            </a:r>
            <a:r>
              <a:rPr lang="en-US" sz="3500" b="1" dirty="0" err="1">
                <a:solidFill>
                  <a:schemeClr val="bg1"/>
                </a:solidFill>
                <a:latin typeface="Kokila" panose="020B0604020202020204" pitchFamily="34" charset="0"/>
                <a:cs typeface="Kokila" panose="020B0604020202020204" pitchFamily="34" charset="0"/>
              </a:rPr>
              <a:t>Shekhawat</a:t>
            </a:r>
            <a:r>
              <a:rPr lang="en-US" sz="3500" b="1" dirty="0">
                <a:solidFill>
                  <a:schemeClr val="bg1"/>
                </a:solidFill>
                <a:latin typeface="Kokila" panose="020B0604020202020204" pitchFamily="34" charset="0"/>
                <a:cs typeface="Kokila" panose="020B0604020202020204" pitchFamily="34" charset="0"/>
              </a:rPr>
              <a:t>? </a:t>
            </a:r>
          </a:p>
          <a:p>
            <a:pPr algn="ctr"/>
            <a:r>
              <a:rPr lang="hi-IN" sz="3500" b="1" dirty="0">
                <a:solidFill>
                  <a:srgbClr val="FFFF00"/>
                </a:solidFill>
                <a:latin typeface="Kokila" panose="020B0604020202020204" pitchFamily="34" charset="0"/>
                <a:cs typeface="Kokila" panose="020B0604020202020204" pitchFamily="34" charset="0"/>
              </a:rPr>
              <a:t>अपनी सामान्य गति की 3/2 गति से चलने पर शेखावत को सामान्य समय से 40 मिनट कम समय लगता है? शेखावत द्वारा लिया गया परिवर्तित (नया) समय क्या है?</a:t>
            </a:r>
          </a:p>
        </p:txBody>
      </p:sp>
      <p:sp>
        <p:nvSpPr>
          <p:cNvPr id="13" name="Rectangle: Diagonal Corners Rounded 12">
            <a:extLst>
              <a:ext uri="{FF2B5EF4-FFF2-40B4-BE49-F238E27FC236}">
                <a16:creationId xmlns:a16="http://schemas.microsoft.com/office/drawing/2014/main" id="{85A3D5C3-7A2D-4322-AD90-31154BDDB0C1}"/>
              </a:ext>
            </a:extLst>
          </p:cNvPr>
          <p:cNvSpPr/>
          <p:nvPr/>
        </p:nvSpPr>
        <p:spPr>
          <a:xfrm>
            <a:off x="7786549" y="4566126"/>
            <a:ext cx="4123976" cy="1435829"/>
          </a:xfrm>
          <a:prstGeom prst="round2DiagRect">
            <a:avLst>
              <a:gd name="adj1" fmla="val 19327"/>
              <a:gd name="adj2" fmla="val 0"/>
            </a:avLst>
          </a:prstGeom>
          <a:solidFill>
            <a:srgbClr val="F1FA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600" b="1" dirty="0">
                <a:solidFill>
                  <a:schemeClr val="tx1"/>
                </a:solidFill>
                <a:latin typeface="Times New Roman" panose="02020603050405020304" pitchFamily="18" charset="0"/>
                <a:cs typeface="Times New Roman" panose="02020603050405020304" pitchFamily="18" charset="0"/>
              </a:rPr>
              <a:t>(a) 1 h 	(b) 1.2 h </a:t>
            </a:r>
          </a:p>
          <a:p>
            <a:r>
              <a:rPr lang="pt-BR" sz="3600" b="1" dirty="0">
                <a:solidFill>
                  <a:schemeClr val="tx1"/>
                </a:solidFill>
                <a:latin typeface="Times New Roman" panose="02020603050405020304" pitchFamily="18" charset="0"/>
                <a:cs typeface="Times New Roman" panose="02020603050405020304" pitchFamily="18" charset="0"/>
              </a:rPr>
              <a:t>(c) 3 h 	(d) 2 h</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2757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rotWithShape="1">
          <a:blip r:embed="rId2">
            <a:extLst>
              <a:ext uri="{28A0092B-C50C-407E-A947-70E740481C1C}">
                <a14:useLocalDpi xmlns:a14="http://schemas.microsoft.com/office/drawing/2010/main" val="0"/>
              </a:ext>
            </a:extLst>
          </a:blip>
          <a:srcRect l="79795" t="1104" r="-1" b="87967"/>
          <a:stretch/>
        </p:blipFill>
        <p:spPr>
          <a:xfrm>
            <a:off x="9683645" y="126226"/>
            <a:ext cx="2463385" cy="749508"/>
          </a:xfrm>
          <a:prstGeom prst="rect">
            <a:avLst/>
          </a:prstGeom>
        </p:spPr>
      </p:pic>
      <p:sp>
        <p:nvSpPr>
          <p:cNvPr id="3" name="Rectangle 2">
            <a:extLst>
              <a:ext uri="{FF2B5EF4-FFF2-40B4-BE49-F238E27FC236}">
                <a16:creationId xmlns:a16="http://schemas.microsoft.com/office/drawing/2014/main" id="{35687E46-B7AE-42F2-934F-F0A5CEA9444A}"/>
              </a:ext>
            </a:extLst>
          </p:cNvPr>
          <p:cNvSpPr/>
          <p:nvPr/>
        </p:nvSpPr>
        <p:spPr>
          <a:xfrm>
            <a:off x="14990" y="279985"/>
            <a:ext cx="9578716" cy="4095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Single Corner Rounded 8">
            <a:extLst>
              <a:ext uri="{FF2B5EF4-FFF2-40B4-BE49-F238E27FC236}">
                <a16:creationId xmlns:a16="http://schemas.microsoft.com/office/drawing/2014/main" id="{81E5C525-4246-47C0-A8D6-F8E60E3397B2}"/>
              </a:ext>
            </a:extLst>
          </p:cNvPr>
          <p:cNvSpPr/>
          <p:nvPr/>
        </p:nvSpPr>
        <p:spPr>
          <a:xfrm>
            <a:off x="-652074" y="194385"/>
            <a:ext cx="4654448" cy="610739"/>
          </a:xfrm>
          <a:prstGeom prst="round1Rect">
            <a:avLst>
              <a:gd name="adj" fmla="val 50000"/>
            </a:avLst>
          </a:prstGeom>
          <a:solidFill>
            <a:srgbClr val="E2122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bg1"/>
                </a:solidFill>
                <a:latin typeface="Arial Rounded MT Bold" panose="020F0704030504030204" pitchFamily="34" charset="0"/>
              </a:rPr>
              <a:t>Maths</a:t>
            </a:r>
            <a:r>
              <a:rPr lang="en-US" sz="3600" b="1" dirty="0">
                <a:solidFill>
                  <a:schemeClr val="bg1"/>
                </a:solidFill>
                <a:latin typeface="Arial Rounded MT Bold" panose="020F0704030504030204" pitchFamily="34" charset="0"/>
              </a:rPr>
              <a:t> by Nilesh sir</a:t>
            </a:r>
          </a:p>
        </p:txBody>
      </p:sp>
      <p:sp>
        <p:nvSpPr>
          <p:cNvPr id="10" name="Rectangle: Rounded Corners 9">
            <a:extLst>
              <a:ext uri="{FF2B5EF4-FFF2-40B4-BE49-F238E27FC236}">
                <a16:creationId xmlns:a16="http://schemas.microsoft.com/office/drawing/2014/main" id="{04424E1F-97C2-48ED-AE88-BADA1E6ECAAA}"/>
              </a:ext>
            </a:extLst>
          </p:cNvPr>
          <p:cNvSpPr/>
          <p:nvPr/>
        </p:nvSpPr>
        <p:spPr>
          <a:xfrm>
            <a:off x="169886" y="983116"/>
            <a:ext cx="1138650" cy="610739"/>
          </a:xfrm>
          <a:prstGeom prst="roundRect">
            <a:avLst/>
          </a:prstGeom>
          <a:blipFill>
            <a:blip r:embed="rId3"/>
            <a:tile tx="0" ty="0" sx="100000" sy="100000" flip="none" algn="tl"/>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Arial Rounded MT Bold" panose="020F0704030504030204" pitchFamily="34" charset="0"/>
              </a:rPr>
              <a:t>05</a:t>
            </a:r>
            <a:endParaRPr lang="es-ES" sz="3600" b="1" dirty="0">
              <a:solidFill>
                <a:srgbClr val="FFFF00"/>
              </a:solidFill>
              <a:latin typeface="Arial Rounded MT Bold" panose="020F0704030504030204" pitchFamily="34" charset="0"/>
            </a:endParaRPr>
          </a:p>
        </p:txBody>
      </p:sp>
      <p:sp>
        <p:nvSpPr>
          <p:cNvPr id="11" name="Rectangle: Diagonal Corners Rounded 10">
            <a:extLst>
              <a:ext uri="{FF2B5EF4-FFF2-40B4-BE49-F238E27FC236}">
                <a16:creationId xmlns:a16="http://schemas.microsoft.com/office/drawing/2014/main" id="{2B73A3A7-FA2E-4FE3-AAEC-07A82C5A4D9C}"/>
              </a:ext>
            </a:extLst>
          </p:cNvPr>
          <p:cNvSpPr/>
          <p:nvPr/>
        </p:nvSpPr>
        <p:spPr>
          <a:xfrm>
            <a:off x="5591333" y="194385"/>
            <a:ext cx="3897442" cy="610739"/>
          </a:xfrm>
          <a:prstGeom prst="round2DiagRect">
            <a:avLst>
              <a:gd name="adj1" fmla="val 43666"/>
              <a:gd name="adj2" fmla="val 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Rounded MT Bold" panose="020F0704030504030204" pitchFamily="34" charset="0"/>
              </a:rPr>
              <a:t>USE CODE – Y652</a:t>
            </a:r>
          </a:p>
        </p:txBody>
      </p:sp>
      <p:sp>
        <p:nvSpPr>
          <p:cNvPr id="12" name="Rectangle: Rounded Corners 11">
            <a:extLst>
              <a:ext uri="{FF2B5EF4-FFF2-40B4-BE49-F238E27FC236}">
                <a16:creationId xmlns:a16="http://schemas.microsoft.com/office/drawing/2014/main" id="{6CF2DB3C-76F9-4463-A9D7-CA52A3F6A624}"/>
              </a:ext>
            </a:extLst>
          </p:cNvPr>
          <p:cNvSpPr/>
          <p:nvPr/>
        </p:nvSpPr>
        <p:spPr>
          <a:xfrm>
            <a:off x="4146331" y="1018207"/>
            <a:ext cx="7875783" cy="3303304"/>
          </a:xfrm>
          <a:prstGeom prst="roundRect">
            <a:avLst>
              <a:gd name="adj" fmla="val 8160"/>
            </a:avLst>
          </a:prstGeom>
          <a:solidFill>
            <a:srgbClr val="03450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bg1"/>
                </a:solidFill>
                <a:latin typeface="Kokila" panose="020B0604020202020204" pitchFamily="34" charset="0"/>
                <a:cs typeface="Kokila" panose="020B0604020202020204" pitchFamily="34" charset="0"/>
              </a:rPr>
              <a:t>A man reduces his speed from 20 km/h to 18 km/h. So, he takes 10 minutes more than the normal time. What is the distance travelled by him?</a:t>
            </a:r>
          </a:p>
          <a:p>
            <a:pPr algn="ctr"/>
            <a:r>
              <a:rPr lang="hi-IN" sz="3500" b="1" dirty="0">
                <a:solidFill>
                  <a:srgbClr val="FFFF00"/>
                </a:solidFill>
                <a:latin typeface="Kokila" panose="020B0604020202020204" pitchFamily="34" charset="0"/>
                <a:cs typeface="Kokila" panose="020B0604020202020204" pitchFamily="34" charset="0"/>
              </a:rPr>
              <a:t>एक आदमी अपनी गति 20 किमी/घंटा से घटाकर 18 किमी/घंटा कर देता है। अतः वह सामान्य समय से 10 मिनट अधिक लेता है। उसके द्वारा तय की गई दूरी कितनी है?</a:t>
            </a:r>
          </a:p>
        </p:txBody>
      </p:sp>
      <p:sp>
        <p:nvSpPr>
          <p:cNvPr id="13" name="Rectangle: Diagonal Corners Rounded 12">
            <a:extLst>
              <a:ext uri="{FF2B5EF4-FFF2-40B4-BE49-F238E27FC236}">
                <a16:creationId xmlns:a16="http://schemas.microsoft.com/office/drawing/2014/main" id="{85A3D5C3-7A2D-4322-AD90-31154BDDB0C1}"/>
              </a:ext>
            </a:extLst>
          </p:cNvPr>
          <p:cNvSpPr/>
          <p:nvPr/>
        </p:nvSpPr>
        <p:spPr>
          <a:xfrm>
            <a:off x="6321972" y="4566126"/>
            <a:ext cx="5588553" cy="1435829"/>
          </a:xfrm>
          <a:prstGeom prst="round2DiagRect">
            <a:avLst>
              <a:gd name="adj1" fmla="val 19327"/>
              <a:gd name="adj2" fmla="val 0"/>
            </a:avLst>
          </a:prstGeom>
          <a:solidFill>
            <a:srgbClr val="F1FA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3600" b="1" dirty="0">
                <a:solidFill>
                  <a:schemeClr val="tx1"/>
                </a:solidFill>
                <a:latin typeface="Times New Roman" panose="02020603050405020304" pitchFamily="18" charset="0"/>
                <a:cs typeface="Times New Roman" panose="02020603050405020304" pitchFamily="18" charset="0"/>
              </a:rPr>
              <a:t>(a) 30 km </a:t>
            </a:r>
            <a:r>
              <a:rPr lang="en-US" sz="3600" b="1" dirty="0">
                <a:solidFill>
                  <a:schemeClr val="tx1"/>
                </a:solidFill>
                <a:latin typeface="Times New Roman" panose="02020603050405020304" pitchFamily="18" charset="0"/>
                <a:cs typeface="Times New Roman" panose="02020603050405020304" pitchFamily="18" charset="0"/>
              </a:rPr>
              <a:t>	</a:t>
            </a:r>
            <a:r>
              <a:rPr lang="pl-PL" sz="3600" b="1" dirty="0">
                <a:solidFill>
                  <a:schemeClr val="tx1"/>
                </a:solidFill>
                <a:latin typeface="Times New Roman" panose="02020603050405020304" pitchFamily="18" charset="0"/>
                <a:cs typeface="Times New Roman" panose="02020603050405020304" pitchFamily="18" charset="0"/>
              </a:rPr>
              <a:t>(b) 25 km</a:t>
            </a:r>
          </a:p>
          <a:p>
            <a:r>
              <a:rPr lang="pl-PL" sz="3600" b="1" dirty="0">
                <a:solidFill>
                  <a:schemeClr val="tx1"/>
                </a:solidFill>
                <a:latin typeface="Times New Roman" panose="02020603050405020304" pitchFamily="18" charset="0"/>
                <a:cs typeface="Times New Roman" panose="02020603050405020304" pitchFamily="18" charset="0"/>
              </a:rPr>
              <a:t>(c) 50 km </a:t>
            </a:r>
            <a:r>
              <a:rPr lang="en-US" sz="3600" b="1" dirty="0">
                <a:solidFill>
                  <a:schemeClr val="tx1"/>
                </a:solidFill>
                <a:latin typeface="Times New Roman" panose="02020603050405020304" pitchFamily="18" charset="0"/>
                <a:cs typeface="Times New Roman" panose="02020603050405020304" pitchFamily="18" charset="0"/>
              </a:rPr>
              <a:t>	</a:t>
            </a:r>
            <a:r>
              <a:rPr lang="pl-PL" sz="3600" b="1" dirty="0">
                <a:solidFill>
                  <a:schemeClr val="tx1"/>
                </a:solidFill>
                <a:latin typeface="Times New Roman" panose="02020603050405020304" pitchFamily="18" charset="0"/>
                <a:cs typeface="Times New Roman" panose="02020603050405020304" pitchFamily="18" charset="0"/>
              </a:rPr>
              <a:t>(d) 36 km</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7716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rotWithShape="1">
          <a:blip r:embed="rId2">
            <a:extLst>
              <a:ext uri="{28A0092B-C50C-407E-A947-70E740481C1C}">
                <a14:useLocalDpi xmlns:a14="http://schemas.microsoft.com/office/drawing/2010/main" val="0"/>
              </a:ext>
            </a:extLst>
          </a:blip>
          <a:srcRect l="79795" t="1104" r="-1" b="87967"/>
          <a:stretch/>
        </p:blipFill>
        <p:spPr>
          <a:xfrm>
            <a:off x="9683645" y="126226"/>
            <a:ext cx="2463385" cy="749508"/>
          </a:xfrm>
          <a:prstGeom prst="rect">
            <a:avLst/>
          </a:prstGeom>
        </p:spPr>
      </p:pic>
      <p:sp>
        <p:nvSpPr>
          <p:cNvPr id="3" name="Rectangle 2">
            <a:extLst>
              <a:ext uri="{FF2B5EF4-FFF2-40B4-BE49-F238E27FC236}">
                <a16:creationId xmlns:a16="http://schemas.microsoft.com/office/drawing/2014/main" id="{35687E46-B7AE-42F2-934F-F0A5CEA9444A}"/>
              </a:ext>
            </a:extLst>
          </p:cNvPr>
          <p:cNvSpPr/>
          <p:nvPr/>
        </p:nvSpPr>
        <p:spPr>
          <a:xfrm>
            <a:off x="14990" y="279985"/>
            <a:ext cx="9578716" cy="4095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Single Corner Rounded 8">
            <a:extLst>
              <a:ext uri="{FF2B5EF4-FFF2-40B4-BE49-F238E27FC236}">
                <a16:creationId xmlns:a16="http://schemas.microsoft.com/office/drawing/2014/main" id="{81E5C525-4246-47C0-A8D6-F8E60E3397B2}"/>
              </a:ext>
            </a:extLst>
          </p:cNvPr>
          <p:cNvSpPr/>
          <p:nvPr/>
        </p:nvSpPr>
        <p:spPr>
          <a:xfrm>
            <a:off x="-652074" y="194385"/>
            <a:ext cx="4654448" cy="610739"/>
          </a:xfrm>
          <a:prstGeom prst="round1Rect">
            <a:avLst>
              <a:gd name="adj" fmla="val 50000"/>
            </a:avLst>
          </a:prstGeom>
          <a:solidFill>
            <a:srgbClr val="E2122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bg1"/>
                </a:solidFill>
                <a:latin typeface="Arial Rounded MT Bold" panose="020F0704030504030204" pitchFamily="34" charset="0"/>
              </a:rPr>
              <a:t>Maths</a:t>
            </a:r>
            <a:r>
              <a:rPr lang="en-US" sz="3600" b="1" dirty="0">
                <a:solidFill>
                  <a:schemeClr val="bg1"/>
                </a:solidFill>
                <a:latin typeface="Arial Rounded MT Bold" panose="020F0704030504030204" pitchFamily="34" charset="0"/>
              </a:rPr>
              <a:t> by Nilesh sir</a:t>
            </a:r>
          </a:p>
        </p:txBody>
      </p:sp>
      <p:sp>
        <p:nvSpPr>
          <p:cNvPr id="10" name="Rectangle: Rounded Corners 9">
            <a:extLst>
              <a:ext uri="{FF2B5EF4-FFF2-40B4-BE49-F238E27FC236}">
                <a16:creationId xmlns:a16="http://schemas.microsoft.com/office/drawing/2014/main" id="{04424E1F-97C2-48ED-AE88-BADA1E6ECAAA}"/>
              </a:ext>
            </a:extLst>
          </p:cNvPr>
          <p:cNvSpPr/>
          <p:nvPr/>
        </p:nvSpPr>
        <p:spPr>
          <a:xfrm>
            <a:off x="169886" y="983116"/>
            <a:ext cx="1138650" cy="610739"/>
          </a:xfrm>
          <a:prstGeom prst="roundRect">
            <a:avLst/>
          </a:prstGeom>
          <a:blipFill>
            <a:blip r:embed="rId3"/>
            <a:tile tx="0" ty="0" sx="100000" sy="100000" flip="none" algn="tl"/>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Arial Rounded MT Bold" panose="020F0704030504030204" pitchFamily="34" charset="0"/>
              </a:rPr>
              <a:t>06</a:t>
            </a:r>
            <a:endParaRPr lang="es-ES" sz="3600" b="1" dirty="0">
              <a:solidFill>
                <a:srgbClr val="FFFF00"/>
              </a:solidFill>
              <a:latin typeface="Arial Rounded MT Bold" panose="020F0704030504030204" pitchFamily="34" charset="0"/>
            </a:endParaRPr>
          </a:p>
        </p:txBody>
      </p:sp>
      <p:sp>
        <p:nvSpPr>
          <p:cNvPr id="11" name="Rectangle: Diagonal Corners Rounded 10">
            <a:extLst>
              <a:ext uri="{FF2B5EF4-FFF2-40B4-BE49-F238E27FC236}">
                <a16:creationId xmlns:a16="http://schemas.microsoft.com/office/drawing/2014/main" id="{2B73A3A7-FA2E-4FE3-AAEC-07A82C5A4D9C}"/>
              </a:ext>
            </a:extLst>
          </p:cNvPr>
          <p:cNvSpPr/>
          <p:nvPr/>
        </p:nvSpPr>
        <p:spPr>
          <a:xfrm>
            <a:off x="5591333" y="194385"/>
            <a:ext cx="3897442" cy="610739"/>
          </a:xfrm>
          <a:prstGeom prst="round2DiagRect">
            <a:avLst>
              <a:gd name="adj1" fmla="val 43666"/>
              <a:gd name="adj2" fmla="val 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Rounded MT Bold" panose="020F0704030504030204" pitchFamily="34" charset="0"/>
              </a:rPr>
              <a:t>USE CODE – Y652</a:t>
            </a:r>
          </a:p>
        </p:txBody>
      </p:sp>
      <p:sp>
        <p:nvSpPr>
          <p:cNvPr id="12" name="Rectangle: Rounded Corners 11">
            <a:extLst>
              <a:ext uri="{FF2B5EF4-FFF2-40B4-BE49-F238E27FC236}">
                <a16:creationId xmlns:a16="http://schemas.microsoft.com/office/drawing/2014/main" id="{6CF2DB3C-76F9-4463-A9D7-CA52A3F6A624}"/>
              </a:ext>
            </a:extLst>
          </p:cNvPr>
          <p:cNvSpPr/>
          <p:nvPr/>
        </p:nvSpPr>
        <p:spPr>
          <a:xfrm>
            <a:off x="2932386" y="1018206"/>
            <a:ext cx="9089729" cy="3477309"/>
          </a:xfrm>
          <a:prstGeom prst="roundRect">
            <a:avLst>
              <a:gd name="adj" fmla="val 8160"/>
            </a:avLst>
          </a:prstGeom>
          <a:solidFill>
            <a:srgbClr val="03450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Kokila" panose="020B0604020202020204" pitchFamily="34" charset="0"/>
                <a:cs typeface="Kokila" panose="020B0604020202020204" pitchFamily="34" charset="0"/>
              </a:rPr>
              <a:t>Two </a:t>
            </a:r>
            <a:r>
              <a:rPr lang="en-US" sz="3200" b="1" dirty="0" err="1">
                <a:solidFill>
                  <a:schemeClr val="bg1"/>
                </a:solidFill>
                <a:latin typeface="Kokila" panose="020B0604020202020204" pitchFamily="34" charset="0"/>
                <a:cs typeface="Kokila" panose="020B0604020202020204" pitchFamily="34" charset="0"/>
              </a:rPr>
              <a:t>aeroplanes</a:t>
            </a:r>
            <a:r>
              <a:rPr lang="en-US" sz="3200" b="1" dirty="0">
                <a:solidFill>
                  <a:schemeClr val="bg1"/>
                </a:solidFill>
                <a:latin typeface="Kokila" panose="020B0604020202020204" pitchFamily="34" charset="0"/>
                <a:cs typeface="Kokila" panose="020B0604020202020204" pitchFamily="34" charset="0"/>
              </a:rPr>
              <a:t> start from the same place in opposite directions. One goes towards east at 320 km/h and the other goes towards west at 400 km/h what time will they take to be 720 km apart?</a:t>
            </a:r>
          </a:p>
          <a:p>
            <a:pPr algn="ctr"/>
            <a:r>
              <a:rPr lang="hi-IN" sz="3200" b="1" dirty="0">
                <a:solidFill>
                  <a:srgbClr val="FFFF00"/>
                </a:solidFill>
                <a:latin typeface="Kokila" panose="020B0604020202020204" pitchFamily="34" charset="0"/>
                <a:cs typeface="Kokila" panose="020B0604020202020204" pitchFamily="34" charset="0"/>
              </a:rPr>
              <a:t>दो हवाई जहाज एक ही स्थान से विपरीत दिशाओं में चलना प्रारंभ करते हैं। एक 320 किमी/घंटा की गति से पूर्व की ओर जाता है और दूसरा 400 किमी/घंटा की गति से पश्चिम की ओर जाता है, उन्हें 720 किमी की दूरी तय करने में कितना समय लगेगा?</a:t>
            </a:r>
          </a:p>
        </p:txBody>
      </p:sp>
      <p:sp>
        <p:nvSpPr>
          <p:cNvPr id="13" name="Rectangle: Diagonal Corners Rounded 12">
            <a:extLst>
              <a:ext uri="{FF2B5EF4-FFF2-40B4-BE49-F238E27FC236}">
                <a16:creationId xmlns:a16="http://schemas.microsoft.com/office/drawing/2014/main" id="{85A3D5C3-7A2D-4322-AD90-31154BDDB0C1}"/>
              </a:ext>
            </a:extLst>
          </p:cNvPr>
          <p:cNvSpPr/>
          <p:nvPr/>
        </p:nvSpPr>
        <p:spPr>
          <a:xfrm>
            <a:off x="7788166" y="4566126"/>
            <a:ext cx="4122359" cy="1435829"/>
          </a:xfrm>
          <a:prstGeom prst="round2DiagRect">
            <a:avLst>
              <a:gd name="adj1" fmla="val 19327"/>
              <a:gd name="adj2" fmla="val 0"/>
            </a:avLst>
          </a:prstGeom>
          <a:solidFill>
            <a:srgbClr val="F1FA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600" b="1" dirty="0">
                <a:solidFill>
                  <a:schemeClr val="tx1"/>
                </a:solidFill>
                <a:latin typeface="Times New Roman" panose="02020603050405020304" pitchFamily="18" charset="0"/>
                <a:cs typeface="Times New Roman" panose="02020603050405020304" pitchFamily="18" charset="0"/>
              </a:rPr>
              <a:t>(a) 4 h 	(b) 3 h</a:t>
            </a:r>
          </a:p>
          <a:p>
            <a:r>
              <a:rPr lang="pt-BR" sz="3600" b="1" dirty="0">
                <a:solidFill>
                  <a:schemeClr val="tx1"/>
                </a:solidFill>
                <a:latin typeface="Times New Roman" panose="02020603050405020304" pitchFamily="18" charset="0"/>
                <a:cs typeface="Times New Roman" panose="02020603050405020304" pitchFamily="18" charset="0"/>
              </a:rPr>
              <a:t>(c) 1h 	(d) 1.5 h</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8182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rotWithShape="1">
          <a:blip r:embed="rId2">
            <a:extLst>
              <a:ext uri="{28A0092B-C50C-407E-A947-70E740481C1C}">
                <a14:useLocalDpi xmlns:a14="http://schemas.microsoft.com/office/drawing/2010/main" val="0"/>
              </a:ext>
            </a:extLst>
          </a:blip>
          <a:srcRect l="79795" t="1104" r="-1" b="87967"/>
          <a:stretch/>
        </p:blipFill>
        <p:spPr>
          <a:xfrm>
            <a:off x="9683645" y="126226"/>
            <a:ext cx="2463385" cy="749508"/>
          </a:xfrm>
          <a:prstGeom prst="rect">
            <a:avLst/>
          </a:prstGeom>
        </p:spPr>
      </p:pic>
      <p:sp>
        <p:nvSpPr>
          <p:cNvPr id="3" name="Rectangle 2">
            <a:extLst>
              <a:ext uri="{FF2B5EF4-FFF2-40B4-BE49-F238E27FC236}">
                <a16:creationId xmlns:a16="http://schemas.microsoft.com/office/drawing/2014/main" id="{35687E46-B7AE-42F2-934F-F0A5CEA9444A}"/>
              </a:ext>
            </a:extLst>
          </p:cNvPr>
          <p:cNvSpPr/>
          <p:nvPr/>
        </p:nvSpPr>
        <p:spPr>
          <a:xfrm>
            <a:off x="14990" y="279985"/>
            <a:ext cx="9578716" cy="4095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Single Corner Rounded 8">
            <a:extLst>
              <a:ext uri="{FF2B5EF4-FFF2-40B4-BE49-F238E27FC236}">
                <a16:creationId xmlns:a16="http://schemas.microsoft.com/office/drawing/2014/main" id="{81E5C525-4246-47C0-A8D6-F8E60E3397B2}"/>
              </a:ext>
            </a:extLst>
          </p:cNvPr>
          <p:cNvSpPr/>
          <p:nvPr/>
        </p:nvSpPr>
        <p:spPr>
          <a:xfrm>
            <a:off x="-652074" y="194385"/>
            <a:ext cx="4654448" cy="610739"/>
          </a:xfrm>
          <a:prstGeom prst="round1Rect">
            <a:avLst>
              <a:gd name="adj" fmla="val 50000"/>
            </a:avLst>
          </a:prstGeom>
          <a:solidFill>
            <a:srgbClr val="E2122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bg1"/>
                </a:solidFill>
                <a:latin typeface="Arial Rounded MT Bold" panose="020F0704030504030204" pitchFamily="34" charset="0"/>
              </a:rPr>
              <a:t>Maths</a:t>
            </a:r>
            <a:r>
              <a:rPr lang="en-US" sz="3600" b="1" dirty="0">
                <a:solidFill>
                  <a:schemeClr val="bg1"/>
                </a:solidFill>
                <a:latin typeface="Arial Rounded MT Bold" panose="020F0704030504030204" pitchFamily="34" charset="0"/>
              </a:rPr>
              <a:t> by Nilesh sir</a:t>
            </a:r>
          </a:p>
        </p:txBody>
      </p:sp>
      <p:sp>
        <p:nvSpPr>
          <p:cNvPr id="10" name="Rectangle: Rounded Corners 9">
            <a:extLst>
              <a:ext uri="{FF2B5EF4-FFF2-40B4-BE49-F238E27FC236}">
                <a16:creationId xmlns:a16="http://schemas.microsoft.com/office/drawing/2014/main" id="{04424E1F-97C2-48ED-AE88-BADA1E6ECAAA}"/>
              </a:ext>
            </a:extLst>
          </p:cNvPr>
          <p:cNvSpPr/>
          <p:nvPr/>
        </p:nvSpPr>
        <p:spPr>
          <a:xfrm>
            <a:off x="169886" y="983116"/>
            <a:ext cx="1138650" cy="610739"/>
          </a:xfrm>
          <a:prstGeom prst="roundRect">
            <a:avLst/>
          </a:prstGeom>
          <a:blipFill>
            <a:blip r:embed="rId3"/>
            <a:tile tx="0" ty="0" sx="100000" sy="100000" flip="none" algn="tl"/>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Arial Rounded MT Bold" panose="020F0704030504030204" pitchFamily="34" charset="0"/>
              </a:rPr>
              <a:t>07</a:t>
            </a:r>
            <a:endParaRPr lang="es-ES" sz="3600" b="1" dirty="0">
              <a:solidFill>
                <a:srgbClr val="FFFF00"/>
              </a:solidFill>
              <a:latin typeface="Arial Rounded MT Bold" panose="020F0704030504030204" pitchFamily="34" charset="0"/>
            </a:endParaRPr>
          </a:p>
        </p:txBody>
      </p:sp>
      <p:sp>
        <p:nvSpPr>
          <p:cNvPr id="11" name="Rectangle: Diagonal Corners Rounded 10">
            <a:extLst>
              <a:ext uri="{FF2B5EF4-FFF2-40B4-BE49-F238E27FC236}">
                <a16:creationId xmlns:a16="http://schemas.microsoft.com/office/drawing/2014/main" id="{2B73A3A7-FA2E-4FE3-AAEC-07A82C5A4D9C}"/>
              </a:ext>
            </a:extLst>
          </p:cNvPr>
          <p:cNvSpPr/>
          <p:nvPr/>
        </p:nvSpPr>
        <p:spPr>
          <a:xfrm>
            <a:off x="5591333" y="194385"/>
            <a:ext cx="3897442" cy="610739"/>
          </a:xfrm>
          <a:prstGeom prst="round2DiagRect">
            <a:avLst>
              <a:gd name="adj1" fmla="val 43666"/>
              <a:gd name="adj2" fmla="val 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Rounded MT Bold" panose="020F0704030504030204" pitchFamily="34" charset="0"/>
              </a:rPr>
              <a:t>USE CODE – Y652</a:t>
            </a:r>
          </a:p>
        </p:txBody>
      </p:sp>
      <p:sp>
        <p:nvSpPr>
          <p:cNvPr id="12" name="Rectangle: Rounded Corners 11">
            <a:extLst>
              <a:ext uri="{FF2B5EF4-FFF2-40B4-BE49-F238E27FC236}">
                <a16:creationId xmlns:a16="http://schemas.microsoft.com/office/drawing/2014/main" id="{6CF2DB3C-76F9-4463-A9D7-CA52A3F6A624}"/>
              </a:ext>
            </a:extLst>
          </p:cNvPr>
          <p:cNvSpPr/>
          <p:nvPr/>
        </p:nvSpPr>
        <p:spPr>
          <a:xfrm>
            <a:off x="3247697" y="1018206"/>
            <a:ext cx="8774418" cy="3477309"/>
          </a:xfrm>
          <a:prstGeom prst="roundRect">
            <a:avLst>
              <a:gd name="adj" fmla="val 8160"/>
            </a:avLst>
          </a:prstGeom>
          <a:solidFill>
            <a:srgbClr val="03450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Kokila" panose="020B0604020202020204" pitchFamily="34" charset="0"/>
                <a:cs typeface="Kokila" panose="020B0604020202020204" pitchFamily="34" charset="0"/>
              </a:rPr>
              <a:t>A man covers a certain distance by his own car. Had he moved 6 km/h faster he would have taken 4 hours less. If he had moved 4 km/h slower, he would have taken 4 hours more. The distance (in km) is ?</a:t>
            </a:r>
          </a:p>
          <a:p>
            <a:pPr algn="ctr"/>
            <a:r>
              <a:rPr lang="hi-IN" sz="3200" b="1" dirty="0">
                <a:solidFill>
                  <a:srgbClr val="FFFF00"/>
                </a:solidFill>
                <a:latin typeface="Kokila" panose="020B0604020202020204" pitchFamily="34" charset="0"/>
                <a:cs typeface="Kokila" panose="020B0604020202020204" pitchFamily="34" charset="0"/>
              </a:rPr>
              <a:t>एक व्यक्ति अपनी कार से एक निश्चित दूरी तय करता है। यदि वह 6 किमी/घंटा तेजी से चलता तो उसे 4 घंटे कम लगते। यदि वह 4 किमी/घंटा धीमी गति से चलता, तो उसे 4 घंटे अधिक लगते। दूरी (किमी में) है?</a:t>
            </a:r>
          </a:p>
        </p:txBody>
      </p:sp>
      <p:sp>
        <p:nvSpPr>
          <p:cNvPr id="13" name="Rectangle: Diagonal Corners Rounded 12">
            <a:extLst>
              <a:ext uri="{FF2B5EF4-FFF2-40B4-BE49-F238E27FC236}">
                <a16:creationId xmlns:a16="http://schemas.microsoft.com/office/drawing/2014/main" id="{85A3D5C3-7A2D-4322-AD90-31154BDDB0C1}"/>
              </a:ext>
            </a:extLst>
          </p:cNvPr>
          <p:cNvSpPr/>
          <p:nvPr/>
        </p:nvSpPr>
        <p:spPr>
          <a:xfrm>
            <a:off x="6731876" y="4566126"/>
            <a:ext cx="5178649" cy="1435829"/>
          </a:xfrm>
          <a:prstGeom prst="round2DiagRect">
            <a:avLst>
              <a:gd name="adj1" fmla="val 19327"/>
              <a:gd name="adj2" fmla="val 0"/>
            </a:avLst>
          </a:prstGeom>
          <a:solidFill>
            <a:srgbClr val="F1FA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latin typeface="Times New Roman" panose="02020603050405020304" pitchFamily="18" charset="0"/>
                <a:cs typeface="Times New Roman" panose="02020603050405020304" pitchFamily="18" charset="0"/>
              </a:rPr>
              <a:t>(a) 240 km  (b) 640 km</a:t>
            </a:r>
          </a:p>
          <a:p>
            <a:r>
              <a:rPr lang="en-US" sz="3600" b="1" dirty="0">
                <a:solidFill>
                  <a:schemeClr val="tx1"/>
                </a:solidFill>
                <a:latin typeface="Times New Roman" panose="02020603050405020304" pitchFamily="18" charset="0"/>
                <a:cs typeface="Times New Roman" panose="02020603050405020304" pitchFamily="18" charset="0"/>
              </a:rPr>
              <a:t>(c) 480 km  (d) None</a:t>
            </a:r>
          </a:p>
        </p:txBody>
      </p:sp>
    </p:spTree>
    <p:extLst>
      <p:ext uri="{BB962C8B-B14F-4D97-AF65-F5344CB8AC3E}">
        <p14:creationId xmlns:p14="http://schemas.microsoft.com/office/powerpoint/2010/main" val="4689765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18515</TotalTime>
  <Words>4136</Words>
  <Application>Microsoft Office PowerPoint</Application>
  <PresentationFormat>Widescreen</PresentationFormat>
  <Paragraphs>312</Paragraphs>
  <Slides>49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Algerian</vt:lpstr>
      <vt:lpstr>Arial</vt:lpstr>
      <vt:lpstr>Arial Black</vt:lpstr>
      <vt:lpstr>Arial Rounded MT Bold</vt:lpstr>
      <vt:lpstr>Calibri</vt:lpstr>
      <vt:lpstr>Calibri Light</vt:lpstr>
      <vt:lpstr>Cambria Math</vt:lpstr>
      <vt:lpstr>Kokila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govind</cp:lastModifiedBy>
  <cp:revision>164</cp:revision>
  <dcterms:created xsi:type="dcterms:W3CDTF">2022-08-19T12:50:04Z</dcterms:created>
  <dcterms:modified xsi:type="dcterms:W3CDTF">2023-01-14T09:22:36Z</dcterms:modified>
</cp:coreProperties>
</file>