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580" r:id="rId3"/>
    <p:sldId id="674" r:id="rId4"/>
    <p:sldId id="651" r:id="rId5"/>
    <p:sldId id="661" r:id="rId6"/>
    <p:sldId id="652" r:id="rId7"/>
    <p:sldId id="455" r:id="rId8"/>
    <p:sldId id="660" r:id="rId9"/>
    <p:sldId id="675" r:id="rId10"/>
    <p:sldId id="676" r:id="rId11"/>
    <p:sldId id="677" r:id="rId12"/>
    <p:sldId id="678" r:id="rId13"/>
    <p:sldId id="679" r:id="rId14"/>
    <p:sldId id="680" r:id="rId15"/>
    <p:sldId id="681" r:id="rId16"/>
    <p:sldId id="682" r:id="rId17"/>
    <p:sldId id="683" r:id="rId18"/>
    <p:sldId id="684" r:id="rId19"/>
    <p:sldId id="6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A82"/>
    <a:srgbClr val="034503"/>
    <a:srgbClr val="E21220"/>
    <a:srgbClr val="F7FA72"/>
    <a:srgbClr val="046804"/>
    <a:srgbClr val="FACD0E"/>
    <a:srgbClr val="EEEE7E"/>
    <a:srgbClr val="ED3A27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56B9-4B14-6E31-F1CE-51CE90162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8E2A5-694F-7423-545D-37AF17F81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1252-DD4B-A6DA-F8FE-D4D8EF6F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FCD72-9136-D093-DF51-36634F98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AD9A1-86E2-587F-9D54-6AFBE64D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203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D6D8-CDF5-6B55-2013-42A240EA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563EB-7C57-FA88-AC0F-F1CC5C3C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E1D-8D80-5975-7867-63FB6E9D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A5E2-384A-6765-8900-1630EBC3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57C61-F3A9-1F40-C2AC-C0048995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6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79E0E-DFAA-C568-2D8F-C583DDD94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0CBC9-47D2-C9B3-5A23-163279D3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C179-40A2-4B79-BA97-FEC298DF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3851-B8B4-1DFD-A924-6840E4D4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0ECF4-D550-1B98-2CB8-503CADA3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01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4CF3-BDA6-618F-38BE-0C39307F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0D48-8B04-1B9F-7E7D-BC021FAD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7A92C-1A2D-2AE8-C95E-8934392E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6AC85-308F-180A-6C99-97BC9EDD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68FA2-D2EE-6CC2-7CE4-5C3CCAAD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3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6767-4593-4009-0644-3D63565E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FF17C-FC37-F4B0-1EB6-1B2549DB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31A0E-3B6F-990D-F2DE-AD4A53FC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57C74-3102-F180-975B-081F22ED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D9FEC-509F-9753-2022-636A96DF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0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B325-69F6-68CF-1C2A-F0C234D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1DEF-6F6E-C39A-009F-8AED6A22A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1B650-8913-B43E-986B-3EC648B12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BB101-FC1C-0D4B-E5D1-BE037FD3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F4DEE-D202-E1B5-8D0D-2251F654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714DF-7195-84C0-715D-AC05F105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43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A67B-3D1B-1BBC-EDF0-D53BAD2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15A37-2E5D-C322-2CD0-C6E9000A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4B7BA-CEB4-9C4D-F55E-3F35D928C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D86B2-89FF-5AC7-29C1-D756C4BBB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FF8D3-11CD-376E-D989-892E78339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058FBB-2FBA-939E-C464-6F3F5F0A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ACF32-05E1-91A9-9C8D-403D8743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384B7-478D-FCCA-34A1-9ABC9C1A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15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5E2A-1790-A5A3-1456-859FEF69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1808C-A420-7CAF-EAA5-3B9D17A8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D185B-0334-AA69-C32C-3951CC21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40EB3-5F88-227F-EB37-C452CF95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21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30921-FFB4-E7FD-6DDE-42248D51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0A7B4-C6F0-9BB5-B375-9D128FBB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B19E4-C5E0-11B8-A6BB-AA39BA2A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564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8D7-FAB0-A8A1-968F-CD5DFD6F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697D-06F9-1FD1-844C-8F5CE72F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20A20-7B4B-9AE2-F66E-7BAB59E47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9621B-9212-3674-BC1F-F3A5BC53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46E24-F232-DB98-7A9B-7B7E591A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07818-89E9-E760-B82C-E6C2E7FE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82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4658-F93D-FA65-FE94-899A8038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FF60C-CA37-C677-C1E7-A799ADA8F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56B3D-54CD-BCC3-09D1-8EB795FEC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4DFE-F207-96CF-2338-73C94C01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7D10A-ECE1-6599-A61C-30039337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B1CF2-C532-9C6E-3D25-7E9374AA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245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C55C6-BC57-AFDA-4ECB-849F6977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DE1F9-F068-AA1F-7210-D4C62BAEF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E6BD3-6A97-980F-B400-6492FF64C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32F2-2001-44CF-A84E-51AA575C3303}" type="datetimeFigureOut">
              <a:rPr lang="en-IN" smtClean="0"/>
              <a:t>07-01-2023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3BADD-6A4E-BE56-69B1-262DFDC90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D7BC5-186F-D0F0-91AB-77716AD45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375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5" t="1104" r="-1" b="87967"/>
          <a:stretch/>
        </p:blipFill>
        <p:spPr>
          <a:xfrm>
            <a:off x="9683645" y="126226"/>
            <a:ext cx="2463385" cy="7495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687E46-B7AE-42F2-934F-F0A5CEA9444A}"/>
              </a:ext>
            </a:extLst>
          </p:cNvPr>
          <p:cNvSpPr/>
          <p:nvPr/>
        </p:nvSpPr>
        <p:spPr>
          <a:xfrm>
            <a:off x="14990" y="279985"/>
            <a:ext cx="9578716" cy="409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1E5C525-4246-47C0-A8D6-F8E60E3397B2}"/>
              </a:ext>
            </a:extLst>
          </p:cNvPr>
          <p:cNvSpPr/>
          <p:nvPr/>
        </p:nvSpPr>
        <p:spPr>
          <a:xfrm>
            <a:off x="-652074" y="194385"/>
            <a:ext cx="4654448" cy="610739"/>
          </a:xfrm>
          <a:prstGeom prst="round1Rect">
            <a:avLst>
              <a:gd name="adj" fmla="val 50000"/>
            </a:avLst>
          </a:prstGeom>
          <a:solidFill>
            <a:srgbClr val="E2122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Maths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by Nilesh sir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424E1F-97C2-48ED-AE88-BADA1E6ECAAA}"/>
              </a:ext>
            </a:extLst>
          </p:cNvPr>
          <p:cNvSpPr/>
          <p:nvPr/>
        </p:nvSpPr>
        <p:spPr>
          <a:xfrm>
            <a:off x="169888" y="1009991"/>
            <a:ext cx="1138650" cy="61073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03</a:t>
            </a:r>
            <a:endParaRPr lang="es-E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2B73A3A7-FA2E-4FE3-AAEC-07A82C5A4D9C}"/>
              </a:ext>
            </a:extLst>
          </p:cNvPr>
          <p:cNvSpPr/>
          <p:nvPr/>
        </p:nvSpPr>
        <p:spPr>
          <a:xfrm>
            <a:off x="5591333" y="194385"/>
            <a:ext cx="3897442" cy="610739"/>
          </a:xfrm>
          <a:prstGeom prst="round2DiagRect">
            <a:avLst>
              <a:gd name="adj1" fmla="val 43666"/>
              <a:gd name="adj2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 CODE – Y652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F2DB3C-76F9-4463-A9D7-CA52A3F6A624}"/>
              </a:ext>
            </a:extLst>
          </p:cNvPr>
          <p:cNvSpPr/>
          <p:nvPr/>
        </p:nvSpPr>
        <p:spPr>
          <a:xfrm>
            <a:off x="4437089" y="973467"/>
            <a:ext cx="7585023" cy="2744093"/>
          </a:xfrm>
          <a:prstGeom prst="roundRect">
            <a:avLst>
              <a:gd name="adj" fmla="val 8160"/>
            </a:avLst>
          </a:prstGeom>
          <a:solidFill>
            <a:srgbClr val="03450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What is the value of x for which x, x+1 and x+3 all are prime number? x </a:t>
            </a:r>
            <a:r>
              <a:rPr lang="en-US" sz="4400" b="1" dirty="0" err="1">
                <a:latin typeface="Kokila" panose="020B0604020202020204" pitchFamily="34" charset="0"/>
                <a:cs typeface="Kokila" panose="020B0604020202020204" pitchFamily="34" charset="0"/>
              </a:rPr>
              <a:t>का</a:t>
            </a:r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मान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जिसके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लिए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x, x + 1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और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x + 3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सभी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अभाज्य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संख्याएं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है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?</a:t>
            </a:r>
            <a:endParaRPr lang="en-US" sz="4000" b="1" dirty="0">
              <a:solidFill>
                <a:srgbClr val="FFFF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85A3D5C3-7A2D-4322-AD90-31154BDDB0C1}"/>
              </a:ext>
            </a:extLst>
          </p:cNvPr>
          <p:cNvSpPr/>
          <p:nvPr/>
        </p:nvSpPr>
        <p:spPr>
          <a:xfrm>
            <a:off x="7751208" y="4357859"/>
            <a:ext cx="4270903" cy="1526673"/>
          </a:xfrm>
          <a:prstGeom prst="round2DiagRect">
            <a:avLst/>
          </a:prstGeom>
          <a:solidFill>
            <a:srgbClr val="F1FA8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0 	(b) 2</a:t>
            </a:r>
          </a:p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1 	(d) 101</a:t>
            </a:r>
          </a:p>
        </p:txBody>
      </p:sp>
    </p:spTree>
    <p:extLst>
      <p:ext uri="{BB962C8B-B14F-4D97-AF65-F5344CB8AC3E}">
        <p14:creationId xmlns:p14="http://schemas.microsoft.com/office/powerpoint/2010/main" val="78902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5" t="1104" r="-1" b="87967"/>
          <a:stretch/>
        </p:blipFill>
        <p:spPr>
          <a:xfrm>
            <a:off x="9683645" y="126226"/>
            <a:ext cx="2463385" cy="7495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687E46-B7AE-42F2-934F-F0A5CEA9444A}"/>
              </a:ext>
            </a:extLst>
          </p:cNvPr>
          <p:cNvSpPr/>
          <p:nvPr/>
        </p:nvSpPr>
        <p:spPr>
          <a:xfrm>
            <a:off x="14990" y="279985"/>
            <a:ext cx="9578716" cy="409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1E5C525-4246-47C0-A8D6-F8E60E3397B2}"/>
              </a:ext>
            </a:extLst>
          </p:cNvPr>
          <p:cNvSpPr/>
          <p:nvPr/>
        </p:nvSpPr>
        <p:spPr>
          <a:xfrm>
            <a:off x="-652074" y="194385"/>
            <a:ext cx="4654448" cy="610739"/>
          </a:xfrm>
          <a:prstGeom prst="round1Rect">
            <a:avLst>
              <a:gd name="adj" fmla="val 50000"/>
            </a:avLst>
          </a:prstGeom>
          <a:solidFill>
            <a:srgbClr val="E2122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Maths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by Nilesh sir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424E1F-97C2-48ED-AE88-BADA1E6ECAAA}"/>
              </a:ext>
            </a:extLst>
          </p:cNvPr>
          <p:cNvSpPr/>
          <p:nvPr/>
        </p:nvSpPr>
        <p:spPr>
          <a:xfrm>
            <a:off x="169888" y="1009991"/>
            <a:ext cx="1138650" cy="61073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04</a:t>
            </a:r>
            <a:endParaRPr lang="es-E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2B73A3A7-FA2E-4FE3-AAEC-07A82C5A4D9C}"/>
              </a:ext>
            </a:extLst>
          </p:cNvPr>
          <p:cNvSpPr/>
          <p:nvPr/>
        </p:nvSpPr>
        <p:spPr>
          <a:xfrm>
            <a:off x="5591333" y="194385"/>
            <a:ext cx="3897442" cy="610739"/>
          </a:xfrm>
          <a:prstGeom prst="round2DiagRect">
            <a:avLst>
              <a:gd name="adj1" fmla="val 43666"/>
              <a:gd name="adj2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 CODE – Y652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F2DB3C-76F9-4463-A9D7-CA52A3F6A624}"/>
              </a:ext>
            </a:extLst>
          </p:cNvPr>
          <p:cNvSpPr/>
          <p:nvPr/>
        </p:nvSpPr>
        <p:spPr>
          <a:xfrm>
            <a:off x="3402767" y="973467"/>
            <a:ext cx="8619345" cy="3384392"/>
          </a:xfrm>
          <a:prstGeom prst="roundRect">
            <a:avLst>
              <a:gd name="adj" fmla="val 8160"/>
            </a:avLst>
          </a:prstGeom>
          <a:solidFill>
            <a:srgbClr val="03450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The sum of the squares of two natural consecutive odd numbers is 394. The sum of the numbers is </a:t>
            </a:r>
          </a:p>
          <a:p>
            <a:pPr algn="ctr"/>
            <a:r>
              <a:rPr lang="hi-IN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दो प्राकृतिक क्रमागत विषम संख्याओं के वर्गों का योगफल 394 है। उन संख्याओं का योगफल है।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85A3D5C3-7A2D-4322-AD90-31154BDDB0C1}"/>
              </a:ext>
            </a:extLst>
          </p:cNvPr>
          <p:cNvSpPr/>
          <p:nvPr/>
        </p:nvSpPr>
        <p:spPr>
          <a:xfrm>
            <a:off x="7751208" y="4357859"/>
            <a:ext cx="4270903" cy="1526673"/>
          </a:xfrm>
          <a:prstGeom prst="round2DiagRect">
            <a:avLst/>
          </a:prstGeom>
          <a:solidFill>
            <a:srgbClr val="F1FA8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24 	(b) 32</a:t>
            </a:r>
          </a:p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40 	(d) 28</a:t>
            </a:r>
          </a:p>
        </p:txBody>
      </p:sp>
    </p:spTree>
    <p:extLst>
      <p:ext uri="{BB962C8B-B14F-4D97-AF65-F5344CB8AC3E}">
        <p14:creationId xmlns:p14="http://schemas.microsoft.com/office/powerpoint/2010/main" val="3566910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5" t="1104" r="-1" b="87967"/>
          <a:stretch/>
        </p:blipFill>
        <p:spPr>
          <a:xfrm>
            <a:off x="9683645" y="126226"/>
            <a:ext cx="2463385" cy="7495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687E46-B7AE-42F2-934F-F0A5CEA9444A}"/>
              </a:ext>
            </a:extLst>
          </p:cNvPr>
          <p:cNvSpPr/>
          <p:nvPr/>
        </p:nvSpPr>
        <p:spPr>
          <a:xfrm>
            <a:off x="14990" y="279985"/>
            <a:ext cx="9578716" cy="409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1E5C525-4246-47C0-A8D6-F8E60E3397B2}"/>
              </a:ext>
            </a:extLst>
          </p:cNvPr>
          <p:cNvSpPr/>
          <p:nvPr/>
        </p:nvSpPr>
        <p:spPr>
          <a:xfrm>
            <a:off x="-652074" y="194385"/>
            <a:ext cx="4654448" cy="610739"/>
          </a:xfrm>
          <a:prstGeom prst="round1Rect">
            <a:avLst>
              <a:gd name="adj" fmla="val 50000"/>
            </a:avLst>
          </a:prstGeom>
          <a:solidFill>
            <a:srgbClr val="E2122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Maths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by Nilesh sir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424E1F-97C2-48ED-AE88-BADA1E6ECAAA}"/>
              </a:ext>
            </a:extLst>
          </p:cNvPr>
          <p:cNvSpPr/>
          <p:nvPr/>
        </p:nvSpPr>
        <p:spPr>
          <a:xfrm>
            <a:off x="169888" y="1009991"/>
            <a:ext cx="1138650" cy="61073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05</a:t>
            </a:r>
            <a:endParaRPr lang="es-E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2B73A3A7-FA2E-4FE3-AAEC-07A82C5A4D9C}"/>
              </a:ext>
            </a:extLst>
          </p:cNvPr>
          <p:cNvSpPr/>
          <p:nvPr/>
        </p:nvSpPr>
        <p:spPr>
          <a:xfrm>
            <a:off x="5591333" y="194385"/>
            <a:ext cx="3897442" cy="610739"/>
          </a:xfrm>
          <a:prstGeom prst="round2DiagRect">
            <a:avLst>
              <a:gd name="adj1" fmla="val 43666"/>
              <a:gd name="adj2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 CODE – Y652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F2DB3C-76F9-4463-A9D7-CA52A3F6A624}"/>
              </a:ext>
            </a:extLst>
          </p:cNvPr>
          <p:cNvSpPr/>
          <p:nvPr/>
        </p:nvSpPr>
        <p:spPr>
          <a:xfrm>
            <a:off x="2683239" y="973467"/>
            <a:ext cx="9338874" cy="3043897"/>
          </a:xfrm>
          <a:prstGeom prst="roundRect">
            <a:avLst>
              <a:gd name="adj" fmla="val 8160"/>
            </a:avLst>
          </a:prstGeom>
          <a:solidFill>
            <a:srgbClr val="03450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 x, y and z are prime number and x + y + z = 38 . What is the maximum value of x? 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x , y </a:t>
            </a:r>
            <a:r>
              <a:rPr lang="hi-IN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तथा 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z </a:t>
            </a:r>
            <a:r>
              <a:rPr lang="hi-IN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अभाज्य संख्याएँ है तथा 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x + y + z = 38 </a:t>
            </a:r>
            <a:r>
              <a:rPr lang="hi-IN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है। 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x </a:t>
            </a:r>
            <a:r>
              <a:rPr lang="hi-IN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 अधिकतम मान क्या है?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85A3D5C3-7A2D-4322-AD90-31154BDDB0C1}"/>
              </a:ext>
            </a:extLst>
          </p:cNvPr>
          <p:cNvSpPr/>
          <p:nvPr/>
        </p:nvSpPr>
        <p:spPr>
          <a:xfrm>
            <a:off x="7751208" y="4357859"/>
            <a:ext cx="4270903" cy="1526673"/>
          </a:xfrm>
          <a:prstGeom prst="round2DiagRect">
            <a:avLst/>
          </a:prstGeom>
          <a:solidFill>
            <a:srgbClr val="F1FA8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19   	(b) 23</a:t>
            </a:r>
          </a:p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31 	(d) 29</a:t>
            </a:r>
          </a:p>
        </p:txBody>
      </p:sp>
    </p:spTree>
    <p:extLst>
      <p:ext uri="{BB962C8B-B14F-4D97-AF65-F5344CB8AC3E}">
        <p14:creationId xmlns:p14="http://schemas.microsoft.com/office/powerpoint/2010/main" val="35868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5" t="1104" r="-1" b="87967"/>
          <a:stretch/>
        </p:blipFill>
        <p:spPr>
          <a:xfrm>
            <a:off x="9683645" y="126226"/>
            <a:ext cx="2463385" cy="7495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687E46-B7AE-42F2-934F-F0A5CEA9444A}"/>
              </a:ext>
            </a:extLst>
          </p:cNvPr>
          <p:cNvSpPr/>
          <p:nvPr/>
        </p:nvSpPr>
        <p:spPr>
          <a:xfrm>
            <a:off x="14990" y="279985"/>
            <a:ext cx="9578716" cy="409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1E5C525-4246-47C0-A8D6-F8E60E3397B2}"/>
              </a:ext>
            </a:extLst>
          </p:cNvPr>
          <p:cNvSpPr/>
          <p:nvPr/>
        </p:nvSpPr>
        <p:spPr>
          <a:xfrm>
            <a:off x="-652074" y="194385"/>
            <a:ext cx="4654448" cy="610739"/>
          </a:xfrm>
          <a:prstGeom prst="round1Rect">
            <a:avLst>
              <a:gd name="adj" fmla="val 50000"/>
            </a:avLst>
          </a:prstGeom>
          <a:solidFill>
            <a:srgbClr val="E2122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Maths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by Nilesh sir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424E1F-97C2-48ED-AE88-BADA1E6ECAAA}"/>
              </a:ext>
            </a:extLst>
          </p:cNvPr>
          <p:cNvSpPr/>
          <p:nvPr/>
        </p:nvSpPr>
        <p:spPr>
          <a:xfrm>
            <a:off x="169888" y="1009991"/>
            <a:ext cx="1138650" cy="61073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06</a:t>
            </a:r>
            <a:endParaRPr lang="es-E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2B73A3A7-FA2E-4FE3-AAEC-07A82C5A4D9C}"/>
              </a:ext>
            </a:extLst>
          </p:cNvPr>
          <p:cNvSpPr/>
          <p:nvPr/>
        </p:nvSpPr>
        <p:spPr>
          <a:xfrm>
            <a:off x="5591333" y="194385"/>
            <a:ext cx="3897442" cy="610739"/>
          </a:xfrm>
          <a:prstGeom prst="round2DiagRect">
            <a:avLst>
              <a:gd name="adj1" fmla="val 43666"/>
              <a:gd name="adj2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 CODE – Y652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F2DB3C-76F9-4463-A9D7-CA52A3F6A624}"/>
              </a:ext>
            </a:extLst>
          </p:cNvPr>
          <p:cNvSpPr/>
          <p:nvPr/>
        </p:nvSpPr>
        <p:spPr>
          <a:xfrm>
            <a:off x="2683239" y="973467"/>
            <a:ext cx="9338874" cy="3043897"/>
          </a:xfrm>
          <a:prstGeom prst="roundRect">
            <a:avLst>
              <a:gd name="adj" fmla="val 8160"/>
            </a:avLst>
          </a:prstGeom>
          <a:solidFill>
            <a:srgbClr val="03450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Kokila" panose="020B0604020202020204" pitchFamily="34" charset="0"/>
                <a:cs typeface="Kokila" panose="020B0604020202020204" pitchFamily="34" charset="0"/>
              </a:rPr>
              <a:t>If 5 divided the integer n, the remainder is 2. What will be the remainder if 7n is divided by 5? </a:t>
            </a:r>
          </a:p>
          <a:p>
            <a:pPr algn="ctr"/>
            <a:r>
              <a:rPr lang="hi-IN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यदि पूर्णांक 1 को 5 से विभाजित किया जाता है, तो शेषफल 2 प्राप्त होता है। यदि 7</a:t>
            </a:r>
            <a:r>
              <a:rPr lang="en-US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n </a:t>
            </a:r>
            <a:r>
              <a:rPr lang="hi-IN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 5 से विभाजित किया जाए तो शेष क्या होगा?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85A3D5C3-7A2D-4322-AD90-31154BDDB0C1}"/>
              </a:ext>
            </a:extLst>
          </p:cNvPr>
          <p:cNvSpPr/>
          <p:nvPr/>
        </p:nvSpPr>
        <p:spPr>
          <a:xfrm>
            <a:off x="7751208" y="4357859"/>
            <a:ext cx="4270903" cy="1526673"/>
          </a:xfrm>
          <a:prstGeom prst="round2DiagRect">
            <a:avLst/>
          </a:prstGeom>
          <a:solidFill>
            <a:srgbClr val="F1FA8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1  	(b) 3</a:t>
            </a:r>
          </a:p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2 	(d) 4</a:t>
            </a:r>
          </a:p>
        </p:txBody>
      </p:sp>
    </p:spTree>
    <p:extLst>
      <p:ext uri="{BB962C8B-B14F-4D97-AF65-F5344CB8AC3E}">
        <p14:creationId xmlns:p14="http://schemas.microsoft.com/office/powerpoint/2010/main" val="386317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5" t="1104" r="-1" b="87967"/>
          <a:stretch/>
        </p:blipFill>
        <p:spPr>
          <a:xfrm>
            <a:off x="9683645" y="126226"/>
            <a:ext cx="2463385" cy="7495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687E46-B7AE-42F2-934F-F0A5CEA9444A}"/>
              </a:ext>
            </a:extLst>
          </p:cNvPr>
          <p:cNvSpPr/>
          <p:nvPr/>
        </p:nvSpPr>
        <p:spPr>
          <a:xfrm>
            <a:off x="14990" y="279985"/>
            <a:ext cx="9578716" cy="409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1E5C525-4246-47C0-A8D6-F8E60E3397B2}"/>
              </a:ext>
            </a:extLst>
          </p:cNvPr>
          <p:cNvSpPr/>
          <p:nvPr/>
        </p:nvSpPr>
        <p:spPr>
          <a:xfrm>
            <a:off x="-652074" y="194385"/>
            <a:ext cx="4654448" cy="610739"/>
          </a:xfrm>
          <a:prstGeom prst="round1Rect">
            <a:avLst>
              <a:gd name="adj" fmla="val 50000"/>
            </a:avLst>
          </a:prstGeom>
          <a:solidFill>
            <a:srgbClr val="E2122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Maths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by Nilesh sir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424E1F-97C2-48ED-AE88-BADA1E6ECAAA}"/>
              </a:ext>
            </a:extLst>
          </p:cNvPr>
          <p:cNvSpPr/>
          <p:nvPr/>
        </p:nvSpPr>
        <p:spPr>
          <a:xfrm>
            <a:off x="169888" y="1009991"/>
            <a:ext cx="1138650" cy="61073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07</a:t>
            </a:r>
            <a:endParaRPr lang="es-E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2B73A3A7-FA2E-4FE3-AAEC-07A82C5A4D9C}"/>
              </a:ext>
            </a:extLst>
          </p:cNvPr>
          <p:cNvSpPr/>
          <p:nvPr/>
        </p:nvSpPr>
        <p:spPr>
          <a:xfrm>
            <a:off x="5591333" y="194385"/>
            <a:ext cx="3897442" cy="610739"/>
          </a:xfrm>
          <a:prstGeom prst="round2DiagRect">
            <a:avLst>
              <a:gd name="adj1" fmla="val 43666"/>
              <a:gd name="adj2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 CODE – Y652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F2DB3C-76F9-4463-A9D7-CA52A3F6A624}"/>
              </a:ext>
            </a:extLst>
          </p:cNvPr>
          <p:cNvSpPr/>
          <p:nvPr/>
        </p:nvSpPr>
        <p:spPr>
          <a:xfrm>
            <a:off x="4946753" y="973467"/>
            <a:ext cx="7075359" cy="3268814"/>
          </a:xfrm>
          <a:prstGeom prst="roundRect">
            <a:avLst>
              <a:gd name="adj" fmla="val 8160"/>
            </a:avLst>
          </a:prstGeom>
          <a:solidFill>
            <a:srgbClr val="03450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Kokila" panose="020B0604020202020204" pitchFamily="34" charset="0"/>
                <a:cs typeface="Kokila" panose="020B0604020202020204" pitchFamily="34" charset="0"/>
              </a:rPr>
              <a:t>If 746832*71 is divisible by 9, then the digit in place of * is ?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746832*71, 9 </a:t>
            </a:r>
            <a:r>
              <a:rPr lang="en-US" sz="40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से</a:t>
            </a:r>
            <a:r>
              <a:rPr lang="en-US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विभाज्य</a:t>
            </a:r>
            <a:r>
              <a:rPr lang="en-US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है</a:t>
            </a:r>
            <a:r>
              <a:rPr lang="en-US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तो</a:t>
            </a:r>
            <a:r>
              <a:rPr lang="en-US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* </a:t>
            </a:r>
            <a:r>
              <a:rPr lang="en-US" sz="40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</a:t>
            </a:r>
            <a:r>
              <a:rPr lang="en-US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स्थान</a:t>
            </a:r>
            <a:r>
              <a:rPr lang="en-US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पर</a:t>
            </a:r>
            <a:r>
              <a:rPr lang="en-US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अंक</a:t>
            </a:r>
            <a:r>
              <a:rPr lang="en-US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है</a:t>
            </a:r>
            <a:r>
              <a:rPr lang="en-US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?</a:t>
            </a:r>
            <a:endParaRPr lang="hi-IN" sz="4000" b="1" dirty="0">
              <a:solidFill>
                <a:srgbClr val="FFFF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85A3D5C3-7A2D-4322-AD90-31154BDDB0C1}"/>
              </a:ext>
            </a:extLst>
          </p:cNvPr>
          <p:cNvSpPr/>
          <p:nvPr/>
        </p:nvSpPr>
        <p:spPr>
          <a:xfrm>
            <a:off x="7751208" y="4357859"/>
            <a:ext cx="4270903" cy="1526673"/>
          </a:xfrm>
          <a:prstGeom prst="round2DiagRect">
            <a:avLst/>
          </a:prstGeom>
          <a:solidFill>
            <a:srgbClr val="F1FA8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7  	(b) 1</a:t>
            </a:r>
          </a:p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6 	(d) 9</a:t>
            </a:r>
          </a:p>
        </p:txBody>
      </p:sp>
    </p:spTree>
    <p:extLst>
      <p:ext uri="{BB962C8B-B14F-4D97-AF65-F5344CB8AC3E}">
        <p14:creationId xmlns:p14="http://schemas.microsoft.com/office/powerpoint/2010/main" val="2209527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5" t="1104" r="-1" b="87967"/>
          <a:stretch/>
        </p:blipFill>
        <p:spPr>
          <a:xfrm>
            <a:off x="9683645" y="126226"/>
            <a:ext cx="2463385" cy="7495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687E46-B7AE-42F2-934F-F0A5CEA9444A}"/>
              </a:ext>
            </a:extLst>
          </p:cNvPr>
          <p:cNvSpPr/>
          <p:nvPr/>
        </p:nvSpPr>
        <p:spPr>
          <a:xfrm>
            <a:off x="14990" y="279985"/>
            <a:ext cx="9578716" cy="409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1E5C525-4246-47C0-A8D6-F8E60E3397B2}"/>
              </a:ext>
            </a:extLst>
          </p:cNvPr>
          <p:cNvSpPr/>
          <p:nvPr/>
        </p:nvSpPr>
        <p:spPr>
          <a:xfrm>
            <a:off x="-652074" y="194385"/>
            <a:ext cx="4654448" cy="610739"/>
          </a:xfrm>
          <a:prstGeom prst="round1Rect">
            <a:avLst>
              <a:gd name="adj" fmla="val 50000"/>
            </a:avLst>
          </a:prstGeom>
          <a:solidFill>
            <a:srgbClr val="E2122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Maths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by Nilesh sir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424E1F-97C2-48ED-AE88-BADA1E6ECAAA}"/>
              </a:ext>
            </a:extLst>
          </p:cNvPr>
          <p:cNvSpPr/>
          <p:nvPr/>
        </p:nvSpPr>
        <p:spPr>
          <a:xfrm>
            <a:off x="169888" y="1009991"/>
            <a:ext cx="1138650" cy="61073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08</a:t>
            </a:r>
            <a:endParaRPr lang="es-E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2B73A3A7-FA2E-4FE3-AAEC-07A82C5A4D9C}"/>
              </a:ext>
            </a:extLst>
          </p:cNvPr>
          <p:cNvSpPr/>
          <p:nvPr/>
        </p:nvSpPr>
        <p:spPr>
          <a:xfrm>
            <a:off x="5591333" y="194385"/>
            <a:ext cx="3897442" cy="610739"/>
          </a:xfrm>
          <a:prstGeom prst="round2DiagRect">
            <a:avLst>
              <a:gd name="adj1" fmla="val 43666"/>
              <a:gd name="adj2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 CODE – Y652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F2DB3C-76F9-4463-A9D7-CA52A3F6A624}"/>
              </a:ext>
            </a:extLst>
          </p:cNvPr>
          <p:cNvSpPr/>
          <p:nvPr/>
        </p:nvSpPr>
        <p:spPr>
          <a:xfrm>
            <a:off x="4946753" y="973467"/>
            <a:ext cx="7075359" cy="3268814"/>
          </a:xfrm>
          <a:prstGeom prst="roundRect">
            <a:avLst>
              <a:gd name="adj" fmla="val 8160"/>
            </a:avLst>
          </a:prstGeom>
          <a:solidFill>
            <a:srgbClr val="03450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Kokila" panose="020B0604020202020204" pitchFamily="34" charset="0"/>
                <a:cs typeface="Kokila" panose="020B0604020202020204" pitchFamily="34" charset="0"/>
              </a:rPr>
              <a:t>If the number 1005x4 is completely divisible by 8, then the smallest integer in place of x will be?</a:t>
            </a:r>
          </a:p>
          <a:p>
            <a:pPr algn="ctr"/>
            <a:r>
              <a:rPr lang="hi-IN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यदि संख्या 1005</a:t>
            </a:r>
            <a:r>
              <a:rPr lang="en-US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x4, 8 </a:t>
            </a:r>
            <a:r>
              <a:rPr lang="hi-IN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से पूरी विभाज्य है तो </a:t>
            </a:r>
            <a:r>
              <a:rPr lang="en-US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x </a:t>
            </a:r>
            <a:r>
              <a:rPr lang="hi-IN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स्थान पर सबसे छोटा पूर्णांक ..... होगा।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85A3D5C3-7A2D-4322-AD90-31154BDDB0C1}"/>
              </a:ext>
            </a:extLst>
          </p:cNvPr>
          <p:cNvSpPr/>
          <p:nvPr/>
        </p:nvSpPr>
        <p:spPr>
          <a:xfrm>
            <a:off x="8274570" y="4357859"/>
            <a:ext cx="3747541" cy="1526673"/>
          </a:xfrm>
          <a:prstGeom prst="round2DiagRect">
            <a:avLst/>
          </a:prstGeom>
          <a:solidFill>
            <a:srgbClr val="F1FA8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1 	(b) 0</a:t>
            </a:r>
          </a:p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4 	(d) 2</a:t>
            </a:r>
          </a:p>
        </p:txBody>
      </p:sp>
    </p:spTree>
    <p:extLst>
      <p:ext uri="{BB962C8B-B14F-4D97-AF65-F5344CB8AC3E}">
        <p14:creationId xmlns:p14="http://schemas.microsoft.com/office/powerpoint/2010/main" val="1464574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5" t="1104" r="-1" b="87967"/>
          <a:stretch/>
        </p:blipFill>
        <p:spPr>
          <a:xfrm>
            <a:off x="9683645" y="126226"/>
            <a:ext cx="2463385" cy="7495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687E46-B7AE-42F2-934F-F0A5CEA9444A}"/>
              </a:ext>
            </a:extLst>
          </p:cNvPr>
          <p:cNvSpPr/>
          <p:nvPr/>
        </p:nvSpPr>
        <p:spPr>
          <a:xfrm>
            <a:off x="14990" y="279985"/>
            <a:ext cx="9578716" cy="409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1E5C525-4246-47C0-A8D6-F8E60E3397B2}"/>
              </a:ext>
            </a:extLst>
          </p:cNvPr>
          <p:cNvSpPr/>
          <p:nvPr/>
        </p:nvSpPr>
        <p:spPr>
          <a:xfrm>
            <a:off x="-652074" y="194385"/>
            <a:ext cx="4654448" cy="610739"/>
          </a:xfrm>
          <a:prstGeom prst="round1Rect">
            <a:avLst>
              <a:gd name="adj" fmla="val 50000"/>
            </a:avLst>
          </a:prstGeom>
          <a:solidFill>
            <a:srgbClr val="E2122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Maths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by Nilesh sir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424E1F-97C2-48ED-AE88-BADA1E6ECAAA}"/>
              </a:ext>
            </a:extLst>
          </p:cNvPr>
          <p:cNvSpPr/>
          <p:nvPr/>
        </p:nvSpPr>
        <p:spPr>
          <a:xfrm>
            <a:off x="169888" y="1009991"/>
            <a:ext cx="1138650" cy="61073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09</a:t>
            </a:r>
            <a:endParaRPr lang="es-E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2B73A3A7-FA2E-4FE3-AAEC-07A82C5A4D9C}"/>
              </a:ext>
            </a:extLst>
          </p:cNvPr>
          <p:cNvSpPr/>
          <p:nvPr/>
        </p:nvSpPr>
        <p:spPr>
          <a:xfrm>
            <a:off x="5591333" y="194385"/>
            <a:ext cx="3897442" cy="610739"/>
          </a:xfrm>
          <a:prstGeom prst="round2DiagRect">
            <a:avLst>
              <a:gd name="adj1" fmla="val 43666"/>
              <a:gd name="adj2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 CODE – Y652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F2DB3C-76F9-4463-A9D7-CA52A3F6A624}"/>
              </a:ext>
            </a:extLst>
          </p:cNvPr>
          <p:cNvSpPr/>
          <p:nvPr/>
        </p:nvSpPr>
        <p:spPr>
          <a:xfrm>
            <a:off x="4691921" y="973467"/>
            <a:ext cx="7330191" cy="3268814"/>
          </a:xfrm>
          <a:prstGeom prst="roundRect">
            <a:avLst>
              <a:gd name="adj" fmla="val 8160"/>
            </a:avLst>
          </a:prstGeom>
          <a:solidFill>
            <a:srgbClr val="03450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For what value of x is the seven-digit number 46393x8 divisible by 11? </a:t>
            </a:r>
            <a:endParaRPr lang="en-US" sz="4400" b="1" dirty="0">
              <a:solidFill>
                <a:srgbClr val="FFFF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x </a:t>
            </a:r>
            <a:r>
              <a:rPr lang="hi-IN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किस मान के लिए सात अंकों की संख्या 46393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x8, 11 </a:t>
            </a:r>
            <a:r>
              <a:rPr lang="hi-IN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से विभाज्य है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85A3D5C3-7A2D-4322-AD90-31154BDDB0C1}"/>
              </a:ext>
            </a:extLst>
          </p:cNvPr>
          <p:cNvSpPr/>
          <p:nvPr/>
        </p:nvSpPr>
        <p:spPr>
          <a:xfrm>
            <a:off x="8274570" y="4357859"/>
            <a:ext cx="3747541" cy="1526673"/>
          </a:xfrm>
          <a:prstGeom prst="round2DiagRect">
            <a:avLst/>
          </a:prstGeom>
          <a:solidFill>
            <a:srgbClr val="F1FA8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5 	(b) 3</a:t>
            </a:r>
          </a:p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2 	(d) 7</a:t>
            </a:r>
          </a:p>
        </p:txBody>
      </p:sp>
    </p:spTree>
    <p:extLst>
      <p:ext uri="{BB962C8B-B14F-4D97-AF65-F5344CB8AC3E}">
        <p14:creationId xmlns:p14="http://schemas.microsoft.com/office/powerpoint/2010/main" val="2758498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5" t="1104" r="-1" b="87967"/>
          <a:stretch/>
        </p:blipFill>
        <p:spPr>
          <a:xfrm>
            <a:off x="9683645" y="126226"/>
            <a:ext cx="2463385" cy="7495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687E46-B7AE-42F2-934F-F0A5CEA9444A}"/>
              </a:ext>
            </a:extLst>
          </p:cNvPr>
          <p:cNvSpPr/>
          <p:nvPr/>
        </p:nvSpPr>
        <p:spPr>
          <a:xfrm>
            <a:off x="14990" y="279985"/>
            <a:ext cx="9578716" cy="409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1E5C525-4246-47C0-A8D6-F8E60E3397B2}"/>
              </a:ext>
            </a:extLst>
          </p:cNvPr>
          <p:cNvSpPr/>
          <p:nvPr/>
        </p:nvSpPr>
        <p:spPr>
          <a:xfrm>
            <a:off x="-652074" y="194385"/>
            <a:ext cx="4654448" cy="610739"/>
          </a:xfrm>
          <a:prstGeom prst="round1Rect">
            <a:avLst>
              <a:gd name="adj" fmla="val 50000"/>
            </a:avLst>
          </a:prstGeom>
          <a:solidFill>
            <a:srgbClr val="E2122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Maths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by Nilesh sir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424E1F-97C2-48ED-AE88-BADA1E6ECAAA}"/>
              </a:ext>
            </a:extLst>
          </p:cNvPr>
          <p:cNvSpPr/>
          <p:nvPr/>
        </p:nvSpPr>
        <p:spPr>
          <a:xfrm>
            <a:off x="169888" y="1009991"/>
            <a:ext cx="1138650" cy="61073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10</a:t>
            </a:r>
            <a:endParaRPr lang="es-E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2B73A3A7-FA2E-4FE3-AAEC-07A82C5A4D9C}"/>
              </a:ext>
            </a:extLst>
          </p:cNvPr>
          <p:cNvSpPr/>
          <p:nvPr/>
        </p:nvSpPr>
        <p:spPr>
          <a:xfrm>
            <a:off x="5591333" y="194385"/>
            <a:ext cx="3897442" cy="610739"/>
          </a:xfrm>
          <a:prstGeom prst="round2DiagRect">
            <a:avLst>
              <a:gd name="adj1" fmla="val 43666"/>
              <a:gd name="adj2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 CODE – Y652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F2DB3C-76F9-4463-A9D7-CA52A3F6A624}"/>
              </a:ext>
            </a:extLst>
          </p:cNvPr>
          <p:cNvSpPr/>
          <p:nvPr/>
        </p:nvSpPr>
        <p:spPr>
          <a:xfrm>
            <a:off x="4167267" y="973467"/>
            <a:ext cx="7854846" cy="3268814"/>
          </a:xfrm>
          <a:prstGeom prst="roundRect">
            <a:avLst>
              <a:gd name="adj" fmla="val 8160"/>
            </a:avLst>
          </a:prstGeom>
          <a:solidFill>
            <a:srgbClr val="03450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What is the remainder when 7+77+777+7777+.....+ (till.100 terms) is divided by 8?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7+77+777+7777++ (100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पदो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तक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8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से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विभाजित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करने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पर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क्या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शेषफल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है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?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85A3D5C3-7A2D-4322-AD90-31154BDDB0C1}"/>
              </a:ext>
            </a:extLst>
          </p:cNvPr>
          <p:cNvSpPr/>
          <p:nvPr/>
        </p:nvSpPr>
        <p:spPr>
          <a:xfrm>
            <a:off x="8274570" y="4357859"/>
            <a:ext cx="3747541" cy="1526673"/>
          </a:xfrm>
          <a:prstGeom prst="round2DiagRect">
            <a:avLst/>
          </a:prstGeom>
          <a:solidFill>
            <a:srgbClr val="F1FA8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6  	(b) 0</a:t>
            </a:r>
          </a:p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1 	(d) 7</a:t>
            </a:r>
          </a:p>
        </p:txBody>
      </p:sp>
    </p:spTree>
    <p:extLst>
      <p:ext uri="{BB962C8B-B14F-4D97-AF65-F5344CB8AC3E}">
        <p14:creationId xmlns:p14="http://schemas.microsoft.com/office/powerpoint/2010/main" val="2691305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5" t="1104" r="-1" b="87967"/>
          <a:stretch/>
        </p:blipFill>
        <p:spPr>
          <a:xfrm>
            <a:off x="9683645" y="126226"/>
            <a:ext cx="2463385" cy="7495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687E46-B7AE-42F2-934F-F0A5CEA9444A}"/>
              </a:ext>
            </a:extLst>
          </p:cNvPr>
          <p:cNvSpPr/>
          <p:nvPr/>
        </p:nvSpPr>
        <p:spPr>
          <a:xfrm>
            <a:off x="14990" y="279985"/>
            <a:ext cx="9578716" cy="409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1E5C525-4246-47C0-A8D6-F8E60E3397B2}"/>
              </a:ext>
            </a:extLst>
          </p:cNvPr>
          <p:cNvSpPr/>
          <p:nvPr/>
        </p:nvSpPr>
        <p:spPr>
          <a:xfrm>
            <a:off x="-652074" y="194385"/>
            <a:ext cx="4654448" cy="610739"/>
          </a:xfrm>
          <a:prstGeom prst="round1Rect">
            <a:avLst>
              <a:gd name="adj" fmla="val 50000"/>
            </a:avLst>
          </a:prstGeom>
          <a:solidFill>
            <a:srgbClr val="E2122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Maths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by Nilesh sir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424E1F-97C2-48ED-AE88-BADA1E6ECAAA}"/>
              </a:ext>
            </a:extLst>
          </p:cNvPr>
          <p:cNvSpPr/>
          <p:nvPr/>
        </p:nvSpPr>
        <p:spPr>
          <a:xfrm>
            <a:off x="169888" y="1009991"/>
            <a:ext cx="1138650" cy="61073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11</a:t>
            </a:r>
            <a:endParaRPr lang="es-E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2B73A3A7-FA2E-4FE3-AAEC-07A82C5A4D9C}"/>
              </a:ext>
            </a:extLst>
          </p:cNvPr>
          <p:cNvSpPr/>
          <p:nvPr/>
        </p:nvSpPr>
        <p:spPr>
          <a:xfrm>
            <a:off x="5591333" y="194385"/>
            <a:ext cx="3897442" cy="610739"/>
          </a:xfrm>
          <a:prstGeom prst="round2DiagRect">
            <a:avLst>
              <a:gd name="adj1" fmla="val 43666"/>
              <a:gd name="adj2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 CODE – Y652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F2DB3C-76F9-4463-A9D7-CA52A3F6A624}"/>
              </a:ext>
            </a:extLst>
          </p:cNvPr>
          <p:cNvSpPr/>
          <p:nvPr/>
        </p:nvSpPr>
        <p:spPr>
          <a:xfrm>
            <a:off x="4886793" y="973467"/>
            <a:ext cx="7135320" cy="3268814"/>
          </a:xfrm>
          <a:prstGeom prst="roundRect">
            <a:avLst>
              <a:gd name="adj" fmla="val 8160"/>
            </a:avLst>
          </a:prstGeom>
          <a:solidFill>
            <a:srgbClr val="03450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The remainder when 3</a:t>
            </a:r>
            <a:r>
              <a:rPr lang="en-US" sz="4400" b="1" baseline="30000" dirty="0">
                <a:latin typeface="Kokila" panose="020B0604020202020204" pitchFamily="34" charset="0"/>
                <a:cs typeface="Kokila" panose="020B0604020202020204" pitchFamily="34" charset="0"/>
              </a:rPr>
              <a:t>21</a:t>
            </a:r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 is divided by 5 is ?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3</a:t>
            </a:r>
            <a:r>
              <a:rPr lang="en-US" sz="4400" b="1" baseline="30000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21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5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से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विभाजित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करने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पर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शेषफल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क्या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होगा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?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85A3D5C3-7A2D-4322-AD90-31154BDDB0C1}"/>
              </a:ext>
            </a:extLst>
          </p:cNvPr>
          <p:cNvSpPr/>
          <p:nvPr/>
        </p:nvSpPr>
        <p:spPr>
          <a:xfrm>
            <a:off x="8274570" y="4357859"/>
            <a:ext cx="3747541" cy="1526673"/>
          </a:xfrm>
          <a:prstGeom prst="round2DiagRect">
            <a:avLst/>
          </a:prstGeom>
          <a:solidFill>
            <a:srgbClr val="F1FA8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1 	(b) 2</a:t>
            </a:r>
          </a:p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3 	(d) 4</a:t>
            </a:r>
          </a:p>
        </p:txBody>
      </p:sp>
    </p:spTree>
    <p:extLst>
      <p:ext uri="{BB962C8B-B14F-4D97-AF65-F5344CB8AC3E}">
        <p14:creationId xmlns:p14="http://schemas.microsoft.com/office/powerpoint/2010/main" val="3221781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5" t="1104" r="-1" b="87967"/>
          <a:stretch/>
        </p:blipFill>
        <p:spPr>
          <a:xfrm>
            <a:off x="9683645" y="126226"/>
            <a:ext cx="2463385" cy="7495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687E46-B7AE-42F2-934F-F0A5CEA9444A}"/>
              </a:ext>
            </a:extLst>
          </p:cNvPr>
          <p:cNvSpPr/>
          <p:nvPr/>
        </p:nvSpPr>
        <p:spPr>
          <a:xfrm>
            <a:off x="14990" y="279985"/>
            <a:ext cx="9578716" cy="409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1E5C525-4246-47C0-A8D6-F8E60E3397B2}"/>
              </a:ext>
            </a:extLst>
          </p:cNvPr>
          <p:cNvSpPr/>
          <p:nvPr/>
        </p:nvSpPr>
        <p:spPr>
          <a:xfrm>
            <a:off x="-652074" y="194385"/>
            <a:ext cx="4654448" cy="610739"/>
          </a:xfrm>
          <a:prstGeom prst="round1Rect">
            <a:avLst>
              <a:gd name="adj" fmla="val 50000"/>
            </a:avLst>
          </a:prstGeom>
          <a:solidFill>
            <a:srgbClr val="E2122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Maths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by Nilesh sir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424E1F-97C2-48ED-AE88-BADA1E6ECAAA}"/>
              </a:ext>
            </a:extLst>
          </p:cNvPr>
          <p:cNvSpPr/>
          <p:nvPr/>
        </p:nvSpPr>
        <p:spPr>
          <a:xfrm>
            <a:off x="169888" y="1009991"/>
            <a:ext cx="1138650" cy="61073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12</a:t>
            </a:r>
            <a:endParaRPr lang="es-E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2B73A3A7-FA2E-4FE3-AAEC-07A82C5A4D9C}"/>
              </a:ext>
            </a:extLst>
          </p:cNvPr>
          <p:cNvSpPr/>
          <p:nvPr/>
        </p:nvSpPr>
        <p:spPr>
          <a:xfrm>
            <a:off x="5591333" y="194385"/>
            <a:ext cx="3897442" cy="610739"/>
          </a:xfrm>
          <a:prstGeom prst="round2DiagRect">
            <a:avLst>
              <a:gd name="adj1" fmla="val 43666"/>
              <a:gd name="adj2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 CODE – Y652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F2DB3C-76F9-4463-A9D7-CA52A3F6A624}"/>
              </a:ext>
            </a:extLst>
          </p:cNvPr>
          <p:cNvSpPr/>
          <p:nvPr/>
        </p:nvSpPr>
        <p:spPr>
          <a:xfrm>
            <a:off x="3537679" y="973467"/>
            <a:ext cx="8484434" cy="3268814"/>
          </a:xfrm>
          <a:prstGeom prst="roundRect">
            <a:avLst>
              <a:gd name="adj" fmla="val 8160"/>
            </a:avLst>
          </a:prstGeom>
          <a:solidFill>
            <a:srgbClr val="03450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Kokila" panose="020B0604020202020204" pitchFamily="34" charset="0"/>
                <a:cs typeface="Kokila" panose="020B0604020202020204" pitchFamily="34" charset="0"/>
              </a:rPr>
              <a:t>All odd prime numbers up to 110 are multiplied together. What is the unit digit in this product?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110 </a:t>
            </a:r>
            <a:r>
              <a:rPr lang="hi-IN" sz="40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तक की सभी विषम अभाज्य संख्याओं को एक गुणा किया जाता है। इस गुणनफल की इकाई अंक क्या है?</a:t>
            </a:r>
            <a:endParaRPr lang="en-US" sz="4000" b="1" dirty="0">
              <a:solidFill>
                <a:srgbClr val="FFFF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85A3D5C3-7A2D-4322-AD90-31154BDDB0C1}"/>
              </a:ext>
            </a:extLst>
          </p:cNvPr>
          <p:cNvSpPr/>
          <p:nvPr/>
        </p:nvSpPr>
        <p:spPr>
          <a:xfrm>
            <a:off x="7659974" y="4357859"/>
            <a:ext cx="4362137" cy="1526673"/>
          </a:xfrm>
          <a:prstGeom prst="round2DiagRect">
            <a:avLst/>
          </a:prstGeom>
          <a:solidFill>
            <a:srgbClr val="F1FA8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pt-BR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0 </a:t>
            </a:r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(b) 3</a:t>
            </a:r>
          </a:p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5 	(d) None</a:t>
            </a:r>
          </a:p>
        </p:txBody>
      </p:sp>
    </p:spTree>
    <p:extLst>
      <p:ext uri="{BB962C8B-B14F-4D97-AF65-F5344CB8AC3E}">
        <p14:creationId xmlns:p14="http://schemas.microsoft.com/office/powerpoint/2010/main" val="91956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7474BF-7772-44DF-91E6-DBD3BE6C6BE1}"/>
              </a:ext>
            </a:extLst>
          </p:cNvPr>
          <p:cNvSpPr txBox="1"/>
          <p:nvPr/>
        </p:nvSpPr>
        <p:spPr>
          <a:xfrm>
            <a:off x="8828690" y="4907595"/>
            <a:ext cx="1939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34503"/>
                </a:solidFill>
                <a:latin typeface="Algerian" panose="04020705040A02060702" pitchFamily="82" charset="0"/>
              </a:rPr>
              <a:t>Y652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C0BE1-A132-4624-896E-32D5C26F6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7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7474BF-7772-44DF-91E6-DBD3BE6C6BE1}"/>
              </a:ext>
            </a:extLst>
          </p:cNvPr>
          <p:cNvSpPr txBox="1"/>
          <p:nvPr/>
        </p:nvSpPr>
        <p:spPr>
          <a:xfrm>
            <a:off x="8828690" y="4907595"/>
            <a:ext cx="1939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34503"/>
                </a:solidFill>
                <a:latin typeface="Algerian" panose="04020705040A02060702" pitchFamily="82" charset="0"/>
              </a:rPr>
              <a:t>Y652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68C591-CB3D-4384-ACDC-46E1A5977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3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7474BF-7772-44DF-91E6-DBD3BE6C6BE1}"/>
              </a:ext>
            </a:extLst>
          </p:cNvPr>
          <p:cNvSpPr txBox="1"/>
          <p:nvPr/>
        </p:nvSpPr>
        <p:spPr>
          <a:xfrm>
            <a:off x="8828690" y="4907595"/>
            <a:ext cx="1939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34503"/>
                </a:solidFill>
                <a:latin typeface="Algerian" panose="04020705040A02060702" pitchFamily="82" charset="0"/>
              </a:rPr>
              <a:t>Y652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AAAF96-FA70-4CD9-8394-9E6757EBE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846" y="-16239"/>
            <a:ext cx="8909154" cy="679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5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7474BF-7772-44DF-91E6-DBD3BE6C6BE1}"/>
              </a:ext>
            </a:extLst>
          </p:cNvPr>
          <p:cNvSpPr txBox="1"/>
          <p:nvPr/>
        </p:nvSpPr>
        <p:spPr>
          <a:xfrm>
            <a:off x="8828690" y="4907595"/>
            <a:ext cx="1939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34503"/>
                </a:solidFill>
                <a:latin typeface="Algerian" panose="04020705040A02060702" pitchFamily="82" charset="0"/>
              </a:rPr>
              <a:t>Y652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BE10C4-5B29-40A0-AAFB-F5A83539F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D39EE6-6E69-40A4-9427-C8198C678DC3}"/>
              </a:ext>
            </a:extLst>
          </p:cNvPr>
          <p:cNvSpPr txBox="1"/>
          <p:nvPr/>
        </p:nvSpPr>
        <p:spPr>
          <a:xfrm>
            <a:off x="9071031" y="4670251"/>
            <a:ext cx="1939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34503"/>
                </a:solidFill>
                <a:latin typeface="Arial Black" panose="020B0A04020102020204" pitchFamily="34" charset="0"/>
              </a:rPr>
              <a:t>Y652</a:t>
            </a:r>
          </a:p>
        </p:txBody>
      </p:sp>
    </p:spTree>
    <p:extLst>
      <p:ext uri="{BB962C8B-B14F-4D97-AF65-F5344CB8AC3E}">
        <p14:creationId xmlns:p14="http://schemas.microsoft.com/office/powerpoint/2010/main" val="288446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7474BF-7772-44DF-91E6-DBD3BE6C6BE1}"/>
              </a:ext>
            </a:extLst>
          </p:cNvPr>
          <p:cNvSpPr txBox="1"/>
          <p:nvPr/>
        </p:nvSpPr>
        <p:spPr>
          <a:xfrm>
            <a:off x="8828690" y="4907595"/>
            <a:ext cx="1939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34503"/>
                </a:solidFill>
                <a:latin typeface="Algerian" panose="04020705040A02060702" pitchFamily="82" charset="0"/>
              </a:rPr>
              <a:t>Y652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EBAAC-7DA3-4BEA-8842-B08509442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5FCB34-232A-4EC3-A769-8D3941860C77}"/>
              </a:ext>
            </a:extLst>
          </p:cNvPr>
          <p:cNvSpPr txBox="1"/>
          <p:nvPr/>
        </p:nvSpPr>
        <p:spPr>
          <a:xfrm>
            <a:off x="8828690" y="4907595"/>
            <a:ext cx="1939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34503"/>
                </a:solidFill>
                <a:latin typeface="Algerian" panose="04020705040A02060702" pitchFamily="82" charset="0"/>
              </a:rPr>
              <a:t>Y652</a:t>
            </a:r>
          </a:p>
        </p:txBody>
      </p:sp>
    </p:spTree>
    <p:extLst>
      <p:ext uri="{BB962C8B-B14F-4D97-AF65-F5344CB8AC3E}">
        <p14:creationId xmlns:p14="http://schemas.microsoft.com/office/powerpoint/2010/main" val="340694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4CFE7DA-75C6-D929-40B0-A76875D09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7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5" t="1104" r="-1" b="87967"/>
          <a:stretch/>
        </p:blipFill>
        <p:spPr>
          <a:xfrm>
            <a:off x="9683645" y="126226"/>
            <a:ext cx="2463385" cy="7495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687E46-B7AE-42F2-934F-F0A5CEA9444A}"/>
              </a:ext>
            </a:extLst>
          </p:cNvPr>
          <p:cNvSpPr/>
          <p:nvPr/>
        </p:nvSpPr>
        <p:spPr>
          <a:xfrm>
            <a:off x="14990" y="279985"/>
            <a:ext cx="9578716" cy="409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1E5C525-4246-47C0-A8D6-F8E60E3397B2}"/>
              </a:ext>
            </a:extLst>
          </p:cNvPr>
          <p:cNvSpPr/>
          <p:nvPr/>
        </p:nvSpPr>
        <p:spPr>
          <a:xfrm>
            <a:off x="-652074" y="194385"/>
            <a:ext cx="4654448" cy="610739"/>
          </a:xfrm>
          <a:prstGeom prst="round1Rect">
            <a:avLst>
              <a:gd name="adj" fmla="val 50000"/>
            </a:avLst>
          </a:prstGeom>
          <a:solidFill>
            <a:srgbClr val="E2122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Maths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by Nilesh sir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424E1F-97C2-48ED-AE88-BADA1E6ECAAA}"/>
              </a:ext>
            </a:extLst>
          </p:cNvPr>
          <p:cNvSpPr/>
          <p:nvPr/>
        </p:nvSpPr>
        <p:spPr>
          <a:xfrm>
            <a:off x="169888" y="1009991"/>
            <a:ext cx="1138650" cy="61073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01</a:t>
            </a:r>
            <a:endParaRPr lang="es-E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2B73A3A7-FA2E-4FE3-AAEC-07A82C5A4D9C}"/>
              </a:ext>
            </a:extLst>
          </p:cNvPr>
          <p:cNvSpPr/>
          <p:nvPr/>
        </p:nvSpPr>
        <p:spPr>
          <a:xfrm>
            <a:off x="5591333" y="194385"/>
            <a:ext cx="3897442" cy="610739"/>
          </a:xfrm>
          <a:prstGeom prst="round2DiagRect">
            <a:avLst>
              <a:gd name="adj1" fmla="val 43666"/>
              <a:gd name="adj2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 CODE – Y652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F2DB3C-76F9-4463-A9D7-CA52A3F6A624}"/>
              </a:ext>
            </a:extLst>
          </p:cNvPr>
          <p:cNvSpPr/>
          <p:nvPr/>
        </p:nvSpPr>
        <p:spPr>
          <a:xfrm>
            <a:off x="5201586" y="973468"/>
            <a:ext cx="6820525" cy="2455532"/>
          </a:xfrm>
          <a:prstGeom prst="roundRect">
            <a:avLst>
              <a:gd name="adj" fmla="val 8160"/>
            </a:avLst>
          </a:prstGeom>
          <a:solidFill>
            <a:srgbClr val="03450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(49)</a:t>
            </a:r>
            <a:r>
              <a:rPr lang="en-US" sz="4400" b="1" baseline="30000" dirty="0">
                <a:latin typeface="Kokila" panose="020B0604020202020204" pitchFamily="34" charset="0"/>
                <a:cs typeface="Kokila" panose="020B0604020202020204" pitchFamily="34" charset="0"/>
              </a:rPr>
              <a:t>15</a:t>
            </a:r>
            <a:r>
              <a:rPr lang="en-US" sz="4400" b="1" dirty="0">
                <a:latin typeface="Kokila" panose="020B0604020202020204" pitchFamily="34" charset="0"/>
                <a:cs typeface="Kokila" panose="020B0604020202020204" pitchFamily="34" charset="0"/>
              </a:rPr>
              <a:t> -1 is exactly divisible by ?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(49)</a:t>
            </a:r>
            <a:r>
              <a:rPr lang="en-US" sz="4400" b="1" baseline="30000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15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-1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से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पूर्णतः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विभाज्य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है</a:t>
            </a:r>
            <a:r>
              <a:rPr lang="en-US" sz="4400" b="1" dirty="0">
                <a:solidFill>
                  <a:srgbClr val="FFFF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?</a:t>
            </a:r>
            <a:endParaRPr lang="en-US" sz="4000" b="1" dirty="0">
              <a:solidFill>
                <a:srgbClr val="FFFF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85A3D5C3-7A2D-4322-AD90-31154BDDB0C1}"/>
              </a:ext>
            </a:extLst>
          </p:cNvPr>
          <p:cNvSpPr/>
          <p:nvPr/>
        </p:nvSpPr>
        <p:spPr>
          <a:xfrm>
            <a:off x="7751208" y="4357859"/>
            <a:ext cx="4270903" cy="1526673"/>
          </a:xfrm>
          <a:prstGeom prst="round2DiagRect">
            <a:avLst/>
          </a:prstGeom>
          <a:solidFill>
            <a:srgbClr val="F1FA8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50 	(b) 51</a:t>
            </a:r>
          </a:p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29 	(d) 8</a:t>
            </a:r>
          </a:p>
        </p:txBody>
      </p:sp>
    </p:spTree>
    <p:extLst>
      <p:ext uri="{BB962C8B-B14F-4D97-AF65-F5344CB8AC3E}">
        <p14:creationId xmlns:p14="http://schemas.microsoft.com/office/powerpoint/2010/main" val="69172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5" t="1104" r="-1" b="87967"/>
          <a:stretch/>
        </p:blipFill>
        <p:spPr>
          <a:xfrm>
            <a:off x="9683645" y="126226"/>
            <a:ext cx="2463385" cy="7495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687E46-B7AE-42F2-934F-F0A5CEA9444A}"/>
              </a:ext>
            </a:extLst>
          </p:cNvPr>
          <p:cNvSpPr/>
          <p:nvPr/>
        </p:nvSpPr>
        <p:spPr>
          <a:xfrm>
            <a:off x="14990" y="279985"/>
            <a:ext cx="9578716" cy="409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81E5C525-4246-47C0-A8D6-F8E60E3397B2}"/>
              </a:ext>
            </a:extLst>
          </p:cNvPr>
          <p:cNvSpPr/>
          <p:nvPr/>
        </p:nvSpPr>
        <p:spPr>
          <a:xfrm>
            <a:off x="-652074" y="194385"/>
            <a:ext cx="4654448" cy="610739"/>
          </a:xfrm>
          <a:prstGeom prst="round1Rect">
            <a:avLst>
              <a:gd name="adj" fmla="val 50000"/>
            </a:avLst>
          </a:prstGeom>
          <a:solidFill>
            <a:srgbClr val="E2122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Maths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by Nilesh sir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424E1F-97C2-48ED-AE88-BADA1E6ECAAA}"/>
              </a:ext>
            </a:extLst>
          </p:cNvPr>
          <p:cNvSpPr/>
          <p:nvPr/>
        </p:nvSpPr>
        <p:spPr>
          <a:xfrm>
            <a:off x="169888" y="1009991"/>
            <a:ext cx="1138650" cy="61073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02</a:t>
            </a:r>
            <a:endParaRPr lang="es-E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2B73A3A7-FA2E-4FE3-AAEC-07A82C5A4D9C}"/>
              </a:ext>
            </a:extLst>
          </p:cNvPr>
          <p:cNvSpPr/>
          <p:nvPr/>
        </p:nvSpPr>
        <p:spPr>
          <a:xfrm>
            <a:off x="5591333" y="194385"/>
            <a:ext cx="3897442" cy="610739"/>
          </a:xfrm>
          <a:prstGeom prst="round2DiagRect">
            <a:avLst>
              <a:gd name="adj1" fmla="val 43666"/>
              <a:gd name="adj2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 CODE – Y652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6CF2DB3C-76F9-4463-A9D7-CA52A3F6A624}"/>
                  </a:ext>
                </a:extLst>
              </p:cNvPr>
              <p:cNvSpPr/>
              <p:nvPr/>
            </p:nvSpPr>
            <p:spPr>
              <a:xfrm>
                <a:off x="4796852" y="973468"/>
                <a:ext cx="7225259" cy="3028906"/>
              </a:xfrm>
              <a:prstGeom prst="roundRect">
                <a:avLst>
                  <a:gd name="adj" fmla="val 8160"/>
                </a:avLst>
              </a:prstGeom>
              <a:solidFill>
                <a:srgbClr val="034503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Kokila" panose="020B0604020202020204" pitchFamily="34" charset="0"/>
                    <a:cs typeface="Kokila" panose="020B0604020202020204" pitchFamily="34" charset="0"/>
                  </a:rPr>
                  <a:t>Find the remainder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Kokila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Kokila" panose="020B0604020202020204" pitchFamily="34" charset="0"/>
                            </a:rPr>
                            <m:t>𝟏𝟑𝟐</m:t>
                          </m:r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kila" panose="020B0604020202020204" pitchFamily="34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kila" panose="020B0604020202020204" pitchFamily="34" charset="0"/>
                            </a:rPr>
                            <m:t>𝟏𝟑𝟓</m:t>
                          </m:r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kila" panose="020B0604020202020204" pitchFamily="34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kila" panose="020B0604020202020204" pitchFamily="34" charset="0"/>
                            </a:rPr>
                            <m:t>𝟏𝟑𝟖</m:t>
                          </m:r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kila" panose="020B0604020202020204" pitchFamily="34" charset="0"/>
                            </a:rPr>
                            <m:t>×</m:t>
                          </m:r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kila" panose="020B0604020202020204" pitchFamily="34" charset="0"/>
                            </a:rPr>
                            <m:t>𝟏𝟒𝟐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Kokila" panose="020B0604020202020204" pitchFamily="34" charset="0"/>
                            </a:rPr>
                            <m:t>𝟏𝟑𝟕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FF00"/>
                  </a:solidFill>
                  <a:latin typeface="Kokila" panose="020B0604020202020204" pitchFamily="34" charset="0"/>
                  <a:cs typeface="Kokila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6CF2DB3C-76F9-4463-A9D7-CA52A3F6A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852" y="973468"/>
                <a:ext cx="7225259" cy="3028906"/>
              </a:xfrm>
              <a:prstGeom prst="roundRect">
                <a:avLst>
                  <a:gd name="adj" fmla="val 816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85A3D5C3-7A2D-4322-AD90-31154BDDB0C1}"/>
              </a:ext>
            </a:extLst>
          </p:cNvPr>
          <p:cNvSpPr/>
          <p:nvPr/>
        </p:nvSpPr>
        <p:spPr>
          <a:xfrm>
            <a:off x="7751208" y="4357859"/>
            <a:ext cx="4270903" cy="1526673"/>
          </a:xfrm>
          <a:prstGeom prst="round2DiagRect">
            <a:avLst/>
          </a:prstGeom>
          <a:solidFill>
            <a:srgbClr val="F1FA8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50 	(b) 12</a:t>
            </a:r>
          </a:p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87 	(d) 51</a:t>
            </a:r>
          </a:p>
        </p:txBody>
      </p:sp>
    </p:spTree>
    <p:extLst>
      <p:ext uri="{BB962C8B-B14F-4D97-AF65-F5344CB8AC3E}">
        <p14:creationId xmlns:p14="http://schemas.microsoft.com/office/powerpoint/2010/main" val="237683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15176</TotalTime>
  <Words>741</Words>
  <Application>Microsoft Office PowerPoint</Application>
  <PresentationFormat>Widescreen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Algerian</vt:lpstr>
      <vt:lpstr>Arial</vt:lpstr>
      <vt:lpstr>Arial Black</vt:lpstr>
      <vt:lpstr>Arial Rounded MT Bold</vt:lpstr>
      <vt:lpstr>Calibri</vt:lpstr>
      <vt:lpstr>Calibri Light</vt:lpstr>
      <vt:lpstr>Cambria Math</vt:lpstr>
      <vt:lpstr>Kokila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govind</cp:lastModifiedBy>
  <cp:revision>148</cp:revision>
  <dcterms:created xsi:type="dcterms:W3CDTF">2022-08-19T12:50:04Z</dcterms:created>
  <dcterms:modified xsi:type="dcterms:W3CDTF">2023-01-07T05:13:34Z</dcterms:modified>
</cp:coreProperties>
</file>