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307" r:id="rId2"/>
    <p:sldId id="454" r:id="rId3"/>
    <p:sldId id="486" r:id="rId4"/>
    <p:sldId id="487" r:id="rId5"/>
    <p:sldId id="488" r:id="rId6"/>
    <p:sldId id="489" r:id="rId7"/>
    <p:sldId id="490" r:id="rId8"/>
    <p:sldId id="491" r:id="rId9"/>
    <p:sldId id="492" r:id="rId10"/>
    <p:sldId id="493" r:id="rId11"/>
    <p:sldId id="494" r:id="rId12"/>
    <p:sldId id="495" r:id="rId13"/>
    <p:sldId id="612" r:id="rId14"/>
    <p:sldId id="613" r:id="rId15"/>
    <p:sldId id="614" r:id="rId16"/>
    <p:sldId id="618" r:id="rId17"/>
    <p:sldId id="623" r:id="rId18"/>
    <p:sldId id="624" r:id="rId19"/>
    <p:sldId id="6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ya"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7" autoAdjust="0"/>
    <p:restoredTop sz="94660" autoAdjust="0"/>
  </p:normalViewPr>
  <p:slideViewPr>
    <p:cSldViewPr snapToGrid="0" showGuides="1">
      <p:cViewPr varScale="1">
        <p:scale>
          <a:sx n="72" d="100"/>
          <a:sy n="72" d="100"/>
        </p:scale>
        <p:origin x="672" y="78"/>
      </p:cViewPr>
      <p:guideLst>
        <p:guide orient="horz" pos="2160"/>
        <p:guide pos="3840"/>
      </p:guideLst>
    </p:cSldViewPr>
  </p:slideViewPr>
  <p:outlineViewPr>
    <p:cViewPr>
      <p:scale>
        <a:sx n="33" d="100"/>
        <a:sy n="33" d="100"/>
      </p:scale>
      <p:origin x="0" y="78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3"/>
            <a:ext cx="8825659"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8"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2" y="1447800"/>
            <a:ext cx="7999314"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2"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6"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62"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2" y="4250949"/>
            <a:ext cx="294005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2"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2" y="4827214"/>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6" y="4250949"/>
            <a:ext cx="293052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3"/>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11"/>
            <a:ext cx="2935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4" y="430216"/>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4809BD09-DA04-4B0B-BF55-2D0C8DEECE2D}" type="datetimeFigureOut">
              <a:rPr lang="en-US">
                <a:solidFill>
                  <a:prstClr val="black"/>
                </a:solidFill>
              </a:rPr>
              <a:pPr/>
              <a:t>11/3/2022</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749E080-7EAB-4792-96EA-6742A7998EA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4674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6"/>
            <a:ext cx="8825658"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4"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4"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4"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5" name="Footer Placeholder 3"/>
          <p:cNvSpPr>
            <a:spLocks noGrp="1"/>
          </p:cNvSpPr>
          <p:nvPr>
            <p:ph type="ftr" sz="quarter" idx="11"/>
          </p:nvPr>
        </p:nvSpPr>
        <p:spPr/>
        <p:txBody>
          <a:bodyPr/>
          <a:lstStyle/>
          <a:p>
            <a:endParaRPr lang="en-US">
              <a:solidFill>
                <a:prstClr val="black"/>
              </a:solidFill>
            </a:endParaRPr>
          </a:p>
        </p:txBody>
      </p:sp>
      <p:sp>
        <p:nvSpPr>
          <p:cNvPr id="6" name="Slide Number Placeholder 4"/>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5" name="Footer Placeholder 2"/>
          <p:cNvSpPr>
            <a:spLocks noGrp="1"/>
          </p:cNvSpPr>
          <p:nvPr>
            <p:ph type="ftr" sz="quarter" idx="11"/>
          </p:nvPr>
        </p:nvSpPr>
        <p:spPr/>
        <p:txBody>
          <a:bodyPr/>
          <a:lstStyle/>
          <a:p>
            <a:endParaRPr lang="en-US">
              <a:solidFill>
                <a:prstClr val="black"/>
              </a:solidFill>
            </a:endParaRPr>
          </a:p>
        </p:txBody>
      </p:sp>
      <p:sp>
        <p:nvSpPr>
          <p:cNvPr id="6" name="Slide Number Placeholder 3"/>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5" y="1447800"/>
            <a:ext cx="5195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3"/>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5" name="Footer Placeholder 5"/>
          <p:cNvSpPr>
            <a:spLocks noGrp="1"/>
          </p:cNvSpPr>
          <p:nvPr>
            <p:ph type="ftr" sz="quarter" idx="11"/>
          </p:nvPr>
        </p:nvSpPr>
        <p:spPr/>
        <p:txBody>
          <a:bodyPr/>
          <a:lstStyle/>
          <a:p>
            <a:endParaRPr lang="en-US">
              <a:solidFill>
                <a:prstClr val="black"/>
              </a:solidFill>
            </a:endParaRPr>
          </a:p>
        </p:txBody>
      </p:sp>
      <p:sp>
        <p:nvSpPr>
          <p:cNvPr id="6" name="Slide Number Placeholder 6"/>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9BD09-DA04-4B0B-BF55-2D0C8DEECE2D}" type="datetimeFigureOut">
              <a:rPr lang="en-US" smtClean="0">
                <a:solidFill>
                  <a:prstClr val="black"/>
                </a:solidFill>
              </a:rPr>
              <a:pPr/>
              <a:t>11/3/2022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749E080-7EAB-4792-96EA-6742A7998EAC}" type="slidenum">
              <a:rPr lang="en-US" smtClean="0">
                <a:solidFill>
                  <a:prstClr val="black"/>
                </a:solidFill>
              </a:rPr>
              <a:p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2" y="2669688"/>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2" y="2892350"/>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3" y="3"/>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9"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3" y="2052921"/>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42"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3"/>
          </p:nvPr>
        </p:nvSpPr>
        <p:spPr>
          <a:xfrm rot="5400000">
            <a:off x="8951575" y="3225300"/>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3" y="295732"/>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pic>
        <p:nvPicPr>
          <p:cNvPr id="13" name="Picture 12"/>
          <p:cNvPicPr>
            <a:picLocks noChangeAspect="1"/>
          </p:cNvPicPr>
          <p:nvPr userDrawn="1"/>
        </p:nvPicPr>
        <p:blipFill>
          <a:blip r:embed="rId24"/>
          <a:stretch>
            <a:fillRect/>
          </a:stretch>
        </p:blipFill>
        <p:spPr>
          <a:xfrm>
            <a:off x="0" y="5852075"/>
            <a:ext cx="12192000" cy="1005927"/>
          </a:xfrm>
          <a:prstGeom prst="rect">
            <a:avLst/>
          </a:prstGeom>
        </p:spPr>
      </p:pic>
    </p:spTree>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661"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68249" y="0"/>
            <a:ext cx="2223751" cy="965915"/>
          </a:xfrm>
          <a:prstGeom prst="rect">
            <a:avLst/>
          </a:prstGeom>
        </p:spPr>
      </p:pic>
      <p:sp>
        <p:nvSpPr>
          <p:cNvPr id="3" name="Rectangle 2"/>
          <p:cNvSpPr/>
          <p:nvPr/>
        </p:nvSpPr>
        <p:spPr>
          <a:xfrm>
            <a:off x="516905" y="-107064"/>
            <a:ext cx="11473325" cy="523220"/>
          </a:xfrm>
          <a:prstGeom prst="rect">
            <a:avLst/>
          </a:prstGeom>
        </p:spPr>
        <p:txBody>
          <a:bodyPr wrap="square">
            <a:spAutoFit/>
          </a:bodyPr>
          <a:lstStyle/>
          <a:p>
            <a:endParaRPr lang="en-US" sz="2800" b="1" dirty="0">
              <a:latin typeface="Kokila" panose="020B0604020202020204" pitchFamily="34" charset="0"/>
              <a:cs typeface="Kokila" panose="020B0604020202020204" pitchFamily="34" charset="0"/>
            </a:endParaRPr>
          </a:p>
        </p:txBody>
      </p:sp>
      <p:sp>
        <p:nvSpPr>
          <p:cNvPr id="2" name="Rectangle 1"/>
          <p:cNvSpPr/>
          <p:nvPr/>
        </p:nvSpPr>
        <p:spPr>
          <a:xfrm>
            <a:off x="1657083" y="416156"/>
            <a:ext cx="6096000" cy="369332"/>
          </a:xfrm>
          <a:prstGeom prst="rect">
            <a:avLst/>
          </a:prstGeom>
        </p:spPr>
        <p:txBody>
          <a:bodyPr>
            <a:spAutoFit/>
          </a:bodyPr>
          <a:lstStyle/>
          <a:p>
            <a:endParaRPr lang="en-IN" dirty="0"/>
          </a:p>
        </p:txBody>
      </p:sp>
      <p:pic>
        <p:nvPicPr>
          <p:cNvPr id="5" name="Picture 4">
            <a:extLst>
              <a:ext uri="{FF2B5EF4-FFF2-40B4-BE49-F238E27FC236}">
                <a16:creationId xmlns:a16="http://schemas.microsoft.com/office/drawing/2014/main" id="{AA2D47C1-BE95-DB8A-ABF3-38AEE17C3734}"/>
              </a:ext>
            </a:extLst>
          </p:cNvPr>
          <p:cNvPicPr>
            <a:picLocks noChangeAspect="1"/>
          </p:cNvPicPr>
          <p:nvPr/>
        </p:nvPicPr>
        <p:blipFill rotWithShape="1">
          <a:blip r:embed="rId3"/>
          <a:srcRect l="10227" t="31477" r="9091" b="33296"/>
          <a:stretch/>
        </p:blipFill>
        <p:spPr>
          <a:xfrm>
            <a:off x="-11216" y="-24066"/>
            <a:ext cx="1585605" cy="1011382"/>
          </a:xfrm>
          <a:prstGeom prst="rect">
            <a:avLst/>
          </a:prstGeom>
        </p:spPr>
      </p:pic>
      <p:pic>
        <p:nvPicPr>
          <p:cNvPr id="6" name="Picture 5">
            <a:extLst>
              <a:ext uri="{FF2B5EF4-FFF2-40B4-BE49-F238E27FC236}">
                <a16:creationId xmlns:a16="http://schemas.microsoft.com/office/drawing/2014/main" id="{105304F6-172B-519E-5773-665945FB315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2696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Truth to the poet that he is,</a:t>
            </a:r>
          </a:p>
          <a:p>
            <a:r>
              <a:rPr lang="en-US" sz="3600" b="1" cap="none" dirty="0">
                <a:solidFill>
                  <a:schemeClr val="bg1"/>
                </a:solidFill>
                <a:latin typeface="Kokila" panose="020B0604020202020204" pitchFamily="34" charset="0"/>
                <a:cs typeface="Kokila" panose="020B0604020202020204" pitchFamily="34" charset="0"/>
              </a:rPr>
              <a:t>B) </a:t>
            </a:r>
            <a:r>
              <a:rPr lang="en-US" sz="3600" b="1" cap="none" dirty="0" err="1">
                <a:solidFill>
                  <a:schemeClr val="bg1"/>
                </a:solidFill>
                <a:latin typeface="Kokila" panose="020B0604020202020204" pitchFamily="34" charset="0"/>
                <a:cs typeface="Kokila" panose="020B0604020202020204" pitchFamily="34" charset="0"/>
              </a:rPr>
              <a:t>Anvar</a:t>
            </a:r>
            <a:r>
              <a:rPr lang="en-US" sz="3600" b="1" cap="none" dirty="0">
                <a:solidFill>
                  <a:schemeClr val="bg1"/>
                </a:solidFill>
                <a:latin typeface="Kokila" panose="020B0604020202020204" pitchFamily="34" charset="0"/>
                <a:cs typeface="Kokila" panose="020B0604020202020204" pitchFamily="34" charset="0"/>
              </a:rPr>
              <a:t> finds joy in searching</a:t>
            </a:r>
          </a:p>
          <a:p>
            <a:r>
              <a:rPr lang="en-US" sz="3600" b="1" cap="none" dirty="0">
                <a:solidFill>
                  <a:schemeClr val="bg1"/>
                </a:solidFill>
                <a:latin typeface="Kokila" panose="020B0604020202020204" pitchFamily="34" charset="0"/>
                <a:cs typeface="Kokila" panose="020B0604020202020204" pitchFamily="34" charset="0"/>
              </a:rPr>
              <a:t>C) for words, lines and stories</a:t>
            </a:r>
          </a:p>
          <a:p>
            <a:r>
              <a:rPr lang="en-US" sz="3600" b="1" cap="none" dirty="0">
                <a:solidFill>
                  <a:schemeClr val="bg1"/>
                </a:solidFill>
                <a:latin typeface="Kokila" panose="020B0604020202020204" pitchFamily="34" charset="0"/>
                <a:cs typeface="Kokila" panose="020B0604020202020204" pitchFamily="34" charset="0"/>
              </a:rPr>
              <a:t>D) that are already out there in the world.</a:t>
            </a:r>
          </a:p>
          <a:p>
            <a:r>
              <a:rPr lang="en-US" sz="3600" b="1" cap="none" dirty="0">
                <a:solidFill>
                  <a:schemeClr val="bg1"/>
                </a:solidFill>
                <a:latin typeface="Kokila" panose="020B0604020202020204" pitchFamily="34" charset="0"/>
                <a:cs typeface="Kokila" panose="020B0604020202020204" pitchFamily="34" charset="0"/>
              </a:rPr>
              <a:t>E) No error</a:t>
            </a:r>
          </a:p>
          <a:p>
            <a:endParaRPr lang="en-IN" sz="3600" b="1" cap="none" dirty="0">
              <a:solidFill>
                <a:schemeClr val="bg1"/>
              </a:solidFill>
              <a:latin typeface="Kokila" panose="020B0604020202020204" pitchFamily="34" charset="0"/>
              <a:cs typeface="Kokila" panose="020B0604020202020204" pitchFamily="34" charset="0"/>
            </a:endParaRP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3897576"/>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A- TRUE  (ADJECTIVE) </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DB83C936-C079-93D0-58AF-096CBBFC3354}"/>
              </a:ext>
            </a:extLst>
          </p:cNvPr>
          <p:cNvSpPr/>
          <p:nvPr/>
        </p:nvSpPr>
        <p:spPr>
          <a:xfrm>
            <a:off x="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961AF8DB-D300-E7C4-7AF1-D1B4A7B0EDF3}"/>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25336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The shifting of government policy towards insurance-based</a:t>
            </a:r>
          </a:p>
          <a:p>
            <a:r>
              <a:rPr lang="en-US" sz="3600" b="1" cap="none" dirty="0">
                <a:solidFill>
                  <a:schemeClr val="bg1"/>
                </a:solidFill>
                <a:latin typeface="Kokila" panose="020B0604020202020204" pitchFamily="34" charset="0"/>
                <a:cs typeface="Kokila" panose="020B0604020202020204" pitchFamily="34" charset="0"/>
              </a:rPr>
              <a:t>B) interventions have benefited private players in the insurance market,</a:t>
            </a:r>
          </a:p>
          <a:p>
            <a:r>
              <a:rPr lang="en-US" sz="3600" b="1" cap="none" dirty="0">
                <a:solidFill>
                  <a:schemeClr val="bg1"/>
                </a:solidFill>
                <a:latin typeface="Kokila" panose="020B0604020202020204" pitchFamily="34" charset="0"/>
                <a:cs typeface="Kokila" panose="020B0604020202020204" pitchFamily="34" charset="0"/>
              </a:rPr>
              <a:t>C) as can be seen from the boom in insurance</a:t>
            </a:r>
          </a:p>
          <a:p>
            <a:r>
              <a:rPr lang="en-US" sz="3600" b="1" cap="none" dirty="0">
                <a:solidFill>
                  <a:schemeClr val="bg1"/>
                </a:solidFill>
                <a:latin typeface="Kokila" panose="020B0604020202020204" pitchFamily="34" charset="0"/>
                <a:cs typeface="Kokila" panose="020B0604020202020204" pitchFamily="34" charset="0"/>
              </a:rPr>
              <a:t>D) company stocks right after the budget announcements.</a:t>
            </a:r>
          </a:p>
          <a:p>
            <a:r>
              <a:rPr lang="en-US" sz="3600" b="1" cap="none" dirty="0">
                <a:solidFill>
                  <a:schemeClr val="bg1"/>
                </a:solidFill>
                <a:latin typeface="Kokila" panose="020B0604020202020204" pitchFamily="34" charset="0"/>
                <a:cs typeface="Kokila" panose="020B0604020202020204" pitchFamily="34" charset="0"/>
              </a:rPr>
              <a:t>E) No error</a:t>
            </a:r>
            <a:endParaRPr lang="en-IN" sz="3600" b="1" cap="none" dirty="0">
              <a:solidFill>
                <a:schemeClr val="bg1"/>
              </a:solidFill>
              <a:latin typeface="Kokila" panose="020B0604020202020204" pitchFamily="34" charset="0"/>
              <a:cs typeface="Kokila" panose="020B0604020202020204" pitchFamily="34" charset="0"/>
            </a:endParaRP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5100034"/>
            <a:ext cx="8100811" cy="1128488"/>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Kokila" panose="020B0604020202020204" pitchFamily="34" charset="0"/>
                <a:cs typeface="Kokila" panose="020B0604020202020204" pitchFamily="34" charset="0"/>
              </a:rPr>
              <a:t>B- HAS </a:t>
            </a:r>
          </a:p>
          <a:p>
            <a:r>
              <a:rPr lang="en-US" sz="2800" b="1" dirty="0">
                <a:solidFill>
                  <a:srgbClr val="FFFF00"/>
                </a:solidFill>
                <a:latin typeface="Kokila" panose="020B0604020202020204" pitchFamily="34" charset="0"/>
                <a:cs typeface="Kokila" panose="020B0604020202020204" pitchFamily="34" charset="0"/>
              </a:rPr>
              <a:t>Government policy is singular and thus instead of have, has should be used.</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D3B0C515-2F55-4686-D306-859DE7B19FFA}"/>
              </a:ext>
            </a:extLst>
          </p:cNvPr>
          <p:cNvSpPr/>
          <p:nvPr/>
        </p:nvSpPr>
        <p:spPr>
          <a:xfrm>
            <a:off x="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15CB327A-E05E-24E9-14EE-02558C825E48}"/>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19637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The only thing that could ensure the provisioning of</a:t>
            </a:r>
          </a:p>
          <a:p>
            <a:r>
              <a:rPr lang="en-US" sz="3600" b="1" cap="none" dirty="0">
                <a:solidFill>
                  <a:schemeClr val="bg1"/>
                </a:solidFill>
                <a:latin typeface="Kokila" panose="020B0604020202020204" pitchFamily="34" charset="0"/>
                <a:cs typeface="Kokila" panose="020B0604020202020204" pitchFamily="34" charset="0"/>
              </a:rPr>
              <a:t>B) healthcare, particularly for the poor in this country</a:t>
            </a:r>
          </a:p>
          <a:p>
            <a:r>
              <a:rPr lang="en-US" sz="3600" b="1" cap="none" dirty="0">
                <a:solidFill>
                  <a:schemeClr val="bg1"/>
                </a:solidFill>
                <a:latin typeface="Kokila" panose="020B0604020202020204" pitchFamily="34" charset="0"/>
                <a:cs typeface="Kokila" panose="020B0604020202020204" pitchFamily="34" charset="0"/>
              </a:rPr>
              <a:t>C) a functional public healthcare service—continues to be</a:t>
            </a:r>
          </a:p>
          <a:p>
            <a:r>
              <a:rPr lang="en-US" sz="3600" b="1" cap="none" dirty="0">
                <a:solidFill>
                  <a:schemeClr val="bg1"/>
                </a:solidFill>
                <a:latin typeface="Kokila" panose="020B0604020202020204" pitchFamily="34" charset="0"/>
                <a:cs typeface="Kokila" panose="020B0604020202020204" pitchFamily="34" charset="0"/>
              </a:rPr>
              <a:t>D) inadequately funded and, thus, systemically weekend.</a:t>
            </a:r>
          </a:p>
          <a:p>
            <a:r>
              <a:rPr lang="en-US" sz="3600" b="1" cap="none" dirty="0">
                <a:solidFill>
                  <a:schemeClr val="bg1"/>
                </a:solidFill>
                <a:latin typeface="Kokila" panose="020B0604020202020204" pitchFamily="34" charset="0"/>
                <a:cs typeface="Kokila" panose="020B0604020202020204" pitchFamily="34" charset="0"/>
              </a:rPr>
              <a:t>E) No error</a:t>
            </a:r>
          </a:p>
          <a:p>
            <a:endParaRPr lang="en-IN" sz="3600" b="1" cap="none" dirty="0">
              <a:solidFill>
                <a:schemeClr val="bg1"/>
              </a:solidFill>
              <a:latin typeface="Kokila" panose="020B0604020202020204" pitchFamily="34" charset="0"/>
              <a:cs typeface="Kokila" panose="020B0604020202020204" pitchFamily="34" charset="0"/>
            </a:endParaRP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5366152"/>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D- weakened.</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4277EBF5-B60B-E79C-F2CE-298510F40AD4}"/>
              </a:ext>
            </a:extLst>
          </p:cNvPr>
          <p:cNvSpPr/>
          <p:nvPr/>
        </p:nvSpPr>
        <p:spPr>
          <a:xfrm>
            <a:off x="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7A30F04C-42AD-E2E7-A69B-8DCFB610B527}"/>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38339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71" y="0"/>
            <a:ext cx="12210171" cy="6858000"/>
          </a:xfrm>
          <a:prstGeom prst="rect">
            <a:avLst/>
          </a:prstGeom>
        </p:spPr>
      </p:pic>
      <p:sp>
        <p:nvSpPr>
          <p:cNvPr id="2" name="Title 1"/>
          <p:cNvSpPr>
            <a:spLocks noGrp="1"/>
          </p:cNvSpPr>
          <p:nvPr>
            <p:ph type="title"/>
          </p:nvPr>
        </p:nvSpPr>
        <p:spPr>
          <a:xfrm>
            <a:off x="3963006" y="433622"/>
            <a:ext cx="7734697" cy="4639613"/>
          </a:xfrm>
        </p:spPr>
        <p:txBody>
          <a:bodyPr/>
          <a:lstStyle/>
          <a:p>
            <a:r>
              <a:rPr lang="en-US" b="1" dirty="0">
                <a:solidFill>
                  <a:schemeClr val="bg1"/>
                </a:solidFill>
                <a:latin typeface="Kokila" pitchFamily="34" charset="0"/>
                <a:cs typeface="Kokila" pitchFamily="34" charset="0"/>
              </a:rPr>
              <a:t>In this section you have few short passages. After each passage, you will find some items based on the passage. First, read a passage and answer the items based on it. You are required to select your answer based on the contents of the passage and opinion of the author only</a:t>
            </a:r>
          </a:p>
        </p:txBody>
      </p:sp>
      <p:sp>
        <p:nvSpPr>
          <p:cNvPr id="4" name="Oval 3"/>
          <p:cNvSpPr/>
          <p:nvPr/>
        </p:nvSpPr>
        <p:spPr>
          <a:xfrm>
            <a:off x="1450974" y="0"/>
            <a:ext cx="918739" cy="69982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6" name="Picture 5"/>
          <p:cNvPicPr>
            <a:picLocks noChangeAspect="1"/>
          </p:cNvPicPr>
          <p:nvPr/>
        </p:nvPicPr>
        <p:blipFill>
          <a:blip r:embed="rId4"/>
          <a:stretch>
            <a:fillRect/>
          </a:stretch>
        </p:blipFill>
        <p:spPr>
          <a:xfrm>
            <a:off x="-206062" y="699819"/>
            <a:ext cx="3125273" cy="1414395"/>
          </a:xfrm>
          <a:prstGeom prst="rect">
            <a:avLst/>
          </a:prstGeom>
        </p:spPr>
      </p:pic>
      <p:pic>
        <p:nvPicPr>
          <p:cNvPr id="3" name="Picture 2">
            <a:extLst>
              <a:ext uri="{FF2B5EF4-FFF2-40B4-BE49-F238E27FC236}">
                <a16:creationId xmlns:a16="http://schemas.microsoft.com/office/drawing/2014/main" id="{5D1A7773-0ACA-6CAA-C00A-219F7830BA28}"/>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367287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71" y="0"/>
            <a:ext cx="12210171" cy="6858000"/>
          </a:xfrm>
          <a:prstGeom prst="rect">
            <a:avLst/>
          </a:prstGeom>
        </p:spPr>
      </p:pic>
      <p:sp>
        <p:nvSpPr>
          <p:cNvPr id="2" name="Title 1"/>
          <p:cNvSpPr>
            <a:spLocks noGrp="1"/>
          </p:cNvSpPr>
          <p:nvPr>
            <p:ph type="title"/>
          </p:nvPr>
        </p:nvSpPr>
        <p:spPr>
          <a:xfrm>
            <a:off x="1469146" y="103032"/>
            <a:ext cx="10447844" cy="6323526"/>
          </a:xfrm>
        </p:spPr>
        <p:txBody>
          <a:bodyPr/>
          <a:lstStyle/>
          <a:p>
            <a:r>
              <a:rPr lang="en-US" sz="3600" b="1" dirty="0">
                <a:solidFill>
                  <a:schemeClr val="bg1"/>
                </a:solidFill>
                <a:latin typeface="Kokila" pitchFamily="34" charset="0"/>
                <a:cs typeface="Kokila" pitchFamily="34" charset="0"/>
              </a:rPr>
              <a:t>Daily consumption of a certain form of </a:t>
            </a:r>
            <a:r>
              <a:rPr lang="en-US" sz="3600" b="1" dirty="0" err="1">
                <a:solidFill>
                  <a:schemeClr val="bg1"/>
                </a:solidFill>
                <a:latin typeface="Kokila" pitchFamily="34" charset="0"/>
                <a:cs typeface="Kokila" pitchFamily="34" charset="0"/>
              </a:rPr>
              <a:t>curcumin</a:t>
            </a:r>
            <a:r>
              <a:rPr lang="en-US" sz="3600" b="1" dirty="0">
                <a:solidFill>
                  <a:schemeClr val="bg1"/>
                </a:solidFill>
                <a:latin typeface="Kokila" pitchFamily="34" charset="0"/>
                <a:cs typeface="Kokila" pitchFamily="34" charset="0"/>
              </a:rPr>
              <a:t> improved memory and mood in people with mild, age-related memory loss. The research examined the effects of an easily absorbed </a:t>
            </a:r>
            <a:r>
              <a:rPr lang="en-US" sz="3600" b="1" dirty="0" err="1">
                <a:solidFill>
                  <a:schemeClr val="bg1"/>
                </a:solidFill>
                <a:latin typeface="Kokila" pitchFamily="34" charset="0"/>
                <a:cs typeface="Kokila" pitchFamily="34" charset="0"/>
              </a:rPr>
              <a:t>surcumin</a:t>
            </a:r>
            <a:r>
              <a:rPr lang="en-US" sz="3600" b="1" dirty="0">
                <a:solidFill>
                  <a:schemeClr val="bg1"/>
                </a:solidFill>
                <a:latin typeface="Kokila" pitchFamily="34" charset="0"/>
                <a:cs typeface="Kokila" pitchFamily="34" charset="0"/>
              </a:rPr>
              <a:t> supplement on memory performance in people without dementia, as well as </a:t>
            </a:r>
            <a:r>
              <a:rPr lang="en-US" sz="3600" b="1" dirty="0" err="1">
                <a:solidFill>
                  <a:schemeClr val="bg1"/>
                </a:solidFill>
                <a:latin typeface="Kokila" pitchFamily="34" charset="0"/>
                <a:cs typeface="Kokila" pitchFamily="34" charset="0"/>
              </a:rPr>
              <a:t>curcumin’s</a:t>
            </a:r>
            <a:r>
              <a:rPr lang="en-US" sz="3600" b="1" dirty="0">
                <a:solidFill>
                  <a:schemeClr val="bg1"/>
                </a:solidFill>
                <a:latin typeface="Kokila" pitchFamily="34" charset="0"/>
                <a:cs typeface="Kokila" pitchFamily="34" charset="0"/>
              </a:rPr>
              <a:t> potential impact on the </a:t>
            </a:r>
            <a:r>
              <a:rPr lang="en-US" sz="3600" b="1" dirty="0" err="1">
                <a:solidFill>
                  <a:schemeClr val="bg1"/>
                </a:solidFill>
                <a:latin typeface="Kokila" pitchFamily="34" charset="0"/>
                <a:cs typeface="Kokila" pitchFamily="34" charset="0"/>
              </a:rPr>
              <a:t>mimcroscopic</a:t>
            </a:r>
            <a:r>
              <a:rPr lang="en-US" sz="3600" b="1" dirty="0">
                <a:solidFill>
                  <a:schemeClr val="bg1"/>
                </a:solidFill>
                <a:latin typeface="Kokila" pitchFamily="34" charset="0"/>
                <a:cs typeface="Kokila" pitchFamily="34" charset="0"/>
              </a:rPr>
              <a:t> plaques and tangled in the brains of people wit Alzheimer’s disease. Found in turmeric, </a:t>
            </a:r>
            <a:r>
              <a:rPr lang="en-US" sz="3600" b="1" dirty="0" err="1">
                <a:solidFill>
                  <a:schemeClr val="bg1"/>
                </a:solidFill>
                <a:latin typeface="Kokila" pitchFamily="34" charset="0"/>
                <a:cs typeface="Kokila" pitchFamily="34" charset="0"/>
              </a:rPr>
              <a:t>curcumin</a:t>
            </a:r>
            <a:r>
              <a:rPr lang="en-US" sz="3600" b="1" dirty="0">
                <a:solidFill>
                  <a:schemeClr val="bg1"/>
                </a:solidFill>
                <a:latin typeface="Kokila" pitchFamily="34" charset="0"/>
                <a:cs typeface="Kokila" pitchFamily="34" charset="0"/>
              </a:rPr>
              <a:t> has previously been shown to have </a:t>
            </a:r>
            <a:r>
              <a:rPr lang="en-US" sz="3600" b="1" dirty="0" err="1">
                <a:solidFill>
                  <a:schemeClr val="bg1"/>
                </a:solidFill>
                <a:latin typeface="Kokila" pitchFamily="34" charset="0"/>
                <a:cs typeface="Kokila" pitchFamily="34" charset="0"/>
              </a:rPr>
              <a:t>antiinflammatory</a:t>
            </a:r>
            <a:r>
              <a:rPr lang="en-US" sz="3600" b="1" dirty="0">
                <a:solidFill>
                  <a:schemeClr val="bg1"/>
                </a:solidFill>
                <a:latin typeface="Kokila" pitchFamily="34" charset="0"/>
                <a:cs typeface="Kokila" pitchFamily="34" charset="0"/>
              </a:rPr>
              <a:t> and antioxidant properties in laboratory studies. It has also been suggested as a possible reason that senior citizens in India, where </a:t>
            </a:r>
            <a:r>
              <a:rPr lang="en-US" sz="3600" b="1" dirty="0" err="1">
                <a:solidFill>
                  <a:schemeClr val="bg1"/>
                </a:solidFill>
                <a:latin typeface="Kokila" pitchFamily="34" charset="0"/>
                <a:cs typeface="Kokila" pitchFamily="34" charset="0"/>
              </a:rPr>
              <a:t>curcumin</a:t>
            </a:r>
            <a:r>
              <a:rPr lang="en-US" sz="3600" b="1" dirty="0">
                <a:solidFill>
                  <a:schemeClr val="bg1"/>
                </a:solidFill>
                <a:latin typeface="Kokila" pitchFamily="34" charset="0"/>
                <a:cs typeface="Kokila" pitchFamily="34" charset="0"/>
              </a:rPr>
              <a:t> is a dietary staple, have a lower prevalence of Alzheimer’s disease and better cognitive performance.</a:t>
            </a: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3" name="Picture 2">
            <a:extLst>
              <a:ext uri="{FF2B5EF4-FFF2-40B4-BE49-F238E27FC236}">
                <a16:creationId xmlns:a16="http://schemas.microsoft.com/office/drawing/2014/main" id="{306B0D8E-0303-D16D-B430-9B91790AD084}"/>
              </a:ext>
            </a:extLst>
          </p:cNvPr>
          <p:cNvPicPr>
            <a:picLocks noChangeAspect="1"/>
          </p:cNvPicPr>
          <p:nvPr/>
        </p:nvPicPr>
        <p:blipFill rotWithShape="1">
          <a:blip r:embed="rId4"/>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111568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71" y="0"/>
            <a:ext cx="12210171" cy="6858000"/>
          </a:xfrm>
          <a:prstGeom prst="rect">
            <a:avLst/>
          </a:prstGeom>
        </p:spPr>
      </p:pic>
      <p:sp>
        <p:nvSpPr>
          <p:cNvPr id="2" name="Title 1"/>
          <p:cNvSpPr>
            <a:spLocks noGrp="1"/>
          </p:cNvSpPr>
          <p:nvPr>
            <p:ph type="title"/>
          </p:nvPr>
        </p:nvSpPr>
        <p:spPr>
          <a:xfrm>
            <a:off x="3107102" y="103033"/>
            <a:ext cx="8809887" cy="6143222"/>
          </a:xfrm>
        </p:spPr>
        <p:txBody>
          <a:bodyPr/>
          <a:lstStyle/>
          <a:p>
            <a:r>
              <a:rPr lang="en-US" sz="3200" b="1" dirty="0">
                <a:solidFill>
                  <a:schemeClr val="bg1"/>
                </a:solidFill>
                <a:latin typeface="Kokila" pitchFamily="34" charset="0"/>
                <a:cs typeface="Kokila" pitchFamily="34" charset="0"/>
              </a:rPr>
              <a:t>21. Which of the following statements are</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true?</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1. Senior citizens in India have high level of Alzheimer’s disease because of consumption of turmeric.</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2. Senior citizens in India do not have high prevalence of </a:t>
            </a:r>
            <a:r>
              <a:rPr lang="en-US" sz="3200" b="1" dirty="0" err="1">
                <a:solidFill>
                  <a:schemeClr val="bg1"/>
                </a:solidFill>
                <a:latin typeface="Kokila" pitchFamily="34" charset="0"/>
                <a:cs typeface="Kokila" pitchFamily="34" charset="0"/>
              </a:rPr>
              <a:t>alzheimer’s</a:t>
            </a:r>
            <a:r>
              <a:rPr lang="en-US" sz="3200" b="1" dirty="0">
                <a:solidFill>
                  <a:schemeClr val="bg1"/>
                </a:solidFill>
                <a:latin typeface="Kokila" pitchFamily="34" charset="0"/>
                <a:cs typeface="Kokila" pitchFamily="34" charset="0"/>
              </a:rPr>
              <a:t> because of consumption of turmeric.</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3. Consumption of turmeric enhances cognitive performance.</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4. </a:t>
            </a:r>
            <a:r>
              <a:rPr lang="en-US" sz="3200" b="1" dirty="0" err="1">
                <a:solidFill>
                  <a:schemeClr val="bg1"/>
                </a:solidFill>
                <a:latin typeface="Kokila" pitchFamily="34" charset="0"/>
                <a:cs typeface="Kokila" pitchFamily="34" charset="0"/>
              </a:rPr>
              <a:t>Curcumin</a:t>
            </a:r>
            <a:r>
              <a:rPr lang="en-US" sz="3200" b="1" dirty="0">
                <a:solidFill>
                  <a:schemeClr val="bg1"/>
                </a:solidFill>
                <a:latin typeface="Kokila" pitchFamily="34" charset="0"/>
                <a:cs typeface="Kokila" pitchFamily="34" charset="0"/>
              </a:rPr>
              <a:t> is an antioxidant.</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Select the correct answer using the code</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given below :</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A. 2, 3 and 4                              B. 1, 3 and 4</a:t>
            </a:r>
            <a:br>
              <a:rPr lang="en-US" sz="3200" b="1" dirty="0">
                <a:solidFill>
                  <a:schemeClr val="bg1"/>
                </a:solidFill>
                <a:latin typeface="Kokila" pitchFamily="34" charset="0"/>
                <a:cs typeface="Kokila" pitchFamily="34" charset="0"/>
              </a:rPr>
            </a:br>
            <a:r>
              <a:rPr lang="en-US" sz="3200" b="1" dirty="0">
                <a:solidFill>
                  <a:schemeClr val="bg1"/>
                </a:solidFill>
                <a:latin typeface="Kokila" pitchFamily="34" charset="0"/>
                <a:cs typeface="Kokila" pitchFamily="34" charset="0"/>
              </a:rPr>
              <a:t>C. 1 and 4 only                          D. 1 and 3 only</a:t>
            </a:r>
          </a:p>
        </p:txBody>
      </p:sp>
      <p:sp>
        <p:nvSpPr>
          <p:cNvPr id="4" name="Oval 3"/>
          <p:cNvSpPr/>
          <p:nvPr/>
        </p:nvSpPr>
        <p:spPr>
          <a:xfrm>
            <a:off x="1450974" y="0"/>
            <a:ext cx="918739" cy="69982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6" name="Picture 5"/>
          <p:cNvPicPr>
            <a:picLocks noChangeAspect="1"/>
          </p:cNvPicPr>
          <p:nvPr/>
        </p:nvPicPr>
        <p:blipFill>
          <a:blip r:embed="rId4"/>
          <a:stretch>
            <a:fillRect/>
          </a:stretch>
        </p:blipFill>
        <p:spPr>
          <a:xfrm>
            <a:off x="-206062" y="699819"/>
            <a:ext cx="3125273" cy="1414395"/>
          </a:xfrm>
          <a:prstGeom prst="rect">
            <a:avLst/>
          </a:prstGeom>
        </p:spPr>
      </p:pic>
      <p:sp>
        <p:nvSpPr>
          <p:cNvPr id="5" name="Rectangle 4"/>
          <p:cNvSpPr/>
          <p:nvPr/>
        </p:nvSpPr>
        <p:spPr>
          <a:xfrm>
            <a:off x="3107102" y="5138671"/>
            <a:ext cx="1918952" cy="579550"/>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F0E52FDD-7880-5437-E407-B61BDEB05414}"/>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1264042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71" y="0"/>
            <a:ext cx="12210171" cy="6858000"/>
          </a:xfrm>
          <a:prstGeom prst="rect">
            <a:avLst/>
          </a:prstGeom>
        </p:spPr>
      </p:pic>
      <p:sp>
        <p:nvSpPr>
          <p:cNvPr id="2" name="Title 1"/>
          <p:cNvSpPr>
            <a:spLocks noGrp="1"/>
          </p:cNvSpPr>
          <p:nvPr>
            <p:ph type="title"/>
          </p:nvPr>
        </p:nvSpPr>
        <p:spPr>
          <a:xfrm>
            <a:off x="3107102" y="103033"/>
            <a:ext cx="8809887" cy="3374263"/>
          </a:xfrm>
        </p:spPr>
        <p:txBody>
          <a:bodyPr/>
          <a:lstStyle/>
          <a:p>
            <a:r>
              <a:rPr lang="en-US" sz="3600" b="1" dirty="0">
                <a:solidFill>
                  <a:schemeClr val="bg1"/>
                </a:solidFill>
                <a:latin typeface="Kokila" pitchFamily="34" charset="0"/>
                <a:cs typeface="Kokila" pitchFamily="34" charset="0"/>
              </a:rPr>
              <a:t>22. </a:t>
            </a:r>
            <a:r>
              <a:rPr lang="en-US" sz="3600" b="1" dirty="0" err="1">
                <a:solidFill>
                  <a:schemeClr val="bg1"/>
                </a:solidFill>
                <a:latin typeface="Kokila" pitchFamily="34" charset="0"/>
                <a:cs typeface="Kokila" pitchFamily="34" charset="0"/>
              </a:rPr>
              <a:t>Curcumin</a:t>
            </a:r>
            <a:r>
              <a:rPr lang="en-US" sz="3600" b="1" dirty="0">
                <a:solidFill>
                  <a:schemeClr val="bg1"/>
                </a:solidFill>
                <a:latin typeface="Kokila" pitchFamily="34" charset="0"/>
                <a:cs typeface="Kokila" pitchFamily="34" charset="0"/>
              </a:rPr>
              <a:t> has positive effect on people</a:t>
            </a:r>
            <a:br>
              <a:rPr lang="en-US" sz="3600" b="1" dirty="0">
                <a:solidFill>
                  <a:schemeClr val="bg1"/>
                </a:solidFill>
                <a:latin typeface="Kokila" pitchFamily="34" charset="0"/>
                <a:cs typeface="Kokila" pitchFamily="34" charset="0"/>
              </a:rPr>
            </a:b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A. without dementia</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B. with Alzheimer’s disease</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C. without dementia and with Alzheimer’s disease</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D. with dementia and with Alzheimer’s disease</a:t>
            </a:r>
          </a:p>
        </p:txBody>
      </p:sp>
      <p:sp>
        <p:nvSpPr>
          <p:cNvPr id="4" name="Oval 3"/>
          <p:cNvSpPr/>
          <p:nvPr/>
        </p:nvSpPr>
        <p:spPr>
          <a:xfrm>
            <a:off x="1450974" y="0"/>
            <a:ext cx="918739" cy="69982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6" name="Picture 5"/>
          <p:cNvPicPr>
            <a:picLocks noChangeAspect="1"/>
          </p:cNvPicPr>
          <p:nvPr/>
        </p:nvPicPr>
        <p:blipFill>
          <a:blip r:embed="rId4"/>
          <a:stretch>
            <a:fillRect/>
          </a:stretch>
        </p:blipFill>
        <p:spPr>
          <a:xfrm>
            <a:off x="-206062" y="699819"/>
            <a:ext cx="3125273" cy="1414395"/>
          </a:xfrm>
          <a:prstGeom prst="rect">
            <a:avLst/>
          </a:prstGeom>
        </p:spPr>
      </p:pic>
      <p:sp>
        <p:nvSpPr>
          <p:cNvPr id="5" name="Rectangle 4"/>
          <p:cNvSpPr/>
          <p:nvPr/>
        </p:nvSpPr>
        <p:spPr>
          <a:xfrm>
            <a:off x="3107101" y="2234483"/>
            <a:ext cx="7852819" cy="579550"/>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8A11D2C7-1847-D729-5602-56B6590A13F2}"/>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2448388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71" y="0"/>
            <a:ext cx="12210171" cy="6858000"/>
          </a:xfrm>
          <a:prstGeom prst="rect">
            <a:avLst/>
          </a:prstGeom>
        </p:spPr>
      </p:pic>
      <p:sp>
        <p:nvSpPr>
          <p:cNvPr id="2" name="Title 1"/>
          <p:cNvSpPr>
            <a:spLocks noGrp="1"/>
          </p:cNvSpPr>
          <p:nvPr>
            <p:ph type="title"/>
          </p:nvPr>
        </p:nvSpPr>
        <p:spPr>
          <a:xfrm>
            <a:off x="3056716" y="481625"/>
            <a:ext cx="8809887" cy="3897192"/>
          </a:xfrm>
        </p:spPr>
        <p:txBody>
          <a:bodyPr/>
          <a:lstStyle/>
          <a:p>
            <a:r>
              <a:rPr lang="en-US" sz="3600" b="1" dirty="0">
                <a:solidFill>
                  <a:schemeClr val="bg1"/>
                </a:solidFill>
                <a:latin typeface="Kokila" pitchFamily="34" charset="0"/>
                <a:cs typeface="Kokila" pitchFamily="34" charset="0"/>
              </a:rPr>
              <a:t>23. Which word in the passage means</a:t>
            </a:r>
            <a:br>
              <a:rPr lang="en-US" sz="3600" b="1" dirty="0">
                <a:solidFill>
                  <a:schemeClr val="bg1"/>
                </a:solidFill>
                <a:latin typeface="Kokila" pitchFamily="34" charset="0"/>
                <a:cs typeface="Kokila" pitchFamily="34" charset="0"/>
              </a:rPr>
            </a:br>
            <a:r>
              <a:rPr lang="en-US" sz="3600" b="1" dirty="0">
                <a:solidFill>
                  <a:srgbClr val="FF0000"/>
                </a:solidFill>
                <a:latin typeface="Kokila" pitchFamily="34" charset="0"/>
                <a:cs typeface="Kokila" pitchFamily="34" charset="0"/>
              </a:rPr>
              <a:t>‘earlier’?</a:t>
            </a:r>
            <a:br>
              <a:rPr lang="en-US" sz="3600" b="1" dirty="0">
                <a:solidFill>
                  <a:schemeClr val="bg1"/>
                </a:solidFill>
                <a:latin typeface="Kokila" pitchFamily="34" charset="0"/>
                <a:cs typeface="Kokila" pitchFamily="34" charset="0"/>
              </a:rPr>
            </a:b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A. Performance  </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B. Absorbed</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C. Properties </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D. Previously</a:t>
            </a:r>
          </a:p>
        </p:txBody>
      </p:sp>
      <p:sp>
        <p:nvSpPr>
          <p:cNvPr id="4" name="Oval 3"/>
          <p:cNvSpPr/>
          <p:nvPr/>
        </p:nvSpPr>
        <p:spPr>
          <a:xfrm>
            <a:off x="1450974" y="0"/>
            <a:ext cx="918739" cy="69982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6" name="Picture 5"/>
          <p:cNvPicPr>
            <a:picLocks noChangeAspect="1"/>
          </p:cNvPicPr>
          <p:nvPr/>
        </p:nvPicPr>
        <p:blipFill>
          <a:blip r:embed="rId4"/>
          <a:stretch>
            <a:fillRect/>
          </a:stretch>
        </p:blipFill>
        <p:spPr>
          <a:xfrm>
            <a:off x="-206062" y="699819"/>
            <a:ext cx="3125273" cy="1414395"/>
          </a:xfrm>
          <a:prstGeom prst="rect">
            <a:avLst/>
          </a:prstGeom>
        </p:spPr>
      </p:pic>
      <p:sp>
        <p:nvSpPr>
          <p:cNvPr id="5" name="Rectangle 4"/>
          <p:cNvSpPr/>
          <p:nvPr/>
        </p:nvSpPr>
        <p:spPr>
          <a:xfrm>
            <a:off x="2919210" y="3670479"/>
            <a:ext cx="2412643" cy="579550"/>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24059458-9AFF-D4E5-7092-1DFA49352D59}"/>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172375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71" y="0"/>
            <a:ext cx="12210171" cy="6858000"/>
          </a:xfrm>
          <a:prstGeom prst="rect">
            <a:avLst/>
          </a:prstGeom>
        </p:spPr>
      </p:pic>
      <p:sp>
        <p:nvSpPr>
          <p:cNvPr id="2" name="Title 1"/>
          <p:cNvSpPr>
            <a:spLocks noGrp="1"/>
          </p:cNvSpPr>
          <p:nvPr>
            <p:ph type="title"/>
          </p:nvPr>
        </p:nvSpPr>
        <p:spPr>
          <a:xfrm>
            <a:off x="3107102" y="103033"/>
            <a:ext cx="8809887" cy="3850781"/>
          </a:xfrm>
        </p:spPr>
        <p:txBody>
          <a:bodyPr/>
          <a:lstStyle/>
          <a:p>
            <a:r>
              <a:rPr lang="en-US" sz="3600" b="1" dirty="0">
                <a:solidFill>
                  <a:schemeClr val="bg1"/>
                </a:solidFill>
                <a:latin typeface="Kokila" pitchFamily="34" charset="0"/>
                <a:cs typeface="Kokila" pitchFamily="34" charset="0"/>
              </a:rPr>
              <a:t>24. Eating turmeric</a:t>
            </a:r>
            <a:br>
              <a:rPr lang="en-US" sz="3600" b="1" dirty="0">
                <a:solidFill>
                  <a:schemeClr val="bg1"/>
                </a:solidFill>
                <a:latin typeface="Kokila" pitchFamily="34" charset="0"/>
                <a:cs typeface="Kokila" pitchFamily="34" charset="0"/>
              </a:rPr>
            </a:b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A. will reduce the chance of getting Alzheimer’s disease</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B. will increase </a:t>
            </a:r>
            <a:r>
              <a:rPr lang="en-US" sz="3600" b="1" dirty="0" err="1">
                <a:solidFill>
                  <a:schemeClr val="bg1"/>
                </a:solidFill>
                <a:latin typeface="Kokila" pitchFamily="34" charset="0"/>
                <a:cs typeface="Kokila" pitchFamily="34" charset="0"/>
              </a:rPr>
              <a:t>curcumin</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C. will enhance dementia</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D. will reduce chance of getting cancer</a:t>
            </a:r>
          </a:p>
        </p:txBody>
      </p:sp>
      <p:sp>
        <p:nvSpPr>
          <p:cNvPr id="4" name="Oval 3"/>
          <p:cNvSpPr/>
          <p:nvPr/>
        </p:nvSpPr>
        <p:spPr>
          <a:xfrm>
            <a:off x="1450974" y="0"/>
            <a:ext cx="918739" cy="69982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6" name="Picture 5"/>
          <p:cNvPicPr>
            <a:picLocks noChangeAspect="1"/>
          </p:cNvPicPr>
          <p:nvPr/>
        </p:nvPicPr>
        <p:blipFill>
          <a:blip r:embed="rId4"/>
          <a:stretch>
            <a:fillRect/>
          </a:stretch>
        </p:blipFill>
        <p:spPr>
          <a:xfrm>
            <a:off x="-206062" y="699819"/>
            <a:ext cx="3125273" cy="1414395"/>
          </a:xfrm>
          <a:prstGeom prst="rect">
            <a:avLst/>
          </a:prstGeom>
        </p:spPr>
      </p:pic>
      <p:sp>
        <p:nvSpPr>
          <p:cNvPr id="5" name="Rectangle 4"/>
          <p:cNvSpPr/>
          <p:nvPr/>
        </p:nvSpPr>
        <p:spPr>
          <a:xfrm>
            <a:off x="3107102" y="1609858"/>
            <a:ext cx="8548278" cy="579550"/>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B5011931-BB46-0809-E5ED-65D4FBB3DBAB}"/>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309573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171" y="0"/>
            <a:ext cx="12210171" cy="6858000"/>
          </a:xfrm>
          <a:prstGeom prst="rect">
            <a:avLst/>
          </a:prstGeom>
        </p:spPr>
      </p:pic>
      <p:sp>
        <p:nvSpPr>
          <p:cNvPr id="2" name="Title 1"/>
          <p:cNvSpPr>
            <a:spLocks noGrp="1"/>
          </p:cNvSpPr>
          <p:nvPr>
            <p:ph type="title"/>
          </p:nvPr>
        </p:nvSpPr>
        <p:spPr>
          <a:xfrm>
            <a:off x="3107102" y="103033"/>
            <a:ext cx="8809887" cy="4043964"/>
          </a:xfrm>
        </p:spPr>
        <p:txBody>
          <a:bodyPr/>
          <a:lstStyle/>
          <a:p>
            <a:r>
              <a:rPr lang="en-US" sz="3600" b="1" dirty="0">
                <a:solidFill>
                  <a:schemeClr val="bg1"/>
                </a:solidFill>
                <a:latin typeface="Kokila" pitchFamily="34" charset="0"/>
                <a:cs typeface="Kokila" pitchFamily="34" charset="0"/>
              </a:rPr>
              <a:t>____________ of a disease in a region depends on the food habits too.</a:t>
            </a:r>
            <a:br>
              <a:rPr lang="en-US" sz="3600" b="1" dirty="0">
                <a:solidFill>
                  <a:schemeClr val="bg1"/>
                </a:solidFill>
                <a:latin typeface="Kokila" pitchFamily="34" charset="0"/>
                <a:cs typeface="Kokila" pitchFamily="34" charset="0"/>
              </a:rPr>
            </a:b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A. Dominance </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B. Prevalence</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C. Affection </a:t>
            </a:r>
            <a:br>
              <a:rPr lang="en-US" sz="3600" b="1" dirty="0">
                <a:solidFill>
                  <a:schemeClr val="bg1"/>
                </a:solidFill>
                <a:latin typeface="Kokila" pitchFamily="34" charset="0"/>
                <a:cs typeface="Kokila" pitchFamily="34" charset="0"/>
              </a:rPr>
            </a:br>
            <a:r>
              <a:rPr lang="en-US" sz="3600" b="1" dirty="0">
                <a:solidFill>
                  <a:schemeClr val="bg1"/>
                </a:solidFill>
                <a:latin typeface="Kokila" pitchFamily="34" charset="0"/>
                <a:cs typeface="Kokila" pitchFamily="34" charset="0"/>
              </a:rPr>
              <a:t>D. Death</a:t>
            </a:r>
          </a:p>
        </p:txBody>
      </p:sp>
      <p:sp>
        <p:nvSpPr>
          <p:cNvPr id="4" name="Oval 3"/>
          <p:cNvSpPr/>
          <p:nvPr/>
        </p:nvSpPr>
        <p:spPr>
          <a:xfrm>
            <a:off x="1450974" y="0"/>
            <a:ext cx="918739" cy="69982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6" name="Picture 5"/>
          <p:cNvPicPr>
            <a:picLocks noChangeAspect="1"/>
          </p:cNvPicPr>
          <p:nvPr/>
        </p:nvPicPr>
        <p:blipFill>
          <a:blip r:embed="rId4"/>
          <a:stretch>
            <a:fillRect/>
          </a:stretch>
        </p:blipFill>
        <p:spPr>
          <a:xfrm>
            <a:off x="-206062" y="699819"/>
            <a:ext cx="3125273" cy="1414395"/>
          </a:xfrm>
          <a:prstGeom prst="rect">
            <a:avLst/>
          </a:prstGeom>
        </p:spPr>
      </p:pic>
      <p:sp>
        <p:nvSpPr>
          <p:cNvPr id="5" name="Rectangle 4"/>
          <p:cNvSpPr/>
          <p:nvPr/>
        </p:nvSpPr>
        <p:spPr>
          <a:xfrm>
            <a:off x="3107102" y="2356833"/>
            <a:ext cx="2379298" cy="579550"/>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53C8016D-94B2-133E-CAF6-A78F13972F83}"/>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265537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845" y="-66802"/>
            <a:ext cx="1451020" cy="965915"/>
          </a:xfrm>
          <a:prstGeom prst="rect">
            <a:avLst/>
          </a:prstGeom>
        </p:spPr>
      </p:pic>
      <p:sp>
        <p:nvSpPr>
          <p:cNvPr id="3" name="Rectangle 2"/>
          <p:cNvSpPr/>
          <p:nvPr/>
        </p:nvSpPr>
        <p:spPr>
          <a:xfrm>
            <a:off x="516905" y="-107064"/>
            <a:ext cx="11473325" cy="523220"/>
          </a:xfrm>
          <a:prstGeom prst="rect">
            <a:avLst/>
          </a:prstGeom>
        </p:spPr>
        <p:txBody>
          <a:bodyPr wrap="square">
            <a:spAutoFit/>
          </a:bodyPr>
          <a:lstStyle/>
          <a:p>
            <a:endParaRPr lang="en-US" sz="2800" b="1" dirty="0">
              <a:latin typeface="Kokila" panose="020B0604020202020204" pitchFamily="34" charset="0"/>
              <a:cs typeface="Kokila" panose="020B0604020202020204" pitchFamily="34" charset="0"/>
            </a:endParaRPr>
          </a:p>
        </p:txBody>
      </p:sp>
      <p:sp>
        <p:nvSpPr>
          <p:cNvPr id="2" name="Rectangle 1"/>
          <p:cNvSpPr/>
          <p:nvPr/>
        </p:nvSpPr>
        <p:spPr>
          <a:xfrm>
            <a:off x="1657083" y="416156"/>
            <a:ext cx="6096000" cy="369332"/>
          </a:xfrm>
          <a:prstGeom prst="rect">
            <a:avLst/>
          </a:prstGeom>
        </p:spPr>
        <p:txBody>
          <a:bodyPr>
            <a:spAutoFit/>
          </a:bodyPr>
          <a:lstStyle/>
          <a:p>
            <a:endParaRPr lang="en-IN" dirty="0"/>
          </a:p>
        </p:txBody>
      </p:sp>
      <p:pic>
        <p:nvPicPr>
          <p:cNvPr id="5" name="Picture 4"/>
          <p:cNvPicPr>
            <a:picLocks noChangeAspect="1"/>
          </p:cNvPicPr>
          <p:nvPr/>
        </p:nvPicPr>
        <p:blipFill>
          <a:blip r:embed="rId3"/>
          <a:stretch>
            <a:fillRect/>
          </a:stretch>
        </p:blipFill>
        <p:spPr>
          <a:xfrm>
            <a:off x="1436174" y="-107064"/>
            <a:ext cx="10755063" cy="749873"/>
          </a:xfrm>
          <a:prstGeom prst="rect">
            <a:avLst/>
          </a:prstGeom>
        </p:spPr>
      </p:pic>
      <p:sp>
        <p:nvSpPr>
          <p:cNvPr id="4" name="Rectangle 3"/>
          <p:cNvSpPr/>
          <p:nvPr/>
        </p:nvSpPr>
        <p:spPr>
          <a:xfrm>
            <a:off x="3271234" y="785487"/>
            <a:ext cx="8603087" cy="5563797"/>
          </a:xfrm>
          <a:prstGeom prst="rect">
            <a:avLst/>
          </a:prstGeom>
          <a:solidFill>
            <a:srgbClr val="FFC000"/>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b="1" dirty="0">
                <a:solidFill>
                  <a:schemeClr val="bg1"/>
                </a:solidFill>
                <a:latin typeface="Kokila" panose="020B0604020202020204" pitchFamily="34" charset="0"/>
                <a:cs typeface="Kokila" panose="020B0604020202020204" pitchFamily="34" charset="0"/>
              </a:rPr>
              <a:t>                                </a:t>
            </a:r>
            <a:r>
              <a:rPr lang="en-IN" sz="4000" b="1" u="sng" dirty="0">
                <a:solidFill>
                  <a:schemeClr val="bg1"/>
                </a:solidFill>
                <a:latin typeface="Kokila" panose="020B0604020202020204" pitchFamily="34" charset="0"/>
                <a:cs typeface="Kokila" panose="020B0604020202020204" pitchFamily="34" charset="0"/>
              </a:rPr>
              <a:t>TIME TABLE</a:t>
            </a:r>
          </a:p>
          <a:p>
            <a:endParaRPr lang="en-IN" sz="4000" b="1" dirty="0">
              <a:solidFill>
                <a:schemeClr val="bg1"/>
              </a:solidFill>
              <a:latin typeface="Kokila" panose="020B0604020202020204" pitchFamily="34" charset="0"/>
              <a:cs typeface="Kokila" panose="020B0604020202020204" pitchFamily="34" charset="0"/>
            </a:endParaRPr>
          </a:p>
          <a:p>
            <a:r>
              <a:rPr lang="en-IN" sz="4000" b="1" dirty="0">
                <a:solidFill>
                  <a:schemeClr val="bg1"/>
                </a:solidFill>
                <a:latin typeface="Kokila" panose="020B0604020202020204" pitchFamily="34" charset="0"/>
                <a:cs typeface="Kokila" panose="020B0604020202020204" pitchFamily="34" charset="0"/>
              </a:rPr>
              <a:t>9 AM – DEFENCE ADDA247 </a:t>
            </a:r>
          </a:p>
          <a:p>
            <a:endParaRPr lang="en-IN" sz="4000" b="1" dirty="0">
              <a:solidFill>
                <a:schemeClr val="bg1"/>
              </a:solidFill>
              <a:latin typeface="Kokila" panose="020B0604020202020204" pitchFamily="34" charset="0"/>
              <a:cs typeface="Kokila" panose="020B0604020202020204" pitchFamily="34" charset="0"/>
            </a:endParaRPr>
          </a:p>
          <a:p>
            <a:endParaRPr lang="en-IN" sz="4000" b="1" dirty="0">
              <a:solidFill>
                <a:schemeClr val="bg1"/>
              </a:solidFill>
              <a:latin typeface="Kokila" panose="020B0604020202020204" pitchFamily="34" charset="0"/>
              <a:cs typeface="Kokila" panose="020B0604020202020204" pitchFamily="34" charset="0"/>
            </a:endParaRPr>
          </a:p>
        </p:txBody>
      </p:sp>
      <p:pic>
        <p:nvPicPr>
          <p:cNvPr id="6" name="Picture 5">
            <a:extLst>
              <a:ext uri="{FF2B5EF4-FFF2-40B4-BE49-F238E27FC236}">
                <a16:creationId xmlns:a16="http://schemas.microsoft.com/office/drawing/2014/main" id="{F1E9D0F1-7A83-296C-0A57-1CBDFE5CECA7}"/>
              </a:ext>
            </a:extLst>
          </p:cNvPr>
          <p:cNvPicPr>
            <a:picLocks noChangeAspect="1"/>
          </p:cNvPicPr>
          <p:nvPr/>
        </p:nvPicPr>
        <p:blipFill rotWithShape="1">
          <a:blip r:embed="rId4"/>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2481471398"/>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The most obvious and tangible benefit</a:t>
            </a:r>
          </a:p>
          <a:p>
            <a:r>
              <a:rPr lang="en-US" sz="3600" b="1" cap="none" dirty="0">
                <a:solidFill>
                  <a:schemeClr val="bg1"/>
                </a:solidFill>
                <a:latin typeface="Kokila" panose="020B0604020202020204" pitchFamily="34" charset="0"/>
                <a:cs typeface="Kokila" panose="020B0604020202020204" pitchFamily="34" charset="0"/>
              </a:rPr>
              <a:t>B) to start-ups under</a:t>
            </a:r>
          </a:p>
          <a:p>
            <a:r>
              <a:rPr lang="en-US" sz="3600" b="1" cap="none" dirty="0">
                <a:solidFill>
                  <a:schemeClr val="bg1"/>
                </a:solidFill>
                <a:latin typeface="Kokila" panose="020B0604020202020204" pitchFamily="34" charset="0"/>
                <a:cs typeface="Kokila" panose="020B0604020202020204" pitchFamily="34" charset="0"/>
              </a:rPr>
              <a:t>C) the Startup India Action Plan</a:t>
            </a:r>
          </a:p>
          <a:p>
            <a:r>
              <a:rPr lang="en-US" sz="3600" b="1" cap="none" dirty="0">
                <a:solidFill>
                  <a:schemeClr val="bg1"/>
                </a:solidFill>
                <a:latin typeface="Kokila" panose="020B0604020202020204" pitchFamily="34" charset="0"/>
                <a:cs typeface="Kokila" panose="020B0604020202020204" pitchFamily="34" charset="0"/>
              </a:rPr>
              <a:t>D) are the tax breaks and funding support.</a:t>
            </a:r>
          </a:p>
          <a:p>
            <a:r>
              <a:rPr lang="en-US" sz="3600" b="1" cap="none" dirty="0">
                <a:solidFill>
                  <a:schemeClr val="bg1"/>
                </a:solidFill>
                <a:latin typeface="Kokila" panose="020B0604020202020204" pitchFamily="34" charset="0"/>
                <a:cs typeface="Kokila" panose="020B0604020202020204" pitchFamily="34" charset="0"/>
              </a:rPr>
              <a:t>E) No error</a:t>
            </a: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299723" y="3730151"/>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A- BENEFITS </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2" name="Picture 1">
            <a:extLst>
              <a:ext uri="{FF2B5EF4-FFF2-40B4-BE49-F238E27FC236}">
                <a16:creationId xmlns:a16="http://schemas.microsoft.com/office/drawing/2014/main" id="{3E0D0459-07ED-6089-BB2C-571E604FEA21}"/>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3528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A true celebrity is one who</a:t>
            </a:r>
          </a:p>
          <a:p>
            <a:r>
              <a:rPr lang="en-US" sz="3600" b="1" cap="none" dirty="0">
                <a:solidFill>
                  <a:schemeClr val="bg1"/>
                </a:solidFill>
                <a:latin typeface="Kokila" panose="020B0604020202020204" pitchFamily="34" charset="0"/>
                <a:cs typeface="Kokila" panose="020B0604020202020204" pitchFamily="34" charset="0"/>
              </a:rPr>
              <a:t>B) is able to bring a certain </a:t>
            </a:r>
          </a:p>
          <a:p>
            <a:r>
              <a:rPr lang="en-US" sz="3600" b="1" cap="none" dirty="0">
                <a:solidFill>
                  <a:schemeClr val="bg1"/>
                </a:solidFill>
                <a:latin typeface="Kokila" panose="020B0604020202020204" pitchFamily="34" charset="0"/>
                <a:cs typeface="Kokila" panose="020B0604020202020204" pitchFamily="34" charset="0"/>
              </a:rPr>
              <a:t>C) spirit into daily life, inspiring and</a:t>
            </a:r>
          </a:p>
          <a:p>
            <a:r>
              <a:rPr lang="en-US" sz="3600" b="1" cap="none" dirty="0">
                <a:solidFill>
                  <a:schemeClr val="bg1"/>
                </a:solidFill>
                <a:latin typeface="Kokila" panose="020B0604020202020204" pitchFamily="34" charset="0"/>
                <a:cs typeface="Kokila" panose="020B0604020202020204" pitchFamily="34" charset="0"/>
              </a:rPr>
              <a:t>D) radiating joy to those around.</a:t>
            </a:r>
          </a:p>
          <a:p>
            <a:r>
              <a:rPr lang="en-US" sz="3600" b="1" cap="none" dirty="0">
                <a:solidFill>
                  <a:schemeClr val="bg1"/>
                </a:solidFill>
                <a:latin typeface="Kokila" panose="020B0604020202020204" pitchFamily="34" charset="0"/>
                <a:cs typeface="Kokila" panose="020B0604020202020204" pitchFamily="34" charset="0"/>
              </a:rPr>
              <a:t>E) No error</a:t>
            </a:r>
          </a:p>
          <a:p>
            <a:endParaRPr lang="en-IN" sz="3600" b="1" cap="none" dirty="0">
              <a:solidFill>
                <a:schemeClr val="bg1"/>
              </a:solidFill>
              <a:latin typeface="Kokila" panose="020B0604020202020204" pitchFamily="34" charset="0"/>
              <a:cs typeface="Kokila" panose="020B0604020202020204" pitchFamily="34" charset="0"/>
            </a:endParaRP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3807424"/>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E</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149EB195-47C2-6E09-F08A-179BC72A5EEE}"/>
              </a:ext>
            </a:extLst>
          </p:cNvPr>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98AE865B-53E8-F10D-25FE-BB21A1B16499}"/>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18252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The Competition Commission of India</a:t>
            </a:r>
          </a:p>
          <a:p>
            <a:r>
              <a:rPr lang="en-US" sz="3600" b="1" cap="none" dirty="0">
                <a:solidFill>
                  <a:schemeClr val="bg1"/>
                </a:solidFill>
                <a:latin typeface="Kokila" panose="020B0604020202020204" pitchFamily="34" charset="0"/>
                <a:cs typeface="Kokila" panose="020B0604020202020204" pitchFamily="34" charset="0"/>
              </a:rPr>
              <a:t>B) imposed a fine of </a:t>
            </a:r>
            <a:r>
              <a:rPr lang="en-US" sz="3600" b="1" cap="none" dirty="0" err="1">
                <a:solidFill>
                  <a:schemeClr val="bg1"/>
                </a:solidFill>
                <a:latin typeface="Kokila" panose="020B0604020202020204" pitchFamily="34" charset="0"/>
                <a:cs typeface="Kokila" panose="020B0604020202020204" pitchFamily="34" charset="0"/>
              </a:rPr>
              <a:t>Rs</a:t>
            </a:r>
            <a:r>
              <a:rPr lang="en-US" sz="3600" b="1" cap="none" dirty="0">
                <a:solidFill>
                  <a:schemeClr val="bg1"/>
                </a:solidFill>
                <a:latin typeface="Kokila" panose="020B0604020202020204" pitchFamily="34" charset="0"/>
                <a:cs typeface="Kokila" panose="020B0604020202020204" pitchFamily="34" charset="0"/>
              </a:rPr>
              <a:t> 136 crore on search engine</a:t>
            </a:r>
          </a:p>
          <a:p>
            <a:r>
              <a:rPr lang="en-US" sz="3600" b="1" cap="none" dirty="0">
                <a:solidFill>
                  <a:schemeClr val="bg1"/>
                </a:solidFill>
                <a:latin typeface="Kokila" panose="020B0604020202020204" pitchFamily="34" charset="0"/>
                <a:cs typeface="Kokila" panose="020B0604020202020204" pitchFamily="34" charset="0"/>
              </a:rPr>
              <a:t>C) major Google of unfair business practices </a:t>
            </a:r>
          </a:p>
          <a:p>
            <a:r>
              <a:rPr lang="en-US" sz="3600" b="1" cap="none" dirty="0">
                <a:solidFill>
                  <a:schemeClr val="bg1"/>
                </a:solidFill>
                <a:latin typeface="Kokila" panose="020B0604020202020204" pitchFamily="34" charset="0"/>
                <a:cs typeface="Kokila" panose="020B0604020202020204" pitchFamily="34" charset="0"/>
              </a:rPr>
              <a:t>D) in the Indian market for online search.</a:t>
            </a:r>
          </a:p>
          <a:p>
            <a:r>
              <a:rPr lang="en-US" sz="3600" b="1" cap="none" dirty="0">
                <a:solidFill>
                  <a:schemeClr val="bg1"/>
                </a:solidFill>
                <a:latin typeface="Kokila" panose="020B0604020202020204" pitchFamily="34" charset="0"/>
                <a:cs typeface="Kokila" panose="020B0604020202020204" pitchFamily="34" charset="0"/>
              </a:rPr>
              <a:t>E) No error</a:t>
            </a:r>
            <a:endParaRPr lang="en-IN" sz="3600" b="1" cap="none" dirty="0">
              <a:solidFill>
                <a:schemeClr val="bg1"/>
              </a:solidFill>
              <a:latin typeface="Kokila" panose="020B0604020202020204" pitchFamily="34" charset="0"/>
              <a:cs typeface="Kokila" panose="020B0604020202020204" pitchFamily="34" charset="0"/>
            </a:endParaRP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3704394"/>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C- FOR </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17E4801D-D51F-D48E-6B23-5EA779101469}"/>
              </a:ext>
            </a:extLst>
          </p:cNvPr>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F5309E33-3E19-F38C-8581-7333162154CD}"/>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26909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The increased target for agricultural</a:t>
            </a:r>
          </a:p>
          <a:p>
            <a:r>
              <a:rPr lang="en-US" sz="3600" b="1" cap="none" dirty="0">
                <a:solidFill>
                  <a:schemeClr val="bg1"/>
                </a:solidFill>
                <a:latin typeface="Kokila" panose="020B0604020202020204" pitchFamily="34" charset="0"/>
                <a:cs typeface="Kokila" panose="020B0604020202020204" pitchFamily="34" charset="0"/>
              </a:rPr>
              <a:t>B) credit will empower farmers with much-needed</a:t>
            </a:r>
          </a:p>
          <a:p>
            <a:r>
              <a:rPr lang="en-US" sz="3600" b="1" cap="none" dirty="0">
                <a:solidFill>
                  <a:schemeClr val="bg1"/>
                </a:solidFill>
                <a:latin typeface="Kokila" panose="020B0604020202020204" pitchFamily="34" charset="0"/>
                <a:cs typeface="Kokila" panose="020B0604020202020204" pitchFamily="34" charset="0"/>
              </a:rPr>
              <a:t>C) funds to procure agricultural</a:t>
            </a:r>
          </a:p>
          <a:p>
            <a:r>
              <a:rPr lang="en-US" sz="3600" b="1" cap="none" dirty="0">
                <a:solidFill>
                  <a:schemeClr val="bg1"/>
                </a:solidFill>
                <a:latin typeface="Kokila" panose="020B0604020202020204" pitchFamily="34" charset="0"/>
                <a:cs typeface="Kokila" panose="020B0604020202020204" pitchFamily="34" charset="0"/>
              </a:rPr>
              <a:t>D) inputs in a timely manner.</a:t>
            </a:r>
          </a:p>
          <a:p>
            <a:r>
              <a:rPr lang="en-US" sz="3600" b="1" cap="none" dirty="0">
                <a:solidFill>
                  <a:schemeClr val="bg1"/>
                </a:solidFill>
                <a:latin typeface="Kokila" panose="020B0604020202020204" pitchFamily="34" charset="0"/>
                <a:cs typeface="Kokila" panose="020B0604020202020204" pitchFamily="34" charset="0"/>
              </a:rPr>
              <a:t>E) No error</a:t>
            </a: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3730151"/>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E</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4B38ECA7-9095-BC2E-B70D-AC9DEF4E1B5B}"/>
              </a:ext>
            </a:extLst>
          </p:cNvPr>
          <p:cNvSpPr/>
          <p:nvPr/>
        </p:nvSpPr>
        <p:spPr>
          <a:xfrm>
            <a:off x="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658F5186-2F65-DF04-A488-3E006DF2614E}"/>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11231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The </a:t>
            </a:r>
            <a:r>
              <a:rPr lang="en-US" sz="3600" b="1" cap="none" dirty="0" err="1">
                <a:solidFill>
                  <a:schemeClr val="bg1"/>
                </a:solidFill>
                <a:latin typeface="Kokila" panose="020B0604020202020204" pitchFamily="34" charset="0"/>
                <a:cs typeface="Kokila" panose="020B0604020202020204" pitchFamily="34" charset="0"/>
              </a:rPr>
              <a:t>Bhartiya</a:t>
            </a:r>
            <a:r>
              <a:rPr lang="en-US" sz="3600" b="1" cap="none" dirty="0">
                <a:solidFill>
                  <a:schemeClr val="bg1"/>
                </a:solidFill>
                <a:latin typeface="Kokila" panose="020B0604020202020204" pitchFamily="34" charset="0"/>
                <a:cs typeface="Kokila" panose="020B0604020202020204" pitchFamily="34" charset="0"/>
              </a:rPr>
              <a:t> Janata Party </a:t>
            </a:r>
          </a:p>
          <a:p>
            <a:r>
              <a:rPr lang="en-US" sz="3600" b="1" cap="none" dirty="0">
                <a:solidFill>
                  <a:schemeClr val="bg1"/>
                </a:solidFill>
                <a:latin typeface="Kokila" panose="020B0604020202020204" pitchFamily="34" charset="0"/>
                <a:cs typeface="Kokila" panose="020B0604020202020204" pitchFamily="34" charset="0"/>
              </a:rPr>
              <a:t>B) does not depends upon the numerical </a:t>
            </a:r>
          </a:p>
          <a:p>
            <a:r>
              <a:rPr lang="en-US" sz="3600" b="1" cap="none" dirty="0">
                <a:solidFill>
                  <a:schemeClr val="bg1"/>
                </a:solidFill>
                <a:latin typeface="Kokila" panose="020B0604020202020204" pitchFamily="34" charset="0"/>
                <a:cs typeface="Kokila" panose="020B0604020202020204" pitchFamily="34" charset="0"/>
              </a:rPr>
              <a:t>C) strength of any alliance partner for</a:t>
            </a:r>
          </a:p>
          <a:p>
            <a:r>
              <a:rPr lang="en-US" sz="3600" b="1" cap="none" dirty="0">
                <a:solidFill>
                  <a:schemeClr val="bg1"/>
                </a:solidFill>
                <a:latin typeface="Kokila" panose="020B0604020202020204" pitchFamily="34" charset="0"/>
                <a:cs typeface="Kokila" panose="020B0604020202020204" pitchFamily="34" charset="0"/>
              </a:rPr>
              <a:t>D) its survival in government at the Centre.</a:t>
            </a:r>
          </a:p>
          <a:p>
            <a:r>
              <a:rPr lang="en-US" sz="3600" b="1" cap="none" dirty="0">
                <a:solidFill>
                  <a:schemeClr val="bg1"/>
                </a:solidFill>
                <a:latin typeface="Kokila" panose="020B0604020202020204" pitchFamily="34" charset="0"/>
                <a:cs typeface="Kokila" panose="020B0604020202020204" pitchFamily="34" charset="0"/>
              </a:rPr>
              <a:t>E) No error</a:t>
            </a: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3807424"/>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B- DEPEND </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9AC4C054-22C5-3859-5C35-A248C49D8773}"/>
              </a:ext>
            </a:extLst>
          </p:cNvPr>
          <p:cNvSpPr/>
          <p:nvPr/>
        </p:nvSpPr>
        <p:spPr>
          <a:xfrm>
            <a:off x="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967B1059-F62D-A545-29D9-5E2D3254860D}"/>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32860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The bigger challenge lies ahead when</a:t>
            </a:r>
          </a:p>
          <a:p>
            <a:r>
              <a:rPr lang="en-US" sz="3600" b="1" cap="none" dirty="0">
                <a:solidFill>
                  <a:schemeClr val="bg1"/>
                </a:solidFill>
                <a:latin typeface="Kokila" panose="020B0604020202020204" pitchFamily="34" charset="0"/>
                <a:cs typeface="Kokila" panose="020B0604020202020204" pitchFamily="34" charset="0"/>
              </a:rPr>
              <a:t>B) the contours of the draft assume a more firmer shape,</a:t>
            </a:r>
          </a:p>
          <a:p>
            <a:r>
              <a:rPr lang="en-US" sz="3600" b="1" cap="none" dirty="0">
                <a:solidFill>
                  <a:schemeClr val="bg1"/>
                </a:solidFill>
                <a:latin typeface="Kokila" panose="020B0604020202020204" pitchFamily="34" charset="0"/>
                <a:cs typeface="Kokila" panose="020B0604020202020204" pitchFamily="34" charset="0"/>
              </a:rPr>
              <a:t>C) and there is a clearer sense of the numbers that </a:t>
            </a:r>
          </a:p>
          <a:p>
            <a:r>
              <a:rPr lang="en-US" sz="3600" b="1" cap="none" dirty="0">
                <a:solidFill>
                  <a:schemeClr val="bg1"/>
                </a:solidFill>
                <a:latin typeface="Kokila" panose="020B0604020202020204" pitchFamily="34" charset="0"/>
                <a:cs typeface="Kokila" panose="020B0604020202020204" pitchFamily="34" charset="0"/>
              </a:rPr>
              <a:t>D) do not make it to the Draft Consolidated List.</a:t>
            </a:r>
          </a:p>
          <a:p>
            <a:r>
              <a:rPr lang="en-US" sz="3600" b="1" cap="none" dirty="0">
                <a:solidFill>
                  <a:schemeClr val="bg1"/>
                </a:solidFill>
                <a:latin typeface="Kokila" panose="020B0604020202020204" pitchFamily="34" charset="0"/>
                <a:cs typeface="Kokila" panose="020B0604020202020204" pitchFamily="34" charset="0"/>
              </a:rPr>
              <a:t>E) No error</a:t>
            </a:r>
            <a:endParaRPr lang="en-IN" sz="3600" b="1" cap="none" dirty="0">
              <a:solidFill>
                <a:schemeClr val="bg1"/>
              </a:solidFill>
              <a:latin typeface="Kokila" panose="020B0604020202020204" pitchFamily="34" charset="0"/>
              <a:cs typeface="Kokila" panose="020B0604020202020204" pitchFamily="34" charset="0"/>
            </a:endParaRP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4296821"/>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B- FIRM </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67B854B0-039A-5FBA-0677-EC014B6092B4}"/>
              </a:ext>
            </a:extLst>
          </p:cNvPr>
          <p:cNvSpPr/>
          <p:nvPr/>
        </p:nvSpPr>
        <p:spPr>
          <a:xfrm>
            <a:off x="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24B0306F-6728-82C5-92DF-6AFE787B47A4}"/>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17329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36877"/>
            <a:ext cx="12193057" cy="6931753"/>
          </a:xfrm>
          <a:prstGeom prst="rect">
            <a:avLst/>
          </a:prstGeom>
        </p:spPr>
      </p:pic>
      <p:sp>
        <p:nvSpPr>
          <p:cNvPr id="15" name="Text Placeholder 14"/>
          <p:cNvSpPr>
            <a:spLocks noGrp="1"/>
          </p:cNvSpPr>
          <p:nvPr>
            <p:ph type="body" idx="1"/>
          </p:nvPr>
        </p:nvSpPr>
        <p:spPr>
          <a:xfrm>
            <a:off x="3334568" y="257577"/>
            <a:ext cx="8031122" cy="5108575"/>
          </a:xfrm>
        </p:spPr>
        <p:txBody>
          <a:bodyPr>
            <a:normAutofit/>
          </a:bodyPr>
          <a:lstStyle/>
          <a:p>
            <a:r>
              <a:rPr lang="en-US" sz="3600" b="1" cap="none" dirty="0">
                <a:solidFill>
                  <a:schemeClr val="bg1"/>
                </a:solidFill>
                <a:latin typeface="Kokila" panose="020B0604020202020204" pitchFamily="34" charset="0"/>
                <a:cs typeface="Kokila" panose="020B0604020202020204" pitchFamily="34" charset="0"/>
              </a:rPr>
              <a:t>A) Peace on the border is </a:t>
            </a:r>
          </a:p>
          <a:p>
            <a:r>
              <a:rPr lang="en-US" sz="3600" b="1" cap="none" dirty="0">
                <a:solidFill>
                  <a:schemeClr val="bg1"/>
                </a:solidFill>
                <a:latin typeface="Kokila" panose="020B0604020202020204" pitchFamily="34" charset="0"/>
                <a:cs typeface="Kokila" panose="020B0604020202020204" pitchFamily="34" charset="0"/>
              </a:rPr>
              <a:t>B) difficult to achieve at </a:t>
            </a:r>
          </a:p>
          <a:p>
            <a:r>
              <a:rPr lang="en-US" sz="3600" b="1" cap="none" dirty="0">
                <a:solidFill>
                  <a:schemeClr val="bg1"/>
                </a:solidFill>
                <a:latin typeface="Kokila" panose="020B0604020202020204" pitchFamily="34" charset="0"/>
                <a:cs typeface="Kokila" panose="020B0604020202020204" pitchFamily="34" charset="0"/>
              </a:rPr>
              <a:t>C) the tactical level </a:t>
            </a:r>
          </a:p>
          <a:p>
            <a:r>
              <a:rPr lang="en-US" sz="3600" b="1" cap="none" dirty="0">
                <a:solidFill>
                  <a:schemeClr val="bg1"/>
                </a:solidFill>
                <a:latin typeface="Kokila" panose="020B0604020202020204" pitchFamily="34" charset="0"/>
                <a:cs typeface="Kokila" panose="020B0604020202020204" pitchFamily="34" charset="0"/>
              </a:rPr>
              <a:t>D) by military leaders. </a:t>
            </a:r>
          </a:p>
          <a:p>
            <a:r>
              <a:rPr lang="en-US" sz="3600" b="1" cap="none" dirty="0">
                <a:solidFill>
                  <a:schemeClr val="bg1"/>
                </a:solidFill>
                <a:latin typeface="Kokila" panose="020B0604020202020204" pitchFamily="34" charset="0"/>
                <a:cs typeface="Kokila" panose="020B0604020202020204" pitchFamily="34" charset="0"/>
              </a:rPr>
              <a:t>E) No error</a:t>
            </a:r>
          </a:p>
          <a:p>
            <a:endParaRPr lang="en-IN" sz="3600" b="1" cap="none" dirty="0">
              <a:solidFill>
                <a:schemeClr val="bg1"/>
              </a:solidFill>
              <a:latin typeface="Kokila" panose="020B0604020202020204" pitchFamily="34" charset="0"/>
              <a:cs typeface="Kokila" panose="020B0604020202020204" pitchFamily="34" charset="0"/>
            </a:endParaRPr>
          </a:p>
        </p:txBody>
      </p:sp>
      <p:sp>
        <p:nvSpPr>
          <p:cNvPr id="4" name="Oval 3"/>
          <p:cNvSpPr/>
          <p:nvPr/>
        </p:nvSpPr>
        <p:spPr>
          <a:xfrm>
            <a:off x="1508648" y="63061"/>
            <a:ext cx="963832" cy="8371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7" name="Picture 6"/>
          <p:cNvPicPr>
            <a:picLocks noChangeAspect="1"/>
          </p:cNvPicPr>
          <p:nvPr/>
        </p:nvPicPr>
        <p:blipFill>
          <a:blip r:embed="rId3"/>
          <a:stretch>
            <a:fillRect/>
          </a:stretch>
        </p:blipFill>
        <p:spPr>
          <a:xfrm>
            <a:off x="0" y="0"/>
            <a:ext cx="1450974" cy="963251"/>
          </a:xfrm>
          <a:prstGeom prst="rect">
            <a:avLst/>
          </a:prstGeom>
        </p:spPr>
      </p:pic>
      <p:pic>
        <p:nvPicPr>
          <p:cNvPr id="10" name="Picture 9"/>
          <p:cNvPicPr>
            <a:picLocks noChangeAspect="1"/>
          </p:cNvPicPr>
          <p:nvPr/>
        </p:nvPicPr>
        <p:blipFill>
          <a:blip r:embed="rId4"/>
          <a:stretch>
            <a:fillRect/>
          </a:stretch>
        </p:blipFill>
        <p:spPr>
          <a:xfrm>
            <a:off x="-127994" y="837127"/>
            <a:ext cx="2456901" cy="1414395"/>
          </a:xfrm>
          <a:prstGeom prst="rect">
            <a:avLst/>
          </a:prstGeom>
        </p:spPr>
      </p:pic>
      <p:sp>
        <p:nvSpPr>
          <p:cNvPr id="6" name="Rectangle 5"/>
          <p:cNvSpPr/>
          <p:nvPr/>
        </p:nvSpPr>
        <p:spPr>
          <a:xfrm>
            <a:off x="3334568" y="3768788"/>
            <a:ext cx="8100811" cy="937065"/>
          </a:xfrm>
          <a:prstGeom prst="rect">
            <a:avLst/>
          </a:prstGeom>
          <a:solidFill>
            <a:schemeClr val="tx2">
              <a:lumMod val="10000"/>
            </a:schemeClr>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Kokila" panose="020B0604020202020204" pitchFamily="34" charset="0"/>
                <a:cs typeface="Kokila" panose="020B0604020202020204" pitchFamily="34" charset="0"/>
              </a:rPr>
              <a:t>E</a:t>
            </a:r>
          </a:p>
        </p:txBody>
      </p:sp>
      <p:sp>
        <p:nvSpPr>
          <p:cNvPr id="9" name="Rectangle 8"/>
          <p:cNvSpPr/>
          <p:nvPr/>
        </p:nvSpPr>
        <p:spPr>
          <a:xfrm>
            <a:off x="2507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DAILY CLASS TIME – 5 PM </a:t>
            </a:r>
          </a:p>
        </p:txBody>
      </p:sp>
      <p:sp>
        <p:nvSpPr>
          <p:cNvPr id="2" name="Rectangle 1">
            <a:extLst>
              <a:ext uri="{FF2B5EF4-FFF2-40B4-BE49-F238E27FC236}">
                <a16:creationId xmlns:a16="http://schemas.microsoft.com/office/drawing/2014/main" id="{B5B4A5DA-39A0-BE89-F774-C4E624260950}"/>
              </a:ext>
            </a:extLst>
          </p:cNvPr>
          <p:cNvSpPr/>
          <p:nvPr/>
        </p:nvSpPr>
        <p:spPr>
          <a:xfrm>
            <a:off x="0" y="1932175"/>
            <a:ext cx="2125014" cy="929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Black" panose="020B0A04020102020204" pitchFamily="34" charset="0"/>
              </a:rPr>
              <a:t>ERROR QUES. DAILY CLASS TIME – 9 AM </a:t>
            </a:r>
          </a:p>
        </p:txBody>
      </p:sp>
      <p:pic>
        <p:nvPicPr>
          <p:cNvPr id="3" name="Picture 2">
            <a:extLst>
              <a:ext uri="{FF2B5EF4-FFF2-40B4-BE49-F238E27FC236}">
                <a16:creationId xmlns:a16="http://schemas.microsoft.com/office/drawing/2014/main" id="{96C3BFB2-F1C4-3A41-E092-39A3EB62F815}"/>
              </a:ext>
            </a:extLst>
          </p:cNvPr>
          <p:cNvPicPr>
            <a:picLocks noChangeAspect="1"/>
          </p:cNvPicPr>
          <p:nvPr/>
        </p:nvPicPr>
        <p:blipFill rotWithShape="1">
          <a:blip r:embed="rId5"/>
          <a:srcRect l="10227" t="31477" r="9091" b="33296"/>
          <a:stretch/>
        </p:blipFill>
        <p:spPr>
          <a:xfrm>
            <a:off x="-11216" y="-24066"/>
            <a:ext cx="1585605" cy="1011382"/>
          </a:xfrm>
          <a:prstGeom prst="rect">
            <a:avLst/>
          </a:prstGeom>
        </p:spPr>
      </p:pic>
    </p:spTree>
    <p:extLst>
      <p:ext uri="{BB962C8B-B14F-4D97-AF65-F5344CB8AC3E}">
        <p14:creationId xmlns:p14="http://schemas.microsoft.com/office/powerpoint/2010/main" val="27613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4"/>
                                        </p:tgtEl>
                                      </p:cBhvr>
                                    </p:animEffect>
                                    <p:set>
                                      <p:cBhvr>
                                        <p:cTn id="7" dur="1" fill="hold">
                                          <p:stCondLst>
                                            <p:cond delay="29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Oriel</Template>
  <TotalTime>3614</TotalTime>
  <Words>993</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Century Gothic</vt:lpstr>
      <vt:lpstr>Kokila</vt:lpstr>
      <vt:lpstr>Wingdings 3</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this section you have few short passages. After each passage, you will find some items based on the passage. First, read a passage and answer the items based on it. You are required to select your answer based on the contents of the passage and opinion of the author only</vt:lpstr>
      <vt:lpstr>Daily consumption of a certain form of curcumin improved memory and mood in people with mild, age-related memory loss. The research examined the effects of an easily absorbed surcumin supplement on memory performance in people without dementia, as well as curcumin’s potential impact on the mimcroscopic plaques and tangled in the brains of people wit Alzheimer’s disease. Found in turmeric, curcumin has previously been shown to have antiinflammatory and antioxidant properties in laboratory studies. It has also been suggested as a possible reason that senior citizens in India, where curcumin is a dietary staple, have a lower prevalence of Alzheimer’s disease and better cognitive performance.</vt:lpstr>
      <vt:lpstr>21. Which of the following statements are true? 1. Senior citizens in India have high level of Alzheimer’s disease because of consumption of turmeric. 2. Senior citizens in India do not have high prevalence of alzheimer’s because of consumption of turmeric. 3. Consumption of turmeric enhances cognitive performance. 4. Curcumin is an antioxidant. Select the correct answer using the code given below : A. 2, 3 and 4                              B. 1, 3 and 4 C. 1 and 4 only                          D. 1 and 3 only</vt:lpstr>
      <vt:lpstr>22. Curcumin has positive effect on people  A. without dementia B. with Alzheimer’s disease C. without dementia and with Alzheimer’s disease D. with dementia and with Alzheimer’s disease</vt:lpstr>
      <vt:lpstr>23. Which word in the passage means ‘earlier’?  A. Performance   B. Absorbed C. Properties  D. Previously</vt:lpstr>
      <vt:lpstr>24. Eating turmeric  A. will reduce the chance of getting Alzheimer’s disease B. will increase curcumin C. will enhance dementia D. will reduce chance of getting cancer</vt:lpstr>
      <vt:lpstr>____________ of a disease in a region depends on the food habits too.  A. Dominance  B. Prevalence C. Affection  D.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MEPL</dc:creator>
  <cp:lastModifiedBy>PRIYA</cp:lastModifiedBy>
  <cp:revision>627</cp:revision>
  <dcterms:created xsi:type="dcterms:W3CDTF">2019-11-15T06:35:38Z</dcterms:created>
  <dcterms:modified xsi:type="dcterms:W3CDTF">2022-11-03T04:05:26Z</dcterms:modified>
</cp:coreProperties>
</file>