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0"/>
  </p:notesMasterIdLst>
  <p:sldIdLst>
    <p:sldId id="256" r:id="rId2"/>
    <p:sldId id="257" r:id="rId3"/>
    <p:sldId id="513" r:id="rId4"/>
    <p:sldId id="1178" r:id="rId5"/>
    <p:sldId id="1335" r:id="rId6"/>
    <p:sldId id="827" r:id="rId7"/>
    <p:sldId id="1104" r:id="rId8"/>
    <p:sldId id="1105" r:id="rId9"/>
    <p:sldId id="1152" r:id="rId10"/>
    <p:sldId id="1107" r:id="rId11"/>
    <p:sldId id="1153" r:id="rId12"/>
    <p:sldId id="1109" r:id="rId13"/>
    <p:sldId id="1154" r:id="rId14"/>
    <p:sldId id="1111" r:id="rId15"/>
    <p:sldId id="1155" r:id="rId16"/>
    <p:sldId id="1113" r:id="rId17"/>
    <p:sldId id="1156" r:id="rId18"/>
    <p:sldId id="1115" r:id="rId19"/>
    <p:sldId id="1157" r:id="rId20"/>
    <p:sldId id="1117" r:id="rId21"/>
    <p:sldId id="1158" r:id="rId22"/>
    <p:sldId id="1119" r:id="rId23"/>
    <p:sldId id="1159" r:id="rId24"/>
    <p:sldId id="1121" r:id="rId25"/>
    <p:sldId id="1160" r:id="rId26"/>
    <p:sldId id="1123" r:id="rId27"/>
    <p:sldId id="1161" r:id="rId28"/>
    <p:sldId id="1125" r:id="rId29"/>
    <p:sldId id="1162" r:id="rId30"/>
    <p:sldId id="1127" r:id="rId31"/>
    <p:sldId id="1163" r:id="rId32"/>
    <p:sldId id="1129" r:id="rId33"/>
    <p:sldId id="1164" r:id="rId34"/>
    <p:sldId id="1131" r:id="rId35"/>
    <p:sldId id="1165" r:id="rId36"/>
    <p:sldId id="1133" r:id="rId37"/>
    <p:sldId id="1166" r:id="rId38"/>
    <p:sldId id="1135" r:id="rId39"/>
    <p:sldId id="1167" r:id="rId40"/>
    <p:sldId id="1137" r:id="rId41"/>
    <p:sldId id="1168" r:id="rId42"/>
    <p:sldId id="1139" r:id="rId43"/>
    <p:sldId id="1169" r:id="rId44"/>
    <p:sldId id="1141" r:id="rId45"/>
    <p:sldId id="1170" r:id="rId46"/>
    <p:sldId id="1143" r:id="rId47"/>
    <p:sldId id="1171" r:id="rId48"/>
    <p:sldId id="1145" r:id="rId49"/>
    <p:sldId id="1172" r:id="rId50"/>
    <p:sldId id="1147" r:id="rId51"/>
    <p:sldId id="1173" r:id="rId52"/>
    <p:sldId id="1149" r:id="rId53"/>
    <p:sldId id="1174" r:id="rId54"/>
    <p:sldId id="1175" r:id="rId55"/>
    <p:sldId id="1176" r:id="rId56"/>
    <p:sldId id="1183" r:id="rId57"/>
    <p:sldId id="1208" r:id="rId58"/>
    <p:sldId id="1184" r:id="rId59"/>
    <p:sldId id="1209" r:id="rId60"/>
    <p:sldId id="1185" r:id="rId61"/>
    <p:sldId id="1210" r:id="rId62"/>
    <p:sldId id="1186" r:id="rId63"/>
    <p:sldId id="1211" r:id="rId64"/>
    <p:sldId id="1187" r:id="rId65"/>
    <p:sldId id="1212" r:id="rId66"/>
    <p:sldId id="1188" r:id="rId67"/>
    <p:sldId id="1213" r:id="rId68"/>
    <p:sldId id="1189" r:id="rId69"/>
    <p:sldId id="1214" r:id="rId70"/>
    <p:sldId id="1190" r:id="rId71"/>
    <p:sldId id="1215" r:id="rId72"/>
    <p:sldId id="1191" r:id="rId73"/>
    <p:sldId id="1216" r:id="rId74"/>
    <p:sldId id="1192" r:id="rId75"/>
    <p:sldId id="1217" r:id="rId76"/>
    <p:sldId id="1193" r:id="rId77"/>
    <p:sldId id="1218" r:id="rId78"/>
    <p:sldId id="1194" r:id="rId79"/>
    <p:sldId id="1219" r:id="rId80"/>
    <p:sldId id="1195" r:id="rId81"/>
    <p:sldId id="1220" r:id="rId82"/>
    <p:sldId id="1196" r:id="rId83"/>
    <p:sldId id="1221" r:id="rId84"/>
    <p:sldId id="1197" r:id="rId85"/>
    <p:sldId id="1222" r:id="rId86"/>
    <p:sldId id="1198" r:id="rId87"/>
    <p:sldId id="1223" r:id="rId88"/>
    <p:sldId id="1199" r:id="rId89"/>
    <p:sldId id="1224" r:id="rId90"/>
    <p:sldId id="1200" r:id="rId91"/>
    <p:sldId id="1225" r:id="rId92"/>
    <p:sldId id="1201" r:id="rId93"/>
    <p:sldId id="1226" r:id="rId94"/>
    <p:sldId id="1202" r:id="rId95"/>
    <p:sldId id="1227" r:id="rId96"/>
    <p:sldId id="1203" r:id="rId97"/>
    <p:sldId id="1228" r:id="rId98"/>
    <p:sldId id="1204" r:id="rId99"/>
    <p:sldId id="1229" r:id="rId100"/>
    <p:sldId id="1205" r:id="rId101"/>
    <p:sldId id="1230" r:id="rId102"/>
    <p:sldId id="1206" r:id="rId103"/>
    <p:sldId id="1231" r:id="rId104"/>
    <p:sldId id="1207" r:id="rId105"/>
    <p:sldId id="1232" r:id="rId106"/>
    <p:sldId id="1233" r:id="rId107"/>
    <p:sldId id="1234" r:id="rId108"/>
    <p:sldId id="1235" r:id="rId109"/>
    <p:sldId id="1236" r:id="rId110"/>
    <p:sldId id="1237" r:id="rId111"/>
    <p:sldId id="1238" r:id="rId112"/>
    <p:sldId id="1239" r:id="rId113"/>
    <p:sldId id="1240" r:id="rId114"/>
    <p:sldId id="1241" r:id="rId115"/>
    <p:sldId id="1242" r:id="rId116"/>
    <p:sldId id="1243" r:id="rId117"/>
    <p:sldId id="1244" r:id="rId118"/>
    <p:sldId id="1245" r:id="rId119"/>
    <p:sldId id="1246" r:id="rId120"/>
    <p:sldId id="1247" r:id="rId121"/>
    <p:sldId id="1248" r:id="rId122"/>
    <p:sldId id="1249" r:id="rId123"/>
    <p:sldId id="1250" r:id="rId124"/>
    <p:sldId id="1251" r:id="rId125"/>
    <p:sldId id="1252" r:id="rId126"/>
    <p:sldId id="1253" r:id="rId127"/>
    <p:sldId id="1254" r:id="rId128"/>
    <p:sldId id="1255" r:id="rId129"/>
    <p:sldId id="1256" r:id="rId130"/>
    <p:sldId id="1257" r:id="rId131"/>
    <p:sldId id="1258" r:id="rId132"/>
    <p:sldId id="1259" r:id="rId133"/>
    <p:sldId id="1260" r:id="rId134"/>
    <p:sldId id="1261" r:id="rId135"/>
    <p:sldId id="1262" r:id="rId136"/>
    <p:sldId id="1263" r:id="rId137"/>
    <p:sldId id="1264" r:id="rId138"/>
    <p:sldId id="1265" r:id="rId139"/>
    <p:sldId id="1266" r:id="rId140"/>
    <p:sldId id="1267" r:id="rId141"/>
    <p:sldId id="1268" r:id="rId142"/>
    <p:sldId id="1269" r:id="rId143"/>
    <p:sldId id="1270" r:id="rId144"/>
    <p:sldId id="1271" r:id="rId145"/>
    <p:sldId id="1272" r:id="rId146"/>
    <p:sldId id="1273" r:id="rId147"/>
    <p:sldId id="1274" r:id="rId148"/>
    <p:sldId id="1275" r:id="rId149"/>
    <p:sldId id="1276" r:id="rId150"/>
    <p:sldId id="1277" r:id="rId151"/>
    <p:sldId id="1278" r:id="rId152"/>
    <p:sldId id="1279" r:id="rId153"/>
    <p:sldId id="1280" r:id="rId154"/>
    <p:sldId id="1281" r:id="rId155"/>
    <p:sldId id="1282" r:id="rId156"/>
    <p:sldId id="1283" r:id="rId157"/>
    <p:sldId id="1284" r:id="rId158"/>
    <p:sldId id="1285" r:id="rId159"/>
    <p:sldId id="1286" r:id="rId160"/>
    <p:sldId id="1287" r:id="rId161"/>
    <p:sldId id="1288" r:id="rId162"/>
    <p:sldId id="1289" r:id="rId163"/>
    <p:sldId id="1290" r:id="rId164"/>
    <p:sldId id="1291" r:id="rId165"/>
    <p:sldId id="1292" r:id="rId166"/>
    <p:sldId id="1293" r:id="rId167"/>
    <p:sldId id="1294" r:id="rId168"/>
    <p:sldId id="1295" r:id="rId169"/>
    <p:sldId id="1296" r:id="rId170"/>
    <p:sldId id="1297" r:id="rId171"/>
    <p:sldId id="1298" r:id="rId172"/>
    <p:sldId id="1299" r:id="rId173"/>
    <p:sldId id="1300" r:id="rId174"/>
    <p:sldId id="1301" r:id="rId175"/>
    <p:sldId id="1302" r:id="rId176"/>
    <p:sldId id="1303" r:id="rId177"/>
    <p:sldId id="1304" r:id="rId178"/>
    <p:sldId id="1305" r:id="rId179"/>
    <p:sldId id="1306" r:id="rId180"/>
    <p:sldId id="1307" r:id="rId181"/>
    <p:sldId id="1308" r:id="rId182"/>
    <p:sldId id="1309" r:id="rId183"/>
    <p:sldId id="1310" r:id="rId184"/>
    <p:sldId id="1311" r:id="rId185"/>
    <p:sldId id="1312" r:id="rId186"/>
    <p:sldId id="1313" r:id="rId187"/>
    <p:sldId id="1314" r:id="rId188"/>
    <p:sldId id="1315" r:id="rId189"/>
    <p:sldId id="1316" r:id="rId190"/>
    <p:sldId id="1317" r:id="rId191"/>
    <p:sldId id="1318" r:id="rId192"/>
    <p:sldId id="1319" r:id="rId193"/>
    <p:sldId id="1320" r:id="rId194"/>
    <p:sldId id="1321" r:id="rId195"/>
    <p:sldId id="1322" r:id="rId196"/>
    <p:sldId id="1323" r:id="rId197"/>
    <p:sldId id="1324" r:id="rId198"/>
    <p:sldId id="1325" r:id="rId199"/>
    <p:sldId id="1326" r:id="rId200"/>
    <p:sldId id="1327" r:id="rId201"/>
    <p:sldId id="1328" r:id="rId202"/>
    <p:sldId id="1329" r:id="rId203"/>
    <p:sldId id="1330" r:id="rId204"/>
    <p:sldId id="1331" r:id="rId205"/>
    <p:sldId id="1332" r:id="rId206"/>
    <p:sldId id="1333" r:id="rId207"/>
    <p:sldId id="1334" r:id="rId208"/>
    <p:sldId id="288" r:id="rId20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C2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snapToGrid="0">
      <p:cViewPr varScale="1">
        <p:scale>
          <a:sx n="66" d="100"/>
          <a:sy n="66" d="100"/>
        </p:scale>
        <p:origin x="1104" y="48"/>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8C84E-F501-4FF7-BA54-AB551271904D}" type="datetimeFigureOut">
              <a:rPr lang="en-IN" smtClean="0"/>
              <a:t>20-08-2022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9575F-7AEB-4C48-8942-30469E3A87C6}" type="slidenum">
              <a:rPr lang="en-IN" smtClean="0"/>
              <a:t>‹#›</a:t>
            </a:fld>
            <a:endParaRPr lang="en-IN" dirty="0"/>
          </a:p>
        </p:txBody>
      </p:sp>
    </p:spTree>
    <p:extLst>
      <p:ext uri="{BB962C8B-B14F-4D97-AF65-F5344CB8AC3E}">
        <p14:creationId xmlns:p14="http://schemas.microsoft.com/office/powerpoint/2010/main" val="374467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180</a:t>
            </a:fld>
            <a:endParaRPr lang="en-IN" dirty="0"/>
          </a:p>
        </p:txBody>
      </p:sp>
    </p:spTree>
    <p:extLst>
      <p:ext uri="{BB962C8B-B14F-4D97-AF65-F5344CB8AC3E}">
        <p14:creationId xmlns:p14="http://schemas.microsoft.com/office/powerpoint/2010/main" val="255474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8C03D-5ECD-426F-9FA2-756B884EDB7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8404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717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083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6</a:t>
            </a:fld>
            <a:endParaRPr lang="en-IN" dirty="0"/>
          </a:p>
        </p:txBody>
      </p:sp>
    </p:spTree>
    <p:extLst>
      <p:ext uri="{BB962C8B-B14F-4D97-AF65-F5344CB8AC3E}">
        <p14:creationId xmlns:p14="http://schemas.microsoft.com/office/powerpoint/2010/main" val="289475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30</a:t>
            </a:fld>
            <a:endParaRPr lang="en-IN" dirty="0"/>
          </a:p>
        </p:txBody>
      </p:sp>
    </p:spTree>
    <p:extLst>
      <p:ext uri="{BB962C8B-B14F-4D97-AF65-F5344CB8AC3E}">
        <p14:creationId xmlns:p14="http://schemas.microsoft.com/office/powerpoint/2010/main" val="255474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106</a:t>
            </a:fld>
            <a:endParaRPr lang="en-IN" dirty="0"/>
          </a:p>
        </p:txBody>
      </p:sp>
    </p:spTree>
    <p:extLst>
      <p:ext uri="{BB962C8B-B14F-4D97-AF65-F5344CB8AC3E}">
        <p14:creationId xmlns:p14="http://schemas.microsoft.com/office/powerpoint/2010/main" val="289475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130</a:t>
            </a:fld>
            <a:endParaRPr lang="en-IN" dirty="0"/>
          </a:p>
        </p:txBody>
      </p:sp>
    </p:spTree>
    <p:extLst>
      <p:ext uri="{BB962C8B-B14F-4D97-AF65-F5344CB8AC3E}">
        <p14:creationId xmlns:p14="http://schemas.microsoft.com/office/powerpoint/2010/main" val="255474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4C9575F-7AEB-4C48-8942-30469E3A87C6}" type="slidenum">
              <a:rPr lang="en-IN" smtClean="0"/>
              <a:t>156</a:t>
            </a:fld>
            <a:endParaRPr lang="en-IN" dirty="0"/>
          </a:p>
        </p:txBody>
      </p:sp>
    </p:spTree>
    <p:extLst>
      <p:ext uri="{BB962C8B-B14F-4D97-AF65-F5344CB8AC3E}">
        <p14:creationId xmlns:p14="http://schemas.microsoft.com/office/powerpoint/2010/main" val="289475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2DF9-FF09-4CBF-A8F3-6CD579E56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34409DC-F5A4-4995-86E9-05EFF3313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56ED6A6-B922-4731-A8BB-65E28A55226C}"/>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57592EDC-8CB0-4115-87DD-BD77F394595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3862EBB-F3D0-4F26-A54D-D0813B543BB1}"/>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200076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AD38-B3FC-4529-BB6A-5B754F5A5CF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1D4185-ED25-49C4-BBFC-CD0C3FE74F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DA9024-C4A5-4A9B-9CC5-99F5DFF3A7C4}"/>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6FE48A62-6B7A-460F-ABA8-AA598335E7A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32D9546-1633-4FA8-BB31-C832A6C1A5F3}"/>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8878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A74325-0A27-4CAF-BFE3-68F21EB4B5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6A7DE9-604F-4807-BA58-1666B829E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5C4800-D833-48B3-AB08-6721B3AC6051}"/>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F6D4E459-B916-4884-BE1A-E75FCBC2CB9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E838DF0-110C-4A6D-9C8B-4A9F67B6C43B}"/>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585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2803-AA37-4574-8D78-DA00A3288F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449C0C-C8B1-4D83-A86C-C3ABC2EE6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905749-D135-4160-A34A-8E5F6ABA1DC2}"/>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232DDE9D-BF83-408F-B8FC-FF350684D22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3869E22-9E6A-4477-8988-2F1B333C557E}"/>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85854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2481-4BCC-46B0-9493-C39E63882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CF3FDB3-45A6-4929-9F5B-7F6C6790A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C9963-E4F5-48F2-9E2D-54D2C50E62F5}"/>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9E46A4CB-09D0-4971-82D6-2DF30B633DB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BD51125-E0BA-4F29-921F-5D752A85FBC9}"/>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241452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2199-DDB5-4158-A573-9428E18D05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0F1522-2CCE-4D56-8C8D-819B61DEB5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6EE573-B1CA-4542-8440-39829B5F2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68F1D25-F6B9-443F-BFB8-B361126A6140}"/>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6" name="Footer Placeholder 5">
            <a:extLst>
              <a:ext uri="{FF2B5EF4-FFF2-40B4-BE49-F238E27FC236}">
                <a16:creationId xmlns:a16="http://schemas.microsoft.com/office/drawing/2014/main" id="{F862E6E7-5CD6-473F-A828-96E209852EFB}"/>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9D75D5C-1A0B-40C9-A144-B4795A1A42DC}"/>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337696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7A53-E8CE-4141-A51D-F0AD88A7DB0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EE8D8B-3A7F-4200-BC7B-37BE90493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089DD1-7C33-4604-80E2-FA0C4D991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1D45785-6559-42F1-8120-3940D465E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F903D-BCC9-4D01-A0CC-F56DF9D34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341EEA-D182-4099-826E-506D81036E99}"/>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8" name="Footer Placeholder 7">
            <a:extLst>
              <a:ext uri="{FF2B5EF4-FFF2-40B4-BE49-F238E27FC236}">
                <a16:creationId xmlns:a16="http://schemas.microsoft.com/office/drawing/2014/main" id="{D40D0D82-45A4-4F96-9E38-1C6DB9AA3EF9}"/>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D42D584-5B73-4DAD-A636-C7C5F6200F35}"/>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08022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D88C-D2B8-41FD-9920-01FB3DDC6B1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330D122-287B-4C08-B4ED-0C5BBB6FDB4B}"/>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4" name="Footer Placeholder 3">
            <a:extLst>
              <a:ext uri="{FF2B5EF4-FFF2-40B4-BE49-F238E27FC236}">
                <a16:creationId xmlns:a16="http://schemas.microsoft.com/office/drawing/2014/main" id="{D186BDA0-03E2-4E4D-8164-ADFAAEBF3CC2}"/>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D5D9C4C-D439-40A5-8C8F-FF9762D4D7C4}"/>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7181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5A894-31B3-47FA-A568-BEDB751D62CE}"/>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3" name="Footer Placeholder 2">
            <a:extLst>
              <a:ext uri="{FF2B5EF4-FFF2-40B4-BE49-F238E27FC236}">
                <a16:creationId xmlns:a16="http://schemas.microsoft.com/office/drawing/2014/main" id="{C52B83CC-975F-47EA-9D06-468E9A22051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C8A2E144-8BDF-4668-A923-448B5AA5E7E5}"/>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3585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53D8-DDBD-4767-BBFB-04F997BDD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C9297BD-1435-46B5-85F0-067376C16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2D4E1EF-2832-4B40-BDE2-F7AEE463F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BEAAF-58BA-41BF-AFF2-51A382D99B2E}"/>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6" name="Footer Placeholder 5">
            <a:extLst>
              <a:ext uri="{FF2B5EF4-FFF2-40B4-BE49-F238E27FC236}">
                <a16:creationId xmlns:a16="http://schemas.microsoft.com/office/drawing/2014/main" id="{997C0C55-4BE8-46B0-8EBC-FEE3F2C5546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07D07A9-2F33-410B-9DD2-BEE38007AB9C}"/>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241972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F457-2072-4BD8-BAC6-FDF9718D9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9417E17-A730-4067-B12E-52995A2D8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F91162B-E67D-446A-AD6A-D87E7E5B9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71B7C-68CD-401F-83A2-52E2ED81129C}"/>
              </a:ext>
            </a:extLst>
          </p:cNvPr>
          <p:cNvSpPr>
            <a:spLocks noGrp="1"/>
          </p:cNvSpPr>
          <p:nvPr>
            <p:ph type="dt" sz="half" idx="10"/>
          </p:nvPr>
        </p:nvSpPr>
        <p:spPr/>
        <p:txBody>
          <a:bodyPr/>
          <a:lstStyle/>
          <a:p>
            <a:fld id="{5D139FC3-0CB7-4606-BC59-5ACF6F0EF151}" type="datetimeFigureOut">
              <a:rPr lang="en-IN" smtClean="0"/>
              <a:t>20-08-2022</a:t>
            </a:fld>
            <a:endParaRPr lang="en-IN" dirty="0"/>
          </a:p>
        </p:txBody>
      </p:sp>
      <p:sp>
        <p:nvSpPr>
          <p:cNvPr id="6" name="Footer Placeholder 5">
            <a:extLst>
              <a:ext uri="{FF2B5EF4-FFF2-40B4-BE49-F238E27FC236}">
                <a16:creationId xmlns:a16="http://schemas.microsoft.com/office/drawing/2014/main" id="{CA236EE5-78EF-4804-87F3-76F45B164A1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C947B93-1553-41BC-BBC2-392C3E498B3F}"/>
              </a:ext>
            </a:extLst>
          </p:cNvPr>
          <p:cNvSpPr>
            <a:spLocks noGrp="1"/>
          </p:cNvSpPr>
          <p:nvPr>
            <p:ph type="sldNum" sz="quarter" idx="12"/>
          </p:nvPr>
        </p:nvSpPr>
        <p:spPr/>
        <p:txBody>
          <a:bodyPr/>
          <a:lstStyle/>
          <a:p>
            <a:fld id="{CE5A57A1-E646-4E52-B2C4-9D270A01743D}" type="slidenum">
              <a:rPr lang="en-IN" smtClean="0"/>
              <a:t>‹#›</a:t>
            </a:fld>
            <a:endParaRPr lang="en-IN" dirty="0"/>
          </a:p>
        </p:txBody>
      </p:sp>
    </p:spTree>
    <p:extLst>
      <p:ext uri="{BB962C8B-B14F-4D97-AF65-F5344CB8AC3E}">
        <p14:creationId xmlns:p14="http://schemas.microsoft.com/office/powerpoint/2010/main" val="118692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35E49-DAE9-45B3-9B46-DF640109F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78A9CCF-7AB9-4F74-9CC6-900A56E39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DE47E6-6A9C-4839-9E61-DBAFC2D16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39FC3-0CB7-4606-BC59-5ACF6F0EF151}" type="datetimeFigureOut">
              <a:rPr lang="en-IN" smtClean="0"/>
              <a:t>20-08-2022</a:t>
            </a:fld>
            <a:endParaRPr lang="en-IN" dirty="0"/>
          </a:p>
        </p:txBody>
      </p:sp>
      <p:sp>
        <p:nvSpPr>
          <p:cNvPr id="5" name="Footer Placeholder 4">
            <a:extLst>
              <a:ext uri="{FF2B5EF4-FFF2-40B4-BE49-F238E27FC236}">
                <a16:creationId xmlns:a16="http://schemas.microsoft.com/office/drawing/2014/main" id="{CC9317B5-CDE3-4A39-B540-DCF8CB393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A1B87FE1-FD5B-4035-ADAF-3805C6C0C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A57A1-E646-4E52-B2C4-9D270A01743D}" type="slidenum">
              <a:rPr lang="en-IN" smtClean="0"/>
              <a:t>‹#›</a:t>
            </a:fld>
            <a:endParaRPr lang="en-IN" dirty="0"/>
          </a:p>
        </p:txBody>
      </p:sp>
    </p:spTree>
    <p:extLst>
      <p:ext uri="{BB962C8B-B14F-4D97-AF65-F5344CB8AC3E}">
        <p14:creationId xmlns:p14="http://schemas.microsoft.com/office/powerpoint/2010/main" val="312432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9"/>
          <p:cNvSpPr/>
          <p:nvPr/>
        </p:nvSpPr>
        <p:spPr>
          <a:xfrm>
            <a:off x="-11166305" y="0"/>
            <a:ext cx="9528313" cy="6858000"/>
          </a:xfrm>
          <a:prstGeom prst="parallelogram">
            <a:avLst>
              <a:gd name="adj" fmla="val 69560"/>
            </a:avLst>
          </a:prstGeom>
          <a:solidFill>
            <a:schemeClr val="lt1">
              <a:alpha val="7843"/>
            </a:schemeClr>
          </a:solidFill>
          <a:ln>
            <a:noFill/>
          </a:ln>
        </p:spPr>
        <p:txBody>
          <a:bodyPr spcFirstLastPara="1" wrap="square" lIns="91392" tIns="45699" rIns="91392" bIns="45699" anchor="ctr" anchorCtr="0">
            <a:noAutofit/>
          </a:bodyPr>
          <a:lstStyle/>
          <a:p>
            <a:pPr algn="ctr" defTabSz="1219050">
              <a:buSzPts val="1400"/>
            </a:pPr>
            <a:endParaRPr sz="2400" dirty="0">
              <a:solidFill>
                <a:srgbClr val="FFFFFF"/>
              </a:solidFill>
              <a:latin typeface="Calibri"/>
              <a:ea typeface="Calibri"/>
              <a:cs typeface="Calibri"/>
              <a:sym typeface="Calibri"/>
            </a:endParaRPr>
          </a:p>
        </p:txBody>
      </p:sp>
      <p:sp>
        <p:nvSpPr>
          <p:cNvPr id="170" name="Google Shape;170;p9"/>
          <p:cNvSpPr/>
          <p:nvPr/>
        </p:nvSpPr>
        <p:spPr>
          <a:xfrm>
            <a:off x="14963837" y="0"/>
            <a:ext cx="9528313" cy="6858000"/>
          </a:xfrm>
          <a:prstGeom prst="parallelogram">
            <a:avLst>
              <a:gd name="adj" fmla="val 69560"/>
            </a:avLst>
          </a:prstGeom>
          <a:solidFill>
            <a:schemeClr val="lt1">
              <a:alpha val="9019"/>
            </a:schemeClr>
          </a:solidFill>
          <a:ln>
            <a:noFill/>
          </a:ln>
        </p:spPr>
        <p:txBody>
          <a:bodyPr spcFirstLastPara="1" wrap="square" lIns="91392" tIns="45699" rIns="91392" bIns="45699" anchor="ctr" anchorCtr="0">
            <a:noAutofit/>
          </a:bodyPr>
          <a:lstStyle/>
          <a:p>
            <a:pPr algn="ctr" defTabSz="1219050">
              <a:buSzPts val="1400"/>
            </a:pPr>
            <a:endParaRPr sz="2400" dirty="0">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2BEADD2-C28F-4A34-B7D1-68D32070B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54" y="1362074"/>
            <a:ext cx="7336664" cy="4133850"/>
          </a:xfrm>
          <a:prstGeom prst="rect">
            <a:avLst/>
          </a:prstGeom>
        </p:spPr>
      </p:pic>
      <p:sp>
        <p:nvSpPr>
          <p:cNvPr id="12" name="TextBox 11">
            <a:extLst>
              <a:ext uri="{FF2B5EF4-FFF2-40B4-BE49-F238E27FC236}">
                <a16:creationId xmlns:a16="http://schemas.microsoft.com/office/drawing/2014/main" id="{F6EEACA0-D2DA-4F8F-955B-E7109387212B}"/>
              </a:ext>
            </a:extLst>
          </p:cNvPr>
          <p:cNvSpPr txBox="1"/>
          <p:nvPr/>
        </p:nvSpPr>
        <p:spPr>
          <a:xfrm>
            <a:off x="6204857" y="2975428"/>
            <a:ext cx="914400" cy="914400"/>
          </a:xfrm>
          <a:prstGeom prst="rect">
            <a:avLst/>
          </a:prstGeom>
          <a:noFill/>
        </p:spPr>
        <p:txBody>
          <a:bodyPr wrap="square" rtlCol="0">
            <a:spAutoFit/>
          </a:bodyPr>
          <a:lstStyle/>
          <a:p>
            <a:endParaRPr lang="en-IN" dirty="0"/>
          </a:p>
        </p:txBody>
      </p:sp>
      <p:pic>
        <p:nvPicPr>
          <p:cNvPr id="8" name="Picture 7">
            <a:extLst>
              <a:ext uri="{FF2B5EF4-FFF2-40B4-BE49-F238E27FC236}">
                <a16:creationId xmlns:a16="http://schemas.microsoft.com/office/drawing/2014/main" id="{787AEC8C-56D8-9869-1305-B31D022BDA5F}"/>
              </a:ext>
            </a:extLst>
          </p:cNvPr>
          <p:cNvPicPr>
            <a:picLocks noChangeAspect="1"/>
          </p:cNvPicPr>
          <p:nvPr/>
        </p:nvPicPr>
        <p:blipFill>
          <a:blip r:embed="rId4"/>
          <a:stretch>
            <a:fillRect/>
          </a:stretch>
        </p:blipFill>
        <p:spPr>
          <a:xfrm>
            <a:off x="10601688" y="211811"/>
            <a:ext cx="1420396" cy="1150263"/>
          </a:xfrm>
          <a:prstGeom prst="rect">
            <a:avLst/>
          </a:prstGeom>
        </p:spPr>
      </p:pic>
    </p:spTree>
    <p:extLst>
      <p:ext uri="{BB962C8B-B14F-4D97-AF65-F5344CB8AC3E}">
        <p14:creationId xmlns:p14="http://schemas.microsoft.com/office/powerpoint/2010/main" val="40249363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3. </a:t>
            </a:r>
            <a:r>
              <a:rPr lang="en-US" sz="3600" b="1" dirty="0">
                <a:solidFill>
                  <a:srgbClr val="FF0000"/>
                </a:solidFill>
                <a:latin typeface="Montserrat"/>
                <a:ea typeface="Montserrat"/>
                <a:cs typeface="Montserrat"/>
                <a:sym typeface="Montserrat"/>
              </a:rPr>
              <a:t>Which of the following instrument is used to measure Soil Water Tension?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Photometer</a:t>
            </a:r>
          </a:p>
          <a:p>
            <a:pPr lvl="0"/>
            <a:r>
              <a:rPr lang="en-US" sz="3600" b="1" dirty="0">
                <a:latin typeface="Montserrat"/>
                <a:ea typeface="Montserrat"/>
                <a:cs typeface="Montserrat"/>
                <a:sym typeface="Montserrat"/>
              </a:rPr>
              <a:t>(b) Pyrometer</a:t>
            </a:r>
          </a:p>
          <a:p>
            <a:pPr lvl="0"/>
            <a:r>
              <a:rPr lang="en-US" sz="3600" b="1" dirty="0">
                <a:latin typeface="Montserrat"/>
                <a:ea typeface="Montserrat"/>
                <a:cs typeface="Montserrat"/>
                <a:sym typeface="Montserrat"/>
              </a:rPr>
              <a:t>(c) Psychrometer </a:t>
            </a:r>
          </a:p>
          <a:p>
            <a:pPr lvl="0"/>
            <a:r>
              <a:rPr lang="en-US" sz="3600" b="1" dirty="0">
                <a:latin typeface="Montserrat"/>
                <a:ea typeface="Montserrat"/>
                <a:cs typeface="Montserrat"/>
                <a:sym typeface="Montserrat"/>
              </a:rPr>
              <a:t>(d) Tensiometer </a:t>
            </a:r>
            <a:endParaRPr lang="en-IN" sz="2000" dirty="0"/>
          </a:p>
        </p:txBody>
      </p:sp>
      <p:pic>
        <p:nvPicPr>
          <p:cNvPr id="15" name="Picture 14">
            <a:extLst>
              <a:ext uri="{FF2B5EF4-FFF2-40B4-BE49-F238E27FC236}">
                <a16:creationId xmlns:a16="http://schemas.microsoft.com/office/drawing/2014/main" id="{0125CEB9-CFC7-8513-40FA-83FFA97AACE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293159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48.</a:t>
            </a:r>
            <a:r>
              <a:rPr lang="en-US" sz="3600" b="1" dirty="0">
                <a:solidFill>
                  <a:srgbClr val="FF0000"/>
                </a:solidFill>
                <a:latin typeface="Montserrat"/>
                <a:ea typeface="Montserrat"/>
                <a:cs typeface="Montserrat"/>
                <a:sym typeface="Montserrat"/>
              </a:rPr>
              <a:t> For which of the following game, players must have the knowledge of Pascal's law?</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Climbing</a:t>
            </a:r>
          </a:p>
          <a:p>
            <a:pPr lvl="0"/>
            <a:r>
              <a:rPr lang="en-US" sz="3600" b="1" dirty="0">
                <a:latin typeface="Montserrat"/>
                <a:ea typeface="Montserrat"/>
                <a:cs typeface="Montserrat"/>
                <a:sym typeface="Montserrat"/>
              </a:rPr>
              <a:t>(b) Paragliding</a:t>
            </a:r>
          </a:p>
          <a:p>
            <a:pPr lvl="0"/>
            <a:r>
              <a:rPr lang="en-US" sz="3600" b="1" dirty="0">
                <a:latin typeface="Montserrat"/>
                <a:ea typeface="Montserrat"/>
                <a:cs typeface="Montserrat"/>
                <a:sym typeface="Montserrat"/>
              </a:rPr>
              <a:t>(c) Rafting</a:t>
            </a:r>
          </a:p>
          <a:p>
            <a:pPr lvl="0"/>
            <a:r>
              <a:rPr lang="en-US" sz="3600" b="1" dirty="0">
                <a:latin typeface="Montserrat"/>
                <a:ea typeface="Montserrat"/>
                <a:cs typeface="Montserrat"/>
                <a:sym typeface="Montserrat"/>
              </a:rPr>
              <a:t>(d) Scuba diving</a:t>
            </a:r>
            <a:endParaRPr lang="en-IN" sz="20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0547400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2800" b="1" dirty="0">
                <a:latin typeface="Montserrat"/>
                <a:ea typeface="Montserrat"/>
                <a:cs typeface="Montserrat"/>
                <a:sym typeface="Montserrat"/>
              </a:rPr>
              <a:t>Answer:  (d);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Pascal's principle states that "a change in the pressure of an enclosed incompressible fluid is conveyed undiminished to every part of the fluid and to the surfaces of its container." For every 10m depth the pressure on the diver increases by 1 atm so at a depth of 10 meters under water, pressure is twice the atmospheric pressure at sea level. Thus, during Scuba diving players must have the knowledge of Pascal's law.</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010673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49.</a:t>
            </a:r>
            <a:r>
              <a:rPr lang="en-US" sz="3600" b="1" dirty="0">
                <a:solidFill>
                  <a:srgbClr val="FF0000"/>
                </a:solidFill>
                <a:latin typeface="Montserrat"/>
                <a:ea typeface="Montserrat"/>
                <a:cs typeface="Montserrat"/>
                <a:sym typeface="Montserrat"/>
              </a:rPr>
              <a:t> What is the value of the Least Distance of Distinct vision (in cm) for a normal human being?</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2.5 </a:t>
            </a:r>
          </a:p>
          <a:p>
            <a:pPr lvl="0"/>
            <a:r>
              <a:rPr lang="en-US" sz="3600" b="1" dirty="0">
                <a:latin typeface="Montserrat"/>
                <a:ea typeface="Montserrat"/>
                <a:cs typeface="Montserrat"/>
                <a:sym typeface="Montserrat"/>
              </a:rPr>
              <a:t>(d) 60 </a:t>
            </a:r>
          </a:p>
          <a:p>
            <a:pPr lvl="0"/>
            <a:r>
              <a:rPr lang="en-US" sz="3600" b="1" dirty="0">
                <a:latin typeface="Montserrat"/>
                <a:ea typeface="Montserrat"/>
                <a:cs typeface="Montserrat"/>
                <a:sym typeface="Montserrat"/>
              </a:rPr>
              <a:t>(c) 58</a:t>
            </a:r>
          </a:p>
          <a:p>
            <a:pPr lvl="0"/>
            <a:r>
              <a:rPr lang="en-US" sz="3600" b="1" dirty="0">
                <a:latin typeface="Montserrat"/>
                <a:ea typeface="Montserrat"/>
                <a:cs typeface="Montserrat"/>
                <a:sym typeface="Montserrat"/>
              </a:rPr>
              <a:t>(b) 25</a:t>
            </a:r>
            <a:endParaRPr lang="en-IN" sz="20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318281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Least distance of distinct vision is defined as the minimum distance between the eye lens and the object to form a clear image. For a healthy human eye, the least distance of distinct vision is 25 cm, however it varies with age.</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9148397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50.</a:t>
            </a:r>
            <a:r>
              <a:rPr lang="en-US" sz="4000" b="1" dirty="0">
                <a:solidFill>
                  <a:srgbClr val="FF0000"/>
                </a:solidFill>
                <a:latin typeface="Montserrat"/>
                <a:ea typeface="Montserrat"/>
                <a:cs typeface="Montserrat"/>
                <a:sym typeface="Montserrat"/>
              </a:rPr>
              <a:t> Who invented the Centigrade scale?</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Anders Celsius </a:t>
            </a:r>
          </a:p>
          <a:p>
            <a:pPr lvl="0"/>
            <a:r>
              <a:rPr lang="en-US" sz="4000" b="1" dirty="0">
                <a:latin typeface="Montserrat"/>
                <a:ea typeface="Montserrat"/>
                <a:cs typeface="Montserrat"/>
                <a:sym typeface="Montserrat"/>
              </a:rPr>
              <a:t>(b) Daniel Gabriel Fahrenheit</a:t>
            </a:r>
          </a:p>
          <a:p>
            <a:pPr lvl="0"/>
            <a:r>
              <a:rPr lang="en-US" sz="4000" b="1" dirty="0">
                <a:latin typeface="Montserrat"/>
                <a:ea typeface="Montserrat"/>
                <a:cs typeface="Montserrat"/>
                <a:sym typeface="Montserrat"/>
              </a:rPr>
              <a:t>(c) William Thomson</a:t>
            </a:r>
          </a:p>
          <a:p>
            <a:pPr lvl="0"/>
            <a:r>
              <a:rPr lang="en-US" sz="4000" b="1" dirty="0">
                <a:latin typeface="Montserrat"/>
                <a:ea typeface="Montserrat"/>
                <a:cs typeface="Montserrat"/>
                <a:sym typeface="Montserrat"/>
              </a:rPr>
              <a:t>(d) Wright Brothers</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4878886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In 1742, Swedish astronomer, Anders Celsius invented the Celsius (Centigrade) temperature scale, which was named after the inventor.</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9152806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4"/>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51.</a:t>
            </a:r>
            <a:r>
              <a:rPr lang="en-US" sz="4000" b="1" dirty="0">
                <a:solidFill>
                  <a:srgbClr val="FF0000"/>
                </a:solidFill>
                <a:latin typeface="Montserrat"/>
                <a:ea typeface="Montserrat"/>
                <a:cs typeface="Montserrat"/>
                <a:sym typeface="Montserrat"/>
              </a:rPr>
              <a:t> Which of the following is the smallest bone in the human body?</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Vomer</a:t>
            </a:r>
          </a:p>
          <a:p>
            <a:pPr lvl="0"/>
            <a:r>
              <a:rPr lang="en-US" sz="4000" b="1" dirty="0">
                <a:latin typeface="Montserrat"/>
                <a:ea typeface="Montserrat"/>
                <a:cs typeface="Montserrat"/>
                <a:sym typeface="Montserrat"/>
              </a:rPr>
              <a:t>(b) Stapes</a:t>
            </a:r>
          </a:p>
          <a:p>
            <a:pPr lvl="0"/>
            <a:r>
              <a:rPr lang="en-US" sz="4000" b="1" dirty="0">
                <a:latin typeface="Montserrat"/>
                <a:ea typeface="Montserrat"/>
                <a:cs typeface="Montserrat"/>
                <a:sym typeface="Montserrat"/>
              </a:rPr>
              <a:t>(c) Malleus</a:t>
            </a:r>
          </a:p>
          <a:p>
            <a:pPr lvl="0"/>
            <a:r>
              <a:rPr lang="en-US" sz="4000" b="1" dirty="0">
                <a:latin typeface="Montserrat"/>
                <a:ea typeface="Montserrat"/>
                <a:cs typeface="Montserrat"/>
                <a:sym typeface="Montserrat"/>
              </a:rPr>
              <a:t>(d) Incus</a:t>
            </a:r>
            <a:endParaRPr lang="en-IN" sz="2400" dirty="0"/>
          </a:p>
        </p:txBody>
      </p:sp>
    </p:spTree>
    <p:extLst>
      <p:ext uri="{BB962C8B-B14F-4D97-AF65-F5344CB8AC3E}">
        <p14:creationId xmlns:p14="http://schemas.microsoft.com/office/powerpoint/2010/main" val="19172462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 Answer (b); </a:t>
            </a:r>
          </a:p>
          <a:p>
            <a:pPr lvl="0"/>
            <a:r>
              <a:rPr lang="en-US" sz="3200" b="1" dirty="0">
                <a:solidFill>
                  <a:srgbClr val="7030A0"/>
                </a:solidFill>
                <a:latin typeface="Montserrat"/>
                <a:ea typeface="Montserrat"/>
                <a:cs typeface="Montserrat"/>
                <a:sym typeface="Montserrat"/>
              </a:rPr>
              <a:t>	The stapes is the lightest stirrup-shaped bone and the smallest bone in the human body found in the middle of humans ears. While femur is the largest bone in the human body.</a:t>
            </a:r>
          </a:p>
        </p:txBody>
      </p:sp>
    </p:spTree>
    <p:extLst>
      <p:ext uri="{BB962C8B-B14F-4D97-AF65-F5344CB8AC3E}">
        <p14:creationId xmlns:p14="http://schemas.microsoft.com/office/powerpoint/2010/main" val="1653929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52. </a:t>
            </a:r>
            <a:r>
              <a:rPr lang="en-US" sz="3600" b="1" dirty="0">
                <a:solidFill>
                  <a:srgbClr val="FF0000"/>
                </a:solidFill>
                <a:latin typeface="Montserrat"/>
                <a:ea typeface="Montserrat"/>
                <a:cs typeface="Montserrat"/>
                <a:sym typeface="Montserrat"/>
              </a:rPr>
              <a:t>The temperature of the human body</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Decreases in winters</a:t>
            </a:r>
          </a:p>
          <a:p>
            <a:pPr lvl="0"/>
            <a:r>
              <a:rPr lang="en-US" sz="3600" b="1" dirty="0">
                <a:latin typeface="Montserrat"/>
                <a:ea typeface="Montserrat"/>
                <a:cs typeface="Montserrat"/>
                <a:sym typeface="Montserrat"/>
              </a:rPr>
              <a:t>(b) Increases in summers</a:t>
            </a:r>
          </a:p>
          <a:p>
            <a:pPr lvl="0"/>
            <a:r>
              <a:rPr lang="en-US" sz="3600" b="1" dirty="0">
                <a:latin typeface="Montserrat"/>
                <a:ea typeface="Montserrat"/>
                <a:cs typeface="Montserrat"/>
                <a:sym typeface="Montserrat"/>
              </a:rPr>
              <a:t>(c) Neither decreases in winters nor increases in summers</a:t>
            </a:r>
          </a:p>
          <a:p>
            <a:pPr lvl="0"/>
            <a:r>
              <a:rPr lang="en-US" sz="3600" b="1" dirty="0">
                <a:latin typeface="Montserrat"/>
                <a:ea typeface="Montserrat"/>
                <a:cs typeface="Montserrat"/>
                <a:sym typeface="Montserrat"/>
              </a:rPr>
              <a:t>(d) increases in winters</a:t>
            </a:r>
            <a:endParaRPr lang="en-IN" dirty="0"/>
          </a:p>
        </p:txBody>
      </p:sp>
    </p:spTree>
    <p:extLst>
      <p:ext uri="{BB962C8B-B14F-4D97-AF65-F5344CB8AC3E}">
        <p14:creationId xmlns:p14="http://schemas.microsoft.com/office/powerpoint/2010/main" val="2751146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temperature of the human body neither decreases in winters nor increases in summers. The usual temperature of the human body is 98.4° F or 37°C and is controlled by the hypothalamus in the brain.</a:t>
            </a:r>
          </a:p>
        </p:txBody>
      </p:sp>
    </p:spTree>
    <p:extLst>
      <p:ext uri="{BB962C8B-B14F-4D97-AF65-F5344CB8AC3E}">
        <p14:creationId xmlns:p14="http://schemas.microsoft.com/office/powerpoint/2010/main" val="16757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539430"/>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tensiometer in soil science is a measuring instrument used to determine the Soil water tension. Such tensiometers are used in irrigation scheduling to help farmers and other irrigation managers to determine when to water. It can also be used in the scientific study of soils and plants.</a:t>
            </a:r>
          </a:p>
        </p:txBody>
      </p:sp>
      <p:pic>
        <p:nvPicPr>
          <p:cNvPr id="15" name="Picture 14">
            <a:extLst>
              <a:ext uri="{FF2B5EF4-FFF2-40B4-BE49-F238E27FC236}">
                <a16:creationId xmlns:a16="http://schemas.microsoft.com/office/drawing/2014/main" id="{68A2C12F-B364-6B85-06A0-8144B1CA848B}"/>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5953390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53. </a:t>
            </a:r>
            <a:r>
              <a:rPr lang="en-US" sz="3600" b="1" dirty="0">
                <a:solidFill>
                  <a:srgbClr val="FF0000"/>
                </a:solidFill>
                <a:latin typeface="Montserrat"/>
                <a:ea typeface="Montserrat"/>
                <a:cs typeface="Montserrat"/>
                <a:sym typeface="Montserrat"/>
              </a:rPr>
              <a:t>What function does blood perform in the body?</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Takes oxygen to all parts</a:t>
            </a:r>
          </a:p>
          <a:p>
            <a:pPr lvl="0"/>
            <a:r>
              <a:rPr lang="en-US" sz="3600" b="1" dirty="0">
                <a:latin typeface="Montserrat"/>
                <a:ea typeface="Montserrat"/>
                <a:cs typeface="Montserrat"/>
                <a:sym typeface="Montserrat"/>
              </a:rPr>
              <a:t>(b) Maintains liquidity</a:t>
            </a:r>
          </a:p>
          <a:p>
            <a:pPr lvl="0"/>
            <a:r>
              <a:rPr lang="en-US" sz="3600" b="1" dirty="0">
                <a:latin typeface="Montserrat"/>
                <a:ea typeface="Montserrat"/>
                <a:cs typeface="Montserrat"/>
                <a:sym typeface="Montserrat"/>
              </a:rPr>
              <a:t>(c) Helps in digestion</a:t>
            </a:r>
          </a:p>
          <a:p>
            <a:pPr lvl="0"/>
            <a:r>
              <a:rPr lang="en-US" sz="3600" b="1" dirty="0">
                <a:latin typeface="Montserrat"/>
                <a:ea typeface="Montserrat"/>
                <a:cs typeface="Montserrat"/>
                <a:sym typeface="Montserrat"/>
              </a:rPr>
              <a:t>(d) Helps in erection</a:t>
            </a:r>
            <a:endParaRPr lang="en-IN" sz="2000" dirty="0"/>
          </a:p>
        </p:txBody>
      </p:sp>
    </p:spTree>
    <p:extLst>
      <p:ext uri="{BB962C8B-B14F-4D97-AF65-F5344CB8AC3E}">
        <p14:creationId xmlns:p14="http://schemas.microsoft.com/office/powerpoint/2010/main" val="27223793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Blood perform many important functions within the body including supply of oxygen to tissues (bound to </a:t>
            </a:r>
            <a:r>
              <a:rPr lang="en-US" sz="3200" b="1" dirty="0" err="1">
                <a:solidFill>
                  <a:srgbClr val="7030A0"/>
                </a:solidFill>
                <a:latin typeface="Montserrat"/>
                <a:ea typeface="Montserrat"/>
                <a:cs typeface="Montserrat"/>
                <a:sym typeface="Montserrat"/>
              </a:rPr>
              <a:t>haemoglobin</a:t>
            </a:r>
            <a:r>
              <a:rPr lang="en-US" sz="3200" b="1" dirty="0">
                <a:solidFill>
                  <a:srgbClr val="7030A0"/>
                </a:solidFill>
                <a:latin typeface="Montserrat"/>
                <a:ea typeface="Montserrat"/>
                <a:cs typeface="Montserrat"/>
                <a:sym typeface="Montserrat"/>
              </a:rPr>
              <a:t>, which is carried in red cells), the supply of nutrients such as glucose, amino acids and fatty acids.</a:t>
            </a:r>
          </a:p>
        </p:txBody>
      </p:sp>
    </p:spTree>
    <p:extLst>
      <p:ext uri="{BB962C8B-B14F-4D97-AF65-F5344CB8AC3E}">
        <p14:creationId xmlns:p14="http://schemas.microsoft.com/office/powerpoint/2010/main" val="39315619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54.</a:t>
            </a:r>
            <a:r>
              <a:rPr lang="en-US" sz="4000" b="1" dirty="0">
                <a:solidFill>
                  <a:srgbClr val="FF0000"/>
                </a:solidFill>
                <a:latin typeface="Montserrat"/>
                <a:ea typeface="Montserrat"/>
                <a:cs typeface="Montserrat"/>
                <a:sym typeface="Montserrat"/>
              </a:rPr>
              <a:t> Bamboo is classified as</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Tree</a:t>
            </a:r>
          </a:p>
          <a:p>
            <a:pPr lvl="0"/>
            <a:r>
              <a:rPr lang="en-US" sz="4000" b="1" dirty="0">
                <a:latin typeface="Montserrat"/>
                <a:ea typeface="Montserrat"/>
                <a:cs typeface="Montserrat"/>
                <a:sym typeface="Montserrat"/>
              </a:rPr>
              <a:t>(b) Grass</a:t>
            </a:r>
          </a:p>
          <a:p>
            <a:pPr lvl="0"/>
            <a:r>
              <a:rPr lang="en-US" sz="4000" b="1" dirty="0">
                <a:latin typeface="Montserrat"/>
                <a:ea typeface="Montserrat"/>
                <a:cs typeface="Montserrat"/>
                <a:sym typeface="Montserrat"/>
              </a:rPr>
              <a:t>(c) Shrub</a:t>
            </a:r>
          </a:p>
          <a:p>
            <a:pPr lvl="0"/>
            <a:r>
              <a:rPr lang="en-US" sz="4000" b="1" dirty="0">
                <a:latin typeface="Montserrat"/>
                <a:ea typeface="Montserrat"/>
                <a:cs typeface="Montserrat"/>
                <a:sym typeface="Montserrat"/>
              </a:rPr>
              <a:t>(d) Herb</a:t>
            </a:r>
            <a:endParaRPr lang="en-IN" sz="2400" dirty="0"/>
          </a:p>
        </p:txBody>
      </p:sp>
    </p:spTree>
    <p:extLst>
      <p:ext uri="{BB962C8B-B14F-4D97-AF65-F5344CB8AC3E}">
        <p14:creationId xmlns:p14="http://schemas.microsoft.com/office/powerpoint/2010/main" val="1783912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err="1">
                <a:solidFill>
                  <a:srgbClr val="7030A0"/>
                </a:solidFill>
                <a:latin typeface="Montserrat"/>
                <a:ea typeface="Montserrat"/>
                <a:cs typeface="Montserrat"/>
                <a:sym typeface="Montserrat"/>
              </a:rPr>
              <a:t>Bomboo</a:t>
            </a:r>
            <a:r>
              <a:rPr lang="en-US" sz="3200" b="1" dirty="0">
                <a:solidFill>
                  <a:srgbClr val="7030A0"/>
                </a:solidFill>
                <a:latin typeface="Montserrat"/>
                <a:ea typeface="Montserrat"/>
                <a:cs typeface="Montserrat"/>
                <a:sym typeface="Montserrat"/>
              </a:rPr>
              <a:t> or </a:t>
            </a:r>
            <a:r>
              <a:rPr lang="en-US" sz="3200" b="1" dirty="0" err="1">
                <a:solidFill>
                  <a:srgbClr val="7030A0"/>
                </a:solidFill>
                <a:latin typeface="Montserrat"/>
                <a:ea typeface="Montserrat"/>
                <a:cs typeface="Montserrat"/>
                <a:sym typeface="Montserrat"/>
              </a:rPr>
              <a:t>Bambusa</a:t>
            </a:r>
            <a:r>
              <a:rPr lang="en-US" sz="3200" b="1" dirty="0">
                <a:solidFill>
                  <a:srgbClr val="7030A0"/>
                </a:solidFill>
                <a:latin typeface="Montserrat"/>
                <a:ea typeface="Montserrat"/>
                <a:cs typeface="Montserrat"/>
                <a:sym typeface="Montserrat"/>
              </a:rPr>
              <a:t> sp. is a member of grass family- </a:t>
            </a:r>
            <a:r>
              <a:rPr lang="en-US" sz="3200" b="1" dirty="0" err="1">
                <a:solidFill>
                  <a:srgbClr val="7030A0"/>
                </a:solidFill>
                <a:latin typeface="Montserrat"/>
                <a:ea typeface="Montserrat"/>
                <a:cs typeface="Montserrat"/>
                <a:sym typeface="Montserrat"/>
              </a:rPr>
              <a:t>Poaceae</a:t>
            </a:r>
            <a:r>
              <a:rPr lang="en-US" sz="3200" b="1" dirty="0">
                <a:solidFill>
                  <a:srgbClr val="7030A0"/>
                </a:solidFill>
                <a:latin typeface="Montserrat"/>
                <a:ea typeface="Montserrat"/>
                <a:cs typeface="Montserrat"/>
                <a:sym typeface="Montserrat"/>
              </a:rPr>
              <a:t>. More than 10 genera and 1,450 species are known, which are flowering perennial monocot plants.</a:t>
            </a:r>
          </a:p>
        </p:txBody>
      </p:sp>
    </p:spTree>
    <p:extLst>
      <p:ext uri="{BB962C8B-B14F-4D97-AF65-F5344CB8AC3E}">
        <p14:creationId xmlns:p14="http://schemas.microsoft.com/office/powerpoint/2010/main" val="26190514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55. </a:t>
            </a:r>
            <a:r>
              <a:rPr lang="en-US" sz="3600" b="1" dirty="0">
                <a:solidFill>
                  <a:srgbClr val="FF0000"/>
                </a:solidFill>
                <a:latin typeface="Montserrat"/>
                <a:ea typeface="Montserrat"/>
                <a:cs typeface="Montserrat"/>
                <a:sym typeface="Montserrat"/>
              </a:rPr>
              <a:t>Which of the following helps us in protecting from infection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R.B.C.</a:t>
            </a:r>
          </a:p>
          <a:p>
            <a:pPr lvl="0"/>
            <a:r>
              <a:rPr lang="en-US" sz="3600" b="1" dirty="0">
                <a:latin typeface="Montserrat"/>
                <a:ea typeface="Montserrat"/>
                <a:cs typeface="Montserrat"/>
                <a:sym typeface="Montserrat"/>
              </a:rPr>
              <a:t>(c) Blood plasma</a:t>
            </a:r>
          </a:p>
          <a:p>
            <a:pPr lvl="0"/>
            <a:r>
              <a:rPr lang="en-US" sz="3600" b="1" dirty="0">
                <a:latin typeface="Montserrat"/>
                <a:ea typeface="Montserrat"/>
                <a:cs typeface="Montserrat"/>
                <a:sym typeface="Montserrat"/>
              </a:rPr>
              <a:t>(b) W.B.C. </a:t>
            </a:r>
          </a:p>
          <a:p>
            <a:pPr lvl="0"/>
            <a:r>
              <a:rPr lang="en-US" sz="3600" b="1" dirty="0">
                <a:latin typeface="Montserrat"/>
                <a:ea typeface="Montserrat"/>
                <a:cs typeface="Montserrat"/>
                <a:sym typeface="Montserrat"/>
              </a:rPr>
              <a:t>(d) </a:t>
            </a:r>
            <a:r>
              <a:rPr lang="en-US" sz="3600" b="1" dirty="0" err="1">
                <a:latin typeface="Montserrat"/>
                <a:ea typeface="Montserrat"/>
                <a:cs typeface="Montserrat"/>
                <a:sym typeface="Montserrat"/>
              </a:rPr>
              <a:t>Haemoglobin</a:t>
            </a:r>
            <a:endParaRPr lang="en-IN" sz="2000" dirty="0"/>
          </a:p>
        </p:txBody>
      </p:sp>
    </p:spTree>
    <p:extLst>
      <p:ext uri="{BB962C8B-B14F-4D97-AF65-F5344CB8AC3E}">
        <p14:creationId xmlns:p14="http://schemas.microsoft.com/office/powerpoint/2010/main" val="41033050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White blood corpuscles (WBCs) are disease fighting cells found in blood. When our blood in infected by any harmful bacteria or virus at any in the body, white bloods corpuscles reaches there and eats up or destroys these harmful outsiders.</a:t>
            </a:r>
          </a:p>
        </p:txBody>
      </p:sp>
    </p:spTree>
    <p:extLst>
      <p:ext uri="{BB962C8B-B14F-4D97-AF65-F5344CB8AC3E}">
        <p14:creationId xmlns:p14="http://schemas.microsoft.com/office/powerpoint/2010/main" val="41600097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56. </a:t>
            </a:r>
            <a:r>
              <a:rPr lang="en-US" sz="3600" b="1" dirty="0">
                <a:solidFill>
                  <a:srgbClr val="FF0000"/>
                </a:solidFill>
                <a:latin typeface="Montserrat"/>
                <a:ea typeface="Montserrat"/>
                <a:cs typeface="Montserrat"/>
                <a:sym typeface="Montserrat"/>
              </a:rPr>
              <a:t>Which one of the following is the richest source of protein?</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Rice</a:t>
            </a:r>
          </a:p>
          <a:p>
            <a:pPr lvl="0"/>
            <a:r>
              <a:rPr lang="en-US" sz="3600" b="1" dirty="0">
                <a:latin typeface="Montserrat"/>
                <a:ea typeface="Montserrat"/>
                <a:cs typeface="Montserrat"/>
                <a:sym typeface="Montserrat"/>
              </a:rPr>
              <a:t>(b) Groundnut</a:t>
            </a:r>
          </a:p>
          <a:p>
            <a:pPr lvl="0"/>
            <a:r>
              <a:rPr lang="en-US" sz="3600" b="1" dirty="0">
                <a:latin typeface="Montserrat"/>
                <a:ea typeface="Montserrat"/>
                <a:cs typeface="Montserrat"/>
                <a:sym typeface="Montserrat"/>
              </a:rPr>
              <a:t>(c) Apple</a:t>
            </a:r>
          </a:p>
          <a:p>
            <a:pPr lvl="0"/>
            <a:r>
              <a:rPr lang="en-US" sz="3600" b="1" dirty="0">
                <a:latin typeface="Montserrat"/>
                <a:ea typeface="Montserrat"/>
                <a:cs typeface="Montserrat"/>
                <a:sym typeface="Montserrat"/>
              </a:rPr>
              <a:t>(d) None of the above</a:t>
            </a:r>
            <a:endParaRPr lang="en-IN" sz="2000" b="1" dirty="0"/>
          </a:p>
        </p:txBody>
      </p:sp>
    </p:spTree>
    <p:extLst>
      <p:ext uri="{BB962C8B-B14F-4D97-AF65-F5344CB8AC3E}">
        <p14:creationId xmlns:p14="http://schemas.microsoft.com/office/powerpoint/2010/main" val="13056111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As per the question, groundnut is the richest source of protein. Rice is the best source of carbohydrate and apple is known for the richness of antioxidants.</a:t>
            </a:r>
          </a:p>
        </p:txBody>
      </p:sp>
    </p:spTree>
    <p:extLst>
      <p:ext uri="{BB962C8B-B14F-4D97-AF65-F5344CB8AC3E}">
        <p14:creationId xmlns:p14="http://schemas.microsoft.com/office/powerpoint/2010/main" val="40682301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57. </a:t>
            </a:r>
            <a:r>
              <a:rPr lang="en-US" sz="3600" b="1" dirty="0">
                <a:solidFill>
                  <a:srgbClr val="FF0000"/>
                </a:solidFill>
                <a:latin typeface="Montserrat"/>
                <a:ea typeface="Montserrat"/>
                <a:cs typeface="Montserrat"/>
                <a:sym typeface="Montserrat"/>
              </a:rPr>
              <a:t>The scientific study of insects is known as: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Ichthyology</a:t>
            </a:r>
          </a:p>
          <a:p>
            <a:pPr lvl="0"/>
            <a:r>
              <a:rPr lang="en-US" sz="3600" b="1" dirty="0">
                <a:latin typeface="Montserrat"/>
                <a:ea typeface="Montserrat"/>
                <a:cs typeface="Montserrat"/>
                <a:sym typeface="Montserrat"/>
              </a:rPr>
              <a:t>(b) Entomology</a:t>
            </a:r>
          </a:p>
          <a:p>
            <a:pPr lvl="0"/>
            <a:r>
              <a:rPr lang="en-US" sz="3600" b="1" dirty="0">
                <a:latin typeface="Montserrat"/>
                <a:ea typeface="Montserrat"/>
                <a:cs typeface="Montserrat"/>
                <a:sym typeface="Montserrat"/>
              </a:rPr>
              <a:t>(c) Parasitology</a:t>
            </a:r>
          </a:p>
          <a:p>
            <a:pPr lvl="0"/>
            <a:r>
              <a:rPr lang="en-US" sz="3600" b="1" dirty="0">
                <a:latin typeface="Montserrat"/>
                <a:ea typeface="Montserrat"/>
                <a:cs typeface="Montserrat"/>
                <a:sym typeface="Montserrat"/>
              </a:rPr>
              <a:t>(d) Malacology</a:t>
            </a:r>
            <a:endParaRPr lang="en-IN" sz="2000" dirty="0"/>
          </a:p>
        </p:txBody>
      </p:sp>
    </p:spTree>
    <p:extLst>
      <p:ext uri="{BB962C8B-B14F-4D97-AF65-F5344CB8AC3E}">
        <p14:creationId xmlns:p14="http://schemas.microsoft.com/office/powerpoint/2010/main" val="757014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solidFill>
                  <a:srgbClr val="7030A0"/>
                </a:solidFill>
                <a:latin typeface="Montserrat"/>
                <a:ea typeface="Montserrat"/>
                <a:cs typeface="Montserrat"/>
                <a:sym typeface="Montserrat"/>
              </a:rPr>
              <a:t>Ichthyology - Study of fish.</a:t>
            </a:r>
          </a:p>
          <a:p>
            <a:pPr lvl="0"/>
            <a:r>
              <a:rPr lang="en-US" sz="3200" b="1" dirty="0">
                <a:solidFill>
                  <a:srgbClr val="7030A0"/>
                </a:solidFill>
                <a:latin typeface="Montserrat"/>
                <a:ea typeface="Montserrat"/>
                <a:cs typeface="Montserrat"/>
                <a:sym typeface="Montserrat"/>
              </a:rPr>
              <a:t>Entomology - Scientific study of insects. </a:t>
            </a:r>
          </a:p>
          <a:p>
            <a:pPr lvl="0"/>
            <a:r>
              <a:rPr lang="en-US" sz="3200" b="1" dirty="0">
                <a:solidFill>
                  <a:srgbClr val="7030A0"/>
                </a:solidFill>
                <a:latin typeface="Montserrat"/>
                <a:ea typeface="Montserrat"/>
                <a:cs typeface="Montserrat"/>
                <a:sym typeface="Montserrat"/>
              </a:rPr>
              <a:t>Parasitology - Study of parasitic organisms.</a:t>
            </a:r>
          </a:p>
          <a:p>
            <a:pPr lvl="0"/>
            <a:r>
              <a:rPr lang="en-US" sz="3200" b="1" dirty="0">
                <a:solidFill>
                  <a:srgbClr val="7030A0"/>
                </a:solidFill>
                <a:latin typeface="Montserrat"/>
                <a:ea typeface="Montserrat"/>
                <a:cs typeface="Montserrat"/>
                <a:sym typeface="Montserrat"/>
              </a:rPr>
              <a:t>Malacology - Study of </a:t>
            </a:r>
            <a:r>
              <a:rPr lang="en-US" sz="3200" b="1" dirty="0" err="1">
                <a:solidFill>
                  <a:srgbClr val="7030A0"/>
                </a:solidFill>
                <a:latin typeface="Montserrat"/>
                <a:ea typeface="Montserrat"/>
                <a:cs typeface="Montserrat"/>
                <a:sym typeface="Montserrat"/>
              </a:rPr>
              <a:t>molluscs</a:t>
            </a:r>
            <a:r>
              <a:rPr lang="en-US" sz="3200" b="1" dirty="0">
                <a:solidFill>
                  <a:srgbClr val="7030A0"/>
                </a:solidFill>
                <a:latin typeface="Montserrat"/>
                <a:ea typeface="Montserrat"/>
                <a:cs typeface="Montserrat"/>
                <a:sym typeface="Montserrat"/>
              </a:rPr>
              <a:t>. </a:t>
            </a:r>
          </a:p>
        </p:txBody>
      </p:sp>
    </p:spTree>
    <p:extLst>
      <p:ext uri="{BB962C8B-B14F-4D97-AF65-F5344CB8AC3E}">
        <p14:creationId xmlns:p14="http://schemas.microsoft.com/office/powerpoint/2010/main" val="312086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4.</a:t>
            </a:r>
            <a:r>
              <a:rPr lang="en-US" sz="4000" b="1" dirty="0">
                <a:solidFill>
                  <a:srgbClr val="FF0000"/>
                </a:solidFill>
                <a:latin typeface="Montserrat"/>
                <a:ea typeface="Montserrat"/>
                <a:cs typeface="Montserrat"/>
                <a:sym typeface="Montserrat"/>
              </a:rPr>
              <a:t> What is the SI unit of Force?</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Pascal </a:t>
            </a:r>
          </a:p>
          <a:p>
            <a:pPr lvl="0"/>
            <a:r>
              <a:rPr lang="en-US" sz="4000" b="1" dirty="0">
                <a:latin typeface="Montserrat"/>
                <a:ea typeface="Montserrat"/>
                <a:cs typeface="Montserrat"/>
                <a:sym typeface="Montserrat"/>
              </a:rPr>
              <a:t>(b) Boyle</a:t>
            </a:r>
          </a:p>
          <a:p>
            <a:pPr lvl="0"/>
            <a:r>
              <a:rPr lang="en-US" sz="4000" b="1" dirty="0">
                <a:latin typeface="Montserrat"/>
                <a:ea typeface="Montserrat"/>
                <a:cs typeface="Montserrat"/>
                <a:sym typeface="Montserrat"/>
              </a:rPr>
              <a:t>(c) Newton</a:t>
            </a:r>
          </a:p>
          <a:p>
            <a:pPr lvl="0"/>
            <a:r>
              <a:rPr lang="en-US" sz="4000" b="1" dirty="0">
                <a:latin typeface="Montserrat"/>
                <a:ea typeface="Montserrat"/>
                <a:cs typeface="Montserrat"/>
                <a:sym typeface="Montserrat"/>
              </a:rPr>
              <a:t>(d) Watt </a:t>
            </a:r>
            <a:endParaRPr lang="en-IN" sz="2400" dirty="0"/>
          </a:p>
        </p:txBody>
      </p:sp>
      <p:pic>
        <p:nvPicPr>
          <p:cNvPr id="15" name="Picture 14">
            <a:extLst>
              <a:ext uri="{FF2B5EF4-FFF2-40B4-BE49-F238E27FC236}">
                <a16:creationId xmlns:a16="http://schemas.microsoft.com/office/drawing/2014/main" id="{D2006ED3-F61D-0650-A92E-09AF0A7A859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502396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58. </a:t>
            </a:r>
            <a:r>
              <a:rPr lang="en-US" sz="3600" b="1" dirty="0">
                <a:solidFill>
                  <a:srgbClr val="FF0000"/>
                </a:solidFill>
                <a:latin typeface="Montserrat"/>
                <a:ea typeface="Montserrat"/>
                <a:cs typeface="Montserrat"/>
                <a:sym typeface="Montserrat"/>
              </a:rPr>
              <a:t>What is hydroponics?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plant without soil enrichment</a:t>
            </a:r>
          </a:p>
          <a:p>
            <a:pPr lvl="0"/>
            <a:r>
              <a:rPr lang="en-US" sz="3600" b="1" dirty="0">
                <a:latin typeface="Montserrat"/>
                <a:ea typeface="Montserrat"/>
                <a:cs typeface="Montserrat"/>
                <a:sym typeface="Montserrat"/>
              </a:rPr>
              <a:t>(b) Grafting plant </a:t>
            </a:r>
          </a:p>
          <a:p>
            <a:pPr lvl="0"/>
            <a:r>
              <a:rPr lang="en-US" sz="3600" b="1" dirty="0">
                <a:latin typeface="Montserrat"/>
                <a:ea typeface="Montserrat"/>
                <a:cs typeface="Montserrat"/>
                <a:sym typeface="Montserrat"/>
              </a:rPr>
              <a:t>(c) Study of vegetables</a:t>
            </a:r>
          </a:p>
          <a:p>
            <a:pPr lvl="0"/>
            <a:r>
              <a:rPr lang="en-US" sz="3600" b="1" dirty="0">
                <a:latin typeface="Montserrat"/>
                <a:ea typeface="Montserrat"/>
                <a:cs typeface="Montserrat"/>
                <a:sym typeface="Montserrat"/>
              </a:rPr>
              <a:t>(d) Soil conservation</a:t>
            </a:r>
            <a:endParaRPr lang="en-IN" sz="3600" dirty="0"/>
          </a:p>
        </p:txBody>
      </p:sp>
    </p:spTree>
    <p:extLst>
      <p:ext uri="{BB962C8B-B14F-4D97-AF65-F5344CB8AC3E}">
        <p14:creationId xmlns:p14="http://schemas.microsoft.com/office/powerpoint/2010/main" val="12067960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815882"/>
          </a:xfrm>
          <a:prstGeom prst="rect">
            <a:avLst/>
          </a:prstGeom>
          <a:noFill/>
        </p:spPr>
        <p:txBody>
          <a:bodyPr wrap="square" rtlCol="0">
            <a:spAutoFit/>
          </a:bodyPr>
          <a:lstStyle/>
          <a:p>
            <a:pPr lvl="0"/>
            <a:r>
              <a:rPr lang="en-US" sz="2800" b="1" dirty="0">
                <a:latin typeface="Montserrat"/>
                <a:ea typeface="Montserrat"/>
                <a:cs typeface="Montserrat"/>
                <a:sym typeface="Montserrat"/>
              </a:rPr>
              <a:t>Answer: (a);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Hydroponics is a subset of hydroculture and is a method of growing plant using mineral nutrients solutions in water without soil.</a:t>
            </a:r>
          </a:p>
        </p:txBody>
      </p:sp>
    </p:spTree>
    <p:extLst>
      <p:ext uri="{BB962C8B-B14F-4D97-AF65-F5344CB8AC3E}">
        <p14:creationId xmlns:p14="http://schemas.microsoft.com/office/powerpoint/2010/main" val="17752619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59. </a:t>
            </a:r>
            <a:r>
              <a:rPr lang="en-US" sz="4000" b="1" dirty="0">
                <a:solidFill>
                  <a:srgbClr val="FF0000"/>
                </a:solidFill>
                <a:latin typeface="Montserrat"/>
                <a:ea typeface="Montserrat"/>
                <a:cs typeface="Montserrat"/>
                <a:sym typeface="Montserrat"/>
              </a:rPr>
              <a:t>Dolphins are classified in</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Fish </a:t>
            </a:r>
          </a:p>
          <a:p>
            <a:pPr lvl="0"/>
            <a:r>
              <a:rPr lang="en-US" sz="4000" b="1" dirty="0">
                <a:latin typeface="Montserrat"/>
                <a:ea typeface="Montserrat"/>
                <a:cs typeface="Montserrat"/>
                <a:sym typeface="Montserrat"/>
              </a:rPr>
              <a:t>(b) Amphibians </a:t>
            </a:r>
          </a:p>
          <a:p>
            <a:pPr lvl="0"/>
            <a:r>
              <a:rPr lang="en-US" sz="4000" b="1" dirty="0">
                <a:latin typeface="Montserrat"/>
                <a:ea typeface="Montserrat"/>
                <a:cs typeface="Montserrat"/>
                <a:sym typeface="Montserrat"/>
              </a:rPr>
              <a:t>(c) Reptile</a:t>
            </a:r>
          </a:p>
          <a:p>
            <a:pPr lvl="0"/>
            <a:r>
              <a:rPr lang="en-US" sz="4000" b="1" dirty="0">
                <a:latin typeface="Montserrat"/>
                <a:ea typeface="Montserrat"/>
                <a:cs typeface="Montserrat"/>
                <a:sym typeface="Montserrat"/>
              </a:rPr>
              <a:t>(d) Mammals</a:t>
            </a:r>
            <a:endParaRPr lang="en-IN" sz="2400" dirty="0"/>
          </a:p>
        </p:txBody>
      </p:sp>
    </p:spTree>
    <p:extLst>
      <p:ext uri="{BB962C8B-B14F-4D97-AF65-F5344CB8AC3E}">
        <p14:creationId xmlns:p14="http://schemas.microsoft.com/office/powerpoint/2010/main" val="6592179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Dolphins are highly intelligent marine mammals and are part of the family of toothed whales. India has declared Ganga Dolphin as the national aquatic animal of India.</a:t>
            </a:r>
          </a:p>
        </p:txBody>
      </p:sp>
    </p:spTree>
    <p:extLst>
      <p:ext uri="{BB962C8B-B14F-4D97-AF65-F5344CB8AC3E}">
        <p14:creationId xmlns:p14="http://schemas.microsoft.com/office/powerpoint/2010/main" val="18928368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60. </a:t>
            </a:r>
            <a:r>
              <a:rPr lang="en-US" sz="3600" b="1" dirty="0">
                <a:solidFill>
                  <a:srgbClr val="FF0000"/>
                </a:solidFill>
                <a:latin typeface="Montserrat"/>
                <a:ea typeface="Montserrat"/>
                <a:cs typeface="Montserrat"/>
                <a:sym typeface="Montserrat"/>
              </a:rPr>
              <a:t>Turmeric is obtained from which part of the plant:</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Root </a:t>
            </a:r>
          </a:p>
          <a:p>
            <a:pPr lvl="0"/>
            <a:r>
              <a:rPr lang="en-US" sz="3600" b="1" dirty="0">
                <a:latin typeface="Montserrat"/>
                <a:ea typeface="Montserrat"/>
                <a:cs typeface="Montserrat"/>
                <a:sym typeface="Montserrat"/>
              </a:rPr>
              <a:t>(b) Stem </a:t>
            </a:r>
          </a:p>
          <a:p>
            <a:pPr lvl="0"/>
            <a:r>
              <a:rPr lang="en-US" sz="3600" b="1" dirty="0">
                <a:latin typeface="Montserrat"/>
                <a:ea typeface="Montserrat"/>
                <a:cs typeface="Montserrat"/>
                <a:sym typeface="Montserrat"/>
              </a:rPr>
              <a:t>(c) Fruit</a:t>
            </a:r>
          </a:p>
          <a:p>
            <a:pPr lvl="0"/>
            <a:r>
              <a:rPr lang="en-US" sz="3600" b="1" dirty="0">
                <a:latin typeface="Montserrat"/>
                <a:ea typeface="Montserrat"/>
                <a:cs typeface="Montserrat"/>
                <a:sym typeface="Montserrat"/>
              </a:rPr>
              <a:t>(d) Flower bud</a:t>
            </a:r>
            <a:endParaRPr lang="en-IN" sz="2000" dirty="0"/>
          </a:p>
        </p:txBody>
      </p:sp>
    </p:spTree>
    <p:extLst>
      <p:ext uri="{BB962C8B-B14F-4D97-AF65-F5344CB8AC3E}">
        <p14:creationId xmlns:p14="http://schemas.microsoft.com/office/powerpoint/2010/main" val="701545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Turmeric is obtained from the stem of the plant. </a:t>
            </a:r>
          </a:p>
        </p:txBody>
      </p:sp>
    </p:spTree>
    <p:extLst>
      <p:ext uri="{BB962C8B-B14F-4D97-AF65-F5344CB8AC3E}">
        <p14:creationId xmlns:p14="http://schemas.microsoft.com/office/powerpoint/2010/main" val="3495398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61. </a:t>
            </a:r>
            <a:r>
              <a:rPr lang="en-US" sz="4000" b="1" dirty="0">
                <a:solidFill>
                  <a:srgbClr val="FF0000"/>
                </a:solidFill>
                <a:latin typeface="Montserrat"/>
                <a:ea typeface="Montserrat"/>
                <a:cs typeface="Montserrat"/>
                <a:sym typeface="Montserrat"/>
              </a:rPr>
              <a:t>Which one of the following animals stores water in the intestine?</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Moloch</a:t>
            </a:r>
          </a:p>
          <a:p>
            <a:pPr lvl="0"/>
            <a:r>
              <a:rPr lang="en-US" sz="4000" b="1" dirty="0">
                <a:latin typeface="Montserrat"/>
                <a:ea typeface="Montserrat"/>
                <a:cs typeface="Montserrat"/>
                <a:sym typeface="Montserrat"/>
              </a:rPr>
              <a:t>(b) Camel</a:t>
            </a:r>
          </a:p>
          <a:p>
            <a:pPr lvl="0"/>
            <a:r>
              <a:rPr lang="en-US" sz="4000" b="1" dirty="0">
                <a:latin typeface="Montserrat"/>
                <a:ea typeface="Montserrat"/>
                <a:cs typeface="Montserrat"/>
                <a:sym typeface="Montserrat"/>
              </a:rPr>
              <a:t>(c) Zebra </a:t>
            </a:r>
          </a:p>
          <a:p>
            <a:pPr lvl="0"/>
            <a:r>
              <a:rPr lang="en-US" sz="4000" b="1" dirty="0">
                <a:latin typeface="Montserrat"/>
                <a:ea typeface="Montserrat"/>
                <a:cs typeface="Montserrat"/>
                <a:sym typeface="Montserrat"/>
              </a:rPr>
              <a:t>(d) </a:t>
            </a:r>
            <a:r>
              <a:rPr lang="en-US" sz="4000" b="1" dirty="0" err="1">
                <a:latin typeface="Montserrat"/>
                <a:ea typeface="Montserrat"/>
                <a:cs typeface="Montserrat"/>
                <a:sym typeface="Montserrat"/>
              </a:rPr>
              <a:t>Uromastix</a:t>
            </a:r>
            <a:endParaRPr lang="en-IN" sz="2400" baseline="30000" dirty="0"/>
          </a:p>
        </p:txBody>
      </p:sp>
    </p:spTree>
    <p:extLst>
      <p:ext uri="{BB962C8B-B14F-4D97-AF65-F5344CB8AC3E}">
        <p14:creationId xmlns:p14="http://schemas.microsoft.com/office/powerpoint/2010/main" val="41478261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031873"/>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Camels have some special abilities which enable it to walk for a long distance over sandy desert hills when there is neither water nor vegetation. That is why it is called "Ship of Desert". A camel can drink more than 100 </a:t>
            </a:r>
            <a:r>
              <a:rPr lang="en-US" sz="3200" b="1" dirty="0" err="1">
                <a:solidFill>
                  <a:srgbClr val="7030A0"/>
                </a:solidFill>
                <a:latin typeface="Montserrat"/>
                <a:ea typeface="Montserrat"/>
                <a:cs typeface="Montserrat"/>
                <a:sym typeface="Montserrat"/>
              </a:rPr>
              <a:t>litre</a:t>
            </a:r>
            <a:r>
              <a:rPr lang="en-US" sz="3200" b="1" dirty="0">
                <a:solidFill>
                  <a:srgbClr val="7030A0"/>
                </a:solidFill>
                <a:latin typeface="Montserrat"/>
                <a:ea typeface="Montserrat"/>
                <a:cs typeface="Montserrat"/>
                <a:sym typeface="Montserrat"/>
              </a:rPr>
              <a:t> of water at once and they store it in their intestine for future needs.</a:t>
            </a:r>
          </a:p>
        </p:txBody>
      </p:sp>
    </p:spTree>
    <p:extLst>
      <p:ext uri="{BB962C8B-B14F-4D97-AF65-F5344CB8AC3E}">
        <p14:creationId xmlns:p14="http://schemas.microsoft.com/office/powerpoint/2010/main" val="3739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312609" y="1535586"/>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62. </a:t>
            </a:r>
            <a:r>
              <a:rPr lang="en-US" sz="4000" b="1" dirty="0">
                <a:solidFill>
                  <a:srgbClr val="FF0000"/>
                </a:solidFill>
                <a:latin typeface="Montserrat"/>
                <a:ea typeface="Montserrat"/>
                <a:cs typeface="Montserrat"/>
                <a:sym typeface="Montserrat"/>
              </a:rPr>
              <a:t>Opium is obtained from</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Dried leaves</a:t>
            </a:r>
          </a:p>
          <a:p>
            <a:pPr lvl="0"/>
            <a:r>
              <a:rPr lang="en-US" sz="4000" b="1" dirty="0">
                <a:latin typeface="Montserrat"/>
                <a:ea typeface="Montserrat"/>
                <a:cs typeface="Montserrat"/>
                <a:sym typeface="Montserrat"/>
              </a:rPr>
              <a:t>(b) Roots</a:t>
            </a:r>
          </a:p>
          <a:p>
            <a:pPr lvl="0"/>
            <a:r>
              <a:rPr lang="en-US" sz="4000" b="1" dirty="0">
                <a:latin typeface="Montserrat"/>
                <a:ea typeface="Montserrat"/>
                <a:cs typeface="Montserrat"/>
                <a:sym typeface="Montserrat"/>
              </a:rPr>
              <a:t>(c) Latex from unripe fruit</a:t>
            </a:r>
          </a:p>
          <a:p>
            <a:pPr lvl="0"/>
            <a:r>
              <a:rPr lang="en-US" sz="4000" b="1" dirty="0">
                <a:latin typeface="Montserrat"/>
                <a:ea typeface="Montserrat"/>
                <a:cs typeface="Montserrat"/>
                <a:sym typeface="Montserrat"/>
              </a:rPr>
              <a:t>(d) Flower</a:t>
            </a:r>
            <a:endParaRPr lang="en-IN" sz="2400" b="1" dirty="0"/>
          </a:p>
        </p:txBody>
      </p:sp>
    </p:spTree>
    <p:extLst>
      <p:ext uri="{BB962C8B-B14F-4D97-AF65-F5344CB8AC3E}">
        <p14:creationId xmlns:p14="http://schemas.microsoft.com/office/powerpoint/2010/main" val="42919445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Opium is the dried latex. The dried latex is obtained from the unripe fruit, by making shallow cuts. </a:t>
            </a:r>
          </a:p>
        </p:txBody>
      </p:sp>
    </p:spTree>
    <p:extLst>
      <p:ext uri="{BB962C8B-B14F-4D97-AF65-F5344CB8AC3E}">
        <p14:creationId xmlns:p14="http://schemas.microsoft.com/office/powerpoint/2010/main" val="303504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SI unit of Force is Newton. One Newton is equal to 1 kilogram meter per second squared. </a:t>
            </a:r>
          </a:p>
        </p:txBody>
      </p:sp>
      <p:pic>
        <p:nvPicPr>
          <p:cNvPr id="15" name="Picture 14">
            <a:extLst>
              <a:ext uri="{FF2B5EF4-FFF2-40B4-BE49-F238E27FC236}">
                <a16:creationId xmlns:a16="http://schemas.microsoft.com/office/drawing/2014/main" id="{D246640A-AACE-BE2C-EE7C-DB204B6891F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6849914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4"/>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63. </a:t>
            </a:r>
            <a:r>
              <a:rPr lang="en-US" sz="3600" b="1" dirty="0">
                <a:solidFill>
                  <a:srgbClr val="FF0000"/>
                </a:solidFill>
                <a:latin typeface="Montserrat"/>
                <a:ea typeface="Montserrat"/>
                <a:cs typeface="Montserrat"/>
                <a:sym typeface="Montserrat"/>
              </a:rPr>
              <a:t>Which part of the animal cell is called power house?</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Cell wall</a:t>
            </a:r>
          </a:p>
          <a:p>
            <a:pPr lvl="0"/>
            <a:r>
              <a:rPr lang="en-US" sz="3600" b="1" dirty="0">
                <a:latin typeface="Montserrat"/>
                <a:ea typeface="Montserrat"/>
                <a:cs typeface="Montserrat"/>
                <a:sym typeface="Montserrat"/>
              </a:rPr>
              <a:t>(b) Nucleus </a:t>
            </a:r>
          </a:p>
          <a:p>
            <a:pPr lvl="0"/>
            <a:r>
              <a:rPr lang="en-US" sz="3600" b="1" dirty="0">
                <a:latin typeface="Montserrat"/>
                <a:ea typeface="Montserrat"/>
                <a:cs typeface="Montserrat"/>
                <a:sym typeface="Montserrat"/>
              </a:rPr>
              <a:t>(c) Mitochondria</a:t>
            </a:r>
          </a:p>
          <a:p>
            <a:pPr lvl="0"/>
            <a:r>
              <a:rPr lang="en-US" sz="3600" b="1" dirty="0">
                <a:latin typeface="Montserrat"/>
                <a:ea typeface="Montserrat"/>
                <a:cs typeface="Montserrat"/>
                <a:sym typeface="Montserrat"/>
              </a:rPr>
              <a:t>(d) Entire cell</a:t>
            </a:r>
            <a:endParaRPr lang="en-IN" sz="2000" dirty="0"/>
          </a:p>
        </p:txBody>
      </p:sp>
    </p:spTree>
    <p:extLst>
      <p:ext uri="{BB962C8B-B14F-4D97-AF65-F5344CB8AC3E}">
        <p14:creationId xmlns:p14="http://schemas.microsoft.com/office/powerpoint/2010/main" val="16366943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384995"/>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Mitochondria are sometimes described as "the powerhouse of the cell" as they generate energy.</a:t>
            </a:r>
          </a:p>
        </p:txBody>
      </p:sp>
    </p:spTree>
    <p:extLst>
      <p:ext uri="{BB962C8B-B14F-4D97-AF65-F5344CB8AC3E}">
        <p14:creationId xmlns:p14="http://schemas.microsoft.com/office/powerpoint/2010/main" val="7040595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64. </a:t>
            </a:r>
            <a:r>
              <a:rPr lang="en-US" sz="4000" b="1" dirty="0">
                <a:solidFill>
                  <a:srgbClr val="FF0000"/>
                </a:solidFill>
                <a:latin typeface="Montserrat"/>
                <a:ea typeface="Montserrat"/>
                <a:cs typeface="Montserrat"/>
                <a:sym typeface="Montserrat"/>
              </a:rPr>
              <a:t>The number of bones in an adult human body is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204</a:t>
            </a:r>
          </a:p>
          <a:p>
            <a:pPr lvl="0"/>
            <a:r>
              <a:rPr lang="en-US" sz="4000" b="1" dirty="0">
                <a:latin typeface="Montserrat"/>
                <a:ea typeface="Montserrat"/>
                <a:cs typeface="Montserrat"/>
                <a:sym typeface="Montserrat"/>
              </a:rPr>
              <a:t>(b) 206</a:t>
            </a:r>
          </a:p>
          <a:p>
            <a:pPr lvl="0"/>
            <a:r>
              <a:rPr lang="en-US" sz="4000" b="1" dirty="0">
                <a:latin typeface="Montserrat"/>
                <a:ea typeface="Montserrat"/>
                <a:cs typeface="Montserrat"/>
                <a:sym typeface="Montserrat"/>
              </a:rPr>
              <a:t>(c) 208</a:t>
            </a:r>
          </a:p>
          <a:p>
            <a:pPr lvl="0"/>
            <a:r>
              <a:rPr lang="en-US" sz="4000" b="1" dirty="0">
                <a:latin typeface="Montserrat"/>
                <a:ea typeface="Montserrat"/>
                <a:cs typeface="Montserrat"/>
                <a:sym typeface="Montserrat"/>
              </a:rPr>
              <a:t>(d) 210</a:t>
            </a:r>
            <a:endParaRPr lang="en-IN" sz="2400" dirty="0"/>
          </a:p>
        </p:txBody>
      </p:sp>
    </p:spTree>
    <p:extLst>
      <p:ext uri="{BB962C8B-B14F-4D97-AF65-F5344CB8AC3E}">
        <p14:creationId xmlns:p14="http://schemas.microsoft.com/office/powerpoint/2010/main" val="9737918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skeleton of an adult human body consists of 206 bones. It is composed of 213 bones in a child, which decreases to 206 bones by adulthood after some bones have fused together.</a:t>
            </a:r>
          </a:p>
        </p:txBody>
      </p:sp>
    </p:spTree>
    <p:extLst>
      <p:ext uri="{BB962C8B-B14F-4D97-AF65-F5344CB8AC3E}">
        <p14:creationId xmlns:p14="http://schemas.microsoft.com/office/powerpoint/2010/main" val="37135303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59542"/>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65. </a:t>
            </a:r>
            <a:r>
              <a:rPr lang="en-US" sz="3600" b="1" dirty="0">
                <a:solidFill>
                  <a:srgbClr val="FF0000"/>
                </a:solidFill>
                <a:latin typeface="Montserrat"/>
                <a:ea typeface="Montserrat"/>
                <a:cs typeface="Montserrat"/>
                <a:sym typeface="Montserrat"/>
              </a:rPr>
              <a:t>The total volume of blood in a normal adult human being is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5-6 </a:t>
            </a:r>
            <a:r>
              <a:rPr lang="en-US" sz="3600" b="1" dirty="0" err="1">
                <a:latin typeface="Montserrat"/>
                <a:ea typeface="Montserrat"/>
                <a:cs typeface="Montserrat"/>
                <a:sym typeface="Montserrat"/>
              </a:rPr>
              <a:t>litres</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(b) 3-4 </a:t>
            </a:r>
            <a:r>
              <a:rPr lang="en-US" sz="3600" b="1" dirty="0" err="1">
                <a:latin typeface="Montserrat"/>
                <a:ea typeface="Montserrat"/>
                <a:cs typeface="Montserrat"/>
                <a:sym typeface="Montserrat"/>
              </a:rPr>
              <a:t>litres</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(c) 8-10 </a:t>
            </a:r>
            <a:r>
              <a:rPr lang="en-US" sz="3600" b="1" dirty="0" err="1">
                <a:latin typeface="Montserrat"/>
                <a:ea typeface="Montserrat"/>
                <a:cs typeface="Montserrat"/>
                <a:sym typeface="Montserrat"/>
              </a:rPr>
              <a:t>litres</a:t>
            </a:r>
            <a:r>
              <a:rPr lang="en-US" sz="3600" b="1" dirty="0">
                <a:latin typeface="Montserrat"/>
                <a:ea typeface="Montserrat"/>
                <a:cs typeface="Montserrat"/>
                <a:sym typeface="Montserrat"/>
              </a:rPr>
              <a:t> </a:t>
            </a:r>
          </a:p>
          <a:p>
            <a:pPr lvl="0"/>
            <a:r>
              <a:rPr lang="en-US" sz="3600" b="1" dirty="0">
                <a:latin typeface="Montserrat"/>
                <a:ea typeface="Montserrat"/>
                <a:cs typeface="Montserrat"/>
                <a:sym typeface="Montserrat"/>
              </a:rPr>
              <a:t>(d) 10-12 </a:t>
            </a:r>
            <a:r>
              <a:rPr lang="en-US" sz="3600" b="1" dirty="0" err="1">
                <a:latin typeface="Montserrat"/>
                <a:ea typeface="Montserrat"/>
                <a:cs typeface="Montserrat"/>
                <a:sym typeface="Montserrat"/>
              </a:rPr>
              <a:t>litres</a:t>
            </a:r>
            <a:endParaRPr lang="en-IN" sz="2000" dirty="0"/>
          </a:p>
        </p:txBody>
      </p:sp>
    </p:spTree>
    <p:extLst>
      <p:ext uri="{BB962C8B-B14F-4D97-AF65-F5344CB8AC3E}">
        <p14:creationId xmlns:p14="http://schemas.microsoft.com/office/powerpoint/2010/main" val="31063615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Blood is a special connective tissue consisting of a fluid matrix, plasma, and formed elements. The total volume of blood in normal adult human being is 5-6 </a:t>
            </a:r>
            <a:r>
              <a:rPr lang="en-US" sz="3200" b="1" dirty="0" err="1">
                <a:solidFill>
                  <a:srgbClr val="7030A0"/>
                </a:solidFill>
                <a:latin typeface="Montserrat"/>
                <a:ea typeface="Montserrat"/>
                <a:cs typeface="Montserrat"/>
                <a:sym typeface="Montserrat"/>
              </a:rPr>
              <a:t>litres</a:t>
            </a:r>
            <a:r>
              <a:rPr lang="en-US" sz="3200" b="1" dirty="0">
                <a:solidFill>
                  <a:srgbClr val="7030A0"/>
                </a:solidFill>
                <a:latin typeface="Montserrat"/>
                <a:ea typeface="Montserrat"/>
                <a:cs typeface="Montserrat"/>
                <a:sym typeface="Montserrat"/>
              </a:rPr>
              <a:t>. </a:t>
            </a:r>
          </a:p>
        </p:txBody>
      </p:sp>
    </p:spTree>
    <p:extLst>
      <p:ext uri="{BB962C8B-B14F-4D97-AF65-F5344CB8AC3E}">
        <p14:creationId xmlns:p14="http://schemas.microsoft.com/office/powerpoint/2010/main" val="32765597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66. </a:t>
            </a:r>
            <a:r>
              <a:rPr lang="en-US" sz="3600" b="1" dirty="0">
                <a:solidFill>
                  <a:srgbClr val="FF0000"/>
                </a:solidFill>
                <a:latin typeface="Montserrat"/>
                <a:ea typeface="Montserrat"/>
                <a:cs typeface="Montserrat"/>
                <a:sym typeface="Montserrat"/>
              </a:rPr>
              <a:t>The process by which blood is purified in human body is called</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Dialysis </a:t>
            </a:r>
          </a:p>
          <a:p>
            <a:pPr lvl="0"/>
            <a:r>
              <a:rPr lang="en-US" sz="3600" b="1" dirty="0">
                <a:latin typeface="Montserrat"/>
                <a:ea typeface="Montserrat"/>
                <a:cs typeface="Montserrat"/>
                <a:sym typeface="Montserrat"/>
              </a:rPr>
              <a:t>(b) </a:t>
            </a:r>
            <a:r>
              <a:rPr lang="en-US" sz="3600" b="1" dirty="0" err="1">
                <a:latin typeface="Montserrat"/>
                <a:ea typeface="Montserrat"/>
                <a:cs typeface="Montserrat"/>
                <a:sym typeface="Montserrat"/>
              </a:rPr>
              <a:t>Haemolysis</a:t>
            </a:r>
            <a:r>
              <a:rPr lang="en-US" sz="3600" b="1" dirty="0">
                <a:latin typeface="Montserrat"/>
                <a:ea typeface="Montserrat"/>
                <a:cs typeface="Montserrat"/>
                <a:sym typeface="Montserrat"/>
              </a:rPr>
              <a:t> </a:t>
            </a:r>
          </a:p>
          <a:p>
            <a:pPr lvl="0"/>
            <a:r>
              <a:rPr lang="en-US" sz="3600" b="1" dirty="0">
                <a:latin typeface="Montserrat"/>
                <a:ea typeface="Montserrat"/>
                <a:cs typeface="Montserrat"/>
                <a:sym typeface="Montserrat"/>
              </a:rPr>
              <a:t>(c) Osmosis</a:t>
            </a:r>
          </a:p>
          <a:p>
            <a:pPr lvl="0"/>
            <a:r>
              <a:rPr lang="en-US" sz="3600" b="1" dirty="0">
                <a:latin typeface="Montserrat"/>
                <a:ea typeface="Montserrat"/>
                <a:cs typeface="Montserrat"/>
                <a:sym typeface="Montserrat"/>
              </a:rPr>
              <a:t>(d) Paralysis</a:t>
            </a:r>
            <a:endParaRPr lang="en-IN" sz="2000" dirty="0"/>
          </a:p>
        </p:txBody>
      </p:sp>
    </p:spTree>
    <p:extLst>
      <p:ext uri="{BB962C8B-B14F-4D97-AF65-F5344CB8AC3E}">
        <p14:creationId xmlns:p14="http://schemas.microsoft.com/office/powerpoint/2010/main" val="22769881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Dialysis is a process for removing waste and excess water from the blood and is used primarily as an artificial replacement for lost kidney function in people with kidney failure. Dialysis filters out unwanted and fluids from the blood.</a:t>
            </a:r>
          </a:p>
        </p:txBody>
      </p:sp>
    </p:spTree>
    <p:extLst>
      <p:ext uri="{BB962C8B-B14F-4D97-AF65-F5344CB8AC3E}">
        <p14:creationId xmlns:p14="http://schemas.microsoft.com/office/powerpoint/2010/main" val="33335257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67. </a:t>
            </a:r>
            <a:r>
              <a:rPr lang="en-US" sz="3600" b="1" dirty="0">
                <a:solidFill>
                  <a:srgbClr val="FF0000"/>
                </a:solidFill>
                <a:latin typeface="Montserrat"/>
                <a:ea typeface="Montserrat"/>
                <a:cs typeface="Montserrat"/>
                <a:sym typeface="Montserrat"/>
              </a:rPr>
              <a:t>The major chemical compound found in human kidney stones is: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Urea</a:t>
            </a:r>
          </a:p>
          <a:p>
            <a:pPr lvl="0"/>
            <a:r>
              <a:rPr lang="en-US" sz="3600" b="1" dirty="0">
                <a:latin typeface="Montserrat"/>
                <a:ea typeface="Montserrat"/>
                <a:cs typeface="Montserrat"/>
                <a:sym typeface="Montserrat"/>
              </a:rPr>
              <a:t>(b) Calcium carbonate </a:t>
            </a:r>
          </a:p>
          <a:p>
            <a:pPr lvl="0"/>
            <a:r>
              <a:rPr lang="en-US" sz="3600" b="1" dirty="0">
                <a:latin typeface="Montserrat"/>
                <a:ea typeface="Montserrat"/>
                <a:cs typeface="Montserrat"/>
                <a:sym typeface="Montserrat"/>
              </a:rPr>
              <a:t>(c) Calcium oxalate </a:t>
            </a:r>
          </a:p>
          <a:p>
            <a:pPr lvl="0"/>
            <a:r>
              <a:rPr lang="en-US" sz="3600" b="1" dirty="0">
                <a:latin typeface="Montserrat"/>
                <a:ea typeface="Montserrat"/>
                <a:cs typeface="Montserrat"/>
                <a:sym typeface="Montserrat"/>
              </a:rPr>
              <a:t>(d) Calcium sulphate</a:t>
            </a:r>
            <a:endParaRPr lang="en-IN" sz="2000" dirty="0"/>
          </a:p>
        </p:txBody>
      </p:sp>
    </p:spTree>
    <p:extLst>
      <p:ext uri="{BB962C8B-B14F-4D97-AF65-F5344CB8AC3E}">
        <p14:creationId xmlns:p14="http://schemas.microsoft.com/office/powerpoint/2010/main" val="22482406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major constituent of human kidney stones is calcium oxalate.</a:t>
            </a:r>
          </a:p>
        </p:txBody>
      </p:sp>
    </p:spTree>
    <p:extLst>
      <p:ext uri="{BB962C8B-B14F-4D97-AF65-F5344CB8AC3E}">
        <p14:creationId xmlns:p14="http://schemas.microsoft.com/office/powerpoint/2010/main" val="17961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5. </a:t>
            </a:r>
            <a:r>
              <a:rPr lang="en-US" sz="3600" b="1" dirty="0">
                <a:solidFill>
                  <a:srgbClr val="FF0000"/>
                </a:solidFill>
                <a:latin typeface="Montserrat"/>
                <a:ea typeface="Montserrat"/>
                <a:cs typeface="Montserrat"/>
                <a:sym typeface="Montserrat"/>
              </a:rPr>
              <a:t>Which one of the following is a bad Thermal Conductor?</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a:t>
            </a:r>
            <a:r>
              <a:rPr lang="en-US" sz="3600" b="1" dirty="0" err="1">
                <a:latin typeface="Montserrat"/>
                <a:ea typeface="Montserrat"/>
                <a:cs typeface="Montserrat"/>
                <a:sym typeface="Montserrat"/>
              </a:rPr>
              <a:t>Aluminium</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(b) Copper</a:t>
            </a:r>
          </a:p>
          <a:p>
            <a:pPr lvl="0"/>
            <a:r>
              <a:rPr lang="en-US" sz="3600" b="1" dirty="0">
                <a:latin typeface="Montserrat"/>
                <a:ea typeface="Montserrat"/>
                <a:cs typeface="Montserrat"/>
                <a:sym typeface="Montserrat"/>
              </a:rPr>
              <a:t>(c) Glass</a:t>
            </a:r>
          </a:p>
          <a:p>
            <a:pPr lvl="0"/>
            <a:r>
              <a:rPr lang="en-US" sz="3600" b="1" dirty="0">
                <a:latin typeface="Montserrat"/>
                <a:ea typeface="Montserrat"/>
                <a:cs typeface="Montserrat"/>
                <a:sym typeface="Montserrat"/>
              </a:rPr>
              <a:t>(d) Silver </a:t>
            </a:r>
            <a:endParaRPr lang="en-IN" sz="2000" dirty="0"/>
          </a:p>
        </p:txBody>
      </p:sp>
      <p:pic>
        <p:nvPicPr>
          <p:cNvPr id="15" name="Picture 14">
            <a:extLst>
              <a:ext uri="{FF2B5EF4-FFF2-40B4-BE49-F238E27FC236}">
                <a16:creationId xmlns:a16="http://schemas.microsoft.com/office/drawing/2014/main" id="{75EAEE94-F950-4F12-F1EB-6D7E784D2DC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9591781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68. </a:t>
            </a:r>
            <a:r>
              <a:rPr lang="en-US" sz="3600" b="1" dirty="0">
                <a:solidFill>
                  <a:srgbClr val="FF0000"/>
                </a:solidFill>
                <a:latin typeface="Montserrat"/>
                <a:ea typeface="Montserrat"/>
                <a:cs typeface="Montserrat"/>
                <a:sym typeface="Montserrat"/>
              </a:rPr>
              <a:t>Sickle-cell anemia is a disease caused due to the abnormality in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white blood cells</a:t>
            </a:r>
          </a:p>
          <a:p>
            <a:pPr lvl="0"/>
            <a:r>
              <a:rPr lang="en-US" sz="3600" b="1" dirty="0">
                <a:latin typeface="Montserrat"/>
                <a:ea typeface="Montserrat"/>
                <a:cs typeface="Montserrat"/>
                <a:sym typeface="Montserrat"/>
              </a:rPr>
              <a:t>(b) red blood cells</a:t>
            </a:r>
          </a:p>
          <a:p>
            <a:pPr lvl="0"/>
            <a:r>
              <a:rPr lang="en-US" sz="3600" b="1" dirty="0">
                <a:latin typeface="Montserrat"/>
                <a:ea typeface="Montserrat"/>
                <a:cs typeface="Montserrat"/>
                <a:sym typeface="Montserrat"/>
              </a:rPr>
              <a:t>(c) Thrombocytes</a:t>
            </a:r>
          </a:p>
          <a:p>
            <a:pPr lvl="0"/>
            <a:r>
              <a:rPr lang="en-US" sz="3600" b="1" dirty="0">
                <a:latin typeface="Montserrat"/>
                <a:ea typeface="Montserrat"/>
                <a:cs typeface="Montserrat"/>
                <a:sym typeface="Montserrat"/>
              </a:rPr>
              <a:t>(d) blood plasma composition</a:t>
            </a:r>
            <a:endParaRPr lang="en-IN" sz="2000" dirty="0"/>
          </a:p>
        </p:txBody>
      </p:sp>
    </p:spTree>
    <p:extLst>
      <p:ext uri="{BB962C8B-B14F-4D97-AF65-F5344CB8AC3E}">
        <p14:creationId xmlns:p14="http://schemas.microsoft.com/office/powerpoint/2010/main" val="34423156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2800" b="1" dirty="0">
                <a:latin typeface="Montserrat"/>
                <a:ea typeface="Montserrat"/>
                <a:cs typeface="Montserrat"/>
                <a:sym typeface="Montserrat"/>
              </a:rPr>
              <a:t>Answer: (b);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Sickle cell anemia is an inherited blood disorder that causes chronic anemia, periodic episodes of pain, and other complications. In sickle cell anemia the red blood cells become rigid and shaped like crescents, or sickles, rather than being flexible and round. This change in shape prevents red blood cells from getting into small blood vessels. As a result, the tissues do not get enough oxygen. Lack of oxygen can cause pain and damage in the arms, legs, and organs (e.g., spleen, kidney, brain).</a:t>
            </a:r>
          </a:p>
        </p:txBody>
      </p:sp>
    </p:spTree>
    <p:extLst>
      <p:ext uri="{BB962C8B-B14F-4D97-AF65-F5344CB8AC3E}">
        <p14:creationId xmlns:p14="http://schemas.microsoft.com/office/powerpoint/2010/main" val="10672746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69. </a:t>
            </a:r>
            <a:r>
              <a:rPr lang="en-US" sz="4000" b="1" dirty="0">
                <a:solidFill>
                  <a:srgbClr val="FF0000"/>
                </a:solidFill>
                <a:latin typeface="Montserrat"/>
                <a:ea typeface="Montserrat"/>
                <a:cs typeface="Montserrat"/>
                <a:sym typeface="Montserrat"/>
              </a:rPr>
              <a:t>Which one of the following vitamins is responsible for blood clotting?</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a:t>
            </a:r>
          </a:p>
          <a:p>
            <a:pPr lvl="0"/>
            <a:r>
              <a:rPr lang="en-US" sz="4000" b="1" dirty="0">
                <a:latin typeface="Montserrat"/>
                <a:ea typeface="Montserrat"/>
                <a:cs typeface="Montserrat"/>
                <a:sym typeface="Montserrat"/>
              </a:rPr>
              <a:t>(b) K</a:t>
            </a:r>
          </a:p>
          <a:p>
            <a:pPr lvl="0"/>
            <a:r>
              <a:rPr lang="en-US" sz="4000" b="1" dirty="0">
                <a:latin typeface="Montserrat"/>
                <a:ea typeface="Montserrat"/>
                <a:cs typeface="Montserrat"/>
                <a:sym typeface="Montserrat"/>
              </a:rPr>
              <a:t>(c) E</a:t>
            </a:r>
          </a:p>
          <a:p>
            <a:pPr lvl="0"/>
            <a:r>
              <a:rPr lang="en-US" sz="4000" b="1" dirty="0">
                <a:latin typeface="Montserrat"/>
                <a:ea typeface="Montserrat"/>
                <a:cs typeface="Montserrat"/>
                <a:sym typeface="Montserrat"/>
              </a:rPr>
              <a:t>(d) D</a:t>
            </a:r>
            <a:endParaRPr lang="en-IN" sz="2400" b="1" dirty="0"/>
          </a:p>
        </p:txBody>
      </p:sp>
    </p:spTree>
    <p:extLst>
      <p:ext uri="{BB962C8B-B14F-4D97-AF65-F5344CB8AC3E}">
        <p14:creationId xmlns:p14="http://schemas.microsoft.com/office/powerpoint/2010/main" val="3001121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246769"/>
          </a:xfrm>
          <a:prstGeom prst="rect">
            <a:avLst/>
          </a:prstGeom>
          <a:noFill/>
        </p:spPr>
        <p:txBody>
          <a:bodyPr wrap="square" rtlCol="0">
            <a:spAutoFit/>
          </a:bodyPr>
          <a:lstStyle/>
          <a:p>
            <a:pPr lvl="0"/>
            <a:r>
              <a:rPr lang="en-US" sz="2800" b="1" dirty="0">
                <a:latin typeface="Montserrat"/>
                <a:ea typeface="Montserrat"/>
                <a:cs typeface="Montserrat"/>
                <a:sym typeface="Montserrat"/>
              </a:rPr>
              <a:t>Answer: (b);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Blood is a fluid connective tissue which coagulates in few minutes after ejecting from the body which called as blood clots. In process of blood clotting Vitamin K are involved.</a:t>
            </a:r>
          </a:p>
        </p:txBody>
      </p:sp>
    </p:spTree>
    <p:extLst>
      <p:ext uri="{BB962C8B-B14F-4D97-AF65-F5344CB8AC3E}">
        <p14:creationId xmlns:p14="http://schemas.microsoft.com/office/powerpoint/2010/main" val="21554527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5262979"/>
          </a:xfrm>
          <a:prstGeom prst="rect">
            <a:avLst/>
          </a:prstGeom>
          <a:noFill/>
        </p:spPr>
        <p:txBody>
          <a:bodyPr wrap="square" rtlCol="0">
            <a:spAutoFit/>
          </a:bodyPr>
          <a:lstStyle/>
          <a:p>
            <a:pPr lvl="0"/>
            <a:r>
              <a:rPr lang="en-US" sz="2400" b="1" dirty="0">
                <a:latin typeface="Montserrat"/>
                <a:ea typeface="Montserrat"/>
                <a:cs typeface="Montserrat"/>
                <a:sym typeface="Montserrat"/>
              </a:rPr>
              <a:t>70. </a:t>
            </a:r>
            <a:r>
              <a:rPr lang="en-US" sz="2400" b="1" dirty="0">
                <a:solidFill>
                  <a:srgbClr val="FF0000"/>
                </a:solidFill>
                <a:latin typeface="Montserrat"/>
                <a:ea typeface="Montserrat"/>
                <a:cs typeface="Montserrat"/>
                <a:sym typeface="Montserrat"/>
              </a:rPr>
              <a:t>Match List I with List II and select the correct answer from the code given below the lists:</a:t>
            </a:r>
          </a:p>
          <a:p>
            <a:pPr lvl="0"/>
            <a:r>
              <a:rPr lang="en-US" sz="2400" b="1" dirty="0">
                <a:solidFill>
                  <a:srgbClr val="FF0000"/>
                </a:solidFill>
                <a:latin typeface="Montserrat"/>
                <a:ea typeface="Montserrat"/>
                <a:cs typeface="Montserrat"/>
                <a:sym typeface="Montserrat"/>
              </a:rPr>
              <a:t>		List I 		List II</a:t>
            </a:r>
          </a:p>
          <a:p>
            <a:pPr lvl="0"/>
            <a:r>
              <a:rPr lang="en-US" sz="2400" b="1" dirty="0">
                <a:solidFill>
                  <a:srgbClr val="FF0000"/>
                </a:solidFill>
                <a:latin typeface="Montserrat"/>
                <a:ea typeface="Montserrat"/>
                <a:cs typeface="Montserrat"/>
                <a:sym typeface="Montserrat"/>
              </a:rPr>
              <a:t>	(Disease) 		(Cause)</a:t>
            </a:r>
          </a:p>
          <a:p>
            <a:pPr lvl="0"/>
            <a:r>
              <a:rPr lang="en-US" sz="2400" b="1" dirty="0">
                <a:solidFill>
                  <a:srgbClr val="FF0000"/>
                </a:solidFill>
                <a:latin typeface="Montserrat"/>
                <a:ea typeface="Montserrat"/>
                <a:cs typeface="Montserrat"/>
                <a:sym typeface="Montserrat"/>
              </a:rPr>
              <a:t>A. </a:t>
            </a:r>
            <a:r>
              <a:rPr lang="en-US" sz="2400" b="1" dirty="0" err="1">
                <a:solidFill>
                  <a:srgbClr val="FF0000"/>
                </a:solidFill>
                <a:latin typeface="Montserrat"/>
                <a:ea typeface="Montserrat"/>
                <a:cs typeface="Montserrat"/>
                <a:sym typeface="Montserrat"/>
              </a:rPr>
              <a:t>Nightblindness</a:t>
            </a:r>
            <a:r>
              <a:rPr lang="en-US" sz="2400" b="1" dirty="0">
                <a:solidFill>
                  <a:srgbClr val="FF0000"/>
                </a:solidFill>
                <a:latin typeface="Montserrat"/>
                <a:ea typeface="Montserrat"/>
                <a:cs typeface="Montserrat"/>
                <a:sym typeface="Montserrat"/>
              </a:rPr>
              <a:t> 	1. Vitamin D</a:t>
            </a:r>
          </a:p>
          <a:p>
            <a:pPr lvl="0"/>
            <a:r>
              <a:rPr lang="en-US" sz="2400" b="1" dirty="0">
                <a:solidFill>
                  <a:srgbClr val="FF0000"/>
                </a:solidFill>
                <a:latin typeface="Montserrat"/>
                <a:ea typeface="Montserrat"/>
                <a:cs typeface="Montserrat"/>
                <a:sym typeface="Montserrat"/>
              </a:rPr>
              <a:t>B. Rickets 			2. Vitamin C </a:t>
            </a:r>
          </a:p>
          <a:p>
            <a:pPr lvl="0"/>
            <a:r>
              <a:rPr lang="en-US" sz="2400" b="1" dirty="0">
                <a:solidFill>
                  <a:srgbClr val="FF0000"/>
                </a:solidFill>
                <a:latin typeface="Montserrat"/>
                <a:ea typeface="Montserrat"/>
                <a:cs typeface="Montserrat"/>
                <a:sym typeface="Montserrat"/>
              </a:rPr>
              <a:t>C. Scurvy 			3. Vitamin B</a:t>
            </a:r>
          </a:p>
          <a:p>
            <a:pPr lvl="0"/>
            <a:r>
              <a:rPr lang="en-US" sz="2400" b="1" dirty="0">
                <a:solidFill>
                  <a:srgbClr val="FF0000"/>
                </a:solidFill>
                <a:latin typeface="Montserrat"/>
                <a:ea typeface="Montserrat"/>
                <a:cs typeface="Montserrat"/>
                <a:sym typeface="Montserrat"/>
              </a:rPr>
              <a:t>D. Beri-</a:t>
            </a:r>
            <a:r>
              <a:rPr lang="en-US" sz="2400" b="1" dirty="0" err="1">
                <a:solidFill>
                  <a:srgbClr val="FF0000"/>
                </a:solidFill>
                <a:latin typeface="Montserrat"/>
                <a:ea typeface="Montserrat"/>
                <a:cs typeface="Montserrat"/>
                <a:sym typeface="Montserrat"/>
              </a:rPr>
              <a:t>beri</a:t>
            </a:r>
            <a:r>
              <a:rPr lang="en-US" sz="2400" b="1" dirty="0">
                <a:solidFill>
                  <a:srgbClr val="FF0000"/>
                </a:solidFill>
                <a:latin typeface="Montserrat"/>
                <a:ea typeface="Montserrat"/>
                <a:cs typeface="Montserrat"/>
                <a:sym typeface="Montserrat"/>
              </a:rPr>
              <a:t> 		4. Vitamin A</a:t>
            </a:r>
          </a:p>
          <a:p>
            <a:pPr lvl="0"/>
            <a:r>
              <a:rPr lang="en-US" sz="2400" b="1" dirty="0">
                <a:solidFill>
                  <a:srgbClr val="FF0000"/>
                </a:solidFill>
                <a:latin typeface="Montserrat"/>
                <a:ea typeface="Montserrat"/>
                <a:cs typeface="Montserrat"/>
                <a:sym typeface="Montserrat"/>
              </a:rPr>
              <a:t>Code:</a:t>
            </a:r>
          </a:p>
          <a:p>
            <a:pPr lvl="0"/>
            <a:r>
              <a:rPr lang="en-US" sz="2400" b="1" dirty="0">
                <a:solidFill>
                  <a:srgbClr val="FF0000"/>
                </a:solidFill>
                <a:latin typeface="Montserrat"/>
                <a:ea typeface="Montserrat"/>
                <a:cs typeface="Montserrat"/>
                <a:sym typeface="Montserrat"/>
              </a:rPr>
              <a:t>	A B C D</a:t>
            </a:r>
          </a:p>
          <a:p>
            <a:pPr lvl="0"/>
            <a:r>
              <a:rPr lang="en-US" sz="2400" b="1" dirty="0">
                <a:latin typeface="Montserrat"/>
                <a:ea typeface="Montserrat"/>
                <a:cs typeface="Montserrat"/>
                <a:sym typeface="Montserrat"/>
              </a:rPr>
              <a:t>(a)       1 2 3 4</a:t>
            </a:r>
          </a:p>
          <a:p>
            <a:pPr lvl="0"/>
            <a:r>
              <a:rPr lang="en-US" sz="2400" b="1" dirty="0">
                <a:latin typeface="Montserrat"/>
                <a:ea typeface="Montserrat"/>
                <a:cs typeface="Montserrat"/>
                <a:sym typeface="Montserrat"/>
              </a:rPr>
              <a:t>(b)       3 4 1 2</a:t>
            </a:r>
          </a:p>
          <a:p>
            <a:pPr lvl="0"/>
            <a:r>
              <a:rPr lang="en-US" sz="2400" b="1" dirty="0">
                <a:latin typeface="Montserrat"/>
                <a:ea typeface="Montserrat"/>
                <a:cs typeface="Montserrat"/>
                <a:sym typeface="Montserrat"/>
              </a:rPr>
              <a:t>(c)       4 1 2 3</a:t>
            </a:r>
          </a:p>
          <a:p>
            <a:pPr lvl="0"/>
            <a:r>
              <a:rPr lang="en-US" sz="2400" b="1" dirty="0">
                <a:latin typeface="Montserrat"/>
                <a:ea typeface="Montserrat"/>
                <a:cs typeface="Montserrat"/>
                <a:sym typeface="Montserrat"/>
              </a:rPr>
              <a:t>(d)       2 3 4 1</a:t>
            </a:r>
            <a:endParaRPr lang="en-IN" sz="1400" dirty="0"/>
          </a:p>
        </p:txBody>
      </p:sp>
    </p:spTree>
    <p:extLst>
      <p:ext uri="{BB962C8B-B14F-4D97-AF65-F5344CB8AC3E}">
        <p14:creationId xmlns:p14="http://schemas.microsoft.com/office/powerpoint/2010/main" val="38045057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marL="457200" lvl="0" indent="-457200">
              <a:buFont typeface="Wingdings" panose="05000000000000000000" pitchFamily="2" charset="2"/>
              <a:buChar char="v"/>
            </a:pPr>
            <a:r>
              <a:rPr lang="en-US" sz="3200" b="1" dirty="0">
                <a:solidFill>
                  <a:srgbClr val="7030A0"/>
                </a:solidFill>
                <a:latin typeface="Montserrat"/>
                <a:ea typeface="Montserrat"/>
                <a:cs typeface="Montserrat"/>
                <a:sym typeface="Montserrat"/>
              </a:rPr>
              <a:t>Night blindness is caused due to deficiency of vitamin A, </a:t>
            </a:r>
          </a:p>
          <a:p>
            <a:pPr marL="457200" lvl="0" indent="-457200">
              <a:buFont typeface="Wingdings" panose="05000000000000000000" pitchFamily="2" charset="2"/>
              <a:buChar char="v"/>
            </a:pPr>
            <a:r>
              <a:rPr lang="en-US" sz="3200" b="1" dirty="0">
                <a:solidFill>
                  <a:srgbClr val="7030A0"/>
                </a:solidFill>
                <a:latin typeface="Montserrat"/>
                <a:ea typeface="Montserrat"/>
                <a:cs typeface="Montserrat"/>
                <a:sym typeface="Montserrat"/>
              </a:rPr>
              <a:t>Rickets caused due to deficiency of vitamin D, </a:t>
            </a:r>
          </a:p>
          <a:p>
            <a:pPr marL="457200" lvl="0" indent="-457200">
              <a:buFont typeface="Wingdings" panose="05000000000000000000" pitchFamily="2" charset="2"/>
              <a:buChar char="v"/>
            </a:pPr>
            <a:r>
              <a:rPr lang="en-US" sz="3200" b="1" dirty="0">
                <a:solidFill>
                  <a:srgbClr val="7030A0"/>
                </a:solidFill>
                <a:latin typeface="Montserrat"/>
                <a:ea typeface="Montserrat"/>
                <a:cs typeface="Montserrat"/>
                <a:sym typeface="Montserrat"/>
              </a:rPr>
              <a:t>Scurvy is caused by deficiency of vitamin C and </a:t>
            </a:r>
          </a:p>
          <a:p>
            <a:pPr marL="457200" lvl="0" indent="-457200">
              <a:buFont typeface="Wingdings" panose="05000000000000000000" pitchFamily="2" charset="2"/>
              <a:buChar char="v"/>
            </a:pPr>
            <a:r>
              <a:rPr lang="en-US" sz="3200" b="1" dirty="0">
                <a:solidFill>
                  <a:srgbClr val="7030A0"/>
                </a:solidFill>
                <a:latin typeface="Montserrat"/>
                <a:ea typeface="Montserrat"/>
                <a:cs typeface="Montserrat"/>
                <a:sym typeface="Montserrat"/>
              </a:rPr>
              <a:t>Beri-Beri is result of deficiency of Vitamin B1. </a:t>
            </a:r>
          </a:p>
        </p:txBody>
      </p:sp>
    </p:spTree>
    <p:extLst>
      <p:ext uri="{BB962C8B-B14F-4D97-AF65-F5344CB8AC3E}">
        <p14:creationId xmlns:p14="http://schemas.microsoft.com/office/powerpoint/2010/main" val="37206339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71. </a:t>
            </a:r>
            <a:r>
              <a:rPr lang="en-US" sz="3600" b="1" dirty="0">
                <a:solidFill>
                  <a:srgbClr val="FF0000"/>
                </a:solidFill>
                <a:latin typeface="Montserrat"/>
                <a:ea typeface="Montserrat"/>
                <a:cs typeface="Montserrat"/>
                <a:sym typeface="Montserrat"/>
              </a:rPr>
              <a:t>Which one of the following is not a plant hormone?</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Cytokinin</a:t>
            </a:r>
          </a:p>
          <a:p>
            <a:pPr lvl="0"/>
            <a:r>
              <a:rPr lang="en-US" sz="3600" b="1" dirty="0">
                <a:latin typeface="Montserrat"/>
                <a:ea typeface="Montserrat"/>
                <a:cs typeface="Montserrat"/>
                <a:sym typeface="Montserrat"/>
              </a:rPr>
              <a:t>(b) Ethylene</a:t>
            </a:r>
          </a:p>
          <a:p>
            <a:pPr lvl="0"/>
            <a:r>
              <a:rPr lang="en-US" sz="3600" b="1" dirty="0">
                <a:latin typeface="Montserrat"/>
                <a:ea typeface="Montserrat"/>
                <a:cs typeface="Montserrat"/>
                <a:sym typeface="Montserrat"/>
              </a:rPr>
              <a:t>(c) Insulin</a:t>
            </a:r>
          </a:p>
          <a:p>
            <a:pPr lvl="0"/>
            <a:r>
              <a:rPr lang="en-US" sz="3600" b="1" dirty="0">
                <a:latin typeface="Montserrat"/>
                <a:ea typeface="Montserrat"/>
                <a:cs typeface="Montserrat"/>
                <a:sym typeface="Montserrat"/>
              </a:rPr>
              <a:t>(d) Gibberellin</a:t>
            </a:r>
            <a:endParaRPr lang="en-IN" sz="2000" dirty="0"/>
          </a:p>
        </p:txBody>
      </p:sp>
    </p:spTree>
    <p:extLst>
      <p:ext uri="{BB962C8B-B14F-4D97-AF65-F5344CB8AC3E}">
        <p14:creationId xmlns:p14="http://schemas.microsoft.com/office/powerpoint/2010/main" val="34085261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hormone produced in the pancreas by islets of Langerhans, which regulates the amount of glucose in the blood. The lack of insulin causes diabetes. </a:t>
            </a:r>
          </a:p>
        </p:txBody>
      </p:sp>
    </p:spTree>
    <p:extLst>
      <p:ext uri="{BB962C8B-B14F-4D97-AF65-F5344CB8AC3E}">
        <p14:creationId xmlns:p14="http://schemas.microsoft.com/office/powerpoint/2010/main" val="3595234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326677" y="1536174"/>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72. </a:t>
            </a:r>
            <a:r>
              <a:rPr lang="en-US" sz="4000" b="1" dirty="0">
                <a:solidFill>
                  <a:srgbClr val="FF0000"/>
                </a:solidFill>
                <a:latin typeface="Montserrat"/>
                <a:ea typeface="Montserrat"/>
                <a:cs typeface="Montserrat"/>
                <a:sym typeface="Montserrat"/>
              </a:rPr>
              <a:t>Plants which grow on saline soils are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Xerophytes</a:t>
            </a:r>
          </a:p>
          <a:p>
            <a:pPr lvl="0"/>
            <a:r>
              <a:rPr lang="en-US" sz="4000" b="1" dirty="0">
                <a:latin typeface="Montserrat"/>
                <a:ea typeface="Montserrat"/>
                <a:cs typeface="Montserrat"/>
                <a:sym typeface="Montserrat"/>
              </a:rPr>
              <a:t>(b) Hydrophytes</a:t>
            </a:r>
          </a:p>
          <a:p>
            <a:pPr lvl="0"/>
            <a:r>
              <a:rPr lang="en-US" sz="4000" b="1" dirty="0">
                <a:latin typeface="Montserrat"/>
                <a:ea typeface="Montserrat"/>
                <a:cs typeface="Montserrat"/>
                <a:sym typeface="Montserrat"/>
              </a:rPr>
              <a:t>(c) Halophytes</a:t>
            </a:r>
          </a:p>
          <a:p>
            <a:pPr lvl="0"/>
            <a:r>
              <a:rPr lang="en-US" sz="4000" b="1" dirty="0">
                <a:latin typeface="Montserrat"/>
                <a:ea typeface="Montserrat"/>
                <a:cs typeface="Montserrat"/>
                <a:sym typeface="Montserrat"/>
              </a:rPr>
              <a:t>(d) Succulents</a:t>
            </a:r>
            <a:endParaRPr lang="en-IN" sz="2400" dirty="0"/>
          </a:p>
        </p:txBody>
      </p:sp>
    </p:spTree>
    <p:extLst>
      <p:ext uri="{BB962C8B-B14F-4D97-AF65-F5344CB8AC3E}">
        <p14:creationId xmlns:p14="http://schemas.microsoft.com/office/powerpoint/2010/main" val="41129400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Hydrophytes or aquatic plants are plants that have adapted to live in an aquatic environment (saltwater or freshwater). The are also referred as macrophytes. These plants require special adaptations for living submerged in water or at the water's surface. Plants growing on saline soils or water are called halophytes.</a:t>
            </a:r>
          </a:p>
        </p:txBody>
      </p:sp>
    </p:spTree>
    <p:extLst>
      <p:ext uri="{BB962C8B-B14F-4D97-AF65-F5344CB8AC3E}">
        <p14:creationId xmlns:p14="http://schemas.microsoft.com/office/powerpoint/2010/main" val="48252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Glass is bad thermal conductor and is a good insulator. It has tightly held electrons which did not allow heat to flow through it. </a:t>
            </a:r>
          </a:p>
        </p:txBody>
      </p:sp>
      <p:pic>
        <p:nvPicPr>
          <p:cNvPr id="15" name="Picture 14">
            <a:extLst>
              <a:ext uri="{FF2B5EF4-FFF2-40B4-BE49-F238E27FC236}">
                <a16:creationId xmlns:a16="http://schemas.microsoft.com/office/drawing/2014/main" id="{EEBCB604-72E2-1B16-EB6A-6754F9EB7FA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5887995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73. </a:t>
            </a:r>
            <a:r>
              <a:rPr lang="en-US" sz="3600" b="1" dirty="0">
                <a:solidFill>
                  <a:srgbClr val="FF0000"/>
                </a:solidFill>
                <a:latin typeface="Montserrat"/>
                <a:ea typeface="Montserrat"/>
                <a:cs typeface="Montserrat"/>
                <a:sym typeface="Montserrat"/>
              </a:rPr>
              <a:t>Fish generally breathe through</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Skin</a:t>
            </a:r>
          </a:p>
          <a:p>
            <a:pPr lvl="0"/>
            <a:r>
              <a:rPr lang="en-US" sz="3600" b="1" dirty="0">
                <a:latin typeface="Montserrat"/>
                <a:ea typeface="Montserrat"/>
                <a:cs typeface="Montserrat"/>
                <a:sym typeface="Montserrat"/>
              </a:rPr>
              <a:t>(b) Nose</a:t>
            </a:r>
          </a:p>
          <a:p>
            <a:pPr lvl="0"/>
            <a:r>
              <a:rPr lang="en-US" sz="3600" b="1" dirty="0">
                <a:latin typeface="Montserrat"/>
                <a:ea typeface="Montserrat"/>
                <a:cs typeface="Montserrat"/>
                <a:sym typeface="Montserrat"/>
              </a:rPr>
              <a:t>(c) Gills</a:t>
            </a:r>
          </a:p>
          <a:p>
            <a:pPr lvl="0"/>
            <a:r>
              <a:rPr lang="en-US" sz="3600" b="1" dirty="0">
                <a:latin typeface="Montserrat"/>
                <a:ea typeface="Montserrat"/>
                <a:cs typeface="Montserrat"/>
                <a:sym typeface="Montserrat"/>
              </a:rPr>
              <a:t>(d) Fins</a:t>
            </a:r>
            <a:endParaRPr lang="en-IN" sz="2000" dirty="0"/>
          </a:p>
        </p:txBody>
      </p:sp>
    </p:spTree>
    <p:extLst>
      <p:ext uri="{BB962C8B-B14F-4D97-AF65-F5344CB8AC3E}">
        <p14:creationId xmlns:p14="http://schemas.microsoft.com/office/powerpoint/2010/main" val="1528370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Fish use gills to breath and gills can only bring in oxygen when moist. Out of water, a fish's gills dries out and then the fish dies.</a:t>
            </a:r>
          </a:p>
        </p:txBody>
      </p:sp>
    </p:spTree>
    <p:extLst>
      <p:ext uri="{BB962C8B-B14F-4D97-AF65-F5344CB8AC3E}">
        <p14:creationId xmlns:p14="http://schemas.microsoft.com/office/powerpoint/2010/main" val="29677545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74.</a:t>
            </a:r>
            <a:r>
              <a:rPr lang="en-US" sz="4000" b="1" dirty="0">
                <a:solidFill>
                  <a:srgbClr val="FF0000"/>
                </a:solidFill>
                <a:latin typeface="Montserrat"/>
                <a:ea typeface="Montserrat"/>
                <a:cs typeface="Montserrat"/>
                <a:sym typeface="Montserrat"/>
              </a:rPr>
              <a:t> The sugar present in DNA is:</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Glucose</a:t>
            </a:r>
          </a:p>
          <a:p>
            <a:pPr lvl="0"/>
            <a:r>
              <a:rPr lang="en-US" sz="4000" b="1" dirty="0">
                <a:latin typeface="Montserrat"/>
                <a:ea typeface="Montserrat"/>
                <a:cs typeface="Montserrat"/>
                <a:sym typeface="Montserrat"/>
              </a:rPr>
              <a:t>(b) Fructose</a:t>
            </a:r>
          </a:p>
          <a:p>
            <a:pPr lvl="0"/>
            <a:r>
              <a:rPr lang="en-US" sz="4000" b="1" dirty="0">
                <a:latin typeface="Montserrat"/>
                <a:ea typeface="Montserrat"/>
                <a:cs typeface="Montserrat"/>
                <a:sym typeface="Montserrat"/>
              </a:rPr>
              <a:t>(c) Deoxyribose</a:t>
            </a:r>
          </a:p>
          <a:p>
            <a:pPr lvl="0"/>
            <a:r>
              <a:rPr lang="en-US" sz="4000" b="1" dirty="0">
                <a:latin typeface="Montserrat"/>
                <a:ea typeface="Montserrat"/>
                <a:cs typeface="Montserrat"/>
                <a:sym typeface="Montserrat"/>
              </a:rPr>
              <a:t>(d) Ribose</a:t>
            </a:r>
            <a:endParaRPr lang="en-IN" sz="2400" dirty="0"/>
          </a:p>
        </p:txBody>
      </p:sp>
    </p:spTree>
    <p:extLst>
      <p:ext uri="{BB962C8B-B14F-4D97-AF65-F5344CB8AC3E}">
        <p14:creationId xmlns:p14="http://schemas.microsoft.com/office/powerpoint/2010/main" val="24390621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deoxyribose is sugar found in DNA. It is a variant of five carbon sugar called ribose. The DNA is an informational molecule found mainly in the nucleus of the cell.</a:t>
            </a:r>
          </a:p>
        </p:txBody>
      </p:sp>
    </p:spTree>
    <p:extLst>
      <p:ext uri="{BB962C8B-B14F-4D97-AF65-F5344CB8AC3E}">
        <p14:creationId xmlns:p14="http://schemas.microsoft.com/office/powerpoint/2010/main" val="19562249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75.</a:t>
            </a:r>
            <a:r>
              <a:rPr lang="en-US" sz="4000" b="1" dirty="0">
                <a:solidFill>
                  <a:srgbClr val="FF0000"/>
                </a:solidFill>
                <a:latin typeface="Montserrat"/>
                <a:ea typeface="Montserrat"/>
                <a:cs typeface="Montserrat"/>
                <a:sym typeface="Montserrat"/>
              </a:rPr>
              <a:t> How many pairs of ribs are there in a human body?</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12</a:t>
            </a:r>
          </a:p>
          <a:p>
            <a:pPr lvl="0"/>
            <a:r>
              <a:rPr lang="en-US" sz="4000" b="1" dirty="0">
                <a:latin typeface="Montserrat"/>
                <a:ea typeface="Montserrat"/>
                <a:cs typeface="Montserrat"/>
                <a:sym typeface="Montserrat"/>
              </a:rPr>
              <a:t>(b) 10</a:t>
            </a:r>
          </a:p>
          <a:p>
            <a:pPr lvl="0"/>
            <a:r>
              <a:rPr lang="en-US" sz="4000" b="1" dirty="0">
                <a:latin typeface="Montserrat"/>
                <a:ea typeface="Montserrat"/>
                <a:cs typeface="Montserrat"/>
                <a:sym typeface="Montserrat"/>
              </a:rPr>
              <a:t>(c) 14</a:t>
            </a:r>
          </a:p>
          <a:p>
            <a:pPr lvl="0"/>
            <a:r>
              <a:rPr lang="en-US" sz="4000" b="1" dirty="0">
                <a:latin typeface="Montserrat"/>
                <a:ea typeface="Montserrat"/>
                <a:cs typeface="Montserrat"/>
                <a:sym typeface="Montserrat"/>
              </a:rPr>
              <a:t>(d) 11</a:t>
            </a:r>
            <a:endParaRPr lang="en-IN" sz="2400" dirty="0"/>
          </a:p>
        </p:txBody>
      </p:sp>
    </p:spTree>
    <p:extLst>
      <p:ext uri="{BB962C8B-B14F-4D97-AF65-F5344CB8AC3E}">
        <p14:creationId xmlns:p14="http://schemas.microsoft.com/office/powerpoint/2010/main" val="8414648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pic>
        <p:nvPicPr>
          <p:cNvPr id="10" name="Picture 9">
            <a:extLst>
              <a:ext uri="{FF2B5EF4-FFF2-40B4-BE49-F238E27FC236}">
                <a16:creationId xmlns:a16="http://schemas.microsoft.com/office/drawing/2014/main" id="{1D584A61-4E20-E58A-8F06-387A7E7398ED}"/>
              </a:ext>
            </a:extLst>
          </p:cNvPr>
          <p:cNvPicPr>
            <a:picLocks noChangeAspect="1"/>
          </p:cNvPicPr>
          <p:nvPr/>
        </p:nvPicPr>
        <p:blipFill>
          <a:blip r:embed="rId3"/>
          <a:stretch>
            <a:fillRect/>
          </a:stretch>
        </p:blipFill>
        <p:spPr>
          <a:xfrm>
            <a:off x="-5867" y="21743"/>
            <a:ext cx="1505114" cy="1137051"/>
          </a:xfrm>
          <a:prstGeom prst="rect">
            <a:avLst/>
          </a:prstGeom>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539430"/>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human rib cage is made up of 12 paired (total 24 </a:t>
            </a:r>
            <a:r>
              <a:rPr lang="en-US" sz="3200" b="1" dirty="0" err="1">
                <a:solidFill>
                  <a:srgbClr val="7030A0"/>
                </a:solidFill>
                <a:latin typeface="Montserrat"/>
                <a:ea typeface="Montserrat"/>
                <a:cs typeface="Montserrat"/>
                <a:sym typeface="Montserrat"/>
              </a:rPr>
              <a:t>ribbone</a:t>
            </a:r>
            <a:r>
              <a:rPr lang="en-US" sz="3200" b="1" dirty="0">
                <a:solidFill>
                  <a:srgbClr val="7030A0"/>
                </a:solidFill>
                <a:latin typeface="Montserrat"/>
                <a:ea typeface="Montserrat"/>
                <a:cs typeface="Montserrat"/>
                <a:sym typeface="Montserrat"/>
              </a:rPr>
              <a:t>) rib bones. Each are symmetrically paired in right and left side. The ribs are flat, thin bones that together with the sternum make up the ribcage. The ribs provide protection for vital organs in the upper body, including the heart and lungs.</a:t>
            </a:r>
          </a:p>
        </p:txBody>
      </p:sp>
    </p:spTree>
    <p:extLst>
      <p:ext uri="{BB962C8B-B14F-4D97-AF65-F5344CB8AC3E}">
        <p14:creationId xmlns:p14="http://schemas.microsoft.com/office/powerpoint/2010/main" val="6998992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76.</a:t>
            </a:r>
            <a:r>
              <a:rPr lang="en-US" sz="3600" b="1" dirty="0">
                <a:solidFill>
                  <a:srgbClr val="FF0000"/>
                </a:solidFill>
                <a:latin typeface="Montserrat"/>
                <a:ea typeface="Montserrat"/>
                <a:cs typeface="Montserrat"/>
                <a:sym typeface="Montserrat"/>
              </a:rPr>
              <a:t> What is the name of variant of NAG missile that is developed to be launched from Helicopter?</a:t>
            </a:r>
          </a:p>
          <a:p>
            <a:pPr lvl="0"/>
            <a:endParaRPr lang="en-US" sz="3600" b="1" dirty="0">
              <a:solidFill>
                <a:srgbClr val="FF0000"/>
              </a:solidFill>
              <a:latin typeface="Montserrat"/>
              <a:ea typeface="Montserrat"/>
              <a:cs typeface="Montserrat"/>
              <a:sym typeface="Montserrat"/>
            </a:endParaRP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a) H-NAG		(b) Aero-NAG </a:t>
            </a:r>
          </a:p>
          <a:p>
            <a:pPr lvl="0"/>
            <a:r>
              <a:rPr lang="en-US" sz="3600" b="1" dirty="0">
                <a:latin typeface="Montserrat"/>
                <a:ea typeface="Montserrat"/>
                <a:cs typeface="Montserrat"/>
                <a:sym typeface="Montserrat"/>
              </a:rPr>
              <a:t>(c) HELINA		(d) None of these</a:t>
            </a:r>
            <a:endParaRPr lang="en-IN" sz="2000" dirty="0"/>
          </a:p>
        </p:txBody>
      </p:sp>
      <p:pic>
        <p:nvPicPr>
          <p:cNvPr id="4" name="Picture 3">
            <a:extLst>
              <a:ext uri="{FF2B5EF4-FFF2-40B4-BE49-F238E27FC236}">
                <a16:creationId xmlns:a16="http://schemas.microsoft.com/office/drawing/2014/main" id="{C391EEB0-AB54-378F-EE42-35E9EF33F7F8}"/>
              </a:ext>
            </a:extLst>
          </p:cNvPr>
          <p:cNvPicPr>
            <a:picLocks noChangeAspect="1"/>
          </p:cNvPicPr>
          <p:nvPr/>
        </p:nvPicPr>
        <p:blipFill>
          <a:blip r:embed="rId4"/>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4230057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 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Neutron is a neutral particle which has no electrical charge. It was discovered by Chadwick in 1932.</a:t>
            </a:r>
          </a:p>
        </p:txBody>
      </p:sp>
      <p:pic>
        <p:nvPicPr>
          <p:cNvPr id="15" name="Picture 14">
            <a:extLst>
              <a:ext uri="{FF2B5EF4-FFF2-40B4-BE49-F238E27FC236}">
                <a16:creationId xmlns:a16="http://schemas.microsoft.com/office/drawing/2014/main" id="{55425AAD-04FE-FC99-5955-7756483E3D9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3613000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77. </a:t>
            </a:r>
            <a:r>
              <a:rPr lang="en-US" sz="3600" b="1" dirty="0">
                <a:solidFill>
                  <a:srgbClr val="FF0000"/>
                </a:solidFill>
                <a:latin typeface="Montserrat"/>
                <a:ea typeface="Montserrat"/>
                <a:cs typeface="Montserrat"/>
                <a:sym typeface="Montserrat"/>
              </a:rPr>
              <a:t>In which year DRDO was established?</a:t>
            </a:r>
          </a:p>
          <a:p>
            <a:pPr lvl="0"/>
            <a:r>
              <a:rPr lang="en-US" sz="3600" b="1" dirty="0">
                <a:solidFill>
                  <a:srgbClr val="FF0000"/>
                </a:solidFill>
                <a:latin typeface="Montserrat"/>
                <a:ea typeface="Montserrat"/>
                <a:cs typeface="Montserrat"/>
                <a:sym typeface="Montserrat"/>
              </a:rPr>
              <a:t>DRDO </a:t>
            </a:r>
            <a:r>
              <a:rPr lang="hi-IN" sz="3600" b="1" dirty="0">
                <a:solidFill>
                  <a:srgbClr val="FF0000"/>
                </a:solidFill>
                <a:latin typeface="Montserrat"/>
                <a:ea typeface="Montserrat"/>
                <a:cs typeface="Montserrat"/>
                <a:sym typeface="Montserrat"/>
              </a:rPr>
              <a:t>की स्थापना किस वर्ष हुई थी?</a:t>
            </a:r>
            <a:endParaRPr lang="en-US" sz="3600" b="1" dirty="0">
              <a:solidFill>
                <a:srgbClr val="FF0000"/>
              </a:solidFill>
              <a:latin typeface="Montserrat"/>
              <a:ea typeface="Montserrat"/>
              <a:cs typeface="Montserrat"/>
              <a:sym typeface="Montserrat"/>
            </a:endParaRPr>
          </a:p>
          <a:p>
            <a:pPr lvl="0"/>
            <a:endParaRPr lang="en-US" sz="3600" b="1" dirty="0">
              <a:solidFill>
                <a:srgbClr val="FF0000"/>
              </a:solidFill>
              <a:latin typeface="Montserrat"/>
              <a:ea typeface="Montserrat"/>
              <a:cs typeface="Montserrat"/>
              <a:sym typeface="Montserrat"/>
            </a:endParaRP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a) 1960</a:t>
            </a:r>
          </a:p>
          <a:p>
            <a:pPr lvl="0"/>
            <a:r>
              <a:rPr lang="en-US" sz="3600" b="1" dirty="0">
                <a:latin typeface="Montserrat"/>
                <a:ea typeface="Montserrat"/>
                <a:cs typeface="Montserrat"/>
                <a:sym typeface="Montserrat"/>
              </a:rPr>
              <a:t>(b) 1985</a:t>
            </a:r>
          </a:p>
          <a:p>
            <a:r>
              <a:rPr lang="en-US" sz="3600" b="1" dirty="0">
                <a:latin typeface="Montserrat"/>
                <a:ea typeface="Montserrat"/>
                <a:cs typeface="Montserrat"/>
                <a:sym typeface="Montserrat"/>
              </a:rPr>
              <a:t>(c) 1990</a:t>
            </a:r>
          </a:p>
          <a:p>
            <a:pPr lvl="0"/>
            <a:r>
              <a:rPr lang="en-US" sz="3600" b="1" dirty="0">
                <a:latin typeface="Montserrat"/>
                <a:ea typeface="Montserrat"/>
                <a:cs typeface="Montserrat"/>
                <a:sym typeface="Montserrat"/>
              </a:rPr>
              <a:t>(d) 1958</a:t>
            </a:r>
            <a:endParaRPr lang="en-IN" dirty="0"/>
          </a:p>
        </p:txBody>
      </p:sp>
      <p:pic>
        <p:nvPicPr>
          <p:cNvPr id="15" name="Picture 14">
            <a:extLst>
              <a:ext uri="{FF2B5EF4-FFF2-40B4-BE49-F238E27FC236}">
                <a16:creationId xmlns:a16="http://schemas.microsoft.com/office/drawing/2014/main" id="{406A572B-DFC3-6584-FA24-3D7996089CD1}"/>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5069449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Change of water into the </a:t>
            </a:r>
            <a:r>
              <a:rPr lang="en-US" sz="3200" b="1" dirty="0" err="1">
                <a:solidFill>
                  <a:srgbClr val="7030A0"/>
                </a:solidFill>
                <a:latin typeface="Montserrat"/>
                <a:ea typeface="Montserrat"/>
                <a:cs typeface="Montserrat"/>
                <a:sym typeface="Montserrat"/>
              </a:rPr>
              <a:t>vapour</a:t>
            </a:r>
            <a:r>
              <a:rPr lang="en-US" sz="3200" b="1" dirty="0">
                <a:solidFill>
                  <a:srgbClr val="7030A0"/>
                </a:solidFill>
                <a:latin typeface="Montserrat"/>
                <a:ea typeface="Montserrat"/>
                <a:cs typeface="Montserrat"/>
                <a:sym typeface="Montserrat"/>
              </a:rPr>
              <a:t> is called a physical change.</a:t>
            </a:r>
          </a:p>
        </p:txBody>
      </p:sp>
      <p:pic>
        <p:nvPicPr>
          <p:cNvPr id="15" name="Picture 14">
            <a:extLst>
              <a:ext uri="{FF2B5EF4-FFF2-40B4-BE49-F238E27FC236}">
                <a16:creationId xmlns:a16="http://schemas.microsoft.com/office/drawing/2014/main" id="{AB555E80-A19F-AD71-B3BE-DF81FC21ADB1}"/>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44340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6. </a:t>
            </a:r>
            <a:r>
              <a:rPr lang="en-US" sz="3600" b="1" dirty="0">
                <a:solidFill>
                  <a:srgbClr val="FF0000"/>
                </a:solidFill>
                <a:latin typeface="Montserrat"/>
                <a:ea typeface="Montserrat"/>
                <a:cs typeface="Montserrat"/>
                <a:sym typeface="Montserrat"/>
              </a:rPr>
              <a:t>Who invented first working laser?</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A. H. Taylor </a:t>
            </a:r>
          </a:p>
          <a:p>
            <a:pPr lvl="0"/>
            <a:r>
              <a:rPr lang="en-US" sz="3600" b="1" dirty="0">
                <a:latin typeface="Montserrat"/>
                <a:ea typeface="Montserrat"/>
                <a:cs typeface="Montserrat"/>
                <a:sym typeface="Montserrat"/>
              </a:rPr>
              <a:t>(b) W. K. </a:t>
            </a:r>
            <a:r>
              <a:rPr lang="en-US" sz="3600" b="1" dirty="0" err="1">
                <a:latin typeface="Montserrat"/>
                <a:ea typeface="Montserrat"/>
                <a:cs typeface="Montserrat"/>
                <a:sym typeface="Montserrat"/>
              </a:rPr>
              <a:t>Roentgeen</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(c) T. H. </a:t>
            </a:r>
            <a:r>
              <a:rPr lang="en-US" sz="3600" b="1" dirty="0" err="1">
                <a:latin typeface="Montserrat"/>
                <a:ea typeface="Montserrat"/>
                <a:cs typeface="Montserrat"/>
                <a:sym typeface="Montserrat"/>
              </a:rPr>
              <a:t>Maiman</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(d) Fred </a:t>
            </a:r>
            <a:r>
              <a:rPr lang="en-US" sz="3600" b="1" dirty="0" err="1">
                <a:latin typeface="Montserrat"/>
                <a:ea typeface="Montserrat"/>
                <a:cs typeface="Montserrat"/>
                <a:sym typeface="Montserrat"/>
              </a:rPr>
              <a:t>Morrission</a:t>
            </a:r>
            <a:r>
              <a:rPr lang="en-US" sz="3600" b="1" dirty="0">
                <a:latin typeface="Montserrat"/>
                <a:ea typeface="Montserrat"/>
                <a:cs typeface="Montserrat"/>
                <a:sym typeface="Montserrat"/>
              </a:rPr>
              <a:t> </a:t>
            </a:r>
            <a:endParaRPr lang="en-IN" sz="2000" b="1" dirty="0"/>
          </a:p>
        </p:txBody>
      </p:sp>
      <p:pic>
        <p:nvPicPr>
          <p:cNvPr id="15" name="Picture 14">
            <a:extLst>
              <a:ext uri="{FF2B5EF4-FFF2-40B4-BE49-F238E27FC236}">
                <a16:creationId xmlns:a16="http://schemas.microsoft.com/office/drawing/2014/main" id="{BAE8B9A2-DD8C-1F30-A90C-0A0C23097CB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840685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78. </a:t>
            </a:r>
            <a:r>
              <a:rPr lang="en-US" sz="3600" b="1" dirty="0">
                <a:solidFill>
                  <a:srgbClr val="FF0000"/>
                </a:solidFill>
                <a:latin typeface="Montserrat"/>
                <a:ea typeface="Montserrat"/>
                <a:cs typeface="Montserrat"/>
                <a:sym typeface="Montserrat"/>
              </a:rPr>
              <a:t>DRDO is under the administrative control of which ministry?</a:t>
            </a:r>
          </a:p>
          <a:p>
            <a:pPr lvl="0"/>
            <a:endParaRPr lang="en-US" sz="3600" b="1" dirty="0">
              <a:solidFill>
                <a:srgbClr val="FF0000"/>
              </a:solidFill>
              <a:latin typeface="Montserrat"/>
              <a:ea typeface="Montserrat"/>
              <a:cs typeface="Montserrat"/>
              <a:sym typeface="Montserrat"/>
            </a:endParaRP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a) Ministry of Defense</a:t>
            </a: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b) Ministry of Home Affairs</a:t>
            </a: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c) Prime Minister Office (PMO)</a:t>
            </a:r>
          </a:p>
          <a:p>
            <a:pPr lvl="0"/>
            <a:r>
              <a:rPr lang="hi-IN" sz="3600" b="1" dirty="0">
                <a:latin typeface="Montserrat"/>
                <a:ea typeface="Montserrat"/>
                <a:cs typeface="Montserrat"/>
                <a:sym typeface="Montserrat"/>
              </a:rPr>
              <a:t>(</a:t>
            </a:r>
            <a:r>
              <a:rPr lang="en-US" sz="3600" b="1" dirty="0">
                <a:latin typeface="Montserrat"/>
                <a:ea typeface="Montserrat"/>
                <a:cs typeface="Montserrat"/>
                <a:sym typeface="Montserrat"/>
              </a:rPr>
              <a:t>d) None of the above</a:t>
            </a:r>
            <a:endParaRPr lang="en-IN" sz="2000" dirty="0"/>
          </a:p>
        </p:txBody>
      </p:sp>
      <p:pic>
        <p:nvPicPr>
          <p:cNvPr id="15" name="Picture 14">
            <a:extLst>
              <a:ext uri="{FF2B5EF4-FFF2-40B4-BE49-F238E27FC236}">
                <a16:creationId xmlns:a16="http://schemas.microsoft.com/office/drawing/2014/main" id="{0125CEB9-CFC7-8513-40FA-83FFA97AACE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46177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Among non-metals, diamond is the hardest whereas, among the metals, platinum is the hardest.</a:t>
            </a:r>
          </a:p>
        </p:txBody>
      </p:sp>
      <p:pic>
        <p:nvPicPr>
          <p:cNvPr id="15" name="Picture 14">
            <a:extLst>
              <a:ext uri="{FF2B5EF4-FFF2-40B4-BE49-F238E27FC236}">
                <a16:creationId xmlns:a16="http://schemas.microsoft.com/office/drawing/2014/main" id="{68A2C12F-B364-6B85-06A0-8144B1CA848B}"/>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98515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200" b="1" dirty="0">
                <a:latin typeface="Montserrat"/>
                <a:ea typeface="Montserrat"/>
                <a:cs typeface="Montserrat"/>
                <a:sym typeface="Montserrat"/>
              </a:rPr>
              <a:t>79.</a:t>
            </a:r>
            <a:r>
              <a:rPr lang="en-US" sz="3200" b="1" dirty="0">
                <a:solidFill>
                  <a:srgbClr val="FF0000"/>
                </a:solidFill>
                <a:latin typeface="Montserrat"/>
                <a:ea typeface="Montserrat"/>
                <a:cs typeface="Montserrat"/>
                <a:sym typeface="Montserrat"/>
              </a:rPr>
              <a:t> Which one of the following us used in these lamps:</a:t>
            </a:r>
          </a:p>
          <a:p>
            <a:pPr lvl="0"/>
            <a:r>
              <a:rPr lang="en-US" sz="3200" b="1" dirty="0">
                <a:solidFill>
                  <a:srgbClr val="FF0000"/>
                </a:solidFill>
                <a:latin typeface="Montserrat"/>
                <a:ea typeface="Montserrat"/>
                <a:cs typeface="Montserrat"/>
                <a:sym typeface="Montserrat"/>
              </a:rPr>
              <a:t>These days yellow lamps are frequently used as street light. </a:t>
            </a:r>
          </a:p>
          <a:p>
            <a:pPr lvl="0"/>
            <a:endParaRPr lang="en-US" sz="3200" b="1" dirty="0">
              <a:solidFill>
                <a:srgbClr val="FF0000"/>
              </a:solidFill>
              <a:latin typeface="Montserrat"/>
              <a:ea typeface="Montserrat"/>
              <a:cs typeface="Montserrat"/>
              <a:sym typeface="Montserrat"/>
            </a:endParaRPr>
          </a:p>
          <a:p>
            <a:pPr lvl="0"/>
            <a:r>
              <a:rPr lang="en-US" sz="3200" b="1" dirty="0">
                <a:latin typeface="Montserrat"/>
                <a:ea typeface="Montserrat"/>
                <a:cs typeface="Montserrat"/>
                <a:sym typeface="Montserrat"/>
              </a:rPr>
              <a:t>(a) Sodium</a:t>
            </a:r>
          </a:p>
          <a:p>
            <a:pPr lvl="0"/>
            <a:r>
              <a:rPr lang="en-US" sz="3200" b="1" dirty="0">
                <a:latin typeface="Montserrat"/>
                <a:ea typeface="Montserrat"/>
                <a:cs typeface="Montserrat"/>
                <a:sym typeface="Montserrat"/>
              </a:rPr>
              <a:t>(b) Neon</a:t>
            </a:r>
          </a:p>
          <a:p>
            <a:pPr lvl="0"/>
            <a:r>
              <a:rPr lang="en-US" sz="3200" b="1" dirty="0">
                <a:latin typeface="Montserrat"/>
                <a:ea typeface="Montserrat"/>
                <a:cs typeface="Montserrat"/>
                <a:sym typeface="Montserrat"/>
              </a:rPr>
              <a:t>(c) Hydrogen</a:t>
            </a:r>
          </a:p>
          <a:p>
            <a:pPr lvl="0"/>
            <a:r>
              <a:rPr lang="en-US" sz="3200" b="1" dirty="0">
                <a:latin typeface="Montserrat"/>
                <a:ea typeface="Montserrat"/>
                <a:cs typeface="Montserrat"/>
                <a:sym typeface="Montserrat"/>
              </a:rPr>
              <a:t>(d) Nitrogen </a:t>
            </a:r>
            <a:endParaRPr lang="en-IN" dirty="0"/>
          </a:p>
        </p:txBody>
      </p:sp>
      <p:pic>
        <p:nvPicPr>
          <p:cNvPr id="15" name="Picture 14">
            <a:extLst>
              <a:ext uri="{FF2B5EF4-FFF2-40B4-BE49-F238E27FC236}">
                <a16:creationId xmlns:a16="http://schemas.microsoft.com/office/drawing/2014/main" id="{D2006ED3-F61D-0650-A92E-09AF0A7A859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626336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There are 2 types of street light bulbs are used by municipalities. They are sodium vapor and mercury vapor bulbs. </a:t>
            </a:r>
          </a:p>
          <a:p>
            <a:pPr lvl="0"/>
            <a:r>
              <a:rPr lang="en-US" sz="3200" b="1" dirty="0">
                <a:solidFill>
                  <a:srgbClr val="7030A0"/>
                </a:solidFill>
                <a:latin typeface="Montserrat"/>
                <a:ea typeface="Montserrat"/>
                <a:cs typeface="Montserrat"/>
                <a:sym typeface="Montserrat"/>
              </a:rPr>
              <a:t>	The mercury vapor bulbs are usually a white ambient light and sodium on orange/yellow light.</a:t>
            </a:r>
          </a:p>
        </p:txBody>
      </p:sp>
      <p:pic>
        <p:nvPicPr>
          <p:cNvPr id="15" name="Picture 14">
            <a:extLst>
              <a:ext uri="{FF2B5EF4-FFF2-40B4-BE49-F238E27FC236}">
                <a16:creationId xmlns:a16="http://schemas.microsoft.com/office/drawing/2014/main" id="{D246640A-AACE-BE2C-EE7C-DB204B6891F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9299260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80. </a:t>
            </a:r>
            <a:r>
              <a:rPr lang="en-US" sz="3600" b="1" dirty="0">
                <a:solidFill>
                  <a:srgbClr val="FF0000"/>
                </a:solidFill>
                <a:latin typeface="Montserrat"/>
                <a:ea typeface="Montserrat"/>
                <a:cs typeface="Montserrat"/>
                <a:sym typeface="Montserrat"/>
              </a:rPr>
              <a:t>In which of the following industries is mica used as a raw material</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Iron and steel </a:t>
            </a:r>
          </a:p>
          <a:p>
            <a:pPr lvl="0"/>
            <a:r>
              <a:rPr lang="en-US" sz="3600" b="1" dirty="0">
                <a:latin typeface="Montserrat"/>
                <a:ea typeface="Montserrat"/>
                <a:cs typeface="Montserrat"/>
                <a:sym typeface="Montserrat"/>
              </a:rPr>
              <a:t>(b) Toys</a:t>
            </a:r>
          </a:p>
          <a:p>
            <a:pPr lvl="0"/>
            <a:r>
              <a:rPr lang="en-US" sz="3600" b="1" dirty="0">
                <a:latin typeface="Montserrat"/>
                <a:ea typeface="Montserrat"/>
                <a:cs typeface="Montserrat"/>
                <a:sym typeface="Montserrat"/>
              </a:rPr>
              <a:t>(c) Glass and pottery </a:t>
            </a:r>
          </a:p>
          <a:p>
            <a:pPr lvl="0"/>
            <a:r>
              <a:rPr lang="en-US" sz="3600" b="1" dirty="0">
                <a:latin typeface="Montserrat"/>
                <a:ea typeface="Montserrat"/>
                <a:cs typeface="Montserrat"/>
                <a:sym typeface="Montserrat"/>
              </a:rPr>
              <a:t>(d) Electrical</a:t>
            </a:r>
            <a:endParaRPr lang="en-IN" sz="2000" dirty="0"/>
          </a:p>
        </p:txBody>
      </p:sp>
      <p:pic>
        <p:nvPicPr>
          <p:cNvPr id="15" name="Picture 14">
            <a:extLst>
              <a:ext uri="{FF2B5EF4-FFF2-40B4-BE49-F238E27FC236}">
                <a16:creationId xmlns:a16="http://schemas.microsoft.com/office/drawing/2014/main" id="{75EAEE94-F950-4F12-F1EB-6D7E784D2DC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5587325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Mica is good conductor of heat and bad conductor of electricity so mica use in electrical industry.</a:t>
            </a:r>
          </a:p>
        </p:txBody>
      </p:sp>
      <p:pic>
        <p:nvPicPr>
          <p:cNvPr id="15" name="Picture 14">
            <a:extLst>
              <a:ext uri="{FF2B5EF4-FFF2-40B4-BE49-F238E27FC236}">
                <a16:creationId xmlns:a16="http://schemas.microsoft.com/office/drawing/2014/main" id="{EEBCB604-72E2-1B16-EB6A-6754F9EB7FA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31159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81. </a:t>
            </a:r>
            <a:r>
              <a:rPr lang="en-US" sz="3600" b="1" dirty="0">
                <a:solidFill>
                  <a:srgbClr val="FF0000"/>
                </a:solidFill>
                <a:latin typeface="Montserrat"/>
                <a:ea typeface="Montserrat"/>
                <a:cs typeface="Montserrat"/>
                <a:sym typeface="Montserrat"/>
              </a:rPr>
              <a:t>Which of the following is mainly used for the production of Aluminum?</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Hematite </a:t>
            </a:r>
          </a:p>
          <a:p>
            <a:pPr lvl="0"/>
            <a:r>
              <a:rPr lang="en-US" sz="3600" b="1" dirty="0">
                <a:latin typeface="Montserrat"/>
                <a:ea typeface="Montserrat"/>
                <a:cs typeface="Montserrat"/>
                <a:sym typeface="Montserrat"/>
              </a:rPr>
              <a:t>(b) Lignite</a:t>
            </a:r>
          </a:p>
          <a:p>
            <a:pPr lvl="0"/>
            <a:r>
              <a:rPr lang="en-US" sz="3600" b="1" dirty="0">
                <a:latin typeface="Montserrat"/>
                <a:ea typeface="Montserrat"/>
                <a:cs typeface="Montserrat"/>
                <a:sym typeface="Montserrat"/>
              </a:rPr>
              <a:t>(c) Bauxite</a:t>
            </a:r>
          </a:p>
          <a:p>
            <a:pPr lvl="0"/>
            <a:r>
              <a:rPr lang="en-US" sz="3600" b="1" dirty="0">
                <a:latin typeface="Montserrat"/>
                <a:ea typeface="Montserrat"/>
                <a:cs typeface="Montserrat"/>
                <a:sym typeface="Montserrat"/>
              </a:rPr>
              <a:t>(d) Magnetite </a:t>
            </a:r>
            <a:endParaRPr lang="en-IN" sz="2000" b="1" dirty="0"/>
          </a:p>
        </p:txBody>
      </p:sp>
      <p:pic>
        <p:nvPicPr>
          <p:cNvPr id="15" name="Picture 14">
            <a:extLst>
              <a:ext uri="{FF2B5EF4-FFF2-40B4-BE49-F238E27FC236}">
                <a16:creationId xmlns:a16="http://schemas.microsoft.com/office/drawing/2014/main" id="{BAE8B9A2-DD8C-1F30-A90C-0A0C23097CB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3862313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Bauxite is an ore of Aluminum, which is found in the form of Hydrated </a:t>
            </a:r>
            <a:r>
              <a:rPr lang="en-US" sz="3200" b="1" dirty="0" err="1">
                <a:solidFill>
                  <a:srgbClr val="7030A0"/>
                </a:solidFill>
                <a:latin typeface="Montserrat"/>
                <a:ea typeface="Montserrat"/>
                <a:cs typeface="Montserrat"/>
                <a:sym typeface="Montserrat"/>
              </a:rPr>
              <a:t>Aluminium</a:t>
            </a:r>
            <a:r>
              <a:rPr lang="en-US" sz="3200" b="1" dirty="0">
                <a:solidFill>
                  <a:srgbClr val="7030A0"/>
                </a:solidFill>
                <a:latin typeface="Montserrat"/>
                <a:ea typeface="Montserrat"/>
                <a:cs typeface="Montserrat"/>
                <a:sym typeface="Montserrat"/>
              </a:rPr>
              <a:t> Oxides.</a:t>
            </a:r>
          </a:p>
        </p:txBody>
      </p:sp>
      <p:pic>
        <p:nvPicPr>
          <p:cNvPr id="15" name="Picture 14">
            <a:extLst>
              <a:ext uri="{FF2B5EF4-FFF2-40B4-BE49-F238E27FC236}">
                <a16:creationId xmlns:a16="http://schemas.microsoft.com/office/drawing/2014/main" id="{6FE8CD7B-56F5-DEDF-B903-4DFF1366EDB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1582788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82. </a:t>
            </a:r>
            <a:r>
              <a:rPr lang="en-US" sz="3600" b="1" dirty="0">
                <a:solidFill>
                  <a:srgbClr val="FF0000"/>
                </a:solidFill>
                <a:latin typeface="Montserrat"/>
                <a:ea typeface="Montserrat"/>
                <a:cs typeface="Montserrat"/>
                <a:sym typeface="Montserrat"/>
              </a:rPr>
              <a:t>Solder used in soldering metal pieces consists of any alloy of:</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Tin and Zinc</a:t>
            </a:r>
          </a:p>
          <a:p>
            <a:pPr lvl="0"/>
            <a:r>
              <a:rPr lang="en-US" sz="3600" b="1" dirty="0">
                <a:latin typeface="Montserrat"/>
                <a:ea typeface="Montserrat"/>
                <a:cs typeface="Montserrat"/>
                <a:sym typeface="Montserrat"/>
              </a:rPr>
              <a:t>(b) Tin and Lead</a:t>
            </a:r>
          </a:p>
          <a:p>
            <a:pPr lvl="0"/>
            <a:r>
              <a:rPr lang="en-US" sz="3600" b="1" dirty="0">
                <a:latin typeface="Montserrat"/>
                <a:ea typeface="Montserrat"/>
                <a:cs typeface="Montserrat"/>
                <a:sym typeface="Montserrat"/>
              </a:rPr>
              <a:t>(c) Tin, Zinc and Copper </a:t>
            </a:r>
          </a:p>
          <a:p>
            <a:pPr lvl="0"/>
            <a:r>
              <a:rPr lang="en-US" sz="3600" b="1" dirty="0">
                <a:latin typeface="Montserrat"/>
                <a:ea typeface="Montserrat"/>
                <a:cs typeface="Montserrat"/>
                <a:sym typeface="Montserrat"/>
              </a:rPr>
              <a:t>(d) Tin, Lead and Zinc</a:t>
            </a:r>
            <a:endParaRPr lang="en-IN" sz="2000" dirty="0"/>
          </a:p>
        </p:txBody>
      </p:sp>
      <p:pic>
        <p:nvPicPr>
          <p:cNvPr id="15" name="Picture 14">
            <a:extLst>
              <a:ext uri="{FF2B5EF4-FFF2-40B4-BE49-F238E27FC236}">
                <a16:creationId xmlns:a16="http://schemas.microsoft.com/office/drawing/2014/main" id="{353A2F4E-4474-C123-7BE9-1888ECA5302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239412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common composition of solder is 32% Tin, 68% Lead. This combination has a low melting point and is useful for soldering components that are sensitive to heat. </a:t>
            </a:r>
          </a:p>
        </p:txBody>
      </p:sp>
      <p:pic>
        <p:nvPicPr>
          <p:cNvPr id="15" name="Picture 14">
            <a:extLst>
              <a:ext uri="{FF2B5EF4-FFF2-40B4-BE49-F238E27FC236}">
                <a16:creationId xmlns:a16="http://schemas.microsoft.com/office/drawing/2014/main" id="{741BC03E-613E-C70F-5977-AF4D7F135E5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0891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03187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LASER (LIGHT AMPLIFICATION BY STIMULATED EMMISSION OF RADIATION) is a device that emits light through a process of optical amplification based on the stimulated emission of electromagnetic radiation. </a:t>
            </a:r>
          </a:p>
          <a:p>
            <a:pPr lvl="0"/>
            <a:r>
              <a:rPr lang="en-US" sz="3200" b="1" dirty="0">
                <a:solidFill>
                  <a:srgbClr val="7030A0"/>
                </a:solidFill>
                <a:latin typeface="Montserrat"/>
                <a:ea typeface="Montserrat"/>
                <a:cs typeface="Montserrat"/>
                <a:sym typeface="Montserrat"/>
              </a:rPr>
              <a:t>	The first laser was built in 1960 by Theodore H. </a:t>
            </a:r>
            <a:r>
              <a:rPr lang="en-US" sz="3200" b="1" dirty="0" err="1">
                <a:solidFill>
                  <a:srgbClr val="7030A0"/>
                </a:solidFill>
                <a:latin typeface="Montserrat"/>
                <a:ea typeface="Montserrat"/>
                <a:cs typeface="Montserrat"/>
                <a:sym typeface="Montserrat"/>
              </a:rPr>
              <a:t>Maiman</a:t>
            </a:r>
            <a:r>
              <a:rPr lang="en-US" sz="3200" b="1" dirty="0">
                <a:solidFill>
                  <a:srgbClr val="7030A0"/>
                </a:solidFill>
                <a:latin typeface="Montserrat"/>
                <a:ea typeface="Montserrat"/>
                <a:cs typeface="Montserrat"/>
                <a:sym typeface="Montserrat"/>
              </a:rPr>
              <a:t>. </a:t>
            </a:r>
          </a:p>
        </p:txBody>
      </p:sp>
      <p:pic>
        <p:nvPicPr>
          <p:cNvPr id="15" name="Picture 14">
            <a:extLst>
              <a:ext uri="{FF2B5EF4-FFF2-40B4-BE49-F238E27FC236}">
                <a16:creationId xmlns:a16="http://schemas.microsoft.com/office/drawing/2014/main" id="{6FE8CD7B-56F5-DEDF-B903-4DFF1366EDB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3367303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83. </a:t>
            </a:r>
            <a:r>
              <a:rPr lang="en-US" sz="3600" b="1" dirty="0">
                <a:solidFill>
                  <a:srgbClr val="FF0000"/>
                </a:solidFill>
                <a:latin typeface="Montserrat"/>
                <a:ea typeface="Montserrat"/>
                <a:cs typeface="Montserrat"/>
                <a:sym typeface="Montserrat"/>
              </a:rPr>
              <a:t>Which of the following did not contain carbon?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Diamond </a:t>
            </a:r>
          </a:p>
          <a:p>
            <a:pPr lvl="0"/>
            <a:r>
              <a:rPr lang="en-US" sz="3600" b="1" dirty="0">
                <a:latin typeface="Montserrat"/>
                <a:ea typeface="Montserrat"/>
                <a:cs typeface="Montserrat"/>
                <a:sym typeface="Montserrat"/>
              </a:rPr>
              <a:t>(b) Graphite </a:t>
            </a:r>
          </a:p>
          <a:p>
            <a:pPr lvl="0"/>
            <a:r>
              <a:rPr lang="en-US" sz="3600" b="1" dirty="0">
                <a:latin typeface="Montserrat"/>
                <a:ea typeface="Montserrat"/>
                <a:cs typeface="Montserrat"/>
                <a:sym typeface="Montserrat"/>
              </a:rPr>
              <a:t>(c) Coal </a:t>
            </a:r>
          </a:p>
          <a:p>
            <a:pPr lvl="0"/>
            <a:r>
              <a:rPr lang="en-US" sz="3600" b="1" dirty="0">
                <a:latin typeface="Montserrat"/>
                <a:ea typeface="Montserrat"/>
                <a:cs typeface="Montserrat"/>
                <a:sym typeface="Montserrat"/>
              </a:rPr>
              <a:t>(d) None of these</a:t>
            </a:r>
            <a:endParaRPr lang="en-IN" sz="3600" dirty="0"/>
          </a:p>
        </p:txBody>
      </p:sp>
      <p:pic>
        <p:nvPicPr>
          <p:cNvPr id="15" name="Picture 14">
            <a:extLst>
              <a:ext uri="{FF2B5EF4-FFF2-40B4-BE49-F238E27FC236}">
                <a16:creationId xmlns:a16="http://schemas.microsoft.com/office/drawing/2014/main" id="{65EB3D8F-62F3-26EF-0768-5A4F1C004C6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1965078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954107"/>
          </a:xfrm>
          <a:prstGeom prst="rect">
            <a:avLst/>
          </a:prstGeom>
          <a:noFill/>
        </p:spPr>
        <p:txBody>
          <a:bodyPr wrap="square" rtlCol="0">
            <a:spAutoFit/>
          </a:bodyPr>
          <a:lstStyle/>
          <a:p>
            <a:pPr lvl="0"/>
            <a:r>
              <a:rPr lang="en-US" sz="2800" b="1" dirty="0">
                <a:latin typeface="Montserrat"/>
                <a:ea typeface="Montserrat"/>
                <a:cs typeface="Montserrat"/>
                <a:sym typeface="Montserrat"/>
              </a:rPr>
              <a:t>Answer: (d);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All the three are consist of carbon.</a:t>
            </a:r>
          </a:p>
        </p:txBody>
      </p:sp>
      <p:pic>
        <p:nvPicPr>
          <p:cNvPr id="15" name="Picture 14">
            <a:extLst>
              <a:ext uri="{FF2B5EF4-FFF2-40B4-BE49-F238E27FC236}">
                <a16:creationId xmlns:a16="http://schemas.microsoft.com/office/drawing/2014/main" id="{48143BC3-034A-016A-A7F7-F0041D4C1F0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2518386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84. </a:t>
            </a:r>
            <a:r>
              <a:rPr lang="en-US" sz="4000" b="1" dirty="0">
                <a:solidFill>
                  <a:srgbClr val="FF0000"/>
                </a:solidFill>
                <a:latin typeface="Montserrat"/>
                <a:ea typeface="Montserrat"/>
                <a:cs typeface="Montserrat"/>
                <a:sym typeface="Montserrat"/>
              </a:rPr>
              <a:t>Which one of the following fuels causes minimum air pollution?</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Kerosene oil</a:t>
            </a:r>
          </a:p>
          <a:p>
            <a:pPr lvl="0"/>
            <a:r>
              <a:rPr lang="en-US" sz="4000" b="1" dirty="0">
                <a:latin typeface="Montserrat"/>
                <a:ea typeface="Montserrat"/>
                <a:cs typeface="Montserrat"/>
                <a:sym typeface="Montserrat"/>
              </a:rPr>
              <a:t>(b) Hydrogen</a:t>
            </a:r>
          </a:p>
          <a:p>
            <a:pPr lvl="0"/>
            <a:r>
              <a:rPr lang="en-US" sz="4000" b="1" dirty="0">
                <a:latin typeface="Montserrat"/>
                <a:ea typeface="Montserrat"/>
                <a:cs typeface="Montserrat"/>
                <a:sym typeface="Montserrat"/>
              </a:rPr>
              <a:t>(c) Coal</a:t>
            </a:r>
          </a:p>
          <a:p>
            <a:pPr lvl="0"/>
            <a:r>
              <a:rPr lang="en-US" sz="4000" b="1" dirty="0">
                <a:latin typeface="Montserrat"/>
                <a:ea typeface="Montserrat"/>
                <a:cs typeface="Montserrat"/>
                <a:sym typeface="Montserrat"/>
              </a:rPr>
              <a:t>(d) Diesel</a:t>
            </a:r>
            <a:endParaRPr lang="en-IN" sz="2400" dirty="0"/>
          </a:p>
        </p:txBody>
      </p:sp>
      <p:pic>
        <p:nvPicPr>
          <p:cNvPr id="15" name="Picture 14">
            <a:extLst>
              <a:ext uri="{FF2B5EF4-FFF2-40B4-BE49-F238E27FC236}">
                <a16:creationId xmlns:a16="http://schemas.microsoft.com/office/drawing/2014/main" id="{F6F0AE58-95EF-BE47-3244-19B38FD9846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1144590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Hydrogen is the purest combustion fuel. Water is generated from burning of Hydrogen. While coal, kerosene oil and diesel are known as fossil fuel which generates, Carbon dioxide and many other harmful gases when it burns.</a:t>
            </a:r>
          </a:p>
        </p:txBody>
      </p:sp>
      <p:pic>
        <p:nvPicPr>
          <p:cNvPr id="15" name="Picture 14">
            <a:extLst>
              <a:ext uri="{FF2B5EF4-FFF2-40B4-BE49-F238E27FC236}">
                <a16:creationId xmlns:a16="http://schemas.microsoft.com/office/drawing/2014/main" id="{AF7E5F66-879F-604D-8CAB-DBEFB14C169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4722181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85. </a:t>
            </a:r>
            <a:r>
              <a:rPr lang="en-US" sz="3600" b="1" dirty="0">
                <a:solidFill>
                  <a:srgbClr val="FF0000"/>
                </a:solidFill>
                <a:latin typeface="Montserrat"/>
                <a:ea typeface="Montserrat"/>
                <a:cs typeface="Montserrat"/>
                <a:sym typeface="Montserrat"/>
              </a:rPr>
              <a:t>Which gas is used in the purification of drinking water?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Helium</a:t>
            </a:r>
          </a:p>
          <a:p>
            <a:pPr lvl="0"/>
            <a:r>
              <a:rPr lang="en-US" sz="3600" b="1" dirty="0">
                <a:latin typeface="Montserrat"/>
                <a:ea typeface="Montserrat"/>
                <a:cs typeface="Montserrat"/>
                <a:sym typeface="Montserrat"/>
              </a:rPr>
              <a:t>(b) Chlorine</a:t>
            </a:r>
          </a:p>
          <a:p>
            <a:pPr lvl="0"/>
            <a:r>
              <a:rPr lang="en-US" sz="3600" b="1" dirty="0">
                <a:latin typeface="Montserrat"/>
                <a:ea typeface="Montserrat"/>
                <a:cs typeface="Montserrat"/>
                <a:sym typeface="Montserrat"/>
              </a:rPr>
              <a:t>(c) Fluorine </a:t>
            </a:r>
          </a:p>
          <a:p>
            <a:pPr lvl="0"/>
            <a:r>
              <a:rPr lang="en-US" sz="3600" b="1" dirty="0">
                <a:latin typeface="Montserrat"/>
                <a:ea typeface="Montserrat"/>
                <a:cs typeface="Montserrat"/>
                <a:sym typeface="Montserrat"/>
              </a:rPr>
              <a:t>(d) Carbon Dioxide</a:t>
            </a:r>
            <a:endParaRPr lang="en-IN" sz="2000" dirty="0"/>
          </a:p>
        </p:txBody>
      </p:sp>
      <p:pic>
        <p:nvPicPr>
          <p:cNvPr id="15" name="Picture 14">
            <a:extLst>
              <a:ext uri="{FF2B5EF4-FFF2-40B4-BE49-F238E27FC236}">
                <a16:creationId xmlns:a16="http://schemas.microsoft.com/office/drawing/2014/main" id="{8F5728B7-7673-A584-EBCA-2DF8A8BFC23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1132855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Chlorine is presently an important chemical for water purification (such as in water treatment plants), disinfectants and in bleach. </a:t>
            </a:r>
          </a:p>
        </p:txBody>
      </p:sp>
      <p:pic>
        <p:nvPicPr>
          <p:cNvPr id="15" name="Picture 14">
            <a:extLst>
              <a:ext uri="{FF2B5EF4-FFF2-40B4-BE49-F238E27FC236}">
                <a16:creationId xmlns:a16="http://schemas.microsoft.com/office/drawing/2014/main" id="{9FE5E45C-1E81-D3C8-5164-C53D96236AE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5549965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86. </a:t>
            </a:r>
            <a:r>
              <a:rPr lang="en-US" sz="4000" b="1" dirty="0">
                <a:solidFill>
                  <a:srgbClr val="FF0000"/>
                </a:solidFill>
                <a:latin typeface="Montserrat"/>
                <a:ea typeface="Montserrat"/>
                <a:cs typeface="Montserrat"/>
                <a:sym typeface="Montserrat"/>
              </a:rPr>
              <a:t>Which is used as laughing gas is</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Nitrous Oxide</a:t>
            </a:r>
          </a:p>
          <a:p>
            <a:pPr lvl="0"/>
            <a:r>
              <a:rPr lang="en-US" sz="4000" b="1" dirty="0">
                <a:latin typeface="Montserrat"/>
                <a:ea typeface="Montserrat"/>
                <a:cs typeface="Montserrat"/>
                <a:sym typeface="Montserrat"/>
              </a:rPr>
              <a:t>(b) Nitrogen dioxide</a:t>
            </a:r>
          </a:p>
          <a:p>
            <a:pPr lvl="0"/>
            <a:r>
              <a:rPr lang="en-US" sz="4000" b="1" dirty="0">
                <a:latin typeface="Montserrat"/>
                <a:ea typeface="Montserrat"/>
                <a:cs typeface="Montserrat"/>
                <a:sym typeface="Montserrat"/>
              </a:rPr>
              <a:t>(c) Nitrogen Trioxide </a:t>
            </a:r>
          </a:p>
          <a:p>
            <a:pPr lvl="0"/>
            <a:r>
              <a:rPr lang="en-US" sz="4000" b="1" dirty="0">
                <a:latin typeface="Montserrat"/>
                <a:ea typeface="Montserrat"/>
                <a:cs typeface="Montserrat"/>
                <a:sym typeface="Montserrat"/>
              </a:rPr>
              <a:t>(d) Nitrogen Tetra Oxide</a:t>
            </a:r>
            <a:endParaRPr lang="en-IN" sz="2400" baseline="30000" dirty="0"/>
          </a:p>
        </p:txBody>
      </p:sp>
      <p:pic>
        <p:nvPicPr>
          <p:cNvPr id="15" name="Picture 14">
            <a:extLst>
              <a:ext uri="{FF2B5EF4-FFF2-40B4-BE49-F238E27FC236}">
                <a16:creationId xmlns:a16="http://schemas.microsoft.com/office/drawing/2014/main" id="{F084C796-4384-9472-8495-251E48CECD5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9390894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Nitrous Oxide (N2O) is also known as laughing gas. It is a </a:t>
            </a:r>
            <a:r>
              <a:rPr lang="en-US" sz="3200" b="1" dirty="0" err="1">
                <a:solidFill>
                  <a:srgbClr val="7030A0"/>
                </a:solidFill>
                <a:latin typeface="Montserrat"/>
                <a:ea typeface="Montserrat"/>
                <a:cs typeface="Montserrat"/>
                <a:sym typeface="Montserrat"/>
              </a:rPr>
              <a:t>colourless</a:t>
            </a:r>
            <a:r>
              <a:rPr lang="en-US" sz="3200" b="1" dirty="0">
                <a:solidFill>
                  <a:srgbClr val="7030A0"/>
                </a:solidFill>
                <a:latin typeface="Montserrat"/>
                <a:ea typeface="Montserrat"/>
                <a:cs typeface="Montserrat"/>
                <a:sym typeface="Montserrat"/>
              </a:rPr>
              <a:t> gas with a sweet </a:t>
            </a:r>
            <a:r>
              <a:rPr lang="en-US" sz="3200" b="1" dirty="0" err="1">
                <a:solidFill>
                  <a:srgbClr val="7030A0"/>
                </a:solidFill>
                <a:latin typeface="Montserrat"/>
                <a:ea typeface="Montserrat"/>
                <a:cs typeface="Montserrat"/>
                <a:sym typeface="Montserrat"/>
              </a:rPr>
              <a:t>odour</a:t>
            </a:r>
            <a:r>
              <a:rPr lang="en-US" sz="3200" b="1" dirty="0">
                <a:solidFill>
                  <a:srgbClr val="7030A0"/>
                </a:solidFill>
                <a:latin typeface="Montserrat"/>
                <a:ea typeface="Montserrat"/>
                <a:cs typeface="Montserrat"/>
                <a:sym typeface="Montserrat"/>
              </a:rPr>
              <a:t> and taste. It is also used as the anesthetic gas.</a:t>
            </a:r>
          </a:p>
        </p:txBody>
      </p:sp>
      <p:pic>
        <p:nvPicPr>
          <p:cNvPr id="15" name="Picture 14">
            <a:extLst>
              <a:ext uri="{FF2B5EF4-FFF2-40B4-BE49-F238E27FC236}">
                <a16:creationId xmlns:a16="http://schemas.microsoft.com/office/drawing/2014/main" id="{568C19AD-F568-5249-730F-83EA43A2B04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6994486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312609" y="1535586"/>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86. </a:t>
            </a:r>
            <a:r>
              <a:rPr lang="en-US" sz="4000" b="1" dirty="0">
                <a:solidFill>
                  <a:srgbClr val="FF0000"/>
                </a:solidFill>
                <a:latin typeface="Montserrat"/>
                <a:ea typeface="Montserrat"/>
                <a:cs typeface="Montserrat"/>
                <a:sym typeface="Montserrat"/>
              </a:rPr>
              <a:t>What is </a:t>
            </a:r>
            <a:r>
              <a:rPr lang="en-US" sz="4000" b="1" dirty="0" err="1">
                <a:solidFill>
                  <a:srgbClr val="FF0000"/>
                </a:solidFill>
                <a:latin typeface="Montserrat"/>
                <a:ea typeface="Montserrat"/>
                <a:cs typeface="Montserrat"/>
                <a:sym typeface="Montserrat"/>
              </a:rPr>
              <a:t>Nila</a:t>
            </a:r>
            <a:r>
              <a:rPr lang="en-US" sz="4000" b="1" dirty="0">
                <a:solidFill>
                  <a:srgbClr val="FF0000"/>
                </a:solidFill>
                <a:latin typeface="Montserrat"/>
                <a:ea typeface="Montserrat"/>
                <a:cs typeface="Montserrat"/>
                <a:sym typeface="Montserrat"/>
              </a:rPr>
              <a:t> </a:t>
            </a:r>
            <a:r>
              <a:rPr lang="en-US" sz="4000" b="1" dirty="0" err="1">
                <a:solidFill>
                  <a:srgbClr val="FF0000"/>
                </a:solidFill>
                <a:latin typeface="Montserrat"/>
                <a:ea typeface="Montserrat"/>
                <a:cs typeface="Montserrat"/>
                <a:sym typeface="Montserrat"/>
              </a:rPr>
              <a:t>thotha</a:t>
            </a:r>
            <a:r>
              <a:rPr lang="en-US" sz="4000" b="1" dirty="0">
                <a:solidFill>
                  <a:srgbClr val="FF0000"/>
                </a:solidFill>
                <a:latin typeface="Montserrat"/>
                <a:ea typeface="Montserrat"/>
                <a:cs typeface="Montserrat"/>
                <a:sym typeface="Montserrat"/>
              </a:rPr>
              <a:t>?</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Copper Sulphate </a:t>
            </a:r>
          </a:p>
          <a:p>
            <a:pPr lvl="0"/>
            <a:r>
              <a:rPr lang="en-US" sz="4000" b="1" dirty="0">
                <a:latin typeface="Montserrat"/>
                <a:ea typeface="Montserrat"/>
                <a:cs typeface="Montserrat"/>
                <a:sym typeface="Montserrat"/>
              </a:rPr>
              <a:t>(b) Calcium Sulphate</a:t>
            </a:r>
          </a:p>
          <a:p>
            <a:pPr lvl="0"/>
            <a:r>
              <a:rPr lang="en-US" sz="4000" b="1" dirty="0">
                <a:latin typeface="Montserrat"/>
                <a:ea typeface="Montserrat"/>
                <a:cs typeface="Montserrat"/>
                <a:sym typeface="Montserrat"/>
              </a:rPr>
              <a:t>(c) Iron Sulphate </a:t>
            </a:r>
          </a:p>
          <a:p>
            <a:pPr lvl="0"/>
            <a:r>
              <a:rPr lang="en-US" sz="4000" b="1" dirty="0">
                <a:latin typeface="Montserrat"/>
                <a:ea typeface="Montserrat"/>
                <a:cs typeface="Montserrat"/>
                <a:sym typeface="Montserrat"/>
              </a:rPr>
              <a:t>(d) Sodium Sulphate </a:t>
            </a:r>
            <a:endParaRPr lang="en-IN" sz="2400" b="1" dirty="0"/>
          </a:p>
        </p:txBody>
      </p:sp>
      <p:pic>
        <p:nvPicPr>
          <p:cNvPr id="15" name="Picture 14">
            <a:extLst>
              <a:ext uri="{FF2B5EF4-FFF2-40B4-BE49-F238E27FC236}">
                <a16:creationId xmlns:a16="http://schemas.microsoft.com/office/drawing/2014/main" id="{08246F49-C272-7D95-2D67-BDD57F0B472B}"/>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8321552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err="1">
                <a:solidFill>
                  <a:srgbClr val="7030A0"/>
                </a:solidFill>
                <a:latin typeface="Montserrat"/>
                <a:ea typeface="Montserrat"/>
                <a:cs typeface="Montserrat"/>
                <a:sym typeface="Montserrat"/>
              </a:rPr>
              <a:t>Nila</a:t>
            </a:r>
            <a:r>
              <a:rPr lang="en-US" sz="3200" b="1" dirty="0">
                <a:solidFill>
                  <a:srgbClr val="7030A0"/>
                </a:solidFill>
                <a:latin typeface="Montserrat"/>
                <a:ea typeface="Montserrat"/>
                <a:cs typeface="Montserrat"/>
                <a:sym typeface="Montserrat"/>
              </a:rPr>
              <a:t> </a:t>
            </a:r>
            <a:r>
              <a:rPr lang="en-US" sz="3200" b="1" dirty="0" err="1">
                <a:solidFill>
                  <a:srgbClr val="7030A0"/>
                </a:solidFill>
                <a:latin typeface="Montserrat"/>
                <a:ea typeface="Montserrat"/>
                <a:cs typeface="Montserrat"/>
                <a:sym typeface="Montserrat"/>
              </a:rPr>
              <a:t>thotha</a:t>
            </a:r>
            <a:r>
              <a:rPr lang="en-US" sz="3200" b="1" dirty="0">
                <a:solidFill>
                  <a:srgbClr val="7030A0"/>
                </a:solidFill>
                <a:latin typeface="Montserrat"/>
                <a:ea typeface="Montserrat"/>
                <a:cs typeface="Montserrat"/>
                <a:sym typeface="Montserrat"/>
              </a:rPr>
              <a:t> is a compound of Copper and Its chemical formula is CuSO4 5H₂O.</a:t>
            </a:r>
          </a:p>
        </p:txBody>
      </p:sp>
      <p:pic>
        <p:nvPicPr>
          <p:cNvPr id="15" name="Picture 14">
            <a:extLst>
              <a:ext uri="{FF2B5EF4-FFF2-40B4-BE49-F238E27FC236}">
                <a16:creationId xmlns:a16="http://schemas.microsoft.com/office/drawing/2014/main" id="{0CCA5AD8-72DC-405E-7E3C-A2C48B4BDF2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70652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7. </a:t>
            </a:r>
            <a:r>
              <a:rPr lang="en-US" sz="3600" b="1" dirty="0">
                <a:solidFill>
                  <a:srgbClr val="FF0000"/>
                </a:solidFill>
                <a:latin typeface="Montserrat"/>
                <a:ea typeface="Montserrat"/>
                <a:cs typeface="Montserrat"/>
                <a:sym typeface="Montserrat"/>
              </a:rPr>
              <a:t>Meter in a vehicle that calculates distance covered by the vehicle is called</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Speedometer </a:t>
            </a:r>
          </a:p>
          <a:p>
            <a:pPr lvl="0"/>
            <a:r>
              <a:rPr lang="en-US" sz="3600" b="1" dirty="0">
                <a:latin typeface="Montserrat"/>
                <a:ea typeface="Montserrat"/>
                <a:cs typeface="Montserrat"/>
                <a:sym typeface="Montserrat"/>
              </a:rPr>
              <a:t>(b) Odometer </a:t>
            </a:r>
          </a:p>
          <a:p>
            <a:pPr lvl="0"/>
            <a:r>
              <a:rPr lang="en-US" sz="3600" b="1" dirty="0">
                <a:latin typeface="Montserrat"/>
                <a:ea typeface="Montserrat"/>
                <a:cs typeface="Montserrat"/>
                <a:sym typeface="Montserrat"/>
              </a:rPr>
              <a:t>(c) Thermometer </a:t>
            </a:r>
          </a:p>
          <a:p>
            <a:pPr lvl="0"/>
            <a:r>
              <a:rPr lang="en-US" sz="3600" b="1" dirty="0">
                <a:latin typeface="Montserrat"/>
                <a:ea typeface="Montserrat"/>
                <a:cs typeface="Montserrat"/>
                <a:sym typeface="Montserrat"/>
              </a:rPr>
              <a:t>(d) </a:t>
            </a:r>
            <a:r>
              <a:rPr lang="en-US" sz="3600" b="1" dirty="0" err="1">
                <a:latin typeface="Montserrat"/>
                <a:ea typeface="Montserrat"/>
                <a:cs typeface="Montserrat"/>
                <a:sym typeface="Montserrat"/>
              </a:rPr>
              <a:t>Kilometre</a:t>
            </a:r>
            <a:r>
              <a:rPr lang="en-US" sz="3600" b="1" dirty="0">
                <a:latin typeface="Montserrat"/>
                <a:ea typeface="Montserrat"/>
                <a:cs typeface="Montserrat"/>
                <a:sym typeface="Montserrat"/>
              </a:rPr>
              <a:t> </a:t>
            </a:r>
            <a:endParaRPr lang="en-IN" sz="2000" dirty="0"/>
          </a:p>
        </p:txBody>
      </p:sp>
      <p:pic>
        <p:nvPicPr>
          <p:cNvPr id="15" name="Picture 14">
            <a:extLst>
              <a:ext uri="{FF2B5EF4-FFF2-40B4-BE49-F238E27FC236}">
                <a16:creationId xmlns:a16="http://schemas.microsoft.com/office/drawing/2014/main" id="{353A2F4E-4474-C123-7BE9-1888ECA5302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255917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87. </a:t>
            </a:r>
            <a:r>
              <a:rPr lang="en-US" sz="3600" b="1" dirty="0">
                <a:solidFill>
                  <a:srgbClr val="FF0000"/>
                </a:solidFill>
                <a:latin typeface="Montserrat"/>
                <a:ea typeface="Montserrat"/>
                <a:cs typeface="Montserrat"/>
                <a:sym typeface="Montserrat"/>
              </a:rPr>
              <a:t>Which is the fundamental element of all organic compounds?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Nitrogen </a:t>
            </a:r>
          </a:p>
          <a:p>
            <a:pPr lvl="0"/>
            <a:r>
              <a:rPr lang="en-US" sz="3600" b="1" dirty="0">
                <a:latin typeface="Montserrat"/>
                <a:ea typeface="Montserrat"/>
                <a:cs typeface="Montserrat"/>
                <a:sym typeface="Montserrat"/>
              </a:rPr>
              <a:t>(b) Oxygen</a:t>
            </a:r>
          </a:p>
          <a:p>
            <a:pPr lvl="0"/>
            <a:r>
              <a:rPr lang="en-US" sz="3600" b="1" dirty="0">
                <a:latin typeface="Montserrat"/>
                <a:ea typeface="Montserrat"/>
                <a:cs typeface="Montserrat"/>
                <a:sym typeface="Montserrat"/>
              </a:rPr>
              <a:t>(c) Carbon</a:t>
            </a:r>
          </a:p>
          <a:p>
            <a:pPr lvl="0"/>
            <a:r>
              <a:rPr lang="en-US" sz="3600" b="1" dirty="0">
                <a:latin typeface="Montserrat"/>
                <a:ea typeface="Montserrat"/>
                <a:cs typeface="Montserrat"/>
                <a:sym typeface="Montserrat"/>
              </a:rPr>
              <a:t>(d) Neon </a:t>
            </a:r>
            <a:endParaRPr lang="en-IN" sz="2000" dirty="0"/>
          </a:p>
        </p:txBody>
      </p:sp>
      <p:pic>
        <p:nvPicPr>
          <p:cNvPr id="15" name="Picture 14">
            <a:extLst>
              <a:ext uri="{FF2B5EF4-FFF2-40B4-BE49-F238E27FC236}">
                <a16:creationId xmlns:a16="http://schemas.microsoft.com/office/drawing/2014/main" id="{97C88A78-DA07-E5B0-29EA-EC476B5B1768}"/>
              </a:ext>
            </a:extLst>
          </p:cNvPr>
          <p:cNvPicPr>
            <a:picLocks noChangeAspect="1"/>
          </p:cNvPicPr>
          <p:nvPr/>
        </p:nvPicPr>
        <p:blipFill>
          <a:blip r:embed="rId4"/>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19298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246769"/>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The organic compounds are a large class of chemical compounds in which one or more atoms of carbon are covalently linked atoms of other elements, most commonly Hydrogen, Oxygen or Nitrogen.</a:t>
            </a:r>
          </a:p>
        </p:txBody>
      </p:sp>
      <p:pic>
        <p:nvPicPr>
          <p:cNvPr id="15" name="Picture 14">
            <a:extLst>
              <a:ext uri="{FF2B5EF4-FFF2-40B4-BE49-F238E27FC236}">
                <a16:creationId xmlns:a16="http://schemas.microsoft.com/office/drawing/2014/main" id="{0EFAA214-83E7-A78A-21CA-C4F9301069D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89801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88. </a:t>
            </a:r>
            <a:r>
              <a:rPr lang="en-US" sz="4000" b="1" dirty="0">
                <a:solidFill>
                  <a:srgbClr val="FF0000"/>
                </a:solidFill>
                <a:latin typeface="Montserrat"/>
                <a:ea typeface="Montserrat"/>
                <a:cs typeface="Montserrat"/>
                <a:sym typeface="Montserrat"/>
              </a:rPr>
              <a:t>Which acid is found in Vinegar?</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Lactic Acid</a:t>
            </a:r>
          </a:p>
          <a:p>
            <a:pPr lvl="0"/>
            <a:r>
              <a:rPr lang="en-US" sz="4000" b="1" dirty="0">
                <a:latin typeface="Montserrat"/>
                <a:ea typeface="Montserrat"/>
                <a:cs typeface="Montserrat"/>
                <a:sym typeface="Montserrat"/>
              </a:rPr>
              <a:t>(b) Citric Acid</a:t>
            </a:r>
          </a:p>
          <a:p>
            <a:pPr lvl="0"/>
            <a:r>
              <a:rPr lang="en-US" sz="4000" b="1" dirty="0">
                <a:latin typeface="Montserrat"/>
                <a:ea typeface="Montserrat"/>
                <a:cs typeface="Montserrat"/>
                <a:sym typeface="Montserrat"/>
              </a:rPr>
              <a:t>(c) Malic Acid</a:t>
            </a:r>
          </a:p>
          <a:p>
            <a:pPr lvl="0"/>
            <a:r>
              <a:rPr lang="en-US" sz="4000" b="1" dirty="0">
                <a:latin typeface="Montserrat"/>
                <a:ea typeface="Montserrat"/>
                <a:cs typeface="Montserrat"/>
                <a:sym typeface="Montserrat"/>
              </a:rPr>
              <a:t>(d) Acetic Acid</a:t>
            </a:r>
            <a:endParaRPr lang="en-IN" sz="2400" dirty="0"/>
          </a:p>
        </p:txBody>
      </p:sp>
      <p:pic>
        <p:nvPicPr>
          <p:cNvPr id="15" name="Picture 14">
            <a:extLst>
              <a:ext uri="{FF2B5EF4-FFF2-40B4-BE49-F238E27FC236}">
                <a16:creationId xmlns:a16="http://schemas.microsoft.com/office/drawing/2014/main" id="{4F36EDA1-78FF-5D01-4AC8-9A43713858A4}"/>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317024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Acetic acid is the chief component of vinegar. Vinegar is liquid consisting mainly of acetic acid (CH3COOH) and water.</a:t>
            </a:r>
          </a:p>
        </p:txBody>
      </p:sp>
      <p:pic>
        <p:nvPicPr>
          <p:cNvPr id="15" name="Picture 14">
            <a:extLst>
              <a:ext uri="{FF2B5EF4-FFF2-40B4-BE49-F238E27FC236}">
                <a16:creationId xmlns:a16="http://schemas.microsoft.com/office/drawing/2014/main" id="{5D906A75-03C7-65D7-2C1E-A7A75B0FBAA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3428893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59542"/>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89. </a:t>
            </a:r>
            <a:r>
              <a:rPr lang="en-US" sz="3600" b="1" dirty="0">
                <a:solidFill>
                  <a:srgbClr val="FF0000"/>
                </a:solidFill>
                <a:latin typeface="Montserrat"/>
                <a:ea typeface="Montserrat"/>
                <a:cs typeface="Montserrat"/>
                <a:sym typeface="Montserrat"/>
              </a:rPr>
              <a:t>To avoid 'knocking of the engine of a car, which one of the following is used as an anti-knocking agent?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Ethyl alcohol</a:t>
            </a:r>
          </a:p>
          <a:p>
            <a:pPr lvl="0"/>
            <a:r>
              <a:rPr lang="en-US" sz="3600" b="1" dirty="0">
                <a:latin typeface="Montserrat"/>
                <a:ea typeface="Montserrat"/>
                <a:cs typeface="Montserrat"/>
                <a:sym typeface="Montserrat"/>
              </a:rPr>
              <a:t>(b) Butane</a:t>
            </a:r>
          </a:p>
          <a:p>
            <a:pPr lvl="0"/>
            <a:r>
              <a:rPr lang="en-US" sz="3600" b="1" dirty="0">
                <a:latin typeface="Montserrat"/>
                <a:ea typeface="Montserrat"/>
                <a:cs typeface="Montserrat"/>
                <a:sym typeface="Montserrat"/>
              </a:rPr>
              <a:t>(c) Lead Tetra Ethyl </a:t>
            </a:r>
          </a:p>
          <a:p>
            <a:pPr lvl="0"/>
            <a:r>
              <a:rPr lang="en-US" sz="3600" b="1" dirty="0">
                <a:latin typeface="Montserrat"/>
                <a:ea typeface="Montserrat"/>
                <a:cs typeface="Montserrat"/>
                <a:sym typeface="Montserrat"/>
              </a:rPr>
              <a:t>(d) White Petrol</a:t>
            </a:r>
            <a:endParaRPr lang="en-IN" sz="2000" dirty="0"/>
          </a:p>
        </p:txBody>
      </p:sp>
      <p:pic>
        <p:nvPicPr>
          <p:cNvPr id="15" name="Picture 14">
            <a:extLst>
              <a:ext uri="{FF2B5EF4-FFF2-40B4-BE49-F238E27FC236}">
                <a16:creationId xmlns:a16="http://schemas.microsoft.com/office/drawing/2014/main" id="{AE786CF2-F36C-A2A6-7E8D-E3BCD9D2D19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8501831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Tetraethyl Lead (CH3CH:)4Pb is the chief antiknock agent for automotive gasoline or petrol. </a:t>
            </a:r>
          </a:p>
        </p:txBody>
      </p:sp>
      <p:pic>
        <p:nvPicPr>
          <p:cNvPr id="15" name="Picture 14">
            <a:extLst>
              <a:ext uri="{FF2B5EF4-FFF2-40B4-BE49-F238E27FC236}">
                <a16:creationId xmlns:a16="http://schemas.microsoft.com/office/drawing/2014/main" id="{4E0E3F30-DABE-614F-04E4-7A5DDCFFA20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3768552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90. </a:t>
            </a:r>
            <a:r>
              <a:rPr lang="en-US" sz="3600" b="1" dirty="0">
                <a:solidFill>
                  <a:srgbClr val="FF0000"/>
                </a:solidFill>
                <a:latin typeface="Montserrat"/>
                <a:ea typeface="Montserrat"/>
                <a:cs typeface="Montserrat"/>
                <a:sym typeface="Montserrat"/>
              </a:rPr>
              <a:t>In a car battery, electrolyte substance used is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Hydrochloric acid </a:t>
            </a:r>
          </a:p>
          <a:p>
            <a:pPr lvl="0"/>
            <a:r>
              <a:rPr lang="en-US" sz="3600" b="1" dirty="0">
                <a:latin typeface="Montserrat"/>
                <a:ea typeface="Montserrat"/>
                <a:cs typeface="Montserrat"/>
                <a:sym typeface="Montserrat"/>
              </a:rPr>
              <a:t>(b) </a:t>
            </a:r>
            <a:r>
              <a:rPr lang="en-US" sz="3600" b="1" dirty="0" err="1">
                <a:latin typeface="Montserrat"/>
                <a:ea typeface="Montserrat"/>
                <a:cs typeface="Montserrat"/>
                <a:sym typeface="Montserrat"/>
              </a:rPr>
              <a:t>Sulphuric</a:t>
            </a:r>
            <a:r>
              <a:rPr lang="en-US" sz="3600" b="1" dirty="0">
                <a:latin typeface="Montserrat"/>
                <a:ea typeface="Montserrat"/>
                <a:cs typeface="Montserrat"/>
                <a:sym typeface="Montserrat"/>
              </a:rPr>
              <a:t> acid </a:t>
            </a:r>
          </a:p>
          <a:p>
            <a:pPr lvl="0"/>
            <a:r>
              <a:rPr lang="en-US" sz="3600" b="1" dirty="0">
                <a:latin typeface="Montserrat"/>
                <a:ea typeface="Montserrat"/>
                <a:cs typeface="Montserrat"/>
                <a:sym typeface="Montserrat"/>
              </a:rPr>
              <a:t>(c) Nitric acid</a:t>
            </a:r>
          </a:p>
          <a:p>
            <a:pPr lvl="0"/>
            <a:r>
              <a:rPr lang="en-US" sz="3600" b="1" dirty="0">
                <a:latin typeface="Montserrat"/>
                <a:ea typeface="Montserrat"/>
                <a:cs typeface="Montserrat"/>
                <a:sym typeface="Montserrat"/>
              </a:rPr>
              <a:t>(d) Distilled water</a:t>
            </a:r>
            <a:endParaRPr lang="en-IN" sz="2000" dirty="0"/>
          </a:p>
        </p:txBody>
      </p:sp>
      <p:pic>
        <p:nvPicPr>
          <p:cNvPr id="15" name="Picture 14">
            <a:extLst>
              <a:ext uri="{FF2B5EF4-FFF2-40B4-BE49-F238E27FC236}">
                <a16:creationId xmlns:a16="http://schemas.microsoft.com/office/drawing/2014/main" id="{8F0C3D5B-6A2D-77A3-F51C-580DFAD99DA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913805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Electrolyte substance used in a car battery is </a:t>
            </a:r>
            <a:r>
              <a:rPr lang="en-US" sz="3200" b="1" dirty="0" err="1">
                <a:solidFill>
                  <a:srgbClr val="7030A0"/>
                </a:solidFill>
                <a:latin typeface="Montserrat"/>
                <a:ea typeface="Montserrat"/>
                <a:cs typeface="Montserrat"/>
                <a:sym typeface="Montserrat"/>
              </a:rPr>
              <a:t>Sulphuric</a:t>
            </a:r>
            <a:r>
              <a:rPr lang="en-US" sz="3200" b="1" dirty="0">
                <a:solidFill>
                  <a:srgbClr val="7030A0"/>
                </a:solidFill>
                <a:latin typeface="Montserrat"/>
                <a:ea typeface="Montserrat"/>
                <a:cs typeface="Montserrat"/>
                <a:sym typeface="Montserrat"/>
              </a:rPr>
              <a:t> acid (H2SO4). It is a strong acid.</a:t>
            </a:r>
          </a:p>
        </p:txBody>
      </p:sp>
      <p:pic>
        <p:nvPicPr>
          <p:cNvPr id="15" name="Picture 14">
            <a:extLst>
              <a:ext uri="{FF2B5EF4-FFF2-40B4-BE49-F238E27FC236}">
                <a16:creationId xmlns:a16="http://schemas.microsoft.com/office/drawing/2014/main" id="{CAFE250A-3DA8-4DBF-8117-FCBFBA9F2E8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338097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416320"/>
          </a:xfrm>
          <a:prstGeom prst="rect">
            <a:avLst/>
          </a:prstGeom>
          <a:noFill/>
        </p:spPr>
        <p:txBody>
          <a:bodyPr wrap="square" rtlCol="0">
            <a:spAutoFit/>
          </a:bodyPr>
          <a:lstStyle/>
          <a:p>
            <a:pPr lvl="0"/>
            <a:r>
              <a:rPr lang="en-US" sz="3600" b="1" dirty="0">
                <a:latin typeface="Montserrat"/>
                <a:ea typeface="Montserrat"/>
                <a:cs typeface="Montserrat"/>
                <a:sym typeface="Montserrat"/>
              </a:rPr>
              <a:t>91. </a:t>
            </a:r>
            <a:r>
              <a:rPr lang="en-US" sz="3600" b="1" dirty="0">
                <a:solidFill>
                  <a:srgbClr val="FF0000"/>
                </a:solidFill>
                <a:latin typeface="Montserrat"/>
                <a:ea typeface="Montserrat"/>
                <a:cs typeface="Montserrat"/>
                <a:sym typeface="Montserrat"/>
              </a:rPr>
              <a:t>The energy, found in dry cell is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Mechanical energy </a:t>
            </a:r>
          </a:p>
          <a:p>
            <a:pPr lvl="0"/>
            <a:r>
              <a:rPr lang="en-US" sz="3600" b="1" dirty="0">
                <a:latin typeface="Montserrat"/>
                <a:ea typeface="Montserrat"/>
                <a:cs typeface="Montserrat"/>
                <a:sym typeface="Montserrat"/>
              </a:rPr>
              <a:t>(b) Electric energy</a:t>
            </a:r>
          </a:p>
          <a:p>
            <a:pPr lvl="0"/>
            <a:r>
              <a:rPr lang="en-US" sz="3600" b="1" dirty="0">
                <a:latin typeface="Montserrat"/>
                <a:ea typeface="Montserrat"/>
                <a:cs typeface="Montserrat"/>
                <a:sym typeface="Montserrat"/>
              </a:rPr>
              <a:t>(c) Chemical energy</a:t>
            </a:r>
          </a:p>
          <a:p>
            <a:pPr lvl="0"/>
            <a:r>
              <a:rPr lang="en-US" sz="3600" b="1" dirty="0">
                <a:latin typeface="Montserrat"/>
                <a:ea typeface="Montserrat"/>
                <a:cs typeface="Montserrat"/>
                <a:sym typeface="Montserrat"/>
              </a:rPr>
              <a:t>(d) Magnetic energy </a:t>
            </a:r>
            <a:endParaRPr lang="en-IN" sz="2000" dirty="0"/>
          </a:p>
        </p:txBody>
      </p:sp>
      <p:pic>
        <p:nvPicPr>
          <p:cNvPr id="15" name="Picture 14">
            <a:extLst>
              <a:ext uri="{FF2B5EF4-FFF2-40B4-BE49-F238E27FC236}">
                <a16:creationId xmlns:a16="http://schemas.microsoft.com/office/drawing/2014/main" id="{26A0A03C-EACE-D168-BC07-106BA12F547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5658778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best example of changing into electric energy from chemical energy is primary cells or batteries, the dry cell is also made up in this phenomenon.</a:t>
            </a:r>
          </a:p>
        </p:txBody>
      </p:sp>
      <p:pic>
        <p:nvPicPr>
          <p:cNvPr id="15" name="Picture 14">
            <a:extLst>
              <a:ext uri="{FF2B5EF4-FFF2-40B4-BE49-F238E27FC236}">
                <a16:creationId xmlns:a16="http://schemas.microsoft.com/office/drawing/2014/main" id="{2B1C386D-1B0D-A5A1-7F65-CA41E829DF5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22682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An odometer or </a:t>
            </a:r>
            <a:r>
              <a:rPr lang="en-US" sz="3200" b="1" dirty="0" err="1">
                <a:solidFill>
                  <a:srgbClr val="7030A0"/>
                </a:solidFill>
                <a:latin typeface="Montserrat"/>
                <a:ea typeface="Montserrat"/>
                <a:cs typeface="Montserrat"/>
                <a:sym typeface="Montserrat"/>
              </a:rPr>
              <a:t>odograph</a:t>
            </a:r>
            <a:r>
              <a:rPr lang="en-US" sz="3200" b="1" dirty="0">
                <a:solidFill>
                  <a:srgbClr val="7030A0"/>
                </a:solidFill>
                <a:latin typeface="Montserrat"/>
                <a:ea typeface="Montserrat"/>
                <a:cs typeface="Montserrat"/>
                <a:sym typeface="Montserrat"/>
              </a:rPr>
              <a:t> is an instrument for measuring the distance travelled by a vehicle, such as a bicycle or car. The device may be electronic, mechanical, or a combination of the two.</a:t>
            </a:r>
          </a:p>
        </p:txBody>
      </p:sp>
      <p:pic>
        <p:nvPicPr>
          <p:cNvPr id="15" name="Picture 14">
            <a:extLst>
              <a:ext uri="{FF2B5EF4-FFF2-40B4-BE49-F238E27FC236}">
                <a16:creationId xmlns:a16="http://schemas.microsoft.com/office/drawing/2014/main" id="{741BC03E-613E-C70F-5977-AF4D7F135E5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991850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Q92. </a:t>
            </a:r>
            <a:r>
              <a:rPr lang="en-US" sz="3600" b="1" dirty="0">
                <a:solidFill>
                  <a:srgbClr val="FF0000"/>
                </a:solidFill>
                <a:latin typeface="Montserrat"/>
                <a:ea typeface="Montserrat"/>
                <a:cs typeface="Montserrat"/>
                <a:sym typeface="Montserrat"/>
              </a:rPr>
              <a:t>A pungent smell often present near the urinals is due to</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Sulphur-di-oxide</a:t>
            </a:r>
          </a:p>
          <a:p>
            <a:pPr lvl="0"/>
            <a:r>
              <a:rPr lang="en-US" sz="3600" b="1" dirty="0">
                <a:latin typeface="Montserrat"/>
                <a:ea typeface="Montserrat"/>
                <a:cs typeface="Montserrat"/>
                <a:sym typeface="Montserrat"/>
              </a:rPr>
              <a:t>(b) Chlorine</a:t>
            </a:r>
          </a:p>
          <a:p>
            <a:pPr lvl="0"/>
            <a:r>
              <a:rPr lang="en-US" sz="3600" b="1" dirty="0">
                <a:latin typeface="Montserrat"/>
                <a:ea typeface="Montserrat"/>
                <a:cs typeface="Montserrat"/>
                <a:sym typeface="Montserrat"/>
              </a:rPr>
              <a:t>(c) Ammonia</a:t>
            </a:r>
          </a:p>
          <a:p>
            <a:pPr lvl="0"/>
            <a:r>
              <a:rPr lang="en-US" sz="3600" b="1" dirty="0">
                <a:latin typeface="Montserrat"/>
                <a:ea typeface="Montserrat"/>
                <a:cs typeface="Montserrat"/>
                <a:sym typeface="Montserrat"/>
              </a:rPr>
              <a:t>(d) Urea</a:t>
            </a:r>
            <a:endParaRPr lang="en-IN" sz="2000" dirty="0"/>
          </a:p>
        </p:txBody>
      </p:sp>
      <p:pic>
        <p:nvPicPr>
          <p:cNvPr id="15" name="Picture 14">
            <a:extLst>
              <a:ext uri="{FF2B5EF4-FFF2-40B4-BE49-F238E27FC236}">
                <a16:creationId xmlns:a16="http://schemas.microsoft.com/office/drawing/2014/main" id="{C1EE4FAE-B9D5-0F89-139F-A07704E4AB0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483025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384995"/>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Urine </a:t>
            </a:r>
            <a:r>
              <a:rPr lang="en-US" sz="2800" b="1" dirty="0" err="1">
                <a:solidFill>
                  <a:srgbClr val="7030A0"/>
                </a:solidFill>
                <a:latin typeface="Montserrat"/>
                <a:ea typeface="Montserrat"/>
                <a:cs typeface="Montserrat"/>
                <a:sym typeface="Montserrat"/>
              </a:rPr>
              <a:t>odour</a:t>
            </a:r>
            <a:r>
              <a:rPr lang="en-US" sz="2800" b="1" dirty="0">
                <a:solidFill>
                  <a:srgbClr val="7030A0"/>
                </a:solidFill>
                <a:latin typeface="Montserrat"/>
                <a:ea typeface="Montserrat"/>
                <a:cs typeface="Montserrat"/>
                <a:sym typeface="Montserrat"/>
              </a:rPr>
              <a:t> is caused by the presence of Ammonia. Urine is an aqueous solution of greater than 95% water.</a:t>
            </a:r>
          </a:p>
        </p:txBody>
      </p:sp>
      <p:pic>
        <p:nvPicPr>
          <p:cNvPr id="15" name="Picture 14">
            <a:extLst>
              <a:ext uri="{FF2B5EF4-FFF2-40B4-BE49-F238E27FC236}">
                <a16:creationId xmlns:a16="http://schemas.microsoft.com/office/drawing/2014/main" id="{FE3DD8E5-7F51-B375-BF63-972D5814432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6116918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93. </a:t>
            </a:r>
            <a:r>
              <a:rPr lang="en-US" sz="4000" b="1" dirty="0">
                <a:solidFill>
                  <a:srgbClr val="FF0000"/>
                </a:solidFill>
                <a:latin typeface="Montserrat"/>
                <a:ea typeface="Montserrat"/>
                <a:cs typeface="Montserrat"/>
                <a:sym typeface="Montserrat"/>
              </a:rPr>
              <a:t>Which chemical substance is used for making rat poison?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Ethyl Alcohol </a:t>
            </a:r>
          </a:p>
          <a:p>
            <a:pPr lvl="0"/>
            <a:r>
              <a:rPr lang="en-US" sz="4000" b="1" dirty="0">
                <a:latin typeface="Montserrat"/>
                <a:ea typeface="Montserrat"/>
                <a:cs typeface="Montserrat"/>
                <a:sym typeface="Montserrat"/>
              </a:rPr>
              <a:t>(b) Methyl Isocyanate</a:t>
            </a:r>
          </a:p>
          <a:p>
            <a:pPr lvl="0"/>
            <a:r>
              <a:rPr lang="en-US" sz="4000" b="1" dirty="0">
                <a:latin typeface="Montserrat"/>
                <a:ea typeface="Montserrat"/>
                <a:cs typeface="Montserrat"/>
                <a:sym typeface="Montserrat"/>
              </a:rPr>
              <a:t>(c) Potassium Cyanide</a:t>
            </a:r>
          </a:p>
          <a:p>
            <a:pPr lvl="0"/>
            <a:r>
              <a:rPr lang="en-US" sz="4000" b="1" dirty="0">
                <a:latin typeface="Montserrat"/>
                <a:ea typeface="Montserrat"/>
                <a:cs typeface="Montserrat"/>
                <a:sym typeface="Montserrat"/>
              </a:rPr>
              <a:t>(d) Ethyl Isocyanide</a:t>
            </a:r>
            <a:endParaRPr lang="en-IN" sz="2400" b="1" dirty="0"/>
          </a:p>
        </p:txBody>
      </p:sp>
      <p:pic>
        <p:nvPicPr>
          <p:cNvPr id="15" name="Picture 14">
            <a:extLst>
              <a:ext uri="{FF2B5EF4-FFF2-40B4-BE49-F238E27FC236}">
                <a16:creationId xmlns:a16="http://schemas.microsoft.com/office/drawing/2014/main" id="{BBAA2D23-A33F-171F-A52D-2F75AC5F0F2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729395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815882"/>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Potassium Cyanide (KCN) or Zinc Phosphide is a highly toxic chemical used as a rodenticide a poison to kill the mouse.</a:t>
            </a:r>
          </a:p>
        </p:txBody>
      </p:sp>
      <p:pic>
        <p:nvPicPr>
          <p:cNvPr id="15" name="Picture 14">
            <a:extLst>
              <a:ext uri="{FF2B5EF4-FFF2-40B4-BE49-F238E27FC236}">
                <a16:creationId xmlns:a16="http://schemas.microsoft.com/office/drawing/2014/main" id="{26BBE858-D5B2-3D66-C900-F4B5F1AE2B1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11522808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94. </a:t>
            </a:r>
            <a:r>
              <a:rPr lang="en-US" sz="4000" b="1" dirty="0">
                <a:solidFill>
                  <a:srgbClr val="FF0000"/>
                </a:solidFill>
                <a:latin typeface="Montserrat"/>
                <a:ea typeface="Montserrat"/>
                <a:cs typeface="Montserrat"/>
                <a:sym typeface="Montserrat"/>
              </a:rPr>
              <a:t>Which gas is used in fire extinguisher?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Carbon dioxide </a:t>
            </a:r>
          </a:p>
          <a:p>
            <a:pPr lvl="0"/>
            <a:r>
              <a:rPr lang="en-US" sz="4000" b="1" dirty="0">
                <a:latin typeface="Montserrat"/>
                <a:ea typeface="Montserrat"/>
                <a:cs typeface="Montserrat"/>
                <a:sym typeface="Montserrat"/>
              </a:rPr>
              <a:t>(b) Hydrogen</a:t>
            </a:r>
          </a:p>
          <a:p>
            <a:pPr lvl="0"/>
            <a:r>
              <a:rPr lang="en-US" sz="4000" b="1" dirty="0">
                <a:latin typeface="Montserrat"/>
                <a:ea typeface="Montserrat"/>
                <a:cs typeface="Montserrat"/>
                <a:sym typeface="Montserrat"/>
              </a:rPr>
              <a:t>(c) Oxygen </a:t>
            </a:r>
          </a:p>
          <a:p>
            <a:pPr lvl="0"/>
            <a:r>
              <a:rPr lang="en-US" sz="4000" b="1" dirty="0">
                <a:latin typeface="Montserrat"/>
                <a:ea typeface="Montserrat"/>
                <a:cs typeface="Montserrat"/>
                <a:sym typeface="Montserrat"/>
              </a:rPr>
              <a:t>(d) Sulphur dioxide</a:t>
            </a:r>
            <a:endParaRPr lang="en-IN" sz="2400" dirty="0"/>
          </a:p>
        </p:txBody>
      </p:sp>
      <p:pic>
        <p:nvPicPr>
          <p:cNvPr id="15" name="Picture 14">
            <a:extLst>
              <a:ext uri="{FF2B5EF4-FFF2-40B4-BE49-F238E27FC236}">
                <a16:creationId xmlns:a16="http://schemas.microsoft.com/office/drawing/2014/main" id="{89F2AF0F-560E-CDD7-DA27-A4138B006F7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6147179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Carbon dioxide gas is used in a fire extinguisher to control small fires, often in emergency situations.</a:t>
            </a:r>
          </a:p>
        </p:txBody>
      </p:sp>
      <p:pic>
        <p:nvPicPr>
          <p:cNvPr id="15" name="Picture 14">
            <a:extLst>
              <a:ext uri="{FF2B5EF4-FFF2-40B4-BE49-F238E27FC236}">
                <a16:creationId xmlns:a16="http://schemas.microsoft.com/office/drawing/2014/main" id="{FE45DC63-7594-5E3F-96B3-37ECDBDC3E6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66791106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95. </a:t>
            </a:r>
            <a:r>
              <a:rPr lang="en-US" sz="3600" b="1" dirty="0">
                <a:solidFill>
                  <a:srgbClr val="FF0000"/>
                </a:solidFill>
                <a:latin typeface="Montserrat"/>
                <a:ea typeface="Montserrat"/>
                <a:cs typeface="Montserrat"/>
                <a:sym typeface="Montserrat"/>
              </a:rPr>
              <a:t>Which one of the following is used in the manufacture of soaps?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Vegetable oil </a:t>
            </a:r>
          </a:p>
          <a:p>
            <a:pPr lvl="0"/>
            <a:r>
              <a:rPr lang="en-US" sz="3600" b="1" dirty="0">
                <a:latin typeface="Montserrat"/>
                <a:ea typeface="Montserrat"/>
                <a:cs typeface="Montserrat"/>
                <a:sym typeface="Montserrat"/>
              </a:rPr>
              <a:t>(b) Mobil oil</a:t>
            </a:r>
          </a:p>
          <a:p>
            <a:pPr lvl="0"/>
            <a:r>
              <a:rPr lang="en-US" sz="3600" b="1" dirty="0">
                <a:latin typeface="Montserrat"/>
                <a:ea typeface="Montserrat"/>
                <a:cs typeface="Montserrat"/>
                <a:sym typeface="Montserrat"/>
              </a:rPr>
              <a:t>(c) Kerosene oil </a:t>
            </a:r>
          </a:p>
          <a:p>
            <a:pPr lvl="0"/>
            <a:r>
              <a:rPr lang="en-US" sz="3600" b="1" dirty="0">
                <a:latin typeface="Montserrat"/>
                <a:ea typeface="Montserrat"/>
                <a:cs typeface="Montserrat"/>
                <a:sym typeface="Montserrat"/>
              </a:rPr>
              <a:t>(d) Cutting oil</a:t>
            </a:r>
            <a:endParaRPr lang="en-IN" sz="2000" dirty="0"/>
          </a:p>
        </p:txBody>
      </p:sp>
      <p:pic>
        <p:nvPicPr>
          <p:cNvPr id="17" name="Picture 16">
            <a:extLst>
              <a:ext uri="{FF2B5EF4-FFF2-40B4-BE49-F238E27FC236}">
                <a16:creationId xmlns:a16="http://schemas.microsoft.com/office/drawing/2014/main" id="{6EC44025-EC73-454C-8D69-038F2F57AEB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9063169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Soap is a combination of animal fat or plant oil and caustic soda. Many vegetable fats including olive oil, palm kernel oil and coconut oil are also used in soap making.</a:t>
            </a:r>
          </a:p>
        </p:txBody>
      </p:sp>
      <p:pic>
        <p:nvPicPr>
          <p:cNvPr id="15" name="Picture 14">
            <a:extLst>
              <a:ext uri="{FF2B5EF4-FFF2-40B4-BE49-F238E27FC236}">
                <a16:creationId xmlns:a16="http://schemas.microsoft.com/office/drawing/2014/main" id="{02E25429-4F58-656A-19E2-69438BF21A1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2011326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326677" y="1536174"/>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96. </a:t>
            </a:r>
            <a:r>
              <a:rPr lang="en-US" sz="4000" b="1" dirty="0">
                <a:solidFill>
                  <a:srgbClr val="FF0000"/>
                </a:solidFill>
                <a:latin typeface="Montserrat"/>
                <a:ea typeface="Montserrat"/>
                <a:cs typeface="Montserrat"/>
                <a:sym typeface="Montserrat"/>
              </a:rPr>
              <a:t>Milk openly placed for sometime becomes sour due to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Carbonic acid</a:t>
            </a:r>
          </a:p>
          <a:p>
            <a:pPr lvl="0"/>
            <a:r>
              <a:rPr lang="en-US" sz="4000" b="1" dirty="0">
                <a:latin typeface="Montserrat"/>
                <a:ea typeface="Montserrat"/>
                <a:cs typeface="Montserrat"/>
                <a:sym typeface="Montserrat"/>
              </a:rPr>
              <a:t>(b) Lactic acid</a:t>
            </a:r>
          </a:p>
          <a:p>
            <a:pPr lvl="0"/>
            <a:r>
              <a:rPr lang="en-US" sz="4000" b="1" dirty="0">
                <a:latin typeface="Montserrat"/>
                <a:ea typeface="Montserrat"/>
                <a:cs typeface="Montserrat"/>
                <a:sym typeface="Montserrat"/>
              </a:rPr>
              <a:t>(c) Citric acid</a:t>
            </a:r>
          </a:p>
          <a:p>
            <a:pPr lvl="0"/>
            <a:r>
              <a:rPr lang="en-US" sz="4000" b="1" dirty="0">
                <a:latin typeface="Montserrat"/>
                <a:ea typeface="Montserrat"/>
                <a:cs typeface="Montserrat"/>
                <a:sym typeface="Montserrat"/>
              </a:rPr>
              <a:t>(d) Acetic acid</a:t>
            </a:r>
            <a:endParaRPr lang="en-IN" sz="2400" dirty="0"/>
          </a:p>
        </p:txBody>
      </p:sp>
      <p:pic>
        <p:nvPicPr>
          <p:cNvPr id="15" name="Picture 14">
            <a:extLst>
              <a:ext uri="{FF2B5EF4-FFF2-40B4-BE49-F238E27FC236}">
                <a16:creationId xmlns:a16="http://schemas.microsoft.com/office/drawing/2014/main" id="{3C94D578-8BE8-E43D-152F-04A0C5B1D99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67263161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(b);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Milk contains a sugar called lactose. It also contains harmless bacteria called lactobacillus, which uses glucose for energy and creates lactic acid as a by product. It is the lactic acid which makes the milk sour. The presence of lactic acid or lactate in milk is due to the fermentation of lactose caused mainly by lactic bacteria.</a:t>
            </a:r>
          </a:p>
        </p:txBody>
      </p:sp>
      <p:pic>
        <p:nvPicPr>
          <p:cNvPr id="15" name="Picture 14">
            <a:extLst>
              <a:ext uri="{FF2B5EF4-FFF2-40B4-BE49-F238E27FC236}">
                <a16:creationId xmlns:a16="http://schemas.microsoft.com/office/drawing/2014/main" id="{9ED533CA-92A6-9A4B-5406-405E4252D87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94564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8806"/>
          <a:stretch/>
        </p:blipFill>
        <p:spPr>
          <a:xfrm>
            <a:off x="4446667" y="1"/>
            <a:ext cx="7745333"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3" y="237065"/>
            <a:ext cx="7897693" cy="5604935"/>
          </a:xfrm>
          <a:prstGeom prst="rect">
            <a:avLst/>
          </a:prstGeom>
        </p:spPr>
      </p:pic>
      <p:sp>
        <p:nvSpPr>
          <p:cNvPr id="10" name="Rectangle 9"/>
          <p:cNvSpPr/>
          <p:nvPr/>
        </p:nvSpPr>
        <p:spPr>
          <a:xfrm>
            <a:off x="0" y="1"/>
            <a:ext cx="7366000" cy="5181600"/>
          </a:xfrm>
          <a:prstGeom prst="rect">
            <a:avLst/>
          </a:prstGeom>
          <a:solidFill>
            <a:srgbClr val="000000">
              <a:alpha val="8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996" y="4984749"/>
            <a:ext cx="1352129" cy="17145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1554" y="0"/>
            <a:ext cx="2063293" cy="202138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63" y="4047067"/>
            <a:ext cx="2987600" cy="2987600"/>
          </a:xfrm>
          <a:prstGeom prst="rect">
            <a:avLst/>
          </a:prstGeom>
        </p:spPr>
      </p:pic>
      <p:sp>
        <p:nvSpPr>
          <p:cNvPr id="16" name="Rectangle 15"/>
          <p:cNvSpPr/>
          <p:nvPr/>
        </p:nvSpPr>
        <p:spPr>
          <a:xfrm>
            <a:off x="0" y="3903133"/>
            <a:ext cx="6787897" cy="2954867"/>
          </a:xfrm>
          <a:prstGeom prst="rect">
            <a:avLst/>
          </a:prstGeom>
          <a:solidFill>
            <a:srgbClr val="000000">
              <a:alpha val="8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7" name="Rectangle 16"/>
          <p:cNvSpPr/>
          <p:nvPr/>
        </p:nvSpPr>
        <p:spPr>
          <a:xfrm>
            <a:off x="2756274" y="0"/>
            <a:ext cx="6098573" cy="2050040"/>
          </a:xfrm>
          <a:prstGeom prst="rect">
            <a:avLst/>
          </a:prstGeom>
          <a:solidFill>
            <a:srgbClr val="000000">
              <a:alpha val="8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8" y="165805"/>
            <a:ext cx="7524939" cy="3048003"/>
          </a:xfrm>
          <a:prstGeom prst="rect">
            <a:avLst/>
          </a:prstGeom>
        </p:spPr>
      </p:pic>
      <p:sp>
        <p:nvSpPr>
          <p:cNvPr id="18" name="Rectangle 17"/>
          <p:cNvSpPr/>
          <p:nvPr/>
        </p:nvSpPr>
        <p:spPr>
          <a:xfrm>
            <a:off x="486328" y="3333581"/>
            <a:ext cx="7015139" cy="779765"/>
          </a:xfrm>
          <a:prstGeom prst="rect">
            <a:avLst/>
          </a:prstGeom>
          <a:noFill/>
        </p:spPr>
        <p:txBody>
          <a:bodyPr wrap="square" lIns="121920" tIns="60960" rIns="121920" bIns="60960">
            <a:spAutoFit/>
          </a:bodyPr>
          <a:lstStyle/>
          <a:p>
            <a:pPr algn="ctr"/>
            <a:r>
              <a:rPr lang="en-US" sz="4267" dirty="0">
                <a:ln w="18415" cmpd="sng">
                  <a:solidFill>
                    <a:schemeClr val="bg1"/>
                  </a:solidFill>
                  <a:prstDash val="solid"/>
                </a:ln>
                <a:solidFill>
                  <a:srgbClr val="00B050"/>
                </a:solidFill>
                <a:effectLst>
                  <a:outerShdw blurRad="63500" dir="3600000" algn="tl" rotWithShape="0">
                    <a:srgbClr val="000000">
                      <a:alpha val="70000"/>
                    </a:srgbClr>
                  </a:outerShdw>
                </a:effectLst>
                <a:latin typeface="Berlin Sans FB Demi" pitchFamily="34" charset="0"/>
              </a:rPr>
              <a:t>Science … Ab </a:t>
            </a:r>
            <a:r>
              <a:rPr lang="en-US" sz="4267" dirty="0" err="1">
                <a:ln w="18415" cmpd="sng">
                  <a:solidFill>
                    <a:schemeClr val="bg1"/>
                  </a:solidFill>
                  <a:prstDash val="solid"/>
                </a:ln>
                <a:solidFill>
                  <a:srgbClr val="00B050"/>
                </a:solidFill>
                <a:effectLst>
                  <a:outerShdw blurRad="63500" dir="3600000" algn="tl" rotWithShape="0">
                    <a:srgbClr val="000000">
                      <a:alpha val="70000"/>
                    </a:srgbClr>
                  </a:outerShdw>
                </a:effectLst>
                <a:latin typeface="Berlin Sans FB Demi" pitchFamily="34" charset="0"/>
              </a:rPr>
              <a:t>Hogi</a:t>
            </a:r>
            <a:r>
              <a:rPr lang="en-US" sz="4267" dirty="0">
                <a:ln w="18415" cmpd="sng">
                  <a:solidFill>
                    <a:schemeClr val="bg1"/>
                  </a:solidFill>
                  <a:prstDash val="solid"/>
                </a:ln>
                <a:solidFill>
                  <a:srgbClr val="00B050"/>
                </a:solidFill>
                <a:effectLst>
                  <a:outerShdw blurRad="63500" dir="3600000" algn="tl" rotWithShape="0">
                    <a:srgbClr val="000000">
                      <a:alpha val="70000"/>
                    </a:srgbClr>
                  </a:outerShdw>
                </a:effectLst>
                <a:latin typeface="Berlin Sans FB Demi" pitchFamily="34" charset="0"/>
              </a:rPr>
              <a:t> </a:t>
            </a:r>
            <a:r>
              <a:rPr lang="en-US" sz="4267" dirty="0" err="1">
                <a:ln w="18415" cmpd="sng">
                  <a:solidFill>
                    <a:schemeClr val="bg1"/>
                  </a:solidFill>
                  <a:prstDash val="solid"/>
                </a:ln>
                <a:solidFill>
                  <a:srgbClr val="00B050"/>
                </a:solidFill>
                <a:effectLst>
                  <a:outerShdw blurRad="63500" dir="3600000" algn="tl" rotWithShape="0">
                    <a:srgbClr val="000000">
                      <a:alpha val="70000"/>
                    </a:srgbClr>
                  </a:outerShdw>
                </a:effectLst>
                <a:latin typeface="Berlin Sans FB Demi" pitchFamily="34" charset="0"/>
              </a:rPr>
              <a:t>Asaan</a:t>
            </a:r>
            <a:endParaRPr lang="en-US" sz="4267" dirty="0">
              <a:ln w="18415" cmpd="sng">
                <a:solidFill>
                  <a:schemeClr val="bg1"/>
                </a:solidFill>
                <a:prstDash val="solid"/>
              </a:ln>
              <a:solidFill>
                <a:srgbClr val="00B050"/>
              </a:solidFill>
              <a:effectLst>
                <a:outerShdw blurRad="63500" dir="3600000" algn="tl" rotWithShape="0">
                  <a:srgbClr val="000000">
                    <a:alpha val="70000"/>
                  </a:srgbClr>
                </a:outerShdw>
              </a:effectLst>
              <a:latin typeface="Berlin Sans FB Demi" pitchFamily="34" charset="0"/>
            </a:endParaRPr>
          </a:p>
        </p:txBody>
      </p:sp>
      <p:sp>
        <p:nvSpPr>
          <p:cNvPr id="19" name="Rectangle 18"/>
          <p:cNvSpPr/>
          <p:nvPr/>
        </p:nvSpPr>
        <p:spPr>
          <a:xfrm>
            <a:off x="691897" y="4893573"/>
            <a:ext cx="6096000" cy="1323439"/>
          </a:xfrm>
          <a:prstGeom prst="rect">
            <a:avLst/>
          </a:prstGeom>
        </p:spPr>
        <p:txBody>
          <a:bodyPr>
            <a:spAutoFit/>
          </a:bodyPr>
          <a:lstStyle/>
          <a:p>
            <a:pPr algn="ctr">
              <a:tabLst>
                <a:tab pos="1828754" algn="l"/>
              </a:tabLst>
            </a:pPr>
            <a:r>
              <a:rPr lang="en-I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thnocentric Rg" pitchFamily="2" charset="0"/>
                <a:cs typeface="Mongolian Baiti" pitchFamily="66" charset="0"/>
              </a:rPr>
              <a:t>Use Code </a:t>
            </a:r>
            <a:r>
              <a:rPr lang="en-IN" sz="4800" b="1" spc="400" dirty="0">
                <a:ln>
                  <a:solidFill>
                    <a:srgbClr val="C00000"/>
                  </a:solidFill>
                </a:ln>
                <a:solidFill>
                  <a:srgbClr val="C00000"/>
                </a:solidFill>
                <a:latin typeface="Ethnocentric Rg" pitchFamily="2" charset="0"/>
                <a:cs typeface="Mongolian Baiti" pitchFamily="66" charset="0"/>
              </a:rPr>
              <a:t>Y431</a:t>
            </a:r>
            <a:r>
              <a:rPr lang="en-IN" sz="4800" b="1" spc="400" dirty="0">
                <a:ln>
                  <a:solidFill>
                    <a:schemeClr val="tx1"/>
                  </a:solidFill>
                </a:ln>
                <a:solidFill>
                  <a:srgbClr val="C00000"/>
                </a:solidFill>
                <a:latin typeface="Ethnocentric Rg" pitchFamily="2" charset="0"/>
                <a:cs typeface="Mongolian Baiti" pitchFamily="66" charset="0"/>
              </a:rPr>
              <a:t> </a:t>
            </a:r>
            <a:r>
              <a:rPr lang="en-I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thnocentric Rg" pitchFamily="2" charset="0"/>
                <a:cs typeface="Mongolian Baiti" pitchFamily="66" charset="0"/>
              </a:rPr>
              <a:t>for max 77% Discount</a:t>
            </a:r>
            <a:endParaRPr lang="en-IN" sz="2133" spc="400" dirty="0">
              <a:ln>
                <a:solidFill>
                  <a:schemeClr val="tx1"/>
                </a:solidFill>
              </a:ln>
              <a:latin typeface="Ethnocentric Rg" pitchFamily="2" charset="0"/>
              <a:cs typeface="Mongolian Baiti" pitchFamily="66" charset="0"/>
            </a:endParaRPr>
          </a:p>
        </p:txBody>
      </p:sp>
      <p:pic>
        <p:nvPicPr>
          <p:cNvPr id="2" name="Picture 1">
            <a:extLst>
              <a:ext uri="{FF2B5EF4-FFF2-40B4-BE49-F238E27FC236}">
                <a16:creationId xmlns:a16="http://schemas.microsoft.com/office/drawing/2014/main" id="{77DD661A-32D2-45E7-9DCD-CFB9AFA61BCC}"/>
              </a:ext>
            </a:extLst>
          </p:cNvPr>
          <p:cNvPicPr>
            <a:picLocks noChangeAspect="1"/>
          </p:cNvPicPr>
          <p:nvPr/>
        </p:nvPicPr>
        <p:blipFill>
          <a:blip r:embed="rId9"/>
          <a:stretch>
            <a:fillRect/>
          </a:stretch>
        </p:blipFill>
        <p:spPr>
          <a:xfrm>
            <a:off x="1390462" y="4233119"/>
            <a:ext cx="5157663" cy="646232"/>
          </a:xfrm>
          <a:prstGeom prst="rect">
            <a:avLst/>
          </a:prstGeom>
        </p:spPr>
      </p:pic>
      <p:sp>
        <p:nvSpPr>
          <p:cNvPr id="6" name="TextBox 5">
            <a:extLst>
              <a:ext uri="{FF2B5EF4-FFF2-40B4-BE49-F238E27FC236}">
                <a16:creationId xmlns:a16="http://schemas.microsoft.com/office/drawing/2014/main" id="{2562D04C-3C40-4C48-A6DA-D122F7D9F924}"/>
              </a:ext>
            </a:extLst>
          </p:cNvPr>
          <p:cNvSpPr txBox="1"/>
          <p:nvPr/>
        </p:nvSpPr>
        <p:spPr>
          <a:xfrm>
            <a:off x="1775791" y="4324350"/>
            <a:ext cx="4611756" cy="523220"/>
          </a:xfrm>
          <a:prstGeom prst="rect">
            <a:avLst/>
          </a:prstGeom>
          <a:noFill/>
        </p:spPr>
        <p:txBody>
          <a:bodyPr wrap="square" rtlCol="0">
            <a:spAutoFit/>
          </a:bodyPr>
          <a:lstStyle/>
          <a:p>
            <a:pPr defTabSz="914310">
              <a:buSzPts val="2400"/>
              <a:buFontTx/>
              <a:buNone/>
            </a:pPr>
            <a:r>
              <a:rPr lang="en-IN" sz="2800" b="1" dirty="0">
                <a:latin typeface="Arial Rounded"/>
                <a:ea typeface="Arial Rounded"/>
                <a:cs typeface="Arial Rounded"/>
                <a:sym typeface="Arial Rounded"/>
              </a:rPr>
              <a:t>BY NIHARIKA RATHORE  </a:t>
            </a:r>
            <a:endParaRPr lang="en-IN" sz="2800" dirty="0">
              <a:ea typeface="+mn-ea"/>
            </a:endParaRPr>
          </a:p>
        </p:txBody>
      </p:sp>
      <p:pic>
        <p:nvPicPr>
          <p:cNvPr id="20" name="Picture 19">
            <a:extLst>
              <a:ext uri="{FF2B5EF4-FFF2-40B4-BE49-F238E27FC236}">
                <a16:creationId xmlns:a16="http://schemas.microsoft.com/office/drawing/2014/main" id="{87AACF5C-60AA-072E-C192-7AE14FEF8C28}"/>
              </a:ext>
            </a:extLst>
          </p:cNvPr>
          <p:cNvPicPr>
            <a:picLocks noChangeAspect="1"/>
          </p:cNvPicPr>
          <p:nvPr/>
        </p:nvPicPr>
        <p:blipFill>
          <a:blip r:embed="rId10"/>
          <a:stretch>
            <a:fillRect/>
          </a:stretch>
        </p:blipFill>
        <p:spPr>
          <a:xfrm>
            <a:off x="10752794" y="165805"/>
            <a:ext cx="1358683" cy="1100287"/>
          </a:xfrm>
          <a:prstGeom prst="rect">
            <a:avLst/>
          </a:prstGeom>
        </p:spPr>
      </p:pic>
    </p:spTree>
    <p:extLst>
      <p:ext uri="{BB962C8B-B14F-4D97-AF65-F5344CB8AC3E}">
        <p14:creationId xmlns:p14="http://schemas.microsoft.com/office/powerpoint/2010/main" val="29524800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8. </a:t>
            </a:r>
            <a:r>
              <a:rPr lang="en-US" sz="4000" b="1" dirty="0">
                <a:solidFill>
                  <a:srgbClr val="FF0000"/>
                </a:solidFill>
                <a:latin typeface="Montserrat"/>
                <a:ea typeface="Montserrat"/>
                <a:cs typeface="Montserrat"/>
                <a:sym typeface="Montserrat"/>
              </a:rPr>
              <a:t>What is the SI unit of pressure?</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Newton  </a:t>
            </a:r>
          </a:p>
          <a:p>
            <a:pPr lvl="0"/>
            <a:r>
              <a:rPr lang="en-US" sz="4000" b="1" dirty="0">
                <a:latin typeface="Montserrat"/>
                <a:ea typeface="Montserrat"/>
                <a:cs typeface="Montserrat"/>
                <a:sym typeface="Montserrat"/>
              </a:rPr>
              <a:t>(b) Weber </a:t>
            </a:r>
          </a:p>
          <a:p>
            <a:pPr lvl="0"/>
            <a:r>
              <a:rPr lang="en-US" sz="4000" b="1" dirty="0">
                <a:latin typeface="Montserrat"/>
                <a:ea typeface="Montserrat"/>
                <a:cs typeface="Montserrat"/>
                <a:sym typeface="Montserrat"/>
              </a:rPr>
              <a:t>(c) Pascal </a:t>
            </a:r>
          </a:p>
          <a:p>
            <a:pPr lvl="0"/>
            <a:r>
              <a:rPr lang="en-US" sz="4000" b="1" dirty="0">
                <a:latin typeface="Montserrat"/>
                <a:ea typeface="Montserrat"/>
                <a:cs typeface="Montserrat"/>
                <a:sym typeface="Montserrat"/>
              </a:rPr>
              <a:t>(d) Henry</a:t>
            </a:r>
            <a:endParaRPr lang="en-IN" sz="4000" dirty="0"/>
          </a:p>
        </p:txBody>
      </p:sp>
      <p:pic>
        <p:nvPicPr>
          <p:cNvPr id="15" name="Picture 14">
            <a:extLst>
              <a:ext uri="{FF2B5EF4-FFF2-40B4-BE49-F238E27FC236}">
                <a16:creationId xmlns:a16="http://schemas.microsoft.com/office/drawing/2014/main" id="{65EB3D8F-62F3-26EF-0768-5A4F1C004C6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72458278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97. </a:t>
            </a:r>
            <a:r>
              <a:rPr lang="en-US" sz="3600" b="1" dirty="0">
                <a:solidFill>
                  <a:srgbClr val="FF0000"/>
                </a:solidFill>
                <a:latin typeface="Montserrat"/>
                <a:ea typeface="Montserrat"/>
                <a:cs typeface="Montserrat"/>
                <a:sym typeface="Montserrat"/>
              </a:rPr>
              <a:t>Which one of the following substances is used in the preservation of food stuff?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Citric Acid</a:t>
            </a:r>
          </a:p>
          <a:p>
            <a:pPr lvl="0"/>
            <a:r>
              <a:rPr lang="en-US" sz="3600" b="1" dirty="0">
                <a:latin typeface="Montserrat"/>
                <a:ea typeface="Montserrat"/>
                <a:cs typeface="Montserrat"/>
                <a:sym typeface="Montserrat"/>
              </a:rPr>
              <a:t>(b) Potassium Chloride</a:t>
            </a:r>
          </a:p>
          <a:p>
            <a:pPr lvl="0"/>
            <a:r>
              <a:rPr lang="en-US" sz="3600" b="1" dirty="0">
                <a:latin typeface="Montserrat"/>
                <a:ea typeface="Montserrat"/>
                <a:cs typeface="Montserrat"/>
                <a:sym typeface="Montserrat"/>
              </a:rPr>
              <a:t>(c) Sodium Benzoate </a:t>
            </a:r>
          </a:p>
          <a:p>
            <a:pPr lvl="0"/>
            <a:r>
              <a:rPr lang="en-US" sz="3600" b="1" dirty="0">
                <a:latin typeface="Montserrat"/>
                <a:ea typeface="Montserrat"/>
                <a:cs typeface="Montserrat"/>
                <a:sym typeface="Montserrat"/>
              </a:rPr>
              <a:t>(d) Sodium Chloride </a:t>
            </a:r>
            <a:endParaRPr lang="en-IN" sz="2000" dirty="0"/>
          </a:p>
        </p:txBody>
      </p:sp>
      <p:pic>
        <p:nvPicPr>
          <p:cNvPr id="15" name="Picture 14">
            <a:extLst>
              <a:ext uri="{FF2B5EF4-FFF2-40B4-BE49-F238E27FC236}">
                <a16:creationId xmlns:a16="http://schemas.microsoft.com/office/drawing/2014/main" id="{F50E7168-5B5D-6E55-AF9D-B6296120C5F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5059742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chemical formula of Sodium Benzoate is NaC7H5O2. It is widely used as food preservative.</a:t>
            </a:r>
          </a:p>
        </p:txBody>
      </p:sp>
      <p:pic>
        <p:nvPicPr>
          <p:cNvPr id="15" name="Picture 14">
            <a:extLst>
              <a:ext uri="{FF2B5EF4-FFF2-40B4-BE49-F238E27FC236}">
                <a16:creationId xmlns:a16="http://schemas.microsoft.com/office/drawing/2014/main" id="{CFB10898-BF18-2DBE-73F5-7880AD4C6F9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0262814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98.</a:t>
            </a:r>
            <a:r>
              <a:rPr lang="en-US" sz="3600" b="1" dirty="0">
                <a:solidFill>
                  <a:srgbClr val="FF0000"/>
                </a:solidFill>
                <a:latin typeface="Montserrat"/>
                <a:ea typeface="Montserrat"/>
                <a:cs typeface="Montserrat"/>
                <a:sym typeface="Montserrat"/>
              </a:rPr>
              <a:t> Which one of the following gases, released from biogas plant is used as a fuel gas?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Butane</a:t>
            </a:r>
          </a:p>
          <a:p>
            <a:pPr lvl="0"/>
            <a:r>
              <a:rPr lang="en-US" sz="3600" b="1" dirty="0">
                <a:latin typeface="Montserrat"/>
                <a:ea typeface="Montserrat"/>
                <a:cs typeface="Montserrat"/>
                <a:sym typeface="Montserrat"/>
              </a:rPr>
              <a:t>(b) Propane</a:t>
            </a:r>
          </a:p>
          <a:p>
            <a:pPr lvl="0"/>
            <a:r>
              <a:rPr lang="en-US" sz="3600" b="1" dirty="0">
                <a:latin typeface="Montserrat"/>
                <a:ea typeface="Montserrat"/>
                <a:cs typeface="Montserrat"/>
                <a:sym typeface="Montserrat"/>
              </a:rPr>
              <a:t>(c) Methane</a:t>
            </a:r>
          </a:p>
          <a:p>
            <a:pPr lvl="0"/>
            <a:r>
              <a:rPr lang="en-US" sz="3600" b="1" dirty="0">
                <a:latin typeface="Montserrat"/>
                <a:ea typeface="Montserrat"/>
                <a:cs typeface="Montserrat"/>
                <a:sym typeface="Montserrat"/>
              </a:rPr>
              <a:t>(d) Ethane</a:t>
            </a:r>
            <a:endParaRPr lang="en-IN" sz="2000" dirty="0"/>
          </a:p>
        </p:txBody>
      </p:sp>
      <p:pic>
        <p:nvPicPr>
          <p:cNvPr id="15" name="Picture 14">
            <a:extLst>
              <a:ext uri="{FF2B5EF4-FFF2-40B4-BE49-F238E27FC236}">
                <a16:creationId xmlns:a16="http://schemas.microsoft.com/office/drawing/2014/main" id="{490512CC-E046-BBFE-2529-863CE269D81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7241962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Methane is the principal gas in biogas. It is also the main component of natural gas, a fossil fuel, can be used to replace natural gas in many applications including cooking, heating, steam production, etc.</a:t>
            </a:r>
          </a:p>
        </p:txBody>
      </p:sp>
      <p:pic>
        <p:nvPicPr>
          <p:cNvPr id="15" name="Picture 14">
            <a:extLst>
              <a:ext uri="{FF2B5EF4-FFF2-40B4-BE49-F238E27FC236}">
                <a16:creationId xmlns:a16="http://schemas.microsoft.com/office/drawing/2014/main" id="{C59EC75E-C79E-C54C-9464-14B496C39BE4}"/>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703795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99.</a:t>
            </a:r>
            <a:r>
              <a:rPr lang="en-US" sz="4000" b="1" dirty="0">
                <a:solidFill>
                  <a:srgbClr val="FF0000"/>
                </a:solidFill>
                <a:latin typeface="Montserrat"/>
                <a:ea typeface="Montserrat"/>
                <a:cs typeface="Montserrat"/>
                <a:sym typeface="Montserrat"/>
              </a:rPr>
              <a:t> Which of the following is a fossil fuel?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Alcohol </a:t>
            </a:r>
          </a:p>
          <a:p>
            <a:pPr lvl="0"/>
            <a:r>
              <a:rPr lang="en-US" sz="4000" b="1" dirty="0">
                <a:latin typeface="Montserrat"/>
                <a:ea typeface="Montserrat"/>
                <a:cs typeface="Montserrat"/>
                <a:sym typeface="Montserrat"/>
              </a:rPr>
              <a:t>(b) Ether</a:t>
            </a:r>
          </a:p>
          <a:p>
            <a:pPr lvl="0"/>
            <a:r>
              <a:rPr lang="en-US" sz="4000" b="1" dirty="0">
                <a:latin typeface="Montserrat"/>
                <a:ea typeface="Montserrat"/>
                <a:cs typeface="Montserrat"/>
                <a:sym typeface="Montserrat"/>
              </a:rPr>
              <a:t>(c) Water gas</a:t>
            </a:r>
          </a:p>
          <a:p>
            <a:pPr lvl="0"/>
            <a:r>
              <a:rPr lang="en-US" sz="4000" b="1" dirty="0">
                <a:latin typeface="Montserrat"/>
                <a:ea typeface="Montserrat"/>
                <a:cs typeface="Montserrat"/>
                <a:sym typeface="Montserrat"/>
              </a:rPr>
              <a:t>(d) Natural gas</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16946868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Fossil fuels, including coal, oil and natural gas are currently the world's primary energy sources.</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2833861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832092"/>
          </a:xfrm>
          <a:prstGeom prst="rect">
            <a:avLst/>
          </a:prstGeom>
          <a:noFill/>
        </p:spPr>
        <p:txBody>
          <a:bodyPr wrap="square" rtlCol="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100. </a:t>
            </a:r>
            <a:r>
              <a:rPr lang="en-US" sz="4400" b="1" dirty="0">
                <a:solidFill>
                  <a:srgbClr val="FF0000"/>
                </a:solidFill>
                <a:latin typeface="Calibri"/>
                <a:ea typeface="Calibri"/>
                <a:cs typeface="Calibri"/>
                <a:sym typeface="Calibri"/>
              </a:rPr>
              <a:t>The deficiency of vitamin-B6 in man causes by</a:t>
            </a:r>
          </a:p>
          <a:p>
            <a:pPr marL="0" marR="0" lvl="0" indent="0" algn="l" rtl="0">
              <a:spcBef>
                <a:spcPts val="0"/>
              </a:spcBef>
              <a:spcAft>
                <a:spcPts val="0"/>
              </a:spcAft>
              <a:buNone/>
            </a:pPr>
            <a:endParaRPr lang="en-US" sz="44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4400" b="1" dirty="0">
                <a:latin typeface="Calibri"/>
                <a:ea typeface="Calibri"/>
                <a:cs typeface="Calibri"/>
                <a:sym typeface="Calibri"/>
              </a:rPr>
              <a:t>(A) Rickets</a:t>
            </a:r>
          </a:p>
          <a:p>
            <a:pPr marL="0" marR="0" lvl="0" indent="0" algn="l" rtl="0">
              <a:spcBef>
                <a:spcPts val="0"/>
              </a:spcBef>
              <a:spcAft>
                <a:spcPts val="0"/>
              </a:spcAft>
              <a:buNone/>
            </a:pPr>
            <a:r>
              <a:rPr lang="en-US" sz="4400" b="1" dirty="0">
                <a:latin typeface="Calibri"/>
                <a:ea typeface="Calibri"/>
                <a:cs typeface="Calibri"/>
                <a:sym typeface="Calibri"/>
              </a:rPr>
              <a:t>(B) Scurvy </a:t>
            </a:r>
          </a:p>
          <a:p>
            <a:pPr marL="0" marR="0" lvl="0" indent="0" algn="l" rtl="0">
              <a:spcBef>
                <a:spcPts val="0"/>
              </a:spcBef>
              <a:spcAft>
                <a:spcPts val="0"/>
              </a:spcAft>
              <a:buNone/>
            </a:pPr>
            <a:r>
              <a:rPr lang="en-US" sz="4400" b="1" dirty="0">
                <a:latin typeface="Calibri"/>
                <a:ea typeface="Calibri"/>
                <a:cs typeface="Calibri"/>
                <a:sym typeface="Calibri"/>
              </a:rPr>
              <a:t>(C) Beri-</a:t>
            </a:r>
            <a:r>
              <a:rPr lang="en-US" sz="4400" b="1" dirty="0" err="1">
                <a:latin typeface="Calibri"/>
                <a:ea typeface="Calibri"/>
                <a:cs typeface="Calibri"/>
                <a:sym typeface="Calibri"/>
              </a:rPr>
              <a:t>beri</a:t>
            </a:r>
            <a:endParaRPr lang="en-US" sz="4400" b="1" dirty="0">
              <a:latin typeface="Calibri"/>
              <a:ea typeface="Calibri"/>
              <a:cs typeface="Calibri"/>
              <a:sym typeface="Calibri"/>
            </a:endParaRPr>
          </a:p>
          <a:p>
            <a:pPr marL="0" marR="0" lvl="0" indent="0" algn="l" rtl="0">
              <a:spcBef>
                <a:spcPts val="0"/>
              </a:spcBef>
              <a:spcAft>
                <a:spcPts val="0"/>
              </a:spcAft>
              <a:buNone/>
            </a:pPr>
            <a:r>
              <a:rPr lang="en-US" sz="4400" b="1" dirty="0">
                <a:latin typeface="Calibri"/>
                <a:ea typeface="Calibri"/>
                <a:cs typeface="Calibri"/>
                <a:sym typeface="Calibri"/>
              </a:rPr>
              <a:t>(D) </a:t>
            </a:r>
            <a:r>
              <a:rPr lang="en-US" sz="4400" b="1" dirty="0" err="1">
                <a:latin typeface="Calibri"/>
                <a:ea typeface="Calibri"/>
                <a:cs typeface="Calibri"/>
                <a:sym typeface="Calibri"/>
              </a:rPr>
              <a:t>Anaemia</a:t>
            </a:r>
            <a:endParaRPr lang="hi-IN" sz="4400" dirty="0"/>
          </a:p>
        </p:txBody>
      </p:sp>
      <p:pic>
        <p:nvPicPr>
          <p:cNvPr id="16" name="Picture 15">
            <a:extLst>
              <a:ext uri="{FF2B5EF4-FFF2-40B4-BE49-F238E27FC236}">
                <a16:creationId xmlns:a16="http://schemas.microsoft.com/office/drawing/2014/main" id="{C5D0A1DF-8393-FA20-634D-2D52DF909787}"/>
              </a:ext>
            </a:extLst>
          </p:cNvPr>
          <p:cNvPicPr>
            <a:picLocks noChangeAspect="1"/>
          </p:cNvPicPr>
          <p:nvPr/>
        </p:nvPicPr>
        <p:blipFill>
          <a:blip r:embed="rId3"/>
          <a:stretch>
            <a:fillRect/>
          </a:stretch>
        </p:blipFill>
        <p:spPr>
          <a:xfrm>
            <a:off x="-105648" y="62227"/>
            <a:ext cx="1628670" cy="1232001"/>
          </a:xfrm>
          <a:prstGeom prst="rect">
            <a:avLst/>
          </a:prstGeom>
        </p:spPr>
      </p:pic>
    </p:spTree>
    <p:extLst>
      <p:ext uri="{BB962C8B-B14F-4D97-AF65-F5344CB8AC3E}">
        <p14:creationId xmlns:p14="http://schemas.microsoft.com/office/powerpoint/2010/main" val="372270706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marR="0" lvl="0" algn="l" rtl="0">
              <a:spcBef>
                <a:spcPts val="0"/>
              </a:spcBef>
              <a:spcAft>
                <a:spcPts val="0"/>
              </a:spcAft>
            </a:pPr>
            <a:r>
              <a:rPr lang="en-US" sz="3200" b="1" dirty="0">
                <a:solidFill>
                  <a:schemeClr val="dk1"/>
                </a:solidFill>
                <a:latin typeface="Calibri"/>
                <a:ea typeface="Calibri"/>
                <a:cs typeface="Calibri"/>
                <a:sym typeface="Calibri"/>
              </a:rPr>
              <a:t>Ans. (D)</a:t>
            </a:r>
          </a:p>
          <a:p>
            <a:pPr marR="0" lvl="0" algn="l" rtl="0">
              <a:spcBef>
                <a:spcPts val="0"/>
              </a:spcBef>
              <a:spcAft>
                <a:spcPts val="0"/>
              </a:spcAft>
            </a:pPr>
            <a:r>
              <a:rPr lang="en-US" sz="3200" b="1" dirty="0">
                <a:solidFill>
                  <a:schemeClr val="dk1"/>
                </a:solidFill>
                <a:latin typeface="Calibri"/>
                <a:ea typeface="Calibri"/>
                <a:cs typeface="Calibri"/>
                <a:sym typeface="Calibri"/>
              </a:rPr>
              <a:t>	Exp: </a:t>
            </a:r>
            <a:r>
              <a:rPr lang="en-US" sz="3200" b="1" dirty="0">
                <a:solidFill>
                  <a:srgbClr val="7030A0"/>
                </a:solidFill>
                <a:latin typeface="Calibri"/>
                <a:ea typeface="Calibri"/>
                <a:cs typeface="Calibri"/>
                <a:sym typeface="Calibri"/>
              </a:rPr>
              <a:t>The deficiency of vitamin B6 cause the disease </a:t>
            </a:r>
            <a:r>
              <a:rPr lang="en-US" sz="3200" b="1" dirty="0" err="1">
                <a:solidFill>
                  <a:srgbClr val="7030A0"/>
                </a:solidFill>
                <a:latin typeface="Calibri"/>
                <a:ea typeface="Calibri"/>
                <a:cs typeface="Calibri"/>
                <a:sym typeface="Calibri"/>
              </a:rPr>
              <a:t>Anaemia</a:t>
            </a:r>
            <a:r>
              <a:rPr lang="en-US" sz="3200" b="1" dirty="0">
                <a:solidFill>
                  <a:srgbClr val="7030A0"/>
                </a:solidFill>
                <a:latin typeface="Calibri"/>
                <a:ea typeface="Calibri"/>
                <a:cs typeface="Calibri"/>
                <a:sym typeface="Calibri"/>
              </a:rPr>
              <a:t>. The chemical names of vitamin B6 are pyridoxine and pyridoxamine. </a:t>
            </a:r>
            <a:r>
              <a:rPr lang="en-US" sz="3200" b="1" dirty="0" err="1">
                <a:solidFill>
                  <a:srgbClr val="7030A0"/>
                </a:solidFill>
                <a:latin typeface="Calibri"/>
                <a:ea typeface="Calibri"/>
                <a:cs typeface="Calibri"/>
                <a:sym typeface="Calibri"/>
              </a:rPr>
              <a:t>Anaemia</a:t>
            </a:r>
            <a:r>
              <a:rPr lang="en-US" sz="3200" b="1" dirty="0">
                <a:solidFill>
                  <a:srgbClr val="7030A0"/>
                </a:solidFill>
                <a:latin typeface="Calibri"/>
                <a:ea typeface="Calibri"/>
                <a:cs typeface="Calibri"/>
                <a:sym typeface="Calibri"/>
              </a:rPr>
              <a:t> is a RBC disorder, where the RBC shape get distorted from oval to sickle cell.</a:t>
            </a:r>
            <a:endParaRPr lang="hi-IN" sz="3200" dirty="0">
              <a:solidFill>
                <a:srgbClr val="7030A0"/>
              </a:solidFill>
            </a:endParaRPr>
          </a:p>
        </p:txBody>
      </p:sp>
      <p:pic>
        <p:nvPicPr>
          <p:cNvPr id="16" name="Picture 15">
            <a:extLst>
              <a:ext uri="{FF2B5EF4-FFF2-40B4-BE49-F238E27FC236}">
                <a16:creationId xmlns:a16="http://schemas.microsoft.com/office/drawing/2014/main" id="{7D9B48C1-17B0-62BD-B7C9-D83A1BC49514}"/>
              </a:ext>
            </a:extLst>
          </p:cNvPr>
          <p:cNvPicPr>
            <a:picLocks noChangeAspect="1"/>
          </p:cNvPicPr>
          <p:nvPr/>
        </p:nvPicPr>
        <p:blipFill>
          <a:blip r:embed="rId3"/>
          <a:stretch>
            <a:fillRect/>
          </a:stretch>
        </p:blipFill>
        <p:spPr>
          <a:xfrm>
            <a:off x="-105648" y="62227"/>
            <a:ext cx="1628670" cy="1232001"/>
          </a:xfrm>
          <a:prstGeom prst="rect">
            <a:avLst/>
          </a:prstGeom>
        </p:spPr>
      </p:pic>
    </p:spTree>
    <p:extLst>
      <p:ext uri="{BB962C8B-B14F-4D97-AF65-F5344CB8AC3E}">
        <p14:creationId xmlns:p14="http://schemas.microsoft.com/office/powerpoint/2010/main" val="31474648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D0139-F9F6-4299-92B4-91FC33B46C63}"/>
              </a:ext>
            </a:extLst>
          </p:cNvPr>
          <p:cNvSpPr/>
          <p:nvPr/>
        </p:nvSpPr>
        <p:spPr>
          <a:xfrm flipH="1">
            <a:off x="318654" y="200890"/>
            <a:ext cx="11554691" cy="645621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solidFill>
                <a:schemeClr val="bg1"/>
              </a:solidFill>
            </a:endParaRPr>
          </a:p>
        </p:txBody>
      </p:sp>
      <p:sp>
        <p:nvSpPr>
          <p:cNvPr id="12" name="TextBox 11">
            <a:extLst>
              <a:ext uri="{FF2B5EF4-FFF2-40B4-BE49-F238E27FC236}">
                <a16:creationId xmlns:a16="http://schemas.microsoft.com/office/drawing/2014/main" id="{70F52D36-939F-4EC0-BA52-8B77327FA011}"/>
              </a:ext>
            </a:extLst>
          </p:cNvPr>
          <p:cNvSpPr txBox="1"/>
          <p:nvPr/>
        </p:nvSpPr>
        <p:spPr>
          <a:xfrm>
            <a:off x="5638800" y="2757053"/>
            <a:ext cx="914400" cy="369332"/>
          </a:xfrm>
          <a:prstGeom prst="rect">
            <a:avLst/>
          </a:prstGeom>
          <a:noFill/>
        </p:spPr>
        <p:txBody>
          <a:bodyPr wrap="square" rtlCol="0">
            <a:spAutoFit/>
          </a:bodyPr>
          <a:lstStyle/>
          <a:p>
            <a:endParaRPr lang="en-IN" dirty="0"/>
          </a:p>
        </p:txBody>
      </p:sp>
      <p:sp>
        <p:nvSpPr>
          <p:cNvPr id="13" name="TextBox 12">
            <a:extLst>
              <a:ext uri="{FF2B5EF4-FFF2-40B4-BE49-F238E27FC236}">
                <a16:creationId xmlns:a16="http://schemas.microsoft.com/office/drawing/2014/main" id="{77204266-3D5D-41C2-9E8A-9C9940FC7CA9}"/>
              </a:ext>
            </a:extLst>
          </p:cNvPr>
          <p:cNvSpPr txBox="1"/>
          <p:nvPr/>
        </p:nvSpPr>
        <p:spPr>
          <a:xfrm>
            <a:off x="554182" y="415637"/>
            <a:ext cx="9919855" cy="523220"/>
          </a:xfrm>
          <a:prstGeom prst="rect">
            <a:avLst/>
          </a:prstGeom>
          <a:noFill/>
        </p:spPr>
        <p:txBody>
          <a:bodyPr wrap="square" rtlCol="0">
            <a:spAutoFit/>
          </a:bodyPr>
          <a:lstStyle/>
          <a:p>
            <a:endParaRPr lang="en-IN" sz="2800" b="1" dirty="0"/>
          </a:p>
        </p:txBody>
      </p:sp>
      <p:pic>
        <p:nvPicPr>
          <p:cNvPr id="3" name="Picture 2">
            <a:extLst>
              <a:ext uri="{FF2B5EF4-FFF2-40B4-BE49-F238E27FC236}">
                <a16:creationId xmlns:a16="http://schemas.microsoft.com/office/drawing/2014/main" id="{D8208A09-AAF0-431B-8575-34FBF554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23" y="340687"/>
            <a:ext cx="9878291" cy="3013363"/>
          </a:xfrm>
          <a:prstGeom prst="rect">
            <a:avLst/>
          </a:prstGeom>
        </p:spPr>
      </p:pic>
      <p:pic>
        <p:nvPicPr>
          <p:cNvPr id="5" name="Picture 4">
            <a:extLst>
              <a:ext uri="{FF2B5EF4-FFF2-40B4-BE49-F238E27FC236}">
                <a16:creationId xmlns:a16="http://schemas.microsoft.com/office/drawing/2014/main" id="{3FF3E794-B5F1-4058-B41E-C377C4B2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854" y="3354050"/>
            <a:ext cx="9878292" cy="3013363"/>
          </a:xfrm>
          <a:prstGeom prst="rect">
            <a:avLst/>
          </a:prstGeom>
        </p:spPr>
      </p:pic>
      <p:pic>
        <p:nvPicPr>
          <p:cNvPr id="9" name="Picture 8">
            <a:extLst>
              <a:ext uri="{FF2B5EF4-FFF2-40B4-BE49-F238E27FC236}">
                <a16:creationId xmlns:a16="http://schemas.microsoft.com/office/drawing/2014/main" id="{50E1E28D-BC7B-1624-B4D2-3CB0FDCACA9A}"/>
              </a:ext>
            </a:extLst>
          </p:cNvPr>
          <p:cNvPicPr>
            <a:picLocks noChangeAspect="1"/>
          </p:cNvPicPr>
          <p:nvPr/>
        </p:nvPicPr>
        <p:blipFill>
          <a:blip r:embed="rId4"/>
          <a:stretch>
            <a:fillRect/>
          </a:stretch>
        </p:blipFill>
        <p:spPr>
          <a:xfrm>
            <a:off x="10379441" y="340687"/>
            <a:ext cx="1420396" cy="1150263"/>
          </a:xfrm>
          <a:prstGeom prst="rect">
            <a:avLst/>
          </a:prstGeom>
        </p:spPr>
      </p:pic>
    </p:spTree>
    <p:extLst>
      <p:ext uri="{BB962C8B-B14F-4D97-AF65-F5344CB8AC3E}">
        <p14:creationId xmlns:p14="http://schemas.microsoft.com/office/powerpoint/2010/main" val="41431542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246769"/>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The SI unit for pressure is the pascal (Pa), equal to one newton per square </a:t>
            </a:r>
            <a:r>
              <a:rPr lang="en-US" sz="2800" b="1" dirty="0" err="1">
                <a:solidFill>
                  <a:srgbClr val="7030A0"/>
                </a:solidFill>
                <a:latin typeface="Montserrat"/>
                <a:ea typeface="Montserrat"/>
                <a:cs typeface="Montserrat"/>
                <a:sym typeface="Montserrat"/>
              </a:rPr>
              <a:t>metre</a:t>
            </a:r>
            <a:r>
              <a:rPr lang="en-US" sz="2800" b="1" dirty="0">
                <a:solidFill>
                  <a:srgbClr val="7030A0"/>
                </a:solidFill>
                <a:latin typeface="Montserrat"/>
                <a:ea typeface="Montserrat"/>
                <a:cs typeface="Montserrat"/>
                <a:sym typeface="Montserrat"/>
              </a:rPr>
              <a:t> (N/m</a:t>
            </a:r>
            <a:r>
              <a:rPr lang="en-US" sz="2800" b="1" baseline="30000" dirty="0">
                <a:solidFill>
                  <a:srgbClr val="7030A0"/>
                </a:solidFill>
                <a:latin typeface="Montserrat"/>
                <a:ea typeface="Montserrat"/>
                <a:cs typeface="Montserrat"/>
                <a:sym typeface="Montserrat"/>
              </a:rPr>
              <a:t>2</a:t>
            </a:r>
            <a:r>
              <a:rPr lang="en-US" sz="2800" b="1" dirty="0">
                <a:solidFill>
                  <a:srgbClr val="7030A0"/>
                </a:solidFill>
                <a:latin typeface="Montserrat"/>
                <a:ea typeface="Montserrat"/>
                <a:cs typeface="Montserrat"/>
                <a:sym typeface="Montserrat"/>
              </a:rPr>
              <a:t>, or kg.m</a:t>
            </a:r>
            <a:r>
              <a:rPr lang="en-US" sz="2800" b="1" baseline="30000" dirty="0">
                <a:solidFill>
                  <a:srgbClr val="7030A0"/>
                </a:solidFill>
                <a:latin typeface="Montserrat"/>
                <a:ea typeface="Montserrat"/>
                <a:cs typeface="Montserrat"/>
                <a:sym typeface="Montserrat"/>
              </a:rPr>
              <a:t>-1</a:t>
            </a:r>
            <a:r>
              <a:rPr lang="en-US" sz="2800" b="1" dirty="0">
                <a:solidFill>
                  <a:srgbClr val="7030A0"/>
                </a:solidFill>
                <a:latin typeface="Montserrat"/>
                <a:ea typeface="Montserrat"/>
                <a:cs typeface="Montserrat"/>
                <a:sym typeface="Montserrat"/>
              </a:rPr>
              <a:t>.s</a:t>
            </a:r>
            <a:r>
              <a:rPr lang="en-US" sz="2800" b="1" baseline="30000" dirty="0">
                <a:solidFill>
                  <a:srgbClr val="7030A0"/>
                </a:solidFill>
                <a:latin typeface="Montserrat"/>
                <a:ea typeface="Montserrat"/>
                <a:cs typeface="Montserrat"/>
                <a:sym typeface="Montserrat"/>
              </a:rPr>
              <a:t>-2</a:t>
            </a:r>
            <a:r>
              <a:rPr lang="en-US" sz="2800" b="1" dirty="0">
                <a:solidFill>
                  <a:srgbClr val="7030A0"/>
                </a:solidFill>
                <a:latin typeface="Montserrat"/>
                <a:ea typeface="Montserrat"/>
                <a:cs typeface="Montserrat"/>
                <a:sym typeface="Montserrat"/>
              </a:rPr>
              <a:t>). This name for the unit was added in 1971. It is named after the French polymath Blaise Pascal.</a:t>
            </a:r>
          </a:p>
        </p:txBody>
      </p:sp>
      <p:pic>
        <p:nvPicPr>
          <p:cNvPr id="15" name="Picture 14">
            <a:extLst>
              <a:ext uri="{FF2B5EF4-FFF2-40B4-BE49-F238E27FC236}">
                <a16:creationId xmlns:a16="http://schemas.microsoft.com/office/drawing/2014/main" id="{48143BC3-034A-016A-A7F7-F0041D4C1F0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2884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9. </a:t>
            </a:r>
            <a:r>
              <a:rPr lang="en-US" sz="4000" b="1" dirty="0">
                <a:solidFill>
                  <a:srgbClr val="FF0000"/>
                </a:solidFill>
                <a:latin typeface="Montserrat"/>
                <a:ea typeface="Montserrat"/>
                <a:cs typeface="Montserrat"/>
                <a:sym typeface="Montserrat"/>
              </a:rPr>
              <a:t>Reflection from a smooth surface like that of a mirror is called __ reflection.</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Regular </a:t>
            </a:r>
          </a:p>
          <a:p>
            <a:pPr lvl="0"/>
            <a:r>
              <a:rPr lang="en-US" sz="4000" b="1" dirty="0">
                <a:latin typeface="Montserrat"/>
                <a:ea typeface="Montserrat"/>
                <a:cs typeface="Montserrat"/>
                <a:sym typeface="Montserrat"/>
              </a:rPr>
              <a:t>(b) Irregular</a:t>
            </a:r>
          </a:p>
          <a:p>
            <a:pPr lvl="0"/>
            <a:r>
              <a:rPr lang="en-US" sz="4000" b="1" dirty="0">
                <a:latin typeface="Montserrat"/>
                <a:ea typeface="Montserrat"/>
                <a:cs typeface="Montserrat"/>
                <a:sym typeface="Montserrat"/>
              </a:rPr>
              <a:t>(c) Diffused   </a:t>
            </a:r>
          </a:p>
          <a:p>
            <a:pPr lvl="0"/>
            <a:r>
              <a:rPr lang="en-US" sz="4000" b="1" dirty="0">
                <a:latin typeface="Montserrat"/>
                <a:ea typeface="Montserrat"/>
                <a:cs typeface="Montserrat"/>
                <a:sym typeface="Montserrat"/>
              </a:rPr>
              <a:t>(d) Fused</a:t>
            </a:r>
            <a:endParaRPr lang="en-IN" sz="2400" dirty="0"/>
          </a:p>
        </p:txBody>
      </p:sp>
      <p:pic>
        <p:nvPicPr>
          <p:cNvPr id="15" name="Picture 14">
            <a:extLst>
              <a:ext uri="{FF2B5EF4-FFF2-40B4-BE49-F238E27FC236}">
                <a16:creationId xmlns:a16="http://schemas.microsoft.com/office/drawing/2014/main" id="{F6F0AE58-95EF-BE47-3244-19B38FD9846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5989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When a beam pass of parallel light rays is incident on a smooth and plane surface, the reflected rays will also be parallel. This type of reflection is called Regular Reflection. </a:t>
            </a:r>
          </a:p>
        </p:txBody>
      </p:sp>
      <p:pic>
        <p:nvPicPr>
          <p:cNvPr id="15" name="Picture 14">
            <a:extLst>
              <a:ext uri="{FF2B5EF4-FFF2-40B4-BE49-F238E27FC236}">
                <a16:creationId xmlns:a16="http://schemas.microsoft.com/office/drawing/2014/main" id="{AF7E5F66-879F-604D-8CAB-DBEFB14C169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0574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154984"/>
          </a:xfrm>
          <a:prstGeom prst="rect">
            <a:avLst/>
          </a:prstGeom>
          <a:noFill/>
        </p:spPr>
        <p:txBody>
          <a:bodyPr wrap="square" rtlCol="0">
            <a:spAutoFit/>
          </a:bodyPr>
          <a:lstStyle/>
          <a:p>
            <a:pPr lvl="0"/>
            <a:r>
              <a:rPr lang="en-US" sz="4400" b="1" dirty="0">
                <a:latin typeface="Montserrat"/>
                <a:ea typeface="Montserrat"/>
                <a:cs typeface="Montserrat"/>
                <a:sym typeface="Montserrat"/>
              </a:rPr>
              <a:t>10. </a:t>
            </a:r>
            <a:r>
              <a:rPr lang="en-US" sz="4400" b="1" dirty="0">
                <a:solidFill>
                  <a:srgbClr val="FF0000"/>
                </a:solidFill>
                <a:latin typeface="Montserrat"/>
                <a:ea typeface="Montserrat"/>
                <a:cs typeface="Montserrat"/>
                <a:sym typeface="Montserrat"/>
              </a:rPr>
              <a:t>What is the unit of resistance? </a:t>
            </a:r>
          </a:p>
          <a:p>
            <a:pPr lvl="0"/>
            <a:endParaRPr lang="en-US" sz="4400" b="1" dirty="0">
              <a:solidFill>
                <a:srgbClr val="FF0000"/>
              </a:solidFill>
              <a:latin typeface="Montserrat"/>
              <a:ea typeface="Montserrat"/>
              <a:cs typeface="Montserrat"/>
              <a:sym typeface="Montserrat"/>
            </a:endParaRPr>
          </a:p>
          <a:p>
            <a:pPr lvl="0"/>
            <a:r>
              <a:rPr lang="en-US" sz="4400" b="1" dirty="0">
                <a:latin typeface="Montserrat"/>
                <a:ea typeface="Montserrat"/>
                <a:cs typeface="Montserrat"/>
                <a:sym typeface="Montserrat"/>
              </a:rPr>
              <a:t>(a) Ohm </a:t>
            </a:r>
          </a:p>
          <a:p>
            <a:pPr lvl="0"/>
            <a:r>
              <a:rPr lang="en-US" sz="4400" b="1" dirty="0">
                <a:latin typeface="Montserrat"/>
                <a:ea typeface="Montserrat"/>
                <a:cs typeface="Montserrat"/>
                <a:sym typeface="Montserrat"/>
              </a:rPr>
              <a:t>(b) Farad</a:t>
            </a:r>
          </a:p>
          <a:p>
            <a:pPr lvl="0"/>
            <a:r>
              <a:rPr lang="en-US" sz="4400" b="1" dirty="0">
                <a:latin typeface="Montserrat"/>
                <a:ea typeface="Montserrat"/>
                <a:cs typeface="Montserrat"/>
                <a:sym typeface="Montserrat"/>
              </a:rPr>
              <a:t>(c) Henry</a:t>
            </a:r>
          </a:p>
          <a:p>
            <a:pPr lvl="0"/>
            <a:r>
              <a:rPr lang="en-US" sz="4400" b="1" dirty="0">
                <a:latin typeface="Montserrat"/>
                <a:ea typeface="Montserrat"/>
                <a:cs typeface="Montserrat"/>
                <a:sym typeface="Montserrat"/>
              </a:rPr>
              <a:t>(d) Weber</a:t>
            </a:r>
            <a:endParaRPr lang="en-IN" sz="2800" b="1" dirty="0"/>
          </a:p>
        </p:txBody>
      </p:sp>
      <p:pic>
        <p:nvPicPr>
          <p:cNvPr id="15" name="Picture 14">
            <a:extLst>
              <a:ext uri="{FF2B5EF4-FFF2-40B4-BE49-F238E27FC236}">
                <a16:creationId xmlns:a16="http://schemas.microsoft.com/office/drawing/2014/main" id="{8F5728B7-7673-A584-EBCA-2DF8A8BFC23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7426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ohm (symbol: Ω) is the SI derived unit of electrical resistance, named after German physicist Georg Simon Ohm.</a:t>
            </a:r>
          </a:p>
        </p:txBody>
      </p:sp>
      <p:pic>
        <p:nvPicPr>
          <p:cNvPr id="15" name="Picture 14">
            <a:extLst>
              <a:ext uri="{FF2B5EF4-FFF2-40B4-BE49-F238E27FC236}">
                <a16:creationId xmlns:a16="http://schemas.microsoft.com/office/drawing/2014/main" id="{9FE5E45C-1E81-D3C8-5164-C53D96236AE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05758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11. </a:t>
            </a:r>
            <a:r>
              <a:rPr lang="en-US" sz="4000" b="1" dirty="0">
                <a:solidFill>
                  <a:srgbClr val="FF0000"/>
                </a:solidFill>
                <a:latin typeface="Montserrat"/>
                <a:ea typeface="Montserrat"/>
                <a:cs typeface="Montserrat"/>
                <a:sym typeface="Montserrat"/>
              </a:rPr>
              <a:t>Gravitational force is maximum at which of the following place?</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At equator </a:t>
            </a:r>
          </a:p>
          <a:p>
            <a:pPr lvl="0"/>
            <a:r>
              <a:rPr lang="en-US" sz="4000" b="1" dirty="0">
                <a:latin typeface="Montserrat"/>
                <a:ea typeface="Montserrat"/>
                <a:cs typeface="Montserrat"/>
                <a:sym typeface="Montserrat"/>
              </a:rPr>
              <a:t>(b) At tropic of cancer</a:t>
            </a:r>
          </a:p>
          <a:p>
            <a:pPr lvl="0"/>
            <a:r>
              <a:rPr lang="en-US" sz="4000" b="1" dirty="0">
                <a:latin typeface="Montserrat"/>
                <a:ea typeface="Montserrat"/>
                <a:cs typeface="Montserrat"/>
                <a:sym typeface="Montserrat"/>
              </a:rPr>
              <a:t>(c) At tropic of Capricorn </a:t>
            </a:r>
          </a:p>
          <a:p>
            <a:pPr lvl="0"/>
            <a:r>
              <a:rPr lang="en-US" sz="4000" b="1" dirty="0">
                <a:latin typeface="Montserrat"/>
                <a:ea typeface="Montserrat"/>
                <a:cs typeface="Montserrat"/>
                <a:sym typeface="Montserrat"/>
              </a:rPr>
              <a:t>(d) At poles</a:t>
            </a:r>
            <a:endParaRPr lang="en-IN" sz="2400" baseline="30000" dirty="0"/>
          </a:p>
        </p:txBody>
      </p:sp>
      <p:pic>
        <p:nvPicPr>
          <p:cNvPr id="15" name="Picture 14">
            <a:extLst>
              <a:ext uri="{FF2B5EF4-FFF2-40B4-BE49-F238E27FC236}">
                <a16:creationId xmlns:a16="http://schemas.microsoft.com/office/drawing/2014/main" id="{F084C796-4384-9472-8495-251E48CECD5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5798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value of Gravitational Force range from a minimum of 9.78 </a:t>
            </a:r>
            <a:r>
              <a:rPr lang="en-US" sz="3200" b="1" dirty="0" err="1">
                <a:solidFill>
                  <a:srgbClr val="7030A0"/>
                </a:solidFill>
                <a:latin typeface="Montserrat"/>
                <a:ea typeface="Montserrat"/>
                <a:cs typeface="Montserrat"/>
                <a:sym typeface="Montserrat"/>
              </a:rPr>
              <a:t>metre</a:t>
            </a:r>
            <a:r>
              <a:rPr lang="en-US" sz="3200" b="1" dirty="0">
                <a:solidFill>
                  <a:srgbClr val="7030A0"/>
                </a:solidFill>
                <a:latin typeface="Montserrat"/>
                <a:ea typeface="Montserrat"/>
                <a:cs typeface="Montserrat"/>
                <a:sym typeface="Montserrat"/>
              </a:rPr>
              <a:t> per second squared at the Equator to a maximum of 9.83 </a:t>
            </a:r>
            <a:r>
              <a:rPr lang="en-US" sz="3200" b="1" dirty="0" err="1">
                <a:solidFill>
                  <a:srgbClr val="7030A0"/>
                </a:solidFill>
                <a:latin typeface="Montserrat"/>
                <a:ea typeface="Montserrat"/>
                <a:cs typeface="Montserrat"/>
                <a:sym typeface="Montserrat"/>
              </a:rPr>
              <a:t>metre</a:t>
            </a:r>
            <a:r>
              <a:rPr lang="en-US" sz="3200" b="1" dirty="0">
                <a:solidFill>
                  <a:srgbClr val="7030A0"/>
                </a:solidFill>
                <a:latin typeface="Montserrat"/>
                <a:ea typeface="Montserrat"/>
                <a:cs typeface="Montserrat"/>
                <a:sym typeface="Montserrat"/>
              </a:rPr>
              <a:t> per second squared at the poles. Hence Gravitational Force is maximum at poles.</a:t>
            </a:r>
          </a:p>
        </p:txBody>
      </p:sp>
      <p:pic>
        <p:nvPicPr>
          <p:cNvPr id="15" name="Picture 14">
            <a:extLst>
              <a:ext uri="{FF2B5EF4-FFF2-40B4-BE49-F238E27FC236}">
                <a16:creationId xmlns:a16="http://schemas.microsoft.com/office/drawing/2014/main" id="{568C19AD-F568-5249-730F-83EA43A2B04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39806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312609" y="1535586"/>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12. </a:t>
            </a:r>
            <a:r>
              <a:rPr lang="en-US" sz="4000" b="1" dirty="0">
                <a:solidFill>
                  <a:srgbClr val="FF0000"/>
                </a:solidFill>
                <a:latin typeface="Montserrat"/>
                <a:ea typeface="Montserrat"/>
                <a:cs typeface="Montserrat"/>
                <a:sym typeface="Montserrat"/>
              </a:rPr>
              <a:t>Which of the following device is used to measure humidity?</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Hydrometer</a:t>
            </a:r>
          </a:p>
          <a:p>
            <a:pPr lvl="0"/>
            <a:r>
              <a:rPr lang="en-US" sz="4000" b="1" dirty="0">
                <a:latin typeface="Montserrat"/>
                <a:ea typeface="Montserrat"/>
                <a:cs typeface="Montserrat"/>
                <a:sym typeface="Montserrat"/>
              </a:rPr>
              <a:t>(b) Hygrometer</a:t>
            </a:r>
          </a:p>
          <a:p>
            <a:pPr lvl="0"/>
            <a:r>
              <a:rPr lang="en-US" sz="4000" b="1" dirty="0">
                <a:latin typeface="Montserrat"/>
                <a:ea typeface="Montserrat"/>
                <a:cs typeface="Montserrat"/>
                <a:sym typeface="Montserrat"/>
              </a:rPr>
              <a:t>(c) Psycho Meter</a:t>
            </a:r>
          </a:p>
          <a:p>
            <a:pPr lvl="0"/>
            <a:r>
              <a:rPr lang="en-US" sz="4000" b="1" dirty="0">
                <a:latin typeface="Montserrat"/>
                <a:ea typeface="Montserrat"/>
                <a:cs typeface="Montserrat"/>
                <a:sym typeface="Montserrat"/>
              </a:rPr>
              <a:t>(d) Anemometer</a:t>
            </a:r>
            <a:endParaRPr lang="en-IN" sz="2400" b="1" dirty="0"/>
          </a:p>
        </p:txBody>
      </p:sp>
      <p:pic>
        <p:nvPicPr>
          <p:cNvPr id="15" name="Picture 14">
            <a:extLst>
              <a:ext uri="{FF2B5EF4-FFF2-40B4-BE49-F238E27FC236}">
                <a16:creationId xmlns:a16="http://schemas.microsoft.com/office/drawing/2014/main" id="{08246F49-C272-7D95-2D67-BDD57F0B472B}"/>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8968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hygrometer is an instrument used for measuring the water </a:t>
            </a:r>
            <a:r>
              <a:rPr lang="en-US" sz="3200" b="1" dirty="0" err="1">
                <a:solidFill>
                  <a:srgbClr val="7030A0"/>
                </a:solidFill>
                <a:latin typeface="Montserrat"/>
                <a:ea typeface="Montserrat"/>
                <a:cs typeface="Montserrat"/>
                <a:sym typeface="Montserrat"/>
              </a:rPr>
              <a:t>vapour</a:t>
            </a:r>
            <a:r>
              <a:rPr lang="en-US" sz="3200" b="1" dirty="0">
                <a:solidFill>
                  <a:srgbClr val="7030A0"/>
                </a:solidFill>
                <a:latin typeface="Montserrat"/>
                <a:ea typeface="Montserrat"/>
                <a:cs typeface="Montserrat"/>
                <a:sym typeface="Montserrat"/>
              </a:rPr>
              <a:t> (humidity) in the atmosphere.</a:t>
            </a:r>
          </a:p>
        </p:txBody>
      </p:sp>
      <p:pic>
        <p:nvPicPr>
          <p:cNvPr id="15" name="Picture 14">
            <a:extLst>
              <a:ext uri="{FF2B5EF4-FFF2-40B4-BE49-F238E27FC236}">
                <a16:creationId xmlns:a16="http://schemas.microsoft.com/office/drawing/2014/main" id="{0CCA5AD8-72DC-405E-7E3C-A2C48B4BDF2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09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C438DB4-B259-921B-C692-BEFE91A4ACD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309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13. </a:t>
            </a:r>
            <a:r>
              <a:rPr lang="en-US" sz="4000" b="1" dirty="0">
                <a:solidFill>
                  <a:srgbClr val="FF0000"/>
                </a:solidFill>
                <a:latin typeface="Montserrat"/>
                <a:ea typeface="Montserrat"/>
                <a:cs typeface="Montserrat"/>
                <a:sym typeface="Montserrat"/>
              </a:rPr>
              <a:t>Which of the following is not a vector quantity?</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Momentum </a:t>
            </a:r>
          </a:p>
          <a:p>
            <a:pPr lvl="0"/>
            <a:r>
              <a:rPr lang="en-US" sz="4000" b="1" dirty="0">
                <a:latin typeface="Montserrat"/>
                <a:ea typeface="Montserrat"/>
                <a:cs typeface="Montserrat"/>
                <a:sym typeface="Montserrat"/>
              </a:rPr>
              <a:t>(b) Displacement</a:t>
            </a:r>
          </a:p>
          <a:p>
            <a:pPr lvl="0"/>
            <a:r>
              <a:rPr lang="en-US" sz="4000" b="1" dirty="0">
                <a:latin typeface="Montserrat"/>
                <a:ea typeface="Montserrat"/>
                <a:cs typeface="Montserrat"/>
                <a:sym typeface="Montserrat"/>
              </a:rPr>
              <a:t>(c) Torque</a:t>
            </a:r>
          </a:p>
          <a:p>
            <a:pPr lvl="0"/>
            <a:r>
              <a:rPr lang="en-US" sz="4000" b="1" dirty="0">
                <a:latin typeface="Montserrat"/>
                <a:ea typeface="Montserrat"/>
                <a:cs typeface="Montserrat"/>
                <a:sym typeface="Montserrat"/>
              </a:rPr>
              <a:t>(d) Speed</a:t>
            </a:r>
            <a:endParaRPr lang="en-IN" sz="2400" dirty="0"/>
          </a:p>
        </p:txBody>
      </p:sp>
      <p:pic>
        <p:nvPicPr>
          <p:cNvPr id="15" name="Picture 14">
            <a:extLst>
              <a:ext uri="{FF2B5EF4-FFF2-40B4-BE49-F238E27FC236}">
                <a16:creationId xmlns:a16="http://schemas.microsoft.com/office/drawing/2014/main" id="{97C88A78-DA07-E5B0-29EA-EC476B5B1768}"/>
              </a:ext>
            </a:extLst>
          </p:cNvPr>
          <p:cNvPicPr>
            <a:picLocks noChangeAspect="1"/>
          </p:cNvPicPr>
          <p:nvPr/>
        </p:nvPicPr>
        <p:blipFill>
          <a:blip r:embed="rId4"/>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26752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677656"/>
          </a:xfrm>
          <a:prstGeom prst="rect">
            <a:avLst/>
          </a:prstGeom>
          <a:noFill/>
        </p:spPr>
        <p:txBody>
          <a:bodyPr wrap="square" rtlCol="0">
            <a:spAutoFit/>
          </a:bodyPr>
          <a:lstStyle/>
          <a:p>
            <a:pPr lvl="0"/>
            <a:r>
              <a:rPr lang="en-US" sz="2800" b="1" dirty="0">
                <a:latin typeface="Montserrat"/>
                <a:ea typeface="Montserrat"/>
                <a:cs typeface="Montserrat"/>
                <a:sym typeface="Montserrat"/>
              </a:rPr>
              <a:t>Answer:  (d);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Speed is the distance travelled by object in a certain interval of time. Speed is not dependent on direction hence it is a scalar quantity. While Displacement, Momentum and Torque has both magnitude and direction, so they are vector quantity. </a:t>
            </a:r>
          </a:p>
        </p:txBody>
      </p:sp>
      <p:pic>
        <p:nvPicPr>
          <p:cNvPr id="15" name="Picture 14">
            <a:extLst>
              <a:ext uri="{FF2B5EF4-FFF2-40B4-BE49-F238E27FC236}">
                <a16:creationId xmlns:a16="http://schemas.microsoft.com/office/drawing/2014/main" id="{0EFAA214-83E7-A78A-21CA-C4F9301069D3}"/>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56744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14. </a:t>
            </a:r>
            <a:r>
              <a:rPr lang="en-US" sz="4000" b="1" dirty="0">
                <a:solidFill>
                  <a:srgbClr val="FF0000"/>
                </a:solidFill>
                <a:latin typeface="Montserrat"/>
                <a:ea typeface="Montserrat"/>
                <a:cs typeface="Montserrat"/>
                <a:sym typeface="Montserrat"/>
              </a:rPr>
              <a:t>At what temperature (in Fahrenheit) pure water freezes?</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32</a:t>
            </a:r>
          </a:p>
          <a:p>
            <a:pPr lvl="0"/>
            <a:r>
              <a:rPr lang="en-US" sz="4000" b="1" dirty="0">
                <a:latin typeface="Montserrat"/>
                <a:ea typeface="Montserrat"/>
                <a:cs typeface="Montserrat"/>
                <a:sym typeface="Montserrat"/>
              </a:rPr>
              <a:t>(b) 0</a:t>
            </a:r>
          </a:p>
          <a:p>
            <a:pPr lvl="0"/>
            <a:r>
              <a:rPr lang="en-US" sz="4000" b="1" dirty="0">
                <a:latin typeface="Montserrat"/>
                <a:ea typeface="Montserrat"/>
                <a:cs typeface="Montserrat"/>
                <a:sym typeface="Montserrat"/>
              </a:rPr>
              <a:t>(c) 48</a:t>
            </a:r>
          </a:p>
          <a:p>
            <a:pPr lvl="0"/>
            <a:r>
              <a:rPr lang="en-US" sz="4000" b="1" dirty="0">
                <a:latin typeface="Montserrat"/>
                <a:ea typeface="Montserrat"/>
                <a:cs typeface="Montserrat"/>
                <a:sym typeface="Montserrat"/>
              </a:rPr>
              <a:t>(d) 37</a:t>
            </a:r>
            <a:endParaRPr lang="en-IN" sz="2400" dirty="0"/>
          </a:p>
        </p:txBody>
      </p:sp>
      <p:pic>
        <p:nvPicPr>
          <p:cNvPr id="15" name="Picture 14">
            <a:extLst>
              <a:ext uri="{FF2B5EF4-FFF2-40B4-BE49-F238E27FC236}">
                <a16:creationId xmlns:a16="http://schemas.microsoft.com/office/drawing/2014/main" id="{4F36EDA1-78FF-5D01-4AC8-9A43713858A4}"/>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355622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temperature at which a liquid freezes is called the Freezing Point. The freezing point of water is 32°F.</a:t>
            </a:r>
          </a:p>
        </p:txBody>
      </p:sp>
      <p:pic>
        <p:nvPicPr>
          <p:cNvPr id="15" name="Picture 14">
            <a:extLst>
              <a:ext uri="{FF2B5EF4-FFF2-40B4-BE49-F238E27FC236}">
                <a16:creationId xmlns:a16="http://schemas.microsoft.com/office/drawing/2014/main" id="{5D906A75-03C7-65D7-2C1E-A7A75B0FBAA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54441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59542"/>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15. </a:t>
            </a:r>
            <a:r>
              <a:rPr lang="en-US" sz="3600" b="1" dirty="0">
                <a:solidFill>
                  <a:srgbClr val="FF0000"/>
                </a:solidFill>
                <a:latin typeface="Montserrat"/>
                <a:ea typeface="Montserrat"/>
                <a:cs typeface="Montserrat"/>
                <a:sym typeface="Montserrat"/>
              </a:rPr>
              <a:t>What is the other name of Galileo's law of falling bodies?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Law of motion </a:t>
            </a:r>
          </a:p>
          <a:p>
            <a:pPr lvl="0"/>
            <a:r>
              <a:rPr lang="en-US" sz="3600" b="1" dirty="0">
                <a:latin typeface="Montserrat"/>
                <a:ea typeface="Montserrat"/>
                <a:cs typeface="Montserrat"/>
                <a:sym typeface="Montserrat"/>
              </a:rPr>
              <a:t>(b) Newton's first law</a:t>
            </a:r>
          </a:p>
          <a:p>
            <a:pPr lvl="0"/>
            <a:r>
              <a:rPr lang="en-US" sz="3600" b="1" dirty="0">
                <a:latin typeface="Montserrat"/>
                <a:ea typeface="Montserrat"/>
                <a:cs typeface="Montserrat"/>
                <a:sym typeface="Montserrat"/>
              </a:rPr>
              <a:t>(c) Newton's second law </a:t>
            </a:r>
          </a:p>
          <a:p>
            <a:pPr lvl="0"/>
            <a:r>
              <a:rPr lang="en-US" sz="3600" b="1" dirty="0">
                <a:latin typeface="Montserrat"/>
                <a:ea typeface="Montserrat"/>
                <a:cs typeface="Montserrat"/>
                <a:sym typeface="Montserrat"/>
              </a:rPr>
              <a:t>(d) Newton's third law </a:t>
            </a:r>
            <a:endParaRPr lang="en-IN" sz="2000" dirty="0"/>
          </a:p>
        </p:txBody>
      </p:sp>
      <p:pic>
        <p:nvPicPr>
          <p:cNvPr id="15" name="Picture 14">
            <a:extLst>
              <a:ext uri="{FF2B5EF4-FFF2-40B4-BE49-F238E27FC236}">
                <a16:creationId xmlns:a16="http://schemas.microsoft.com/office/drawing/2014/main" id="{AE786CF2-F36C-A2A6-7E8D-E3BCD9D2D19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79921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539430"/>
          </a:xfrm>
          <a:prstGeom prst="rect">
            <a:avLst/>
          </a:prstGeom>
          <a:noFill/>
        </p:spPr>
        <p:txBody>
          <a:bodyPr wrap="square" rtlCol="0">
            <a:spAutoFit/>
          </a:bodyPr>
          <a:lstStyle/>
          <a:p>
            <a:pPr lvl="0"/>
            <a:r>
              <a:rPr lang="en-US" sz="2800" b="1" dirty="0">
                <a:latin typeface="Montserrat"/>
                <a:ea typeface="Montserrat"/>
                <a:cs typeface="Montserrat"/>
                <a:sym typeface="Montserrat"/>
              </a:rPr>
              <a:t>Answer: (b);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Newton's first law is other name of Galileo's law of Falling bodies. According to Law of Fall "The distance travelled by falling body is directly proportional to the square of the time it takes to fall". This latter claim states that a body in motion will continue its motion so long as no factor disturbs that motion. This principle is called the principle of inertia which is basis of Newton's first law.</a:t>
            </a:r>
          </a:p>
        </p:txBody>
      </p:sp>
      <p:pic>
        <p:nvPicPr>
          <p:cNvPr id="15" name="Picture 14">
            <a:extLst>
              <a:ext uri="{FF2B5EF4-FFF2-40B4-BE49-F238E27FC236}">
                <a16:creationId xmlns:a16="http://schemas.microsoft.com/office/drawing/2014/main" id="{4E0E3F30-DABE-614F-04E4-7A5DDCFFA207}"/>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717081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16. </a:t>
            </a:r>
            <a:r>
              <a:rPr lang="en-US" sz="3600" b="1" dirty="0">
                <a:solidFill>
                  <a:srgbClr val="FF0000"/>
                </a:solidFill>
                <a:latin typeface="Montserrat"/>
                <a:ea typeface="Montserrat"/>
                <a:cs typeface="Montserrat"/>
                <a:sym typeface="Montserrat"/>
              </a:rPr>
              <a:t>Which of the following device is best suited for measuring the temperature inside metallurgical furnaces?</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Pyrometer </a:t>
            </a:r>
          </a:p>
          <a:p>
            <a:pPr lvl="0"/>
            <a:r>
              <a:rPr lang="en-US" sz="3600" b="1" dirty="0">
                <a:latin typeface="Montserrat"/>
                <a:ea typeface="Montserrat"/>
                <a:cs typeface="Montserrat"/>
                <a:sym typeface="Montserrat"/>
              </a:rPr>
              <a:t>(b) Thermocouple </a:t>
            </a:r>
          </a:p>
          <a:p>
            <a:pPr lvl="0"/>
            <a:r>
              <a:rPr lang="en-US" sz="3600" b="1" dirty="0">
                <a:latin typeface="Montserrat"/>
                <a:ea typeface="Montserrat"/>
                <a:cs typeface="Montserrat"/>
                <a:sym typeface="Montserrat"/>
              </a:rPr>
              <a:t>(c) Thermometer</a:t>
            </a:r>
          </a:p>
          <a:p>
            <a:pPr lvl="0"/>
            <a:r>
              <a:rPr lang="en-US" sz="3600" b="1" dirty="0">
                <a:latin typeface="Montserrat"/>
                <a:ea typeface="Montserrat"/>
                <a:cs typeface="Montserrat"/>
                <a:sym typeface="Montserrat"/>
              </a:rPr>
              <a:t>(d) Thermistor</a:t>
            </a:r>
            <a:endParaRPr lang="en-IN" sz="2000" dirty="0"/>
          </a:p>
        </p:txBody>
      </p:sp>
      <p:pic>
        <p:nvPicPr>
          <p:cNvPr id="15" name="Picture 14">
            <a:extLst>
              <a:ext uri="{FF2B5EF4-FFF2-40B4-BE49-F238E27FC236}">
                <a16:creationId xmlns:a16="http://schemas.microsoft.com/office/drawing/2014/main" id="{8F0C3D5B-6A2D-77A3-F51C-580DFAD99DA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648218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pyrometer is a type of remote-sensing thermometer used to measure the temperature of a surface and inside metallurgical furnaces.</a:t>
            </a:r>
          </a:p>
        </p:txBody>
      </p:sp>
      <p:pic>
        <p:nvPicPr>
          <p:cNvPr id="15" name="Picture 14">
            <a:extLst>
              <a:ext uri="{FF2B5EF4-FFF2-40B4-BE49-F238E27FC236}">
                <a16:creationId xmlns:a16="http://schemas.microsoft.com/office/drawing/2014/main" id="{CAFE250A-3DA8-4DBF-8117-FCBFBA9F2E8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29860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17. </a:t>
            </a:r>
            <a:r>
              <a:rPr lang="en-US" sz="3600" b="1" dirty="0">
                <a:solidFill>
                  <a:srgbClr val="FF0000"/>
                </a:solidFill>
                <a:latin typeface="Montserrat"/>
                <a:ea typeface="Montserrat"/>
                <a:cs typeface="Montserrat"/>
                <a:sym typeface="Montserrat"/>
              </a:rPr>
              <a:t>In a qualitative way, the tendency of undisturbed objects to stay at rest or to keep moving with the same velocity is called __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Force</a:t>
            </a:r>
          </a:p>
          <a:p>
            <a:pPr lvl="0"/>
            <a:r>
              <a:rPr lang="en-US" sz="3600" b="1" dirty="0">
                <a:latin typeface="Montserrat"/>
                <a:ea typeface="Montserrat"/>
                <a:cs typeface="Montserrat"/>
                <a:sym typeface="Montserrat"/>
              </a:rPr>
              <a:t>(b) Acceleration</a:t>
            </a:r>
          </a:p>
          <a:p>
            <a:pPr lvl="0"/>
            <a:r>
              <a:rPr lang="en-US" sz="3600" b="1" dirty="0">
                <a:latin typeface="Montserrat"/>
                <a:ea typeface="Montserrat"/>
                <a:cs typeface="Montserrat"/>
                <a:sym typeface="Montserrat"/>
              </a:rPr>
              <a:t>(c) Friction</a:t>
            </a:r>
          </a:p>
          <a:p>
            <a:pPr lvl="0"/>
            <a:r>
              <a:rPr lang="en-US" sz="3600" b="1" dirty="0">
                <a:latin typeface="Montserrat"/>
                <a:ea typeface="Montserrat"/>
                <a:cs typeface="Montserrat"/>
                <a:sym typeface="Montserrat"/>
              </a:rPr>
              <a:t>(d) Inertia</a:t>
            </a:r>
            <a:endParaRPr lang="en-IN" sz="2000" dirty="0"/>
          </a:p>
        </p:txBody>
      </p:sp>
      <p:pic>
        <p:nvPicPr>
          <p:cNvPr id="15" name="Picture 14">
            <a:extLst>
              <a:ext uri="{FF2B5EF4-FFF2-40B4-BE49-F238E27FC236}">
                <a16:creationId xmlns:a16="http://schemas.microsoft.com/office/drawing/2014/main" id="{26A0A03C-EACE-D168-BC07-106BA12F547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4350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031873"/>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In a qualitative way, a property of matter by which it remains at rest or in uniform motion in the same straight line unless acted upon by some external force is called Inertia. In other words, the tendency of undisturbed objects to stay at rest or to keep moving with the same velocity is called Inertia.</a:t>
            </a:r>
          </a:p>
        </p:txBody>
      </p:sp>
      <p:pic>
        <p:nvPicPr>
          <p:cNvPr id="15" name="Picture 14">
            <a:extLst>
              <a:ext uri="{FF2B5EF4-FFF2-40B4-BE49-F238E27FC236}">
                <a16:creationId xmlns:a16="http://schemas.microsoft.com/office/drawing/2014/main" id="{2B1C386D-1B0D-A5A1-7F65-CA41E829DF5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1312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a:extLst>
              <a:ext uri="{FF2B5EF4-FFF2-40B4-BE49-F238E27FC236}">
                <a16:creationId xmlns:a16="http://schemas.microsoft.com/office/drawing/2014/main" id="{B892A09A-2B75-4670-A64A-C2E7C236E950}"/>
              </a:ext>
            </a:extLst>
          </p:cNvPr>
          <p:cNvPicPr>
            <a:picLocks noChangeAspect="1"/>
          </p:cNvPicPr>
          <p:nvPr/>
        </p:nvPicPr>
        <p:blipFill>
          <a:blip r:embed="rId3"/>
          <a:stretch>
            <a:fillRect/>
          </a:stretch>
        </p:blipFill>
        <p:spPr>
          <a:xfrm>
            <a:off x="0" y="0"/>
            <a:ext cx="12192000" cy="6858000"/>
          </a:xfrm>
          <a:prstGeom prst="rect">
            <a:avLst/>
          </a:prstGeom>
        </p:spPr>
      </p:pic>
      <p:sp>
        <p:nvSpPr>
          <p:cNvPr id="169" name="Google Shape;169;p9"/>
          <p:cNvSpPr/>
          <p:nvPr/>
        </p:nvSpPr>
        <p:spPr>
          <a:xfrm>
            <a:off x="-11166305" y="0"/>
            <a:ext cx="9528313" cy="6858000"/>
          </a:xfrm>
          <a:prstGeom prst="parallelogram">
            <a:avLst>
              <a:gd name="adj" fmla="val 69560"/>
            </a:avLst>
          </a:prstGeom>
          <a:solidFill>
            <a:schemeClr val="lt1">
              <a:alpha val="7843"/>
            </a:schemeClr>
          </a:solidFill>
          <a:ln>
            <a:noFill/>
          </a:ln>
        </p:spPr>
        <p:txBody>
          <a:bodyPr spcFirstLastPara="1" wrap="square" lIns="91392" tIns="45699" rIns="91392" bIns="45699" anchor="ctr" anchorCtr="0">
            <a:noAutofit/>
          </a:bodyPr>
          <a:lstStyle/>
          <a:p>
            <a:pPr algn="ctr" defTabSz="1219050">
              <a:buSzPts val="1400"/>
            </a:pPr>
            <a:endParaRPr sz="2400">
              <a:solidFill>
                <a:srgbClr val="FFFFFF"/>
              </a:solidFill>
              <a:latin typeface="Calibri"/>
              <a:ea typeface="Calibri"/>
              <a:cs typeface="Calibri"/>
              <a:sym typeface="Calibri"/>
            </a:endParaRPr>
          </a:p>
        </p:txBody>
      </p:sp>
      <p:sp>
        <p:nvSpPr>
          <p:cNvPr id="170" name="Google Shape;170;p9"/>
          <p:cNvSpPr/>
          <p:nvPr/>
        </p:nvSpPr>
        <p:spPr>
          <a:xfrm>
            <a:off x="14963837" y="0"/>
            <a:ext cx="9528313" cy="6858000"/>
          </a:xfrm>
          <a:prstGeom prst="parallelogram">
            <a:avLst>
              <a:gd name="adj" fmla="val 69560"/>
            </a:avLst>
          </a:prstGeom>
          <a:solidFill>
            <a:schemeClr val="lt1">
              <a:alpha val="9019"/>
            </a:schemeClr>
          </a:solidFill>
          <a:ln>
            <a:noFill/>
          </a:ln>
        </p:spPr>
        <p:txBody>
          <a:bodyPr spcFirstLastPara="1" wrap="square" lIns="91392" tIns="45699" rIns="91392" bIns="45699" anchor="ctr" anchorCtr="0">
            <a:noAutofit/>
          </a:bodyPr>
          <a:lstStyle/>
          <a:p>
            <a:pPr algn="ctr" defTabSz="1219050">
              <a:buSzPts val="1400"/>
            </a:pPr>
            <a:endParaRPr sz="2400">
              <a:solidFill>
                <a:srgbClr val="FFFFFF"/>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6EEACA0-D2DA-4F8F-955B-E7109387212B}"/>
              </a:ext>
            </a:extLst>
          </p:cNvPr>
          <p:cNvSpPr txBox="1"/>
          <p:nvPr/>
        </p:nvSpPr>
        <p:spPr>
          <a:xfrm>
            <a:off x="6204857" y="2975428"/>
            <a:ext cx="914400" cy="914400"/>
          </a:xfrm>
          <a:prstGeom prst="rect">
            <a:avLst/>
          </a:prstGeom>
          <a:noFill/>
        </p:spPr>
        <p:txBody>
          <a:bodyPr wrap="square" rtlCol="0">
            <a:spAutoFit/>
          </a:bodyPr>
          <a:lstStyle/>
          <a:p>
            <a:endParaRPr lang="en-IN" dirty="0"/>
          </a:p>
        </p:txBody>
      </p:sp>
      <p:pic>
        <p:nvPicPr>
          <p:cNvPr id="7" name="Picture 6">
            <a:extLst>
              <a:ext uri="{FF2B5EF4-FFF2-40B4-BE49-F238E27FC236}">
                <a16:creationId xmlns:a16="http://schemas.microsoft.com/office/drawing/2014/main" id="{F82CE2EC-CF7A-5B67-71E1-23D4DB61ED68}"/>
              </a:ext>
            </a:extLst>
          </p:cNvPr>
          <p:cNvPicPr>
            <a:picLocks noChangeAspect="1"/>
          </p:cNvPicPr>
          <p:nvPr/>
        </p:nvPicPr>
        <p:blipFill>
          <a:blip r:embed="rId4"/>
          <a:stretch>
            <a:fillRect/>
          </a:stretch>
        </p:blipFill>
        <p:spPr>
          <a:xfrm>
            <a:off x="10645231" y="128270"/>
            <a:ext cx="1420396" cy="1150263"/>
          </a:xfrm>
          <a:prstGeom prst="rect">
            <a:avLst/>
          </a:prstGeom>
        </p:spPr>
      </p:pic>
    </p:spTree>
    <p:extLst>
      <p:ext uri="{BB962C8B-B14F-4D97-AF65-F5344CB8AC3E}">
        <p14:creationId xmlns:p14="http://schemas.microsoft.com/office/powerpoint/2010/main" val="19677442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Q18. </a:t>
            </a:r>
            <a:r>
              <a:rPr lang="en-US" sz="3600" b="1" dirty="0">
                <a:solidFill>
                  <a:srgbClr val="FF0000"/>
                </a:solidFill>
                <a:latin typeface="Montserrat"/>
                <a:ea typeface="Montserrat"/>
                <a:cs typeface="Montserrat"/>
                <a:sym typeface="Montserrat"/>
              </a:rPr>
              <a:t>The time taken by a oscillation is called its?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Maximum speed </a:t>
            </a:r>
          </a:p>
          <a:p>
            <a:pPr lvl="0"/>
            <a:r>
              <a:rPr lang="en-US" sz="3600" b="1" dirty="0">
                <a:latin typeface="Montserrat"/>
                <a:ea typeface="Montserrat"/>
                <a:cs typeface="Montserrat"/>
                <a:sym typeface="Montserrat"/>
              </a:rPr>
              <a:t>(b) Average speed </a:t>
            </a:r>
          </a:p>
          <a:p>
            <a:pPr lvl="0"/>
            <a:r>
              <a:rPr lang="en-US" sz="3600" b="1" dirty="0">
                <a:latin typeface="Montserrat"/>
                <a:ea typeface="Montserrat"/>
                <a:cs typeface="Montserrat"/>
                <a:sym typeface="Montserrat"/>
              </a:rPr>
              <a:t>(c) Time period pendulum to complete one</a:t>
            </a:r>
          </a:p>
          <a:p>
            <a:pPr lvl="0"/>
            <a:r>
              <a:rPr lang="en-US" sz="3600" b="1" dirty="0">
                <a:latin typeface="Montserrat"/>
                <a:ea typeface="Montserrat"/>
                <a:cs typeface="Montserrat"/>
                <a:sym typeface="Montserrat"/>
              </a:rPr>
              <a:t>(d) Time interval</a:t>
            </a:r>
            <a:endParaRPr lang="en-IN" sz="2000" dirty="0"/>
          </a:p>
        </p:txBody>
      </p:sp>
      <p:pic>
        <p:nvPicPr>
          <p:cNvPr id="15" name="Picture 14">
            <a:extLst>
              <a:ext uri="{FF2B5EF4-FFF2-40B4-BE49-F238E27FC236}">
                <a16:creationId xmlns:a16="http://schemas.microsoft.com/office/drawing/2014/main" id="{C1EE4FAE-B9D5-0F89-139F-A07704E4AB0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316572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308324"/>
          </a:xfrm>
          <a:prstGeom prst="rect">
            <a:avLst/>
          </a:prstGeom>
          <a:noFill/>
        </p:spPr>
        <p:txBody>
          <a:bodyPr wrap="square" rtlCol="0">
            <a:spAutoFit/>
          </a:bodyPr>
          <a:lstStyle/>
          <a:p>
            <a:pPr lvl="0"/>
            <a:r>
              <a:rPr lang="en-US" sz="3600" b="1" dirty="0">
                <a:latin typeface="Montserrat"/>
                <a:ea typeface="Montserrat"/>
                <a:cs typeface="Montserrat"/>
                <a:sym typeface="Montserrat"/>
              </a:rPr>
              <a:t>Answer: (c); </a:t>
            </a:r>
          </a:p>
          <a:p>
            <a:pPr lvl="0"/>
            <a:r>
              <a:rPr lang="en-US" sz="3600" b="1" dirty="0">
                <a:latin typeface="Montserrat"/>
                <a:ea typeface="Montserrat"/>
                <a:cs typeface="Montserrat"/>
                <a:sym typeface="Montserrat"/>
              </a:rPr>
              <a:t>	</a:t>
            </a:r>
            <a:r>
              <a:rPr lang="en-US" sz="3600" b="1" dirty="0">
                <a:solidFill>
                  <a:srgbClr val="7030A0"/>
                </a:solidFill>
                <a:latin typeface="Montserrat"/>
                <a:ea typeface="Montserrat"/>
                <a:cs typeface="Montserrat"/>
                <a:sym typeface="Montserrat"/>
              </a:rPr>
              <a:t>The time taken by a pendulum to complete one oscillation is called its Time Period.</a:t>
            </a:r>
          </a:p>
        </p:txBody>
      </p:sp>
      <p:pic>
        <p:nvPicPr>
          <p:cNvPr id="15" name="Picture 14">
            <a:extLst>
              <a:ext uri="{FF2B5EF4-FFF2-40B4-BE49-F238E27FC236}">
                <a16:creationId xmlns:a16="http://schemas.microsoft.com/office/drawing/2014/main" id="{FE3DD8E5-7F51-B375-BF63-972D5814432E}"/>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2129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5016758"/>
          </a:xfrm>
          <a:prstGeom prst="rect">
            <a:avLst/>
          </a:prstGeom>
          <a:noFill/>
        </p:spPr>
        <p:txBody>
          <a:bodyPr wrap="square" rtlCol="0">
            <a:spAutoFit/>
          </a:bodyPr>
          <a:lstStyle/>
          <a:p>
            <a:pPr lvl="0"/>
            <a:r>
              <a:rPr lang="en-US" sz="4000" b="1" dirty="0">
                <a:latin typeface="Montserrat"/>
                <a:ea typeface="Montserrat"/>
                <a:cs typeface="Montserrat"/>
                <a:sym typeface="Montserrat"/>
              </a:rPr>
              <a:t>19. </a:t>
            </a:r>
            <a:r>
              <a:rPr lang="en-US" sz="4000" b="1" dirty="0">
                <a:solidFill>
                  <a:srgbClr val="FF0000"/>
                </a:solidFill>
                <a:latin typeface="Montserrat"/>
                <a:ea typeface="Montserrat"/>
                <a:cs typeface="Montserrat"/>
                <a:sym typeface="Montserrat"/>
              </a:rPr>
              <a:t>If the mass of an object is 60 kgs, what will be its weight on the moon? (N-Newton)</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60 N</a:t>
            </a:r>
          </a:p>
          <a:p>
            <a:pPr lvl="0"/>
            <a:r>
              <a:rPr lang="en-US" sz="4000" b="1" dirty="0">
                <a:latin typeface="Montserrat"/>
                <a:ea typeface="Montserrat"/>
                <a:cs typeface="Montserrat"/>
                <a:sym typeface="Montserrat"/>
              </a:rPr>
              <a:t>(b) 600 N</a:t>
            </a:r>
          </a:p>
          <a:p>
            <a:pPr lvl="0"/>
            <a:r>
              <a:rPr lang="en-US" sz="4000" b="1" dirty="0">
                <a:latin typeface="Montserrat"/>
                <a:ea typeface="Montserrat"/>
                <a:cs typeface="Montserrat"/>
                <a:sym typeface="Montserrat"/>
              </a:rPr>
              <a:t>(c) 100 N</a:t>
            </a:r>
          </a:p>
          <a:p>
            <a:pPr lvl="0"/>
            <a:r>
              <a:rPr lang="en-US" sz="4000" b="1" dirty="0">
                <a:latin typeface="Montserrat"/>
                <a:ea typeface="Montserrat"/>
                <a:cs typeface="Montserrat"/>
                <a:sym typeface="Montserrat"/>
              </a:rPr>
              <a:t>(d) 10 N </a:t>
            </a:r>
            <a:endParaRPr lang="en-IN" sz="2400" b="1" dirty="0"/>
          </a:p>
        </p:txBody>
      </p:sp>
      <p:pic>
        <p:nvPicPr>
          <p:cNvPr id="15" name="Picture 14">
            <a:extLst>
              <a:ext uri="{FF2B5EF4-FFF2-40B4-BE49-F238E27FC236}">
                <a16:creationId xmlns:a16="http://schemas.microsoft.com/office/drawing/2014/main" id="{BBAA2D23-A33F-171F-A52D-2F75AC5F0F2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73833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754326"/>
          </a:xfrm>
          <a:prstGeom prst="rect">
            <a:avLst/>
          </a:prstGeom>
          <a:noFill/>
        </p:spPr>
        <p:txBody>
          <a:bodyPr wrap="square" rtlCol="0">
            <a:spAutoFit/>
          </a:bodyPr>
          <a:lstStyle/>
          <a:p>
            <a:pPr lvl="0"/>
            <a:r>
              <a:rPr lang="en-US" sz="3600" b="1" dirty="0">
                <a:latin typeface="Montserrat"/>
                <a:ea typeface="Montserrat"/>
                <a:cs typeface="Montserrat"/>
                <a:sym typeface="Montserrat"/>
              </a:rPr>
              <a:t>Answer: (c); </a:t>
            </a:r>
          </a:p>
          <a:p>
            <a:pPr lvl="0"/>
            <a:r>
              <a:rPr lang="en-US" sz="3600" b="1" dirty="0">
                <a:latin typeface="Montserrat"/>
                <a:ea typeface="Montserrat"/>
                <a:cs typeface="Montserrat"/>
                <a:sym typeface="Montserrat"/>
              </a:rPr>
              <a:t>	</a:t>
            </a:r>
            <a:r>
              <a:rPr lang="en-US" sz="3600" b="1" dirty="0">
                <a:solidFill>
                  <a:srgbClr val="7030A0"/>
                </a:solidFill>
                <a:latin typeface="Montserrat"/>
                <a:ea typeface="Montserrat"/>
                <a:cs typeface="Montserrat"/>
                <a:sym typeface="Montserrat"/>
              </a:rPr>
              <a:t>If the mass of an object is 60 kgs, 100N will be its weight on the moon.</a:t>
            </a:r>
          </a:p>
        </p:txBody>
      </p:sp>
      <p:pic>
        <p:nvPicPr>
          <p:cNvPr id="15" name="Picture 14">
            <a:extLst>
              <a:ext uri="{FF2B5EF4-FFF2-40B4-BE49-F238E27FC236}">
                <a16:creationId xmlns:a16="http://schemas.microsoft.com/office/drawing/2014/main" id="{26BBE858-D5B2-3D66-C900-F4B5F1AE2B15}"/>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290035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20. </a:t>
            </a:r>
            <a:r>
              <a:rPr lang="en-US" sz="4000" b="1" dirty="0">
                <a:solidFill>
                  <a:srgbClr val="FF0000"/>
                </a:solidFill>
                <a:latin typeface="Montserrat"/>
                <a:ea typeface="Montserrat"/>
                <a:cs typeface="Montserrat"/>
                <a:sym typeface="Montserrat"/>
              </a:rPr>
              <a:t>The side mirrors of vehicles are of which type of mirrors?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Convex</a:t>
            </a:r>
          </a:p>
          <a:p>
            <a:pPr lvl="0"/>
            <a:r>
              <a:rPr lang="en-US" sz="4000" b="1" dirty="0">
                <a:latin typeface="Montserrat"/>
                <a:ea typeface="Montserrat"/>
                <a:cs typeface="Montserrat"/>
                <a:sym typeface="Montserrat"/>
              </a:rPr>
              <a:t>(b) Concave </a:t>
            </a:r>
          </a:p>
          <a:p>
            <a:pPr lvl="0"/>
            <a:r>
              <a:rPr lang="en-US" sz="4000" b="1" dirty="0">
                <a:latin typeface="Montserrat"/>
                <a:ea typeface="Montserrat"/>
                <a:cs typeface="Montserrat"/>
                <a:sym typeface="Montserrat"/>
              </a:rPr>
              <a:t>(c) Plane</a:t>
            </a:r>
          </a:p>
          <a:p>
            <a:pPr lvl="0"/>
            <a:r>
              <a:rPr lang="en-US" sz="4000" b="1" dirty="0">
                <a:latin typeface="Montserrat"/>
                <a:ea typeface="Montserrat"/>
                <a:cs typeface="Montserrat"/>
                <a:sym typeface="Montserrat"/>
              </a:rPr>
              <a:t>(d) Inverted</a:t>
            </a:r>
            <a:endParaRPr lang="en-IN" sz="2400" dirty="0"/>
          </a:p>
        </p:txBody>
      </p:sp>
      <p:pic>
        <p:nvPicPr>
          <p:cNvPr id="15" name="Picture 14">
            <a:extLst>
              <a:ext uri="{FF2B5EF4-FFF2-40B4-BE49-F238E27FC236}">
                <a16:creationId xmlns:a16="http://schemas.microsoft.com/office/drawing/2014/main" id="{89F2AF0F-560E-CDD7-DA27-A4138B006F7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370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539430"/>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convex mirror produces an upright image of any object and offers a wide viewing area as compared to the plane mirror. The usage of this type of mirror can be perceived on the car rear-view mirror, side-view mirror and even the motorcycles.</a:t>
            </a:r>
          </a:p>
        </p:txBody>
      </p:sp>
      <p:pic>
        <p:nvPicPr>
          <p:cNvPr id="15" name="Picture 14">
            <a:extLst>
              <a:ext uri="{FF2B5EF4-FFF2-40B4-BE49-F238E27FC236}">
                <a16:creationId xmlns:a16="http://schemas.microsoft.com/office/drawing/2014/main" id="{FE45DC63-7594-5E3F-96B3-37ECDBDC3E60}"/>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08318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21. </a:t>
            </a:r>
            <a:r>
              <a:rPr lang="en-US" sz="3600" b="1" dirty="0">
                <a:solidFill>
                  <a:srgbClr val="FF0000"/>
                </a:solidFill>
                <a:latin typeface="Montserrat"/>
                <a:ea typeface="Montserrat"/>
                <a:cs typeface="Montserrat"/>
                <a:sym typeface="Montserrat"/>
              </a:rPr>
              <a:t>If the speed of an object moving along a straight line is constant, its motion is said to be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Uniform</a:t>
            </a:r>
          </a:p>
          <a:p>
            <a:pPr lvl="0"/>
            <a:r>
              <a:rPr lang="en-US" sz="3600" b="1" dirty="0">
                <a:latin typeface="Montserrat"/>
                <a:ea typeface="Montserrat"/>
                <a:cs typeface="Montserrat"/>
                <a:sym typeface="Montserrat"/>
              </a:rPr>
              <a:t>(b) Periodic</a:t>
            </a:r>
          </a:p>
          <a:p>
            <a:pPr lvl="0"/>
            <a:r>
              <a:rPr lang="en-US" sz="3600" b="1" dirty="0">
                <a:latin typeface="Montserrat"/>
                <a:ea typeface="Montserrat"/>
                <a:cs typeface="Montserrat"/>
                <a:sym typeface="Montserrat"/>
              </a:rPr>
              <a:t>(c) Circular </a:t>
            </a:r>
          </a:p>
          <a:p>
            <a:pPr lvl="0"/>
            <a:r>
              <a:rPr lang="en-US" sz="3600" b="1" dirty="0">
                <a:latin typeface="Montserrat"/>
                <a:ea typeface="Montserrat"/>
                <a:cs typeface="Montserrat"/>
                <a:sym typeface="Montserrat"/>
              </a:rPr>
              <a:t>(d) Non-uniform </a:t>
            </a:r>
            <a:endParaRPr lang="en-IN" sz="2000" dirty="0"/>
          </a:p>
        </p:txBody>
      </p:sp>
      <p:pic>
        <p:nvPicPr>
          <p:cNvPr id="17" name="Picture 16">
            <a:extLst>
              <a:ext uri="{FF2B5EF4-FFF2-40B4-BE49-F238E27FC236}">
                <a16:creationId xmlns:a16="http://schemas.microsoft.com/office/drawing/2014/main" id="{6EC44025-EC73-454C-8D69-038F2F57AEB6}"/>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39095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If the speed of an object moving along a straight line is constant, its motion is said to be uniform motion.</a:t>
            </a:r>
          </a:p>
        </p:txBody>
      </p:sp>
      <p:pic>
        <p:nvPicPr>
          <p:cNvPr id="15" name="Picture 14">
            <a:extLst>
              <a:ext uri="{FF2B5EF4-FFF2-40B4-BE49-F238E27FC236}">
                <a16:creationId xmlns:a16="http://schemas.microsoft.com/office/drawing/2014/main" id="{02E25429-4F58-656A-19E2-69438BF21A1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5548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326677" y="1536174"/>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22. </a:t>
            </a:r>
            <a:r>
              <a:rPr lang="en-US" sz="4000" b="1" dirty="0">
                <a:solidFill>
                  <a:srgbClr val="FF0000"/>
                </a:solidFill>
                <a:latin typeface="Montserrat"/>
                <a:ea typeface="Montserrat"/>
                <a:cs typeface="Montserrat"/>
                <a:sym typeface="Montserrat"/>
              </a:rPr>
              <a:t>Strength of a force is usually expressed by its</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Motion</a:t>
            </a:r>
          </a:p>
          <a:p>
            <a:pPr lvl="0"/>
            <a:r>
              <a:rPr lang="en-US" sz="4000" b="1" dirty="0">
                <a:latin typeface="Montserrat"/>
                <a:ea typeface="Montserrat"/>
                <a:cs typeface="Montserrat"/>
                <a:sym typeface="Montserrat"/>
              </a:rPr>
              <a:t>(b) Direction</a:t>
            </a:r>
          </a:p>
          <a:p>
            <a:pPr lvl="0"/>
            <a:r>
              <a:rPr lang="en-US" sz="4000" b="1" dirty="0">
                <a:latin typeface="Montserrat"/>
                <a:ea typeface="Montserrat"/>
                <a:cs typeface="Montserrat"/>
                <a:sym typeface="Montserrat"/>
              </a:rPr>
              <a:t>(c) Interaction</a:t>
            </a:r>
          </a:p>
          <a:p>
            <a:pPr lvl="0"/>
            <a:r>
              <a:rPr lang="en-US" sz="4000" b="1" dirty="0">
                <a:latin typeface="Montserrat"/>
                <a:ea typeface="Montserrat"/>
                <a:cs typeface="Montserrat"/>
                <a:sym typeface="Montserrat"/>
              </a:rPr>
              <a:t>(d) Magnitude</a:t>
            </a:r>
            <a:endParaRPr lang="en-IN" sz="2400" b="1" dirty="0"/>
          </a:p>
        </p:txBody>
      </p:sp>
      <p:pic>
        <p:nvPicPr>
          <p:cNvPr id="15" name="Picture 14">
            <a:extLst>
              <a:ext uri="{FF2B5EF4-FFF2-40B4-BE49-F238E27FC236}">
                <a16:creationId xmlns:a16="http://schemas.microsoft.com/office/drawing/2014/main" id="{3C94D578-8BE8-E43D-152F-04A0C5B1D998}"/>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930743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754326"/>
          </a:xfrm>
          <a:prstGeom prst="rect">
            <a:avLst/>
          </a:prstGeom>
          <a:noFill/>
        </p:spPr>
        <p:txBody>
          <a:bodyPr wrap="square" rtlCol="0">
            <a:spAutoFit/>
          </a:bodyPr>
          <a:lstStyle/>
          <a:p>
            <a:pPr lvl="0"/>
            <a:r>
              <a:rPr lang="en-US" sz="3600" b="1" dirty="0">
                <a:latin typeface="Montserrat"/>
                <a:ea typeface="Montserrat"/>
                <a:cs typeface="Montserrat"/>
                <a:sym typeface="Montserrat"/>
              </a:rPr>
              <a:t>Answer:  (d); </a:t>
            </a:r>
          </a:p>
          <a:p>
            <a:pPr lvl="0"/>
            <a:r>
              <a:rPr lang="en-US" sz="3600" b="1" dirty="0">
                <a:latin typeface="Montserrat"/>
                <a:ea typeface="Montserrat"/>
                <a:cs typeface="Montserrat"/>
                <a:sym typeface="Montserrat"/>
              </a:rPr>
              <a:t>	</a:t>
            </a:r>
            <a:r>
              <a:rPr lang="en-US" sz="3600" b="1" dirty="0">
                <a:solidFill>
                  <a:srgbClr val="7030A0"/>
                </a:solidFill>
                <a:latin typeface="Montserrat"/>
                <a:ea typeface="Montserrat"/>
                <a:cs typeface="Montserrat"/>
                <a:sym typeface="Montserrat"/>
              </a:rPr>
              <a:t>The strength of a force is usually expressed by its Magnitude.</a:t>
            </a:r>
          </a:p>
        </p:txBody>
      </p:sp>
      <p:pic>
        <p:nvPicPr>
          <p:cNvPr id="15" name="Picture 14">
            <a:extLst>
              <a:ext uri="{FF2B5EF4-FFF2-40B4-BE49-F238E27FC236}">
                <a16:creationId xmlns:a16="http://schemas.microsoft.com/office/drawing/2014/main" id="{9ED533CA-92A6-9A4B-5406-405E4252D87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84157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a:extLst>
              <a:ext uri="{FF2B5EF4-FFF2-40B4-BE49-F238E27FC236}">
                <a16:creationId xmlns:a16="http://schemas.microsoft.com/office/drawing/2014/main" id="{B892A09A-2B75-4670-A64A-C2E7C236E950}"/>
              </a:ext>
            </a:extLst>
          </p:cNvPr>
          <p:cNvPicPr>
            <a:picLocks noChangeAspect="1"/>
          </p:cNvPicPr>
          <p:nvPr/>
        </p:nvPicPr>
        <p:blipFill>
          <a:blip r:embed="rId3"/>
          <a:stretch>
            <a:fillRect/>
          </a:stretch>
        </p:blipFill>
        <p:spPr>
          <a:xfrm>
            <a:off x="0" y="0"/>
            <a:ext cx="12192000" cy="6858000"/>
          </a:xfrm>
          <a:prstGeom prst="rect">
            <a:avLst/>
          </a:prstGeom>
        </p:spPr>
      </p:pic>
      <p:sp>
        <p:nvSpPr>
          <p:cNvPr id="169" name="Google Shape;169;p9"/>
          <p:cNvSpPr/>
          <p:nvPr/>
        </p:nvSpPr>
        <p:spPr>
          <a:xfrm>
            <a:off x="-11166305" y="0"/>
            <a:ext cx="9528313" cy="6858000"/>
          </a:xfrm>
          <a:prstGeom prst="parallelogram">
            <a:avLst>
              <a:gd name="adj" fmla="val 69560"/>
            </a:avLst>
          </a:prstGeom>
          <a:solidFill>
            <a:schemeClr val="lt1">
              <a:alpha val="7843"/>
            </a:schemeClr>
          </a:solidFill>
          <a:ln>
            <a:noFill/>
          </a:ln>
        </p:spPr>
        <p:txBody>
          <a:bodyPr spcFirstLastPara="1" wrap="square" lIns="91392" tIns="45699" rIns="91392" bIns="45699" anchor="ctr" anchorCtr="0">
            <a:noAutofit/>
          </a:bodyPr>
          <a:lstStyle/>
          <a:p>
            <a:pPr algn="ctr" defTabSz="1219050">
              <a:buSzPts val="1400"/>
            </a:pPr>
            <a:endParaRPr sz="2400">
              <a:solidFill>
                <a:srgbClr val="FFFFFF"/>
              </a:solidFill>
              <a:latin typeface="Calibri"/>
              <a:ea typeface="Calibri"/>
              <a:cs typeface="Calibri"/>
              <a:sym typeface="Calibri"/>
            </a:endParaRPr>
          </a:p>
        </p:txBody>
      </p:sp>
      <p:sp>
        <p:nvSpPr>
          <p:cNvPr id="170" name="Google Shape;170;p9"/>
          <p:cNvSpPr/>
          <p:nvPr/>
        </p:nvSpPr>
        <p:spPr>
          <a:xfrm>
            <a:off x="14963837" y="0"/>
            <a:ext cx="9528313" cy="6858000"/>
          </a:xfrm>
          <a:prstGeom prst="parallelogram">
            <a:avLst>
              <a:gd name="adj" fmla="val 69560"/>
            </a:avLst>
          </a:prstGeom>
          <a:solidFill>
            <a:schemeClr val="lt1">
              <a:alpha val="9019"/>
            </a:schemeClr>
          </a:solidFill>
          <a:ln>
            <a:noFill/>
          </a:ln>
        </p:spPr>
        <p:txBody>
          <a:bodyPr spcFirstLastPara="1" wrap="square" lIns="91392" tIns="45699" rIns="91392" bIns="45699" anchor="ctr" anchorCtr="0">
            <a:noAutofit/>
          </a:bodyPr>
          <a:lstStyle/>
          <a:p>
            <a:pPr algn="ctr" defTabSz="1219050">
              <a:buSzPts val="1400"/>
            </a:pPr>
            <a:endParaRPr sz="2400">
              <a:solidFill>
                <a:srgbClr val="FFFFFF"/>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6EEACA0-D2DA-4F8F-955B-E7109387212B}"/>
              </a:ext>
            </a:extLst>
          </p:cNvPr>
          <p:cNvSpPr txBox="1"/>
          <p:nvPr/>
        </p:nvSpPr>
        <p:spPr>
          <a:xfrm>
            <a:off x="6204857" y="2975428"/>
            <a:ext cx="914400" cy="914400"/>
          </a:xfrm>
          <a:prstGeom prst="rect">
            <a:avLst/>
          </a:prstGeom>
          <a:noFill/>
        </p:spPr>
        <p:txBody>
          <a:bodyPr wrap="square" rtlCol="0">
            <a:spAutoFit/>
          </a:bodyPr>
          <a:lstStyle/>
          <a:p>
            <a:endParaRPr lang="en-IN" dirty="0"/>
          </a:p>
        </p:txBody>
      </p:sp>
      <p:pic>
        <p:nvPicPr>
          <p:cNvPr id="7" name="Picture 6">
            <a:extLst>
              <a:ext uri="{FF2B5EF4-FFF2-40B4-BE49-F238E27FC236}">
                <a16:creationId xmlns:a16="http://schemas.microsoft.com/office/drawing/2014/main" id="{F82CE2EC-CF7A-5B67-71E1-23D4DB61ED68}"/>
              </a:ext>
            </a:extLst>
          </p:cNvPr>
          <p:cNvPicPr>
            <a:picLocks noChangeAspect="1"/>
          </p:cNvPicPr>
          <p:nvPr/>
        </p:nvPicPr>
        <p:blipFill>
          <a:blip r:embed="rId4"/>
          <a:stretch>
            <a:fillRect/>
          </a:stretch>
        </p:blipFill>
        <p:spPr>
          <a:xfrm>
            <a:off x="10645231" y="128270"/>
            <a:ext cx="1420396" cy="1150263"/>
          </a:xfrm>
          <a:prstGeom prst="rect">
            <a:avLst/>
          </a:prstGeom>
        </p:spPr>
      </p:pic>
      <p:pic>
        <p:nvPicPr>
          <p:cNvPr id="2" name="Picture 1">
            <a:extLst>
              <a:ext uri="{FF2B5EF4-FFF2-40B4-BE49-F238E27FC236}">
                <a16:creationId xmlns:a16="http://schemas.microsoft.com/office/drawing/2014/main" id="{80E839DD-DCC6-BBB2-3085-E8228C297ADD}"/>
              </a:ext>
            </a:extLst>
          </p:cNvPr>
          <p:cNvPicPr>
            <a:picLocks noChangeAspect="1"/>
          </p:cNvPicPr>
          <p:nvPr/>
        </p:nvPicPr>
        <p:blipFill>
          <a:blip r:embed="rId5"/>
          <a:stretch>
            <a:fillRect/>
          </a:stretch>
        </p:blipFill>
        <p:spPr>
          <a:xfrm>
            <a:off x="0" y="128270"/>
            <a:ext cx="12192000" cy="6858000"/>
          </a:xfrm>
          <a:prstGeom prst="rect">
            <a:avLst/>
          </a:prstGeom>
        </p:spPr>
      </p:pic>
    </p:spTree>
    <p:extLst>
      <p:ext uri="{BB962C8B-B14F-4D97-AF65-F5344CB8AC3E}">
        <p14:creationId xmlns:p14="http://schemas.microsoft.com/office/powerpoint/2010/main" val="41227460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23. </a:t>
            </a:r>
            <a:r>
              <a:rPr lang="en-US" sz="3600" b="1" dirty="0">
                <a:solidFill>
                  <a:srgbClr val="FF0000"/>
                </a:solidFill>
                <a:latin typeface="Montserrat"/>
                <a:ea typeface="Montserrat"/>
                <a:cs typeface="Montserrat"/>
                <a:sym typeface="Montserrat"/>
              </a:rPr>
              <a:t>If objects appear enlarged and inverted in a rear view mirror, then which type of mirror is used?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Concave </a:t>
            </a:r>
          </a:p>
          <a:p>
            <a:pPr lvl="0"/>
            <a:r>
              <a:rPr lang="en-US" sz="3600" b="1" dirty="0">
                <a:latin typeface="Montserrat"/>
                <a:ea typeface="Montserrat"/>
                <a:cs typeface="Montserrat"/>
                <a:sym typeface="Montserrat"/>
              </a:rPr>
              <a:t>(b) Convex</a:t>
            </a:r>
          </a:p>
          <a:p>
            <a:pPr lvl="0"/>
            <a:r>
              <a:rPr lang="en-US" sz="3600" b="1" dirty="0">
                <a:latin typeface="Montserrat"/>
                <a:ea typeface="Montserrat"/>
                <a:cs typeface="Montserrat"/>
                <a:sym typeface="Montserrat"/>
              </a:rPr>
              <a:t>(c) Cylindrical</a:t>
            </a:r>
          </a:p>
          <a:p>
            <a:pPr lvl="0"/>
            <a:r>
              <a:rPr lang="en-US" sz="3600" b="1" dirty="0">
                <a:latin typeface="Montserrat"/>
                <a:ea typeface="Montserrat"/>
                <a:cs typeface="Montserrat"/>
                <a:sym typeface="Montserrat"/>
              </a:rPr>
              <a:t>(d) Plane</a:t>
            </a:r>
            <a:endParaRPr lang="en-IN" sz="2000" dirty="0"/>
          </a:p>
        </p:txBody>
      </p:sp>
      <p:pic>
        <p:nvPicPr>
          <p:cNvPr id="15" name="Picture 14">
            <a:extLst>
              <a:ext uri="{FF2B5EF4-FFF2-40B4-BE49-F238E27FC236}">
                <a16:creationId xmlns:a16="http://schemas.microsoft.com/office/drawing/2014/main" id="{F50E7168-5B5D-6E55-AF9D-B6296120C5F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284693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Concave mirrors are used to provide a magnified and inverted image in rear view mirror.</a:t>
            </a:r>
          </a:p>
        </p:txBody>
      </p:sp>
      <p:pic>
        <p:nvPicPr>
          <p:cNvPr id="15" name="Picture 14">
            <a:extLst>
              <a:ext uri="{FF2B5EF4-FFF2-40B4-BE49-F238E27FC236}">
                <a16:creationId xmlns:a16="http://schemas.microsoft.com/office/drawing/2014/main" id="{CFB10898-BF18-2DBE-73F5-7880AD4C6F9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91383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24.</a:t>
            </a:r>
            <a:r>
              <a:rPr lang="en-US" sz="3600" b="1" dirty="0">
                <a:solidFill>
                  <a:srgbClr val="FF0000"/>
                </a:solidFill>
                <a:latin typeface="Montserrat"/>
                <a:ea typeface="Montserrat"/>
                <a:cs typeface="Montserrat"/>
                <a:sym typeface="Montserrat"/>
              </a:rPr>
              <a:t> Soap bubble attains spherical shape due to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Inertia</a:t>
            </a:r>
          </a:p>
          <a:p>
            <a:pPr lvl="0"/>
            <a:r>
              <a:rPr lang="en-US" sz="3600" b="1" dirty="0">
                <a:latin typeface="Montserrat"/>
                <a:ea typeface="Montserrat"/>
                <a:cs typeface="Montserrat"/>
                <a:sym typeface="Montserrat"/>
              </a:rPr>
              <a:t>(b) Pressure</a:t>
            </a:r>
          </a:p>
          <a:p>
            <a:pPr lvl="0"/>
            <a:r>
              <a:rPr lang="en-US" sz="3600" b="1" dirty="0">
                <a:latin typeface="Montserrat"/>
                <a:ea typeface="Montserrat"/>
                <a:cs typeface="Montserrat"/>
                <a:sym typeface="Montserrat"/>
              </a:rPr>
              <a:t>(c) Surface tension </a:t>
            </a:r>
          </a:p>
          <a:p>
            <a:pPr lvl="0"/>
            <a:r>
              <a:rPr lang="en-US" sz="3600" b="1" dirty="0">
                <a:latin typeface="Montserrat"/>
                <a:ea typeface="Montserrat"/>
                <a:cs typeface="Montserrat"/>
                <a:sym typeface="Montserrat"/>
              </a:rPr>
              <a:t>(d) Viscosity </a:t>
            </a:r>
            <a:endParaRPr lang="en-IN" sz="2000" dirty="0"/>
          </a:p>
        </p:txBody>
      </p:sp>
      <p:pic>
        <p:nvPicPr>
          <p:cNvPr id="15" name="Picture 14">
            <a:extLst>
              <a:ext uri="{FF2B5EF4-FFF2-40B4-BE49-F238E27FC236}">
                <a16:creationId xmlns:a16="http://schemas.microsoft.com/office/drawing/2014/main" id="{490512CC-E046-BBFE-2529-863CE269D81A}"/>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07837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Surface tension of water provides the necessary wall tension for the formation of bubbles with soap water. The tendency to minimize that wall tension pulls the bubbles into spherical shape.</a:t>
            </a:r>
          </a:p>
        </p:txBody>
      </p:sp>
      <p:pic>
        <p:nvPicPr>
          <p:cNvPr id="15" name="Picture 14">
            <a:extLst>
              <a:ext uri="{FF2B5EF4-FFF2-40B4-BE49-F238E27FC236}">
                <a16:creationId xmlns:a16="http://schemas.microsoft.com/office/drawing/2014/main" id="{C59EC75E-C79E-C54C-9464-14B496C39BE4}"/>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3050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25.</a:t>
            </a:r>
            <a:r>
              <a:rPr lang="en-US" sz="4000" b="1" dirty="0">
                <a:solidFill>
                  <a:srgbClr val="FF0000"/>
                </a:solidFill>
                <a:latin typeface="Montserrat"/>
                <a:ea typeface="Montserrat"/>
                <a:cs typeface="Montserrat"/>
                <a:sym typeface="Montserrat"/>
              </a:rPr>
              <a:t> Speed of light is maximum in</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Vacuum</a:t>
            </a:r>
          </a:p>
          <a:p>
            <a:pPr lvl="0"/>
            <a:r>
              <a:rPr lang="en-US" sz="4000" b="1" dirty="0">
                <a:latin typeface="Montserrat"/>
                <a:ea typeface="Montserrat"/>
                <a:cs typeface="Montserrat"/>
                <a:sym typeface="Montserrat"/>
              </a:rPr>
              <a:t>(b) Solids</a:t>
            </a:r>
          </a:p>
          <a:p>
            <a:pPr lvl="0"/>
            <a:r>
              <a:rPr lang="en-US" sz="4000" b="1" dirty="0">
                <a:latin typeface="Montserrat"/>
                <a:ea typeface="Montserrat"/>
                <a:cs typeface="Montserrat"/>
                <a:sym typeface="Montserrat"/>
              </a:rPr>
              <a:t>(c) Liquids </a:t>
            </a:r>
          </a:p>
          <a:p>
            <a:pPr lvl="0"/>
            <a:r>
              <a:rPr lang="en-US" sz="4000" b="1" dirty="0">
                <a:latin typeface="Montserrat"/>
                <a:ea typeface="Montserrat"/>
                <a:cs typeface="Montserrat"/>
                <a:sym typeface="Montserrat"/>
              </a:rPr>
              <a:t>(d) Gases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9488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In absolute vacuum, there are no particles, no material medium, nothing. So, there is no reflection, refraction, diffraction, etc. That is why light travels the fastest in vacuum.</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903584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26.</a:t>
            </a:r>
            <a:r>
              <a:rPr lang="en-US" sz="4000" b="1" dirty="0">
                <a:solidFill>
                  <a:srgbClr val="FF0000"/>
                </a:solidFill>
                <a:latin typeface="Montserrat"/>
                <a:ea typeface="Montserrat"/>
                <a:cs typeface="Montserrat"/>
                <a:sym typeface="Montserrat"/>
              </a:rPr>
              <a:t> What is the SI unit of electric current?</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Newton </a:t>
            </a:r>
          </a:p>
          <a:p>
            <a:pPr lvl="0"/>
            <a:r>
              <a:rPr lang="en-US" sz="4000" b="1" dirty="0">
                <a:latin typeface="Montserrat"/>
                <a:ea typeface="Montserrat"/>
                <a:cs typeface="Montserrat"/>
                <a:sym typeface="Montserrat"/>
              </a:rPr>
              <a:t>(b) Joule</a:t>
            </a:r>
          </a:p>
          <a:p>
            <a:pPr lvl="0"/>
            <a:r>
              <a:rPr lang="en-US" sz="4000" b="1" dirty="0">
                <a:latin typeface="Montserrat"/>
                <a:ea typeface="Montserrat"/>
                <a:cs typeface="Montserrat"/>
                <a:sym typeface="Montserrat"/>
              </a:rPr>
              <a:t>(c) Ampere</a:t>
            </a:r>
          </a:p>
          <a:p>
            <a:pPr lvl="0"/>
            <a:r>
              <a:rPr lang="en-US" sz="4000" b="1" dirty="0">
                <a:latin typeface="Montserrat"/>
                <a:ea typeface="Montserrat"/>
                <a:cs typeface="Montserrat"/>
                <a:sym typeface="Montserrat"/>
              </a:rPr>
              <a:t>(d) Watt</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01339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SI unit for measuring an electric current is the ampere, which is the flow of electric charge across a surface at the rate of one coulomb per second. Electric current is measured using a device called an ammeter.</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603926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27.</a:t>
            </a:r>
            <a:r>
              <a:rPr lang="en-US" sz="4000" b="1" dirty="0">
                <a:solidFill>
                  <a:srgbClr val="FF0000"/>
                </a:solidFill>
                <a:latin typeface="Montserrat"/>
                <a:ea typeface="Montserrat"/>
                <a:cs typeface="Montserrat"/>
                <a:sym typeface="Montserrat"/>
              </a:rPr>
              <a:t> Which among the following determines the pitch of a sound?</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Amplitude</a:t>
            </a:r>
          </a:p>
          <a:p>
            <a:pPr lvl="0"/>
            <a:r>
              <a:rPr lang="en-US" sz="4000" b="1" dirty="0">
                <a:latin typeface="Montserrat"/>
                <a:ea typeface="Montserrat"/>
                <a:cs typeface="Montserrat"/>
                <a:sym typeface="Montserrat"/>
              </a:rPr>
              <a:t>(b) Frequency</a:t>
            </a:r>
          </a:p>
          <a:p>
            <a:pPr lvl="0"/>
            <a:r>
              <a:rPr lang="en-US" sz="4000" b="1" dirty="0">
                <a:latin typeface="Montserrat"/>
                <a:ea typeface="Montserrat"/>
                <a:cs typeface="Montserrat"/>
                <a:sym typeface="Montserrat"/>
              </a:rPr>
              <a:t>(c) Loudness</a:t>
            </a:r>
          </a:p>
          <a:p>
            <a:pPr lvl="0"/>
            <a:r>
              <a:rPr lang="en-US" sz="4000" b="1" dirty="0">
                <a:latin typeface="Montserrat"/>
                <a:ea typeface="Montserrat"/>
                <a:cs typeface="Montserrat"/>
                <a:sym typeface="Montserrat"/>
              </a:rPr>
              <a:t>(d) Wavelength</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21107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(b);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While frequency measures the cycle rate of the physical waveform, pitch is how high or low it sounds when you hear it. Pitch and Frequency are related to each other. A high pitch sound corresponds to a high frequency sound wave and a low pitch sound corresponds to a low frequency sound wave.</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88924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3">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solidFill>
                  <a:srgbClr val="FF0000"/>
                </a:solidFill>
                <a:latin typeface="Montserrat"/>
                <a:ea typeface="Montserrat"/>
                <a:cs typeface="Montserrat"/>
                <a:sym typeface="Montserrat"/>
              </a:rPr>
              <a:t>1. What is the minimum distance (in </a:t>
            </a:r>
            <a:r>
              <a:rPr lang="en-US" sz="3600" b="1" dirty="0" err="1">
                <a:solidFill>
                  <a:srgbClr val="FF0000"/>
                </a:solidFill>
                <a:latin typeface="Montserrat"/>
                <a:ea typeface="Montserrat"/>
                <a:cs typeface="Montserrat"/>
                <a:sym typeface="Montserrat"/>
              </a:rPr>
              <a:t>metres</a:t>
            </a:r>
            <a:r>
              <a:rPr lang="en-US" sz="3600" b="1" dirty="0">
                <a:solidFill>
                  <a:srgbClr val="FF0000"/>
                </a:solidFill>
                <a:latin typeface="Montserrat"/>
                <a:ea typeface="Montserrat"/>
                <a:cs typeface="Montserrat"/>
                <a:sym typeface="Montserrat"/>
              </a:rPr>
              <a:t>) required to hear an echo?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10</a:t>
            </a:r>
          </a:p>
          <a:p>
            <a:pPr lvl="0"/>
            <a:r>
              <a:rPr lang="en-US" sz="3600" b="1" dirty="0">
                <a:latin typeface="Montserrat"/>
                <a:ea typeface="Montserrat"/>
                <a:cs typeface="Montserrat"/>
                <a:sym typeface="Montserrat"/>
              </a:rPr>
              <a:t>(b) 13</a:t>
            </a:r>
          </a:p>
          <a:p>
            <a:pPr lvl="0"/>
            <a:r>
              <a:rPr lang="en-US" sz="3600" b="1" dirty="0">
                <a:latin typeface="Montserrat"/>
                <a:ea typeface="Montserrat"/>
                <a:cs typeface="Montserrat"/>
                <a:sym typeface="Montserrat"/>
              </a:rPr>
              <a:t>(c) 17</a:t>
            </a:r>
          </a:p>
          <a:p>
            <a:pPr lvl="0"/>
            <a:r>
              <a:rPr lang="en-US" sz="3600" b="1" dirty="0">
                <a:latin typeface="Montserrat"/>
                <a:ea typeface="Montserrat"/>
                <a:cs typeface="Montserrat"/>
                <a:sym typeface="Montserrat"/>
              </a:rPr>
              <a:t>(d) 21</a:t>
            </a:r>
            <a:endParaRPr lang="en-IN" sz="2000" dirty="0"/>
          </a:p>
        </p:txBody>
      </p:sp>
      <p:pic>
        <p:nvPicPr>
          <p:cNvPr id="4" name="Picture 3">
            <a:extLst>
              <a:ext uri="{FF2B5EF4-FFF2-40B4-BE49-F238E27FC236}">
                <a16:creationId xmlns:a16="http://schemas.microsoft.com/office/drawing/2014/main" id="{C391EEB0-AB54-378F-EE42-35E9EF33F7F8}"/>
              </a:ext>
            </a:extLst>
          </p:cNvPr>
          <p:cNvPicPr>
            <a:picLocks noChangeAspect="1"/>
          </p:cNvPicPr>
          <p:nvPr/>
        </p:nvPicPr>
        <p:blipFill>
          <a:blip r:embed="rId4"/>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380583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28.</a:t>
            </a:r>
            <a:r>
              <a:rPr lang="en-US" sz="4000" b="1" dirty="0">
                <a:solidFill>
                  <a:srgbClr val="FF0000"/>
                </a:solidFill>
                <a:latin typeface="Montserrat"/>
                <a:ea typeface="Montserrat"/>
                <a:cs typeface="Montserrat"/>
                <a:sym typeface="Montserrat"/>
              </a:rPr>
              <a:t> Which phenomena shows the particle nature of light?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Diffraction </a:t>
            </a:r>
          </a:p>
          <a:p>
            <a:pPr lvl="0"/>
            <a:r>
              <a:rPr lang="en-US" sz="4000" b="1" dirty="0">
                <a:latin typeface="Montserrat"/>
                <a:ea typeface="Montserrat"/>
                <a:cs typeface="Montserrat"/>
                <a:sym typeface="Montserrat"/>
              </a:rPr>
              <a:t>(b) Interference</a:t>
            </a:r>
          </a:p>
          <a:p>
            <a:pPr lvl="0"/>
            <a:r>
              <a:rPr lang="en-US" sz="4000" b="1" dirty="0">
                <a:latin typeface="Montserrat"/>
                <a:ea typeface="Montserrat"/>
                <a:cs typeface="Montserrat"/>
                <a:sym typeface="Montserrat"/>
              </a:rPr>
              <a:t>(c) Photoelectric effect </a:t>
            </a:r>
          </a:p>
          <a:p>
            <a:pPr lvl="0"/>
            <a:r>
              <a:rPr lang="en-US" sz="4000" b="1" dirty="0">
                <a:latin typeface="Montserrat"/>
                <a:ea typeface="Montserrat"/>
                <a:cs typeface="Montserrat"/>
                <a:sym typeface="Montserrat"/>
              </a:rPr>
              <a:t>(d) Polarization</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294599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The photoelectric effect is an phenomenon in which the emission of electrons occurs when a beam of light strikes a metal or a cathode surface. For emissions of electrons frequency of incident light is required to be greater than a minimum value called Threshold Frequency. Thus, show particle nature of light.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935344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29.</a:t>
            </a:r>
            <a:r>
              <a:rPr lang="en-US" sz="4000" b="1" dirty="0">
                <a:solidFill>
                  <a:srgbClr val="FF0000"/>
                </a:solidFill>
                <a:latin typeface="Montserrat"/>
                <a:ea typeface="Montserrat"/>
                <a:cs typeface="Montserrat"/>
                <a:sym typeface="Montserrat"/>
              </a:rPr>
              <a:t> Electric Motor converts __ energy to mechanical energy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Sound</a:t>
            </a:r>
          </a:p>
          <a:p>
            <a:pPr lvl="0"/>
            <a:r>
              <a:rPr lang="en-US" sz="4000" b="1" dirty="0">
                <a:latin typeface="Montserrat"/>
                <a:ea typeface="Montserrat"/>
                <a:cs typeface="Montserrat"/>
                <a:sym typeface="Montserrat"/>
              </a:rPr>
              <a:t>(b) Mechanical </a:t>
            </a:r>
          </a:p>
          <a:p>
            <a:pPr lvl="0"/>
            <a:r>
              <a:rPr lang="en-US" sz="4000" b="1" dirty="0">
                <a:latin typeface="Montserrat"/>
                <a:ea typeface="Montserrat"/>
                <a:cs typeface="Montserrat"/>
                <a:sym typeface="Montserrat"/>
              </a:rPr>
              <a:t>(c) Chemical</a:t>
            </a:r>
          </a:p>
          <a:p>
            <a:pPr lvl="0"/>
            <a:r>
              <a:rPr lang="en-US" sz="4000" b="1" dirty="0">
                <a:latin typeface="Montserrat"/>
                <a:ea typeface="Montserrat"/>
                <a:cs typeface="Montserrat"/>
                <a:sym typeface="Montserrat"/>
              </a:rPr>
              <a:t>(d) Electrical</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94996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An electric motor is an electrical machine that converts electrical energy into mechanical energy.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52606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30.</a:t>
            </a:r>
            <a:r>
              <a:rPr lang="en-US" sz="4000" b="1" dirty="0">
                <a:solidFill>
                  <a:srgbClr val="FF0000"/>
                </a:solidFill>
                <a:latin typeface="Montserrat"/>
                <a:ea typeface="Montserrat"/>
                <a:cs typeface="Montserrat"/>
                <a:sym typeface="Montserrat"/>
              </a:rPr>
              <a:t> Optical </a:t>
            </a:r>
            <a:r>
              <a:rPr lang="en-US" sz="4000" b="1" dirty="0" err="1">
                <a:solidFill>
                  <a:srgbClr val="FF0000"/>
                </a:solidFill>
                <a:latin typeface="Montserrat"/>
                <a:ea typeface="Montserrat"/>
                <a:cs typeface="Montserrat"/>
                <a:sym typeface="Montserrat"/>
              </a:rPr>
              <a:t>fibre</a:t>
            </a:r>
            <a:r>
              <a:rPr lang="en-US" sz="4000" b="1" dirty="0">
                <a:solidFill>
                  <a:srgbClr val="FF0000"/>
                </a:solidFill>
                <a:latin typeface="Montserrat"/>
                <a:ea typeface="Montserrat"/>
                <a:cs typeface="Montserrat"/>
                <a:sym typeface="Montserrat"/>
              </a:rPr>
              <a:t> works on which of the following principle of light?</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Reflection </a:t>
            </a:r>
          </a:p>
          <a:p>
            <a:pPr lvl="0"/>
            <a:r>
              <a:rPr lang="en-US" sz="4000" b="1" dirty="0">
                <a:latin typeface="Montserrat"/>
                <a:ea typeface="Montserrat"/>
                <a:cs typeface="Montserrat"/>
                <a:sym typeface="Montserrat"/>
              </a:rPr>
              <a:t>(b) Refraction</a:t>
            </a:r>
          </a:p>
          <a:p>
            <a:pPr lvl="0"/>
            <a:r>
              <a:rPr lang="en-US" sz="4000" b="1" dirty="0">
                <a:latin typeface="Montserrat"/>
                <a:ea typeface="Montserrat"/>
                <a:cs typeface="Montserrat"/>
                <a:sym typeface="Montserrat"/>
              </a:rPr>
              <a:t>(c) Diffraction</a:t>
            </a:r>
          </a:p>
          <a:p>
            <a:pPr lvl="0"/>
            <a:r>
              <a:rPr lang="en-US" sz="4000" b="1" dirty="0">
                <a:latin typeface="Montserrat"/>
                <a:ea typeface="Montserrat"/>
                <a:cs typeface="Montserrat"/>
                <a:sym typeface="Montserrat"/>
              </a:rPr>
              <a:t>(d) Total internal reflection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138567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(d);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Optical </a:t>
            </a:r>
            <a:r>
              <a:rPr lang="en-US" sz="2800" b="1" dirty="0" err="1">
                <a:solidFill>
                  <a:srgbClr val="7030A0"/>
                </a:solidFill>
                <a:latin typeface="Montserrat"/>
                <a:ea typeface="Montserrat"/>
                <a:cs typeface="Montserrat"/>
                <a:sym typeface="Montserrat"/>
              </a:rPr>
              <a:t>fibre</a:t>
            </a:r>
            <a:r>
              <a:rPr lang="en-US" sz="2800" b="1" dirty="0">
                <a:solidFill>
                  <a:srgbClr val="7030A0"/>
                </a:solidFill>
                <a:latin typeface="Montserrat"/>
                <a:ea typeface="Montserrat"/>
                <a:cs typeface="Montserrat"/>
                <a:sym typeface="Montserrat"/>
              </a:rPr>
              <a:t> work on the principle of Total Internal Reflection of Light. In optical </a:t>
            </a:r>
            <a:r>
              <a:rPr lang="en-US" sz="2800" b="1" dirty="0" err="1">
                <a:solidFill>
                  <a:srgbClr val="7030A0"/>
                </a:solidFill>
                <a:latin typeface="Montserrat"/>
                <a:ea typeface="Montserrat"/>
                <a:cs typeface="Montserrat"/>
                <a:sym typeface="Montserrat"/>
              </a:rPr>
              <a:t>fibre</a:t>
            </a:r>
            <a:r>
              <a:rPr lang="en-US" sz="2800" b="1" dirty="0">
                <a:solidFill>
                  <a:srgbClr val="7030A0"/>
                </a:solidFill>
                <a:latin typeface="Montserrat"/>
                <a:ea typeface="Montserrat"/>
                <a:cs typeface="Montserrat"/>
                <a:sym typeface="Montserrat"/>
              </a:rPr>
              <a:t>, when light traveling in an optically dense medium hits a boundary at a steep angle (larger than the critical angle for the boundary), the light is completely reflected. This is called total internal reflection.</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482761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31.</a:t>
            </a:r>
            <a:r>
              <a:rPr lang="en-US" sz="4000" b="1" dirty="0">
                <a:solidFill>
                  <a:srgbClr val="FF0000"/>
                </a:solidFill>
                <a:latin typeface="Montserrat"/>
                <a:ea typeface="Montserrat"/>
                <a:cs typeface="Montserrat"/>
                <a:sym typeface="Montserrat"/>
              </a:rPr>
              <a:t> Why does water tank appear shallower when from the top?</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Due to reflection </a:t>
            </a:r>
          </a:p>
          <a:p>
            <a:pPr lvl="0"/>
            <a:r>
              <a:rPr lang="en-US" sz="4000" b="1" dirty="0">
                <a:latin typeface="Montserrat"/>
                <a:ea typeface="Montserrat"/>
                <a:cs typeface="Montserrat"/>
                <a:sym typeface="Montserrat"/>
              </a:rPr>
              <a:t>(b) Due to refraction</a:t>
            </a:r>
          </a:p>
          <a:p>
            <a:pPr lvl="0"/>
            <a:r>
              <a:rPr lang="en-US" sz="4000" b="1" dirty="0">
                <a:latin typeface="Montserrat"/>
                <a:ea typeface="Montserrat"/>
                <a:cs typeface="Montserrat"/>
                <a:sym typeface="Montserrat"/>
              </a:rPr>
              <a:t>(c) Due to diffraction</a:t>
            </a:r>
          </a:p>
          <a:p>
            <a:pPr lvl="0"/>
            <a:r>
              <a:rPr lang="en-US" sz="4000" b="1" dirty="0">
                <a:latin typeface="Montserrat"/>
                <a:ea typeface="Montserrat"/>
                <a:cs typeface="Montserrat"/>
                <a:sym typeface="Montserrat"/>
              </a:rPr>
              <a:t>(d) Due to total internal reflection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787350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Water Tank appear shallower when viewed from the top due to refraction of light. This virtual depth is known as Apparent depth.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39777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32.</a:t>
            </a:r>
            <a:r>
              <a:rPr lang="en-US" sz="4000" b="1" dirty="0">
                <a:solidFill>
                  <a:srgbClr val="FF0000"/>
                </a:solidFill>
                <a:latin typeface="Montserrat"/>
                <a:ea typeface="Montserrat"/>
                <a:cs typeface="Montserrat"/>
                <a:sym typeface="Montserrat"/>
              </a:rPr>
              <a:t> Which </a:t>
            </a:r>
            <a:r>
              <a:rPr lang="en-US" sz="4000" b="1" dirty="0" err="1">
                <a:solidFill>
                  <a:srgbClr val="FF0000"/>
                </a:solidFill>
                <a:latin typeface="Montserrat"/>
                <a:ea typeface="Montserrat"/>
                <a:cs typeface="Montserrat"/>
                <a:sym typeface="Montserrat"/>
              </a:rPr>
              <a:t>colour</a:t>
            </a:r>
            <a:r>
              <a:rPr lang="en-US" sz="4000" b="1" dirty="0">
                <a:solidFill>
                  <a:srgbClr val="FF0000"/>
                </a:solidFill>
                <a:latin typeface="Montserrat"/>
                <a:ea typeface="Montserrat"/>
                <a:cs typeface="Montserrat"/>
                <a:sym typeface="Montserrat"/>
              </a:rPr>
              <a:t> is formed when Red and Green are mixed?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Light blue</a:t>
            </a:r>
          </a:p>
          <a:p>
            <a:pPr lvl="0"/>
            <a:r>
              <a:rPr lang="en-US" sz="4000" b="1" dirty="0">
                <a:latin typeface="Montserrat"/>
                <a:ea typeface="Montserrat"/>
                <a:cs typeface="Montserrat"/>
                <a:sym typeface="Montserrat"/>
              </a:rPr>
              <a:t>(b) Yellow</a:t>
            </a:r>
          </a:p>
          <a:p>
            <a:pPr lvl="0"/>
            <a:r>
              <a:rPr lang="en-US" sz="4000" b="1" dirty="0">
                <a:latin typeface="Montserrat"/>
                <a:ea typeface="Montserrat"/>
                <a:cs typeface="Montserrat"/>
                <a:sym typeface="Montserrat"/>
              </a:rPr>
              <a:t>(c) White</a:t>
            </a:r>
          </a:p>
          <a:p>
            <a:pPr lvl="0"/>
            <a:r>
              <a:rPr lang="en-US" sz="4000" b="1" dirty="0">
                <a:latin typeface="Montserrat"/>
                <a:ea typeface="Montserrat"/>
                <a:cs typeface="Montserrat"/>
                <a:sym typeface="Montserrat"/>
              </a:rPr>
              <a:t>(d) Grey</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252635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Yellow </a:t>
            </a:r>
            <a:r>
              <a:rPr lang="en-US" sz="3200" b="1" dirty="0" err="1">
                <a:solidFill>
                  <a:srgbClr val="7030A0"/>
                </a:solidFill>
                <a:latin typeface="Montserrat"/>
                <a:ea typeface="Montserrat"/>
                <a:cs typeface="Montserrat"/>
                <a:sym typeface="Montserrat"/>
              </a:rPr>
              <a:t>colour</a:t>
            </a:r>
            <a:r>
              <a:rPr lang="en-US" sz="3200" b="1" dirty="0">
                <a:solidFill>
                  <a:srgbClr val="7030A0"/>
                </a:solidFill>
                <a:latin typeface="Montserrat"/>
                <a:ea typeface="Montserrat"/>
                <a:cs typeface="Montserrat"/>
                <a:sym typeface="Montserrat"/>
              </a:rPr>
              <a:t> is formed when Red and Green are mixed.</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46793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 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Echo is a reflection of sound that arrives at the listener with a delay after the direct </a:t>
            </a:r>
            <a:r>
              <a:rPr lang="en-US" sz="3200" b="1" dirty="0" err="1">
                <a:solidFill>
                  <a:srgbClr val="7030A0"/>
                </a:solidFill>
                <a:latin typeface="Montserrat"/>
                <a:ea typeface="Montserrat"/>
                <a:cs typeface="Montserrat"/>
                <a:sym typeface="Montserrat"/>
              </a:rPr>
              <a:t>sound.The</a:t>
            </a:r>
            <a:r>
              <a:rPr lang="en-US" sz="3200" b="1" dirty="0">
                <a:solidFill>
                  <a:srgbClr val="7030A0"/>
                </a:solidFill>
                <a:latin typeface="Montserrat"/>
                <a:ea typeface="Montserrat"/>
                <a:cs typeface="Montserrat"/>
                <a:sym typeface="Montserrat"/>
              </a:rPr>
              <a:t> reflecting object must be more than 17m from the sound source for echo to be perceived by a person located at the source.</a:t>
            </a:r>
          </a:p>
        </p:txBody>
      </p:sp>
      <p:pic>
        <p:nvPicPr>
          <p:cNvPr id="15" name="Picture 14">
            <a:extLst>
              <a:ext uri="{FF2B5EF4-FFF2-40B4-BE49-F238E27FC236}">
                <a16:creationId xmlns:a16="http://schemas.microsoft.com/office/drawing/2014/main" id="{55425AAD-04FE-FC99-5955-7756483E3D9F}"/>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361836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33.</a:t>
            </a:r>
            <a:r>
              <a:rPr lang="en-US" sz="4000" b="1" dirty="0">
                <a:solidFill>
                  <a:srgbClr val="FF0000"/>
                </a:solidFill>
                <a:latin typeface="Montserrat"/>
                <a:ea typeface="Montserrat"/>
                <a:cs typeface="Montserrat"/>
                <a:sym typeface="Montserrat"/>
              </a:rPr>
              <a:t> UV rays coming from Sun, majorly causes which cancer?</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Lungs cancer </a:t>
            </a:r>
          </a:p>
          <a:p>
            <a:pPr lvl="0"/>
            <a:r>
              <a:rPr lang="en-US" sz="4000" b="1" dirty="0">
                <a:latin typeface="Montserrat"/>
                <a:ea typeface="Montserrat"/>
                <a:cs typeface="Montserrat"/>
                <a:sym typeface="Montserrat"/>
              </a:rPr>
              <a:t>(b) Liver cancer</a:t>
            </a:r>
          </a:p>
          <a:p>
            <a:pPr lvl="0"/>
            <a:r>
              <a:rPr lang="en-US" sz="4000" b="1" dirty="0">
                <a:latin typeface="Montserrat"/>
                <a:ea typeface="Montserrat"/>
                <a:cs typeface="Montserrat"/>
                <a:sym typeface="Montserrat"/>
              </a:rPr>
              <a:t>(c) Mouth cancer</a:t>
            </a:r>
          </a:p>
          <a:p>
            <a:pPr lvl="0"/>
            <a:r>
              <a:rPr lang="en-US" sz="4000" b="1" dirty="0">
                <a:latin typeface="Montserrat"/>
                <a:ea typeface="Montserrat"/>
                <a:cs typeface="Montserrat"/>
                <a:sym typeface="Montserrat"/>
              </a:rPr>
              <a:t>(d) Skin cancer</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365099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Ultraviolet (UV) radiation from the sun or sunbeds is the main cause of skin cancer.</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02028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34.</a:t>
            </a:r>
            <a:r>
              <a:rPr lang="en-US" sz="4000" b="1" dirty="0">
                <a:solidFill>
                  <a:srgbClr val="FF0000"/>
                </a:solidFill>
                <a:latin typeface="Montserrat"/>
                <a:ea typeface="Montserrat"/>
                <a:cs typeface="Montserrat"/>
                <a:sym typeface="Montserrat"/>
              </a:rPr>
              <a:t> Which of the following is not a vector quantity?</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Acceleration</a:t>
            </a:r>
          </a:p>
          <a:p>
            <a:pPr lvl="0"/>
            <a:r>
              <a:rPr lang="en-US" sz="4000" b="1" dirty="0">
                <a:latin typeface="Montserrat"/>
                <a:ea typeface="Montserrat"/>
                <a:cs typeface="Montserrat"/>
                <a:sym typeface="Montserrat"/>
              </a:rPr>
              <a:t>(b) Electric current </a:t>
            </a:r>
          </a:p>
          <a:p>
            <a:pPr lvl="0"/>
            <a:r>
              <a:rPr lang="en-US" sz="4000" b="1" dirty="0">
                <a:latin typeface="Montserrat"/>
                <a:ea typeface="Montserrat"/>
                <a:cs typeface="Montserrat"/>
                <a:sym typeface="Montserrat"/>
              </a:rPr>
              <a:t>(c) Force</a:t>
            </a:r>
          </a:p>
          <a:p>
            <a:pPr lvl="0"/>
            <a:r>
              <a:rPr lang="en-US" sz="4000" b="1" dirty="0">
                <a:latin typeface="Montserrat"/>
                <a:ea typeface="Montserrat"/>
                <a:cs typeface="Montserrat"/>
                <a:sym typeface="Montserrat"/>
              </a:rPr>
              <a:t>(d) Velocity</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581867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It may seem that current is a vector because it have a magnitude and a direction. But the thing is, a vector always obey the law of addition of vectors. Since current doesn't obey it and it follows algebraic addition, current is a scalar.</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965744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200" b="1" dirty="0">
                <a:latin typeface="Montserrat"/>
                <a:ea typeface="Montserrat"/>
                <a:cs typeface="Montserrat"/>
                <a:sym typeface="Montserrat"/>
              </a:rPr>
              <a:t>35.</a:t>
            </a:r>
            <a:r>
              <a:rPr lang="en-US" sz="3200" b="1" dirty="0">
                <a:solidFill>
                  <a:srgbClr val="FF0000"/>
                </a:solidFill>
                <a:latin typeface="Montserrat"/>
                <a:ea typeface="Montserrat"/>
                <a:cs typeface="Montserrat"/>
                <a:sym typeface="Montserrat"/>
              </a:rPr>
              <a:t> The phenomena of raising the outer edge of the curved roads, above the inner edge to provide necessary centripetal force to the vehicles to take a safe turn is called</a:t>
            </a:r>
          </a:p>
          <a:p>
            <a:pPr lvl="0"/>
            <a:endParaRPr lang="en-US" sz="3200" b="1" dirty="0">
              <a:solidFill>
                <a:srgbClr val="FF0000"/>
              </a:solidFill>
              <a:latin typeface="Montserrat"/>
              <a:ea typeface="Montserrat"/>
              <a:cs typeface="Montserrat"/>
              <a:sym typeface="Montserrat"/>
            </a:endParaRPr>
          </a:p>
          <a:p>
            <a:pPr lvl="0"/>
            <a:r>
              <a:rPr lang="en-US" sz="3200" b="1" dirty="0">
                <a:latin typeface="Montserrat"/>
                <a:ea typeface="Montserrat"/>
                <a:cs typeface="Montserrat"/>
                <a:sym typeface="Montserrat"/>
              </a:rPr>
              <a:t>(a) Banking of roads</a:t>
            </a:r>
          </a:p>
          <a:p>
            <a:pPr lvl="0"/>
            <a:r>
              <a:rPr lang="en-US" sz="3200" b="1" dirty="0">
                <a:latin typeface="Montserrat"/>
                <a:ea typeface="Montserrat"/>
                <a:cs typeface="Montserrat"/>
                <a:sym typeface="Montserrat"/>
              </a:rPr>
              <a:t>(b) Cornering of roads </a:t>
            </a:r>
          </a:p>
          <a:p>
            <a:pPr lvl="0"/>
            <a:r>
              <a:rPr lang="en-US" sz="3200" b="1" dirty="0">
                <a:latin typeface="Montserrat"/>
                <a:ea typeface="Montserrat"/>
                <a:cs typeface="Montserrat"/>
                <a:sym typeface="Montserrat"/>
              </a:rPr>
              <a:t>(c) Elevation of roads </a:t>
            </a:r>
          </a:p>
          <a:p>
            <a:pPr lvl="0"/>
            <a:r>
              <a:rPr lang="en-US" sz="3200" b="1" dirty="0">
                <a:latin typeface="Montserrat"/>
                <a:ea typeface="Montserrat"/>
                <a:cs typeface="Montserrat"/>
                <a:sym typeface="Montserrat"/>
              </a:rPr>
              <a:t>(d) Tempering of roads </a:t>
            </a:r>
            <a:endParaRPr lang="en-IN"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427635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The phenomenon of raising outer edge of the curved road above the inner edge is to provide necessary centripetal force to the vehicles to take a safer turn and the curved road is called Banking of Roads.</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715379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36.</a:t>
            </a:r>
            <a:r>
              <a:rPr lang="en-US" sz="4000" b="1" dirty="0">
                <a:solidFill>
                  <a:srgbClr val="FF0000"/>
                </a:solidFill>
                <a:latin typeface="Montserrat"/>
                <a:ea typeface="Montserrat"/>
                <a:cs typeface="Montserrat"/>
                <a:sym typeface="Montserrat"/>
              </a:rPr>
              <a:t> Convex mirror is generally used in ___</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Solar cookers </a:t>
            </a:r>
          </a:p>
          <a:p>
            <a:pPr lvl="0"/>
            <a:r>
              <a:rPr lang="en-US" sz="4000" b="1" dirty="0">
                <a:latin typeface="Montserrat"/>
                <a:ea typeface="Montserrat"/>
                <a:cs typeface="Montserrat"/>
                <a:sym typeface="Montserrat"/>
              </a:rPr>
              <a:t>(b) </a:t>
            </a:r>
            <a:r>
              <a:rPr lang="en-US" sz="4000" b="1" dirty="0" err="1">
                <a:latin typeface="Montserrat"/>
                <a:ea typeface="Montserrat"/>
                <a:cs typeface="Montserrat"/>
                <a:sym typeface="Montserrat"/>
              </a:rPr>
              <a:t>Opthalmoscope</a:t>
            </a:r>
            <a:endParaRPr lang="en-US" sz="4000" b="1" dirty="0">
              <a:latin typeface="Montserrat"/>
              <a:ea typeface="Montserrat"/>
              <a:cs typeface="Montserrat"/>
              <a:sym typeface="Montserrat"/>
            </a:endParaRPr>
          </a:p>
          <a:p>
            <a:pPr lvl="0"/>
            <a:r>
              <a:rPr lang="en-US" sz="4000" b="1" dirty="0">
                <a:latin typeface="Montserrat"/>
                <a:ea typeface="Montserrat"/>
                <a:cs typeface="Montserrat"/>
                <a:sym typeface="Montserrat"/>
              </a:rPr>
              <a:t>(c) Reflector for head light </a:t>
            </a:r>
          </a:p>
          <a:p>
            <a:pPr lvl="0"/>
            <a:r>
              <a:rPr lang="en-US" sz="4000" b="1" dirty="0">
                <a:latin typeface="Montserrat"/>
                <a:ea typeface="Montserrat"/>
                <a:cs typeface="Montserrat"/>
                <a:sym typeface="Montserrat"/>
              </a:rPr>
              <a:t>(d) Rear view mirror</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522689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convex mirror provides for a larger field of view than a plane mirror. They are used whenever a mirror with a large field of view is needed. For example, the passenger-side rear view mirror on a car is convex.</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158937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37.</a:t>
            </a:r>
            <a:r>
              <a:rPr lang="en-US" sz="4000" b="1" dirty="0">
                <a:solidFill>
                  <a:srgbClr val="FF0000"/>
                </a:solidFill>
                <a:latin typeface="Montserrat"/>
                <a:ea typeface="Montserrat"/>
                <a:cs typeface="Montserrat"/>
                <a:sym typeface="Montserrat"/>
              </a:rPr>
              <a:t> The bending of light when it passes around a corner or a slit is due to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Reflection</a:t>
            </a:r>
          </a:p>
          <a:p>
            <a:pPr lvl="0"/>
            <a:r>
              <a:rPr lang="en-US" sz="4000" b="1" dirty="0">
                <a:latin typeface="Montserrat"/>
                <a:ea typeface="Montserrat"/>
                <a:cs typeface="Montserrat"/>
                <a:sym typeface="Montserrat"/>
              </a:rPr>
              <a:t>(b) Refraction</a:t>
            </a:r>
          </a:p>
          <a:p>
            <a:pPr lvl="0"/>
            <a:r>
              <a:rPr lang="en-US" sz="4000" b="1" dirty="0">
                <a:latin typeface="Montserrat"/>
                <a:ea typeface="Montserrat"/>
                <a:cs typeface="Montserrat"/>
                <a:sym typeface="Montserrat"/>
              </a:rPr>
              <a:t>(c) Diffraction</a:t>
            </a:r>
          </a:p>
          <a:p>
            <a:pPr lvl="0"/>
            <a:r>
              <a:rPr lang="en-US" sz="4000" b="1" dirty="0">
                <a:latin typeface="Montserrat"/>
                <a:ea typeface="Montserrat"/>
                <a:cs typeface="Montserrat"/>
                <a:sym typeface="Montserrat"/>
              </a:rPr>
              <a:t>(d) Total internal reflection</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481521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Diffraction is defined as the bending of light around the corners of an obstacle or aperture into the region of geometrical shadow of the obstacle.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35565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970318"/>
          </a:xfrm>
          <a:prstGeom prst="rect">
            <a:avLst/>
          </a:prstGeom>
          <a:noFill/>
        </p:spPr>
        <p:txBody>
          <a:bodyPr wrap="square" rtlCol="0">
            <a:spAutoFit/>
          </a:bodyPr>
          <a:lstStyle/>
          <a:p>
            <a:pPr lvl="0"/>
            <a:r>
              <a:rPr lang="en-US" sz="3600" b="1" dirty="0">
                <a:latin typeface="Montserrat"/>
                <a:ea typeface="Montserrat"/>
                <a:cs typeface="Montserrat"/>
                <a:sym typeface="Montserrat"/>
              </a:rPr>
              <a:t>2. </a:t>
            </a:r>
            <a:r>
              <a:rPr lang="en-US" sz="3600" b="1" dirty="0">
                <a:solidFill>
                  <a:srgbClr val="FF0000"/>
                </a:solidFill>
                <a:latin typeface="Montserrat"/>
                <a:ea typeface="Montserrat"/>
                <a:cs typeface="Montserrat"/>
                <a:sym typeface="Montserrat"/>
              </a:rPr>
              <a:t>Why does a Black board appears black in </a:t>
            </a:r>
            <a:r>
              <a:rPr lang="en-US" sz="3600" b="1" dirty="0" err="1">
                <a:solidFill>
                  <a:srgbClr val="FF0000"/>
                </a:solidFill>
                <a:latin typeface="Montserrat"/>
                <a:ea typeface="Montserrat"/>
                <a:cs typeface="Montserrat"/>
                <a:sym typeface="Montserrat"/>
              </a:rPr>
              <a:t>colour</a:t>
            </a:r>
            <a:r>
              <a:rPr lang="en-US" sz="3600" b="1" dirty="0">
                <a:solidFill>
                  <a:srgbClr val="FF0000"/>
                </a:solidFill>
                <a:latin typeface="Montserrat"/>
                <a:ea typeface="Montserrat"/>
                <a:cs typeface="Montserrat"/>
                <a:sym typeface="Montserrat"/>
              </a:rPr>
              <a:t>?</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It reflects black </a:t>
            </a:r>
            <a:r>
              <a:rPr lang="en-US" sz="3600" b="1" dirty="0" err="1">
                <a:latin typeface="Montserrat"/>
                <a:ea typeface="Montserrat"/>
                <a:cs typeface="Montserrat"/>
                <a:sym typeface="Montserrat"/>
              </a:rPr>
              <a:t>colour</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(b) It absorbs black </a:t>
            </a:r>
            <a:r>
              <a:rPr lang="en-US" sz="3600" b="1" dirty="0" err="1">
                <a:latin typeface="Montserrat"/>
                <a:ea typeface="Montserrat"/>
                <a:cs typeface="Montserrat"/>
                <a:sym typeface="Montserrat"/>
              </a:rPr>
              <a:t>colour</a:t>
            </a:r>
            <a:r>
              <a:rPr lang="en-US" sz="3600" b="1" dirty="0">
                <a:latin typeface="Montserrat"/>
                <a:ea typeface="Montserrat"/>
                <a:cs typeface="Montserrat"/>
                <a:sym typeface="Montserrat"/>
              </a:rPr>
              <a:t> </a:t>
            </a:r>
          </a:p>
          <a:p>
            <a:pPr lvl="0"/>
            <a:r>
              <a:rPr lang="en-US" sz="3600" b="1" dirty="0">
                <a:latin typeface="Montserrat"/>
                <a:ea typeface="Montserrat"/>
                <a:cs typeface="Montserrat"/>
                <a:sym typeface="Montserrat"/>
              </a:rPr>
              <a:t>(c) It reflects all </a:t>
            </a:r>
            <a:r>
              <a:rPr lang="en-US" sz="3600" b="1" dirty="0" err="1">
                <a:latin typeface="Montserrat"/>
                <a:ea typeface="Montserrat"/>
                <a:cs typeface="Montserrat"/>
                <a:sym typeface="Montserrat"/>
              </a:rPr>
              <a:t>colours</a:t>
            </a:r>
            <a:endParaRPr lang="en-US" sz="3600" b="1" dirty="0">
              <a:latin typeface="Montserrat"/>
              <a:ea typeface="Montserrat"/>
              <a:cs typeface="Montserrat"/>
              <a:sym typeface="Montserrat"/>
            </a:endParaRPr>
          </a:p>
          <a:p>
            <a:pPr lvl="0"/>
            <a:r>
              <a:rPr lang="en-US" sz="3600" b="1" dirty="0">
                <a:latin typeface="Montserrat"/>
                <a:ea typeface="Montserrat"/>
                <a:cs typeface="Montserrat"/>
                <a:sym typeface="Montserrat"/>
              </a:rPr>
              <a:t>(d) It absorbs all the </a:t>
            </a:r>
            <a:r>
              <a:rPr lang="en-US" sz="3600" b="1" dirty="0" err="1">
                <a:latin typeface="Montserrat"/>
                <a:ea typeface="Montserrat"/>
                <a:cs typeface="Montserrat"/>
                <a:sym typeface="Montserrat"/>
              </a:rPr>
              <a:t>colours</a:t>
            </a:r>
            <a:endParaRPr lang="en-IN" dirty="0"/>
          </a:p>
        </p:txBody>
      </p:sp>
      <p:pic>
        <p:nvPicPr>
          <p:cNvPr id="15" name="Picture 14">
            <a:extLst>
              <a:ext uri="{FF2B5EF4-FFF2-40B4-BE49-F238E27FC236}">
                <a16:creationId xmlns:a16="http://schemas.microsoft.com/office/drawing/2014/main" id="{406A572B-DFC3-6584-FA24-3D7996089CD1}"/>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766075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031873"/>
          </a:xfrm>
          <a:prstGeom prst="rect">
            <a:avLst/>
          </a:prstGeom>
          <a:noFill/>
        </p:spPr>
        <p:txBody>
          <a:bodyPr wrap="square" rtlCol="0">
            <a:spAutoFit/>
          </a:bodyPr>
          <a:lstStyle/>
          <a:p>
            <a:pPr lvl="0"/>
            <a:r>
              <a:rPr lang="en-US" sz="3200" b="1" dirty="0">
                <a:latin typeface="Montserrat"/>
                <a:ea typeface="Montserrat"/>
                <a:cs typeface="Montserrat"/>
                <a:sym typeface="Montserrat"/>
              </a:rPr>
              <a:t>38.</a:t>
            </a:r>
            <a:r>
              <a:rPr lang="en-US" sz="3200" b="1" dirty="0">
                <a:solidFill>
                  <a:srgbClr val="FF0000"/>
                </a:solidFill>
                <a:latin typeface="Montserrat"/>
                <a:ea typeface="Montserrat"/>
                <a:cs typeface="Montserrat"/>
                <a:sym typeface="Montserrat"/>
              </a:rPr>
              <a:t> What is the reason for formation of Mirage in desert?</a:t>
            </a:r>
          </a:p>
          <a:p>
            <a:pPr lvl="0"/>
            <a:endParaRPr lang="en-US" sz="3200" b="1" dirty="0">
              <a:solidFill>
                <a:srgbClr val="FF0000"/>
              </a:solidFill>
              <a:latin typeface="Montserrat"/>
              <a:ea typeface="Montserrat"/>
              <a:cs typeface="Montserrat"/>
              <a:sym typeface="Montserrat"/>
            </a:endParaRPr>
          </a:p>
          <a:p>
            <a:pPr lvl="0"/>
            <a:r>
              <a:rPr lang="en-US" sz="3200" b="1" dirty="0">
                <a:latin typeface="Montserrat"/>
                <a:ea typeface="Montserrat"/>
                <a:cs typeface="Montserrat"/>
                <a:sym typeface="Montserrat"/>
              </a:rPr>
              <a:t>(a) Refraction of light </a:t>
            </a:r>
          </a:p>
          <a:p>
            <a:pPr lvl="0"/>
            <a:r>
              <a:rPr lang="en-US" sz="3200" b="1" dirty="0">
                <a:latin typeface="Montserrat"/>
                <a:ea typeface="Montserrat"/>
                <a:cs typeface="Montserrat"/>
                <a:sym typeface="Montserrat"/>
              </a:rPr>
              <a:t>(b) Reflection of light</a:t>
            </a:r>
          </a:p>
          <a:p>
            <a:pPr lvl="0"/>
            <a:r>
              <a:rPr lang="en-US" sz="3200" b="1" dirty="0">
                <a:latin typeface="Montserrat"/>
                <a:ea typeface="Montserrat"/>
                <a:cs typeface="Montserrat"/>
                <a:sym typeface="Montserrat"/>
              </a:rPr>
              <a:t>(c) Total internal reflection of light </a:t>
            </a:r>
          </a:p>
          <a:p>
            <a:pPr lvl="0"/>
            <a:r>
              <a:rPr lang="en-US" sz="3200" b="1" dirty="0">
                <a:latin typeface="Montserrat"/>
                <a:ea typeface="Montserrat"/>
                <a:cs typeface="Montserrat"/>
                <a:sym typeface="Montserrat"/>
              </a:rPr>
              <a:t>(d) Both Refraction and Total internal reflection of light</a:t>
            </a:r>
            <a:endParaRPr lang="en-IN"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7688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Mirage formation is a result of the refraction and the total internal reflection of light in the air.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667092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39.</a:t>
            </a:r>
            <a:r>
              <a:rPr lang="en-US" sz="3600" b="1" dirty="0">
                <a:solidFill>
                  <a:srgbClr val="FF0000"/>
                </a:solidFill>
                <a:latin typeface="Montserrat"/>
                <a:ea typeface="Montserrat"/>
                <a:cs typeface="Montserrat"/>
                <a:sym typeface="Montserrat"/>
              </a:rPr>
              <a:t> It is difficult to fix a nail on a freely suspended wooden frame. Which law supports this statement?</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Law of inertia</a:t>
            </a:r>
          </a:p>
          <a:p>
            <a:pPr lvl="0"/>
            <a:r>
              <a:rPr lang="en-US" sz="3600" b="1" dirty="0">
                <a:latin typeface="Montserrat"/>
                <a:ea typeface="Montserrat"/>
                <a:cs typeface="Montserrat"/>
                <a:sym typeface="Montserrat"/>
              </a:rPr>
              <a:t>(b) Newton's second law </a:t>
            </a:r>
          </a:p>
          <a:p>
            <a:pPr lvl="0"/>
            <a:r>
              <a:rPr lang="en-US" sz="3600" b="1" dirty="0">
                <a:latin typeface="Montserrat"/>
                <a:ea typeface="Montserrat"/>
                <a:cs typeface="Montserrat"/>
                <a:sym typeface="Montserrat"/>
              </a:rPr>
              <a:t>(c) Newton's third law</a:t>
            </a:r>
          </a:p>
          <a:p>
            <a:pPr lvl="0"/>
            <a:r>
              <a:rPr lang="en-US" sz="3600" b="1" dirty="0">
                <a:latin typeface="Montserrat"/>
                <a:ea typeface="Montserrat"/>
                <a:cs typeface="Montserrat"/>
                <a:sym typeface="Montserrat"/>
              </a:rPr>
              <a:t>(d) Pascal's law </a:t>
            </a:r>
            <a:endParaRPr lang="en-IN" sz="20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020517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539430"/>
          </a:xfrm>
          <a:prstGeom prst="rect">
            <a:avLst/>
          </a:prstGeom>
          <a:noFill/>
        </p:spPr>
        <p:txBody>
          <a:bodyPr wrap="square" rtlCol="0">
            <a:spAutoFit/>
          </a:bodyPr>
          <a:lstStyle/>
          <a:p>
            <a:pPr lvl="0"/>
            <a:r>
              <a:rPr lang="en-US" sz="2800" b="1" dirty="0">
                <a:latin typeface="Montserrat"/>
                <a:ea typeface="Montserrat"/>
                <a:cs typeface="Montserrat"/>
                <a:sym typeface="Montserrat"/>
              </a:rPr>
              <a:t>Answer:  (c);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It is difficult to fix a nail on a freely suspended wooden frame because when the wooden frame is not resting against a support, the frame and nails both move forward on being hit with a hammer. However, when the frame is held firmly against al support, and the nail is hit, an equal reaction of the support drives the nail into the frame. Thus based on Newton's Third Law of Motion.</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76892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5016758"/>
          </a:xfrm>
          <a:prstGeom prst="rect">
            <a:avLst/>
          </a:prstGeom>
          <a:noFill/>
        </p:spPr>
        <p:txBody>
          <a:bodyPr wrap="square" rtlCol="0">
            <a:spAutoFit/>
          </a:bodyPr>
          <a:lstStyle/>
          <a:p>
            <a:pPr lvl="0"/>
            <a:r>
              <a:rPr lang="en-US" sz="3200" b="1" dirty="0">
                <a:latin typeface="Montserrat"/>
                <a:ea typeface="Montserrat"/>
                <a:cs typeface="Montserrat"/>
                <a:sym typeface="Montserrat"/>
              </a:rPr>
              <a:t>40.</a:t>
            </a:r>
            <a:r>
              <a:rPr lang="en-US" sz="3200" b="1" dirty="0">
                <a:solidFill>
                  <a:srgbClr val="FF0000"/>
                </a:solidFill>
                <a:latin typeface="Montserrat"/>
                <a:ea typeface="Montserrat"/>
                <a:cs typeface="Montserrat"/>
                <a:sym typeface="Montserrat"/>
              </a:rPr>
              <a:t> Which one of the following is not a property of electromagnetic waves? </a:t>
            </a:r>
          </a:p>
          <a:p>
            <a:pPr lvl="0"/>
            <a:endParaRPr lang="en-US" sz="3200" b="1" dirty="0">
              <a:solidFill>
                <a:srgbClr val="FF0000"/>
              </a:solidFill>
              <a:latin typeface="Montserrat"/>
              <a:ea typeface="Montserrat"/>
              <a:cs typeface="Montserrat"/>
              <a:sym typeface="Montserrat"/>
            </a:endParaRPr>
          </a:p>
          <a:p>
            <a:pPr lvl="0"/>
            <a:r>
              <a:rPr lang="en-US" sz="3200" b="1" dirty="0">
                <a:latin typeface="Montserrat"/>
                <a:ea typeface="Montserrat"/>
                <a:cs typeface="Montserrat"/>
                <a:sym typeface="Montserrat"/>
              </a:rPr>
              <a:t>(a) Electromagnetic waves do not show interference and diffraction</a:t>
            </a:r>
          </a:p>
          <a:p>
            <a:pPr lvl="0"/>
            <a:r>
              <a:rPr lang="en-US" sz="3200" b="1" dirty="0">
                <a:latin typeface="Montserrat"/>
                <a:ea typeface="Montserrat"/>
                <a:cs typeface="Montserrat"/>
                <a:sym typeface="Montserrat"/>
              </a:rPr>
              <a:t>(b) Oscillating electric field and magnetic field are perpendicular to each other</a:t>
            </a:r>
          </a:p>
          <a:p>
            <a:pPr lvl="0"/>
            <a:r>
              <a:rPr lang="en-US" sz="3200" b="1" dirty="0">
                <a:latin typeface="Montserrat"/>
                <a:ea typeface="Montserrat"/>
                <a:cs typeface="Montserrat"/>
                <a:sym typeface="Montserrat"/>
              </a:rPr>
              <a:t>(c) Electromagnetic waves are transverse waves</a:t>
            </a:r>
          </a:p>
          <a:p>
            <a:pPr lvl="0"/>
            <a:r>
              <a:rPr lang="en-US" sz="3200" b="1" dirty="0">
                <a:latin typeface="Montserrat"/>
                <a:ea typeface="Montserrat"/>
                <a:cs typeface="Montserrat"/>
                <a:sym typeface="Montserrat"/>
              </a:rPr>
              <a:t>(d) Electromagnetic waves do not require a medium to propagate</a:t>
            </a:r>
            <a:endParaRPr lang="en-IN"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692864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108543"/>
          </a:xfrm>
          <a:prstGeom prst="rect">
            <a:avLst/>
          </a:prstGeom>
          <a:noFill/>
        </p:spPr>
        <p:txBody>
          <a:bodyPr wrap="square" rtlCol="0">
            <a:spAutoFit/>
          </a:bodyPr>
          <a:lstStyle/>
          <a:p>
            <a:pPr lvl="0"/>
            <a:r>
              <a:rPr lang="en-US" sz="2800" b="1" dirty="0">
                <a:latin typeface="Montserrat"/>
                <a:ea typeface="Montserrat"/>
                <a:cs typeface="Montserrat"/>
                <a:sym typeface="Montserrat"/>
              </a:rPr>
              <a:t>Answer: (a); </a:t>
            </a:r>
          </a:p>
          <a:p>
            <a:pPr lvl="0"/>
            <a:r>
              <a:rPr lang="en-US" sz="2800" b="1" dirty="0">
                <a:latin typeface="Montserrat"/>
                <a:ea typeface="Montserrat"/>
                <a:cs typeface="Montserrat"/>
                <a:sym typeface="Montserrat"/>
              </a:rPr>
              <a:t>	</a:t>
            </a:r>
            <a:r>
              <a:rPr lang="en-US" sz="2800" b="1" dirty="0">
                <a:solidFill>
                  <a:srgbClr val="7030A0"/>
                </a:solidFill>
                <a:latin typeface="Montserrat"/>
                <a:ea typeface="Montserrat"/>
                <a:cs typeface="Montserrat"/>
                <a:sym typeface="Montserrat"/>
              </a:rPr>
              <a:t>Electromagnetic oscillating electric and magnetic fields oscillating at waves are propagated by right angles to each other. They are not deflected by electric or magnetic field. They can show interference or diffraction, are transverse waves, may be polarized and need no medium of propagation.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986995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41.</a:t>
            </a:r>
            <a:r>
              <a:rPr lang="en-US" sz="4000" b="1" dirty="0">
                <a:solidFill>
                  <a:srgbClr val="FF0000"/>
                </a:solidFill>
                <a:latin typeface="Montserrat"/>
                <a:ea typeface="Montserrat"/>
                <a:cs typeface="Montserrat"/>
                <a:sym typeface="Montserrat"/>
              </a:rPr>
              <a:t> What was invented by Zacharias Jansen? </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Jet Engine</a:t>
            </a:r>
          </a:p>
          <a:p>
            <a:pPr lvl="0"/>
            <a:r>
              <a:rPr lang="en-US" sz="4000" b="1" dirty="0">
                <a:latin typeface="Montserrat"/>
                <a:ea typeface="Montserrat"/>
                <a:cs typeface="Montserrat"/>
                <a:sym typeface="Montserrat"/>
              </a:rPr>
              <a:t>(b) Radium</a:t>
            </a:r>
          </a:p>
          <a:p>
            <a:pPr lvl="0"/>
            <a:r>
              <a:rPr lang="en-US" sz="4000" b="1" dirty="0">
                <a:latin typeface="Montserrat"/>
                <a:ea typeface="Montserrat"/>
                <a:cs typeface="Montserrat"/>
                <a:sym typeface="Montserrat"/>
              </a:rPr>
              <a:t>(c) Microscope </a:t>
            </a:r>
          </a:p>
          <a:p>
            <a:pPr lvl="0"/>
            <a:r>
              <a:rPr lang="en-US" sz="4000" b="1" dirty="0">
                <a:latin typeface="Montserrat"/>
                <a:ea typeface="Montserrat"/>
                <a:cs typeface="Montserrat"/>
                <a:sym typeface="Montserrat"/>
              </a:rPr>
              <a:t>(d) Electric Lamp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467115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046988"/>
          </a:xfrm>
          <a:prstGeom prst="rect">
            <a:avLst/>
          </a:prstGeom>
          <a:noFill/>
        </p:spPr>
        <p:txBody>
          <a:bodyPr wrap="square" rtlCol="0">
            <a:spAutoFit/>
          </a:bodyPr>
          <a:lstStyle/>
          <a:p>
            <a:pPr lvl="0"/>
            <a:r>
              <a:rPr lang="en-US" sz="3200" b="1" dirty="0">
                <a:latin typeface="Montserrat"/>
                <a:ea typeface="Montserrat"/>
                <a:cs typeface="Montserrat"/>
                <a:sym typeface="Montserrat"/>
              </a:rPr>
              <a:t>Answer:  (c);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Zacharias Janssen was a Dutch spectacle-maker from Middelburg associated with the invention of the first Optical telescope. He is also credited for inventing the first truly compound microscope.</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53254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3785652"/>
          </a:xfrm>
          <a:prstGeom prst="rect">
            <a:avLst/>
          </a:prstGeom>
          <a:noFill/>
        </p:spPr>
        <p:txBody>
          <a:bodyPr wrap="square" rtlCol="0">
            <a:spAutoFit/>
          </a:bodyPr>
          <a:lstStyle/>
          <a:p>
            <a:pPr lvl="0"/>
            <a:r>
              <a:rPr lang="en-US" sz="4000" b="1" dirty="0">
                <a:latin typeface="Montserrat"/>
                <a:ea typeface="Montserrat"/>
                <a:cs typeface="Montserrat"/>
                <a:sym typeface="Montserrat"/>
              </a:rPr>
              <a:t>42.</a:t>
            </a:r>
            <a:r>
              <a:rPr lang="en-US" sz="4000" b="1" dirty="0">
                <a:solidFill>
                  <a:srgbClr val="FF0000"/>
                </a:solidFill>
                <a:latin typeface="Montserrat"/>
                <a:ea typeface="Montserrat"/>
                <a:cs typeface="Montserrat"/>
                <a:sym typeface="Montserrat"/>
              </a:rPr>
              <a:t> Supercooling is cooling of liquid</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Below melting point </a:t>
            </a:r>
          </a:p>
          <a:p>
            <a:pPr lvl="0"/>
            <a:r>
              <a:rPr lang="en-US" sz="4000" b="1" dirty="0">
                <a:latin typeface="Montserrat"/>
                <a:ea typeface="Montserrat"/>
                <a:cs typeface="Montserrat"/>
                <a:sym typeface="Montserrat"/>
              </a:rPr>
              <a:t>(b) Below freezing point</a:t>
            </a:r>
          </a:p>
          <a:p>
            <a:pPr lvl="0"/>
            <a:r>
              <a:rPr lang="en-US" sz="4000" b="1" dirty="0">
                <a:latin typeface="Montserrat"/>
                <a:ea typeface="Montserrat"/>
                <a:cs typeface="Montserrat"/>
                <a:sym typeface="Montserrat"/>
              </a:rPr>
              <a:t>(c) At melting point</a:t>
            </a:r>
          </a:p>
          <a:p>
            <a:pPr lvl="0"/>
            <a:r>
              <a:rPr lang="en-US" sz="4000" b="1" dirty="0">
                <a:latin typeface="Montserrat"/>
                <a:ea typeface="Montserrat"/>
                <a:cs typeface="Montserrat"/>
                <a:sym typeface="Montserrat"/>
              </a:rPr>
              <a:t>(d) Above melting point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1339488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Supercooling is the process of chilling a liquid below its freezing point, without it becoming solid.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62032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062103"/>
          </a:xfrm>
          <a:prstGeom prst="rect">
            <a:avLst/>
          </a:prstGeom>
          <a:noFill/>
        </p:spPr>
        <p:txBody>
          <a:bodyPr wrap="square" rtlCol="0">
            <a:spAutoFit/>
          </a:bodyPr>
          <a:lstStyle/>
          <a:p>
            <a:pPr lvl="0"/>
            <a:r>
              <a:rPr lang="en-US" sz="3200" b="1" dirty="0">
                <a:latin typeface="Montserrat"/>
                <a:ea typeface="Montserrat"/>
                <a:cs typeface="Montserrat"/>
                <a:sym typeface="Montserrat"/>
              </a:rPr>
              <a:t>Answer: (d);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 black board appears black because it absorbs all the colors of white light and reflects none.</a:t>
            </a:r>
          </a:p>
        </p:txBody>
      </p:sp>
      <p:pic>
        <p:nvPicPr>
          <p:cNvPr id="15" name="Picture 14">
            <a:extLst>
              <a:ext uri="{FF2B5EF4-FFF2-40B4-BE49-F238E27FC236}">
                <a16:creationId xmlns:a16="http://schemas.microsoft.com/office/drawing/2014/main" id="{AB555E80-A19F-AD71-B3BE-DF81FC21ADB1}"/>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5368496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524315"/>
          </a:xfrm>
          <a:prstGeom prst="rect">
            <a:avLst/>
          </a:prstGeom>
          <a:noFill/>
        </p:spPr>
        <p:txBody>
          <a:bodyPr wrap="square" rtlCol="0">
            <a:spAutoFit/>
          </a:bodyPr>
          <a:lstStyle/>
          <a:p>
            <a:pPr lvl="0"/>
            <a:r>
              <a:rPr lang="en-US" sz="3600" b="1" dirty="0">
                <a:latin typeface="Montserrat"/>
                <a:ea typeface="Montserrat"/>
                <a:cs typeface="Montserrat"/>
                <a:sym typeface="Montserrat"/>
              </a:rPr>
              <a:t>43.</a:t>
            </a:r>
            <a:r>
              <a:rPr lang="en-US" sz="3600" b="1" dirty="0">
                <a:solidFill>
                  <a:srgbClr val="FF0000"/>
                </a:solidFill>
                <a:latin typeface="Montserrat"/>
                <a:ea typeface="Montserrat"/>
                <a:cs typeface="Montserrat"/>
                <a:sym typeface="Montserrat"/>
              </a:rPr>
              <a:t> When light passes from one medium to another, this phenomenon of change in its direction is called </a:t>
            </a:r>
          </a:p>
          <a:p>
            <a:pPr lvl="0"/>
            <a:endParaRPr lang="en-US" sz="3600" b="1" dirty="0">
              <a:solidFill>
                <a:srgbClr val="FF0000"/>
              </a:solidFill>
              <a:latin typeface="Montserrat"/>
              <a:ea typeface="Montserrat"/>
              <a:cs typeface="Montserrat"/>
              <a:sym typeface="Montserrat"/>
            </a:endParaRPr>
          </a:p>
          <a:p>
            <a:pPr lvl="0"/>
            <a:r>
              <a:rPr lang="en-US" sz="3600" b="1" dirty="0">
                <a:latin typeface="Montserrat"/>
                <a:ea typeface="Montserrat"/>
                <a:cs typeface="Montserrat"/>
                <a:sym typeface="Montserrat"/>
              </a:rPr>
              <a:t>(a) Refraction</a:t>
            </a:r>
          </a:p>
          <a:p>
            <a:pPr lvl="0"/>
            <a:r>
              <a:rPr lang="en-US" sz="3600" b="1" dirty="0">
                <a:latin typeface="Montserrat"/>
                <a:ea typeface="Montserrat"/>
                <a:cs typeface="Montserrat"/>
                <a:sym typeface="Montserrat"/>
              </a:rPr>
              <a:t>(b) Diffraction</a:t>
            </a:r>
          </a:p>
          <a:p>
            <a:pPr lvl="0"/>
            <a:r>
              <a:rPr lang="en-US" sz="3600" b="1" dirty="0">
                <a:latin typeface="Montserrat"/>
                <a:ea typeface="Montserrat"/>
                <a:cs typeface="Montserrat"/>
                <a:sym typeface="Montserrat"/>
              </a:rPr>
              <a:t>(c) Propagation</a:t>
            </a:r>
          </a:p>
          <a:p>
            <a:pPr lvl="0"/>
            <a:r>
              <a:rPr lang="en-US" sz="3600" b="1" dirty="0">
                <a:latin typeface="Montserrat"/>
                <a:ea typeface="Montserrat"/>
                <a:cs typeface="Montserrat"/>
                <a:sym typeface="Montserrat"/>
              </a:rPr>
              <a:t>(d) No option is correct</a:t>
            </a:r>
            <a:endParaRPr lang="en-IN" sz="20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376194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2554545"/>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Refraction is the bending of light as it passes from one medium to another. The bending is caused by the differences in density between the two substances. </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029349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44.</a:t>
            </a:r>
            <a:r>
              <a:rPr lang="en-US" sz="4000" b="1" dirty="0">
                <a:solidFill>
                  <a:srgbClr val="FF0000"/>
                </a:solidFill>
                <a:latin typeface="Montserrat"/>
                <a:ea typeface="Montserrat"/>
                <a:cs typeface="Montserrat"/>
                <a:sym typeface="Montserrat"/>
              </a:rPr>
              <a:t> Who invented world's first true radar?</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Fred Morrison</a:t>
            </a:r>
          </a:p>
          <a:p>
            <a:pPr lvl="0"/>
            <a:r>
              <a:rPr lang="en-US" sz="4000" b="1" dirty="0">
                <a:latin typeface="Montserrat"/>
                <a:ea typeface="Montserrat"/>
                <a:cs typeface="Montserrat"/>
                <a:sym typeface="Montserrat"/>
              </a:rPr>
              <a:t>(b) A. H. Taylor and Leo C. Young</a:t>
            </a:r>
          </a:p>
          <a:p>
            <a:pPr lvl="0"/>
            <a:r>
              <a:rPr lang="en-US" sz="4000" b="1" dirty="0">
                <a:latin typeface="Montserrat"/>
                <a:ea typeface="Montserrat"/>
                <a:cs typeface="Montserrat"/>
                <a:sym typeface="Montserrat"/>
              </a:rPr>
              <a:t>(c) Van Tassel</a:t>
            </a:r>
          </a:p>
          <a:p>
            <a:pPr lvl="0"/>
            <a:r>
              <a:rPr lang="en-US" sz="4000" b="1" dirty="0">
                <a:latin typeface="Montserrat"/>
                <a:ea typeface="Montserrat"/>
                <a:cs typeface="Montserrat"/>
                <a:sym typeface="Montserrat"/>
              </a:rPr>
              <a:t>(d) W. K. Roentgen</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445740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AH Taylor and Leo C Young are inventor of first true radar.</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67991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45.</a:t>
            </a:r>
            <a:r>
              <a:rPr lang="en-US" sz="4000" b="1" dirty="0">
                <a:solidFill>
                  <a:srgbClr val="FF0000"/>
                </a:solidFill>
                <a:latin typeface="Montserrat"/>
                <a:ea typeface="Montserrat"/>
                <a:cs typeface="Montserrat"/>
                <a:sym typeface="Montserrat"/>
              </a:rPr>
              <a:t> What is the SI unit of intensity of sound?</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Decibel </a:t>
            </a:r>
          </a:p>
          <a:p>
            <a:pPr lvl="0"/>
            <a:r>
              <a:rPr lang="en-US" sz="4000" b="1" dirty="0">
                <a:latin typeface="Montserrat"/>
                <a:ea typeface="Montserrat"/>
                <a:cs typeface="Montserrat"/>
                <a:sym typeface="Montserrat"/>
              </a:rPr>
              <a:t>(b) Newton </a:t>
            </a:r>
          </a:p>
          <a:p>
            <a:pPr lvl="0"/>
            <a:r>
              <a:rPr lang="en-US" sz="4000" b="1" dirty="0">
                <a:latin typeface="Montserrat"/>
                <a:ea typeface="Montserrat"/>
                <a:cs typeface="Montserrat"/>
                <a:sym typeface="Montserrat"/>
              </a:rPr>
              <a:t>(c) Hertz</a:t>
            </a:r>
          </a:p>
          <a:p>
            <a:pPr lvl="0"/>
            <a:r>
              <a:rPr lang="en-US" sz="4000" b="1" dirty="0">
                <a:latin typeface="Montserrat"/>
                <a:ea typeface="Montserrat"/>
                <a:cs typeface="Montserrat"/>
                <a:sym typeface="Montserrat"/>
              </a:rPr>
              <a:t>(d) Tesla</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31112229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077218"/>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Decibel(dB) is the SI unit of intensity of sound.</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2224038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401205"/>
          </a:xfrm>
          <a:prstGeom prst="rect">
            <a:avLst/>
          </a:prstGeom>
          <a:noFill/>
        </p:spPr>
        <p:txBody>
          <a:bodyPr wrap="square" rtlCol="0">
            <a:spAutoFit/>
          </a:bodyPr>
          <a:lstStyle/>
          <a:p>
            <a:pPr lvl="0"/>
            <a:r>
              <a:rPr lang="en-US" sz="4000" b="1" dirty="0">
                <a:latin typeface="Montserrat"/>
                <a:ea typeface="Montserrat"/>
                <a:cs typeface="Montserrat"/>
                <a:sym typeface="Montserrat"/>
              </a:rPr>
              <a:t>46.</a:t>
            </a:r>
            <a:r>
              <a:rPr lang="en-US" sz="4000" b="1" dirty="0">
                <a:solidFill>
                  <a:srgbClr val="FF0000"/>
                </a:solidFill>
                <a:latin typeface="Montserrat"/>
                <a:ea typeface="Montserrat"/>
                <a:cs typeface="Montserrat"/>
                <a:sym typeface="Montserrat"/>
              </a:rPr>
              <a:t> Which </a:t>
            </a:r>
            <a:r>
              <a:rPr lang="en-US" sz="4000" b="1" dirty="0" err="1">
                <a:solidFill>
                  <a:srgbClr val="FF0000"/>
                </a:solidFill>
                <a:latin typeface="Montserrat"/>
                <a:ea typeface="Montserrat"/>
                <a:cs typeface="Montserrat"/>
                <a:sym typeface="Montserrat"/>
              </a:rPr>
              <a:t>colour</a:t>
            </a:r>
            <a:r>
              <a:rPr lang="en-US" sz="4000" b="1" dirty="0">
                <a:solidFill>
                  <a:srgbClr val="FF0000"/>
                </a:solidFill>
                <a:latin typeface="Montserrat"/>
                <a:ea typeface="Montserrat"/>
                <a:cs typeface="Montserrat"/>
                <a:sym typeface="Montserrat"/>
              </a:rPr>
              <a:t> is formed when Blue and Green are mixed?</a:t>
            </a:r>
          </a:p>
          <a:p>
            <a:pPr lvl="0"/>
            <a:endParaRPr lang="en-US" sz="4000" b="1" dirty="0">
              <a:solidFill>
                <a:srgbClr val="FF0000"/>
              </a:solidFill>
              <a:latin typeface="Montserrat"/>
              <a:ea typeface="Montserrat"/>
              <a:cs typeface="Montserrat"/>
              <a:sym typeface="Montserrat"/>
            </a:endParaRPr>
          </a:p>
          <a:p>
            <a:pPr lvl="0"/>
            <a:r>
              <a:rPr lang="en-US" sz="4000" b="1" dirty="0">
                <a:latin typeface="Montserrat"/>
                <a:ea typeface="Montserrat"/>
                <a:cs typeface="Montserrat"/>
                <a:sym typeface="Montserrat"/>
              </a:rPr>
              <a:t>(a) Cyan </a:t>
            </a:r>
          </a:p>
          <a:p>
            <a:pPr lvl="0"/>
            <a:r>
              <a:rPr lang="en-US" sz="4000" b="1" dirty="0">
                <a:latin typeface="Montserrat"/>
                <a:ea typeface="Montserrat"/>
                <a:cs typeface="Montserrat"/>
                <a:sym typeface="Montserrat"/>
              </a:rPr>
              <a:t>(b) Brown</a:t>
            </a:r>
          </a:p>
          <a:p>
            <a:pPr lvl="0"/>
            <a:r>
              <a:rPr lang="en-US" sz="4000" b="1" dirty="0">
                <a:latin typeface="Montserrat"/>
                <a:ea typeface="Montserrat"/>
                <a:cs typeface="Montserrat"/>
                <a:sym typeface="Montserrat"/>
              </a:rPr>
              <a:t>(c) Black</a:t>
            </a:r>
          </a:p>
          <a:p>
            <a:pPr lvl="0"/>
            <a:r>
              <a:rPr lang="en-US" sz="4000" b="1" dirty="0">
                <a:latin typeface="Montserrat"/>
                <a:ea typeface="Montserrat"/>
                <a:cs typeface="Montserrat"/>
                <a:sym typeface="Montserrat"/>
              </a:rPr>
              <a:t>(d) Violet </a:t>
            </a:r>
            <a:endParaRPr lang="en-IN" sz="24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4581344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(a);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When blue and green </a:t>
            </a:r>
            <a:r>
              <a:rPr lang="en-US" sz="3200" b="1" dirty="0" err="1">
                <a:solidFill>
                  <a:srgbClr val="7030A0"/>
                </a:solidFill>
                <a:latin typeface="Montserrat"/>
                <a:ea typeface="Montserrat"/>
                <a:cs typeface="Montserrat"/>
                <a:sym typeface="Montserrat"/>
              </a:rPr>
              <a:t>colour</a:t>
            </a:r>
            <a:r>
              <a:rPr lang="en-US" sz="3200" b="1" dirty="0">
                <a:solidFill>
                  <a:srgbClr val="7030A0"/>
                </a:solidFill>
                <a:latin typeface="Montserrat"/>
                <a:ea typeface="Montserrat"/>
                <a:cs typeface="Montserrat"/>
                <a:sym typeface="Montserrat"/>
              </a:rPr>
              <a:t> combine, the result is cyan.</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9533597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4154984"/>
          </a:xfrm>
          <a:prstGeom prst="rect">
            <a:avLst/>
          </a:prstGeom>
          <a:noFill/>
        </p:spPr>
        <p:txBody>
          <a:bodyPr wrap="square" rtlCol="0">
            <a:spAutoFit/>
          </a:bodyPr>
          <a:lstStyle/>
          <a:p>
            <a:pPr lvl="0"/>
            <a:r>
              <a:rPr lang="en-US" sz="4400" b="1" dirty="0">
                <a:latin typeface="Montserrat"/>
                <a:ea typeface="Montserrat"/>
                <a:cs typeface="Montserrat"/>
                <a:sym typeface="Montserrat"/>
              </a:rPr>
              <a:t>47.</a:t>
            </a:r>
            <a:r>
              <a:rPr lang="en-US" sz="4400" b="1" dirty="0">
                <a:solidFill>
                  <a:srgbClr val="FF0000"/>
                </a:solidFill>
                <a:latin typeface="Montserrat"/>
                <a:ea typeface="Montserrat"/>
                <a:cs typeface="Montserrat"/>
                <a:sym typeface="Montserrat"/>
              </a:rPr>
              <a:t> What is the SI unit of Power?</a:t>
            </a:r>
          </a:p>
          <a:p>
            <a:pPr lvl="0"/>
            <a:endParaRPr lang="en-US" sz="4400" b="1" dirty="0">
              <a:solidFill>
                <a:srgbClr val="FF0000"/>
              </a:solidFill>
              <a:latin typeface="Montserrat"/>
              <a:ea typeface="Montserrat"/>
              <a:cs typeface="Montserrat"/>
              <a:sym typeface="Montserrat"/>
            </a:endParaRPr>
          </a:p>
          <a:p>
            <a:pPr lvl="0"/>
            <a:r>
              <a:rPr lang="en-US" sz="4400" b="1" dirty="0">
                <a:latin typeface="Montserrat"/>
                <a:ea typeface="Montserrat"/>
                <a:cs typeface="Montserrat"/>
                <a:sym typeface="Montserrat"/>
              </a:rPr>
              <a:t>(a) Boyle </a:t>
            </a:r>
          </a:p>
          <a:p>
            <a:pPr lvl="0"/>
            <a:r>
              <a:rPr lang="en-US" sz="4400" b="1" dirty="0">
                <a:latin typeface="Montserrat"/>
                <a:ea typeface="Montserrat"/>
                <a:cs typeface="Montserrat"/>
                <a:sym typeface="Montserrat"/>
              </a:rPr>
              <a:t>(b) Watt</a:t>
            </a:r>
          </a:p>
          <a:p>
            <a:pPr lvl="0"/>
            <a:r>
              <a:rPr lang="en-US" sz="4400" b="1" dirty="0">
                <a:latin typeface="Montserrat"/>
                <a:ea typeface="Montserrat"/>
                <a:cs typeface="Montserrat"/>
                <a:sym typeface="Montserrat"/>
              </a:rPr>
              <a:t>(c) Newton</a:t>
            </a:r>
          </a:p>
          <a:p>
            <a:pPr lvl="0"/>
            <a:r>
              <a:rPr lang="en-US" sz="4400" b="1" dirty="0">
                <a:latin typeface="Montserrat"/>
                <a:ea typeface="Montserrat"/>
                <a:cs typeface="Montserrat"/>
                <a:sym typeface="Montserrat"/>
              </a:rPr>
              <a:t>(d) Pascal</a:t>
            </a:r>
            <a:endParaRPr lang="en-IN" sz="2800" dirty="0"/>
          </a:p>
        </p:txBody>
      </p:sp>
      <p:pic>
        <p:nvPicPr>
          <p:cNvPr id="15" name="Picture 14">
            <a:extLst>
              <a:ext uri="{FF2B5EF4-FFF2-40B4-BE49-F238E27FC236}">
                <a16:creationId xmlns:a16="http://schemas.microsoft.com/office/drawing/2014/main" id="{66FC775A-F8BC-CACE-1137-794A4AF1E1AC}"/>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27065265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120113BB-78E3-7C07-3666-55D7AF005080}"/>
              </a:ext>
            </a:extLst>
          </p:cNvPr>
          <p:cNvSpPr txBox="1"/>
          <p:nvPr/>
        </p:nvSpPr>
        <p:spPr>
          <a:xfrm>
            <a:off x="9430093" y="618978"/>
            <a:ext cx="2761905" cy="461665"/>
          </a:xfrm>
          <a:prstGeom prst="rect">
            <a:avLst/>
          </a:prstGeom>
          <a:noFill/>
        </p:spPr>
        <p:txBody>
          <a:bodyPr wrap="square" rtlCol="0">
            <a:spAutoFit/>
          </a:bodyPr>
          <a:lstStyle/>
          <a:p>
            <a:r>
              <a:rPr lang="en-US" sz="2400" b="1" dirty="0">
                <a:solidFill>
                  <a:schemeClr val="bg1"/>
                </a:solidFill>
              </a:rPr>
              <a:t>    </a:t>
            </a:r>
            <a:r>
              <a:rPr lang="en-US" sz="2400" b="1" dirty="0">
                <a:solidFill>
                  <a:schemeClr val="bg1"/>
                </a:solidFill>
                <a:latin typeface="Arial Rounded MT Bold" panose="020F0704030504030204" pitchFamily="34" charset="0"/>
              </a:rPr>
              <a:t>Time – 5:45 pm</a:t>
            </a:r>
            <a:endParaRPr lang="en-IN" sz="2400" b="1"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0D6E00BC-AA43-8389-50EA-47395AC6CC04}"/>
              </a:ext>
            </a:extLst>
          </p:cNvPr>
          <p:cNvSpPr/>
          <p:nvPr/>
        </p:nvSpPr>
        <p:spPr>
          <a:xfrm>
            <a:off x="1438048" y="0"/>
            <a:ext cx="10733599" cy="1294228"/>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877E49A4-E5E3-E2E4-50D1-8421E9DD8EBB}"/>
              </a:ext>
            </a:extLst>
          </p:cNvPr>
          <p:cNvSpPr/>
          <p:nvPr/>
        </p:nvSpPr>
        <p:spPr>
          <a:xfrm>
            <a:off x="9778537" y="119575"/>
            <a:ext cx="2291089" cy="1055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5DB745D-FE37-57B5-EF6C-38557D9A4DAA}"/>
              </a:ext>
            </a:extLst>
          </p:cNvPr>
          <p:cNvSpPr txBox="1"/>
          <p:nvPr/>
        </p:nvSpPr>
        <p:spPr>
          <a:xfrm>
            <a:off x="9794546" y="315289"/>
            <a:ext cx="2397454"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Arial Black" panose="020B0A04020102020204" pitchFamily="34" charset="0"/>
              </a:rPr>
              <a:t>   Y431</a:t>
            </a:r>
            <a:endParaRPr lang="en-IN" sz="4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57A76880-B72E-8F12-9744-8D5FB55D5D28}"/>
              </a:ext>
            </a:extLst>
          </p:cNvPr>
          <p:cNvSpPr txBox="1"/>
          <p:nvPr/>
        </p:nvSpPr>
        <p:spPr>
          <a:xfrm>
            <a:off x="1806845" y="119575"/>
            <a:ext cx="7971692" cy="584775"/>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Black" panose="020B0A04020102020204" pitchFamily="34" charset="0"/>
              </a:rPr>
              <a:t>SCIENCE BY NIHARIKA RATHORE</a:t>
            </a:r>
            <a:endParaRPr lang="en-IN" sz="3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958455A3-7438-3C68-0C7B-086E76E22C7C}"/>
              </a:ext>
            </a:extLst>
          </p:cNvPr>
          <p:cNvSpPr txBox="1"/>
          <p:nvPr/>
        </p:nvSpPr>
        <p:spPr>
          <a:xfrm>
            <a:off x="1786492" y="635574"/>
            <a:ext cx="7971692" cy="584775"/>
          </a:xfrm>
          <a:prstGeom prst="rect">
            <a:avLst/>
          </a:prstGeom>
          <a:noFill/>
        </p:spPr>
        <p:txBody>
          <a:bodyPr wrap="square" rtlCol="0">
            <a:spAutoFit/>
          </a:bodyPr>
          <a:lstStyle/>
          <a:p>
            <a:r>
              <a:rPr lang="en-US" sz="2800" b="1" dirty="0">
                <a:solidFill>
                  <a:srgbClr val="002060"/>
                </a:solidFill>
                <a:latin typeface="Berlin Sans FB Demi" panose="020E0802020502020306" pitchFamily="34" charset="0"/>
              </a:rPr>
              <a:t>	</a:t>
            </a:r>
            <a:r>
              <a:rPr lang="en-US" sz="3200" b="1" dirty="0">
                <a:solidFill>
                  <a:srgbClr val="002060"/>
                </a:solidFill>
                <a:latin typeface="Berlin Sans FB Demi" panose="020E0802020502020306" pitchFamily="34" charset="0"/>
              </a:rPr>
              <a:t>USE CODE FOR 77% DISCOUNT   </a:t>
            </a:r>
            <a:endParaRPr lang="en-IN" sz="2800" b="1" dirty="0">
              <a:solidFill>
                <a:srgbClr val="002060"/>
              </a:solidFill>
              <a:latin typeface="Berlin Sans FB Demi" panose="020E0802020502020306" pitchFamily="34" charset="0"/>
            </a:endParaRPr>
          </a:p>
        </p:txBody>
      </p:sp>
      <p:sp>
        <p:nvSpPr>
          <p:cNvPr id="13" name="Arrow: Right 12">
            <a:extLst>
              <a:ext uri="{FF2B5EF4-FFF2-40B4-BE49-F238E27FC236}">
                <a16:creationId xmlns:a16="http://schemas.microsoft.com/office/drawing/2014/main" id="{267F0104-AB90-A59F-D3F6-9F4BD46D0CAC}"/>
              </a:ext>
            </a:extLst>
          </p:cNvPr>
          <p:cNvSpPr/>
          <p:nvPr/>
        </p:nvSpPr>
        <p:spPr>
          <a:xfrm>
            <a:off x="9948177" y="415380"/>
            <a:ext cx="472277" cy="484632"/>
          </a:xfrm>
          <a:prstGeom prst="rightArrow">
            <a:avLst/>
          </a:prstGeom>
          <a:solidFill>
            <a:srgbClr val="FF000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7" name="Google Shape;187;p3"/>
          <p:cNvPicPr preferRelativeResize="0"/>
          <p:nvPr/>
        </p:nvPicPr>
        <p:blipFill rotWithShape="1">
          <a:blip r:embed="rId2">
            <a:alphaModFix/>
          </a:blip>
          <a:srcRect/>
          <a:stretch/>
        </p:blipFill>
        <p:spPr>
          <a:xfrm>
            <a:off x="-717562" y="-521073"/>
            <a:ext cx="2524407" cy="2280102"/>
          </a:xfrm>
          <a:prstGeom prst="rect">
            <a:avLst/>
          </a:prstGeom>
          <a:noFill/>
          <a:ln>
            <a:noFill/>
          </a:ln>
        </p:spPr>
      </p:pic>
      <p:sp>
        <p:nvSpPr>
          <p:cNvPr id="14" name="TextBox 13">
            <a:extLst>
              <a:ext uri="{FF2B5EF4-FFF2-40B4-BE49-F238E27FC236}">
                <a16:creationId xmlns:a16="http://schemas.microsoft.com/office/drawing/2014/main" id="{5ADA6C5A-B5E2-FCF5-72A8-F769B3F6215E}"/>
              </a:ext>
            </a:extLst>
          </p:cNvPr>
          <p:cNvSpPr txBox="1"/>
          <p:nvPr/>
        </p:nvSpPr>
        <p:spPr>
          <a:xfrm>
            <a:off x="214136" y="1520785"/>
            <a:ext cx="11208830" cy="1569660"/>
          </a:xfrm>
          <a:prstGeom prst="rect">
            <a:avLst/>
          </a:prstGeom>
          <a:noFill/>
        </p:spPr>
        <p:txBody>
          <a:bodyPr wrap="square" rtlCol="0">
            <a:spAutoFit/>
          </a:bodyPr>
          <a:lstStyle/>
          <a:p>
            <a:pPr lvl="0"/>
            <a:r>
              <a:rPr lang="en-US" sz="3200" b="1" dirty="0">
                <a:latin typeface="Montserrat"/>
                <a:ea typeface="Montserrat"/>
                <a:cs typeface="Montserrat"/>
                <a:sym typeface="Montserrat"/>
              </a:rPr>
              <a:t>Answer:  (b); </a:t>
            </a:r>
          </a:p>
          <a:p>
            <a:pPr lvl="0"/>
            <a:r>
              <a:rPr lang="en-US" sz="3200" b="1" dirty="0">
                <a:latin typeface="Montserrat"/>
                <a:ea typeface="Montserrat"/>
                <a:cs typeface="Montserrat"/>
                <a:sym typeface="Montserrat"/>
              </a:rPr>
              <a:t>	</a:t>
            </a:r>
            <a:r>
              <a:rPr lang="en-US" sz="3200" b="1" dirty="0">
                <a:solidFill>
                  <a:srgbClr val="7030A0"/>
                </a:solidFill>
                <a:latin typeface="Montserrat"/>
                <a:ea typeface="Montserrat"/>
                <a:cs typeface="Montserrat"/>
                <a:sym typeface="Montserrat"/>
              </a:rPr>
              <a:t>SI unit of power is watts. A watt is the power that it takes to do one joule of work in one second.</a:t>
            </a:r>
          </a:p>
        </p:txBody>
      </p:sp>
      <p:pic>
        <p:nvPicPr>
          <p:cNvPr id="15" name="Picture 14">
            <a:extLst>
              <a:ext uri="{FF2B5EF4-FFF2-40B4-BE49-F238E27FC236}">
                <a16:creationId xmlns:a16="http://schemas.microsoft.com/office/drawing/2014/main" id="{F8B764C7-BF24-3FAC-6CF1-F11829A81D19}"/>
              </a:ext>
            </a:extLst>
          </p:cNvPr>
          <p:cNvPicPr>
            <a:picLocks noChangeAspect="1"/>
          </p:cNvPicPr>
          <p:nvPr/>
        </p:nvPicPr>
        <p:blipFill>
          <a:blip r:embed="rId3"/>
          <a:stretch>
            <a:fillRect/>
          </a:stretch>
        </p:blipFill>
        <p:spPr>
          <a:xfrm>
            <a:off x="122374" y="55698"/>
            <a:ext cx="1420396" cy="1150263"/>
          </a:xfrm>
          <a:prstGeom prst="rect">
            <a:avLst/>
          </a:prstGeom>
        </p:spPr>
      </p:pic>
    </p:spTree>
    <p:extLst>
      <p:ext uri="{BB962C8B-B14F-4D97-AF65-F5344CB8AC3E}">
        <p14:creationId xmlns:p14="http://schemas.microsoft.com/office/powerpoint/2010/main" val="189512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10913</Words>
  <Application>Microsoft Office PowerPoint</Application>
  <PresentationFormat>Widescreen</PresentationFormat>
  <Paragraphs>1641</Paragraphs>
  <Slides>208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208</vt:i4>
      </vt:variant>
    </vt:vector>
  </HeadingPairs>
  <TitlesOfParts>
    <vt:vector size="219" baseType="lpstr">
      <vt:lpstr>Arial</vt:lpstr>
      <vt:lpstr>Arial Black</vt:lpstr>
      <vt:lpstr>Arial Rounded</vt:lpstr>
      <vt:lpstr>Arial Rounded MT Bold</vt:lpstr>
      <vt:lpstr>Berlin Sans FB Demi</vt:lpstr>
      <vt:lpstr>Calibri</vt:lpstr>
      <vt:lpstr>Calibri Light</vt:lpstr>
      <vt:lpstr>Ethnocentric Rg</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Akshay</dc:creator>
  <cp:lastModifiedBy>admin</cp:lastModifiedBy>
  <cp:revision>105</cp:revision>
  <dcterms:modified xsi:type="dcterms:W3CDTF">2022-08-20T05:45:45Z</dcterms:modified>
</cp:coreProperties>
</file>