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7853" r:id="rId2"/>
    <p:sldId id="5904" r:id="rId3"/>
    <p:sldId id="7988" r:id="rId4"/>
    <p:sldId id="6381" r:id="rId5"/>
    <p:sldId id="8006" r:id="rId6"/>
    <p:sldId id="7969" r:id="rId7"/>
    <p:sldId id="7998" r:id="rId8"/>
    <p:sldId id="7999" r:id="rId9"/>
    <p:sldId id="7989" r:id="rId10"/>
    <p:sldId id="7990" r:id="rId11"/>
    <p:sldId id="7991" r:id="rId12"/>
    <p:sldId id="7992" r:id="rId13"/>
    <p:sldId id="7993" r:id="rId14"/>
    <p:sldId id="7994" r:id="rId15"/>
    <p:sldId id="7995" r:id="rId16"/>
    <p:sldId id="7997" r:id="rId17"/>
    <p:sldId id="8001" r:id="rId18"/>
    <p:sldId id="8002" r:id="rId19"/>
    <p:sldId id="8003" r:id="rId20"/>
    <p:sldId id="8004" r:id="rId21"/>
    <p:sldId id="8005" r:id="rId22"/>
    <p:sldId id="6886" r:id="rId23"/>
    <p:sldId id="8000" r:id="rId24"/>
    <p:sldId id="79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192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3EA9-1388-DA44-8200-083E6D2CB46E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38F4C-AB9B-3045-80EA-842BD370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16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9D64-36DC-10DE-D1DF-7A1BB3019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1BE70-937E-8EE2-7661-0624439D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33CAE-6A1A-E018-8FB2-B7E4DCC7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72B5A-71EE-315D-CDEE-74DD0206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6859B-97DE-6342-3074-196ABEB9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25F1-D5E6-F0DC-2D1D-021B17AE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365BE-C6A3-1F99-ADCA-3A238384F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2882D-5436-8DA4-169D-E95B9940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3DCB-1ED8-C729-5832-A431A4B4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42A7A-244D-97C9-F9AF-BC0AEF52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1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F829B-D417-F6D6-04B2-AB86BD5F6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1BA34-1E2D-8322-44E8-8982B389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0B3D-EA0B-7366-A929-57F5501F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A2594-C8C3-4FD4-3297-C4ED3BC9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07F-7A39-8726-B38A-4CCB7D94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8834-71CE-44EC-0891-815F1F93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BAFD-7E3D-8610-4080-504A856CF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83D06-BBB9-ABB1-2BFA-16280664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0C9C-412A-D9A4-97A8-4AB30592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4C85-14F9-B913-CC58-BFF74485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E4F2-5E9B-FA64-A3F0-4F2EA1BD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6D7AD-DEE4-6157-CCFE-5EB2DA11E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D732-7728-59B0-6DF6-B4920C39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DE28-5C7C-CDB0-BC51-620C9BA2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12308-3BAE-C90E-966A-CDD05F44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7AB-28D4-E7AB-7B29-7DC0B02F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04A72-10E3-9252-2713-18CB15347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1A66B-571A-C390-E9D3-F54510D3D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13195-4D29-6289-0729-1DCC2855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3DAAF-8D1E-FDA6-736F-4BF49B9E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069B-BD31-A632-25DD-7ACB7ECF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69A2-A46F-B975-FBC5-A3D4B42A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481F-0D99-649A-AF6F-6E357903E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EDE25-A61D-70E9-F50D-F0A83A73A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5D26B-BBC6-0D73-A9CB-9B66CD7BE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15864-DC14-18B6-DC44-A503445CA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39379-9580-22FE-D151-E7968721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9A68E-792E-C317-2FD8-2149952B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BB538-3336-9B8E-1455-DE0C8D87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6055-E478-2EF7-195C-247BD395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E2BD5-5F22-567D-58FA-91F5C1C2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482EA-8217-7DE3-B15C-7F63DE43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24B30-0DB3-CD99-D0C7-62AD6158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45EF8-0FA2-F32C-37C0-0CEE6DAD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85AF2-A217-3182-DEDD-9C55C061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C7D0-7DB3-8183-D0FF-C7DBBE6E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3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DD4F-B4FF-CC8E-177F-FF5F9D59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E8AA1-EB97-9E1F-9C48-EBD74D20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5EAAC-7C04-CCE9-31B7-28909D8C5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74E58-6BED-72C3-DF86-CD1C6B98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4C3A9-5AA3-38DA-C109-E8447173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138C4-03A2-399F-1275-A3709A6F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F189-1A84-E590-4091-7BC9CFE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F605F-FCDE-4DF1-A274-DAA07602A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CA96-E189-209C-279B-208672160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5BBD6-B447-1AA7-A552-EBD9B4C2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8BB17-566A-44D6-5FFC-238A2C75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C1AA4-E232-A1AE-F3A8-CC239472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6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903F0-D36E-48FC-2217-96B5AB84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8B390-F22B-9B62-23E9-E2032D33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9C09A-6C1C-DF0A-96AE-1098BF91D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DF6F-0F36-054F-A98F-395AFAF38B02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FB29C-219F-8CC4-7F48-A38F0B17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BCD82-6CB5-9DB0-8D4A-A9C0E4946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2900-4B24-1644-B09E-0FDB57E2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7BB60D-15DB-3333-F537-2E58FA34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938BE-A0BB-8806-89B2-45925F9F521A}"/>
              </a:ext>
            </a:extLst>
          </p:cNvPr>
          <p:cNvSpPr/>
          <p:nvPr/>
        </p:nvSpPr>
        <p:spPr>
          <a:xfrm>
            <a:off x="3823855" y="5915890"/>
            <a:ext cx="1194954" cy="72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92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Q : The mass and energy of which of the following always remain constant! ?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a) Closed system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b) Open system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c)  Non-Isolated system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d) Universe</a:t>
            </a:r>
            <a:endParaRPr lang="en-US" sz="213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1" indent="0" algn="just" defTabSz="622300">
              <a:lnSpc>
                <a:spcPct val="100000"/>
              </a:lnSpc>
              <a:spcAft>
                <a:spcPts val="300"/>
              </a:spcAft>
              <a:buFont typeface="+mj-lt"/>
              <a:buNone/>
              <a:defRPr/>
            </a:pPr>
            <a:r>
              <a:rPr lang="en-US" sz="2130" dirty="0"/>
              <a:t>Q: Thermodynamic equilibrium gets satisfied, if the following equilibrium is satisfied!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Thermal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Mechanical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Chemical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All of these</a:t>
            </a:r>
          </a:p>
        </p:txBody>
      </p:sp>
    </p:spTree>
    <p:extLst>
      <p:ext uri="{BB962C8B-B14F-4D97-AF65-F5344CB8AC3E}">
        <p14:creationId xmlns:p14="http://schemas.microsoft.com/office/powerpoint/2010/main" val="3246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algn="just"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Q: A Pressure transducer measures a pressure of 1mm Hg which is equal to_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1.336 bar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13.3 Pa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133 Pa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13.3 kPa</a:t>
            </a:r>
          </a:p>
        </p:txBody>
      </p:sp>
    </p:spTree>
    <p:extLst>
      <p:ext uri="{BB962C8B-B14F-4D97-AF65-F5344CB8AC3E}">
        <p14:creationId xmlns:p14="http://schemas.microsoft.com/office/powerpoint/2010/main" val="77570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8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>
              <a:buNone/>
            </a:pPr>
            <a:r>
              <a:rPr lang="en-US" sz="2130" dirty="0"/>
              <a:t>Q : If a closed system is undergoing an irreversible process the entropy of the system.</a:t>
            </a:r>
          </a:p>
          <a:p>
            <a:pPr marL="85725" indent="0" algn="just">
              <a:buNone/>
            </a:pPr>
            <a:endParaRPr lang="en-US" sz="2130" dirty="0"/>
          </a:p>
          <a:p>
            <a:pPr marL="428625" indent="-342900" algn="just">
              <a:buAutoNum type="alphaLcParenBoth"/>
            </a:pPr>
            <a:r>
              <a:rPr lang="en-US" sz="2130" dirty="0"/>
              <a:t>Must increase </a:t>
            </a:r>
          </a:p>
          <a:p>
            <a:pPr marL="428625" indent="-342900" algn="just">
              <a:buAutoNum type="alphaLcParenBoth"/>
            </a:pPr>
            <a:r>
              <a:rPr lang="en-US" sz="2130" dirty="0"/>
              <a:t>Always remains constant</a:t>
            </a:r>
          </a:p>
          <a:p>
            <a:pPr marL="428625" indent="-342900" algn="just">
              <a:buAutoNum type="alphaLcParenBoth"/>
            </a:pPr>
            <a:r>
              <a:rPr lang="en-US" sz="2130" dirty="0"/>
              <a:t>Must decrease</a:t>
            </a:r>
          </a:p>
          <a:p>
            <a:pPr marL="428625" indent="-342900" algn="just">
              <a:buAutoNum type="alphaLcParenBoth"/>
            </a:pPr>
            <a:r>
              <a:rPr lang="en-US" sz="2130" dirty="0"/>
              <a:t>Can </a:t>
            </a:r>
            <a:r>
              <a:rPr lang="en-US" sz="2130" dirty="0" err="1"/>
              <a:t>increase,decrease</a:t>
            </a:r>
            <a:r>
              <a:rPr lang="en-US" sz="2130" dirty="0"/>
              <a:t> or remain constant</a:t>
            </a:r>
          </a:p>
        </p:txBody>
      </p:sp>
    </p:spTree>
    <p:extLst>
      <p:ext uri="{BB962C8B-B14F-4D97-AF65-F5344CB8AC3E}">
        <p14:creationId xmlns:p14="http://schemas.microsoft.com/office/powerpoint/2010/main" val="141466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>
              <a:buNone/>
            </a:pPr>
            <a:r>
              <a:rPr lang="en-US" sz="2130" dirty="0"/>
              <a:t>Q: A 70kg person walks on snow with total foot imprint area of 500cm². What pressure does he exert on snow_?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0.5 kPa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12.5 kPa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13.73 </a:t>
            </a:r>
            <a:r>
              <a:rPr lang="en-US" sz="2130" dirty="0" err="1"/>
              <a:t>kN</a:t>
            </a:r>
            <a:r>
              <a:rPr lang="en-US" sz="2130" dirty="0"/>
              <a:t>/m²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137.3 </a:t>
            </a:r>
            <a:r>
              <a:rPr lang="en-US" sz="2130" dirty="0" err="1"/>
              <a:t>kN</a:t>
            </a:r>
            <a:r>
              <a:rPr lang="en-US" sz="2130" dirty="0"/>
              <a:t>/m²</a:t>
            </a:r>
          </a:p>
        </p:txBody>
      </p:sp>
    </p:spTree>
    <p:extLst>
      <p:ext uri="{BB962C8B-B14F-4D97-AF65-F5344CB8AC3E}">
        <p14:creationId xmlns:p14="http://schemas.microsoft.com/office/powerpoint/2010/main" val="65741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8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30" b="0" dirty="0"/>
              <a:t> Q: An isolated thermodynamic system executes a </a:t>
            </a:r>
            <a:r>
              <a:rPr lang="en-US" sz="2130" b="0" dirty="0" err="1"/>
              <a:t>process.choose</a:t>
            </a:r>
            <a:r>
              <a:rPr lang="en-US" sz="2130" b="0" dirty="0"/>
              <a:t> the correct statement from the following!</a:t>
            </a:r>
          </a:p>
          <a:p>
            <a:pPr algn="just"/>
            <a:endParaRPr lang="en-US" sz="213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No heat is transferred </a:t>
            </a: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No work is transferred</a:t>
            </a: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No mass flow across the boundary of the system</a:t>
            </a: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18625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8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Which one of the following lubricants is most suitable for drawing mild steel wires_?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Mustered oil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Water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Lime-water</a:t>
            </a:r>
          </a:p>
          <a:p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Kerosene</a:t>
            </a:r>
          </a:p>
        </p:txBody>
      </p:sp>
    </p:spTree>
    <p:extLst>
      <p:ext uri="{BB962C8B-B14F-4D97-AF65-F5344CB8AC3E}">
        <p14:creationId xmlns:p14="http://schemas.microsoft.com/office/powerpoint/2010/main" val="40000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 can get affected by the ratio of specific heats in the study of fluid mechanics_</a:t>
            </a:r>
          </a:p>
          <a:p>
            <a:pPr marL="937672" indent="-457200" algn="just">
              <a:buAutoNum type="alphaUcPeriod"/>
            </a:pP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Capilarity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7672" indent="-457200" algn="just">
              <a:buAutoNum type="alphaUcPeriod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tension</a:t>
            </a:r>
          </a:p>
          <a:p>
            <a:pPr marL="937672" indent="-457200" algn="just">
              <a:buAutoNum type="alphaUcPeriod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 modulus</a:t>
            </a:r>
          </a:p>
          <a:p>
            <a:pPr marL="937672" indent="-457200" algn="just">
              <a:buAutoNum type="alphaUcPeriod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Newtonian fluid</a:t>
            </a:r>
          </a:p>
        </p:txBody>
      </p:sp>
    </p:spTree>
    <p:extLst>
      <p:ext uri="{BB962C8B-B14F-4D97-AF65-F5344CB8AC3E}">
        <p14:creationId xmlns:p14="http://schemas.microsoft.com/office/powerpoint/2010/main" val="79543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000" dirty="0" err="1">
                <a:latin typeface="Calibri "/>
                <a:cs typeface="Arial" panose="020B0604020202020204" pitchFamily="34" charset="0"/>
              </a:rPr>
              <a:t>Q.The</a:t>
            </a:r>
            <a:r>
              <a:rPr lang="en-IN" sz="2000" dirty="0">
                <a:latin typeface="Calibri "/>
                <a:cs typeface="Arial" panose="020B0604020202020204" pitchFamily="34" charset="0"/>
              </a:rPr>
              <a:t> Buoyant force in downward direction on a piece of metal weighing 90 N in air and 38 N in water and 22 N in </a:t>
            </a:r>
            <a:r>
              <a:rPr lang="en-IN" sz="2000" dirty="0" err="1">
                <a:latin typeface="Calibri "/>
                <a:cs typeface="Arial" panose="020B0604020202020204" pitchFamily="34" charset="0"/>
              </a:rPr>
              <a:t>gycerin</a:t>
            </a:r>
            <a:r>
              <a:rPr lang="en-IN" sz="2000" dirty="0">
                <a:latin typeface="Calibri "/>
                <a:cs typeface="Arial" panose="020B0604020202020204" pitchFamily="34" charset="0"/>
              </a:rPr>
              <a:t> will be____.</a:t>
            </a:r>
          </a:p>
          <a:p>
            <a:pPr marL="0" indent="0">
              <a:buNone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A. 52 N</a:t>
            </a:r>
            <a:br>
              <a:rPr lang="en-IN" sz="2000" dirty="0">
                <a:latin typeface="Calibri "/>
                <a:cs typeface="Arial" panose="020B0604020202020204" pitchFamily="34" charset="0"/>
              </a:rPr>
            </a:br>
            <a:r>
              <a:rPr lang="en-IN" sz="2000" dirty="0">
                <a:latin typeface="Calibri "/>
                <a:cs typeface="Arial" panose="020B0604020202020204" pitchFamily="34" charset="0"/>
              </a:rPr>
              <a:t>B. 2.5N</a:t>
            </a:r>
            <a:br>
              <a:rPr lang="en-IN" sz="2000" dirty="0">
                <a:latin typeface="Calibri "/>
                <a:cs typeface="Arial" panose="020B0604020202020204" pitchFamily="34" charset="0"/>
              </a:rPr>
            </a:br>
            <a:r>
              <a:rPr lang="en-IN" sz="2000" dirty="0">
                <a:latin typeface="Calibri "/>
                <a:cs typeface="Arial" panose="020B0604020202020204" pitchFamily="34" charset="0"/>
              </a:rPr>
              <a:t>C. 2.5 N</a:t>
            </a:r>
            <a:br>
              <a:rPr lang="en-IN" sz="2000" dirty="0">
                <a:latin typeface="Calibri "/>
                <a:cs typeface="Arial" panose="020B0604020202020204" pitchFamily="34" charset="0"/>
              </a:rPr>
            </a:br>
            <a:r>
              <a:rPr lang="en-IN" sz="2000" dirty="0">
                <a:latin typeface="Calibri "/>
                <a:cs typeface="Arial" panose="020B0604020202020204" pitchFamily="34" charset="0"/>
              </a:rPr>
              <a:t>D. 0 N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000" dirty="0" err="1">
                <a:latin typeface="Calibri "/>
                <a:cs typeface="Arial" panose="020B0604020202020204" pitchFamily="34" charset="0"/>
              </a:rPr>
              <a:t>Q.The</a:t>
            </a:r>
            <a:r>
              <a:rPr lang="en-IN" sz="2000" dirty="0">
                <a:latin typeface="Calibri "/>
                <a:cs typeface="Arial" panose="020B0604020202020204" pitchFamily="34" charset="0"/>
              </a:rPr>
              <a:t> ultimate strength of Carbide in tension as compared to HSS will be 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More.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Less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Same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None of the above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0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000" dirty="0" err="1">
                <a:latin typeface="Calibri "/>
                <a:cs typeface="Arial" panose="020B0604020202020204" pitchFamily="34" charset="0"/>
              </a:rPr>
              <a:t>Q.Round</a:t>
            </a:r>
            <a:r>
              <a:rPr lang="en-IN" sz="2000" dirty="0">
                <a:latin typeface="Calibri "/>
                <a:cs typeface="Arial" panose="020B0604020202020204" pitchFamily="34" charset="0"/>
              </a:rPr>
              <a:t> the clock Ramesh has done 86.4 KJ of work to uplift the water from ground floor to top floor. The power required to done that job will be_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1 KW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0.01 KW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1 W</a:t>
            </a:r>
          </a:p>
          <a:p>
            <a:pPr marL="457200" indent="-457200">
              <a:buAutoNum type="alphaUcPeriod"/>
            </a:pPr>
            <a:r>
              <a:rPr lang="en-IN" sz="2000" dirty="0">
                <a:latin typeface="Calibri "/>
                <a:cs typeface="Arial" panose="020B0604020202020204" pitchFamily="34" charset="0"/>
              </a:rPr>
              <a:t>10 W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5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variation of stress in the simple bending of beams is ________.!</a:t>
            </a:r>
          </a:p>
          <a:p>
            <a:pPr marL="480472" indent="0" algn="just" defTabSz="599002">
              <a:buNone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parabolic </a:t>
            </a:r>
          </a:p>
          <a:p>
            <a:pPr marL="480472" indent="0" algn="just" defTabSz="599002">
              <a:buNone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elliptical</a:t>
            </a:r>
          </a:p>
          <a:p>
            <a:pPr marL="480472" indent="0" algn="just" defTabSz="599002">
              <a:buNone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hyperbolical </a:t>
            </a:r>
          </a:p>
          <a:p>
            <a:pPr marL="480472" indent="0" algn="just" defTabSz="599002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D. linear</a:t>
            </a:r>
          </a:p>
        </p:txBody>
      </p:sp>
    </p:spTree>
    <p:extLst>
      <p:ext uri="{BB962C8B-B14F-4D97-AF65-F5344CB8AC3E}">
        <p14:creationId xmlns:p14="http://schemas.microsoft.com/office/powerpoint/2010/main" val="39898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 descr="A picture containing text, screenshot, graphic design, advertising&#10;&#10;Description automatically generated">
            <a:extLst>
              <a:ext uri="{FF2B5EF4-FFF2-40B4-BE49-F238E27FC236}">
                <a16:creationId xmlns:a16="http://schemas.microsoft.com/office/drawing/2014/main" id="{B736D10D-1564-1582-A7F0-4AC613E9B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97" t="10872" b="10068"/>
          <a:stretch/>
        </p:blipFill>
        <p:spPr>
          <a:xfrm>
            <a:off x="3666848" y="824593"/>
            <a:ext cx="8269998" cy="49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65A9B-7F08-1EE8-492F-425E2EA3F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056" y="798877"/>
            <a:ext cx="6771645" cy="5227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D072C-DFFC-91AC-114F-7481B9EF9AAB}"/>
              </a:ext>
            </a:extLst>
          </p:cNvPr>
          <p:cNvSpPr/>
          <p:nvPr/>
        </p:nvSpPr>
        <p:spPr>
          <a:xfrm>
            <a:off x="9185564" y="2992582"/>
            <a:ext cx="581891" cy="187036"/>
          </a:xfrm>
          <a:prstGeom prst="rect">
            <a:avLst/>
          </a:prstGeom>
          <a:solidFill>
            <a:srgbClr val="BE3334"/>
          </a:solidFill>
          <a:ln>
            <a:solidFill>
              <a:srgbClr val="BE3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96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91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HW</a:t>
            </a: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In the rolling process, roll separating force can be decreased by.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reducing the roll diameter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increasing the roll diameter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providing back-up rolls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increasing the friction between the rolls and the metal</a:t>
            </a:r>
          </a:p>
        </p:txBody>
      </p:sp>
    </p:spTree>
    <p:extLst>
      <p:ext uri="{BB962C8B-B14F-4D97-AF65-F5344CB8AC3E}">
        <p14:creationId xmlns:p14="http://schemas.microsoft.com/office/powerpoint/2010/main" val="216352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1" indent="0" algn="just" defTabSz="622300">
              <a:lnSpc>
                <a:spcPct val="100000"/>
              </a:lnSpc>
              <a:spcAft>
                <a:spcPts val="300"/>
              </a:spcAft>
              <a:buFont typeface="+mj-lt"/>
              <a:buNone/>
              <a:defRPr/>
            </a:pPr>
            <a:r>
              <a:rPr lang="en-US" sz="2130" dirty="0"/>
              <a:t>Q :  The value of an Extensive property is essentially dependent on.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>
                <a:solidFill>
                  <a:srgbClr val="FF0000"/>
                </a:solidFill>
              </a:rPr>
              <a:t>Mass of system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Interaction of system with its surrounding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Path followed by system is going from one state to other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Nature of boundaries, rigid and flexible</a:t>
            </a:r>
          </a:p>
        </p:txBody>
      </p:sp>
    </p:spTree>
    <p:extLst>
      <p:ext uri="{BB962C8B-B14F-4D97-AF65-F5344CB8AC3E}">
        <p14:creationId xmlns:p14="http://schemas.microsoft.com/office/powerpoint/2010/main" val="411558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Warrior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Shukla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Kunal </a:t>
            </a:r>
            <a:r>
              <a:rPr lang="en-US" sz="2000" dirty="0" err="1">
                <a:solidFill>
                  <a:schemeClr val="bg1"/>
                </a:solidFill>
              </a:rPr>
              <a:t>Kisku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Nivas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30123-400D-04FC-CE69-8D850777D3C1}"/>
              </a:ext>
            </a:extLst>
          </p:cNvPr>
          <p:cNvSpPr txBox="1"/>
          <p:nvPr/>
        </p:nvSpPr>
        <p:spPr>
          <a:xfrm>
            <a:off x="7845832" y="1438949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 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Prashant </a:t>
            </a:r>
            <a:r>
              <a:rPr lang="en-US" sz="2000" dirty="0" err="1">
                <a:solidFill>
                  <a:schemeClr val="bg1"/>
                </a:solidFill>
              </a:rPr>
              <a:t>Bhauriya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Mayur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Ankit </a:t>
            </a:r>
            <a:r>
              <a:rPr lang="en-US" sz="2000" dirty="0" err="1">
                <a:solidFill>
                  <a:schemeClr val="bg1"/>
                </a:solidFill>
              </a:rPr>
              <a:t>Mongre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Anil Gola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Roman Reigns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Gaur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Hardik Pal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Manadeep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Bobade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Kuntal</a:t>
            </a:r>
            <a:r>
              <a:rPr lang="en-US" sz="2000" dirty="0">
                <a:solidFill>
                  <a:schemeClr val="bg1"/>
                </a:solidFill>
              </a:rPr>
              <a:t> Maji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Alok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Rupam</a:t>
            </a:r>
            <a:r>
              <a:rPr lang="en-US" sz="2000" dirty="0">
                <a:solidFill>
                  <a:schemeClr val="bg1"/>
                </a:solidFill>
              </a:rPr>
              <a:t> Kumari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Somnath Das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30123-400D-04FC-CE69-8D850777D3C1}"/>
              </a:ext>
            </a:extLst>
          </p:cNvPr>
          <p:cNvSpPr txBox="1"/>
          <p:nvPr/>
        </p:nvSpPr>
        <p:spPr>
          <a:xfrm>
            <a:off x="7845832" y="1438949"/>
            <a:ext cx="2984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Sourav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Ranveer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Jignesh Shah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Kashyap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Rati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Akash Nishad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2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26" name="Picture 2" descr="Motivational Quotes with Vintage Leaf">
            <a:extLst>
              <a:ext uri="{FF2B5EF4-FFF2-40B4-BE49-F238E27FC236}">
                <a16:creationId xmlns:a16="http://schemas.microsoft.com/office/drawing/2014/main" id="{37EED54A-4700-2A0B-00B9-CFC6479CF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11649" r="11697" b="18788"/>
          <a:stretch/>
        </p:blipFill>
        <p:spPr bwMode="auto">
          <a:xfrm>
            <a:off x="6577446" y="1155911"/>
            <a:ext cx="4044563" cy="47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8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 descr="A picture containing text, screenshot, graphic design, advertising&#10;&#10;Description automatically generated">
            <a:extLst>
              <a:ext uri="{FF2B5EF4-FFF2-40B4-BE49-F238E27FC236}">
                <a16:creationId xmlns:a16="http://schemas.microsoft.com/office/drawing/2014/main" id="{B736D10D-1564-1582-A7F0-4AC613E9B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97" t="10872" b="10068"/>
          <a:stretch/>
        </p:blipFill>
        <p:spPr>
          <a:xfrm>
            <a:off x="3666848" y="824593"/>
            <a:ext cx="8269998" cy="49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65A9B-7F08-1EE8-492F-425E2EA3F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056" y="798877"/>
            <a:ext cx="6771645" cy="5227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D072C-DFFC-91AC-114F-7481B9EF9AAB}"/>
              </a:ext>
            </a:extLst>
          </p:cNvPr>
          <p:cNvSpPr/>
          <p:nvPr/>
        </p:nvSpPr>
        <p:spPr>
          <a:xfrm>
            <a:off x="9185564" y="2992582"/>
            <a:ext cx="581891" cy="187036"/>
          </a:xfrm>
          <a:prstGeom prst="rect">
            <a:avLst/>
          </a:prstGeom>
          <a:solidFill>
            <a:srgbClr val="BE3334"/>
          </a:solidFill>
          <a:ln>
            <a:solidFill>
              <a:srgbClr val="BE3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/>
            <a:r>
              <a:rPr lang="en-US" sz="2130" dirty="0"/>
              <a:t>Q : In highly rarefied gases, the concept of  which of  the following loses validity-?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Thermodynamic equilibrium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Continuum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Stability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Macroscopic view point</a:t>
            </a:r>
          </a:p>
        </p:txBody>
      </p:sp>
    </p:spTree>
    <p:extLst>
      <p:ext uri="{BB962C8B-B14F-4D97-AF65-F5344CB8AC3E}">
        <p14:creationId xmlns:p14="http://schemas.microsoft.com/office/powerpoint/2010/main" val="71311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1426</Words>
  <Application>Microsoft Macintosh PowerPoint</Application>
  <PresentationFormat>Widescreen</PresentationFormat>
  <Paragraphs>232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Apple Chancery</vt:lpstr>
      <vt:lpstr>Arial</vt:lpstr>
      <vt:lpstr>Britannic Bold</vt:lpstr>
      <vt:lpstr>Calibri</vt:lpstr>
      <vt:lpstr>Calibri 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2023-07-07T09:36:28Z</dcterms:created>
  <dcterms:modified xsi:type="dcterms:W3CDTF">2023-07-07T10:03:41Z</dcterms:modified>
</cp:coreProperties>
</file>