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7853" r:id="rId2"/>
    <p:sldId id="5904" r:id="rId3"/>
    <p:sldId id="7983" r:id="rId4"/>
    <p:sldId id="6381" r:id="rId5"/>
    <p:sldId id="7969" r:id="rId6"/>
    <p:sldId id="7998" r:id="rId7"/>
    <p:sldId id="7999" r:id="rId8"/>
    <p:sldId id="7979" r:id="rId9"/>
    <p:sldId id="7980" r:id="rId10"/>
    <p:sldId id="7981" r:id="rId11"/>
    <p:sldId id="7982" r:id="rId12"/>
    <p:sldId id="7984" r:id="rId13"/>
    <p:sldId id="7985" r:id="rId14"/>
    <p:sldId id="7986" r:id="rId15"/>
    <p:sldId id="7987" r:id="rId16"/>
    <p:sldId id="7988" r:id="rId17"/>
    <p:sldId id="7989" r:id="rId18"/>
    <p:sldId id="7990" r:id="rId19"/>
    <p:sldId id="7991" r:id="rId20"/>
    <p:sldId id="7992" r:id="rId21"/>
    <p:sldId id="7993" r:id="rId22"/>
    <p:sldId id="7994" r:id="rId23"/>
    <p:sldId id="7995" r:id="rId24"/>
    <p:sldId id="7997" r:id="rId25"/>
    <p:sldId id="6886" r:id="rId26"/>
    <p:sldId id="8000" r:id="rId27"/>
    <p:sldId id="79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192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3F481-4F68-1E48-86ED-2FBE2D18FE20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E032-8993-8540-A687-42EE9B9E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2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6763-A94A-81B4-D8AA-19EF7B01E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9D3A0-3FD6-3A3B-9404-4D4F9909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6C74-1C07-FD7D-BF9B-3897F158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CC4C-FC9B-C033-B711-87E34237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0B285-C310-50B8-C8CD-059E3BC6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53BC-0691-0F8B-97CF-12FF1272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B273A-6231-3866-AC41-1E9A0CF0A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3F2A5-FD0B-5AE9-D144-0867DF3F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5B880-B15D-A2AA-0524-A8CC6CF5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20A59-C0EC-F8D8-7DE7-AC13FDD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2B10E-75AC-F9B8-07D8-FF8D2A835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2C0D9-F7A4-66AB-5310-B9657976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D0A1-BC2A-DE1E-D5B2-BA728834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FFF-0D7A-19E4-559C-A4460A16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472FA-7470-E683-49BA-7B1A9D81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8FFB-BDEB-14F1-062B-23566130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7E11-CE9F-507A-5C78-6ADA8800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43A3D-990C-ACAF-02C4-A882355D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5F448-BEFD-78AA-05B3-184D2EBA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BC62-9DCF-79C9-5FD4-79F83C95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9582-726F-30DC-F215-04611FC9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0383E-F35C-A402-C01A-DC5F3E093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36C45-2347-0F42-FACF-304C120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8476-5FA9-7CF9-2E5C-8879A407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51B8B-09BC-F3D7-3D4B-1491FC56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462-F3D3-73D0-531B-EAE27EFE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4A89-E3D4-8DE9-BA2C-EF2626E8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CC5C3-197F-F535-7DD7-B880B5ACF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3E854-CB1A-BA69-C7CB-70C8885F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9DF39-4B3E-05FF-A9CC-A44185FD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2563E-E85F-EDB1-08EB-C93BFAE6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9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5E9D-ECC0-8C27-D3CB-1AA0B6CF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2B86F-2861-92E6-E782-3D3894823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0A014-10E5-212E-5942-6701D4EC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562DC-D357-F42A-B1BF-191A1946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47F1E-FDFA-BB0E-CB13-5A9B5B7A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254A4-5CDF-B43D-CCF8-E5AD14EC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4EFF3-35F1-6B46-D886-EF22EAD6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CDE0A-A27C-FECB-3512-74B6183B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1846-F16C-81DF-BAC9-C33E7B0A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24131-9BA2-07B5-A446-1AC15A76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EF893-F953-D7AD-7C1B-A6E5069A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55B13-0644-5021-4A37-09EEC697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CCEDC-4BC6-0396-E7A9-BAFCE22F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A4542-9CEA-ADC9-9E06-F91C6755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7F60-1741-3890-BC07-29C1AD38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85CD-B8EC-0BED-E899-926CE6CE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1C54C-E038-B4FF-8966-909710A2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8C40E-37D5-E61E-6AE9-6BABA212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8D1BB-7E31-AC5B-9C6B-B6766726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3A79-16FC-5A7B-8C05-28E8F105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0092-3EC2-3D87-E951-15A48103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5D51-74B2-6976-DE31-9B0D0B167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1FC06-6187-7156-D0B3-E80507602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8333E-963D-AE3D-8671-21E45E37A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89A7F-398A-EE23-8A7A-75B1CE90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E1A83-FE03-3B37-285E-0F2B6B38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FDF6-6DA5-A4DD-5ADC-2535D727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9A491-F835-4B93-CA8F-EC995EBA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9DD52-A782-1D14-9443-3929508E4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8C091-6B32-1D51-8291-AA5C2181E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45-7153-B044-9F4E-6E5BD313FFBB}" type="datetimeFigureOut">
              <a:rPr lang="en-US" smtClean="0"/>
              <a:t>7/6/23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43C9-DF02-C9A4-9A77-068F52CC8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7F7B-8FEB-85AB-DBA6-1EACED4F6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ACD6-C4F7-A444-853D-D1B9556B8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s://www.adda247.com/engineering-maha-pack-exam-k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BB60D-15DB-3333-F537-2E58FA3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938BE-A0BB-8806-89B2-45925F9F521A}"/>
              </a:ext>
            </a:extLst>
          </p:cNvPr>
          <p:cNvSpPr/>
          <p:nvPr/>
        </p:nvSpPr>
        <p:spPr>
          <a:xfrm>
            <a:off x="3823855" y="5915890"/>
            <a:ext cx="1194954" cy="72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In which of the following cutting tool operations , will the spindle speed be Maximum-?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Knurling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Honning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Taper turning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Thread cutting</a:t>
            </a:r>
          </a:p>
          <a:p>
            <a:pPr marL="480472" indent="0" algn="r" defTabSz="599002">
              <a:buNone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0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 : In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compression refrigeration system which process does not exist!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compression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C Heat addition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C Heat Rection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Isentropic expansion</a:t>
            </a:r>
          </a:p>
        </p:txBody>
      </p:sp>
    </p:spTree>
    <p:extLst>
      <p:ext uri="{BB962C8B-B14F-4D97-AF65-F5344CB8AC3E}">
        <p14:creationId xmlns:p14="http://schemas.microsoft.com/office/powerpoint/2010/main" val="173085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An inventor says that his new concept of an engine, while working between temperature limits of 27°C and 327°C rejects 45% of heat absorbed from the source. His engine is then equivalent to which one of the following engines_?</a:t>
            </a:r>
            <a:endParaRPr lang="en-US" sz="2400" dirty="0"/>
          </a:p>
          <a:p>
            <a:r>
              <a:rPr lang="en-IN" sz="2400" dirty="0"/>
              <a:t>	(a) Carnot engine</a:t>
            </a:r>
            <a:endParaRPr lang="en-US" sz="2400" dirty="0"/>
          </a:p>
          <a:p>
            <a:r>
              <a:rPr lang="en-IN" sz="2400" dirty="0"/>
              <a:t>	(b) Diesel engine</a:t>
            </a:r>
            <a:endParaRPr lang="en-US" sz="2400" dirty="0"/>
          </a:p>
          <a:p>
            <a:r>
              <a:rPr lang="en-IN" sz="2400" dirty="0"/>
              <a:t>	(c) An impossible engine</a:t>
            </a:r>
            <a:endParaRPr lang="en-US" sz="2400" dirty="0"/>
          </a:p>
          <a:p>
            <a:r>
              <a:rPr lang="en-IN" sz="2400" dirty="0"/>
              <a:t>	(d) Ericsson engine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6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An oil of specific gravity 0.9 has viscosity of 0.28 stokes at 38°C. What will be its viscosity in Ns/m²_ ?</a:t>
            </a:r>
            <a:endParaRPr lang="en-US" sz="2400" dirty="0"/>
          </a:p>
          <a:p>
            <a:r>
              <a:rPr lang="en-IN" sz="2400" dirty="0"/>
              <a:t>	(a) 0.2520</a:t>
            </a:r>
            <a:endParaRPr lang="en-US" sz="2400" dirty="0"/>
          </a:p>
          <a:p>
            <a:r>
              <a:rPr lang="en-IN" sz="2400" dirty="0"/>
              <a:t>	(b) 0.0311</a:t>
            </a:r>
            <a:endParaRPr lang="en-US" sz="2400" dirty="0"/>
          </a:p>
          <a:p>
            <a:r>
              <a:rPr lang="en-IN" sz="2400" dirty="0"/>
              <a:t>	(c) 0.0252</a:t>
            </a:r>
            <a:endParaRPr lang="en-US" sz="2400" dirty="0"/>
          </a:p>
          <a:p>
            <a:r>
              <a:rPr lang="en-IN" sz="2400" dirty="0"/>
              <a:t>	(d) 0.0206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64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A streamline is a line!</a:t>
            </a:r>
            <a:endParaRPr lang="en-US" sz="2400" dirty="0"/>
          </a:p>
          <a:p>
            <a:pPr marL="457200" indent="-457200">
              <a:buAutoNum type="alphaLcParenBoth"/>
            </a:pPr>
            <a:r>
              <a:rPr lang="en-IN" sz="2400" dirty="0"/>
              <a:t>which is along path of the particle</a:t>
            </a:r>
            <a:endParaRPr lang="en-US" sz="2400" dirty="0"/>
          </a:p>
          <a:p>
            <a:pPr marL="457200" indent="-457200">
              <a:buAutoNum type="alphaLcParenBoth"/>
            </a:pPr>
            <a:r>
              <a:rPr lang="en-IN" sz="2400" dirty="0"/>
              <a:t>which is always parallel to the main direction of flow</a:t>
            </a:r>
            <a:endParaRPr lang="en-US" sz="2400" dirty="0"/>
          </a:p>
          <a:p>
            <a:r>
              <a:rPr lang="en-IN" sz="2400" dirty="0"/>
              <a:t>(c)  along which there is no flow</a:t>
            </a:r>
            <a:endParaRPr lang="en-US" sz="2400" dirty="0"/>
          </a:p>
          <a:p>
            <a:r>
              <a:rPr lang="en-IN" sz="2400" dirty="0"/>
              <a:t>(d)  on which tangent drawn at any point  gives the direction of velocity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23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427D3C-B340-252D-8C5D-F977B0D588C1}"/>
                  </a:ext>
                </a:extLst>
              </p:cNvPr>
              <p:cNvSpPr txBox="1"/>
              <p:nvPr/>
            </p:nvSpPr>
            <p:spPr>
              <a:xfrm>
                <a:off x="4335332" y="856249"/>
                <a:ext cx="755985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400" dirty="0">
                    <a:solidFill>
                      <a:schemeClr val="tx1"/>
                    </a:solidFill>
                  </a:rPr>
                  <a:t>Q. A hydraulic press has a ram of 20 cm diameter and a plunger of 5 cm diameter. The force required at the plunger to lift a weight of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16×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IN" sz="2400" dirty="0">
                    <a:solidFill>
                      <a:schemeClr val="tx1"/>
                    </a:solidFill>
                  </a:rPr>
                  <a:t> N shall be!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IN" sz="2400" dirty="0">
                    <a:solidFill>
                      <a:schemeClr val="tx1"/>
                    </a:solidFill>
                  </a:rPr>
                  <a:t>	(a)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256×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IN" sz="2400" dirty="0">
                    <a:solidFill>
                      <a:schemeClr val="tx1"/>
                    </a:solidFill>
                  </a:rPr>
                  <a:t>	(b)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64×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IN" sz="2400" dirty="0">
                    <a:solidFill>
                      <a:schemeClr val="tx1"/>
                    </a:solidFill>
                  </a:rPr>
                  <a:t>	(c)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4×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IN" sz="2400" dirty="0">
                    <a:solidFill>
                      <a:schemeClr val="tx1"/>
                    </a:solidFill>
                  </a:rPr>
                  <a:t>	(d)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1×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427D3C-B340-252D-8C5D-F977B0D58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32" y="856249"/>
                <a:ext cx="7559853" cy="2677656"/>
              </a:xfrm>
              <a:prstGeom prst="rect">
                <a:avLst/>
              </a:prstGeom>
              <a:blipFill>
                <a:blip r:embed="rId5"/>
                <a:stretch>
                  <a:fillRect l="-1342" t="-1887" r="-1846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85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 indent="0" algn="just" defTabSz="622300">
              <a:lnSpc>
                <a:spcPct val="100000"/>
              </a:lnSpc>
              <a:spcAft>
                <a:spcPts val="300"/>
              </a:spcAft>
              <a:buFont typeface="+mj-lt"/>
              <a:buNone/>
              <a:defRPr/>
            </a:pPr>
            <a:r>
              <a:rPr lang="en-US" sz="2130" dirty="0"/>
              <a:t>Q :  The value of an Extensive property is essentially dependent on.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Mass of system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Interaction of system with its surrounding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Path followed by system is going from one state to other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Nature of boundaries, rigid and flexible</a:t>
            </a:r>
          </a:p>
        </p:txBody>
      </p:sp>
    </p:spTree>
    <p:extLst>
      <p:ext uri="{BB962C8B-B14F-4D97-AF65-F5344CB8AC3E}">
        <p14:creationId xmlns:p14="http://schemas.microsoft.com/office/powerpoint/2010/main" val="100567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/>
            <a:r>
              <a:rPr lang="en-US" sz="2130" dirty="0"/>
              <a:t>Q : In highly rarefied gases, the concept of  which of  the following loses validity-?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Thermodynamic equilibrium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Continuum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Stability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Macroscopic view point</a:t>
            </a:r>
          </a:p>
        </p:txBody>
      </p:sp>
    </p:spTree>
    <p:extLst>
      <p:ext uri="{BB962C8B-B14F-4D97-AF65-F5344CB8AC3E}">
        <p14:creationId xmlns:p14="http://schemas.microsoft.com/office/powerpoint/2010/main" val="71311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Q : The mass and energy of which of the following always remain constant! ?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a) Closed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b) Open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c)  Non-Isolated system</a:t>
            </a:r>
          </a:p>
          <a:p>
            <a:pPr marL="136525" lvl="1" indent="-177800" algn="just" fontAlgn="base">
              <a:spcBef>
                <a:spcPct val="0"/>
              </a:spcBef>
              <a:spcAft>
                <a:spcPts val="300"/>
              </a:spcAft>
            </a:pPr>
            <a:r>
              <a:rPr lang="en-US" altLang="en-US" sz="213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d) Universe</a:t>
            </a:r>
            <a:endParaRPr lang="en-US" sz="213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212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1" indent="0" algn="just" defTabSz="622300">
              <a:lnSpc>
                <a:spcPct val="100000"/>
              </a:lnSpc>
              <a:spcAft>
                <a:spcPts val="300"/>
              </a:spcAft>
              <a:buFont typeface="+mj-lt"/>
              <a:buNone/>
              <a:defRPr/>
            </a:pPr>
            <a:r>
              <a:rPr lang="en-US" sz="2130" dirty="0"/>
              <a:t>Q: Thermodynamic equilibrium gets satisfied, if the following equilibrium is satisfied!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Thermal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Mechanical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Chemical</a:t>
            </a:r>
          </a:p>
          <a:p>
            <a:pPr marL="434975" lvl="1" indent="-342900" algn="just" defTabSz="622300">
              <a:lnSpc>
                <a:spcPct val="100000"/>
              </a:lnSpc>
              <a:spcAft>
                <a:spcPts val="300"/>
              </a:spcAft>
              <a:buFont typeface="+mj-lt"/>
              <a:buAutoNum type="alphaLcParenR"/>
              <a:defRPr/>
            </a:pPr>
            <a:r>
              <a:rPr lang="en-US" sz="2130" dirty="0"/>
              <a:t>All of these</a:t>
            </a:r>
          </a:p>
        </p:txBody>
      </p:sp>
    </p:spTree>
    <p:extLst>
      <p:ext uri="{BB962C8B-B14F-4D97-AF65-F5344CB8AC3E}">
        <p14:creationId xmlns:p14="http://schemas.microsoft.com/office/powerpoint/2010/main" val="324647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algn="just"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Q: A Pressure transducer measures a pressure of 1mm Hg which is equal to_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1.336 bar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13.3 Pa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133 Pa</a:t>
            </a:r>
          </a:p>
          <a:p>
            <a:pPr marL="428625" indent="-342900" algn="just">
              <a:buFontTx/>
              <a:buAutoNum type="alphaLcParenR"/>
              <a:defRPr/>
            </a:pPr>
            <a:r>
              <a:rPr lang="en-US" sz="213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13.3 kPa</a:t>
            </a:r>
          </a:p>
        </p:txBody>
      </p:sp>
    </p:spTree>
    <p:extLst>
      <p:ext uri="{BB962C8B-B14F-4D97-AF65-F5344CB8AC3E}">
        <p14:creationId xmlns:p14="http://schemas.microsoft.com/office/powerpoint/2010/main" val="77570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8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buNone/>
            </a:pPr>
            <a:r>
              <a:rPr lang="en-US" sz="2130" dirty="0"/>
              <a:t>Q : If a closed system is undergoing an irreversible process the entropy of the system.</a:t>
            </a:r>
          </a:p>
          <a:p>
            <a:pPr marL="85725" indent="0" algn="just">
              <a:buNone/>
            </a:pPr>
            <a:endParaRPr lang="en-US" sz="2130" dirty="0"/>
          </a:p>
          <a:p>
            <a:pPr marL="428625" indent="-342900" algn="just">
              <a:buAutoNum type="alphaLcParenBoth"/>
            </a:pPr>
            <a:r>
              <a:rPr lang="en-US" sz="2130" dirty="0"/>
              <a:t>Must increase 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Always remains constant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Must decrease</a:t>
            </a:r>
          </a:p>
          <a:p>
            <a:pPr marL="428625" indent="-342900" algn="just">
              <a:buAutoNum type="alphaLcParenBoth"/>
            </a:pPr>
            <a:r>
              <a:rPr lang="en-US" sz="2130" dirty="0"/>
              <a:t>Can </a:t>
            </a:r>
            <a:r>
              <a:rPr lang="en-US" sz="2130" dirty="0" err="1"/>
              <a:t>increase,decrease</a:t>
            </a:r>
            <a:r>
              <a:rPr lang="en-US" sz="2130" dirty="0"/>
              <a:t> or remain constant</a:t>
            </a:r>
          </a:p>
        </p:txBody>
      </p:sp>
    </p:spTree>
    <p:extLst>
      <p:ext uri="{BB962C8B-B14F-4D97-AF65-F5344CB8AC3E}">
        <p14:creationId xmlns:p14="http://schemas.microsoft.com/office/powerpoint/2010/main" val="1414663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buNone/>
            </a:pPr>
            <a:r>
              <a:rPr lang="en-US" sz="2130" dirty="0"/>
              <a:t>Q: A 70kg person walks on snow with total foot imprint area of 500cm². What pressure does he exert on snow_?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0.5 kPa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12.5 kPa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13.73 </a:t>
            </a:r>
            <a:r>
              <a:rPr lang="en-US" sz="2130" dirty="0" err="1"/>
              <a:t>kN</a:t>
            </a:r>
            <a:r>
              <a:rPr lang="en-US" sz="2130" dirty="0"/>
              <a:t>/m²</a:t>
            </a:r>
          </a:p>
          <a:p>
            <a:pPr marL="428625" indent="-342900" algn="just">
              <a:buAutoNum type="alphaLcParenR"/>
            </a:pPr>
            <a:r>
              <a:rPr lang="en-US" sz="2130" dirty="0"/>
              <a:t>137.3 </a:t>
            </a:r>
            <a:r>
              <a:rPr lang="en-US" sz="2130" dirty="0" err="1"/>
              <a:t>kN</a:t>
            </a:r>
            <a:r>
              <a:rPr lang="en-US" sz="2130" dirty="0"/>
              <a:t>/m²</a:t>
            </a:r>
          </a:p>
        </p:txBody>
      </p:sp>
    </p:spTree>
    <p:extLst>
      <p:ext uri="{BB962C8B-B14F-4D97-AF65-F5344CB8AC3E}">
        <p14:creationId xmlns:p14="http://schemas.microsoft.com/office/powerpoint/2010/main" val="65741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8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30" b="0" dirty="0"/>
              <a:t> Q: An isolated thermodynamic system executes a </a:t>
            </a:r>
            <a:r>
              <a:rPr lang="en-US" sz="2130" b="0" dirty="0" err="1"/>
              <a:t>process.choose</a:t>
            </a:r>
            <a:r>
              <a:rPr lang="en-US" sz="2130" b="0" dirty="0"/>
              <a:t> the correct statement from the following!</a:t>
            </a:r>
          </a:p>
          <a:p>
            <a:pPr algn="just"/>
            <a:endParaRPr lang="en-US" sz="213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heat is transferred 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work is transferred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No mass flow across the boundary of the system</a:t>
            </a:r>
          </a:p>
          <a:p>
            <a:pPr marL="457200" indent="-457200" algn="just">
              <a:buAutoNum type="alphaLcParenBoth"/>
            </a:pPr>
            <a:r>
              <a:rPr lang="en-US" sz="213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18625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8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Which one of the following lubricants is most suitable for drawing mild steel wires_?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Mustered oil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Water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Lime-water</a:t>
            </a:r>
          </a:p>
          <a:p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Kerosene</a:t>
            </a:r>
          </a:p>
        </p:txBody>
      </p:sp>
    </p:spTree>
    <p:extLst>
      <p:ext uri="{BB962C8B-B14F-4D97-AF65-F5344CB8AC3E}">
        <p14:creationId xmlns:p14="http://schemas.microsoft.com/office/powerpoint/2010/main" val="40000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 descr="A picture containing text, screenshot, graphic design, advertising&#10;&#10;Description automatically generated">
            <a:extLst>
              <a:ext uri="{FF2B5EF4-FFF2-40B4-BE49-F238E27FC236}">
                <a16:creationId xmlns:a16="http://schemas.microsoft.com/office/drawing/2014/main" id="{B736D10D-1564-1582-A7F0-4AC613E9B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7" t="10872" b="10068"/>
          <a:stretch/>
        </p:blipFill>
        <p:spPr>
          <a:xfrm>
            <a:off x="3666848" y="824593"/>
            <a:ext cx="8269998" cy="49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1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5A9B-7F08-1EE8-492F-425E2EA3F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056" y="798877"/>
            <a:ext cx="6771645" cy="522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D072C-DFFC-91AC-114F-7481B9EF9AAB}"/>
              </a:ext>
            </a:extLst>
          </p:cNvPr>
          <p:cNvSpPr/>
          <p:nvPr/>
        </p:nvSpPr>
        <p:spPr>
          <a:xfrm>
            <a:off x="9185564" y="2992582"/>
            <a:ext cx="581891" cy="187036"/>
          </a:xfrm>
          <a:prstGeom prst="rect">
            <a:avLst/>
          </a:prstGeom>
          <a:solidFill>
            <a:srgbClr val="BE3334"/>
          </a:solidFill>
          <a:ln>
            <a:solidFill>
              <a:srgbClr val="BE3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91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HW</a:t>
            </a: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In the rolling process, roll separating force can be decreased 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reducing the roll diameter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increasing the roll diameter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providing back-up rolls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13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increasing the friction between the rolls and the metal</a:t>
            </a:r>
          </a:p>
        </p:txBody>
      </p:sp>
    </p:spTree>
    <p:extLst>
      <p:ext uri="{BB962C8B-B14F-4D97-AF65-F5344CB8AC3E}">
        <p14:creationId xmlns:p14="http://schemas.microsoft.com/office/powerpoint/2010/main" val="216352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HW : Center of pressure of any body will always be located 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center of gravity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Center of gravity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center of gravity</a:t>
            </a:r>
          </a:p>
          <a:p>
            <a:pPr marL="480472" indent="-480472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Anywhere below or on center of gravity</a:t>
            </a:r>
          </a:p>
        </p:txBody>
      </p:sp>
    </p:spTree>
    <p:extLst>
      <p:ext uri="{BB962C8B-B14F-4D97-AF65-F5344CB8AC3E}">
        <p14:creationId xmlns:p14="http://schemas.microsoft.com/office/powerpoint/2010/main" val="88997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Amarjyoti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Shubham Gaur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Maurya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Narender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Rati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CFFA5B-90B5-72E3-4B97-DAA0DD5BD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0"/>
          <a:stretch/>
        </p:blipFill>
        <p:spPr>
          <a:xfrm>
            <a:off x="5579385" y="873154"/>
            <a:ext cx="6392893" cy="54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 descr="A picture containing text, screenshot, graphic design, advertising&#10;&#10;Description automatically generated">
            <a:extLst>
              <a:ext uri="{FF2B5EF4-FFF2-40B4-BE49-F238E27FC236}">
                <a16:creationId xmlns:a16="http://schemas.microsoft.com/office/drawing/2014/main" id="{B736D10D-1564-1582-A7F0-4AC613E9B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7" t="10872" b="10068"/>
          <a:stretch/>
        </p:blipFill>
        <p:spPr>
          <a:xfrm>
            <a:off x="3666848" y="824593"/>
            <a:ext cx="8269998" cy="49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65A9B-7F08-1EE8-492F-425E2EA3F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056" y="798877"/>
            <a:ext cx="6771645" cy="5227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D072C-DFFC-91AC-114F-7481B9EF9AAB}"/>
              </a:ext>
            </a:extLst>
          </p:cNvPr>
          <p:cNvSpPr/>
          <p:nvPr/>
        </p:nvSpPr>
        <p:spPr>
          <a:xfrm>
            <a:off x="9185564" y="2992582"/>
            <a:ext cx="581891" cy="187036"/>
          </a:xfrm>
          <a:prstGeom prst="rect">
            <a:avLst/>
          </a:prstGeom>
          <a:solidFill>
            <a:srgbClr val="BE3334"/>
          </a:solidFill>
          <a:ln>
            <a:solidFill>
              <a:srgbClr val="BE3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Cadmium and Zinc are ………………… material-?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worked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worked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 &amp; B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21099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process is not a metal cutting process!?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Parting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Boaring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Knurling </a:t>
            </a:r>
          </a:p>
        </p:txBody>
      </p:sp>
    </p:spTree>
    <p:extLst>
      <p:ext uri="{BB962C8B-B14F-4D97-AF65-F5344CB8AC3E}">
        <p14:creationId xmlns:p14="http://schemas.microsoft.com/office/powerpoint/2010/main" val="33677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1697</Words>
  <Application>Microsoft Macintosh PowerPoint</Application>
  <PresentationFormat>Widescreen</PresentationFormat>
  <Paragraphs>232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Apple Chancery</vt:lpstr>
      <vt:lpstr>Arial</vt:lpstr>
      <vt:lpstr>Britannic Bold</vt:lpstr>
      <vt:lpstr>Calibri</vt:lpstr>
      <vt:lpstr>Calibri Light</vt:lpstr>
      <vt:lpstr>Cambria Math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2023-07-06T09:52:52Z</dcterms:created>
  <dcterms:modified xsi:type="dcterms:W3CDTF">2023-07-06T10:15:49Z</dcterms:modified>
</cp:coreProperties>
</file>