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3602" r:id="rId3"/>
    <p:sldId id="3603" r:id="rId4"/>
    <p:sldId id="3604" r:id="rId5"/>
    <p:sldId id="3605" r:id="rId6"/>
    <p:sldId id="3606" r:id="rId7"/>
    <p:sldId id="3607" r:id="rId8"/>
    <p:sldId id="3608" r:id="rId9"/>
    <p:sldId id="3609" r:id="rId10"/>
    <p:sldId id="3610" r:id="rId11"/>
    <p:sldId id="3611" r:id="rId12"/>
    <p:sldId id="3612" r:id="rId13"/>
    <p:sldId id="3613" r:id="rId14"/>
    <p:sldId id="3614" r:id="rId15"/>
    <p:sldId id="361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76" autoAdjust="0"/>
    <p:restoredTop sz="94660"/>
  </p:normalViewPr>
  <p:slideViewPr>
    <p:cSldViewPr snapToGrid="0">
      <p:cViewPr varScale="1">
        <p:scale>
          <a:sx n="68" d="100"/>
          <a:sy n="68" d="100"/>
        </p:scale>
        <p:origin x="87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6662C4-C606-49C0-8F95-253803B3EEE2}" type="datetimeFigureOut">
              <a:rPr lang="en-US" smtClean="0"/>
              <a:t>9/15/2022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69E43C-632F-4CB2-B5D1-DD843B38C8C9}" type="slidenum">
              <a:rPr lang="en-US" smtClean="0"/>
              <a:t>‹#›</a:t>
            </a:fld>
            <a:endParaRPr lang="en-US"/>
          </a:p>
        </p:txBody>
      </p:sp>
    </p:spTree>
    <p:extLst>
      <p:ext uri="{BB962C8B-B14F-4D97-AF65-F5344CB8AC3E}">
        <p14:creationId xmlns:p14="http://schemas.microsoft.com/office/powerpoint/2010/main" val="2858164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8BA794-7127-44C1-A88A-770CC22F9FF9}" type="slidenum">
              <a:rPr lang="en-US" smtClean="0"/>
              <a:t>2</a:t>
            </a:fld>
            <a:endParaRPr lang="en-US"/>
          </a:p>
        </p:txBody>
      </p:sp>
    </p:spTree>
    <p:extLst>
      <p:ext uri="{BB962C8B-B14F-4D97-AF65-F5344CB8AC3E}">
        <p14:creationId xmlns:p14="http://schemas.microsoft.com/office/powerpoint/2010/main" val="39176484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8BA794-7127-44C1-A88A-770CC22F9FF9}" type="slidenum">
              <a:rPr lang="en-US" smtClean="0"/>
              <a:t>11</a:t>
            </a:fld>
            <a:endParaRPr lang="en-US"/>
          </a:p>
        </p:txBody>
      </p:sp>
    </p:spTree>
    <p:extLst>
      <p:ext uri="{BB962C8B-B14F-4D97-AF65-F5344CB8AC3E}">
        <p14:creationId xmlns:p14="http://schemas.microsoft.com/office/powerpoint/2010/main" val="25823594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8BA794-7127-44C1-A88A-770CC22F9FF9}" type="slidenum">
              <a:rPr lang="en-US" smtClean="0"/>
              <a:t>12</a:t>
            </a:fld>
            <a:endParaRPr lang="en-US"/>
          </a:p>
        </p:txBody>
      </p:sp>
    </p:spTree>
    <p:extLst>
      <p:ext uri="{BB962C8B-B14F-4D97-AF65-F5344CB8AC3E}">
        <p14:creationId xmlns:p14="http://schemas.microsoft.com/office/powerpoint/2010/main" val="29450308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8BA794-7127-44C1-A88A-770CC22F9FF9}" type="slidenum">
              <a:rPr lang="en-US" smtClean="0"/>
              <a:t>13</a:t>
            </a:fld>
            <a:endParaRPr lang="en-US"/>
          </a:p>
        </p:txBody>
      </p:sp>
    </p:spTree>
    <p:extLst>
      <p:ext uri="{BB962C8B-B14F-4D97-AF65-F5344CB8AC3E}">
        <p14:creationId xmlns:p14="http://schemas.microsoft.com/office/powerpoint/2010/main" val="7112430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8BA794-7127-44C1-A88A-770CC22F9FF9}" type="slidenum">
              <a:rPr lang="en-US" smtClean="0"/>
              <a:t>14</a:t>
            </a:fld>
            <a:endParaRPr lang="en-US"/>
          </a:p>
        </p:txBody>
      </p:sp>
    </p:spTree>
    <p:extLst>
      <p:ext uri="{BB962C8B-B14F-4D97-AF65-F5344CB8AC3E}">
        <p14:creationId xmlns:p14="http://schemas.microsoft.com/office/powerpoint/2010/main" val="10826053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8BA794-7127-44C1-A88A-770CC22F9FF9}" type="slidenum">
              <a:rPr lang="en-US" smtClean="0"/>
              <a:t>15</a:t>
            </a:fld>
            <a:endParaRPr lang="en-US"/>
          </a:p>
        </p:txBody>
      </p:sp>
    </p:spTree>
    <p:extLst>
      <p:ext uri="{BB962C8B-B14F-4D97-AF65-F5344CB8AC3E}">
        <p14:creationId xmlns:p14="http://schemas.microsoft.com/office/powerpoint/2010/main" val="25114734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8BA794-7127-44C1-A88A-770CC22F9FF9}" type="slidenum">
              <a:rPr lang="en-US" smtClean="0"/>
              <a:t>3</a:t>
            </a:fld>
            <a:endParaRPr lang="en-US"/>
          </a:p>
        </p:txBody>
      </p:sp>
    </p:spTree>
    <p:extLst>
      <p:ext uri="{BB962C8B-B14F-4D97-AF65-F5344CB8AC3E}">
        <p14:creationId xmlns:p14="http://schemas.microsoft.com/office/powerpoint/2010/main" val="2796203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8BA794-7127-44C1-A88A-770CC22F9FF9}" type="slidenum">
              <a:rPr lang="en-US" smtClean="0"/>
              <a:t>4</a:t>
            </a:fld>
            <a:endParaRPr lang="en-US"/>
          </a:p>
        </p:txBody>
      </p:sp>
    </p:spTree>
    <p:extLst>
      <p:ext uri="{BB962C8B-B14F-4D97-AF65-F5344CB8AC3E}">
        <p14:creationId xmlns:p14="http://schemas.microsoft.com/office/powerpoint/2010/main" val="42013523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8BA794-7127-44C1-A88A-770CC22F9FF9}" type="slidenum">
              <a:rPr lang="en-US" smtClean="0"/>
              <a:t>5</a:t>
            </a:fld>
            <a:endParaRPr lang="en-US"/>
          </a:p>
        </p:txBody>
      </p:sp>
    </p:spTree>
    <p:extLst>
      <p:ext uri="{BB962C8B-B14F-4D97-AF65-F5344CB8AC3E}">
        <p14:creationId xmlns:p14="http://schemas.microsoft.com/office/powerpoint/2010/main" val="1916664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8BA794-7127-44C1-A88A-770CC22F9FF9}" type="slidenum">
              <a:rPr lang="en-US" smtClean="0"/>
              <a:t>6</a:t>
            </a:fld>
            <a:endParaRPr lang="en-US"/>
          </a:p>
        </p:txBody>
      </p:sp>
    </p:spTree>
    <p:extLst>
      <p:ext uri="{BB962C8B-B14F-4D97-AF65-F5344CB8AC3E}">
        <p14:creationId xmlns:p14="http://schemas.microsoft.com/office/powerpoint/2010/main" val="35018670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8BA794-7127-44C1-A88A-770CC22F9FF9}" type="slidenum">
              <a:rPr lang="en-US" smtClean="0"/>
              <a:t>7</a:t>
            </a:fld>
            <a:endParaRPr lang="en-US"/>
          </a:p>
        </p:txBody>
      </p:sp>
    </p:spTree>
    <p:extLst>
      <p:ext uri="{BB962C8B-B14F-4D97-AF65-F5344CB8AC3E}">
        <p14:creationId xmlns:p14="http://schemas.microsoft.com/office/powerpoint/2010/main" val="401844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8BA794-7127-44C1-A88A-770CC22F9FF9}" type="slidenum">
              <a:rPr lang="en-US" smtClean="0"/>
              <a:t>8</a:t>
            </a:fld>
            <a:endParaRPr lang="en-US"/>
          </a:p>
        </p:txBody>
      </p:sp>
    </p:spTree>
    <p:extLst>
      <p:ext uri="{BB962C8B-B14F-4D97-AF65-F5344CB8AC3E}">
        <p14:creationId xmlns:p14="http://schemas.microsoft.com/office/powerpoint/2010/main" val="31863122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8BA794-7127-44C1-A88A-770CC22F9FF9}" type="slidenum">
              <a:rPr lang="en-US" smtClean="0"/>
              <a:t>9</a:t>
            </a:fld>
            <a:endParaRPr lang="en-US"/>
          </a:p>
        </p:txBody>
      </p:sp>
    </p:spTree>
    <p:extLst>
      <p:ext uri="{BB962C8B-B14F-4D97-AF65-F5344CB8AC3E}">
        <p14:creationId xmlns:p14="http://schemas.microsoft.com/office/powerpoint/2010/main" val="19813728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8BA794-7127-44C1-A88A-770CC22F9FF9}" type="slidenum">
              <a:rPr lang="en-US" smtClean="0"/>
              <a:t>10</a:t>
            </a:fld>
            <a:endParaRPr lang="en-US"/>
          </a:p>
        </p:txBody>
      </p:sp>
    </p:spTree>
    <p:extLst>
      <p:ext uri="{BB962C8B-B14F-4D97-AF65-F5344CB8AC3E}">
        <p14:creationId xmlns:p14="http://schemas.microsoft.com/office/powerpoint/2010/main" val="1761518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308CE-D435-4815-A25E-CB8F6BD70A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DB5DB4B-94F2-5861-8E2F-15EF2E9C48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36CD150-865B-F97C-82FC-349301B07EBC}"/>
              </a:ext>
            </a:extLst>
          </p:cNvPr>
          <p:cNvSpPr>
            <a:spLocks noGrp="1"/>
          </p:cNvSpPr>
          <p:nvPr>
            <p:ph type="dt" sz="half" idx="10"/>
          </p:nvPr>
        </p:nvSpPr>
        <p:spPr/>
        <p:txBody>
          <a:bodyPr/>
          <a:lstStyle/>
          <a:p>
            <a:fld id="{FC435BC1-F6DD-4194-A5BB-A26FAC58F0F9}" type="datetimeFigureOut">
              <a:rPr lang="en-US" smtClean="0"/>
              <a:t>9/15/2022</a:t>
            </a:fld>
            <a:endParaRPr lang="en-US"/>
          </a:p>
        </p:txBody>
      </p:sp>
      <p:sp>
        <p:nvSpPr>
          <p:cNvPr id="5" name="Footer Placeholder 4">
            <a:extLst>
              <a:ext uri="{FF2B5EF4-FFF2-40B4-BE49-F238E27FC236}">
                <a16:creationId xmlns:a16="http://schemas.microsoft.com/office/drawing/2014/main" id="{F7994172-52E3-8153-2D86-4E5CC4AB37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C366F7-9C4B-D62C-0C93-737E8FCA7E5A}"/>
              </a:ext>
            </a:extLst>
          </p:cNvPr>
          <p:cNvSpPr>
            <a:spLocks noGrp="1"/>
          </p:cNvSpPr>
          <p:nvPr>
            <p:ph type="sldNum" sz="quarter" idx="12"/>
          </p:nvPr>
        </p:nvSpPr>
        <p:spPr/>
        <p:txBody>
          <a:bodyPr/>
          <a:lstStyle/>
          <a:p>
            <a:fld id="{85E0BC74-04CC-465F-8123-212069917693}" type="slidenum">
              <a:rPr lang="en-US" smtClean="0"/>
              <a:t>‹#›</a:t>
            </a:fld>
            <a:endParaRPr lang="en-US"/>
          </a:p>
        </p:txBody>
      </p:sp>
    </p:spTree>
    <p:extLst>
      <p:ext uri="{BB962C8B-B14F-4D97-AF65-F5344CB8AC3E}">
        <p14:creationId xmlns:p14="http://schemas.microsoft.com/office/powerpoint/2010/main" val="89820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5EC7E-D76E-E863-076B-CD3FF6E910D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642FF53-D4EF-7DBF-BCB1-BDC0563D303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71BA51-AF6D-2143-81EF-A0D801E12E84}"/>
              </a:ext>
            </a:extLst>
          </p:cNvPr>
          <p:cNvSpPr>
            <a:spLocks noGrp="1"/>
          </p:cNvSpPr>
          <p:nvPr>
            <p:ph type="dt" sz="half" idx="10"/>
          </p:nvPr>
        </p:nvSpPr>
        <p:spPr/>
        <p:txBody>
          <a:bodyPr/>
          <a:lstStyle/>
          <a:p>
            <a:fld id="{FC435BC1-F6DD-4194-A5BB-A26FAC58F0F9}" type="datetimeFigureOut">
              <a:rPr lang="en-US" smtClean="0"/>
              <a:t>9/15/2022</a:t>
            </a:fld>
            <a:endParaRPr lang="en-US"/>
          </a:p>
        </p:txBody>
      </p:sp>
      <p:sp>
        <p:nvSpPr>
          <p:cNvPr id="5" name="Footer Placeholder 4">
            <a:extLst>
              <a:ext uri="{FF2B5EF4-FFF2-40B4-BE49-F238E27FC236}">
                <a16:creationId xmlns:a16="http://schemas.microsoft.com/office/drawing/2014/main" id="{77B86E62-6C94-57A9-61EF-708BB50CCB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0D3F9E-E6B3-5065-4005-6BC084F54F38}"/>
              </a:ext>
            </a:extLst>
          </p:cNvPr>
          <p:cNvSpPr>
            <a:spLocks noGrp="1"/>
          </p:cNvSpPr>
          <p:nvPr>
            <p:ph type="sldNum" sz="quarter" idx="12"/>
          </p:nvPr>
        </p:nvSpPr>
        <p:spPr/>
        <p:txBody>
          <a:bodyPr/>
          <a:lstStyle/>
          <a:p>
            <a:fld id="{85E0BC74-04CC-465F-8123-212069917693}" type="slidenum">
              <a:rPr lang="en-US" smtClean="0"/>
              <a:t>‹#›</a:t>
            </a:fld>
            <a:endParaRPr lang="en-US"/>
          </a:p>
        </p:txBody>
      </p:sp>
    </p:spTree>
    <p:extLst>
      <p:ext uri="{BB962C8B-B14F-4D97-AF65-F5344CB8AC3E}">
        <p14:creationId xmlns:p14="http://schemas.microsoft.com/office/powerpoint/2010/main" val="3605820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744996-12E2-66E5-EBFF-B82C7F2141C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5AF1577-501F-16E2-E1D1-79C4EBBC366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07AF1E-8461-060B-98D1-182D9833648D}"/>
              </a:ext>
            </a:extLst>
          </p:cNvPr>
          <p:cNvSpPr>
            <a:spLocks noGrp="1"/>
          </p:cNvSpPr>
          <p:nvPr>
            <p:ph type="dt" sz="half" idx="10"/>
          </p:nvPr>
        </p:nvSpPr>
        <p:spPr/>
        <p:txBody>
          <a:bodyPr/>
          <a:lstStyle/>
          <a:p>
            <a:fld id="{FC435BC1-F6DD-4194-A5BB-A26FAC58F0F9}" type="datetimeFigureOut">
              <a:rPr lang="en-US" smtClean="0"/>
              <a:t>9/15/2022</a:t>
            </a:fld>
            <a:endParaRPr lang="en-US"/>
          </a:p>
        </p:txBody>
      </p:sp>
      <p:sp>
        <p:nvSpPr>
          <p:cNvPr id="5" name="Footer Placeholder 4">
            <a:extLst>
              <a:ext uri="{FF2B5EF4-FFF2-40B4-BE49-F238E27FC236}">
                <a16:creationId xmlns:a16="http://schemas.microsoft.com/office/drawing/2014/main" id="{5D331B64-8161-A356-D599-2D1455B3ED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9FE91B-45F3-0B6A-E19F-5D13225D9434}"/>
              </a:ext>
            </a:extLst>
          </p:cNvPr>
          <p:cNvSpPr>
            <a:spLocks noGrp="1"/>
          </p:cNvSpPr>
          <p:nvPr>
            <p:ph type="sldNum" sz="quarter" idx="12"/>
          </p:nvPr>
        </p:nvSpPr>
        <p:spPr/>
        <p:txBody>
          <a:bodyPr/>
          <a:lstStyle/>
          <a:p>
            <a:fld id="{85E0BC74-04CC-465F-8123-212069917693}" type="slidenum">
              <a:rPr lang="en-US" smtClean="0"/>
              <a:t>‹#›</a:t>
            </a:fld>
            <a:endParaRPr lang="en-US"/>
          </a:p>
        </p:txBody>
      </p:sp>
    </p:spTree>
    <p:extLst>
      <p:ext uri="{BB962C8B-B14F-4D97-AF65-F5344CB8AC3E}">
        <p14:creationId xmlns:p14="http://schemas.microsoft.com/office/powerpoint/2010/main" val="4059650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89B2E-8C8F-2F9A-CF42-DA4C991301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0560E0-B821-E135-9446-14608A4217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7BDA99-E001-4473-FCBC-E93F9A8DB6D2}"/>
              </a:ext>
            </a:extLst>
          </p:cNvPr>
          <p:cNvSpPr>
            <a:spLocks noGrp="1"/>
          </p:cNvSpPr>
          <p:nvPr>
            <p:ph type="dt" sz="half" idx="10"/>
          </p:nvPr>
        </p:nvSpPr>
        <p:spPr/>
        <p:txBody>
          <a:bodyPr/>
          <a:lstStyle/>
          <a:p>
            <a:fld id="{FC435BC1-F6DD-4194-A5BB-A26FAC58F0F9}" type="datetimeFigureOut">
              <a:rPr lang="en-US" smtClean="0"/>
              <a:t>9/15/2022</a:t>
            </a:fld>
            <a:endParaRPr lang="en-US"/>
          </a:p>
        </p:txBody>
      </p:sp>
      <p:sp>
        <p:nvSpPr>
          <p:cNvPr id="5" name="Footer Placeholder 4">
            <a:extLst>
              <a:ext uri="{FF2B5EF4-FFF2-40B4-BE49-F238E27FC236}">
                <a16:creationId xmlns:a16="http://schemas.microsoft.com/office/drawing/2014/main" id="{C183AA83-5BD6-47CF-52F3-9B5B015F57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BBBDDF-5EE0-A2E7-29CB-3581377D6CE2}"/>
              </a:ext>
            </a:extLst>
          </p:cNvPr>
          <p:cNvSpPr>
            <a:spLocks noGrp="1"/>
          </p:cNvSpPr>
          <p:nvPr>
            <p:ph type="sldNum" sz="quarter" idx="12"/>
          </p:nvPr>
        </p:nvSpPr>
        <p:spPr/>
        <p:txBody>
          <a:bodyPr/>
          <a:lstStyle/>
          <a:p>
            <a:fld id="{85E0BC74-04CC-465F-8123-212069917693}" type="slidenum">
              <a:rPr lang="en-US" smtClean="0"/>
              <a:t>‹#›</a:t>
            </a:fld>
            <a:endParaRPr lang="en-US"/>
          </a:p>
        </p:txBody>
      </p:sp>
    </p:spTree>
    <p:extLst>
      <p:ext uri="{BB962C8B-B14F-4D97-AF65-F5344CB8AC3E}">
        <p14:creationId xmlns:p14="http://schemas.microsoft.com/office/powerpoint/2010/main" val="2251842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667A6-2D4E-A79C-4153-54B0F9133E2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4E5D3A1-75C5-CAA5-C0F4-382F7655B2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843BBB8-8C79-948C-3196-FE02A4767C5F}"/>
              </a:ext>
            </a:extLst>
          </p:cNvPr>
          <p:cNvSpPr>
            <a:spLocks noGrp="1"/>
          </p:cNvSpPr>
          <p:nvPr>
            <p:ph type="dt" sz="half" idx="10"/>
          </p:nvPr>
        </p:nvSpPr>
        <p:spPr/>
        <p:txBody>
          <a:bodyPr/>
          <a:lstStyle/>
          <a:p>
            <a:fld id="{FC435BC1-F6DD-4194-A5BB-A26FAC58F0F9}" type="datetimeFigureOut">
              <a:rPr lang="en-US" smtClean="0"/>
              <a:t>9/15/2022</a:t>
            </a:fld>
            <a:endParaRPr lang="en-US"/>
          </a:p>
        </p:txBody>
      </p:sp>
      <p:sp>
        <p:nvSpPr>
          <p:cNvPr id="5" name="Footer Placeholder 4">
            <a:extLst>
              <a:ext uri="{FF2B5EF4-FFF2-40B4-BE49-F238E27FC236}">
                <a16:creationId xmlns:a16="http://schemas.microsoft.com/office/drawing/2014/main" id="{19AA7E66-A8A2-D543-F49C-A8EC6E1DB3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A58E74-6C3F-4F99-D278-024D3615E299}"/>
              </a:ext>
            </a:extLst>
          </p:cNvPr>
          <p:cNvSpPr>
            <a:spLocks noGrp="1"/>
          </p:cNvSpPr>
          <p:nvPr>
            <p:ph type="sldNum" sz="quarter" idx="12"/>
          </p:nvPr>
        </p:nvSpPr>
        <p:spPr/>
        <p:txBody>
          <a:bodyPr/>
          <a:lstStyle/>
          <a:p>
            <a:fld id="{85E0BC74-04CC-465F-8123-212069917693}" type="slidenum">
              <a:rPr lang="en-US" smtClean="0"/>
              <a:t>‹#›</a:t>
            </a:fld>
            <a:endParaRPr lang="en-US"/>
          </a:p>
        </p:txBody>
      </p:sp>
    </p:spTree>
    <p:extLst>
      <p:ext uri="{BB962C8B-B14F-4D97-AF65-F5344CB8AC3E}">
        <p14:creationId xmlns:p14="http://schemas.microsoft.com/office/powerpoint/2010/main" val="1222575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06FD4-0FC8-F15D-679B-47F38C3751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5F41886-D070-8340-E20C-B27BB129D75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9B3F9F7-0C04-C2E1-3B87-E29E8DE65CC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5F9A54-42B2-5BF0-C809-7165C201C4CD}"/>
              </a:ext>
            </a:extLst>
          </p:cNvPr>
          <p:cNvSpPr>
            <a:spLocks noGrp="1"/>
          </p:cNvSpPr>
          <p:nvPr>
            <p:ph type="dt" sz="half" idx="10"/>
          </p:nvPr>
        </p:nvSpPr>
        <p:spPr/>
        <p:txBody>
          <a:bodyPr/>
          <a:lstStyle/>
          <a:p>
            <a:fld id="{FC435BC1-F6DD-4194-A5BB-A26FAC58F0F9}" type="datetimeFigureOut">
              <a:rPr lang="en-US" smtClean="0"/>
              <a:t>9/15/2022</a:t>
            </a:fld>
            <a:endParaRPr lang="en-US"/>
          </a:p>
        </p:txBody>
      </p:sp>
      <p:sp>
        <p:nvSpPr>
          <p:cNvPr id="6" name="Footer Placeholder 5">
            <a:extLst>
              <a:ext uri="{FF2B5EF4-FFF2-40B4-BE49-F238E27FC236}">
                <a16:creationId xmlns:a16="http://schemas.microsoft.com/office/drawing/2014/main" id="{C37E69CD-F219-3C10-4D4A-A8F925A0B0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28DE23-C10E-B7BB-8DE2-56806358C626}"/>
              </a:ext>
            </a:extLst>
          </p:cNvPr>
          <p:cNvSpPr>
            <a:spLocks noGrp="1"/>
          </p:cNvSpPr>
          <p:nvPr>
            <p:ph type="sldNum" sz="quarter" idx="12"/>
          </p:nvPr>
        </p:nvSpPr>
        <p:spPr/>
        <p:txBody>
          <a:bodyPr/>
          <a:lstStyle/>
          <a:p>
            <a:fld id="{85E0BC74-04CC-465F-8123-212069917693}" type="slidenum">
              <a:rPr lang="en-US" smtClean="0"/>
              <a:t>‹#›</a:t>
            </a:fld>
            <a:endParaRPr lang="en-US"/>
          </a:p>
        </p:txBody>
      </p:sp>
    </p:spTree>
    <p:extLst>
      <p:ext uri="{BB962C8B-B14F-4D97-AF65-F5344CB8AC3E}">
        <p14:creationId xmlns:p14="http://schemas.microsoft.com/office/powerpoint/2010/main" val="4022058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4C62A-B2C2-DBF5-E8F0-E7ACC5D3F11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8C418CC-8373-F9D8-BF4B-52614F8501D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64E811-0FD7-9D14-7555-2AC90743A6C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2E46153-3941-1C8F-E8B4-722A46B710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7EE9EA7-00CB-A110-47C8-A044C983E78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35D072D-54D1-BB7F-E950-7989F44973CC}"/>
              </a:ext>
            </a:extLst>
          </p:cNvPr>
          <p:cNvSpPr>
            <a:spLocks noGrp="1"/>
          </p:cNvSpPr>
          <p:nvPr>
            <p:ph type="dt" sz="half" idx="10"/>
          </p:nvPr>
        </p:nvSpPr>
        <p:spPr/>
        <p:txBody>
          <a:bodyPr/>
          <a:lstStyle/>
          <a:p>
            <a:fld id="{FC435BC1-F6DD-4194-A5BB-A26FAC58F0F9}" type="datetimeFigureOut">
              <a:rPr lang="en-US" smtClean="0"/>
              <a:t>9/15/2022</a:t>
            </a:fld>
            <a:endParaRPr lang="en-US"/>
          </a:p>
        </p:txBody>
      </p:sp>
      <p:sp>
        <p:nvSpPr>
          <p:cNvPr id="8" name="Footer Placeholder 7">
            <a:extLst>
              <a:ext uri="{FF2B5EF4-FFF2-40B4-BE49-F238E27FC236}">
                <a16:creationId xmlns:a16="http://schemas.microsoft.com/office/drawing/2014/main" id="{66E85E2D-4184-E326-552D-7A6435C1781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E22D093-BB62-94A1-18D7-5CAF5A39F22D}"/>
              </a:ext>
            </a:extLst>
          </p:cNvPr>
          <p:cNvSpPr>
            <a:spLocks noGrp="1"/>
          </p:cNvSpPr>
          <p:nvPr>
            <p:ph type="sldNum" sz="quarter" idx="12"/>
          </p:nvPr>
        </p:nvSpPr>
        <p:spPr/>
        <p:txBody>
          <a:bodyPr/>
          <a:lstStyle/>
          <a:p>
            <a:fld id="{85E0BC74-04CC-465F-8123-212069917693}" type="slidenum">
              <a:rPr lang="en-US" smtClean="0"/>
              <a:t>‹#›</a:t>
            </a:fld>
            <a:endParaRPr lang="en-US"/>
          </a:p>
        </p:txBody>
      </p:sp>
    </p:spTree>
    <p:extLst>
      <p:ext uri="{BB962C8B-B14F-4D97-AF65-F5344CB8AC3E}">
        <p14:creationId xmlns:p14="http://schemas.microsoft.com/office/powerpoint/2010/main" val="1154965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DFB69-35C8-CC37-00D6-EDADF9F4FA1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BEC9102-0416-384B-F375-C1ADCE717D55}"/>
              </a:ext>
            </a:extLst>
          </p:cNvPr>
          <p:cNvSpPr>
            <a:spLocks noGrp="1"/>
          </p:cNvSpPr>
          <p:nvPr>
            <p:ph type="dt" sz="half" idx="10"/>
          </p:nvPr>
        </p:nvSpPr>
        <p:spPr/>
        <p:txBody>
          <a:bodyPr/>
          <a:lstStyle/>
          <a:p>
            <a:fld id="{FC435BC1-F6DD-4194-A5BB-A26FAC58F0F9}" type="datetimeFigureOut">
              <a:rPr lang="en-US" smtClean="0"/>
              <a:t>9/15/2022</a:t>
            </a:fld>
            <a:endParaRPr lang="en-US"/>
          </a:p>
        </p:txBody>
      </p:sp>
      <p:sp>
        <p:nvSpPr>
          <p:cNvPr id="4" name="Footer Placeholder 3">
            <a:extLst>
              <a:ext uri="{FF2B5EF4-FFF2-40B4-BE49-F238E27FC236}">
                <a16:creationId xmlns:a16="http://schemas.microsoft.com/office/drawing/2014/main" id="{4C0CE863-2532-98BB-C659-D90989F2E40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5C32936-8C30-63E2-D9E9-184D2E637C3E}"/>
              </a:ext>
            </a:extLst>
          </p:cNvPr>
          <p:cNvSpPr>
            <a:spLocks noGrp="1"/>
          </p:cNvSpPr>
          <p:nvPr>
            <p:ph type="sldNum" sz="quarter" idx="12"/>
          </p:nvPr>
        </p:nvSpPr>
        <p:spPr/>
        <p:txBody>
          <a:bodyPr/>
          <a:lstStyle/>
          <a:p>
            <a:fld id="{85E0BC74-04CC-465F-8123-212069917693}" type="slidenum">
              <a:rPr lang="en-US" smtClean="0"/>
              <a:t>‹#›</a:t>
            </a:fld>
            <a:endParaRPr lang="en-US"/>
          </a:p>
        </p:txBody>
      </p:sp>
    </p:spTree>
    <p:extLst>
      <p:ext uri="{BB962C8B-B14F-4D97-AF65-F5344CB8AC3E}">
        <p14:creationId xmlns:p14="http://schemas.microsoft.com/office/powerpoint/2010/main" val="265262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C74D93-4EF7-5EBD-4C3B-1307A2AF436A}"/>
              </a:ext>
            </a:extLst>
          </p:cNvPr>
          <p:cNvSpPr>
            <a:spLocks noGrp="1"/>
          </p:cNvSpPr>
          <p:nvPr>
            <p:ph type="dt" sz="half" idx="10"/>
          </p:nvPr>
        </p:nvSpPr>
        <p:spPr/>
        <p:txBody>
          <a:bodyPr/>
          <a:lstStyle/>
          <a:p>
            <a:fld id="{FC435BC1-F6DD-4194-A5BB-A26FAC58F0F9}" type="datetimeFigureOut">
              <a:rPr lang="en-US" smtClean="0"/>
              <a:t>9/15/2022</a:t>
            </a:fld>
            <a:endParaRPr lang="en-US"/>
          </a:p>
        </p:txBody>
      </p:sp>
      <p:sp>
        <p:nvSpPr>
          <p:cNvPr id="3" name="Footer Placeholder 2">
            <a:extLst>
              <a:ext uri="{FF2B5EF4-FFF2-40B4-BE49-F238E27FC236}">
                <a16:creationId xmlns:a16="http://schemas.microsoft.com/office/drawing/2014/main" id="{DD4114ED-386F-548D-EC49-3D15E62D374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EDF7E0E-0A4D-77BB-681A-F383398ECA8C}"/>
              </a:ext>
            </a:extLst>
          </p:cNvPr>
          <p:cNvSpPr>
            <a:spLocks noGrp="1"/>
          </p:cNvSpPr>
          <p:nvPr>
            <p:ph type="sldNum" sz="quarter" idx="12"/>
          </p:nvPr>
        </p:nvSpPr>
        <p:spPr/>
        <p:txBody>
          <a:bodyPr/>
          <a:lstStyle/>
          <a:p>
            <a:fld id="{85E0BC74-04CC-465F-8123-212069917693}" type="slidenum">
              <a:rPr lang="en-US" smtClean="0"/>
              <a:t>‹#›</a:t>
            </a:fld>
            <a:endParaRPr lang="en-US"/>
          </a:p>
        </p:txBody>
      </p:sp>
    </p:spTree>
    <p:extLst>
      <p:ext uri="{BB962C8B-B14F-4D97-AF65-F5344CB8AC3E}">
        <p14:creationId xmlns:p14="http://schemas.microsoft.com/office/powerpoint/2010/main" val="2197806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A1349-BC55-4D15-7B19-08DF2CEF59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7DC818-0B86-CB59-3E47-3ECFB4B165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17549E1-B03B-3EEC-D879-63627DEE06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168006-5EA1-0429-F8BB-9AE5E2BDCBB0}"/>
              </a:ext>
            </a:extLst>
          </p:cNvPr>
          <p:cNvSpPr>
            <a:spLocks noGrp="1"/>
          </p:cNvSpPr>
          <p:nvPr>
            <p:ph type="dt" sz="half" idx="10"/>
          </p:nvPr>
        </p:nvSpPr>
        <p:spPr/>
        <p:txBody>
          <a:bodyPr/>
          <a:lstStyle/>
          <a:p>
            <a:fld id="{FC435BC1-F6DD-4194-A5BB-A26FAC58F0F9}" type="datetimeFigureOut">
              <a:rPr lang="en-US" smtClean="0"/>
              <a:t>9/15/2022</a:t>
            </a:fld>
            <a:endParaRPr lang="en-US"/>
          </a:p>
        </p:txBody>
      </p:sp>
      <p:sp>
        <p:nvSpPr>
          <p:cNvPr id="6" name="Footer Placeholder 5">
            <a:extLst>
              <a:ext uri="{FF2B5EF4-FFF2-40B4-BE49-F238E27FC236}">
                <a16:creationId xmlns:a16="http://schemas.microsoft.com/office/drawing/2014/main" id="{DB2CA802-61EA-867E-C1DE-8BCB71BFDE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AD1F69-119D-FD2F-96B4-4950A07D2D59}"/>
              </a:ext>
            </a:extLst>
          </p:cNvPr>
          <p:cNvSpPr>
            <a:spLocks noGrp="1"/>
          </p:cNvSpPr>
          <p:nvPr>
            <p:ph type="sldNum" sz="quarter" idx="12"/>
          </p:nvPr>
        </p:nvSpPr>
        <p:spPr/>
        <p:txBody>
          <a:bodyPr/>
          <a:lstStyle/>
          <a:p>
            <a:fld id="{85E0BC74-04CC-465F-8123-212069917693}" type="slidenum">
              <a:rPr lang="en-US" smtClean="0"/>
              <a:t>‹#›</a:t>
            </a:fld>
            <a:endParaRPr lang="en-US"/>
          </a:p>
        </p:txBody>
      </p:sp>
    </p:spTree>
    <p:extLst>
      <p:ext uri="{BB962C8B-B14F-4D97-AF65-F5344CB8AC3E}">
        <p14:creationId xmlns:p14="http://schemas.microsoft.com/office/powerpoint/2010/main" val="1467277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CD930-D581-289A-89A2-5D583C06A2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DCB69B-F289-6C57-A249-48770EDA9D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8358906-F90F-F849-D648-9D976957AD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80AEB1-D9EA-37E1-6ECD-4B1C2DDC3BD9}"/>
              </a:ext>
            </a:extLst>
          </p:cNvPr>
          <p:cNvSpPr>
            <a:spLocks noGrp="1"/>
          </p:cNvSpPr>
          <p:nvPr>
            <p:ph type="dt" sz="half" idx="10"/>
          </p:nvPr>
        </p:nvSpPr>
        <p:spPr/>
        <p:txBody>
          <a:bodyPr/>
          <a:lstStyle/>
          <a:p>
            <a:fld id="{FC435BC1-F6DD-4194-A5BB-A26FAC58F0F9}" type="datetimeFigureOut">
              <a:rPr lang="en-US" smtClean="0"/>
              <a:t>9/15/2022</a:t>
            </a:fld>
            <a:endParaRPr lang="en-US"/>
          </a:p>
        </p:txBody>
      </p:sp>
      <p:sp>
        <p:nvSpPr>
          <p:cNvPr id="6" name="Footer Placeholder 5">
            <a:extLst>
              <a:ext uri="{FF2B5EF4-FFF2-40B4-BE49-F238E27FC236}">
                <a16:creationId xmlns:a16="http://schemas.microsoft.com/office/drawing/2014/main" id="{D61E7640-B806-B830-1FDD-55809A495C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FAD1CD-FCDD-3576-64D4-EBEAA11CFC2F}"/>
              </a:ext>
            </a:extLst>
          </p:cNvPr>
          <p:cNvSpPr>
            <a:spLocks noGrp="1"/>
          </p:cNvSpPr>
          <p:nvPr>
            <p:ph type="sldNum" sz="quarter" idx="12"/>
          </p:nvPr>
        </p:nvSpPr>
        <p:spPr/>
        <p:txBody>
          <a:bodyPr/>
          <a:lstStyle/>
          <a:p>
            <a:fld id="{85E0BC74-04CC-465F-8123-212069917693}" type="slidenum">
              <a:rPr lang="en-US" smtClean="0"/>
              <a:t>‹#›</a:t>
            </a:fld>
            <a:endParaRPr lang="en-US"/>
          </a:p>
        </p:txBody>
      </p:sp>
    </p:spTree>
    <p:extLst>
      <p:ext uri="{BB962C8B-B14F-4D97-AF65-F5344CB8AC3E}">
        <p14:creationId xmlns:p14="http://schemas.microsoft.com/office/powerpoint/2010/main" val="3460468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13A121-8210-2EFE-D95B-76A77D5D5C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A77DF1A-8F1D-F8AE-D3A2-308836CB9B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AAD8C7-68B5-8662-20B6-9DDBA78A60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435BC1-F6DD-4194-A5BB-A26FAC58F0F9}" type="datetimeFigureOut">
              <a:rPr lang="en-US" smtClean="0"/>
              <a:t>9/15/2022</a:t>
            </a:fld>
            <a:endParaRPr lang="en-US"/>
          </a:p>
        </p:txBody>
      </p:sp>
      <p:sp>
        <p:nvSpPr>
          <p:cNvPr id="5" name="Footer Placeholder 4">
            <a:extLst>
              <a:ext uri="{FF2B5EF4-FFF2-40B4-BE49-F238E27FC236}">
                <a16:creationId xmlns:a16="http://schemas.microsoft.com/office/drawing/2014/main" id="{613FBD2B-1A9B-D67F-9789-DDC3084880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44DEB2F-C6E3-913C-5F66-6057E7A1CF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E0BC74-04CC-465F-8123-212069917693}" type="slidenum">
              <a:rPr lang="en-US" smtClean="0"/>
              <a:t>‹#›</a:t>
            </a:fld>
            <a:endParaRPr lang="en-US"/>
          </a:p>
        </p:txBody>
      </p:sp>
    </p:spTree>
    <p:extLst>
      <p:ext uri="{BB962C8B-B14F-4D97-AF65-F5344CB8AC3E}">
        <p14:creationId xmlns:p14="http://schemas.microsoft.com/office/powerpoint/2010/main" val="4184035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75A8C-8239-8F11-5F66-CF35625DBFE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37E45A2-3B95-4FA9-DC6E-967FB55EA007}"/>
              </a:ext>
            </a:extLst>
          </p:cNvPr>
          <p:cNvSpPr>
            <a:spLocks noGrp="1"/>
          </p:cNvSpPr>
          <p:nvPr>
            <p:ph type="subTitle" idx="1"/>
          </p:nvPr>
        </p:nvSpPr>
        <p:spPr/>
        <p:txBody>
          <a:bodyPr/>
          <a:lstStyle/>
          <a:p>
            <a:endParaRPr lang="en-US"/>
          </a:p>
        </p:txBody>
      </p:sp>
      <p:pic>
        <p:nvPicPr>
          <p:cNvPr id="1026" name="Picture 2" descr="30 Hindi inspirational ideas | hindi quotes, motivational picture quotes,  good thoughts quotes">
            <a:extLst>
              <a:ext uri="{FF2B5EF4-FFF2-40B4-BE49-F238E27FC236}">
                <a16:creationId xmlns:a16="http://schemas.microsoft.com/office/drawing/2014/main" id="{85E6DCF3-988D-C5A8-AF66-E000065132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7706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AB0669D-796C-9149-9EC0-1F1D8808C096}"/>
              </a:ext>
            </a:extLst>
          </p:cNvPr>
          <p:cNvSpPr/>
          <p:nvPr/>
        </p:nvSpPr>
        <p:spPr>
          <a:xfrm>
            <a:off x="3125705" y="0"/>
            <a:ext cx="8972510" cy="595378"/>
          </a:xfrm>
          <a:prstGeom prst="rect">
            <a:avLst/>
          </a:prstGeom>
          <a:solidFill>
            <a:schemeClr val="accent2">
              <a:lumMod val="75000"/>
            </a:schemeClr>
          </a:solidFill>
          <a:ln>
            <a:solidFill>
              <a:schemeClr val="accent2">
                <a:lumMod val="75000"/>
              </a:schemeClr>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600" dirty="0"/>
              <a:t>| Reasoning  Classes | By Abhishek Sir</a:t>
            </a:r>
          </a:p>
        </p:txBody>
      </p:sp>
      <p:sp>
        <p:nvSpPr>
          <p:cNvPr id="5" name="TextBox 4">
            <a:extLst>
              <a:ext uri="{FF2B5EF4-FFF2-40B4-BE49-F238E27FC236}">
                <a16:creationId xmlns:a16="http://schemas.microsoft.com/office/drawing/2014/main" id="{1E262AE0-A0B1-413F-B2AE-828938799EA0}"/>
              </a:ext>
            </a:extLst>
          </p:cNvPr>
          <p:cNvSpPr txBox="1"/>
          <p:nvPr/>
        </p:nvSpPr>
        <p:spPr>
          <a:xfrm>
            <a:off x="2039816" y="810936"/>
            <a:ext cx="8356210" cy="523220"/>
          </a:xfrm>
          <a:prstGeom prst="rect">
            <a:avLst/>
          </a:prstGeom>
          <a:noFill/>
        </p:spPr>
        <p:txBody>
          <a:bodyPr wrap="square" rtlCol="0">
            <a:spAutoFit/>
          </a:bodyPr>
          <a:lstStyle/>
          <a:p>
            <a:r>
              <a:rPr lang="en-US" sz="2800" b="1" dirty="0">
                <a:solidFill>
                  <a:srgbClr val="002060"/>
                </a:solidFill>
              </a:rPr>
              <a:t>TO GET MAXIMUM DISCOUNT || USE CODE- Y516</a:t>
            </a:r>
          </a:p>
        </p:txBody>
      </p:sp>
      <p:sp>
        <p:nvSpPr>
          <p:cNvPr id="3" name="TextBox 2">
            <a:extLst>
              <a:ext uri="{FF2B5EF4-FFF2-40B4-BE49-F238E27FC236}">
                <a16:creationId xmlns:a16="http://schemas.microsoft.com/office/drawing/2014/main" id="{EE717DE6-FC86-9352-803D-ABBBE2D4AAA4}"/>
              </a:ext>
            </a:extLst>
          </p:cNvPr>
          <p:cNvSpPr txBox="1"/>
          <p:nvPr/>
        </p:nvSpPr>
        <p:spPr>
          <a:xfrm>
            <a:off x="304799" y="1549714"/>
            <a:ext cx="11793415" cy="3046988"/>
          </a:xfrm>
          <a:prstGeom prst="rect">
            <a:avLst/>
          </a:prstGeom>
          <a:noFill/>
        </p:spPr>
        <p:txBody>
          <a:bodyPr wrap="square" rtlCol="0">
            <a:spAutoFit/>
          </a:bodyPr>
          <a:lstStyle/>
          <a:p>
            <a:r>
              <a:rPr lang="en-US" sz="2400" b="1" dirty="0"/>
              <a:t>Q.7   </a:t>
            </a:r>
            <a:r>
              <a:rPr lang="en-US" sz="2400" dirty="0"/>
              <a:t>A is 40 m South-west of B. C is 40 m South-east of B. Then, C is in which direction of A? </a:t>
            </a:r>
          </a:p>
          <a:p>
            <a:r>
              <a:rPr lang="en-US" sz="2400" dirty="0"/>
              <a:t>A, B </a:t>
            </a:r>
            <a:r>
              <a:rPr lang="hi-IN" sz="2400" dirty="0"/>
              <a:t>के 40 मीटर दक्षिण-पश्चिम में है। </a:t>
            </a:r>
            <a:r>
              <a:rPr lang="en-US" sz="2400" dirty="0"/>
              <a:t>C, B </a:t>
            </a:r>
            <a:r>
              <a:rPr lang="hi-IN" sz="2400" dirty="0"/>
              <a:t>के 40 मीटर दक्षिण-पूर्व में है। फिर, </a:t>
            </a:r>
            <a:r>
              <a:rPr lang="en-US" sz="2400" dirty="0"/>
              <a:t>C, A </a:t>
            </a:r>
            <a:r>
              <a:rPr lang="hi-IN" sz="2400" dirty="0"/>
              <a:t>की किस दिशा में है?</a:t>
            </a:r>
            <a:endParaRPr lang="en-US" sz="2400" dirty="0"/>
          </a:p>
          <a:p>
            <a:pPr marL="457200" indent="-457200">
              <a:buAutoNum type="alphaLcParenBoth"/>
            </a:pPr>
            <a:endParaRPr lang="en-US" sz="2400" dirty="0"/>
          </a:p>
          <a:p>
            <a:pPr marL="457200" indent="-457200">
              <a:buAutoNum type="alphaLcParenBoth"/>
            </a:pPr>
            <a:r>
              <a:rPr lang="en-US" sz="2400" dirty="0"/>
              <a:t>East </a:t>
            </a:r>
          </a:p>
          <a:p>
            <a:pPr marL="457200" indent="-457200">
              <a:buAutoNum type="alphaLcParenBoth"/>
            </a:pPr>
            <a:r>
              <a:rPr lang="en-US" sz="2400" dirty="0"/>
              <a:t>West </a:t>
            </a:r>
          </a:p>
          <a:p>
            <a:pPr marL="457200" indent="-457200">
              <a:buAutoNum type="alphaLcParenBoth"/>
            </a:pPr>
            <a:r>
              <a:rPr lang="en-US" sz="2400" dirty="0"/>
              <a:t>North-east </a:t>
            </a:r>
          </a:p>
          <a:p>
            <a:pPr marL="457200" indent="-457200">
              <a:buAutoNum type="alphaLcParenBoth"/>
            </a:pPr>
            <a:r>
              <a:rPr lang="en-US" sz="2400" dirty="0"/>
              <a:t>South</a:t>
            </a:r>
            <a:r>
              <a:rPr lang="en-US" sz="2400" b="1" dirty="0"/>
              <a:t> </a:t>
            </a:r>
            <a:endParaRPr lang="en-US" sz="2400" dirty="0"/>
          </a:p>
        </p:txBody>
      </p:sp>
    </p:spTree>
    <p:extLst>
      <p:ext uri="{BB962C8B-B14F-4D97-AF65-F5344CB8AC3E}">
        <p14:creationId xmlns:p14="http://schemas.microsoft.com/office/powerpoint/2010/main" val="3517608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AB0669D-796C-9149-9EC0-1F1D8808C096}"/>
              </a:ext>
            </a:extLst>
          </p:cNvPr>
          <p:cNvSpPr/>
          <p:nvPr/>
        </p:nvSpPr>
        <p:spPr>
          <a:xfrm>
            <a:off x="3125705" y="0"/>
            <a:ext cx="8972510" cy="595378"/>
          </a:xfrm>
          <a:prstGeom prst="rect">
            <a:avLst/>
          </a:prstGeom>
          <a:solidFill>
            <a:schemeClr val="accent2">
              <a:lumMod val="75000"/>
            </a:schemeClr>
          </a:solidFill>
          <a:ln>
            <a:solidFill>
              <a:schemeClr val="accent2">
                <a:lumMod val="75000"/>
              </a:schemeClr>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600" dirty="0"/>
              <a:t>| Reasoning  Classes | By Abhishek Sir</a:t>
            </a:r>
          </a:p>
        </p:txBody>
      </p:sp>
      <p:sp>
        <p:nvSpPr>
          <p:cNvPr id="5" name="TextBox 4">
            <a:extLst>
              <a:ext uri="{FF2B5EF4-FFF2-40B4-BE49-F238E27FC236}">
                <a16:creationId xmlns:a16="http://schemas.microsoft.com/office/drawing/2014/main" id="{1E262AE0-A0B1-413F-B2AE-828938799EA0}"/>
              </a:ext>
            </a:extLst>
          </p:cNvPr>
          <p:cNvSpPr txBox="1"/>
          <p:nvPr/>
        </p:nvSpPr>
        <p:spPr>
          <a:xfrm>
            <a:off x="2039816" y="810936"/>
            <a:ext cx="8356210" cy="523220"/>
          </a:xfrm>
          <a:prstGeom prst="rect">
            <a:avLst/>
          </a:prstGeom>
          <a:noFill/>
        </p:spPr>
        <p:txBody>
          <a:bodyPr wrap="square" rtlCol="0">
            <a:spAutoFit/>
          </a:bodyPr>
          <a:lstStyle/>
          <a:p>
            <a:r>
              <a:rPr lang="en-US" sz="2800" b="1" dirty="0">
                <a:solidFill>
                  <a:srgbClr val="002060"/>
                </a:solidFill>
              </a:rPr>
              <a:t>TO GET MAXIMUM DISCOUNT || USE CODE- Y516</a:t>
            </a:r>
          </a:p>
        </p:txBody>
      </p:sp>
      <p:sp>
        <p:nvSpPr>
          <p:cNvPr id="3" name="TextBox 2">
            <a:extLst>
              <a:ext uri="{FF2B5EF4-FFF2-40B4-BE49-F238E27FC236}">
                <a16:creationId xmlns:a16="http://schemas.microsoft.com/office/drawing/2014/main" id="{EE717DE6-FC86-9352-803D-ABBBE2D4AAA4}"/>
              </a:ext>
            </a:extLst>
          </p:cNvPr>
          <p:cNvSpPr txBox="1"/>
          <p:nvPr/>
        </p:nvSpPr>
        <p:spPr>
          <a:xfrm>
            <a:off x="304799" y="1549714"/>
            <a:ext cx="11793415" cy="4154984"/>
          </a:xfrm>
          <a:prstGeom prst="rect">
            <a:avLst/>
          </a:prstGeom>
          <a:noFill/>
        </p:spPr>
        <p:txBody>
          <a:bodyPr wrap="square" rtlCol="0">
            <a:spAutoFit/>
          </a:bodyPr>
          <a:lstStyle/>
          <a:p>
            <a:r>
              <a:rPr lang="en-US" sz="2400" b="1" dirty="0"/>
              <a:t>Q.8 </a:t>
            </a:r>
            <a:r>
              <a:rPr lang="en-US" sz="2400" dirty="0"/>
              <a:t>Raj travelled from a point X straight towards east to Y at a distance of 80 </a:t>
            </a:r>
            <a:r>
              <a:rPr lang="en-US" sz="2400" dirty="0" err="1"/>
              <a:t>metres</a:t>
            </a:r>
            <a:r>
              <a:rPr lang="en-US" sz="2400" dirty="0"/>
              <a:t>. He turned right and walked 50 </a:t>
            </a:r>
            <a:r>
              <a:rPr lang="en-US" sz="2400" dirty="0" err="1"/>
              <a:t>metres</a:t>
            </a:r>
            <a:r>
              <a:rPr lang="en-US" sz="2400" dirty="0"/>
              <a:t>, then again turned right and walked 70 </a:t>
            </a:r>
            <a:r>
              <a:rPr lang="en-US" sz="2400" dirty="0" err="1"/>
              <a:t>metres</a:t>
            </a:r>
            <a:r>
              <a:rPr lang="en-US" sz="2400" dirty="0"/>
              <a:t>. Finally, he turned right and walked 50 </a:t>
            </a:r>
            <a:r>
              <a:rPr lang="en-US" sz="2400" dirty="0" err="1"/>
              <a:t>metres</a:t>
            </a:r>
            <a:r>
              <a:rPr lang="en-US" sz="2400" dirty="0"/>
              <a:t>. How far is he from the starting point? </a:t>
            </a:r>
          </a:p>
          <a:p>
            <a:r>
              <a:rPr lang="hi-IN" sz="2400" dirty="0"/>
              <a:t>राज ने एक बिंदु </a:t>
            </a:r>
            <a:r>
              <a:rPr lang="en-US" sz="2400" dirty="0"/>
              <a:t>X </a:t>
            </a:r>
            <a:r>
              <a:rPr lang="hi-IN" sz="2400" dirty="0"/>
              <a:t>से सीधे पूर्व की ओर </a:t>
            </a:r>
            <a:r>
              <a:rPr lang="en-US" sz="2400" dirty="0"/>
              <a:t>Y </a:t>
            </a:r>
            <a:r>
              <a:rPr lang="hi-IN" sz="2400" dirty="0"/>
              <a:t>की ओर 80 मीटर की दूरी तय की। वह दाएँ मुड़ा और 50 मीटर चला, फिर दाएँ मुड़ा और 70 मीटर चला। अंत में, वह दायें मुड़ा और 50 मीटर चला। वह आरंभिक बिंदु से कितनी दूर है?</a:t>
            </a:r>
            <a:endParaRPr lang="en-US" sz="2400" dirty="0"/>
          </a:p>
          <a:p>
            <a:pPr marL="457200" indent="-457200">
              <a:buAutoNum type="alphaLcParenBoth"/>
            </a:pPr>
            <a:endParaRPr lang="en-US" sz="2400" dirty="0"/>
          </a:p>
          <a:p>
            <a:pPr marL="457200" indent="-457200">
              <a:buAutoNum type="alphaLcParenBoth"/>
            </a:pPr>
            <a:r>
              <a:rPr lang="en-US" sz="2400" dirty="0"/>
              <a:t>10 </a:t>
            </a:r>
            <a:r>
              <a:rPr lang="en-US" sz="2400" dirty="0" err="1"/>
              <a:t>metres</a:t>
            </a:r>
            <a:r>
              <a:rPr lang="en-US" sz="2400" dirty="0"/>
              <a:t> </a:t>
            </a:r>
          </a:p>
          <a:p>
            <a:pPr marL="457200" indent="-457200">
              <a:buAutoNum type="alphaLcParenBoth"/>
            </a:pPr>
            <a:r>
              <a:rPr lang="en-US" sz="2400" dirty="0"/>
              <a:t>20 </a:t>
            </a:r>
            <a:r>
              <a:rPr lang="en-US" sz="2400" dirty="0" err="1"/>
              <a:t>metres</a:t>
            </a:r>
            <a:r>
              <a:rPr lang="en-US" sz="2400" dirty="0"/>
              <a:t> </a:t>
            </a:r>
          </a:p>
          <a:p>
            <a:pPr marL="457200" indent="-457200">
              <a:buAutoNum type="alphaLcParenBoth"/>
            </a:pPr>
            <a:r>
              <a:rPr lang="en-US" sz="2400" dirty="0"/>
              <a:t>50 </a:t>
            </a:r>
            <a:r>
              <a:rPr lang="en-US" sz="2400" dirty="0" err="1"/>
              <a:t>metres</a:t>
            </a:r>
            <a:r>
              <a:rPr lang="en-US" sz="2400" dirty="0"/>
              <a:t> </a:t>
            </a:r>
          </a:p>
          <a:p>
            <a:pPr marL="457200" indent="-457200">
              <a:buAutoNum type="alphaLcParenBoth"/>
            </a:pPr>
            <a:r>
              <a:rPr lang="en-US" sz="2400" dirty="0"/>
              <a:t>70 </a:t>
            </a:r>
            <a:r>
              <a:rPr lang="en-US" sz="2400" dirty="0" err="1"/>
              <a:t>metres</a:t>
            </a:r>
            <a:endParaRPr lang="en-US" sz="2400" dirty="0"/>
          </a:p>
        </p:txBody>
      </p:sp>
    </p:spTree>
    <p:extLst>
      <p:ext uri="{BB962C8B-B14F-4D97-AF65-F5344CB8AC3E}">
        <p14:creationId xmlns:p14="http://schemas.microsoft.com/office/powerpoint/2010/main" val="2379087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AB0669D-796C-9149-9EC0-1F1D8808C096}"/>
              </a:ext>
            </a:extLst>
          </p:cNvPr>
          <p:cNvSpPr/>
          <p:nvPr/>
        </p:nvSpPr>
        <p:spPr>
          <a:xfrm>
            <a:off x="3125705" y="0"/>
            <a:ext cx="8972510" cy="595378"/>
          </a:xfrm>
          <a:prstGeom prst="rect">
            <a:avLst/>
          </a:prstGeom>
          <a:solidFill>
            <a:schemeClr val="accent2">
              <a:lumMod val="75000"/>
            </a:schemeClr>
          </a:solidFill>
          <a:ln>
            <a:solidFill>
              <a:schemeClr val="accent2">
                <a:lumMod val="75000"/>
              </a:schemeClr>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600" dirty="0"/>
              <a:t>| Reasoning  Classes | By Abhishek Sir</a:t>
            </a:r>
          </a:p>
        </p:txBody>
      </p:sp>
      <p:sp>
        <p:nvSpPr>
          <p:cNvPr id="5" name="TextBox 4">
            <a:extLst>
              <a:ext uri="{FF2B5EF4-FFF2-40B4-BE49-F238E27FC236}">
                <a16:creationId xmlns:a16="http://schemas.microsoft.com/office/drawing/2014/main" id="{1E262AE0-A0B1-413F-B2AE-828938799EA0}"/>
              </a:ext>
            </a:extLst>
          </p:cNvPr>
          <p:cNvSpPr txBox="1"/>
          <p:nvPr/>
        </p:nvSpPr>
        <p:spPr>
          <a:xfrm>
            <a:off x="2039816" y="810936"/>
            <a:ext cx="8356210" cy="523220"/>
          </a:xfrm>
          <a:prstGeom prst="rect">
            <a:avLst/>
          </a:prstGeom>
          <a:noFill/>
        </p:spPr>
        <p:txBody>
          <a:bodyPr wrap="square" rtlCol="0">
            <a:spAutoFit/>
          </a:bodyPr>
          <a:lstStyle/>
          <a:p>
            <a:r>
              <a:rPr lang="en-US" sz="2800" b="1" dirty="0">
                <a:solidFill>
                  <a:srgbClr val="002060"/>
                </a:solidFill>
              </a:rPr>
              <a:t>TO GET MAXIMUM DISCOUNT || USE CODE- Y516</a:t>
            </a:r>
          </a:p>
        </p:txBody>
      </p:sp>
      <p:sp>
        <p:nvSpPr>
          <p:cNvPr id="3" name="TextBox 2">
            <a:extLst>
              <a:ext uri="{FF2B5EF4-FFF2-40B4-BE49-F238E27FC236}">
                <a16:creationId xmlns:a16="http://schemas.microsoft.com/office/drawing/2014/main" id="{EE717DE6-FC86-9352-803D-ABBBE2D4AAA4}"/>
              </a:ext>
            </a:extLst>
          </p:cNvPr>
          <p:cNvSpPr txBox="1"/>
          <p:nvPr/>
        </p:nvSpPr>
        <p:spPr>
          <a:xfrm>
            <a:off x="304799" y="1549714"/>
            <a:ext cx="11793415" cy="4154984"/>
          </a:xfrm>
          <a:prstGeom prst="rect">
            <a:avLst/>
          </a:prstGeom>
          <a:noFill/>
        </p:spPr>
        <p:txBody>
          <a:bodyPr wrap="square" rtlCol="0">
            <a:spAutoFit/>
          </a:bodyPr>
          <a:lstStyle/>
          <a:p>
            <a:r>
              <a:rPr lang="en-US" sz="2400" b="1" dirty="0"/>
              <a:t>Q.9 </a:t>
            </a:r>
            <a:r>
              <a:rPr lang="en-US" sz="2400" dirty="0"/>
              <a:t>From his house, Lokesh went 15 kms to the North. Then he turned West and covered 10 kms. Then, he turned South and covered 5 kms. Finally, turning to East, he covered 10 kms. In which direction is from his house? </a:t>
            </a:r>
          </a:p>
          <a:p>
            <a:r>
              <a:rPr lang="hi-IN" sz="2400" dirty="0"/>
              <a:t>लोकेश अपने घर से 15 किमी उत्तर की ओर जाता है। फिर वह पश्चिम की ओर मुड़ा और 10 कि.मी. फिर, वह दक्षिण की ओर मुड़ा और 5 किमी की दूरी तय की। अंत में, पूर्व की ओर मुड़कर, उसने 10 किमी की दूरी तय की। उसके घर से किस दिशा में है?</a:t>
            </a:r>
            <a:endParaRPr lang="en-US" sz="2400" dirty="0"/>
          </a:p>
          <a:p>
            <a:pPr marL="457200" indent="-457200">
              <a:buAutoNum type="alphaLcParenBoth"/>
            </a:pPr>
            <a:endParaRPr lang="en-US" sz="2400" dirty="0"/>
          </a:p>
          <a:p>
            <a:pPr marL="457200" indent="-457200">
              <a:buAutoNum type="alphaLcParenBoth"/>
            </a:pPr>
            <a:r>
              <a:rPr lang="en-US" sz="2400" dirty="0"/>
              <a:t>East </a:t>
            </a:r>
          </a:p>
          <a:p>
            <a:pPr marL="457200" indent="-457200">
              <a:buAutoNum type="alphaLcParenBoth"/>
            </a:pPr>
            <a:r>
              <a:rPr lang="en-US" sz="2400" dirty="0"/>
              <a:t>West</a:t>
            </a:r>
          </a:p>
          <a:p>
            <a:pPr marL="457200" indent="-457200">
              <a:buAutoNum type="alphaLcParenBoth"/>
            </a:pPr>
            <a:r>
              <a:rPr lang="en-US" sz="2400" dirty="0"/>
              <a:t> North </a:t>
            </a:r>
          </a:p>
          <a:p>
            <a:pPr marL="457200" indent="-457200">
              <a:buAutoNum type="alphaLcParenBoth"/>
            </a:pPr>
            <a:r>
              <a:rPr lang="en-US" sz="2400" dirty="0"/>
              <a:t>South</a:t>
            </a:r>
          </a:p>
        </p:txBody>
      </p:sp>
    </p:spTree>
    <p:extLst>
      <p:ext uri="{BB962C8B-B14F-4D97-AF65-F5344CB8AC3E}">
        <p14:creationId xmlns:p14="http://schemas.microsoft.com/office/powerpoint/2010/main" val="574338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AB0669D-796C-9149-9EC0-1F1D8808C096}"/>
              </a:ext>
            </a:extLst>
          </p:cNvPr>
          <p:cNvSpPr/>
          <p:nvPr/>
        </p:nvSpPr>
        <p:spPr>
          <a:xfrm>
            <a:off x="3125705" y="0"/>
            <a:ext cx="8972510" cy="595378"/>
          </a:xfrm>
          <a:prstGeom prst="rect">
            <a:avLst/>
          </a:prstGeom>
          <a:solidFill>
            <a:schemeClr val="accent2">
              <a:lumMod val="75000"/>
            </a:schemeClr>
          </a:solidFill>
          <a:ln>
            <a:solidFill>
              <a:schemeClr val="accent2">
                <a:lumMod val="75000"/>
              </a:schemeClr>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600" dirty="0"/>
              <a:t>| Reasoning  Classes | By Abhishek Sir</a:t>
            </a:r>
          </a:p>
        </p:txBody>
      </p:sp>
      <p:sp>
        <p:nvSpPr>
          <p:cNvPr id="5" name="TextBox 4">
            <a:extLst>
              <a:ext uri="{FF2B5EF4-FFF2-40B4-BE49-F238E27FC236}">
                <a16:creationId xmlns:a16="http://schemas.microsoft.com/office/drawing/2014/main" id="{1E262AE0-A0B1-413F-B2AE-828938799EA0}"/>
              </a:ext>
            </a:extLst>
          </p:cNvPr>
          <p:cNvSpPr txBox="1"/>
          <p:nvPr/>
        </p:nvSpPr>
        <p:spPr>
          <a:xfrm>
            <a:off x="2039816" y="810936"/>
            <a:ext cx="8356210" cy="523220"/>
          </a:xfrm>
          <a:prstGeom prst="rect">
            <a:avLst/>
          </a:prstGeom>
          <a:noFill/>
        </p:spPr>
        <p:txBody>
          <a:bodyPr wrap="square" rtlCol="0">
            <a:spAutoFit/>
          </a:bodyPr>
          <a:lstStyle/>
          <a:p>
            <a:r>
              <a:rPr lang="en-US" sz="2800" b="1" dirty="0">
                <a:solidFill>
                  <a:srgbClr val="002060"/>
                </a:solidFill>
              </a:rPr>
              <a:t>TO GET MAXIMUM DISCOUNT || USE CODE- Y516</a:t>
            </a:r>
          </a:p>
        </p:txBody>
      </p:sp>
      <p:sp>
        <p:nvSpPr>
          <p:cNvPr id="3" name="TextBox 2">
            <a:extLst>
              <a:ext uri="{FF2B5EF4-FFF2-40B4-BE49-F238E27FC236}">
                <a16:creationId xmlns:a16="http://schemas.microsoft.com/office/drawing/2014/main" id="{EE717DE6-FC86-9352-803D-ABBBE2D4AAA4}"/>
              </a:ext>
            </a:extLst>
          </p:cNvPr>
          <p:cNvSpPr txBox="1"/>
          <p:nvPr/>
        </p:nvSpPr>
        <p:spPr>
          <a:xfrm>
            <a:off x="304799" y="1549714"/>
            <a:ext cx="11793415" cy="4524315"/>
          </a:xfrm>
          <a:prstGeom prst="rect">
            <a:avLst/>
          </a:prstGeom>
          <a:noFill/>
        </p:spPr>
        <p:txBody>
          <a:bodyPr wrap="square" rtlCol="0">
            <a:spAutoFit/>
          </a:bodyPr>
          <a:lstStyle/>
          <a:p>
            <a:r>
              <a:rPr lang="en-US" sz="2400" b="1" dirty="0"/>
              <a:t>Q.10  </a:t>
            </a:r>
            <a:r>
              <a:rPr lang="en-US" sz="2400" dirty="0"/>
              <a:t>I am facing South. I turn right and walk 20 m. Then I turn right again and walk 10 m. Then I turn left and walk 10 m and then turning right walk 20 m. Then I turn right again and walk 60 m. in which direction am I from the starting point? </a:t>
            </a:r>
          </a:p>
          <a:p>
            <a:r>
              <a:rPr lang="hi-IN" sz="2400" dirty="0"/>
              <a:t>मेरा मुख दक्षिण की ओर है। मैं दाएँ मुड़ता हूँ और 20 मी चलता हूँ। फिर मैं फिर से दाएँ मुड़ता हूँ और 10 मी चलता हूँ। फिर मैं बाएं मुड़ता हूं और 10 मीटर चलता हूं और फिर दाएं मुड़कर 20 मीटर चलता हूं। फिर मैं फिर से दाएँ मुड़ता हूँ और 60 मी चलता हूँ। मैं आरंभिक बिंदु से किस दिशा में हूँ?</a:t>
            </a:r>
            <a:endParaRPr lang="en-US" sz="2400" dirty="0"/>
          </a:p>
          <a:p>
            <a:pPr marL="457200" indent="-457200">
              <a:buAutoNum type="alphaLcParenBoth"/>
            </a:pPr>
            <a:endParaRPr lang="en-US" sz="2400" dirty="0"/>
          </a:p>
          <a:p>
            <a:pPr marL="457200" indent="-457200">
              <a:buAutoNum type="alphaLcParenBoth"/>
            </a:pPr>
            <a:r>
              <a:rPr lang="en-US" sz="2400" dirty="0"/>
              <a:t>North </a:t>
            </a:r>
          </a:p>
          <a:p>
            <a:pPr marL="457200" indent="-457200">
              <a:buAutoNum type="alphaLcParenBoth"/>
            </a:pPr>
            <a:r>
              <a:rPr lang="en-US" sz="2400" dirty="0"/>
              <a:t>North-west</a:t>
            </a:r>
          </a:p>
          <a:p>
            <a:pPr marL="457200" indent="-457200">
              <a:buAutoNum type="alphaLcParenBoth"/>
            </a:pPr>
            <a:r>
              <a:rPr lang="en-US" sz="2400" dirty="0"/>
              <a:t>East </a:t>
            </a:r>
          </a:p>
          <a:p>
            <a:pPr marL="457200" indent="-457200">
              <a:buAutoNum type="alphaLcParenBoth"/>
            </a:pPr>
            <a:r>
              <a:rPr lang="en-US" sz="2400" dirty="0"/>
              <a:t>North-east</a:t>
            </a:r>
            <a:r>
              <a:rPr lang="en-US" sz="2400" b="1" dirty="0"/>
              <a:t> </a:t>
            </a:r>
            <a:endParaRPr lang="en-US" sz="2400" dirty="0"/>
          </a:p>
        </p:txBody>
      </p:sp>
    </p:spTree>
    <p:extLst>
      <p:ext uri="{BB962C8B-B14F-4D97-AF65-F5344CB8AC3E}">
        <p14:creationId xmlns:p14="http://schemas.microsoft.com/office/powerpoint/2010/main" val="3080432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AB0669D-796C-9149-9EC0-1F1D8808C096}"/>
              </a:ext>
            </a:extLst>
          </p:cNvPr>
          <p:cNvSpPr/>
          <p:nvPr/>
        </p:nvSpPr>
        <p:spPr>
          <a:xfrm>
            <a:off x="3125705" y="0"/>
            <a:ext cx="8972510" cy="595378"/>
          </a:xfrm>
          <a:prstGeom prst="rect">
            <a:avLst/>
          </a:prstGeom>
          <a:solidFill>
            <a:schemeClr val="accent2">
              <a:lumMod val="75000"/>
            </a:schemeClr>
          </a:solidFill>
          <a:ln>
            <a:solidFill>
              <a:schemeClr val="accent2">
                <a:lumMod val="75000"/>
              </a:schemeClr>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600" dirty="0"/>
              <a:t>| Reasoning  Classes | By Abhishek Sir</a:t>
            </a:r>
          </a:p>
        </p:txBody>
      </p:sp>
      <p:sp>
        <p:nvSpPr>
          <p:cNvPr id="5" name="TextBox 4">
            <a:extLst>
              <a:ext uri="{FF2B5EF4-FFF2-40B4-BE49-F238E27FC236}">
                <a16:creationId xmlns:a16="http://schemas.microsoft.com/office/drawing/2014/main" id="{1E262AE0-A0B1-413F-B2AE-828938799EA0}"/>
              </a:ext>
            </a:extLst>
          </p:cNvPr>
          <p:cNvSpPr txBox="1"/>
          <p:nvPr/>
        </p:nvSpPr>
        <p:spPr>
          <a:xfrm>
            <a:off x="2053883" y="727436"/>
            <a:ext cx="8356210" cy="523220"/>
          </a:xfrm>
          <a:prstGeom prst="rect">
            <a:avLst/>
          </a:prstGeom>
          <a:noFill/>
        </p:spPr>
        <p:txBody>
          <a:bodyPr wrap="square" rtlCol="0">
            <a:spAutoFit/>
          </a:bodyPr>
          <a:lstStyle/>
          <a:p>
            <a:r>
              <a:rPr lang="en-US" sz="2800" b="1" dirty="0">
                <a:solidFill>
                  <a:srgbClr val="002060"/>
                </a:solidFill>
              </a:rPr>
              <a:t>TO GET MAXIMUM DISCOUNT || USE CODE- Y516</a:t>
            </a:r>
          </a:p>
        </p:txBody>
      </p:sp>
      <p:sp>
        <p:nvSpPr>
          <p:cNvPr id="3" name="TextBox 2">
            <a:extLst>
              <a:ext uri="{FF2B5EF4-FFF2-40B4-BE49-F238E27FC236}">
                <a16:creationId xmlns:a16="http://schemas.microsoft.com/office/drawing/2014/main" id="{EE717DE6-FC86-9352-803D-ABBBE2D4AAA4}"/>
              </a:ext>
            </a:extLst>
          </p:cNvPr>
          <p:cNvSpPr txBox="1"/>
          <p:nvPr/>
        </p:nvSpPr>
        <p:spPr>
          <a:xfrm>
            <a:off x="304798" y="1336424"/>
            <a:ext cx="5083127" cy="5262979"/>
          </a:xfrm>
          <a:prstGeom prst="rect">
            <a:avLst/>
          </a:prstGeom>
          <a:noFill/>
        </p:spPr>
        <p:txBody>
          <a:bodyPr wrap="square" rtlCol="0">
            <a:spAutoFit/>
          </a:bodyPr>
          <a:lstStyle/>
          <a:p>
            <a:pPr algn="just"/>
            <a:r>
              <a:rPr lang="en-US" sz="2400" b="1" dirty="0"/>
              <a:t>Q.11 </a:t>
            </a:r>
            <a:r>
              <a:rPr lang="en-US" sz="2400" dirty="0"/>
              <a:t>. A man leaves for his office from his house. He walks towards East. After moving a distance of 20 m, he turns South and walks 10 m. then he walks 35 m towards the West and further 5 m towards the North. He then turns towards East and Walks 15 m. What is the distance between his initial and final positions? </a:t>
            </a:r>
          </a:p>
          <a:p>
            <a:endParaRPr lang="en-US" sz="2400" dirty="0"/>
          </a:p>
          <a:p>
            <a:pPr marL="457200" indent="-457200">
              <a:buAutoNum type="alphaLcParenBoth"/>
            </a:pPr>
            <a:r>
              <a:rPr lang="en-US" sz="2400" dirty="0"/>
              <a:t>0 </a:t>
            </a:r>
          </a:p>
          <a:p>
            <a:pPr marL="457200" indent="-457200">
              <a:buAutoNum type="alphaLcParenBoth"/>
            </a:pPr>
            <a:r>
              <a:rPr lang="en-US" sz="2400" dirty="0"/>
              <a:t>5 </a:t>
            </a:r>
          </a:p>
          <a:p>
            <a:pPr marL="457200" indent="-457200">
              <a:buAutoNum type="alphaLcParenBoth"/>
            </a:pPr>
            <a:r>
              <a:rPr lang="en-US" sz="2400" dirty="0"/>
              <a:t>10 </a:t>
            </a:r>
          </a:p>
          <a:p>
            <a:pPr marL="457200" indent="-457200">
              <a:buAutoNum type="alphaLcParenBoth"/>
            </a:pPr>
            <a:r>
              <a:rPr lang="en-US" sz="2400" dirty="0"/>
              <a:t>Cannot be determined</a:t>
            </a:r>
          </a:p>
        </p:txBody>
      </p:sp>
      <p:sp>
        <p:nvSpPr>
          <p:cNvPr id="2" name="TextBox 1">
            <a:extLst>
              <a:ext uri="{FF2B5EF4-FFF2-40B4-BE49-F238E27FC236}">
                <a16:creationId xmlns:a16="http://schemas.microsoft.com/office/drawing/2014/main" id="{B28FA782-6C79-5DD5-80F9-401F0EB70F5D}"/>
              </a:ext>
            </a:extLst>
          </p:cNvPr>
          <p:cNvSpPr txBox="1"/>
          <p:nvPr/>
        </p:nvSpPr>
        <p:spPr>
          <a:xfrm>
            <a:off x="5641146" y="1250656"/>
            <a:ext cx="6246056" cy="3046988"/>
          </a:xfrm>
          <a:prstGeom prst="rect">
            <a:avLst/>
          </a:prstGeom>
          <a:noFill/>
        </p:spPr>
        <p:txBody>
          <a:bodyPr wrap="square" rtlCol="0">
            <a:spAutoFit/>
          </a:bodyPr>
          <a:lstStyle/>
          <a:p>
            <a:pPr algn="just"/>
            <a:r>
              <a:rPr lang="hi-IN" sz="2400" dirty="0"/>
              <a:t>एक आदमी अपने घर से ऑफिस के लिए निकलता है। वह पूर्व की ओर चलता है। 20 मीटर की दूरी तय करने के बाद, वह दक्षिण की ओर मुड़ता है और 10 मीटर चलता है। फिर वह पश्चिम की ओर 35 मीटर और उत्तर की ओर 5 मीटर चलता है। फिर वह पूर्व की ओर मुड़ता है और 15 मीटर चलता है। उसकी प्रारंभिक और अंतिम स्थिति के बीच की दूरी क्या है?</a:t>
            </a:r>
            <a:endParaRPr lang="en-US" sz="2400" dirty="0"/>
          </a:p>
        </p:txBody>
      </p:sp>
    </p:spTree>
    <p:extLst>
      <p:ext uri="{BB962C8B-B14F-4D97-AF65-F5344CB8AC3E}">
        <p14:creationId xmlns:p14="http://schemas.microsoft.com/office/powerpoint/2010/main" val="37345836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AB0669D-796C-9149-9EC0-1F1D8808C096}"/>
              </a:ext>
            </a:extLst>
          </p:cNvPr>
          <p:cNvSpPr/>
          <p:nvPr/>
        </p:nvSpPr>
        <p:spPr>
          <a:xfrm>
            <a:off x="3125705" y="0"/>
            <a:ext cx="8972510" cy="595378"/>
          </a:xfrm>
          <a:prstGeom prst="rect">
            <a:avLst/>
          </a:prstGeom>
          <a:solidFill>
            <a:schemeClr val="accent2">
              <a:lumMod val="75000"/>
            </a:schemeClr>
          </a:solidFill>
          <a:ln>
            <a:solidFill>
              <a:schemeClr val="accent2">
                <a:lumMod val="75000"/>
              </a:schemeClr>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600" dirty="0"/>
              <a:t>| Reasoning  Classes | By Abhishek Sir</a:t>
            </a:r>
          </a:p>
        </p:txBody>
      </p:sp>
      <p:sp>
        <p:nvSpPr>
          <p:cNvPr id="5" name="TextBox 4">
            <a:extLst>
              <a:ext uri="{FF2B5EF4-FFF2-40B4-BE49-F238E27FC236}">
                <a16:creationId xmlns:a16="http://schemas.microsoft.com/office/drawing/2014/main" id="{1E262AE0-A0B1-413F-B2AE-828938799EA0}"/>
              </a:ext>
            </a:extLst>
          </p:cNvPr>
          <p:cNvSpPr txBox="1"/>
          <p:nvPr/>
        </p:nvSpPr>
        <p:spPr>
          <a:xfrm>
            <a:off x="2053883" y="727436"/>
            <a:ext cx="8356210" cy="523220"/>
          </a:xfrm>
          <a:prstGeom prst="rect">
            <a:avLst/>
          </a:prstGeom>
          <a:noFill/>
        </p:spPr>
        <p:txBody>
          <a:bodyPr wrap="square" rtlCol="0">
            <a:spAutoFit/>
          </a:bodyPr>
          <a:lstStyle/>
          <a:p>
            <a:r>
              <a:rPr lang="en-US" sz="2800" b="1" dirty="0">
                <a:solidFill>
                  <a:srgbClr val="002060"/>
                </a:solidFill>
              </a:rPr>
              <a:t>TO GET MAXIMUM DISCOUNT || USE CODE- Y516</a:t>
            </a:r>
          </a:p>
        </p:txBody>
      </p:sp>
      <p:sp>
        <p:nvSpPr>
          <p:cNvPr id="3" name="TextBox 2">
            <a:extLst>
              <a:ext uri="{FF2B5EF4-FFF2-40B4-BE49-F238E27FC236}">
                <a16:creationId xmlns:a16="http://schemas.microsoft.com/office/drawing/2014/main" id="{EE717DE6-FC86-9352-803D-ABBBE2D4AAA4}"/>
              </a:ext>
            </a:extLst>
          </p:cNvPr>
          <p:cNvSpPr txBox="1"/>
          <p:nvPr/>
        </p:nvSpPr>
        <p:spPr>
          <a:xfrm>
            <a:off x="304798" y="1336424"/>
            <a:ext cx="11680876" cy="3046988"/>
          </a:xfrm>
          <a:prstGeom prst="rect">
            <a:avLst/>
          </a:prstGeom>
          <a:noFill/>
        </p:spPr>
        <p:txBody>
          <a:bodyPr wrap="square" rtlCol="0">
            <a:spAutoFit/>
          </a:bodyPr>
          <a:lstStyle/>
          <a:p>
            <a:pPr algn="just"/>
            <a:r>
              <a:rPr lang="en-US" sz="2400" b="1" dirty="0"/>
              <a:t>Q.12 </a:t>
            </a:r>
            <a:r>
              <a:rPr lang="en-US" sz="2400" dirty="0"/>
              <a:t>Starting from a point P, </a:t>
            </a:r>
            <a:r>
              <a:rPr lang="en-US" sz="2400" dirty="0" err="1"/>
              <a:t>Sachin</a:t>
            </a:r>
            <a:r>
              <a:rPr lang="en-US" sz="2400" dirty="0"/>
              <a:t> walked 20 </a:t>
            </a:r>
            <a:r>
              <a:rPr lang="en-US" sz="2400" dirty="0" err="1"/>
              <a:t>metres</a:t>
            </a:r>
            <a:r>
              <a:rPr lang="en-US" sz="2400" dirty="0"/>
              <a:t> towards South. He turned left and walked 30 </a:t>
            </a:r>
            <a:r>
              <a:rPr lang="en-US" sz="2400" dirty="0" err="1"/>
              <a:t>metres</a:t>
            </a:r>
            <a:r>
              <a:rPr lang="en-US" sz="2400" dirty="0"/>
              <a:t>. He then turned left and walked 20 </a:t>
            </a:r>
            <a:r>
              <a:rPr lang="en-US" sz="2400" dirty="0" err="1"/>
              <a:t>metres</a:t>
            </a:r>
            <a:r>
              <a:rPr lang="en-US" sz="2400" dirty="0"/>
              <a:t>. He again turned left and walked 40 </a:t>
            </a:r>
            <a:r>
              <a:rPr lang="en-US" sz="2400" dirty="0" err="1"/>
              <a:t>metres</a:t>
            </a:r>
            <a:r>
              <a:rPr lang="en-US" sz="2400" dirty="0"/>
              <a:t> and reached a point Q. How far and in which direction is the point Q from the point P? </a:t>
            </a:r>
          </a:p>
          <a:p>
            <a:pPr marL="457200" indent="-457200" algn="just">
              <a:buAutoNum type="alphaLcParenBoth"/>
            </a:pPr>
            <a:r>
              <a:rPr lang="en-US" sz="2400" dirty="0"/>
              <a:t>20 </a:t>
            </a:r>
            <a:r>
              <a:rPr lang="en-US" sz="2400" dirty="0" err="1"/>
              <a:t>metres</a:t>
            </a:r>
            <a:r>
              <a:rPr lang="en-US" sz="2400" dirty="0"/>
              <a:t> West (b) 10 </a:t>
            </a:r>
            <a:r>
              <a:rPr lang="en-US" sz="2400" dirty="0" err="1"/>
              <a:t>metres</a:t>
            </a:r>
            <a:r>
              <a:rPr lang="en-US" sz="2400" dirty="0"/>
              <a:t> East (c) 10 </a:t>
            </a:r>
            <a:r>
              <a:rPr lang="en-US" sz="2400" dirty="0" err="1"/>
              <a:t>metres</a:t>
            </a:r>
            <a:r>
              <a:rPr lang="en-US" sz="2400" dirty="0"/>
              <a:t> West (d) 10 </a:t>
            </a:r>
            <a:r>
              <a:rPr lang="en-US" sz="2400" dirty="0" err="1"/>
              <a:t>metres</a:t>
            </a:r>
            <a:r>
              <a:rPr lang="en-US" sz="2400" dirty="0"/>
              <a:t> North</a:t>
            </a:r>
            <a:r>
              <a:rPr lang="en-US" sz="2400" b="1" dirty="0"/>
              <a:t> </a:t>
            </a:r>
          </a:p>
          <a:p>
            <a:pPr algn="just"/>
            <a:r>
              <a:rPr lang="hi-IN" sz="2400" dirty="0"/>
              <a:t>बिंदु </a:t>
            </a:r>
            <a:r>
              <a:rPr lang="en-US" sz="2400" dirty="0"/>
              <a:t>P </a:t>
            </a:r>
            <a:r>
              <a:rPr lang="hi-IN" sz="2400" dirty="0"/>
              <a:t>से शुरू होकर सचिन दक्षिण की ओर 20 मीटर चलता है। वहबाएँ मुड़ा और 30 मीटर चला। फिर वह बायें मुड़ा और 20 . चलामीटर वह फिर से बाएं मुड़ा और 40 मीटर चला और पहुंच गयाबिंदु </a:t>
            </a:r>
            <a:r>
              <a:rPr lang="en-US" sz="2400" dirty="0"/>
              <a:t>Q. </a:t>
            </a:r>
            <a:r>
              <a:rPr lang="hi-IN" sz="2400" dirty="0"/>
              <a:t>बिंदु </a:t>
            </a:r>
            <a:r>
              <a:rPr lang="en-US" sz="2400" dirty="0"/>
              <a:t>Q, </a:t>
            </a:r>
            <a:r>
              <a:rPr lang="hi-IN" sz="2400" dirty="0"/>
              <a:t>बिंदु से</a:t>
            </a:r>
            <a:r>
              <a:rPr lang="en-US" sz="2400" dirty="0"/>
              <a:t> P</a:t>
            </a:r>
            <a:r>
              <a:rPr lang="hi-IN" sz="2400" dirty="0"/>
              <a:t> कितनी दूर और किस दिशा में है?</a:t>
            </a:r>
            <a:endParaRPr lang="en-US" sz="2400" dirty="0"/>
          </a:p>
        </p:txBody>
      </p:sp>
    </p:spTree>
    <p:extLst>
      <p:ext uri="{BB962C8B-B14F-4D97-AF65-F5344CB8AC3E}">
        <p14:creationId xmlns:p14="http://schemas.microsoft.com/office/powerpoint/2010/main" val="87042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AB0669D-796C-9149-9EC0-1F1D8808C096}"/>
              </a:ext>
            </a:extLst>
          </p:cNvPr>
          <p:cNvSpPr/>
          <p:nvPr/>
        </p:nvSpPr>
        <p:spPr>
          <a:xfrm>
            <a:off x="3125705" y="0"/>
            <a:ext cx="8972510" cy="595378"/>
          </a:xfrm>
          <a:prstGeom prst="rect">
            <a:avLst/>
          </a:prstGeom>
          <a:solidFill>
            <a:schemeClr val="accent2">
              <a:lumMod val="75000"/>
            </a:schemeClr>
          </a:solidFill>
          <a:ln>
            <a:solidFill>
              <a:schemeClr val="accent2">
                <a:lumMod val="75000"/>
              </a:schemeClr>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600" dirty="0"/>
              <a:t>| Reasoning  Classes | By Abhishek Sir</a:t>
            </a:r>
          </a:p>
        </p:txBody>
      </p:sp>
      <p:sp>
        <p:nvSpPr>
          <p:cNvPr id="2" name="TextBox 1"/>
          <p:cNvSpPr txBox="1"/>
          <p:nvPr/>
        </p:nvSpPr>
        <p:spPr>
          <a:xfrm>
            <a:off x="809691" y="1334156"/>
            <a:ext cx="11288524" cy="2954655"/>
          </a:xfrm>
          <a:prstGeom prst="rect">
            <a:avLst/>
          </a:prstGeom>
          <a:noFill/>
        </p:spPr>
        <p:txBody>
          <a:bodyPr wrap="square" rtlCol="0">
            <a:spAutoFit/>
          </a:bodyPr>
          <a:lstStyle/>
          <a:p>
            <a:pPr algn="just"/>
            <a:r>
              <a:rPr lang="en-US" sz="2400" dirty="0"/>
              <a:t>  </a:t>
            </a:r>
          </a:p>
          <a:p>
            <a:pPr algn="just"/>
            <a:endParaRPr lang="en-US" sz="2400" dirty="0"/>
          </a:p>
          <a:p>
            <a:pPr algn="just"/>
            <a:endParaRPr lang="en-US" sz="2400" dirty="0"/>
          </a:p>
          <a:p>
            <a:pPr algn="just"/>
            <a:endParaRPr lang="en-US" sz="2400" dirty="0"/>
          </a:p>
          <a:p>
            <a:pPr algn="just"/>
            <a:r>
              <a:rPr lang="en-US" sz="2400" dirty="0"/>
              <a:t>                                     </a:t>
            </a:r>
          </a:p>
          <a:p>
            <a:pPr algn="just"/>
            <a:r>
              <a:rPr lang="en-US" sz="6000" b="1" dirty="0"/>
              <a:t>      </a:t>
            </a:r>
            <a:r>
              <a:rPr lang="en-US" sz="6000" b="1" u="sng" dirty="0"/>
              <a:t>RANKING AND DIRECTION </a:t>
            </a:r>
            <a:r>
              <a:rPr lang="en-US" sz="4000" b="1" u="sng" dirty="0"/>
              <a:t> </a:t>
            </a:r>
            <a:endParaRPr lang="en-US" sz="3600" u="sng" dirty="0"/>
          </a:p>
        </p:txBody>
      </p:sp>
      <p:sp>
        <p:nvSpPr>
          <p:cNvPr id="5" name="TextBox 4">
            <a:extLst>
              <a:ext uri="{FF2B5EF4-FFF2-40B4-BE49-F238E27FC236}">
                <a16:creationId xmlns:a16="http://schemas.microsoft.com/office/drawing/2014/main" id="{1E262AE0-A0B1-413F-B2AE-828938799EA0}"/>
              </a:ext>
            </a:extLst>
          </p:cNvPr>
          <p:cNvSpPr txBox="1"/>
          <p:nvPr/>
        </p:nvSpPr>
        <p:spPr>
          <a:xfrm>
            <a:off x="2039816" y="810936"/>
            <a:ext cx="8356210" cy="523220"/>
          </a:xfrm>
          <a:prstGeom prst="rect">
            <a:avLst/>
          </a:prstGeom>
          <a:noFill/>
        </p:spPr>
        <p:txBody>
          <a:bodyPr wrap="square" rtlCol="0">
            <a:spAutoFit/>
          </a:bodyPr>
          <a:lstStyle/>
          <a:p>
            <a:r>
              <a:rPr lang="en-US" sz="2800" b="1" dirty="0">
                <a:solidFill>
                  <a:srgbClr val="002060"/>
                </a:solidFill>
              </a:rPr>
              <a:t>TO GET MAXIMUM DISCOUNT || USE CODE- Y516</a:t>
            </a:r>
          </a:p>
        </p:txBody>
      </p:sp>
    </p:spTree>
    <p:extLst>
      <p:ext uri="{BB962C8B-B14F-4D97-AF65-F5344CB8AC3E}">
        <p14:creationId xmlns:p14="http://schemas.microsoft.com/office/powerpoint/2010/main" val="2670902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AB0669D-796C-9149-9EC0-1F1D8808C096}"/>
              </a:ext>
            </a:extLst>
          </p:cNvPr>
          <p:cNvSpPr/>
          <p:nvPr/>
        </p:nvSpPr>
        <p:spPr>
          <a:xfrm>
            <a:off x="3125705" y="0"/>
            <a:ext cx="8972510" cy="595378"/>
          </a:xfrm>
          <a:prstGeom prst="rect">
            <a:avLst/>
          </a:prstGeom>
          <a:solidFill>
            <a:schemeClr val="accent2">
              <a:lumMod val="75000"/>
            </a:schemeClr>
          </a:solidFill>
          <a:ln>
            <a:solidFill>
              <a:schemeClr val="accent2">
                <a:lumMod val="75000"/>
              </a:schemeClr>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600" dirty="0"/>
              <a:t>| Reasoning  Classes | By Abhishek Sir</a:t>
            </a:r>
          </a:p>
        </p:txBody>
      </p:sp>
      <p:sp>
        <p:nvSpPr>
          <p:cNvPr id="2" name="TextBox 1"/>
          <p:cNvSpPr txBox="1"/>
          <p:nvPr/>
        </p:nvSpPr>
        <p:spPr>
          <a:xfrm>
            <a:off x="239151" y="1334156"/>
            <a:ext cx="11859064" cy="3416320"/>
          </a:xfrm>
          <a:prstGeom prst="rect">
            <a:avLst/>
          </a:prstGeom>
          <a:noFill/>
        </p:spPr>
        <p:txBody>
          <a:bodyPr wrap="square" rtlCol="0">
            <a:spAutoFit/>
          </a:bodyPr>
          <a:lstStyle/>
          <a:p>
            <a:pPr algn="just"/>
            <a:r>
              <a:rPr lang="en-US" sz="2400" b="1" dirty="0"/>
              <a:t>In Ranking test, types of questions that comes in examination are: </a:t>
            </a:r>
          </a:p>
          <a:p>
            <a:pPr marL="457200" indent="-457200" algn="just">
              <a:buAutoNum type="arabicParenBoth"/>
            </a:pPr>
            <a:r>
              <a:rPr lang="en-US" sz="2400" dirty="0"/>
              <a:t>Rank of a particular person are mentioned from left and right and the total number of persons are asked in the question. </a:t>
            </a:r>
          </a:p>
          <a:p>
            <a:pPr marL="457200" indent="-457200" algn="just">
              <a:buAutoNum type="arabicParenBoth"/>
            </a:pPr>
            <a:r>
              <a:rPr lang="en-US" sz="2400" dirty="0"/>
              <a:t>Sometimes, total of persons are mentioned in the question and rank of a particular person from left are mentioned and rank of that particular person from right are asked. </a:t>
            </a:r>
          </a:p>
          <a:p>
            <a:pPr marL="457200" indent="-457200" algn="just">
              <a:buAutoNum type="arabicParenBoth"/>
            </a:pPr>
            <a:r>
              <a:rPr lang="en-US" sz="2400" dirty="0"/>
              <a:t>Sometimes, total number of persons are mentioned and rank of a particular person from right are given and rank of a particular person from left are asked. </a:t>
            </a:r>
          </a:p>
          <a:p>
            <a:pPr marL="457200" indent="-457200" algn="just">
              <a:buAutoNum type="arabicParenBoth"/>
            </a:pPr>
            <a:r>
              <a:rPr lang="en-US" sz="2400" dirty="0"/>
              <a:t>Total number of persons = [(Rank of a particular person from the left + Rank of same particular person from the right)–1] </a:t>
            </a:r>
            <a:endParaRPr lang="en-US" sz="3600" u="sng" dirty="0"/>
          </a:p>
        </p:txBody>
      </p:sp>
      <p:sp>
        <p:nvSpPr>
          <p:cNvPr id="5" name="TextBox 4">
            <a:extLst>
              <a:ext uri="{FF2B5EF4-FFF2-40B4-BE49-F238E27FC236}">
                <a16:creationId xmlns:a16="http://schemas.microsoft.com/office/drawing/2014/main" id="{1E262AE0-A0B1-413F-B2AE-828938799EA0}"/>
              </a:ext>
            </a:extLst>
          </p:cNvPr>
          <p:cNvSpPr txBox="1"/>
          <p:nvPr/>
        </p:nvSpPr>
        <p:spPr>
          <a:xfrm>
            <a:off x="2039816" y="810936"/>
            <a:ext cx="8356210" cy="523220"/>
          </a:xfrm>
          <a:prstGeom prst="rect">
            <a:avLst/>
          </a:prstGeom>
          <a:noFill/>
        </p:spPr>
        <p:txBody>
          <a:bodyPr wrap="square" rtlCol="0">
            <a:spAutoFit/>
          </a:bodyPr>
          <a:lstStyle/>
          <a:p>
            <a:r>
              <a:rPr lang="en-US" sz="2800" b="1" dirty="0">
                <a:solidFill>
                  <a:srgbClr val="002060"/>
                </a:solidFill>
              </a:rPr>
              <a:t>TO GET MAXIMUM DISCOUNT || USE CODE- Y516</a:t>
            </a:r>
          </a:p>
        </p:txBody>
      </p:sp>
    </p:spTree>
    <p:extLst>
      <p:ext uri="{BB962C8B-B14F-4D97-AF65-F5344CB8AC3E}">
        <p14:creationId xmlns:p14="http://schemas.microsoft.com/office/powerpoint/2010/main" val="3414158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AB0669D-796C-9149-9EC0-1F1D8808C096}"/>
              </a:ext>
            </a:extLst>
          </p:cNvPr>
          <p:cNvSpPr/>
          <p:nvPr/>
        </p:nvSpPr>
        <p:spPr>
          <a:xfrm>
            <a:off x="3125705" y="0"/>
            <a:ext cx="8972510" cy="595378"/>
          </a:xfrm>
          <a:prstGeom prst="rect">
            <a:avLst/>
          </a:prstGeom>
          <a:solidFill>
            <a:schemeClr val="accent2">
              <a:lumMod val="75000"/>
            </a:schemeClr>
          </a:solidFill>
          <a:ln>
            <a:solidFill>
              <a:schemeClr val="accent2">
                <a:lumMod val="75000"/>
              </a:schemeClr>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600" dirty="0"/>
              <a:t>| Reasoning  Classes | By Abhishek Sir</a:t>
            </a:r>
          </a:p>
        </p:txBody>
      </p:sp>
      <p:sp>
        <p:nvSpPr>
          <p:cNvPr id="5" name="TextBox 4">
            <a:extLst>
              <a:ext uri="{FF2B5EF4-FFF2-40B4-BE49-F238E27FC236}">
                <a16:creationId xmlns:a16="http://schemas.microsoft.com/office/drawing/2014/main" id="{1E262AE0-A0B1-413F-B2AE-828938799EA0}"/>
              </a:ext>
            </a:extLst>
          </p:cNvPr>
          <p:cNvSpPr txBox="1"/>
          <p:nvPr/>
        </p:nvSpPr>
        <p:spPr>
          <a:xfrm>
            <a:off x="2039816" y="810936"/>
            <a:ext cx="8356210" cy="523220"/>
          </a:xfrm>
          <a:prstGeom prst="rect">
            <a:avLst/>
          </a:prstGeom>
          <a:noFill/>
        </p:spPr>
        <p:txBody>
          <a:bodyPr wrap="square" rtlCol="0">
            <a:spAutoFit/>
          </a:bodyPr>
          <a:lstStyle/>
          <a:p>
            <a:r>
              <a:rPr lang="en-US" sz="2800" b="1" dirty="0">
                <a:solidFill>
                  <a:srgbClr val="002060"/>
                </a:solidFill>
              </a:rPr>
              <a:t>TO GET MAXIMUM DISCOUNT || USE CODE- Y516</a:t>
            </a:r>
          </a:p>
        </p:txBody>
      </p:sp>
      <p:sp>
        <p:nvSpPr>
          <p:cNvPr id="3" name="TextBox 2">
            <a:extLst>
              <a:ext uri="{FF2B5EF4-FFF2-40B4-BE49-F238E27FC236}">
                <a16:creationId xmlns:a16="http://schemas.microsoft.com/office/drawing/2014/main" id="{EE717DE6-FC86-9352-803D-ABBBE2D4AAA4}"/>
              </a:ext>
            </a:extLst>
          </p:cNvPr>
          <p:cNvSpPr txBox="1"/>
          <p:nvPr/>
        </p:nvSpPr>
        <p:spPr>
          <a:xfrm>
            <a:off x="304799" y="1549714"/>
            <a:ext cx="11793415" cy="3785652"/>
          </a:xfrm>
          <a:prstGeom prst="rect">
            <a:avLst/>
          </a:prstGeom>
          <a:noFill/>
        </p:spPr>
        <p:txBody>
          <a:bodyPr wrap="square" rtlCol="0">
            <a:spAutoFit/>
          </a:bodyPr>
          <a:lstStyle/>
          <a:p>
            <a:r>
              <a:rPr lang="en-US" sz="2400" b="1" dirty="0"/>
              <a:t>Q.1 </a:t>
            </a:r>
            <a:r>
              <a:rPr lang="en-US" sz="2400" dirty="0"/>
              <a:t>Aniket ranks sixteenth from the top and fifteenth from the bottom in a certain exam. How many students are there in his class? </a:t>
            </a:r>
          </a:p>
          <a:p>
            <a:r>
              <a:rPr lang="hi-IN" sz="2400" dirty="0"/>
              <a:t>एक निश्चित परीक्षा में अनिकेत का स्थान ऊपर से सोलहवां और नीचे से पंद्रहवां है। उसकी कक्षा में कितने विद्यार्थी हैं?</a:t>
            </a:r>
            <a:endParaRPr lang="en-US" sz="2400" dirty="0"/>
          </a:p>
          <a:p>
            <a:endParaRPr lang="en-US" sz="2400" dirty="0"/>
          </a:p>
          <a:p>
            <a:endParaRPr lang="en-US" sz="2400" dirty="0"/>
          </a:p>
          <a:p>
            <a:r>
              <a:rPr lang="en-US" sz="2400" dirty="0"/>
              <a:t>(a) 30</a:t>
            </a:r>
          </a:p>
          <a:p>
            <a:r>
              <a:rPr lang="en-US" sz="2400" dirty="0"/>
              <a:t>(b) 31</a:t>
            </a:r>
          </a:p>
          <a:p>
            <a:r>
              <a:rPr lang="en-US" sz="2400" dirty="0"/>
              <a:t>(c) 32</a:t>
            </a:r>
          </a:p>
          <a:p>
            <a:r>
              <a:rPr lang="en-US" sz="2400" dirty="0"/>
              <a:t>(d) 33</a:t>
            </a:r>
          </a:p>
        </p:txBody>
      </p:sp>
    </p:spTree>
    <p:extLst>
      <p:ext uri="{BB962C8B-B14F-4D97-AF65-F5344CB8AC3E}">
        <p14:creationId xmlns:p14="http://schemas.microsoft.com/office/powerpoint/2010/main" val="2617879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AB0669D-796C-9149-9EC0-1F1D8808C096}"/>
              </a:ext>
            </a:extLst>
          </p:cNvPr>
          <p:cNvSpPr/>
          <p:nvPr/>
        </p:nvSpPr>
        <p:spPr>
          <a:xfrm>
            <a:off x="3125705" y="0"/>
            <a:ext cx="8972510" cy="595378"/>
          </a:xfrm>
          <a:prstGeom prst="rect">
            <a:avLst/>
          </a:prstGeom>
          <a:solidFill>
            <a:schemeClr val="accent2">
              <a:lumMod val="75000"/>
            </a:schemeClr>
          </a:solidFill>
          <a:ln>
            <a:solidFill>
              <a:schemeClr val="accent2">
                <a:lumMod val="75000"/>
              </a:schemeClr>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600" dirty="0"/>
              <a:t>| Reasoning  Classes | By Abhishek Sir</a:t>
            </a:r>
          </a:p>
        </p:txBody>
      </p:sp>
      <p:sp>
        <p:nvSpPr>
          <p:cNvPr id="5" name="TextBox 4">
            <a:extLst>
              <a:ext uri="{FF2B5EF4-FFF2-40B4-BE49-F238E27FC236}">
                <a16:creationId xmlns:a16="http://schemas.microsoft.com/office/drawing/2014/main" id="{1E262AE0-A0B1-413F-B2AE-828938799EA0}"/>
              </a:ext>
            </a:extLst>
          </p:cNvPr>
          <p:cNvSpPr txBox="1"/>
          <p:nvPr/>
        </p:nvSpPr>
        <p:spPr>
          <a:xfrm>
            <a:off x="2039816" y="810936"/>
            <a:ext cx="8356210" cy="523220"/>
          </a:xfrm>
          <a:prstGeom prst="rect">
            <a:avLst/>
          </a:prstGeom>
          <a:noFill/>
        </p:spPr>
        <p:txBody>
          <a:bodyPr wrap="square" rtlCol="0">
            <a:spAutoFit/>
          </a:bodyPr>
          <a:lstStyle/>
          <a:p>
            <a:r>
              <a:rPr lang="en-US" sz="2800" b="1" dirty="0">
                <a:solidFill>
                  <a:srgbClr val="002060"/>
                </a:solidFill>
              </a:rPr>
              <a:t>TO GET MAXIMUM DISCOUNT || USE CODE- Y516</a:t>
            </a:r>
          </a:p>
        </p:txBody>
      </p:sp>
      <p:sp>
        <p:nvSpPr>
          <p:cNvPr id="3" name="TextBox 2">
            <a:extLst>
              <a:ext uri="{FF2B5EF4-FFF2-40B4-BE49-F238E27FC236}">
                <a16:creationId xmlns:a16="http://schemas.microsoft.com/office/drawing/2014/main" id="{EE717DE6-FC86-9352-803D-ABBBE2D4AAA4}"/>
              </a:ext>
            </a:extLst>
          </p:cNvPr>
          <p:cNvSpPr txBox="1"/>
          <p:nvPr/>
        </p:nvSpPr>
        <p:spPr>
          <a:xfrm>
            <a:off x="304799" y="1549714"/>
            <a:ext cx="11793415" cy="3785652"/>
          </a:xfrm>
          <a:prstGeom prst="rect">
            <a:avLst/>
          </a:prstGeom>
          <a:noFill/>
        </p:spPr>
        <p:txBody>
          <a:bodyPr wrap="square" rtlCol="0">
            <a:spAutoFit/>
          </a:bodyPr>
          <a:lstStyle/>
          <a:p>
            <a:r>
              <a:rPr lang="en-US" sz="2400" b="1" dirty="0"/>
              <a:t>Q.2 </a:t>
            </a:r>
            <a:r>
              <a:rPr lang="en-US" sz="2400" dirty="0"/>
              <a:t>Meena ranks third from the top and total number of students in the class are 25. Then find the rank of Meena from the bottom.</a:t>
            </a:r>
          </a:p>
          <a:p>
            <a:r>
              <a:rPr lang="hi-IN" sz="2400" dirty="0"/>
              <a:t>मीना शीर्ष से तीसरे स्थान पर है और कक्षा में छात्रों की कुल संख्या 25 है। फिर नीचे से मीना की रैंक ज्ञात कीजिए।</a:t>
            </a:r>
            <a:endParaRPr lang="en-US" sz="2400" dirty="0"/>
          </a:p>
          <a:p>
            <a:endParaRPr lang="en-US" sz="2400" dirty="0"/>
          </a:p>
          <a:p>
            <a:r>
              <a:rPr lang="en-US" sz="2400" dirty="0"/>
              <a:t>(a) 22</a:t>
            </a:r>
          </a:p>
          <a:p>
            <a:r>
              <a:rPr lang="en-US" sz="2400" dirty="0"/>
              <a:t>(b) 23</a:t>
            </a:r>
          </a:p>
          <a:p>
            <a:r>
              <a:rPr lang="en-US" sz="2400" dirty="0"/>
              <a:t>(c) 24</a:t>
            </a:r>
          </a:p>
          <a:p>
            <a:r>
              <a:rPr lang="en-US" sz="2400" dirty="0"/>
              <a:t>(d) 25</a:t>
            </a:r>
          </a:p>
          <a:p>
            <a:endParaRPr lang="en-US" sz="2400" dirty="0"/>
          </a:p>
        </p:txBody>
      </p:sp>
    </p:spTree>
    <p:extLst>
      <p:ext uri="{BB962C8B-B14F-4D97-AF65-F5344CB8AC3E}">
        <p14:creationId xmlns:p14="http://schemas.microsoft.com/office/powerpoint/2010/main" val="2326088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AB0669D-796C-9149-9EC0-1F1D8808C096}"/>
              </a:ext>
            </a:extLst>
          </p:cNvPr>
          <p:cNvSpPr/>
          <p:nvPr/>
        </p:nvSpPr>
        <p:spPr>
          <a:xfrm>
            <a:off x="3125705" y="0"/>
            <a:ext cx="8972510" cy="595378"/>
          </a:xfrm>
          <a:prstGeom prst="rect">
            <a:avLst/>
          </a:prstGeom>
          <a:solidFill>
            <a:schemeClr val="accent2">
              <a:lumMod val="75000"/>
            </a:schemeClr>
          </a:solidFill>
          <a:ln>
            <a:solidFill>
              <a:schemeClr val="accent2">
                <a:lumMod val="75000"/>
              </a:schemeClr>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600" dirty="0"/>
              <a:t>| Reasoning  Classes | By Abhishek Sir</a:t>
            </a:r>
          </a:p>
        </p:txBody>
      </p:sp>
      <p:sp>
        <p:nvSpPr>
          <p:cNvPr id="5" name="TextBox 4">
            <a:extLst>
              <a:ext uri="{FF2B5EF4-FFF2-40B4-BE49-F238E27FC236}">
                <a16:creationId xmlns:a16="http://schemas.microsoft.com/office/drawing/2014/main" id="{1E262AE0-A0B1-413F-B2AE-828938799EA0}"/>
              </a:ext>
            </a:extLst>
          </p:cNvPr>
          <p:cNvSpPr txBox="1"/>
          <p:nvPr/>
        </p:nvSpPr>
        <p:spPr>
          <a:xfrm>
            <a:off x="2039816" y="810936"/>
            <a:ext cx="8356210" cy="523220"/>
          </a:xfrm>
          <a:prstGeom prst="rect">
            <a:avLst/>
          </a:prstGeom>
          <a:noFill/>
        </p:spPr>
        <p:txBody>
          <a:bodyPr wrap="square" rtlCol="0">
            <a:spAutoFit/>
          </a:bodyPr>
          <a:lstStyle/>
          <a:p>
            <a:r>
              <a:rPr lang="en-US" sz="2800" b="1" dirty="0">
                <a:solidFill>
                  <a:srgbClr val="002060"/>
                </a:solidFill>
              </a:rPr>
              <a:t>TO GET MAXIMUM DISCOUNT || USE CODE- Y516</a:t>
            </a:r>
          </a:p>
        </p:txBody>
      </p:sp>
      <p:sp>
        <p:nvSpPr>
          <p:cNvPr id="3" name="TextBox 2">
            <a:extLst>
              <a:ext uri="{FF2B5EF4-FFF2-40B4-BE49-F238E27FC236}">
                <a16:creationId xmlns:a16="http://schemas.microsoft.com/office/drawing/2014/main" id="{EE717DE6-FC86-9352-803D-ABBBE2D4AAA4}"/>
              </a:ext>
            </a:extLst>
          </p:cNvPr>
          <p:cNvSpPr txBox="1"/>
          <p:nvPr/>
        </p:nvSpPr>
        <p:spPr>
          <a:xfrm>
            <a:off x="304799" y="1549714"/>
            <a:ext cx="11793415" cy="3416320"/>
          </a:xfrm>
          <a:prstGeom prst="rect">
            <a:avLst/>
          </a:prstGeom>
          <a:noFill/>
        </p:spPr>
        <p:txBody>
          <a:bodyPr wrap="square" rtlCol="0">
            <a:spAutoFit/>
          </a:bodyPr>
          <a:lstStyle/>
          <a:p>
            <a:r>
              <a:rPr lang="en-US" sz="2400" b="1" dirty="0"/>
              <a:t>Q.3 </a:t>
            </a:r>
            <a:r>
              <a:rPr lang="en-US" sz="2400" dirty="0"/>
              <a:t>In a class of 45 student Aditya’s rank is twelve from top what is his rank from bottom. </a:t>
            </a:r>
          </a:p>
          <a:p>
            <a:r>
              <a:rPr lang="hi-IN" sz="2400" dirty="0"/>
              <a:t>45 छात्रों की एक कक्षा में आदित्य रैंक ऊपर से बारहवें स्थान पर है, नीचे से उसकी रैंक क्या है।</a:t>
            </a:r>
            <a:endParaRPr lang="en-US" sz="2400" dirty="0"/>
          </a:p>
          <a:p>
            <a:pPr marL="457200" indent="-457200">
              <a:buAutoNum type="alphaLcParenBoth"/>
            </a:pPr>
            <a:endParaRPr lang="en-US" sz="2400" dirty="0"/>
          </a:p>
          <a:p>
            <a:pPr marL="457200" indent="-457200">
              <a:buAutoNum type="alphaLcParenBoth"/>
            </a:pPr>
            <a:r>
              <a:rPr lang="en-US" sz="2400" dirty="0"/>
              <a:t>33 </a:t>
            </a:r>
          </a:p>
          <a:p>
            <a:pPr marL="457200" indent="-457200">
              <a:buAutoNum type="alphaLcParenBoth"/>
            </a:pPr>
            <a:r>
              <a:rPr lang="en-US" sz="2400" dirty="0"/>
              <a:t>34 </a:t>
            </a:r>
          </a:p>
          <a:p>
            <a:pPr marL="457200" indent="-457200">
              <a:buAutoNum type="alphaLcParenBoth"/>
            </a:pPr>
            <a:r>
              <a:rPr lang="en-US" sz="2400" dirty="0"/>
              <a:t>35 </a:t>
            </a:r>
          </a:p>
          <a:p>
            <a:pPr marL="457200" indent="-457200">
              <a:buAutoNum type="alphaLcParenBoth"/>
            </a:pPr>
            <a:r>
              <a:rPr lang="en-US" sz="2400" dirty="0"/>
              <a:t>cannot be determined</a:t>
            </a:r>
            <a:r>
              <a:rPr lang="en-US" sz="2400" b="1" dirty="0"/>
              <a:t> </a:t>
            </a:r>
            <a:endParaRPr lang="en-US" sz="2400" dirty="0"/>
          </a:p>
          <a:p>
            <a:endParaRPr lang="en-US" sz="2400" dirty="0"/>
          </a:p>
        </p:txBody>
      </p:sp>
    </p:spTree>
    <p:extLst>
      <p:ext uri="{BB962C8B-B14F-4D97-AF65-F5344CB8AC3E}">
        <p14:creationId xmlns:p14="http://schemas.microsoft.com/office/powerpoint/2010/main" val="3707351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AB0669D-796C-9149-9EC0-1F1D8808C096}"/>
              </a:ext>
            </a:extLst>
          </p:cNvPr>
          <p:cNvSpPr/>
          <p:nvPr/>
        </p:nvSpPr>
        <p:spPr>
          <a:xfrm>
            <a:off x="3125705" y="0"/>
            <a:ext cx="8972510" cy="595378"/>
          </a:xfrm>
          <a:prstGeom prst="rect">
            <a:avLst/>
          </a:prstGeom>
          <a:solidFill>
            <a:schemeClr val="accent2">
              <a:lumMod val="75000"/>
            </a:schemeClr>
          </a:solidFill>
          <a:ln>
            <a:solidFill>
              <a:schemeClr val="accent2">
                <a:lumMod val="75000"/>
              </a:schemeClr>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600" dirty="0"/>
              <a:t>| Reasoning  Classes | By Abhishek Sir</a:t>
            </a:r>
          </a:p>
        </p:txBody>
      </p:sp>
      <p:sp>
        <p:nvSpPr>
          <p:cNvPr id="5" name="TextBox 4">
            <a:extLst>
              <a:ext uri="{FF2B5EF4-FFF2-40B4-BE49-F238E27FC236}">
                <a16:creationId xmlns:a16="http://schemas.microsoft.com/office/drawing/2014/main" id="{1E262AE0-A0B1-413F-B2AE-828938799EA0}"/>
              </a:ext>
            </a:extLst>
          </p:cNvPr>
          <p:cNvSpPr txBox="1"/>
          <p:nvPr/>
        </p:nvSpPr>
        <p:spPr>
          <a:xfrm>
            <a:off x="2039816" y="810936"/>
            <a:ext cx="8356210" cy="523220"/>
          </a:xfrm>
          <a:prstGeom prst="rect">
            <a:avLst/>
          </a:prstGeom>
          <a:noFill/>
        </p:spPr>
        <p:txBody>
          <a:bodyPr wrap="square" rtlCol="0">
            <a:spAutoFit/>
          </a:bodyPr>
          <a:lstStyle/>
          <a:p>
            <a:r>
              <a:rPr lang="en-US" sz="2800" b="1" dirty="0">
                <a:solidFill>
                  <a:srgbClr val="002060"/>
                </a:solidFill>
              </a:rPr>
              <a:t>TO GET MAXIMUM DISCOUNT || USE CODE- Y516</a:t>
            </a:r>
          </a:p>
        </p:txBody>
      </p:sp>
      <p:sp>
        <p:nvSpPr>
          <p:cNvPr id="3" name="TextBox 2">
            <a:extLst>
              <a:ext uri="{FF2B5EF4-FFF2-40B4-BE49-F238E27FC236}">
                <a16:creationId xmlns:a16="http://schemas.microsoft.com/office/drawing/2014/main" id="{EE717DE6-FC86-9352-803D-ABBBE2D4AAA4}"/>
              </a:ext>
            </a:extLst>
          </p:cNvPr>
          <p:cNvSpPr txBox="1"/>
          <p:nvPr/>
        </p:nvSpPr>
        <p:spPr>
          <a:xfrm>
            <a:off x="304799" y="1549714"/>
            <a:ext cx="11793415" cy="3785652"/>
          </a:xfrm>
          <a:prstGeom prst="rect">
            <a:avLst/>
          </a:prstGeom>
          <a:noFill/>
        </p:spPr>
        <p:txBody>
          <a:bodyPr wrap="square" rtlCol="0">
            <a:spAutoFit/>
          </a:bodyPr>
          <a:lstStyle/>
          <a:p>
            <a:r>
              <a:rPr lang="en-US" sz="2400" b="1" dirty="0"/>
              <a:t>Q.4 </a:t>
            </a:r>
            <a:r>
              <a:rPr lang="en-US" sz="2400" dirty="0"/>
              <a:t>In a class </a:t>
            </a:r>
            <a:r>
              <a:rPr lang="en-US" sz="2400" dirty="0" err="1"/>
              <a:t>Sonu</a:t>
            </a:r>
            <a:r>
              <a:rPr lang="en-US" sz="2400" dirty="0"/>
              <a:t> rank is 15th from top and twelve from bottom how many students are there in that class. </a:t>
            </a:r>
          </a:p>
          <a:p>
            <a:r>
              <a:rPr lang="hi-IN" sz="2400" dirty="0"/>
              <a:t>एक कक्षा में सोनू की रैंक ऊपर से 15वीं और नीचे से बारहवीं है, उस कक्षा में कितने छात्र हैं।</a:t>
            </a:r>
            <a:endParaRPr lang="en-US" sz="2400" dirty="0"/>
          </a:p>
          <a:p>
            <a:pPr marL="457200" indent="-457200">
              <a:buAutoNum type="alphaLcParenBoth"/>
            </a:pPr>
            <a:endParaRPr lang="en-US" sz="2400" dirty="0"/>
          </a:p>
          <a:p>
            <a:pPr marL="457200" indent="-457200">
              <a:buAutoNum type="alphaLcParenBoth"/>
            </a:pPr>
            <a:r>
              <a:rPr lang="en-US" sz="2400" dirty="0"/>
              <a:t>21 </a:t>
            </a:r>
          </a:p>
          <a:p>
            <a:pPr marL="457200" indent="-457200">
              <a:buAutoNum type="alphaLcParenBoth"/>
            </a:pPr>
            <a:r>
              <a:rPr lang="en-US" sz="2400" dirty="0"/>
              <a:t>25 </a:t>
            </a:r>
          </a:p>
          <a:p>
            <a:pPr marL="457200" indent="-457200">
              <a:buAutoNum type="alphaLcParenBoth"/>
            </a:pPr>
            <a:r>
              <a:rPr lang="en-US" sz="2400" dirty="0"/>
              <a:t>26 </a:t>
            </a:r>
          </a:p>
          <a:p>
            <a:pPr marL="457200" indent="-457200">
              <a:buAutoNum type="alphaLcParenBoth"/>
            </a:pPr>
            <a:r>
              <a:rPr lang="en-US" sz="2400" dirty="0"/>
              <a:t>Cannot be determined</a:t>
            </a:r>
          </a:p>
          <a:p>
            <a:endParaRPr lang="en-US" sz="2400" dirty="0"/>
          </a:p>
        </p:txBody>
      </p:sp>
    </p:spTree>
    <p:extLst>
      <p:ext uri="{BB962C8B-B14F-4D97-AF65-F5344CB8AC3E}">
        <p14:creationId xmlns:p14="http://schemas.microsoft.com/office/powerpoint/2010/main" val="2044602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AB0669D-796C-9149-9EC0-1F1D8808C096}"/>
              </a:ext>
            </a:extLst>
          </p:cNvPr>
          <p:cNvSpPr/>
          <p:nvPr/>
        </p:nvSpPr>
        <p:spPr>
          <a:xfrm>
            <a:off x="3125705" y="0"/>
            <a:ext cx="8972510" cy="595378"/>
          </a:xfrm>
          <a:prstGeom prst="rect">
            <a:avLst/>
          </a:prstGeom>
          <a:solidFill>
            <a:schemeClr val="accent2">
              <a:lumMod val="75000"/>
            </a:schemeClr>
          </a:solidFill>
          <a:ln>
            <a:solidFill>
              <a:schemeClr val="accent2">
                <a:lumMod val="75000"/>
              </a:schemeClr>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600" dirty="0"/>
              <a:t>| Reasoning  Classes | By Abhishek Sir</a:t>
            </a:r>
          </a:p>
        </p:txBody>
      </p:sp>
      <p:sp>
        <p:nvSpPr>
          <p:cNvPr id="5" name="TextBox 4">
            <a:extLst>
              <a:ext uri="{FF2B5EF4-FFF2-40B4-BE49-F238E27FC236}">
                <a16:creationId xmlns:a16="http://schemas.microsoft.com/office/drawing/2014/main" id="{1E262AE0-A0B1-413F-B2AE-828938799EA0}"/>
              </a:ext>
            </a:extLst>
          </p:cNvPr>
          <p:cNvSpPr txBox="1"/>
          <p:nvPr/>
        </p:nvSpPr>
        <p:spPr>
          <a:xfrm>
            <a:off x="2039816" y="810936"/>
            <a:ext cx="8356210" cy="523220"/>
          </a:xfrm>
          <a:prstGeom prst="rect">
            <a:avLst/>
          </a:prstGeom>
          <a:noFill/>
        </p:spPr>
        <p:txBody>
          <a:bodyPr wrap="square" rtlCol="0">
            <a:spAutoFit/>
          </a:bodyPr>
          <a:lstStyle/>
          <a:p>
            <a:r>
              <a:rPr lang="en-US" sz="2800" b="1" dirty="0">
                <a:solidFill>
                  <a:srgbClr val="002060"/>
                </a:solidFill>
              </a:rPr>
              <a:t>TO GET MAXIMUM DISCOUNT || USE CODE- Y516</a:t>
            </a:r>
          </a:p>
        </p:txBody>
      </p:sp>
      <p:sp>
        <p:nvSpPr>
          <p:cNvPr id="3" name="TextBox 2">
            <a:extLst>
              <a:ext uri="{FF2B5EF4-FFF2-40B4-BE49-F238E27FC236}">
                <a16:creationId xmlns:a16="http://schemas.microsoft.com/office/drawing/2014/main" id="{EE717DE6-FC86-9352-803D-ABBBE2D4AAA4}"/>
              </a:ext>
            </a:extLst>
          </p:cNvPr>
          <p:cNvSpPr txBox="1"/>
          <p:nvPr/>
        </p:nvSpPr>
        <p:spPr>
          <a:xfrm>
            <a:off x="304799" y="1549714"/>
            <a:ext cx="11793415" cy="3785652"/>
          </a:xfrm>
          <a:prstGeom prst="rect">
            <a:avLst/>
          </a:prstGeom>
          <a:noFill/>
        </p:spPr>
        <p:txBody>
          <a:bodyPr wrap="square" rtlCol="0">
            <a:spAutoFit/>
          </a:bodyPr>
          <a:lstStyle/>
          <a:p>
            <a:r>
              <a:rPr lang="en-US" sz="2400" b="1" dirty="0"/>
              <a:t>Q.5  </a:t>
            </a:r>
            <a:r>
              <a:rPr lang="en-US" sz="2400" dirty="0"/>
              <a:t>In a row of girls, Priya is thirteenth from the left and </a:t>
            </a:r>
            <a:r>
              <a:rPr lang="en-US" sz="2400" dirty="0" err="1"/>
              <a:t>Dauli</a:t>
            </a:r>
            <a:r>
              <a:rPr lang="en-US" sz="2400" dirty="0"/>
              <a:t> is seventeenth from the right. If in this row </a:t>
            </a:r>
            <a:r>
              <a:rPr lang="en-US" sz="2400" dirty="0" err="1"/>
              <a:t>priya</a:t>
            </a:r>
            <a:r>
              <a:rPr lang="en-US" sz="2400" dirty="0"/>
              <a:t> is eleventh from the right then what is the position of </a:t>
            </a:r>
            <a:r>
              <a:rPr lang="en-US" sz="2400" dirty="0" err="1"/>
              <a:t>Dauli</a:t>
            </a:r>
            <a:r>
              <a:rPr lang="en-US" sz="2400" dirty="0"/>
              <a:t> from the left? </a:t>
            </a:r>
          </a:p>
          <a:p>
            <a:r>
              <a:rPr lang="hi-IN" sz="2400" dirty="0"/>
              <a:t>लड़कियों की एक पंक्ति में, प्रिया बायें से तेरहवें स्थान पर है और दौली दायें से सत्रहवें स्थान पर है। यदि इस पंक्ति में प्रिया दायें से ग्यारहवें स्थान पर है तो दौली का बायें से क्या स्थान है?</a:t>
            </a:r>
            <a:endParaRPr lang="en-US" sz="2400" dirty="0"/>
          </a:p>
          <a:p>
            <a:pPr marL="457200" indent="-457200">
              <a:buAutoNum type="alphaLcParenBoth"/>
            </a:pPr>
            <a:endParaRPr lang="en-US" sz="2400" dirty="0"/>
          </a:p>
          <a:p>
            <a:pPr marL="457200" indent="-457200">
              <a:buAutoNum type="alphaLcParenBoth"/>
            </a:pPr>
            <a:r>
              <a:rPr lang="en-US" sz="2400" dirty="0"/>
              <a:t>6th </a:t>
            </a:r>
          </a:p>
          <a:p>
            <a:pPr marL="457200" indent="-457200">
              <a:buAutoNum type="alphaLcParenBoth"/>
            </a:pPr>
            <a:r>
              <a:rPr lang="en-US" sz="2400" dirty="0"/>
              <a:t>7th </a:t>
            </a:r>
          </a:p>
          <a:p>
            <a:pPr marL="457200" indent="-457200">
              <a:buAutoNum type="alphaLcParenBoth"/>
            </a:pPr>
            <a:r>
              <a:rPr lang="en-US" sz="2400" dirty="0"/>
              <a:t>10th </a:t>
            </a:r>
          </a:p>
          <a:p>
            <a:pPr marL="457200" indent="-457200">
              <a:buAutoNum type="alphaLcParenBoth"/>
            </a:pPr>
            <a:r>
              <a:rPr lang="en-US" sz="2400" dirty="0"/>
              <a:t>12th</a:t>
            </a:r>
          </a:p>
        </p:txBody>
      </p:sp>
    </p:spTree>
    <p:extLst>
      <p:ext uri="{BB962C8B-B14F-4D97-AF65-F5344CB8AC3E}">
        <p14:creationId xmlns:p14="http://schemas.microsoft.com/office/powerpoint/2010/main" val="3155594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AB0669D-796C-9149-9EC0-1F1D8808C096}"/>
              </a:ext>
            </a:extLst>
          </p:cNvPr>
          <p:cNvSpPr/>
          <p:nvPr/>
        </p:nvSpPr>
        <p:spPr>
          <a:xfrm>
            <a:off x="3125705" y="0"/>
            <a:ext cx="8972510" cy="595378"/>
          </a:xfrm>
          <a:prstGeom prst="rect">
            <a:avLst/>
          </a:prstGeom>
          <a:solidFill>
            <a:schemeClr val="accent2">
              <a:lumMod val="75000"/>
            </a:schemeClr>
          </a:solidFill>
          <a:ln>
            <a:solidFill>
              <a:schemeClr val="accent2">
                <a:lumMod val="75000"/>
              </a:schemeClr>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600" dirty="0"/>
              <a:t>| Reasoning  Classes | By Abhishek Sir</a:t>
            </a:r>
          </a:p>
        </p:txBody>
      </p:sp>
      <p:sp>
        <p:nvSpPr>
          <p:cNvPr id="5" name="TextBox 4">
            <a:extLst>
              <a:ext uri="{FF2B5EF4-FFF2-40B4-BE49-F238E27FC236}">
                <a16:creationId xmlns:a16="http://schemas.microsoft.com/office/drawing/2014/main" id="{1E262AE0-A0B1-413F-B2AE-828938799EA0}"/>
              </a:ext>
            </a:extLst>
          </p:cNvPr>
          <p:cNvSpPr txBox="1"/>
          <p:nvPr/>
        </p:nvSpPr>
        <p:spPr>
          <a:xfrm>
            <a:off x="2039816" y="810936"/>
            <a:ext cx="8356210" cy="523220"/>
          </a:xfrm>
          <a:prstGeom prst="rect">
            <a:avLst/>
          </a:prstGeom>
          <a:noFill/>
        </p:spPr>
        <p:txBody>
          <a:bodyPr wrap="square" rtlCol="0">
            <a:spAutoFit/>
          </a:bodyPr>
          <a:lstStyle/>
          <a:p>
            <a:r>
              <a:rPr lang="en-US" sz="2800" b="1" dirty="0">
                <a:solidFill>
                  <a:srgbClr val="002060"/>
                </a:solidFill>
              </a:rPr>
              <a:t>TO GET MAXIMUM DISCOUNT || USE CODE- Y516</a:t>
            </a:r>
          </a:p>
        </p:txBody>
      </p:sp>
      <p:sp>
        <p:nvSpPr>
          <p:cNvPr id="3" name="TextBox 2">
            <a:extLst>
              <a:ext uri="{FF2B5EF4-FFF2-40B4-BE49-F238E27FC236}">
                <a16:creationId xmlns:a16="http://schemas.microsoft.com/office/drawing/2014/main" id="{EE717DE6-FC86-9352-803D-ABBBE2D4AAA4}"/>
              </a:ext>
            </a:extLst>
          </p:cNvPr>
          <p:cNvSpPr txBox="1"/>
          <p:nvPr/>
        </p:nvSpPr>
        <p:spPr>
          <a:xfrm>
            <a:off x="304799" y="1549714"/>
            <a:ext cx="11793415" cy="2677656"/>
          </a:xfrm>
          <a:prstGeom prst="rect">
            <a:avLst/>
          </a:prstGeom>
          <a:noFill/>
        </p:spPr>
        <p:txBody>
          <a:bodyPr wrap="square" rtlCol="0">
            <a:spAutoFit/>
          </a:bodyPr>
          <a:lstStyle/>
          <a:p>
            <a:r>
              <a:rPr lang="en-US" sz="2400" b="1" dirty="0"/>
              <a:t>Q.6 </a:t>
            </a:r>
            <a:r>
              <a:rPr lang="en-US" sz="2400" dirty="0"/>
              <a:t>If A is to the south of B and C is to the east of B, in what direction is A with respect to C?. </a:t>
            </a:r>
          </a:p>
          <a:p>
            <a:r>
              <a:rPr lang="hi-IN" sz="2400" dirty="0"/>
              <a:t>यदि </a:t>
            </a:r>
            <a:r>
              <a:rPr lang="en-US" sz="2400" dirty="0"/>
              <a:t>A, B </a:t>
            </a:r>
            <a:r>
              <a:rPr lang="hi-IN" sz="2400" dirty="0"/>
              <a:t>के दक्षिण में है और </a:t>
            </a:r>
            <a:r>
              <a:rPr lang="en-US" sz="2400" dirty="0"/>
              <a:t>C, B </a:t>
            </a:r>
            <a:r>
              <a:rPr lang="hi-IN" sz="2400" dirty="0"/>
              <a:t>के पूर्व में है, तो </a:t>
            </a:r>
            <a:r>
              <a:rPr lang="en-US" sz="2400" dirty="0"/>
              <a:t>C </a:t>
            </a:r>
            <a:r>
              <a:rPr lang="hi-IN" sz="2400" dirty="0"/>
              <a:t>के सन्दर्भ में </a:t>
            </a:r>
            <a:r>
              <a:rPr lang="en-US" sz="2400" dirty="0"/>
              <a:t>A </a:t>
            </a:r>
            <a:r>
              <a:rPr lang="hi-IN" sz="2400" dirty="0"/>
              <a:t>किस दिशा में है?</a:t>
            </a:r>
            <a:endParaRPr lang="en-US" sz="2400" dirty="0"/>
          </a:p>
          <a:p>
            <a:pPr marL="457200" indent="-457200">
              <a:buAutoNum type="alphaLcParenBoth"/>
            </a:pPr>
            <a:endParaRPr lang="en-US" sz="2400" dirty="0"/>
          </a:p>
          <a:p>
            <a:pPr marL="457200" indent="-457200">
              <a:buAutoNum type="alphaLcParenBoth"/>
            </a:pPr>
            <a:r>
              <a:rPr lang="en-US" sz="2400" dirty="0"/>
              <a:t>North-east </a:t>
            </a:r>
          </a:p>
          <a:p>
            <a:pPr marL="457200" indent="-457200">
              <a:buAutoNum type="alphaLcParenBoth"/>
            </a:pPr>
            <a:r>
              <a:rPr lang="en-US" sz="2400" dirty="0"/>
              <a:t>North-west </a:t>
            </a:r>
          </a:p>
          <a:p>
            <a:pPr marL="457200" indent="-457200">
              <a:buAutoNum type="alphaLcParenBoth"/>
            </a:pPr>
            <a:r>
              <a:rPr lang="en-US" sz="2400" dirty="0"/>
              <a:t> South-east </a:t>
            </a:r>
          </a:p>
          <a:p>
            <a:pPr marL="457200" indent="-457200">
              <a:buAutoNum type="alphaLcParenBoth"/>
            </a:pPr>
            <a:r>
              <a:rPr lang="en-US" sz="2400" dirty="0"/>
              <a:t>South-west</a:t>
            </a:r>
            <a:r>
              <a:rPr lang="en-US" sz="2400" b="1" dirty="0"/>
              <a:t> </a:t>
            </a:r>
            <a:endParaRPr lang="en-US" sz="2400" dirty="0"/>
          </a:p>
        </p:txBody>
      </p:sp>
    </p:spTree>
    <p:extLst>
      <p:ext uri="{BB962C8B-B14F-4D97-AF65-F5344CB8AC3E}">
        <p14:creationId xmlns:p14="http://schemas.microsoft.com/office/powerpoint/2010/main" val="14077983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1487</Words>
  <Application>Microsoft Office PowerPoint</Application>
  <PresentationFormat>Widescreen</PresentationFormat>
  <Paragraphs>134</Paragraphs>
  <Slides>15</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Adda247</dc:creator>
  <cp:lastModifiedBy>Adda247</cp:lastModifiedBy>
  <cp:revision>5</cp:revision>
  <dcterms:created xsi:type="dcterms:W3CDTF">2022-05-20T06:43:11Z</dcterms:created>
  <dcterms:modified xsi:type="dcterms:W3CDTF">2022-09-15T08:22:45Z</dcterms:modified>
</cp:coreProperties>
</file>