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310" r:id="rId5"/>
    <p:sldId id="311" r:id="rId6"/>
    <p:sldId id="312" r:id="rId7"/>
    <p:sldId id="313" r:id="rId8"/>
    <p:sldId id="314" r:id="rId9"/>
    <p:sldId id="315" r:id="rId10"/>
    <p:sldId id="316" r:id="rId11"/>
    <p:sldId id="317" r:id="rId12"/>
    <p:sldId id="321" r:id="rId13"/>
    <p:sldId id="319" r:id="rId14"/>
    <p:sldId id="320" r:id="rId15"/>
    <p:sldId id="318" r:id="rId16"/>
    <p:sldId id="322" r:id="rId17"/>
    <p:sldId id="323" r:id="rId18"/>
    <p:sldId id="324" r:id="rId19"/>
    <p:sldId id="325" r:id="rId20"/>
    <p:sldId id="326" r:id="rId21"/>
    <p:sldId id="327" r:id="rId22"/>
    <p:sldId id="328" r:id="rId23"/>
    <p:sldId id="329" r:id="rId24"/>
    <p:sldId id="330" r:id="rId25"/>
    <p:sldId id="331" r:id="rId26"/>
    <p:sldId id="332" r:id="rId27"/>
    <p:sldId id="333" r:id="rId28"/>
    <p:sldId id="334" r:id="rId29"/>
    <p:sldId id="266"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1220"/>
    <a:srgbClr val="2626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473" autoAdjust="0"/>
    <p:restoredTop sz="94660"/>
  </p:normalViewPr>
  <p:slideViewPr>
    <p:cSldViewPr snapToGrid="0">
      <p:cViewPr varScale="1">
        <p:scale>
          <a:sx n="83" d="100"/>
          <a:sy n="83" d="100"/>
        </p:scale>
        <p:origin x="802"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A56B9-4B14-6E31-F1CE-51CE9016253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D398E2A5-694F-7423-545D-37AF17F81CB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73331252-DD4B-A6DA-F8FE-D4D8EF6F24A4}"/>
              </a:ext>
            </a:extLst>
          </p:cNvPr>
          <p:cNvSpPr>
            <a:spLocks noGrp="1"/>
          </p:cNvSpPr>
          <p:nvPr>
            <p:ph type="dt" sz="half" idx="10"/>
          </p:nvPr>
        </p:nvSpPr>
        <p:spPr/>
        <p:txBody>
          <a:bodyPr/>
          <a:lstStyle/>
          <a:p>
            <a:fld id="{0ECA32F2-2001-44CF-A84E-51AA575C3303}" type="datetimeFigureOut">
              <a:rPr lang="en-IN" smtClean="0"/>
              <a:t>04-07-2023</a:t>
            </a:fld>
            <a:endParaRPr lang="en-IN"/>
          </a:p>
        </p:txBody>
      </p:sp>
      <p:sp>
        <p:nvSpPr>
          <p:cNvPr id="5" name="Footer Placeholder 4">
            <a:extLst>
              <a:ext uri="{FF2B5EF4-FFF2-40B4-BE49-F238E27FC236}">
                <a16:creationId xmlns:a16="http://schemas.microsoft.com/office/drawing/2014/main" id="{7BBFCD72-9136-D093-DF51-36634F988005}"/>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22DAD9A1-86E2-587F-9D54-6AFBE64D9B62}"/>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5220354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DD6D8-CDF5-6B55-2013-42A240EA2E74}"/>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836563EB-7C57-FA88-AC0F-F1CC5C3C984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BA35DE1D-8D80-5975-7867-63FB6E9D02C4}"/>
              </a:ext>
            </a:extLst>
          </p:cNvPr>
          <p:cNvSpPr>
            <a:spLocks noGrp="1"/>
          </p:cNvSpPr>
          <p:nvPr>
            <p:ph type="dt" sz="half" idx="10"/>
          </p:nvPr>
        </p:nvSpPr>
        <p:spPr/>
        <p:txBody>
          <a:bodyPr/>
          <a:lstStyle/>
          <a:p>
            <a:fld id="{0ECA32F2-2001-44CF-A84E-51AA575C3303}" type="datetimeFigureOut">
              <a:rPr lang="en-IN" smtClean="0"/>
              <a:t>04-07-2023</a:t>
            </a:fld>
            <a:endParaRPr lang="en-IN"/>
          </a:p>
        </p:txBody>
      </p:sp>
      <p:sp>
        <p:nvSpPr>
          <p:cNvPr id="5" name="Footer Placeholder 4">
            <a:extLst>
              <a:ext uri="{FF2B5EF4-FFF2-40B4-BE49-F238E27FC236}">
                <a16:creationId xmlns:a16="http://schemas.microsoft.com/office/drawing/2014/main" id="{3F9DA5E2-384A-6765-8900-1630EBC37764}"/>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50D57C61-F3A9-1F40-C2AC-C00489950942}"/>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277862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1079E0E-DFAA-C568-2D8F-C583DDD9432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A520CBC9-47D2-C9B3-5A23-163279D38AD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FBDFC179-40A2-4B79-BA97-FEC298DFAE27}"/>
              </a:ext>
            </a:extLst>
          </p:cNvPr>
          <p:cNvSpPr>
            <a:spLocks noGrp="1"/>
          </p:cNvSpPr>
          <p:nvPr>
            <p:ph type="dt" sz="half" idx="10"/>
          </p:nvPr>
        </p:nvSpPr>
        <p:spPr/>
        <p:txBody>
          <a:bodyPr/>
          <a:lstStyle/>
          <a:p>
            <a:fld id="{0ECA32F2-2001-44CF-A84E-51AA575C3303}" type="datetimeFigureOut">
              <a:rPr lang="en-IN" smtClean="0"/>
              <a:t>04-07-2023</a:t>
            </a:fld>
            <a:endParaRPr lang="en-IN"/>
          </a:p>
        </p:txBody>
      </p:sp>
      <p:sp>
        <p:nvSpPr>
          <p:cNvPr id="5" name="Footer Placeholder 4">
            <a:extLst>
              <a:ext uri="{FF2B5EF4-FFF2-40B4-BE49-F238E27FC236}">
                <a16:creationId xmlns:a16="http://schemas.microsoft.com/office/drawing/2014/main" id="{1F3D3851-B8B4-1DFD-A924-6840E4D48965}"/>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9FB0ECF4-D550-1B98-2CB8-503CADA3CFFF}"/>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2147010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44CF3-BDA6-618F-38BE-0C39307F87EA}"/>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C1010D48-8B04-1B9F-7E7D-BC021FAD3E0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BDC7A92C-1A2D-2AE8-C95E-8934392E5D86}"/>
              </a:ext>
            </a:extLst>
          </p:cNvPr>
          <p:cNvSpPr>
            <a:spLocks noGrp="1"/>
          </p:cNvSpPr>
          <p:nvPr>
            <p:ph type="dt" sz="half" idx="10"/>
          </p:nvPr>
        </p:nvSpPr>
        <p:spPr/>
        <p:txBody>
          <a:bodyPr/>
          <a:lstStyle/>
          <a:p>
            <a:fld id="{0ECA32F2-2001-44CF-A84E-51AA575C3303}" type="datetimeFigureOut">
              <a:rPr lang="en-IN" smtClean="0"/>
              <a:t>04-07-2023</a:t>
            </a:fld>
            <a:endParaRPr lang="en-IN"/>
          </a:p>
        </p:txBody>
      </p:sp>
      <p:sp>
        <p:nvSpPr>
          <p:cNvPr id="5" name="Footer Placeholder 4">
            <a:extLst>
              <a:ext uri="{FF2B5EF4-FFF2-40B4-BE49-F238E27FC236}">
                <a16:creationId xmlns:a16="http://schemas.microsoft.com/office/drawing/2014/main" id="{A5D6AC85-308F-180A-6C99-97BC9EDDCD0B}"/>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C5868FA2-D2EE-6CC2-7CE4-5C3CCAAD35D2}"/>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3008343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56767-4593-4009-0644-3D63565E148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72CFF17C-FC37-F4B0-1EB6-1B2549DBA20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2231A0E-3B6F-990D-F2DE-AD4A53FC13CB}"/>
              </a:ext>
            </a:extLst>
          </p:cNvPr>
          <p:cNvSpPr>
            <a:spLocks noGrp="1"/>
          </p:cNvSpPr>
          <p:nvPr>
            <p:ph type="dt" sz="half" idx="10"/>
          </p:nvPr>
        </p:nvSpPr>
        <p:spPr/>
        <p:txBody>
          <a:bodyPr/>
          <a:lstStyle/>
          <a:p>
            <a:fld id="{0ECA32F2-2001-44CF-A84E-51AA575C3303}" type="datetimeFigureOut">
              <a:rPr lang="en-IN" smtClean="0"/>
              <a:t>04-07-2023</a:t>
            </a:fld>
            <a:endParaRPr lang="en-IN"/>
          </a:p>
        </p:txBody>
      </p:sp>
      <p:sp>
        <p:nvSpPr>
          <p:cNvPr id="5" name="Footer Placeholder 4">
            <a:extLst>
              <a:ext uri="{FF2B5EF4-FFF2-40B4-BE49-F238E27FC236}">
                <a16:creationId xmlns:a16="http://schemas.microsoft.com/office/drawing/2014/main" id="{67F57C74-3102-F180-975B-081F22ED97E9}"/>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058D9FEC-509F-9753-2022-636A96DF2846}"/>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242201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AB325-69F6-68CF-1C2A-F0C234D860D8}"/>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9A341DEF-6F6E-C39A-009F-8AED6A22A98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82E1B650-8913-B43E-986B-3EC648B1286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7ECBB101-FC1C-0D4B-E5D1-BE037FD39213}"/>
              </a:ext>
            </a:extLst>
          </p:cNvPr>
          <p:cNvSpPr>
            <a:spLocks noGrp="1"/>
          </p:cNvSpPr>
          <p:nvPr>
            <p:ph type="dt" sz="half" idx="10"/>
          </p:nvPr>
        </p:nvSpPr>
        <p:spPr/>
        <p:txBody>
          <a:bodyPr/>
          <a:lstStyle/>
          <a:p>
            <a:fld id="{0ECA32F2-2001-44CF-A84E-51AA575C3303}" type="datetimeFigureOut">
              <a:rPr lang="en-IN" smtClean="0"/>
              <a:t>04-07-2023</a:t>
            </a:fld>
            <a:endParaRPr lang="en-IN"/>
          </a:p>
        </p:txBody>
      </p:sp>
      <p:sp>
        <p:nvSpPr>
          <p:cNvPr id="6" name="Footer Placeholder 5">
            <a:extLst>
              <a:ext uri="{FF2B5EF4-FFF2-40B4-BE49-F238E27FC236}">
                <a16:creationId xmlns:a16="http://schemas.microsoft.com/office/drawing/2014/main" id="{A4DF4DEE-D202-E1B5-8D0D-2251F654A0D5}"/>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DB8714DF-7195-84C0-715D-AC05F105386B}"/>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15314302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2A67B-3D1B-1BBC-EDF0-D53BAD2ED094}"/>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34B15A37-2E5D-C322-2CD0-C6E9000A5D4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9B4B7BA-CEB4-9C4D-F55E-3F35D928C5B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BDDD86B2-89FF-5AC7-29C1-D756C4BBB3F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9AFF8D3-11CD-376E-D989-892E783397C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E4058FBB-2FBA-939E-C464-6F3F5F0A54D7}"/>
              </a:ext>
            </a:extLst>
          </p:cNvPr>
          <p:cNvSpPr>
            <a:spLocks noGrp="1"/>
          </p:cNvSpPr>
          <p:nvPr>
            <p:ph type="dt" sz="half" idx="10"/>
          </p:nvPr>
        </p:nvSpPr>
        <p:spPr/>
        <p:txBody>
          <a:bodyPr/>
          <a:lstStyle/>
          <a:p>
            <a:fld id="{0ECA32F2-2001-44CF-A84E-51AA575C3303}" type="datetimeFigureOut">
              <a:rPr lang="en-IN" smtClean="0"/>
              <a:t>04-07-2023</a:t>
            </a:fld>
            <a:endParaRPr lang="en-IN"/>
          </a:p>
        </p:txBody>
      </p:sp>
      <p:sp>
        <p:nvSpPr>
          <p:cNvPr id="8" name="Footer Placeholder 7">
            <a:extLst>
              <a:ext uri="{FF2B5EF4-FFF2-40B4-BE49-F238E27FC236}">
                <a16:creationId xmlns:a16="http://schemas.microsoft.com/office/drawing/2014/main" id="{847ACF32-05E1-91A9-9C8D-403D8743CF03}"/>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DC6384B7-478D-FCCA-34A1-9ABC9C1A5FC8}"/>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3699154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45E2A-1790-A5A3-1456-859FEF694108}"/>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F641808C-A420-7CAF-EAA5-3B9D17A88B44}"/>
              </a:ext>
            </a:extLst>
          </p:cNvPr>
          <p:cNvSpPr>
            <a:spLocks noGrp="1"/>
          </p:cNvSpPr>
          <p:nvPr>
            <p:ph type="dt" sz="half" idx="10"/>
          </p:nvPr>
        </p:nvSpPr>
        <p:spPr/>
        <p:txBody>
          <a:bodyPr/>
          <a:lstStyle/>
          <a:p>
            <a:fld id="{0ECA32F2-2001-44CF-A84E-51AA575C3303}" type="datetimeFigureOut">
              <a:rPr lang="en-IN" smtClean="0"/>
              <a:t>04-07-2023</a:t>
            </a:fld>
            <a:endParaRPr lang="en-IN"/>
          </a:p>
        </p:txBody>
      </p:sp>
      <p:sp>
        <p:nvSpPr>
          <p:cNvPr id="4" name="Footer Placeholder 3">
            <a:extLst>
              <a:ext uri="{FF2B5EF4-FFF2-40B4-BE49-F238E27FC236}">
                <a16:creationId xmlns:a16="http://schemas.microsoft.com/office/drawing/2014/main" id="{7C3D185B-0334-AA69-C32C-3951CC21360B}"/>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C6B40EB3-5F88-227F-EB37-C452CF95A4CD}"/>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2312219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D30921-FFB4-E7FD-6DDE-42248D51F0EF}"/>
              </a:ext>
            </a:extLst>
          </p:cNvPr>
          <p:cNvSpPr>
            <a:spLocks noGrp="1"/>
          </p:cNvSpPr>
          <p:nvPr>
            <p:ph type="dt" sz="half" idx="10"/>
          </p:nvPr>
        </p:nvSpPr>
        <p:spPr/>
        <p:txBody>
          <a:bodyPr/>
          <a:lstStyle/>
          <a:p>
            <a:fld id="{0ECA32F2-2001-44CF-A84E-51AA575C3303}" type="datetimeFigureOut">
              <a:rPr lang="en-IN" smtClean="0"/>
              <a:t>04-07-2023</a:t>
            </a:fld>
            <a:endParaRPr lang="en-IN"/>
          </a:p>
        </p:txBody>
      </p:sp>
      <p:sp>
        <p:nvSpPr>
          <p:cNvPr id="3" name="Footer Placeholder 2">
            <a:extLst>
              <a:ext uri="{FF2B5EF4-FFF2-40B4-BE49-F238E27FC236}">
                <a16:creationId xmlns:a16="http://schemas.microsoft.com/office/drawing/2014/main" id="{51E0A7B4-C6F0-9BB5-B375-9D128FBB4D4F}"/>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E5CB19E4-C5E0-11B8-A6BB-AA39BA2AF96B}"/>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1545645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578D7-FAB0-A8A1-968F-CD5DFD6F31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629C697D-06F9-1FD1-844C-8F5CE72F71C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12C20A20-7B4B-9AE2-F66E-7BAB59E471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089621B-9212-3674-BC1F-F3A5BC5384CB}"/>
              </a:ext>
            </a:extLst>
          </p:cNvPr>
          <p:cNvSpPr>
            <a:spLocks noGrp="1"/>
          </p:cNvSpPr>
          <p:nvPr>
            <p:ph type="dt" sz="half" idx="10"/>
          </p:nvPr>
        </p:nvSpPr>
        <p:spPr/>
        <p:txBody>
          <a:bodyPr/>
          <a:lstStyle/>
          <a:p>
            <a:fld id="{0ECA32F2-2001-44CF-A84E-51AA575C3303}" type="datetimeFigureOut">
              <a:rPr lang="en-IN" smtClean="0"/>
              <a:t>04-07-2023</a:t>
            </a:fld>
            <a:endParaRPr lang="en-IN"/>
          </a:p>
        </p:txBody>
      </p:sp>
      <p:sp>
        <p:nvSpPr>
          <p:cNvPr id="6" name="Footer Placeholder 5">
            <a:extLst>
              <a:ext uri="{FF2B5EF4-FFF2-40B4-BE49-F238E27FC236}">
                <a16:creationId xmlns:a16="http://schemas.microsoft.com/office/drawing/2014/main" id="{A6646E24-F232-DB98-7A9B-7B7E591A2D8D}"/>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0E807818-89E9-E760-B82C-E6C2E7FEAB8A}"/>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1338299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94658-F93D-FA65-FE94-899A80380C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9DAFF60C-CA37-C677-C1E7-A799ADA8FA4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44D56B3D-54CD-BCC3-09D1-8EB795FECA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E514DFE-F207-96CF-2338-73C94C0182F6}"/>
              </a:ext>
            </a:extLst>
          </p:cNvPr>
          <p:cNvSpPr>
            <a:spLocks noGrp="1"/>
          </p:cNvSpPr>
          <p:nvPr>
            <p:ph type="dt" sz="half" idx="10"/>
          </p:nvPr>
        </p:nvSpPr>
        <p:spPr/>
        <p:txBody>
          <a:bodyPr/>
          <a:lstStyle/>
          <a:p>
            <a:fld id="{0ECA32F2-2001-44CF-A84E-51AA575C3303}" type="datetimeFigureOut">
              <a:rPr lang="en-IN" smtClean="0"/>
              <a:t>04-07-2023</a:t>
            </a:fld>
            <a:endParaRPr lang="en-IN"/>
          </a:p>
        </p:txBody>
      </p:sp>
      <p:sp>
        <p:nvSpPr>
          <p:cNvPr id="6" name="Footer Placeholder 5">
            <a:extLst>
              <a:ext uri="{FF2B5EF4-FFF2-40B4-BE49-F238E27FC236}">
                <a16:creationId xmlns:a16="http://schemas.microsoft.com/office/drawing/2014/main" id="{6907D10A-ECE1-6599-A61C-30039337CD4A}"/>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A9AB1CF2-C532-9C6E-3D25-7E9374AA7AD0}"/>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32324522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7BC55C6-BC57-AFDA-4ECB-849F6977C76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6A7DE1F9-F068-AA1F-7210-D4C62BAEFEE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E96E6BD3-6A97-980F-B400-6492FF64C24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CA32F2-2001-44CF-A84E-51AA575C3303}" type="datetimeFigureOut">
              <a:rPr lang="en-IN" smtClean="0"/>
              <a:t>04-07-2023</a:t>
            </a:fld>
            <a:endParaRPr lang="en-IN"/>
          </a:p>
        </p:txBody>
      </p:sp>
      <p:sp>
        <p:nvSpPr>
          <p:cNvPr id="5" name="Footer Placeholder 4">
            <a:extLst>
              <a:ext uri="{FF2B5EF4-FFF2-40B4-BE49-F238E27FC236}">
                <a16:creationId xmlns:a16="http://schemas.microsoft.com/office/drawing/2014/main" id="{5CC3BADD-6A4E-BE56-69B1-262DFDC90B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4CFD7BC5-186F-D0F0-91AB-77716AD4561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21A7EF-C8FC-457F-88CE-F33FE12ACB60}" type="slidenum">
              <a:rPr lang="en-IN" smtClean="0"/>
              <a:t>‹#›</a:t>
            </a:fld>
            <a:endParaRPr lang="en-IN"/>
          </a:p>
        </p:txBody>
      </p:sp>
    </p:spTree>
    <p:extLst>
      <p:ext uri="{BB962C8B-B14F-4D97-AF65-F5344CB8AC3E}">
        <p14:creationId xmlns:p14="http://schemas.microsoft.com/office/powerpoint/2010/main" val="42037588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4.jp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4.jpg"/><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806D85D-7897-0707-DAA0-89B22D18C4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581321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11542255" cy="3293209"/>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Q7. Select the option that is related to the fifth number in the same way as the second number is related to the first number and the fourth number is related to the third number.</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7 : 25 :: 4 : 4 :: 3 :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(a) 5</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(b) 4</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(c) 1</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(d) 7</a:t>
            </a:r>
            <a:endParaRPr lang="fr-FR" sz="2600" b="1" dirty="0">
              <a:latin typeface="Cambria" panose="02040503050406030204" pitchFamily="18" charset="0"/>
              <a:ea typeface="Cambria" panose="02040503050406030204" pitchFamily="18" charset="0"/>
              <a:cs typeface="Arial Unicode MS" panose="020B0604020202020204" pitchFamily="34" charset="-128"/>
            </a:endParaRPr>
          </a:p>
        </p:txBody>
      </p:sp>
      <p:sp>
        <p:nvSpPr>
          <p:cNvPr id="2" name="TextBox 1">
            <a:extLst>
              <a:ext uri="{FF2B5EF4-FFF2-40B4-BE49-F238E27FC236}">
                <a16:creationId xmlns:a16="http://schemas.microsoft.com/office/drawing/2014/main" id="{66A14004-E8AA-3EE3-B109-72A7C8B47678}"/>
              </a:ext>
            </a:extLst>
          </p:cNvPr>
          <p:cNvSpPr txBox="1"/>
          <p:nvPr/>
        </p:nvSpPr>
        <p:spPr>
          <a:xfrm>
            <a:off x="31363" y="238358"/>
            <a:ext cx="9559897"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 JSSC JE | NHPC JE | DDA JE | DFCCIL | IB JIO | By Abhishek Sir</a:t>
            </a:r>
          </a:p>
        </p:txBody>
      </p:sp>
    </p:spTree>
    <p:extLst>
      <p:ext uri="{BB962C8B-B14F-4D97-AF65-F5344CB8AC3E}">
        <p14:creationId xmlns:p14="http://schemas.microsoft.com/office/powerpoint/2010/main" val="21383517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11542255" cy="4493538"/>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Q8. Select the option that represents the correct order of the given words as they would appear in an English dictionary.</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1- Sennet</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2- </a:t>
            </a:r>
            <a:r>
              <a:rPr lang="en-US" sz="2600" b="1" dirty="0" err="1">
                <a:latin typeface="Cambria" panose="02040503050406030204" pitchFamily="18" charset="0"/>
                <a:ea typeface="Cambria" panose="02040503050406030204" pitchFamily="18" charset="0"/>
                <a:cs typeface="Arial Unicode MS" panose="020B0604020202020204" pitchFamily="34" charset="-128"/>
              </a:rPr>
              <a:t>Sennight</a:t>
            </a: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3- Sennit</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4- Seniority</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5- Senna</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(a) 4, 5, 1, 2, 3</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(b) 5, 4, 2, 1, 3</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(c) 4, 5, 2, 1, 3</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(d) 4, 5, 1, 3, 2</a:t>
            </a:r>
            <a:endParaRPr lang="fr-FR" sz="2600" b="1" dirty="0">
              <a:latin typeface="Cambria" panose="02040503050406030204" pitchFamily="18" charset="0"/>
              <a:ea typeface="Cambria" panose="02040503050406030204" pitchFamily="18" charset="0"/>
              <a:cs typeface="Arial Unicode MS" panose="020B0604020202020204" pitchFamily="34" charset="-128"/>
            </a:endParaRPr>
          </a:p>
        </p:txBody>
      </p:sp>
      <p:sp>
        <p:nvSpPr>
          <p:cNvPr id="2" name="TextBox 1">
            <a:extLst>
              <a:ext uri="{FF2B5EF4-FFF2-40B4-BE49-F238E27FC236}">
                <a16:creationId xmlns:a16="http://schemas.microsoft.com/office/drawing/2014/main" id="{66A14004-E8AA-3EE3-B109-72A7C8B47678}"/>
              </a:ext>
            </a:extLst>
          </p:cNvPr>
          <p:cNvSpPr txBox="1"/>
          <p:nvPr/>
        </p:nvSpPr>
        <p:spPr>
          <a:xfrm>
            <a:off x="31363" y="238358"/>
            <a:ext cx="9559897"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 JSSC JE | NHPC JE | DDA JE | DFCCIL | IB JIO | By Abhishek Sir</a:t>
            </a:r>
          </a:p>
        </p:txBody>
      </p:sp>
    </p:spTree>
    <p:extLst>
      <p:ext uri="{BB962C8B-B14F-4D97-AF65-F5344CB8AC3E}">
        <p14:creationId xmlns:p14="http://schemas.microsoft.com/office/powerpoint/2010/main" val="3949689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11542255" cy="4093428"/>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Q9. Select the option that is related to the third word in the same way as the second word is related to the first word.</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(The words must be considered as meaningful English words and must not be related to each other based on the number of letters/number of consonants/vowels in the word.)</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Movie : Director :: Orchestra :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(a) Choreographer</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(b) Conductor</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(c) Dancer</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(d) Audience</a:t>
            </a:r>
            <a:endParaRPr lang="fr-FR" sz="2600" b="1" dirty="0">
              <a:latin typeface="Cambria" panose="02040503050406030204" pitchFamily="18" charset="0"/>
              <a:ea typeface="Cambria" panose="02040503050406030204" pitchFamily="18" charset="0"/>
              <a:cs typeface="Arial Unicode MS" panose="020B0604020202020204" pitchFamily="34" charset="-128"/>
            </a:endParaRPr>
          </a:p>
        </p:txBody>
      </p:sp>
      <p:sp>
        <p:nvSpPr>
          <p:cNvPr id="2" name="TextBox 1">
            <a:extLst>
              <a:ext uri="{FF2B5EF4-FFF2-40B4-BE49-F238E27FC236}">
                <a16:creationId xmlns:a16="http://schemas.microsoft.com/office/drawing/2014/main" id="{66A14004-E8AA-3EE3-B109-72A7C8B47678}"/>
              </a:ext>
            </a:extLst>
          </p:cNvPr>
          <p:cNvSpPr txBox="1"/>
          <p:nvPr/>
        </p:nvSpPr>
        <p:spPr>
          <a:xfrm>
            <a:off x="31363" y="238358"/>
            <a:ext cx="9559897"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 JSSC JE | NHPC JE | DDA JE | DFCCIL | IB JIO | By Abhishek Sir</a:t>
            </a:r>
          </a:p>
        </p:txBody>
      </p:sp>
    </p:spTree>
    <p:extLst>
      <p:ext uri="{BB962C8B-B14F-4D97-AF65-F5344CB8AC3E}">
        <p14:creationId xmlns:p14="http://schemas.microsoft.com/office/powerpoint/2010/main" val="28162760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11542255" cy="2893100"/>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Q10. Select the figure from among the given options that can replace the question mark (?) in the following series. </a:t>
            </a:r>
          </a:p>
          <a:p>
            <a:pPr algn="just">
              <a:tabLst>
                <a:tab pos="2454275" algn="l"/>
              </a:tabLst>
            </a:pP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(a) 			(b) 			(c) 			(d) </a:t>
            </a:r>
            <a:endParaRPr lang="fr-FR" sz="2600" b="1" dirty="0">
              <a:latin typeface="Cambria" panose="02040503050406030204" pitchFamily="18" charset="0"/>
              <a:ea typeface="Cambria" panose="02040503050406030204" pitchFamily="18" charset="0"/>
              <a:cs typeface="Arial Unicode MS" panose="020B0604020202020204" pitchFamily="34" charset="-128"/>
            </a:endParaRPr>
          </a:p>
        </p:txBody>
      </p:sp>
      <p:sp>
        <p:nvSpPr>
          <p:cNvPr id="2" name="TextBox 1">
            <a:extLst>
              <a:ext uri="{FF2B5EF4-FFF2-40B4-BE49-F238E27FC236}">
                <a16:creationId xmlns:a16="http://schemas.microsoft.com/office/drawing/2014/main" id="{66A14004-E8AA-3EE3-B109-72A7C8B47678}"/>
              </a:ext>
            </a:extLst>
          </p:cNvPr>
          <p:cNvSpPr txBox="1"/>
          <p:nvPr/>
        </p:nvSpPr>
        <p:spPr>
          <a:xfrm>
            <a:off x="31363" y="238358"/>
            <a:ext cx="9559897"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 JSSC JE | NHPC JE | DDA JE | DFCCIL | IB JIO | By Abhishek Sir</a:t>
            </a:r>
          </a:p>
        </p:txBody>
      </p:sp>
      <p:pic>
        <p:nvPicPr>
          <p:cNvPr id="6" name="Picture 5">
            <a:extLst>
              <a:ext uri="{FF2B5EF4-FFF2-40B4-BE49-F238E27FC236}">
                <a16:creationId xmlns:a16="http://schemas.microsoft.com/office/drawing/2014/main" id="{73F92C4C-3637-2FC1-0D86-D4C4F20A05E8}"/>
              </a:ext>
            </a:extLst>
          </p:cNvPr>
          <p:cNvPicPr>
            <a:picLocks noChangeAspect="1"/>
          </p:cNvPicPr>
          <p:nvPr/>
        </p:nvPicPr>
        <p:blipFill>
          <a:blip r:embed="rId3"/>
          <a:stretch>
            <a:fillRect/>
          </a:stretch>
        </p:blipFill>
        <p:spPr>
          <a:xfrm>
            <a:off x="452434" y="1924040"/>
            <a:ext cx="7386247" cy="1418334"/>
          </a:xfrm>
          <a:prstGeom prst="rect">
            <a:avLst/>
          </a:prstGeom>
        </p:spPr>
      </p:pic>
      <p:pic>
        <p:nvPicPr>
          <p:cNvPr id="8" name="Picture 7">
            <a:extLst>
              <a:ext uri="{FF2B5EF4-FFF2-40B4-BE49-F238E27FC236}">
                <a16:creationId xmlns:a16="http://schemas.microsoft.com/office/drawing/2014/main" id="{9572953A-D5C3-12B2-E73A-2628D38E36FF}"/>
              </a:ext>
            </a:extLst>
          </p:cNvPr>
          <p:cNvPicPr>
            <a:picLocks noChangeAspect="1"/>
          </p:cNvPicPr>
          <p:nvPr/>
        </p:nvPicPr>
        <p:blipFill>
          <a:blip r:embed="rId4"/>
          <a:stretch>
            <a:fillRect/>
          </a:stretch>
        </p:blipFill>
        <p:spPr>
          <a:xfrm>
            <a:off x="972502" y="3482331"/>
            <a:ext cx="1761053" cy="1715311"/>
          </a:xfrm>
          <a:prstGeom prst="rect">
            <a:avLst/>
          </a:prstGeom>
        </p:spPr>
      </p:pic>
      <p:pic>
        <p:nvPicPr>
          <p:cNvPr id="10" name="Picture 9">
            <a:extLst>
              <a:ext uri="{FF2B5EF4-FFF2-40B4-BE49-F238E27FC236}">
                <a16:creationId xmlns:a16="http://schemas.microsoft.com/office/drawing/2014/main" id="{F9C26729-81C3-2093-15F7-252AFF16D426}"/>
              </a:ext>
            </a:extLst>
          </p:cNvPr>
          <p:cNvPicPr>
            <a:picLocks noChangeAspect="1"/>
          </p:cNvPicPr>
          <p:nvPr/>
        </p:nvPicPr>
        <p:blipFill>
          <a:blip r:embed="rId5"/>
          <a:stretch>
            <a:fillRect/>
          </a:stretch>
        </p:blipFill>
        <p:spPr>
          <a:xfrm>
            <a:off x="3739548" y="3501581"/>
            <a:ext cx="1684817" cy="1715311"/>
          </a:xfrm>
          <a:prstGeom prst="rect">
            <a:avLst/>
          </a:prstGeom>
        </p:spPr>
      </p:pic>
      <p:pic>
        <p:nvPicPr>
          <p:cNvPr id="12" name="Picture 11">
            <a:extLst>
              <a:ext uri="{FF2B5EF4-FFF2-40B4-BE49-F238E27FC236}">
                <a16:creationId xmlns:a16="http://schemas.microsoft.com/office/drawing/2014/main" id="{DCDFE6FB-C4C7-C582-1F3D-5F3262C601C4}"/>
              </a:ext>
            </a:extLst>
          </p:cNvPr>
          <p:cNvPicPr>
            <a:picLocks noChangeAspect="1"/>
          </p:cNvPicPr>
          <p:nvPr/>
        </p:nvPicPr>
        <p:blipFill>
          <a:blip r:embed="rId6"/>
          <a:stretch>
            <a:fillRect/>
          </a:stretch>
        </p:blipFill>
        <p:spPr>
          <a:xfrm>
            <a:off x="6453854" y="3515626"/>
            <a:ext cx="1685349" cy="1715311"/>
          </a:xfrm>
          <a:prstGeom prst="rect">
            <a:avLst/>
          </a:prstGeom>
        </p:spPr>
      </p:pic>
      <p:pic>
        <p:nvPicPr>
          <p:cNvPr id="14" name="Picture 13">
            <a:extLst>
              <a:ext uri="{FF2B5EF4-FFF2-40B4-BE49-F238E27FC236}">
                <a16:creationId xmlns:a16="http://schemas.microsoft.com/office/drawing/2014/main" id="{DD33D771-DEAC-46A3-56E7-E8721920371F}"/>
              </a:ext>
            </a:extLst>
          </p:cNvPr>
          <p:cNvPicPr>
            <a:picLocks noChangeAspect="1"/>
          </p:cNvPicPr>
          <p:nvPr/>
        </p:nvPicPr>
        <p:blipFill>
          <a:blip r:embed="rId7"/>
          <a:stretch>
            <a:fillRect/>
          </a:stretch>
        </p:blipFill>
        <p:spPr>
          <a:xfrm>
            <a:off x="9223159" y="3544404"/>
            <a:ext cx="1636854" cy="1682113"/>
          </a:xfrm>
          <a:prstGeom prst="rect">
            <a:avLst/>
          </a:prstGeom>
        </p:spPr>
      </p:pic>
    </p:spTree>
    <p:extLst>
      <p:ext uri="{BB962C8B-B14F-4D97-AF65-F5344CB8AC3E}">
        <p14:creationId xmlns:p14="http://schemas.microsoft.com/office/powerpoint/2010/main" val="17268369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11542255" cy="2492990"/>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Q11. Select the that will come next in the following figure series. </a:t>
            </a:r>
          </a:p>
          <a:p>
            <a:pPr algn="just">
              <a:tabLst>
                <a:tab pos="2454275" algn="l"/>
              </a:tabLst>
            </a:pP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(a) 			(b) 			(c) 			(d) </a:t>
            </a:r>
            <a:endParaRPr lang="fr-FR" sz="2600" b="1" dirty="0">
              <a:latin typeface="Cambria" panose="02040503050406030204" pitchFamily="18" charset="0"/>
              <a:ea typeface="Cambria" panose="02040503050406030204" pitchFamily="18" charset="0"/>
              <a:cs typeface="Arial Unicode MS" panose="020B0604020202020204" pitchFamily="34" charset="-128"/>
            </a:endParaRPr>
          </a:p>
        </p:txBody>
      </p:sp>
      <p:sp>
        <p:nvSpPr>
          <p:cNvPr id="2" name="TextBox 1">
            <a:extLst>
              <a:ext uri="{FF2B5EF4-FFF2-40B4-BE49-F238E27FC236}">
                <a16:creationId xmlns:a16="http://schemas.microsoft.com/office/drawing/2014/main" id="{66A14004-E8AA-3EE3-B109-72A7C8B47678}"/>
              </a:ext>
            </a:extLst>
          </p:cNvPr>
          <p:cNvSpPr txBox="1"/>
          <p:nvPr/>
        </p:nvSpPr>
        <p:spPr>
          <a:xfrm>
            <a:off x="31363" y="238358"/>
            <a:ext cx="9559897"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 JSSC JE | NHPC JE | DDA JE | DFCCIL | IB JIO | By Abhishek Sir</a:t>
            </a:r>
          </a:p>
        </p:txBody>
      </p:sp>
      <p:pic>
        <p:nvPicPr>
          <p:cNvPr id="7" name="Picture 6">
            <a:extLst>
              <a:ext uri="{FF2B5EF4-FFF2-40B4-BE49-F238E27FC236}">
                <a16:creationId xmlns:a16="http://schemas.microsoft.com/office/drawing/2014/main" id="{D4395A77-F010-3AD4-5C8B-87A57F2706A2}"/>
              </a:ext>
            </a:extLst>
          </p:cNvPr>
          <p:cNvPicPr>
            <a:picLocks noChangeAspect="1"/>
          </p:cNvPicPr>
          <p:nvPr/>
        </p:nvPicPr>
        <p:blipFill>
          <a:blip r:embed="rId3"/>
          <a:stretch>
            <a:fillRect/>
          </a:stretch>
        </p:blipFill>
        <p:spPr>
          <a:xfrm>
            <a:off x="535256" y="1500305"/>
            <a:ext cx="7703970" cy="1545834"/>
          </a:xfrm>
          <a:prstGeom prst="rect">
            <a:avLst/>
          </a:prstGeom>
        </p:spPr>
      </p:pic>
      <p:pic>
        <p:nvPicPr>
          <p:cNvPr id="11" name="Picture 10">
            <a:extLst>
              <a:ext uri="{FF2B5EF4-FFF2-40B4-BE49-F238E27FC236}">
                <a16:creationId xmlns:a16="http://schemas.microsoft.com/office/drawing/2014/main" id="{B779B2CB-D5E2-9AAF-6EC6-4C664EE9FB32}"/>
              </a:ext>
            </a:extLst>
          </p:cNvPr>
          <p:cNvPicPr>
            <a:picLocks noChangeAspect="1"/>
          </p:cNvPicPr>
          <p:nvPr/>
        </p:nvPicPr>
        <p:blipFill>
          <a:blip r:embed="rId4"/>
          <a:stretch>
            <a:fillRect/>
          </a:stretch>
        </p:blipFill>
        <p:spPr>
          <a:xfrm>
            <a:off x="971801" y="3088520"/>
            <a:ext cx="2066925" cy="1828800"/>
          </a:xfrm>
          <a:prstGeom prst="rect">
            <a:avLst/>
          </a:prstGeom>
        </p:spPr>
      </p:pic>
      <p:pic>
        <p:nvPicPr>
          <p:cNvPr id="15" name="Picture 14">
            <a:extLst>
              <a:ext uri="{FF2B5EF4-FFF2-40B4-BE49-F238E27FC236}">
                <a16:creationId xmlns:a16="http://schemas.microsoft.com/office/drawing/2014/main" id="{8F100C39-DAF4-0462-AB92-A10754497B57}"/>
              </a:ext>
            </a:extLst>
          </p:cNvPr>
          <p:cNvPicPr>
            <a:picLocks noChangeAspect="1"/>
          </p:cNvPicPr>
          <p:nvPr/>
        </p:nvPicPr>
        <p:blipFill>
          <a:blip r:embed="rId5"/>
          <a:stretch>
            <a:fillRect/>
          </a:stretch>
        </p:blipFill>
        <p:spPr>
          <a:xfrm>
            <a:off x="3738812" y="3088520"/>
            <a:ext cx="2019300" cy="1905000"/>
          </a:xfrm>
          <a:prstGeom prst="rect">
            <a:avLst/>
          </a:prstGeom>
        </p:spPr>
      </p:pic>
      <p:pic>
        <p:nvPicPr>
          <p:cNvPr id="17" name="Picture 16">
            <a:extLst>
              <a:ext uri="{FF2B5EF4-FFF2-40B4-BE49-F238E27FC236}">
                <a16:creationId xmlns:a16="http://schemas.microsoft.com/office/drawing/2014/main" id="{2D6BFDDC-B392-0195-C74B-576923A38FB0}"/>
              </a:ext>
            </a:extLst>
          </p:cNvPr>
          <p:cNvPicPr>
            <a:picLocks noChangeAspect="1"/>
          </p:cNvPicPr>
          <p:nvPr/>
        </p:nvPicPr>
        <p:blipFill>
          <a:blip r:embed="rId6"/>
          <a:stretch>
            <a:fillRect/>
          </a:stretch>
        </p:blipFill>
        <p:spPr>
          <a:xfrm>
            <a:off x="6453140" y="3088320"/>
            <a:ext cx="1978982" cy="1865897"/>
          </a:xfrm>
          <a:prstGeom prst="rect">
            <a:avLst/>
          </a:prstGeom>
        </p:spPr>
      </p:pic>
      <p:pic>
        <p:nvPicPr>
          <p:cNvPr id="19" name="Picture 18">
            <a:extLst>
              <a:ext uri="{FF2B5EF4-FFF2-40B4-BE49-F238E27FC236}">
                <a16:creationId xmlns:a16="http://schemas.microsoft.com/office/drawing/2014/main" id="{0DF7D017-7DA8-1B67-8D87-3D0909E68D13}"/>
              </a:ext>
            </a:extLst>
          </p:cNvPr>
          <p:cNvPicPr>
            <a:picLocks noChangeAspect="1"/>
          </p:cNvPicPr>
          <p:nvPr/>
        </p:nvPicPr>
        <p:blipFill>
          <a:blip r:embed="rId7"/>
          <a:stretch>
            <a:fillRect/>
          </a:stretch>
        </p:blipFill>
        <p:spPr>
          <a:xfrm>
            <a:off x="9241218" y="3107970"/>
            <a:ext cx="1978982" cy="1821035"/>
          </a:xfrm>
          <a:prstGeom prst="rect">
            <a:avLst/>
          </a:prstGeom>
        </p:spPr>
      </p:pic>
    </p:spTree>
    <p:extLst>
      <p:ext uri="{BB962C8B-B14F-4D97-AF65-F5344CB8AC3E}">
        <p14:creationId xmlns:p14="http://schemas.microsoft.com/office/powerpoint/2010/main" val="6143900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11542255" cy="2893100"/>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Q12. Which of the following terms will replace the question mark (?) in the given series?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AVTE 	CTRG 	ERPI	GPNK?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(a) INLM</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(b) MINL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(c) ILNM</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(d) INJM</a:t>
            </a:r>
            <a:endParaRPr lang="fr-FR" sz="2600" b="1" dirty="0">
              <a:latin typeface="Cambria" panose="02040503050406030204" pitchFamily="18" charset="0"/>
              <a:ea typeface="Cambria" panose="02040503050406030204" pitchFamily="18" charset="0"/>
              <a:cs typeface="Arial Unicode MS" panose="020B0604020202020204" pitchFamily="34" charset="-128"/>
            </a:endParaRPr>
          </a:p>
        </p:txBody>
      </p:sp>
      <p:sp>
        <p:nvSpPr>
          <p:cNvPr id="2" name="TextBox 1">
            <a:extLst>
              <a:ext uri="{FF2B5EF4-FFF2-40B4-BE49-F238E27FC236}">
                <a16:creationId xmlns:a16="http://schemas.microsoft.com/office/drawing/2014/main" id="{66A14004-E8AA-3EE3-B109-72A7C8B47678}"/>
              </a:ext>
            </a:extLst>
          </p:cNvPr>
          <p:cNvSpPr txBox="1"/>
          <p:nvPr/>
        </p:nvSpPr>
        <p:spPr>
          <a:xfrm>
            <a:off x="31363" y="238358"/>
            <a:ext cx="9559897"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 JSSC JE | NHPC JE | DDA JE | DFCCIL | IB JIO | By Abhishek Sir</a:t>
            </a:r>
          </a:p>
        </p:txBody>
      </p:sp>
    </p:spTree>
    <p:extLst>
      <p:ext uri="{BB962C8B-B14F-4D97-AF65-F5344CB8AC3E}">
        <p14:creationId xmlns:p14="http://schemas.microsoft.com/office/powerpoint/2010/main" val="38415627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11542255" cy="4093428"/>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Q13. If A ÷ B means that A is the brother of B, A × B means that A is the sister of B, A – B means that A is the father of B then which of the following expression shows that P is the paternal uncle of R?</a:t>
            </a:r>
          </a:p>
          <a:p>
            <a:pPr algn="just">
              <a:tabLst>
                <a:tab pos="2454275" algn="l"/>
              </a:tabLst>
            </a:pPr>
            <a:r>
              <a:rPr lang="ne-NP" sz="2600" b="1" dirty="0">
                <a:latin typeface="Cambria" panose="02040503050406030204" pitchFamily="18" charset="0"/>
                <a:ea typeface="Cambria" panose="02040503050406030204" pitchFamily="18" charset="0"/>
                <a:cs typeface="Arial Unicode MS" panose="020B0604020202020204" pitchFamily="34" charset="-128"/>
              </a:rPr>
              <a:t>यदि </a:t>
            </a:r>
            <a:r>
              <a:rPr lang="en-US" sz="2600" b="1" dirty="0">
                <a:latin typeface="Cambria" panose="02040503050406030204" pitchFamily="18" charset="0"/>
                <a:ea typeface="Cambria" panose="02040503050406030204" pitchFamily="18" charset="0"/>
                <a:cs typeface="Arial Unicode MS" panose="020B0604020202020204" pitchFamily="34" charset="-128"/>
              </a:rPr>
              <a:t>A ÷ B </a:t>
            </a:r>
            <a:r>
              <a:rPr lang="ne-NP" sz="2600" b="1" dirty="0">
                <a:latin typeface="Cambria" panose="02040503050406030204" pitchFamily="18" charset="0"/>
                <a:ea typeface="Cambria" panose="02040503050406030204" pitchFamily="18" charset="0"/>
                <a:cs typeface="Arial Unicode MS" panose="020B0604020202020204" pitchFamily="34" charset="-128"/>
              </a:rPr>
              <a:t>का अर्थ है कि </a:t>
            </a:r>
            <a:r>
              <a:rPr lang="en-US" sz="2600" b="1" dirty="0">
                <a:latin typeface="Cambria" panose="02040503050406030204" pitchFamily="18" charset="0"/>
                <a:ea typeface="Cambria" panose="02040503050406030204" pitchFamily="18" charset="0"/>
                <a:cs typeface="Arial Unicode MS" panose="020B0604020202020204" pitchFamily="34" charset="-128"/>
              </a:rPr>
              <a:t>A, B </a:t>
            </a:r>
            <a:r>
              <a:rPr lang="ne-NP" sz="2600" b="1" dirty="0">
                <a:latin typeface="Cambria" panose="02040503050406030204" pitchFamily="18" charset="0"/>
                <a:ea typeface="Cambria" panose="02040503050406030204" pitchFamily="18" charset="0"/>
                <a:cs typeface="Arial Unicode MS" panose="020B0604020202020204" pitchFamily="34" charset="-128"/>
              </a:rPr>
              <a:t>का भाई है, </a:t>
            </a:r>
            <a:r>
              <a:rPr lang="en-US" sz="2600" b="1" dirty="0">
                <a:latin typeface="Cambria" panose="02040503050406030204" pitchFamily="18" charset="0"/>
                <a:ea typeface="Cambria" panose="02040503050406030204" pitchFamily="18" charset="0"/>
                <a:cs typeface="Arial Unicode MS" panose="020B0604020202020204" pitchFamily="34" charset="-128"/>
              </a:rPr>
              <a:t>A × B </a:t>
            </a:r>
            <a:r>
              <a:rPr lang="ne-NP" sz="2600" b="1" dirty="0">
                <a:latin typeface="Cambria" panose="02040503050406030204" pitchFamily="18" charset="0"/>
                <a:ea typeface="Cambria" panose="02040503050406030204" pitchFamily="18" charset="0"/>
                <a:cs typeface="Arial Unicode MS" panose="020B0604020202020204" pitchFamily="34" charset="-128"/>
              </a:rPr>
              <a:t>का अर्थ है कि </a:t>
            </a:r>
            <a:r>
              <a:rPr lang="en-US" sz="2600" b="1" dirty="0">
                <a:latin typeface="Cambria" panose="02040503050406030204" pitchFamily="18" charset="0"/>
                <a:ea typeface="Cambria" panose="02040503050406030204" pitchFamily="18" charset="0"/>
                <a:cs typeface="Arial Unicode MS" panose="020B0604020202020204" pitchFamily="34" charset="-128"/>
              </a:rPr>
              <a:t>A, B </a:t>
            </a:r>
            <a:r>
              <a:rPr lang="ne-NP" sz="2600" b="1" dirty="0">
                <a:latin typeface="Cambria" panose="02040503050406030204" pitchFamily="18" charset="0"/>
                <a:ea typeface="Cambria" panose="02040503050406030204" pitchFamily="18" charset="0"/>
                <a:cs typeface="Arial Unicode MS" panose="020B0604020202020204" pitchFamily="34" charset="-128"/>
              </a:rPr>
              <a:t>की बहन है, </a:t>
            </a:r>
            <a:r>
              <a:rPr lang="en-US" sz="2600" b="1" dirty="0">
                <a:latin typeface="Cambria" panose="02040503050406030204" pitchFamily="18" charset="0"/>
                <a:ea typeface="Cambria" panose="02040503050406030204" pitchFamily="18" charset="0"/>
                <a:cs typeface="Arial Unicode MS" panose="020B0604020202020204" pitchFamily="34" charset="-128"/>
              </a:rPr>
              <a:t>A - B </a:t>
            </a:r>
            <a:r>
              <a:rPr lang="ne-NP" sz="2600" b="1" dirty="0">
                <a:latin typeface="Cambria" panose="02040503050406030204" pitchFamily="18" charset="0"/>
                <a:ea typeface="Cambria" panose="02040503050406030204" pitchFamily="18" charset="0"/>
                <a:cs typeface="Arial Unicode MS" panose="020B0604020202020204" pitchFamily="34" charset="-128"/>
              </a:rPr>
              <a:t>का अर्थ है कि </a:t>
            </a:r>
            <a:r>
              <a:rPr lang="en-US" sz="2600" b="1" dirty="0">
                <a:latin typeface="Cambria" panose="02040503050406030204" pitchFamily="18" charset="0"/>
                <a:ea typeface="Cambria" panose="02040503050406030204" pitchFamily="18" charset="0"/>
                <a:cs typeface="Arial Unicode MS" panose="020B0604020202020204" pitchFamily="34" charset="-128"/>
              </a:rPr>
              <a:t>A, B </a:t>
            </a:r>
            <a:r>
              <a:rPr lang="ne-NP" sz="2600" b="1" dirty="0">
                <a:latin typeface="Cambria" panose="02040503050406030204" pitchFamily="18" charset="0"/>
                <a:ea typeface="Cambria" panose="02040503050406030204" pitchFamily="18" charset="0"/>
                <a:cs typeface="Arial Unicode MS" panose="020B0604020202020204" pitchFamily="34" charset="-128"/>
              </a:rPr>
              <a:t>का पिता है, तो निम्नलिखित में से कौन सा अभिव्यक्ति दर्शाता है कि </a:t>
            </a:r>
            <a:r>
              <a:rPr lang="en-US" sz="2600" b="1" dirty="0">
                <a:latin typeface="Cambria" panose="02040503050406030204" pitchFamily="18" charset="0"/>
                <a:ea typeface="Cambria" panose="02040503050406030204" pitchFamily="18" charset="0"/>
                <a:cs typeface="Arial Unicode MS" panose="020B0604020202020204" pitchFamily="34" charset="-128"/>
              </a:rPr>
              <a:t>P, </a:t>
            </a:r>
            <a:r>
              <a:rPr lang="ne-NP" sz="2600" b="1" dirty="0">
                <a:latin typeface="Cambria" panose="02040503050406030204" pitchFamily="18" charset="0"/>
                <a:ea typeface="Cambria" panose="02040503050406030204" pitchFamily="18" charset="0"/>
                <a:cs typeface="Arial Unicode MS" panose="020B0604020202020204" pitchFamily="34" charset="-128"/>
              </a:rPr>
              <a:t>का चाचा है आर?</a:t>
            </a: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(a) P – R ÷ Q</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(b) P ÷ R × Q</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(c) P × R – Q</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(d) P ÷ R – Q</a:t>
            </a:r>
            <a:endParaRPr lang="fr-FR" sz="2600" b="1" dirty="0">
              <a:latin typeface="Cambria" panose="02040503050406030204" pitchFamily="18" charset="0"/>
              <a:ea typeface="Cambria" panose="02040503050406030204" pitchFamily="18" charset="0"/>
              <a:cs typeface="Arial Unicode MS" panose="020B0604020202020204" pitchFamily="34" charset="-128"/>
            </a:endParaRPr>
          </a:p>
        </p:txBody>
      </p:sp>
      <p:sp>
        <p:nvSpPr>
          <p:cNvPr id="2" name="TextBox 1">
            <a:extLst>
              <a:ext uri="{FF2B5EF4-FFF2-40B4-BE49-F238E27FC236}">
                <a16:creationId xmlns:a16="http://schemas.microsoft.com/office/drawing/2014/main" id="{66A14004-E8AA-3EE3-B109-72A7C8B47678}"/>
              </a:ext>
            </a:extLst>
          </p:cNvPr>
          <p:cNvSpPr txBox="1"/>
          <p:nvPr/>
        </p:nvSpPr>
        <p:spPr>
          <a:xfrm>
            <a:off x="31363" y="238358"/>
            <a:ext cx="9559897"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 JSSC JE | NHPC JE | DDA JE | DFCCIL | IB JIO | By Abhishek Sir</a:t>
            </a:r>
          </a:p>
        </p:txBody>
      </p:sp>
    </p:spTree>
    <p:extLst>
      <p:ext uri="{BB962C8B-B14F-4D97-AF65-F5344CB8AC3E}">
        <p14:creationId xmlns:p14="http://schemas.microsoft.com/office/powerpoint/2010/main" val="7119786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11542255" cy="2922980"/>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Q14. Which two numbers, from amongst the given options, should be interchanged to make the given equation correct?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(6)² - 20 + (28 </a:t>
                </a:r>
                <a14:m>
                  <m:oMath xmlns:m="http://schemas.openxmlformats.org/officeDocument/2006/math">
                    <m:r>
                      <a:rPr lang="en-US" sz="2600" b="1" i="1" smtClean="0">
                        <a:latin typeface="Cambria Math" panose="02040503050406030204" pitchFamily="18" charset="0"/>
                        <a:ea typeface="Cambria" panose="02040503050406030204" pitchFamily="18" charset="0"/>
                        <a:cs typeface="Arial Unicode MS" panose="020B0604020202020204" pitchFamily="34" charset="-128"/>
                      </a:rPr>
                      <m:t>÷</m:t>
                    </m:r>
                  </m:oMath>
                </a14:m>
                <a:r>
                  <a:rPr lang="en-US" sz="2600" b="1" dirty="0">
                    <a:latin typeface="Cambria" panose="02040503050406030204" pitchFamily="18" charset="0"/>
                    <a:ea typeface="Cambria" panose="02040503050406030204" pitchFamily="18" charset="0"/>
                    <a:cs typeface="Arial Unicode MS" panose="020B0604020202020204" pitchFamily="34" charset="-128"/>
                  </a:rPr>
                  <a:t> 7) – [(</a:t>
                </a:r>
                <a14:m>
                  <m:oMath xmlns:m="http://schemas.openxmlformats.org/officeDocument/2006/math">
                    <m:rad>
                      <m:radPr>
                        <m:degHide m:val="on"/>
                        <m:ctrlPr>
                          <a:rPr lang="en-US" sz="2600" b="1" i="1" smtClean="0">
                            <a:latin typeface="Cambria Math" panose="02040503050406030204" pitchFamily="18" charset="0"/>
                            <a:cs typeface="Arial Unicode MS" panose="020B0604020202020204" pitchFamily="34" charset="-128"/>
                          </a:rPr>
                        </m:ctrlPr>
                      </m:radPr>
                      <m:deg/>
                      <m:e>
                        <m:r>
                          <a:rPr lang="en-US" sz="2600" b="1" i="1" smtClean="0">
                            <a:latin typeface="Cambria Math" panose="02040503050406030204" pitchFamily="18" charset="0"/>
                            <a:cs typeface="Arial Unicode MS" panose="020B0604020202020204" pitchFamily="34" charset="-128"/>
                          </a:rPr>
                          <m:t>𝟒</m:t>
                        </m:r>
                      </m:e>
                    </m:rad>
                  </m:oMath>
                </a14:m>
                <a:r>
                  <a:rPr lang="en-US" sz="2600" b="1" dirty="0">
                    <a:latin typeface="Cambria" panose="02040503050406030204" pitchFamily="18" charset="0"/>
                    <a:ea typeface="Cambria" panose="02040503050406030204" pitchFamily="18" charset="0"/>
                    <a:cs typeface="Arial Unicode MS" panose="020B0604020202020204" pitchFamily="34" charset="-128"/>
                  </a:rPr>
                  <a:t>) × 8] + (2)² = 40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(a) 6 and 8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(b) 7 and 2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(c) 2 and 8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(d) 20 and 8 </a:t>
                </a:r>
                <a:endParaRPr lang="fr-FR" sz="2600" b="1" dirty="0">
                  <a:latin typeface="Cambria" panose="02040503050406030204" pitchFamily="18" charset="0"/>
                  <a:ea typeface="Cambria" panose="02040503050406030204" pitchFamily="18" charset="0"/>
                  <a:cs typeface="Arial Unicode MS" panose="020B0604020202020204" pitchFamily="34" charset="-128"/>
                </a:endParaRPr>
              </a:p>
            </p:txBody>
          </p:sp>
        </mc:Choice>
        <mc:Fallback xmlns="">
          <p:sp>
            <p:nvSpPr>
              <p:cNvPr id="4" name="TextBox 3">
                <a:extLst>
                  <a:ext uri="{FF2B5EF4-FFF2-40B4-BE49-F238E27FC236}">
                    <a16:creationId xmlns:a16="http://schemas.microsoft.com/office/drawing/2014/main" id="{5EB96F1C-B457-871A-9D2E-500040AA9F86}"/>
                  </a:ext>
                </a:extLst>
              </p:cNvPr>
              <p:cNvSpPr txBox="1">
                <a:spLocks noRot="1" noChangeAspect="1" noMove="1" noResize="1" noEditPoints="1" noAdjustHandles="1" noChangeArrowheads="1" noChangeShapeType="1" noTextEdit="1"/>
              </p:cNvSpPr>
              <p:nvPr/>
            </p:nvSpPr>
            <p:spPr>
              <a:xfrm>
                <a:off x="413935" y="1031095"/>
                <a:ext cx="11542255" cy="2922980"/>
              </a:xfrm>
              <a:prstGeom prst="rect">
                <a:avLst/>
              </a:prstGeom>
              <a:blipFill>
                <a:blip r:embed="rId3"/>
                <a:stretch>
                  <a:fillRect l="-951" t="-1875" r="-951" b="-4583"/>
                </a:stretch>
              </a:blipFill>
            </p:spPr>
            <p:txBody>
              <a:bodyPr/>
              <a:lstStyle/>
              <a:p>
                <a:r>
                  <a:rPr lang="en-US">
                    <a:noFill/>
                  </a:rPr>
                  <a:t> </a:t>
                </a:r>
              </a:p>
            </p:txBody>
          </p:sp>
        </mc:Fallback>
      </mc:AlternateContent>
      <p:sp>
        <p:nvSpPr>
          <p:cNvPr id="2" name="TextBox 1">
            <a:extLst>
              <a:ext uri="{FF2B5EF4-FFF2-40B4-BE49-F238E27FC236}">
                <a16:creationId xmlns:a16="http://schemas.microsoft.com/office/drawing/2014/main" id="{66A14004-E8AA-3EE3-B109-72A7C8B47678}"/>
              </a:ext>
            </a:extLst>
          </p:cNvPr>
          <p:cNvSpPr txBox="1"/>
          <p:nvPr/>
        </p:nvSpPr>
        <p:spPr>
          <a:xfrm>
            <a:off x="31363" y="238358"/>
            <a:ext cx="9559897"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 JSSC JE | NHPC JE | DDA JE | DFCCIL | IB JIO | By Abhishek Sir</a:t>
            </a:r>
          </a:p>
        </p:txBody>
      </p:sp>
    </p:spTree>
    <p:extLst>
      <p:ext uri="{BB962C8B-B14F-4D97-AF65-F5344CB8AC3E}">
        <p14:creationId xmlns:p14="http://schemas.microsoft.com/office/powerpoint/2010/main" val="6666513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11542255" cy="4093428"/>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Q15. Select the correct mirror image of the given combination when the mirror is placed at ‘PQ’ as shown below. </a:t>
            </a:r>
          </a:p>
          <a:p>
            <a:pPr algn="just">
              <a:tabLst>
                <a:tab pos="2454275" algn="l"/>
              </a:tabLst>
            </a:pP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(a)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(b)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(c)</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(d)</a:t>
            </a:r>
            <a:endParaRPr lang="fr-FR" sz="2600" b="1" dirty="0">
              <a:latin typeface="Cambria" panose="02040503050406030204" pitchFamily="18" charset="0"/>
              <a:ea typeface="Cambria" panose="02040503050406030204" pitchFamily="18" charset="0"/>
              <a:cs typeface="Arial Unicode MS" panose="020B0604020202020204" pitchFamily="34" charset="-128"/>
            </a:endParaRPr>
          </a:p>
        </p:txBody>
      </p:sp>
      <p:sp>
        <p:nvSpPr>
          <p:cNvPr id="2" name="TextBox 1">
            <a:extLst>
              <a:ext uri="{FF2B5EF4-FFF2-40B4-BE49-F238E27FC236}">
                <a16:creationId xmlns:a16="http://schemas.microsoft.com/office/drawing/2014/main" id="{66A14004-E8AA-3EE3-B109-72A7C8B47678}"/>
              </a:ext>
            </a:extLst>
          </p:cNvPr>
          <p:cNvSpPr txBox="1"/>
          <p:nvPr/>
        </p:nvSpPr>
        <p:spPr>
          <a:xfrm>
            <a:off x="31363" y="238358"/>
            <a:ext cx="9559897"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 JSSC JE | NHPC JE | DDA JE | DFCCIL | IB JIO | By Abhishek Sir</a:t>
            </a:r>
          </a:p>
        </p:txBody>
      </p:sp>
      <p:pic>
        <p:nvPicPr>
          <p:cNvPr id="6" name="Picture 5">
            <a:extLst>
              <a:ext uri="{FF2B5EF4-FFF2-40B4-BE49-F238E27FC236}">
                <a16:creationId xmlns:a16="http://schemas.microsoft.com/office/drawing/2014/main" id="{BA8A7406-A4B0-B0F7-7939-E22C2C8D6D6F}"/>
              </a:ext>
            </a:extLst>
          </p:cNvPr>
          <p:cNvPicPr>
            <a:picLocks noChangeAspect="1"/>
          </p:cNvPicPr>
          <p:nvPr/>
        </p:nvPicPr>
        <p:blipFill>
          <a:blip r:embed="rId3"/>
          <a:stretch>
            <a:fillRect/>
          </a:stretch>
        </p:blipFill>
        <p:spPr>
          <a:xfrm>
            <a:off x="524426" y="1933424"/>
            <a:ext cx="2334277" cy="1583185"/>
          </a:xfrm>
          <a:prstGeom prst="rect">
            <a:avLst/>
          </a:prstGeom>
        </p:spPr>
      </p:pic>
      <p:pic>
        <p:nvPicPr>
          <p:cNvPr id="8" name="Picture 7">
            <a:extLst>
              <a:ext uri="{FF2B5EF4-FFF2-40B4-BE49-F238E27FC236}">
                <a16:creationId xmlns:a16="http://schemas.microsoft.com/office/drawing/2014/main" id="{2BCD1088-CDFF-AF59-B773-4A3399025EBA}"/>
              </a:ext>
            </a:extLst>
          </p:cNvPr>
          <p:cNvPicPr>
            <a:picLocks noChangeAspect="1"/>
          </p:cNvPicPr>
          <p:nvPr/>
        </p:nvPicPr>
        <p:blipFill>
          <a:blip r:embed="rId4"/>
          <a:stretch>
            <a:fillRect/>
          </a:stretch>
        </p:blipFill>
        <p:spPr>
          <a:xfrm>
            <a:off x="1024466" y="3516609"/>
            <a:ext cx="1834237" cy="1587616"/>
          </a:xfrm>
          <a:prstGeom prst="rect">
            <a:avLst/>
          </a:prstGeom>
        </p:spPr>
      </p:pic>
    </p:spTree>
    <p:extLst>
      <p:ext uri="{BB962C8B-B14F-4D97-AF65-F5344CB8AC3E}">
        <p14:creationId xmlns:p14="http://schemas.microsoft.com/office/powerpoint/2010/main" val="5499641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11542255" cy="3693319"/>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Q16. A + B means ‘A is the father of B’</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A – B means ‘A is the mother of B’</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A % B means ‘A is the brother of B’</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A # B means ‘A is the daughter of B’</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If P + Q % R % S # T – U , then how is Q related to U?</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(a) Brother</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(b) Brother-in-law</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(c) Father</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(d) Son</a:t>
            </a:r>
            <a:endParaRPr lang="fr-FR" sz="2600" b="1" dirty="0">
              <a:latin typeface="Cambria" panose="02040503050406030204" pitchFamily="18" charset="0"/>
              <a:ea typeface="Cambria" panose="02040503050406030204" pitchFamily="18" charset="0"/>
              <a:cs typeface="Arial Unicode MS" panose="020B0604020202020204" pitchFamily="34" charset="-128"/>
            </a:endParaRPr>
          </a:p>
        </p:txBody>
      </p:sp>
      <p:sp>
        <p:nvSpPr>
          <p:cNvPr id="2" name="TextBox 1">
            <a:extLst>
              <a:ext uri="{FF2B5EF4-FFF2-40B4-BE49-F238E27FC236}">
                <a16:creationId xmlns:a16="http://schemas.microsoft.com/office/drawing/2014/main" id="{66A14004-E8AA-3EE3-B109-72A7C8B47678}"/>
              </a:ext>
            </a:extLst>
          </p:cNvPr>
          <p:cNvSpPr txBox="1"/>
          <p:nvPr/>
        </p:nvSpPr>
        <p:spPr>
          <a:xfrm>
            <a:off x="31363" y="238358"/>
            <a:ext cx="9559897"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 JSSC JE | NHPC JE | DDA JE | DFCCIL | IB JIO | By Abhishek Sir</a:t>
            </a:r>
          </a:p>
        </p:txBody>
      </p:sp>
    </p:spTree>
    <p:extLst>
      <p:ext uri="{BB962C8B-B14F-4D97-AF65-F5344CB8AC3E}">
        <p14:creationId xmlns:p14="http://schemas.microsoft.com/office/powerpoint/2010/main" val="39128323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05FCE86-3AE9-0227-EAE6-00E6D0D86E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026869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13935" y="963720"/>
            <a:ext cx="11542255" cy="5847755"/>
          </a:xfrm>
          <a:prstGeom prst="rect">
            <a:avLst/>
          </a:prstGeom>
          <a:noFill/>
        </p:spPr>
        <p:txBody>
          <a:bodyPr wrap="square" rtlCol="0">
            <a:spAutoFit/>
          </a:bodyPr>
          <a:lstStyle/>
          <a:p>
            <a:pPr algn="just">
              <a:tabLst>
                <a:tab pos="2454275" algn="l"/>
              </a:tabLst>
            </a:pPr>
            <a:r>
              <a:rPr lang="en-US" sz="2200" b="1" dirty="0">
                <a:latin typeface="Cambria" panose="02040503050406030204" pitchFamily="18" charset="0"/>
                <a:ea typeface="Cambria" panose="02040503050406030204" pitchFamily="18" charset="0"/>
                <a:cs typeface="Arial Unicode MS" panose="020B0604020202020204" pitchFamily="34" charset="-128"/>
              </a:rPr>
              <a:t>Q17. Read the given statement(s) and conclusions carefully. Assuming that the information given in the statements is true, even if it appears to be at variance with commonly known facts, decide which of the given conclusions logically follow(s) from the statement(s).</a:t>
            </a:r>
          </a:p>
          <a:p>
            <a:pPr algn="just">
              <a:tabLst>
                <a:tab pos="2454275" algn="l"/>
              </a:tabLst>
            </a:pPr>
            <a:r>
              <a:rPr lang="en-US" sz="2200" b="1" dirty="0">
                <a:latin typeface="Cambria" panose="02040503050406030204" pitchFamily="18" charset="0"/>
                <a:ea typeface="Cambria" panose="02040503050406030204" pitchFamily="18" charset="0"/>
                <a:cs typeface="Arial Unicode MS" panose="020B0604020202020204" pitchFamily="34" charset="-128"/>
              </a:rPr>
              <a:t>Statements:</a:t>
            </a:r>
          </a:p>
          <a:p>
            <a:pPr algn="just">
              <a:tabLst>
                <a:tab pos="2454275" algn="l"/>
              </a:tabLst>
            </a:pPr>
            <a:r>
              <a:rPr lang="en-US" sz="2200" b="1" dirty="0">
                <a:latin typeface="Cambria" panose="02040503050406030204" pitchFamily="18" charset="0"/>
                <a:ea typeface="Cambria" panose="02040503050406030204" pitchFamily="18" charset="0"/>
                <a:cs typeface="Arial Unicode MS" panose="020B0604020202020204" pitchFamily="34" charset="-128"/>
              </a:rPr>
              <a:t>Some ships are cups.</a:t>
            </a:r>
          </a:p>
          <a:p>
            <a:pPr algn="just">
              <a:tabLst>
                <a:tab pos="2454275" algn="l"/>
              </a:tabLst>
            </a:pPr>
            <a:r>
              <a:rPr lang="en-US" sz="2200" b="1" dirty="0">
                <a:latin typeface="Cambria" panose="02040503050406030204" pitchFamily="18" charset="0"/>
                <a:ea typeface="Cambria" panose="02040503050406030204" pitchFamily="18" charset="0"/>
                <a:cs typeface="Arial Unicode MS" panose="020B0604020202020204" pitchFamily="34" charset="-128"/>
              </a:rPr>
              <a:t>No cup is a stool.</a:t>
            </a:r>
          </a:p>
          <a:p>
            <a:pPr algn="just">
              <a:tabLst>
                <a:tab pos="2454275" algn="l"/>
              </a:tabLst>
            </a:pPr>
            <a:r>
              <a:rPr lang="en-US" sz="2200" b="1" dirty="0">
                <a:latin typeface="Cambria" panose="02040503050406030204" pitchFamily="18" charset="0"/>
                <a:ea typeface="Cambria" panose="02040503050406030204" pitchFamily="18" charset="0"/>
                <a:cs typeface="Arial Unicode MS" panose="020B0604020202020204" pitchFamily="34" charset="-128"/>
              </a:rPr>
              <a:t>All windows are cups.</a:t>
            </a:r>
          </a:p>
          <a:p>
            <a:pPr algn="just">
              <a:tabLst>
                <a:tab pos="2454275" algn="l"/>
              </a:tabLst>
            </a:pPr>
            <a:r>
              <a:rPr lang="en-US" sz="2200" b="1" dirty="0">
                <a:latin typeface="Cambria" panose="02040503050406030204" pitchFamily="18" charset="0"/>
                <a:ea typeface="Cambria" panose="02040503050406030204" pitchFamily="18" charset="0"/>
                <a:cs typeface="Arial Unicode MS" panose="020B0604020202020204" pitchFamily="34" charset="-128"/>
              </a:rPr>
              <a:t>Conclusions:</a:t>
            </a:r>
          </a:p>
          <a:p>
            <a:pPr algn="just">
              <a:tabLst>
                <a:tab pos="2454275" algn="l"/>
              </a:tabLst>
            </a:pPr>
            <a:r>
              <a:rPr lang="en-US" sz="2200" b="1" dirty="0">
                <a:latin typeface="Cambria" panose="02040503050406030204" pitchFamily="18" charset="0"/>
                <a:ea typeface="Cambria" panose="02040503050406030204" pitchFamily="18" charset="0"/>
                <a:cs typeface="Arial Unicode MS" panose="020B0604020202020204" pitchFamily="34" charset="-128"/>
              </a:rPr>
              <a:t>I. Some ships being windows is a possibility.</a:t>
            </a:r>
          </a:p>
          <a:p>
            <a:pPr algn="just">
              <a:tabLst>
                <a:tab pos="2454275" algn="l"/>
              </a:tabLst>
            </a:pPr>
            <a:r>
              <a:rPr lang="en-US" sz="2200" b="1" dirty="0">
                <a:latin typeface="Cambria" panose="02040503050406030204" pitchFamily="18" charset="0"/>
                <a:ea typeface="Cambria" panose="02040503050406030204" pitchFamily="18" charset="0"/>
                <a:cs typeface="Arial Unicode MS" panose="020B0604020202020204" pitchFamily="34" charset="-128"/>
              </a:rPr>
              <a:t>II. No window is a stool.</a:t>
            </a:r>
          </a:p>
          <a:p>
            <a:pPr algn="just">
              <a:tabLst>
                <a:tab pos="2454275" algn="l"/>
              </a:tabLst>
            </a:pPr>
            <a:r>
              <a:rPr lang="en-US" sz="2200" b="1" dirty="0">
                <a:latin typeface="Cambria" panose="02040503050406030204" pitchFamily="18" charset="0"/>
                <a:ea typeface="Cambria" panose="02040503050406030204" pitchFamily="18" charset="0"/>
                <a:cs typeface="Arial Unicode MS" panose="020B0604020202020204" pitchFamily="34" charset="-128"/>
              </a:rPr>
              <a:t>III. All cups are windows.</a:t>
            </a:r>
          </a:p>
          <a:p>
            <a:pPr algn="just">
              <a:tabLst>
                <a:tab pos="2454275" algn="l"/>
              </a:tabLst>
            </a:pPr>
            <a:r>
              <a:rPr lang="en-US" sz="2200" b="1" dirty="0">
                <a:latin typeface="Cambria" panose="02040503050406030204" pitchFamily="18" charset="0"/>
                <a:ea typeface="Cambria" panose="02040503050406030204" pitchFamily="18" charset="0"/>
                <a:cs typeface="Arial Unicode MS" panose="020B0604020202020204" pitchFamily="34" charset="-128"/>
              </a:rPr>
              <a:t>IV. No ship is a stool.</a:t>
            </a:r>
          </a:p>
          <a:p>
            <a:pPr algn="just">
              <a:tabLst>
                <a:tab pos="2454275" algn="l"/>
              </a:tabLst>
            </a:pPr>
            <a:r>
              <a:rPr lang="en-US" sz="2200" b="1" dirty="0">
                <a:latin typeface="Cambria" panose="02040503050406030204" pitchFamily="18" charset="0"/>
                <a:ea typeface="Cambria" panose="02040503050406030204" pitchFamily="18" charset="0"/>
                <a:cs typeface="Arial Unicode MS" panose="020B0604020202020204" pitchFamily="34" charset="-128"/>
              </a:rPr>
              <a:t>(a) Only Conclusions I, II and IV follow</a:t>
            </a:r>
          </a:p>
          <a:p>
            <a:pPr algn="just">
              <a:tabLst>
                <a:tab pos="2454275" algn="l"/>
              </a:tabLst>
            </a:pPr>
            <a:r>
              <a:rPr lang="en-US" sz="2200" b="1" dirty="0">
                <a:latin typeface="Cambria" panose="02040503050406030204" pitchFamily="18" charset="0"/>
                <a:ea typeface="Cambria" panose="02040503050406030204" pitchFamily="18" charset="0"/>
                <a:cs typeface="Arial Unicode MS" panose="020B0604020202020204" pitchFamily="34" charset="-128"/>
              </a:rPr>
              <a:t>(b) Only Conclusions II and III follow</a:t>
            </a:r>
          </a:p>
          <a:p>
            <a:pPr algn="just">
              <a:tabLst>
                <a:tab pos="2454275" algn="l"/>
              </a:tabLst>
            </a:pPr>
            <a:r>
              <a:rPr lang="en-US" sz="2200" b="1" dirty="0">
                <a:latin typeface="Cambria" panose="02040503050406030204" pitchFamily="18" charset="0"/>
                <a:ea typeface="Cambria" panose="02040503050406030204" pitchFamily="18" charset="0"/>
                <a:cs typeface="Arial Unicode MS" panose="020B0604020202020204" pitchFamily="34" charset="-128"/>
              </a:rPr>
              <a:t>(c) Only Conclusions I and II follow</a:t>
            </a:r>
          </a:p>
          <a:p>
            <a:pPr algn="just">
              <a:tabLst>
                <a:tab pos="2454275" algn="l"/>
              </a:tabLst>
            </a:pPr>
            <a:r>
              <a:rPr lang="en-US" sz="2200" b="1" dirty="0">
                <a:latin typeface="Cambria" panose="02040503050406030204" pitchFamily="18" charset="0"/>
                <a:ea typeface="Cambria" panose="02040503050406030204" pitchFamily="18" charset="0"/>
                <a:cs typeface="Arial Unicode MS" panose="020B0604020202020204" pitchFamily="34" charset="-128"/>
              </a:rPr>
              <a:t>(d) Only Conclusion I follows</a:t>
            </a:r>
            <a:endParaRPr lang="fr-FR" sz="2200" b="1" dirty="0">
              <a:latin typeface="Cambria" panose="02040503050406030204" pitchFamily="18" charset="0"/>
              <a:ea typeface="Cambria" panose="02040503050406030204" pitchFamily="18" charset="0"/>
              <a:cs typeface="Arial Unicode MS" panose="020B0604020202020204" pitchFamily="34" charset="-128"/>
            </a:endParaRPr>
          </a:p>
        </p:txBody>
      </p:sp>
      <p:sp>
        <p:nvSpPr>
          <p:cNvPr id="2" name="TextBox 1">
            <a:extLst>
              <a:ext uri="{FF2B5EF4-FFF2-40B4-BE49-F238E27FC236}">
                <a16:creationId xmlns:a16="http://schemas.microsoft.com/office/drawing/2014/main" id="{66A14004-E8AA-3EE3-B109-72A7C8B47678}"/>
              </a:ext>
            </a:extLst>
          </p:cNvPr>
          <p:cNvSpPr txBox="1"/>
          <p:nvPr/>
        </p:nvSpPr>
        <p:spPr>
          <a:xfrm>
            <a:off x="31363" y="238358"/>
            <a:ext cx="9559897"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 JSSC JE | NHPC JE | DDA JE | DFCCIL | IB JIO | By Abhishek Sir</a:t>
            </a:r>
          </a:p>
        </p:txBody>
      </p:sp>
    </p:spTree>
    <p:extLst>
      <p:ext uri="{BB962C8B-B14F-4D97-AF65-F5344CB8AC3E}">
        <p14:creationId xmlns:p14="http://schemas.microsoft.com/office/powerpoint/2010/main" val="440269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11542255" cy="5693866"/>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Q18. Three different positions of the same dice are shown. Find the number on the face opposite the face showing ‘5’. </a:t>
            </a:r>
          </a:p>
          <a:p>
            <a:pPr algn="just">
              <a:tabLst>
                <a:tab pos="2454275" algn="l"/>
              </a:tabLst>
            </a:pP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(a) 2</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(b) 1</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(c) 6</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(d) 3</a:t>
            </a:r>
            <a:endParaRPr lang="fr-FR" sz="2600" b="1" dirty="0">
              <a:latin typeface="Cambria" panose="02040503050406030204" pitchFamily="18" charset="0"/>
              <a:ea typeface="Cambria" panose="02040503050406030204" pitchFamily="18" charset="0"/>
              <a:cs typeface="Arial Unicode MS" panose="020B0604020202020204" pitchFamily="34" charset="-128"/>
            </a:endParaRPr>
          </a:p>
        </p:txBody>
      </p:sp>
      <p:sp>
        <p:nvSpPr>
          <p:cNvPr id="2" name="TextBox 1">
            <a:extLst>
              <a:ext uri="{FF2B5EF4-FFF2-40B4-BE49-F238E27FC236}">
                <a16:creationId xmlns:a16="http://schemas.microsoft.com/office/drawing/2014/main" id="{66A14004-E8AA-3EE3-B109-72A7C8B47678}"/>
              </a:ext>
            </a:extLst>
          </p:cNvPr>
          <p:cNvSpPr txBox="1"/>
          <p:nvPr/>
        </p:nvSpPr>
        <p:spPr>
          <a:xfrm>
            <a:off x="31363" y="238358"/>
            <a:ext cx="9559897"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 JSSC JE | NHPC JE | DDA JE | DFCCIL | IB JIO | By Abhishek Sir</a:t>
            </a:r>
          </a:p>
        </p:txBody>
      </p:sp>
      <p:pic>
        <p:nvPicPr>
          <p:cNvPr id="8" name="Picture 7">
            <a:extLst>
              <a:ext uri="{FF2B5EF4-FFF2-40B4-BE49-F238E27FC236}">
                <a16:creationId xmlns:a16="http://schemas.microsoft.com/office/drawing/2014/main" id="{F06D52DE-ADC2-79DA-0FA1-7686CE1A6E7F}"/>
              </a:ext>
            </a:extLst>
          </p:cNvPr>
          <p:cNvPicPr>
            <a:picLocks noChangeAspect="1"/>
          </p:cNvPicPr>
          <p:nvPr/>
        </p:nvPicPr>
        <p:blipFill>
          <a:blip r:embed="rId3"/>
          <a:stretch>
            <a:fillRect/>
          </a:stretch>
        </p:blipFill>
        <p:spPr>
          <a:xfrm>
            <a:off x="516002" y="1914023"/>
            <a:ext cx="5722059" cy="3119990"/>
          </a:xfrm>
          <a:prstGeom prst="rect">
            <a:avLst/>
          </a:prstGeom>
        </p:spPr>
      </p:pic>
    </p:spTree>
    <p:extLst>
      <p:ext uri="{BB962C8B-B14F-4D97-AF65-F5344CB8AC3E}">
        <p14:creationId xmlns:p14="http://schemas.microsoft.com/office/powerpoint/2010/main" val="11429535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11542255" cy="3693319"/>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Q19. In a certain code language, 'CHILDREN' is written as ‘FKLOGUHQ’ and ‘SCHOOL’ is written as ‘VFKRRO’, how will 'CLASSROOM' be written in that language?</a:t>
            </a:r>
          </a:p>
          <a:p>
            <a:pPr algn="just">
              <a:tabLst>
                <a:tab pos="2454275" algn="l"/>
              </a:tabLst>
            </a:pPr>
            <a:r>
              <a:rPr lang="ne-NP" sz="2600" b="1" dirty="0">
                <a:latin typeface="Cambria" panose="02040503050406030204" pitchFamily="18" charset="0"/>
                <a:ea typeface="Cambria" panose="02040503050406030204" pitchFamily="18" charset="0"/>
                <a:cs typeface="Arial Unicode MS" panose="020B0604020202020204" pitchFamily="34" charset="-128"/>
              </a:rPr>
              <a:t>एक निश्चित कूट भाषा में, '</a:t>
            </a:r>
            <a:r>
              <a:rPr lang="en-US" sz="2600" b="1" dirty="0">
                <a:latin typeface="Cambria" panose="02040503050406030204" pitchFamily="18" charset="0"/>
                <a:ea typeface="Cambria" panose="02040503050406030204" pitchFamily="18" charset="0"/>
                <a:cs typeface="Arial Unicode MS" panose="020B0604020202020204" pitchFamily="34" charset="-128"/>
              </a:rPr>
              <a:t>CHILDREN' </a:t>
            </a:r>
            <a:r>
              <a:rPr lang="ne-NP" sz="2600" b="1" dirty="0">
                <a:latin typeface="Cambria" panose="02040503050406030204" pitchFamily="18" charset="0"/>
                <a:ea typeface="Cambria" panose="02040503050406030204" pitchFamily="18" charset="0"/>
                <a:cs typeface="Arial Unicode MS" panose="020B0604020202020204" pitchFamily="34" charset="-128"/>
              </a:rPr>
              <a:t>को '</a:t>
            </a:r>
            <a:r>
              <a:rPr lang="en-US" sz="2600" b="1" dirty="0">
                <a:latin typeface="Cambria" panose="02040503050406030204" pitchFamily="18" charset="0"/>
                <a:ea typeface="Cambria" panose="02040503050406030204" pitchFamily="18" charset="0"/>
                <a:cs typeface="Arial Unicode MS" panose="020B0604020202020204" pitchFamily="34" charset="-128"/>
              </a:rPr>
              <a:t>FKLOGUHQ' </a:t>
            </a:r>
            <a:r>
              <a:rPr lang="ne-NP" sz="2600" b="1" dirty="0">
                <a:latin typeface="Cambria" panose="02040503050406030204" pitchFamily="18" charset="0"/>
                <a:ea typeface="Cambria" panose="02040503050406030204" pitchFamily="18" charset="0"/>
                <a:cs typeface="Arial Unicode MS" panose="020B0604020202020204" pitchFamily="34" charset="-128"/>
              </a:rPr>
              <a:t>और '</a:t>
            </a:r>
            <a:r>
              <a:rPr lang="en-US" sz="2600" b="1" dirty="0">
                <a:latin typeface="Cambria" panose="02040503050406030204" pitchFamily="18" charset="0"/>
                <a:ea typeface="Cambria" panose="02040503050406030204" pitchFamily="18" charset="0"/>
                <a:cs typeface="Arial Unicode MS" panose="020B0604020202020204" pitchFamily="34" charset="-128"/>
              </a:rPr>
              <a:t>SCHOOL' </a:t>
            </a:r>
            <a:r>
              <a:rPr lang="ne-NP" sz="2600" b="1" dirty="0">
                <a:latin typeface="Cambria" panose="02040503050406030204" pitchFamily="18" charset="0"/>
                <a:ea typeface="Cambria" panose="02040503050406030204" pitchFamily="18" charset="0"/>
                <a:cs typeface="Arial Unicode MS" panose="020B0604020202020204" pitchFamily="34" charset="-128"/>
              </a:rPr>
              <a:t>को '</a:t>
            </a:r>
            <a:r>
              <a:rPr lang="en-US" sz="2600" b="1" dirty="0">
                <a:latin typeface="Cambria" panose="02040503050406030204" pitchFamily="18" charset="0"/>
                <a:ea typeface="Cambria" panose="02040503050406030204" pitchFamily="18" charset="0"/>
                <a:cs typeface="Arial Unicode MS" panose="020B0604020202020204" pitchFamily="34" charset="-128"/>
              </a:rPr>
              <a:t>VFKRRO' </a:t>
            </a:r>
            <a:r>
              <a:rPr lang="ne-NP" sz="2600" b="1" dirty="0">
                <a:latin typeface="Cambria" panose="02040503050406030204" pitchFamily="18" charset="0"/>
                <a:ea typeface="Cambria" panose="02040503050406030204" pitchFamily="18" charset="0"/>
                <a:cs typeface="Arial Unicode MS" panose="020B0604020202020204" pitchFamily="34" charset="-128"/>
              </a:rPr>
              <a:t>लिखा जाता है, उस भाषा में '</a:t>
            </a:r>
            <a:r>
              <a:rPr lang="en-US" sz="2600" b="1" dirty="0">
                <a:latin typeface="Cambria" panose="02040503050406030204" pitchFamily="18" charset="0"/>
                <a:ea typeface="Cambria" panose="02040503050406030204" pitchFamily="18" charset="0"/>
                <a:cs typeface="Arial Unicode MS" panose="020B0604020202020204" pitchFamily="34" charset="-128"/>
              </a:rPr>
              <a:t>CLASSROOM' </a:t>
            </a:r>
            <a:r>
              <a:rPr lang="ne-NP" sz="2600" b="1" dirty="0">
                <a:latin typeface="Cambria" panose="02040503050406030204" pitchFamily="18" charset="0"/>
                <a:ea typeface="Cambria" panose="02040503050406030204" pitchFamily="18" charset="0"/>
                <a:cs typeface="Arial Unicode MS" panose="020B0604020202020204" pitchFamily="34" charset="-128"/>
              </a:rPr>
              <a:t>को कैसे लिखा जाएगा?</a:t>
            </a: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(a) EMCTTTQQO</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(b) EMCTTURRP</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(c) FOEWWURRP</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(d) FODVVURRP</a:t>
            </a:r>
            <a:endParaRPr lang="fr-FR" sz="2600" b="1" dirty="0">
              <a:latin typeface="Cambria" panose="02040503050406030204" pitchFamily="18" charset="0"/>
              <a:ea typeface="Cambria" panose="02040503050406030204" pitchFamily="18" charset="0"/>
              <a:cs typeface="Arial Unicode MS" panose="020B0604020202020204" pitchFamily="34" charset="-128"/>
            </a:endParaRPr>
          </a:p>
        </p:txBody>
      </p:sp>
      <p:sp>
        <p:nvSpPr>
          <p:cNvPr id="2" name="TextBox 1">
            <a:extLst>
              <a:ext uri="{FF2B5EF4-FFF2-40B4-BE49-F238E27FC236}">
                <a16:creationId xmlns:a16="http://schemas.microsoft.com/office/drawing/2014/main" id="{66A14004-E8AA-3EE3-B109-72A7C8B47678}"/>
              </a:ext>
            </a:extLst>
          </p:cNvPr>
          <p:cNvSpPr txBox="1"/>
          <p:nvPr/>
        </p:nvSpPr>
        <p:spPr>
          <a:xfrm>
            <a:off x="31363" y="238358"/>
            <a:ext cx="9559897"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 JSSC JE | NHPC JE | DDA JE | DFCCIL | IB JIO | By Abhishek Sir</a:t>
            </a:r>
          </a:p>
        </p:txBody>
      </p:sp>
    </p:spTree>
    <p:extLst>
      <p:ext uri="{BB962C8B-B14F-4D97-AF65-F5344CB8AC3E}">
        <p14:creationId xmlns:p14="http://schemas.microsoft.com/office/powerpoint/2010/main" val="25935139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11542255" cy="2893100"/>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Q20. In the following question, select the missing number from the given series.</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41, 54, 67, 80, 93,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(a) 106</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(b) 108</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(c) 105</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(d) 110</a:t>
            </a:r>
            <a:endParaRPr lang="fr-FR" sz="2600" b="1" dirty="0">
              <a:latin typeface="Cambria" panose="02040503050406030204" pitchFamily="18" charset="0"/>
              <a:ea typeface="Cambria" panose="02040503050406030204" pitchFamily="18" charset="0"/>
              <a:cs typeface="Arial Unicode MS" panose="020B0604020202020204" pitchFamily="34" charset="-128"/>
            </a:endParaRPr>
          </a:p>
        </p:txBody>
      </p:sp>
      <p:sp>
        <p:nvSpPr>
          <p:cNvPr id="2" name="TextBox 1">
            <a:extLst>
              <a:ext uri="{FF2B5EF4-FFF2-40B4-BE49-F238E27FC236}">
                <a16:creationId xmlns:a16="http://schemas.microsoft.com/office/drawing/2014/main" id="{66A14004-E8AA-3EE3-B109-72A7C8B47678}"/>
              </a:ext>
            </a:extLst>
          </p:cNvPr>
          <p:cNvSpPr txBox="1"/>
          <p:nvPr/>
        </p:nvSpPr>
        <p:spPr>
          <a:xfrm>
            <a:off x="31363" y="238358"/>
            <a:ext cx="9559897"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 JSSC JE | NHPC JE | DDA JE | DFCCIL | IB JIO | By Abhishek Sir</a:t>
            </a:r>
          </a:p>
        </p:txBody>
      </p:sp>
    </p:spTree>
    <p:extLst>
      <p:ext uri="{BB962C8B-B14F-4D97-AF65-F5344CB8AC3E}">
        <p14:creationId xmlns:p14="http://schemas.microsoft.com/office/powerpoint/2010/main" val="1540869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11542255" cy="5693866"/>
          </a:xfrm>
          <a:prstGeom prst="rect">
            <a:avLst/>
          </a:prstGeom>
          <a:noFill/>
        </p:spPr>
        <p:txBody>
          <a:bodyPr wrap="square" rtlCol="0">
            <a:spAutoFit/>
          </a:bodyPr>
          <a:lstStyle/>
          <a:p>
            <a:pPr algn="just">
              <a:tabLst>
                <a:tab pos="2454275" algn="l"/>
              </a:tabLst>
            </a:pPr>
            <a:r>
              <a:rPr lang="en-US" sz="2500" b="1" dirty="0">
                <a:latin typeface="Cambria" panose="02040503050406030204" pitchFamily="18" charset="0"/>
                <a:ea typeface="Cambria" panose="02040503050406030204" pitchFamily="18" charset="0"/>
                <a:cs typeface="Arial Unicode MS" panose="020B0604020202020204" pitchFamily="34" charset="-128"/>
              </a:rPr>
              <a:t>Q21. In the following question, four number pairs are given. In each pair the number on left side of (–) is related to the number of the right side of (-) with some Logic/Rule/Relation. Three pairs are similar on basis of same Logic/Rule/Relation.</a:t>
            </a:r>
          </a:p>
          <a:p>
            <a:pPr algn="just">
              <a:tabLst>
                <a:tab pos="2454275" algn="l"/>
              </a:tabLst>
            </a:pPr>
            <a:r>
              <a:rPr lang="en-US" sz="2500" b="1" dirty="0">
                <a:latin typeface="Cambria" panose="02040503050406030204" pitchFamily="18" charset="0"/>
                <a:ea typeface="Cambria" panose="02040503050406030204" pitchFamily="18" charset="0"/>
                <a:cs typeface="Arial Unicode MS" panose="020B0604020202020204" pitchFamily="34" charset="-128"/>
              </a:rPr>
              <a:t>Select the odd one out from the given alternatives. (NOTE: Operations should be performed on the whole numbers, without breaking down the numbers into its constituent digits. E.g.13 – Operations on 13 such as adding /subtracting /multiplying etc. to 13 can be performed. Breaking down 13 into 1 and 3 and then performing mathematical operations on 1 and 3 is not allowed)</a:t>
            </a:r>
          </a:p>
          <a:p>
            <a:pPr algn="just">
              <a:tabLst>
                <a:tab pos="2454275" algn="l"/>
              </a:tabLst>
            </a:pPr>
            <a:r>
              <a:rPr lang="en-US" sz="2500" b="1" dirty="0">
                <a:latin typeface="Cambria" panose="02040503050406030204" pitchFamily="18" charset="0"/>
                <a:ea typeface="Cambria" panose="02040503050406030204" pitchFamily="18" charset="0"/>
                <a:cs typeface="Arial Unicode MS" panose="020B0604020202020204" pitchFamily="34" charset="-128"/>
              </a:rPr>
              <a:t>(a) 17 – 31</a:t>
            </a:r>
          </a:p>
          <a:p>
            <a:pPr algn="just">
              <a:tabLst>
                <a:tab pos="2454275" algn="l"/>
              </a:tabLst>
            </a:pPr>
            <a:r>
              <a:rPr lang="en-US" sz="2500" b="1" dirty="0">
                <a:latin typeface="Cambria" panose="02040503050406030204" pitchFamily="18" charset="0"/>
                <a:ea typeface="Cambria" panose="02040503050406030204" pitchFamily="18" charset="0"/>
                <a:cs typeface="Arial Unicode MS" panose="020B0604020202020204" pitchFamily="34" charset="-128"/>
              </a:rPr>
              <a:t>(b) 13 – 25</a:t>
            </a:r>
          </a:p>
          <a:p>
            <a:pPr algn="just">
              <a:tabLst>
                <a:tab pos="2454275" algn="l"/>
              </a:tabLst>
            </a:pPr>
            <a:r>
              <a:rPr lang="en-US" sz="2500" b="1" dirty="0">
                <a:latin typeface="Cambria" panose="02040503050406030204" pitchFamily="18" charset="0"/>
                <a:ea typeface="Cambria" panose="02040503050406030204" pitchFamily="18" charset="0"/>
                <a:cs typeface="Arial Unicode MS" panose="020B0604020202020204" pitchFamily="34" charset="-128"/>
              </a:rPr>
              <a:t>(c) 15 – 27</a:t>
            </a:r>
          </a:p>
          <a:p>
            <a:pPr algn="just">
              <a:tabLst>
                <a:tab pos="2454275" algn="l"/>
              </a:tabLst>
            </a:pPr>
            <a:r>
              <a:rPr lang="en-US" sz="2500" b="1" dirty="0">
                <a:latin typeface="Cambria" panose="02040503050406030204" pitchFamily="18" charset="0"/>
                <a:ea typeface="Cambria" panose="02040503050406030204" pitchFamily="18" charset="0"/>
                <a:cs typeface="Arial Unicode MS" panose="020B0604020202020204" pitchFamily="34" charset="-128"/>
              </a:rPr>
              <a:t>(d) 9 – 15</a:t>
            </a:r>
            <a:endParaRPr lang="fr-FR" sz="2500" b="1" dirty="0">
              <a:latin typeface="Cambria" panose="02040503050406030204" pitchFamily="18" charset="0"/>
              <a:ea typeface="Cambria" panose="02040503050406030204" pitchFamily="18" charset="0"/>
              <a:cs typeface="Arial Unicode MS" panose="020B0604020202020204" pitchFamily="34" charset="-128"/>
            </a:endParaRPr>
          </a:p>
        </p:txBody>
      </p:sp>
      <p:sp>
        <p:nvSpPr>
          <p:cNvPr id="2" name="TextBox 1">
            <a:extLst>
              <a:ext uri="{FF2B5EF4-FFF2-40B4-BE49-F238E27FC236}">
                <a16:creationId xmlns:a16="http://schemas.microsoft.com/office/drawing/2014/main" id="{66A14004-E8AA-3EE3-B109-72A7C8B47678}"/>
              </a:ext>
            </a:extLst>
          </p:cNvPr>
          <p:cNvSpPr txBox="1"/>
          <p:nvPr/>
        </p:nvSpPr>
        <p:spPr>
          <a:xfrm>
            <a:off x="31363" y="238358"/>
            <a:ext cx="9559897"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 JSSC JE | NHPC JE | DDA JE | DFCCIL | IB JIO | By Abhishek Sir</a:t>
            </a:r>
          </a:p>
        </p:txBody>
      </p:sp>
    </p:spTree>
    <p:extLst>
      <p:ext uri="{BB962C8B-B14F-4D97-AF65-F5344CB8AC3E}">
        <p14:creationId xmlns:p14="http://schemas.microsoft.com/office/powerpoint/2010/main" val="18368106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11542255" cy="2492990"/>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Q22. In a certain code language, 'INBOX’ is written as 'MRYCL' and 'EMAIL' is written as 'NVZOR'. How will 'DRAFT' be written in that language?</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(a) UGZWI</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(b) WIZGU</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(c) IWZGU</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(d) IWGZU</a:t>
            </a:r>
            <a:endParaRPr lang="fr-FR" sz="2600" b="1" dirty="0">
              <a:latin typeface="Cambria" panose="02040503050406030204" pitchFamily="18" charset="0"/>
              <a:ea typeface="Cambria" panose="02040503050406030204" pitchFamily="18" charset="0"/>
              <a:cs typeface="Arial Unicode MS" panose="020B0604020202020204" pitchFamily="34" charset="-128"/>
            </a:endParaRPr>
          </a:p>
        </p:txBody>
      </p:sp>
      <p:sp>
        <p:nvSpPr>
          <p:cNvPr id="2" name="TextBox 1">
            <a:extLst>
              <a:ext uri="{FF2B5EF4-FFF2-40B4-BE49-F238E27FC236}">
                <a16:creationId xmlns:a16="http://schemas.microsoft.com/office/drawing/2014/main" id="{66A14004-E8AA-3EE3-B109-72A7C8B47678}"/>
              </a:ext>
            </a:extLst>
          </p:cNvPr>
          <p:cNvSpPr txBox="1"/>
          <p:nvPr/>
        </p:nvSpPr>
        <p:spPr>
          <a:xfrm>
            <a:off x="31363" y="238358"/>
            <a:ext cx="9559897"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 JSSC JE | NHPC JE | DDA JE | DFCCIL | IB JIO | By Abhishek Sir</a:t>
            </a:r>
          </a:p>
        </p:txBody>
      </p:sp>
    </p:spTree>
    <p:extLst>
      <p:ext uri="{BB962C8B-B14F-4D97-AF65-F5344CB8AC3E}">
        <p14:creationId xmlns:p14="http://schemas.microsoft.com/office/powerpoint/2010/main" val="37337537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11542255" cy="2893100"/>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Q23. Three of the following four letter-clusters are alike in a certain way and one is different.</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Pick the odd one out.</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(a) TQR</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(b) MJK</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(c) IFG</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(d) NKI</a:t>
            </a:r>
            <a:endParaRPr lang="fr-FR" sz="2600" b="1" dirty="0">
              <a:latin typeface="Cambria" panose="02040503050406030204" pitchFamily="18" charset="0"/>
              <a:ea typeface="Cambria" panose="02040503050406030204" pitchFamily="18" charset="0"/>
              <a:cs typeface="Arial Unicode MS" panose="020B0604020202020204" pitchFamily="34" charset="-128"/>
            </a:endParaRPr>
          </a:p>
        </p:txBody>
      </p:sp>
      <p:sp>
        <p:nvSpPr>
          <p:cNvPr id="2" name="TextBox 1">
            <a:extLst>
              <a:ext uri="{FF2B5EF4-FFF2-40B4-BE49-F238E27FC236}">
                <a16:creationId xmlns:a16="http://schemas.microsoft.com/office/drawing/2014/main" id="{66A14004-E8AA-3EE3-B109-72A7C8B47678}"/>
              </a:ext>
            </a:extLst>
          </p:cNvPr>
          <p:cNvSpPr txBox="1"/>
          <p:nvPr/>
        </p:nvSpPr>
        <p:spPr>
          <a:xfrm>
            <a:off x="31363" y="238358"/>
            <a:ext cx="9559897"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 JSSC JE | NHPC JE | DDA JE | DFCCIL | IB JIO | By Abhishek Sir</a:t>
            </a:r>
          </a:p>
        </p:txBody>
      </p:sp>
    </p:spTree>
    <p:extLst>
      <p:ext uri="{BB962C8B-B14F-4D97-AF65-F5344CB8AC3E}">
        <p14:creationId xmlns:p14="http://schemas.microsoft.com/office/powerpoint/2010/main" val="15473601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11542255" cy="2893100"/>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Q24. Which of the following letter-clusters will replace the question mark (?) and complete the following letter-cluster series?</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LE, OJ, UO, DT,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(a) PZ</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(b) QY</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(c) PX</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(d) PY</a:t>
            </a:r>
            <a:endParaRPr lang="fr-FR" sz="2600" b="1" dirty="0">
              <a:latin typeface="Cambria" panose="02040503050406030204" pitchFamily="18" charset="0"/>
              <a:ea typeface="Cambria" panose="02040503050406030204" pitchFamily="18" charset="0"/>
              <a:cs typeface="Arial Unicode MS" panose="020B0604020202020204" pitchFamily="34" charset="-128"/>
            </a:endParaRPr>
          </a:p>
        </p:txBody>
      </p:sp>
      <p:sp>
        <p:nvSpPr>
          <p:cNvPr id="2" name="TextBox 1">
            <a:extLst>
              <a:ext uri="{FF2B5EF4-FFF2-40B4-BE49-F238E27FC236}">
                <a16:creationId xmlns:a16="http://schemas.microsoft.com/office/drawing/2014/main" id="{66A14004-E8AA-3EE3-B109-72A7C8B47678}"/>
              </a:ext>
            </a:extLst>
          </p:cNvPr>
          <p:cNvSpPr txBox="1"/>
          <p:nvPr/>
        </p:nvSpPr>
        <p:spPr>
          <a:xfrm>
            <a:off x="31363" y="238358"/>
            <a:ext cx="9559897"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 JSSC JE | NHPC JE | DDA JE | DFCCIL | IB JIO | By Abhishek Sir</a:t>
            </a:r>
          </a:p>
        </p:txBody>
      </p:sp>
    </p:spTree>
    <p:extLst>
      <p:ext uri="{BB962C8B-B14F-4D97-AF65-F5344CB8AC3E}">
        <p14:creationId xmlns:p14="http://schemas.microsoft.com/office/powerpoint/2010/main" val="37110158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11542255" cy="3293209"/>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Q25. Select the option that is related to the fifth letter-cluster in the same way as the second letter-cluster is related to the first letter-cluster and the fourth letter-cluster is related to the third letter-cluster.</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GAIN : HBKP :: ACHE : BDJG :: CAKE :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(a) DBNH</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(b) DBMH</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(c) DBNG</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(d) DBMG</a:t>
            </a:r>
            <a:endParaRPr lang="fr-FR" sz="2600" b="1" dirty="0">
              <a:latin typeface="Cambria" panose="02040503050406030204" pitchFamily="18" charset="0"/>
              <a:ea typeface="Cambria" panose="02040503050406030204" pitchFamily="18" charset="0"/>
              <a:cs typeface="Arial Unicode MS" panose="020B0604020202020204" pitchFamily="34" charset="-128"/>
            </a:endParaRPr>
          </a:p>
        </p:txBody>
      </p:sp>
      <p:sp>
        <p:nvSpPr>
          <p:cNvPr id="2" name="TextBox 1">
            <a:extLst>
              <a:ext uri="{FF2B5EF4-FFF2-40B4-BE49-F238E27FC236}">
                <a16:creationId xmlns:a16="http://schemas.microsoft.com/office/drawing/2014/main" id="{66A14004-E8AA-3EE3-B109-72A7C8B47678}"/>
              </a:ext>
            </a:extLst>
          </p:cNvPr>
          <p:cNvSpPr txBox="1"/>
          <p:nvPr/>
        </p:nvSpPr>
        <p:spPr>
          <a:xfrm>
            <a:off x="31363" y="238358"/>
            <a:ext cx="9559897"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 JSSC JE | NHPC JE | DDA JE | DFCCIL | IB JIO | By Abhishek Sir</a:t>
            </a:r>
          </a:p>
        </p:txBody>
      </p:sp>
    </p:spTree>
    <p:extLst>
      <p:ext uri="{BB962C8B-B14F-4D97-AF65-F5344CB8AC3E}">
        <p14:creationId xmlns:p14="http://schemas.microsoft.com/office/powerpoint/2010/main" val="11959424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8DC9B71-F69B-C9EA-E679-8251DEB094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8721818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47F754AB-6754-E943-C0C1-60B80C2C9E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1524082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11542255" cy="3693319"/>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Q1. By interchanging the given two signs and numbers which of the following equation will be not correct?</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 and ÷, 2 and 6</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I. 7 – 4 × 3 ÷ 6 + 2 = 8</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II. 6 – 8 × 2 + 9 ÷ 3 = 5</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(a) Only II</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(b) Neither I nor II</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(c) Only I</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(d) Both I and II</a:t>
            </a:r>
            <a:endParaRPr lang="fr-FR" sz="2600" b="1" dirty="0">
              <a:latin typeface="Cambria" panose="02040503050406030204" pitchFamily="18" charset="0"/>
              <a:ea typeface="Cambria" panose="02040503050406030204" pitchFamily="18" charset="0"/>
              <a:cs typeface="Arial Unicode MS" panose="020B0604020202020204" pitchFamily="34" charset="-128"/>
            </a:endParaRPr>
          </a:p>
        </p:txBody>
      </p:sp>
      <p:sp>
        <p:nvSpPr>
          <p:cNvPr id="2" name="TextBox 1">
            <a:extLst>
              <a:ext uri="{FF2B5EF4-FFF2-40B4-BE49-F238E27FC236}">
                <a16:creationId xmlns:a16="http://schemas.microsoft.com/office/drawing/2014/main" id="{66A14004-E8AA-3EE3-B109-72A7C8B47678}"/>
              </a:ext>
            </a:extLst>
          </p:cNvPr>
          <p:cNvSpPr txBox="1"/>
          <p:nvPr/>
        </p:nvSpPr>
        <p:spPr>
          <a:xfrm>
            <a:off x="31363" y="238358"/>
            <a:ext cx="9559897"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 JSSC JE | NHPC JE | DDA JE | DFCCIL | IB JIO | By Abhishek Sir</a:t>
            </a:r>
          </a:p>
        </p:txBody>
      </p:sp>
    </p:spTree>
    <p:extLst>
      <p:ext uri="{BB962C8B-B14F-4D97-AF65-F5344CB8AC3E}">
        <p14:creationId xmlns:p14="http://schemas.microsoft.com/office/powerpoint/2010/main" val="28905472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11542255" cy="3693319"/>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Q2. Select the correct mirror image of the given figure when the mirror is placed at AB as shown. </a:t>
            </a:r>
          </a:p>
          <a:p>
            <a:pPr algn="just">
              <a:tabLst>
                <a:tab pos="2454275" algn="l"/>
              </a:tabLst>
            </a:pP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(a) 			(b) 			(c) 			(d) </a:t>
            </a:r>
            <a:endParaRPr lang="fr-FR" sz="2600" b="1" dirty="0">
              <a:latin typeface="Cambria" panose="02040503050406030204" pitchFamily="18" charset="0"/>
              <a:ea typeface="Cambria" panose="02040503050406030204" pitchFamily="18" charset="0"/>
              <a:cs typeface="Arial Unicode MS" panose="020B0604020202020204" pitchFamily="34" charset="-128"/>
            </a:endParaRPr>
          </a:p>
        </p:txBody>
      </p:sp>
      <p:sp>
        <p:nvSpPr>
          <p:cNvPr id="2" name="TextBox 1">
            <a:extLst>
              <a:ext uri="{FF2B5EF4-FFF2-40B4-BE49-F238E27FC236}">
                <a16:creationId xmlns:a16="http://schemas.microsoft.com/office/drawing/2014/main" id="{66A14004-E8AA-3EE3-B109-72A7C8B47678}"/>
              </a:ext>
            </a:extLst>
          </p:cNvPr>
          <p:cNvSpPr txBox="1"/>
          <p:nvPr/>
        </p:nvSpPr>
        <p:spPr>
          <a:xfrm>
            <a:off x="31363" y="238358"/>
            <a:ext cx="9559897"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 JSSC JE | NHPC JE | DDA JE | DFCCIL | IB JIO | By Abhishek Sir</a:t>
            </a:r>
          </a:p>
        </p:txBody>
      </p:sp>
      <p:pic>
        <p:nvPicPr>
          <p:cNvPr id="6" name="Picture 5">
            <a:extLst>
              <a:ext uri="{FF2B5EF4-FFF2-40B4-BE49-F238E27FC236}">
                <a16:creationId xmlns:a16="http://schemas.microsoft.com/office/drawing/2014/main" id="{A7A2F645-46B8-BCE8-F608-898D74BC01B2}"/>
              </a:ext>
            </a:extLst>
          </p:cNvPr>
          <p:cNvPicPr>
            <a:picLocks noChangeAspect="1"/>
          </p:cNvPicPr>
          <p:nvPr/>
        </p:nvPicPr>
        <p:blipFill>
          <a:blip r:embed="rId3"/>
          <a:stretch>
            <a:fillRect/>
          </a:stretch>
        </p:blipFill>
        <p:spPr>
          <a:xfrm>
            <a:off x="531745" y="1932471"/>
            <a:ext cx="2067075" cy="2160830"/>
          </a:xfrm>
          <a:prstGeom prst="rect">
            <a:avLst/>
          </a:prstGeom>
        </p:spPr>
      </p:pic>
      <p:pic>
        <p:nvPicPr>
          <p:cNvPr id="8" name="Picture 7">
            <a:extLst>
              <a:ext uri="{FF2B5EF4-FFF2-40B4-BE49-F238E27FC236}">
                <a16:creationId xmlns:a16="http://schemas.microsoft.com/office/drawing/2014/main" id="{F614023E-CA52-58E5-B98F-1FF965827FE9}"/>
              </a:ext>
            </a:extLst>
          </p:cNvPr>
          <p:cNvPicPr>
            <a:picLocks noChangeAspect="1"/>
          </p:cNvPicPr>
          <p:nvPr/>
        </p:nvPicPr>
        <p:blipFill>
          <a:blip r:embed="rId4"/>
          <a:stretch>
            <a:fillRect/>
          </a:stretch>
        </p:blipFill>
        <p:spPr>
          <a:xfrm>
            <a:off x="1003384" y="4343530"/>
            <a:ext cx="1836070" cy="1879692"/>
          </a:xfrm>
          <a:prstGeom prst="rect">
            <a:avLst/>
          </a:prstGeom>
        </p:spPr>
      </p:pic>
      <p:pic>
        <p:nvPicPr>
          <p:cNvPr id="10" name="Picture 9">
            <a:extLst>
              <a:ext uri="{FF2B5EF4-FFF2-40B4-BE49-F238E27FC236}">
                <a16:creationId xmlns:a16="http://schemas.microsoft.com/office/drawing/2014/main" id="{11D9DB7F-F950-F73E-8281-75825A7AEE84}"/>
              </a:ext>
            </a:extLst>
          </p:cNvPr>
          <p:cNvPicPr>
            <a:picLocks noChangeAspect="1"/>
          </p:cNvPicPr>
          <p:nvPr/>
        </p:nvPicPr>
        <p:blipFill>
          <a:blip r:embed="rId5"/>
          <a:stretch>
            <a:fillRect/>
          </a:stretch>
        </p:blipFill>
        <p:spPr>
          <a:xfrm>
            <a:off x="3746535" y="4324279"/>
            <a:ext cx="1863695" cy="1879693"/>
          </a:xfrm>
          <a:prstGeom prst="rect">
            <a:avLst/>
          </a:prstGeom>
        </p:spPr>
      </p:pic>
      <p:pic>
        <p:nvPicPr>
          <p:cNvPr id="12" name="Picture 11">
            <a:extLst>
              <a:ext uri="{FF2B5EF4-FFF2-40B4-BE49-F238E27FC236}">
                <a16:creationId xmlns:a16="http://schemas.microsoft.com/office/drawing/2014/main" id="{DD0064BC-A576-8DD9-DC3E-05B88FDD155B}"/>
              </a:ext>
            </a:extLst>
          </p:cNvPr>
          <p:cNvPicPr>
            <a:picLocks noChangeAspect="1"/>
          </p:cNvPicPr>
          <p:nvPr/>
        </p:nvPicPr>
        <p:blipFill>
          <a:blip r:embed="rId6"/>
          <a:stretch>
            <a:fillRect/>
          </a:stretch>
        </p:blipFill>
        <p:spPr>
          <a:xfrm>
            <a:off x="6466196" y="4333904"/>
            <a:ext cx="1867186" cy="1855139"/>
          </a:xfrm>
          <a:prstGeom prst="rect">
            <a:avLst/>
          </a:prstGeom>
        </p:spPr>
      </p:pic>
      <p:pic>
        <p:nvPicPr>
          <p:cNvPr id="14" name="Picture 13">
            <a:extLst>
              <a:ext uri="{FF2B5EF4-FFF2-40B4-BE49-F238E27FC236}">
                <a16:creationId xmlns:a16="http://schemas.microsoft.com/office/drawing/2014/main" id="{372C55E9-DC9C-31ED-E29E-E3D9CA4B61BF}"/>
              </a:ext>
            </a:extLst>
          </p:cNvPr>
          <p:cNvPicPr>
            <a:picLocks noChangeAspect="1"/>
          </p:cNvPicPr>
          <p:nvPr/>
        </p:nvPicPr>
        <p:blipFill>
          <a:blip r:embed="rId7"/>
          <a:stretch>
            <a:fillRect/>
          </a:stretch>
        </p:blipFill>
        <p:spPr>
          <a:xfrm>
            <a:off x="9245351" y="4310787"/>
            <a:ext cx="1943265" cy="1947427"/>
          </a:xfrm>
          <a:prstGeom prst="rect">
            <a:avLst/>
          </a:prstGeom>
        </p:spPr>
      </p:pic>
    </p:spTree>
    <p:extLst>
      <p:ext uri="{BB962C8B-B14F-4D97-AF65-F5344CB8AC3E}">
        <p14:creationId xmlns:p14="http://schemas.microsoft.com/office/powerpoint/2010/main" val="5161285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155317" y="938381"/>
            <a:ext cx="11542255" cy="5293757"/>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Q3. Select the set in which the numbers are related in the same way as are the numbers of the following sets.</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(NOTE : Operations should be performed on the whole numbers, without breaking down the numbers into its constituent digits. E.g. 13 – Operations on 13 such as adding /subtracting /multiplying etc. to 13 can be performed. Breaking down 13 into 1 and 3 and then performing mathematical operations on 1 and 3 is not allowed)</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(70, 14, 56)</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(88, 30, 58)</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(a) (44, 24, 23)</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(b) (59, 36, 25)</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(c) (52, 19, 33)</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(d) (38, 16, 24)</a:t>
            </a:r>
            <a:endParaRPr lang="fr-FR" sz="2600" b="1" dirty="0">
              <a:latin typeface="Cambria" panose="02040503050406030204" pitchFamily="18" charset="0"/>
              <a:ea typeface="Cambria" panose="02040503050406030204" pitchFamily="18" charset="0"/>
              <a:cs typeface="Arial Unicode MS" panose="020B0604020202020204" pitchFamily="34" charset="-128"/>
            </a:endParaRPr>
          </a:p>
        </p:txBody>
      </p:sp>
      <p:sp>
        <p:nvSpPr>
          <p:cNvPr id="2" name="TextBox 1">
            <a:extLst>
              <a:ext uri="{FF2B5EF4-FFF2-40B4-BE49-F238E27FC236}">
                <a16:creationId xmlns:a16="http://schemas.microsoft.com/office/drawing/2014/main" id="{66A14004-E8AA-3EE3-B109-72A7C8B47678}"/>
              </a:ext>
            </a:extLst>
          </p:cNvPr>
          <p:cNvSpPr txBox="1"/>
          <p:nvPr/>
        </p:nvSpPr>
        <p:spPr>
          <a:xfrm>
            <a:off x="31363" y="238358"/>
            <a:ext cx="9559897"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 JSSC JE | NHPC JE | DDA JE | DFCCIL | IB JIO | By Abhishek Sir</a:t>
            </a:r>
          </a:p>
        </p:txBody>
      </p:sp>
    </p:spTree>
    <p:extLst>
      <p:ext uri="{BB962C8B-B14F-4D97-AF65-F5344CB8AC3E}">
        <p14:creationId xmlns:p14="http://schemas.microsoft.com/office/powerpoint/2010/main" val="8035322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11542255" cy="3293209"/>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Q4. Select the option that is related to the third number in the same way as the second number is related to the first number and the sixth number is related to the fifth number.</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8 : 128 :: 6 : ? :: 11 : 242</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(a) 64</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(b) 72</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(c) 68</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(d) 70</a:t>
            </a:r>
            <a:endParaRPr lang="fr-FR" sz="2600" b="1" dirty="0">
              <a:latin typeface="Cambria" panose="02040503050406030204" pitchFamily="18" charset="0"/>
              <a:ea typeface="Cambria" panose="02040503050406030204" pitchFamily="18" charset="0"/>
              <a:cs typeface="Arial Unicode MS" panose="020B0604020202020204" pitchFamily="34" charset="-128"/>
            </a:endParaRPr>
          </a:p>
        </p:txBody>
      </p:sp>
      <p:sp>
        <p:nvSpPr>
          <p:cNvPr id="2" name="TextBox 1">
            <a:extLst>
              <a:ext uri="{FF2B5EF4-FFF2-40B4-BE49-F238E27FC236}">
                <a16:creationId xmlns:a16="http://schemas.microsoft.com/office/drawing/2014/main" id="{66A14004-E8AA-3EE3-B109-72A7C8B47678}"/>
              </a:ext>
            </a:extLst>
          </p:cNvPr>
          <p:cNvSpPr txBox="1"/>
          <p:nvPr/>
        </p:nvSpPr>
        <p:spPr>
          <a:xfrm>
            <a:off x="31363" y="238358"/>
            <a:ext cx="9559897"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 JSSC JE | NHPC JE | DDA JE | DFCCIL | IB JIO | By Abhishek Sir</a:t>
            </a:r>
          </a:p>
        </p:txBody>
      </p:sp>
    </p:spTree>
    <p:extLst>
      <p:ext uri="{BB962C8B-B14F-4D97-AF65-F5344CB8AC3E}">
        <p14:creationId xmlns:p14="http://schemas.microsoft.com/office/powerpoint/2010/main" val="39388242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11542255" cy="3693319"/>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Q5. After interchanging the given two numbers and two signs what will be the values of equation (I) and (II) respectively?</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 and ×, 6 and 4</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I. 7 × 6 + 8 ÷ 2 – 4</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II. 4 – 7 × 6 + 8 ÷ 2</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(a) 27, 42</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(b) 27, 47</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(c) 27, 49</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(d) 25, 40</a:t>
            </a:r>
            <a:endParaRPr lang="fr-FR" sz="2600" b="1" dirty="0">
              <a:latin typeface="Cambria" panose="02040503050406030204" pitchFamily="18" charset="0"/>
              <a:ea typeface="Cambria" panose="02040503050406030204" pitchFamily="18" charset="0"/>
              <a:cs typeface="Arial Unicode MS" panose="020B0604020202020204" pitchFamily="34" charset="-128"/>
            </a:endParaRPr>
          </a:p>
        </p:txBody>
      </p:sp>
      <p:sp>
        <p:nvSpPr>
          <p:cNvPr id="2" name="TextBox 1">
            <a:extLst>
              <a:ext uri="{FF2B5EF4-FFF2-40B4-BE49-F238E27FC236}">
                <a16:creationId xmlns:a16="http://schemas.microsoft.com/office/drawing/2014/main" id="{66A14004-E8AA-3EE3-B109-72A7C8B47678}"/>
              </a:ext>
            </a:extLst>
          </p:cNvPr>
          <p:cNvSpPr txBox="1"/>
          <p:nvPr/>
        </p:nvSpPr>
        <p:spPr>
          <a:xfrm>
            <a:off x="31363" y="238358"/>
            <a:ext cx="9559897"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 JSSC JE | NHPC JE | DDA JE | DFCCIL | IB JIO | By Abhishek Sir</a:t>
            </a:r>
          </a:p>
        </p:txBody>
      </p:sp>
    </p:spTree>
    <p:extLst>
      <p:ext uri="{BB962C8B-B14F-4D97-AF65-F5344CB8AC3E}">
        <p14:creationId xmlns:p14="http://schemas.microsoft.com/office/powerpoint/2010/main" val="42852672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13935" y="1031095"/>
            <a:ext cx="11542255" cy="5401479"/>
          </a:xfrm>
          <a:prstGeom prst="rect">
            <a:avLst/>
          </a:prstGeom>
          <a:noFill/>
        </p:spPr>
        <p:txBody>
          <a:bodyPr wrap="square" rtlCol="0">
            <a:spAutoFit/>
          </a:bodyPr>
          <a:lstStyle/>
          <a:p>
            <a:pPr algn="just">
              <a:tabLst>
                <a:tab pos="2454275" algn="l"/>
              </a:tabLst>
            </a:pPr>
            <a:r>
              <a:rPr lang="en-US" sz="2300" b="1" dirty="0">
                <a:latin typeface="Cambria" panose="02040503050406030204" pitchFamily="18" charset="0"/>
                <a:ea typeface="Cambria" panose="02040503050406030204" pitchFamily="18" charset="0"/>
                <a:cs typeface="Arial Unicode MS" panose="020B0604020202020204" pitchFamily="34" charset="-128"/>
              </a:rPr>
              <a:t>Q6. In the following question below are given some statements followed by some conclusions based on those statements. Taking the given statements to be true even if they seem to be at variance from commonly known facts. Read all the conclusions and then decide which of the given conclusion logically follows the given statements.</a:t>
            </a:r>
          </a:p>
          <a:p>
            <a:pPr algn="just">
              <a:tabLst>
                <a:tab pos="2454275" algn="l"/>
              </a:tabLst>
            </a:pPr>
            <a:r>
              <a:rPr lang="en-US" sz="2300" b="1" dirty="0">
                <a:latin typeface="Cambria" panose="02040503050406030204" pitchFamily="18" charset="0"/>
                <a:ea typeface="Cambria" panose="02040503050406030204" pitchFamily="18" charset="0"/>
                <a:cs typeface="Arial Unicode MS" panose="020B0604020202020204" pitchFamily="34" charset="-128"/>
              </a:rPr>
              <a:t>Statements:</a:t>
            </a:r>
          </a:p>
          <a:p>
            <a:pPr algn="just">
              <a:tabLst>
                <a:tab pos="2454275" algn="l"/>
              </a:tabLst>
            </a:pPr>
            <a:r>
              <a:rPr lang="en-US" sz="2300" b="1" dirty="0">
                <a:latin typeface="Cambria" panose="02040503050406030204" pitchFamily="18" charset="0"/>
                <a:ea typeface="Cambria" panose="02040503050406030204" pitchFamily="18" charset="0"/>
                <a:cs typeface="Arial Unicode MS" panose="020B0604020202020204" pitchFamily="34" charset="-128"/>
              </a:rPr>
              <a:t>I. Some F are D.</a:t>
            </a:r>
          </a:p>
          <a:p>
            <a:pPr algn="just">
              <a:tabLst>
                <a:tab pos="2454275" algn="l"/>
              </a:tabLst>
            </a:pPr>
            <a:r>
              <a:rPr lang="en-US" sz="2300" b="1" dirty="0">
                <a:latin typeface="Cambria" panose="02040503050406030204" pitchFamily="18" charset="0"/>
                <a:ea typeface="Cambria" panose="02040503050406030204" pitchFamily="18" charset="0"/>
                <a:cs typeface="Arial Unicode MS" panose="020B0604020202020204" pitchFamily="34" charset="-128"/>
              </a:rPr>
              <a:t>II. No A is D.</a:t>
            </a:r>
          </a:p>
          <a:p>
            <a:pPr algn="just">
              <a:tabLst>
                <a:tab pos="2454275" algn="l"/>
              </a:tabLst>
            </a:pPr>
            <a:r>
              <a:rPr lang="en-US" sz="2300" b="1" dirty="0">
                <a:latin typeface="Cambria" panose="02040503050406030204" pitchFamily="18" charset="0"/>
                <a:ea typeface="Cambria" panose="02040503050406030204" pitchFamily="18" charset="0"/>
                <a:cs typeface="Arial Unicode MS" panose="020B0604020202020204" pitchFamily="34" charset="-128"/>
              </a:rPr>
              <a:t>Conclusion:</a:t>
            </a:r>
          </a:p>
          <a:p>
            <a:pPr algn="just">
              <a:tabLst>
                <a:tab pos="2454275" algn="l"/>
              </a:tabLst>
            </a:pPr>
            <a:r>
              <a:rPr lang="en-US" sz="2300" b="1" dirty="0">
                <a:latin typeface="Cambria" panose="02040503050406030204" pitchFamily="18" charset="0"/>
                <a:ea typeface="Cambria" panose="02040503050406030204" pitchFamily="18" charset="0"/>
                <a:cs typeface="Arial Unicode MS" panose="020B0604020202020204" pitchFamily="34" charset="-128"/>
              </a:rPr>
              <a:t>I. Some F are A.</a:t>
            </a:r>
          </a:p>
          <a:p>
            <a:pPr algn="just">
              <a:tabLst>
                <a:tab pos="2454275" algn="l"/>
              </a:tabLst>
            </a:pPr>
            <a:r>
              <a:rPr lang="en-US" sz="2300" b="1" dirty="0">
                <a:latin typeface="Cambria" panose="02040503050406030204" pitchFamily="18" charset="0"/>
                <a:ea typeface="Cambria" panose="02040503050406030204" pitchFamily="18" charset="0"/>
                <a:cs typeface="Arial Unicode MS" panose="020B0604020202020204" pitchFamily="34" charset="-128"/>
              </a:rPr>
              <a:t>II. No D is A.</a:t>
            </a:r>
          </a:p>
          <a:p>
            <a:pPr algn="just">
              <a:tabLst>
                <a:tab pos="2454275" algn="l"/>
              </a:tabLst>
            </a:pPr>
            <a:r>
              <a:rPr lang="en-US" sz="2300" b="1" dirty="0">
                <a:latin typeface="Cambria" panose="02040503050406030204" pitchFamily="18" charset="0"/>
                <a:ea typeface="Cambria" panose="02040503050406030204" pitchFamily="18" charset="0"/>
                <a:cs typeface="Arial Unicode MS" panose="020B0604020202020204" pitchFamily="34" charset="-128"/>
              </a:rPr>
              <a:t>III. Some F are not A.</a:t>
            </a:r>
          </a:p>
          <a:p>
            <a:pPr algn="just">
              <a:tabLst>
                <a:tab pos="2454275" algn="l"/>
              </a:tabLst>
            </a:pPr>
            <a:r>
              <a:rPr lang="en-US" sz="2300" b="1" dirty="0">
                <a:latin typeface="Cambria" panose="02040503050406030204" pitchFamily="18" charset="0"/>
                <a:ea typeface="Cambria" panose="02040503050406030204" pitchFamily="18" charset="0"/>
                <a:cs typeface="Arial Unicode MS" panose="020B0604020202020204" pitchFamily="34" charset="-128"/>
              </a:rPr>
              <a:t>(a) Neither conclusion follows</a:t>
            </a:r>
          </a:p>
          <a:p>
            <a:pPr algn="just">
              <a:tabLst>
                <a:tab pos="2454275" algn="l"/>
              </a:tabLst>
            </a:pPr>
            <a:r>
              <a:rPr lang="en-US" sz="2300" b="1" dirty="0">
                <a:latin typeface="Cambria" panose="02040503050406030204" pitchFamily="18" charset="0"/>
                <a:ea typeface="Cambria" panose="02040503050406030204" pitchFamily="18" charset="0"/>
                <a:cs typeface="Arial Unicode MS" panose="020B0604020202020204" pitchFamily="34" charset="-128"/>
              </a:rPr>
              <a:t>(b) Both conclusions II and III follows</a:t>
            </a:r>
          </a:p>
          <a:p>
            <a:pPr algn="just">
              <a:tabLst>
                <a:tab pos="2454275" algn="l"/>
              </a:tabLst>
            </a:pPr>
            <a:r>
              <a:rPr lang="en-US" sz="2300" b="1" dirty="0">
                <a:latin typeface="Cambria" panose="02040503050406030204" pitchFamily="18" charset="0"/>
                <a:ea typeface="Cambria" panose="02040503050406030204" pitchFamily="18" charset="0"/>
                <a:cs typeface="Arial Unicode MS" panose="020B0604020202020204" pitchFamily="34" charset="-128"/>
              </a:rPr>
              <a:t>(c) Only conclusion I follows</a:t>
            </a:r>
          </a:p>
          <a:p>
            <a:pPr algn="just">
              <a:tabLst>
                <a:tab pos="2454275" algn="l"/>
              </a:tabLst>
            </a:pPr>
            <a:r>
              <a:rPr lang="en-US" sz="2300" b="1" dirty="0">
                <a:latin typeface="Cambria" panose="02040503050406030204" pitchFamily="18" charset="0"/>
                <a:ea typeface="Cambria" panose="02040503050406030204" pitchFamily="18" charset="0"/>
                <a:cs typeface="Arial Unicode MS" panose="020B0604020202020204" pitchFamily="34" charset="-128"/>
              </a:rPr>
              <a:t>(d) Only conclusion III follows</a:t>
            </a:r>
            <a:endParaRPr lang="fr-FR" sz="2300" b="1" dirty="0">
              <a:latin typeface="Cambria" panose="02040503050406030204" pitchFamily="18" charset="0"/>
              <a:ea typeface="Cambria" panose="02040503050406030204" pitchFamily="18" charset="0"/>
              <a:cs typeface="Arial Unicode MS" panose="020B0604020202020204" pitchFamily="34" charset="-128"/>
            </a:endParaRPr>
          </a:p>
        </p:txBody>
      </p:sp>
      <p:sp>
        <p:nvSpPr>
          <p:cNvPr id="2" name="TextBox 1">
            <a:extLst>
              <a:ext uri="{FF2B5EF4-FFF2-40B4-BE49-F238E27FC236}">
                <a16:creationId xmlns:a16="http://schemas.microsoft.com/office/drawing/2014/main" id="{66A14004-E8AA-3EE3-B109-72A7C8B47678}"/>
              </a:ext>
            </a:extLst>
          </p:cNvPr>
          <p:cNvSpPr txBox="1"/>
          <p:nvPr/>
        </p:nvSpPr>
        <p:spPr>
          <a:xfrm>
            <a:off x="31363" y="238358"/>
            <a:ext cx="9559897"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 JSSC JE | NHPC JE | DDA JE | DFCCIL | IB JIO | By Abhishek Sir</a:t>
            </a:r>
          </a:p>
        </p:txBody>
      </p:sp>
    </p:spTree>
    <p:extLst>
      <p:ext uri="{BB962C8B-B14F-4D97-AF65-F5344CB8AC3E}">
        <p14:creationId xmlns:p14="http://schemas.microsoft.com/office/powerpoint/2010/main" val="18044805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8278</TotalTime>
  <Words>2388</Words>
  <Application>Microsoft Office PowerPoint</Application>
  <PresentationFormat>Widescreen</PresentationFormat>
  <Paragraphs>214</Paragraphs>
  <Slides>29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Calibri</vt:lpstr>
      <vt:lpstr>Calibri Light</vt:lpstr>
      <vt:lpstr>Cambria</vt:lpstr>
      <vt:lpstr>Cambria Math</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hp</cp:lastModifiedBy>
  <cp:revision>3759</cp:revision>
  <dcterms:created xsi:type="dcterms:W3CDTF">2022-08-19T12:50:04Z</dcterms:created>
  <dcterms:modified xsi:type="dcterms:W3CDTF">2023-07-04T16:34:35Z</dcterms:modified>
</cp:coreProperties>
</file>