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361" r:id="rId5"/>
    <p:sldId id="362" r:id="rId6"/>
    <p:sldId id="363" r:id="rId7"/>
    <p:sldId id="364" r:id="rId8"/>
    <p:sldId id="365" r:id="rId9"/>
    <p:sldId id="366" r:id="rId10"/>
    <p:sldId id="367" r:id="rId11"/>
    <p:sldId id="368" r:id="rId12"/>
    <p:sldId id="369" r:id="rId13"/>
    <p:sldId id="370" r:id="rId14"/>
    <p:sldId id="371" r:id="rId15"/>
    <p:sldId id="310" r:id="rId16"/>
    <p:sldId id="311" r:id="rId17"/>
    <p:sldId id="312" r:id="rId18"/>
    <p:sldId id="313" r:id="rId19"/>
    <p:sldId id="314" r:id="rId20"/>
    <p:sldId id="315" r:id="rId21"/>
    <p:sldId id="316" r:id="rId22"/>
    <p:sldId id="317" r:id="rId23"/>
    <p:sldId id="318" r:id="rId24"/>
    <p:sldId id="319" r:id="rId25"/>
    <p:sldId id="320" r:id="rId26"/>
    <p:sldId id="321" r:id="rId27"/>
    <p:sldId id="322" r:id="rId28"/>
    <p:sldId id="323" r:id="rId29"/>
    <p:sldId id="324" r:id="rId30"/>
    <p:sldId id="325" r:id="rId31"/>
    <p:sldId id="326" r:id="rId32"/>
    <p:sldId id="327" r:id="rId33"/>
    <p:sldId id="328" r:id="rId34"/>
    <p:sldId id="329" r:id="rId35"/>
    <p:sldId id="330" r:id="rId36"/>
    <p:sldId id="331" r:id="rId37"/>
    <p:sldId id="332" r:id="rId38"/>
    <p:sldId id="333" r:id="rId39"/>
    <p:sldId id="334" r:id="rId40"/>
    <p:sldId id="335" r:id="rId41"/>
    <p:sldId id="336" r:id="rId42"/>
    <p:sldId id="337" r:id="rId43"/>
    <p:sldId id="338" r:id="rId44"/>
    <p:sldId id="339" r:id="rId45"/>
    <p:sldId id="340" r:id="rId46"/>
    <p:sldId id="341" r:id="rId47"/>
    <p:sldId id="342" r:id="rId48"/>
    <p:sldId id="343" r:id="rId49"/>
    <p:sldId id="344" r:id="rId50"/>
    <p:sldId id="345" r:id="rId51"/>
    <p:sldId id="346" r:id="rId52"/>
    <p:sldId id="348" r:id="rId53"/>
    <p:sldId id="349" r:id="rId54"/>
    <p:sldId id="350" r:id="rId55"/>
    <p:sldId id="351" r:id="rId56"/>
    <p:sldId id="352" r:id="rId57"/>
    <p:sldId id="353" r:id="rId58"/>
    <p:sldId id="354" r:id="rId59"/>
    <p:sldId id="355" r:id="rId60"/>
    <p:sldId id="356" r:id="rId61"/>
    <p:sldId id="357" r:id="rId62"/>
    <p:sldId id="358" r:id="rId63"/>
    <p:sldId id="359" r:id="rId64"/>
    <p:sldId id="360" r:id="rId65"/>
    <p:sldId id="266" r:id="rId6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21220"/>
    <a:srgbClr val="26262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2473" autoAdjust="0"/>
    <p:restoredTop sz="94660"/>
  </p:normalViewPr>
  <p:slideViewPr>
    <p:cSldViewPr snapToGrid="0">
      <p:cViewPr varScale="1">
        <p:scale>
          <a:sx n="83" d="100"/>
          <a:sy n="83" d="100"/>
        </p:scale>
        <p:origin x="802" y="77"/>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EA56B9-4B14-6E31-F1CE-51CE90162533}"/>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IN"/>
          </a:p>
        </p:txBody>
      </p:sp>
      <p:sp>
        <p:nvSpPr>
          <p:cNvPr id="3" name="Subtitle 2">
            <a:extLst>
              <a:ext uri="{FF2B5EF4-FFF2-40B4-BE49-F238E27FC236}">
                <a16:creationId xmlns:a16="http://schemas.microsoft.com/office/drawing/2014/main" id="{D398E2A5-694F-7423-545D-37AF17F81CB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IN"/>
          </a:p>
        </p:txBody>
      </p:sp>
      <p:sp>
        <p:nvSpPr>
          <p:cNvPr id="4" name="Date Placeholder 3">
            <a:extLst>
              <a:ext uri="{FF2B5EF4-FFF2-40B4-BE49-F238E27FC236}">
                <a16:creationId xmlns:a16="http://schemas.microsoft.com/office/drawing/2014/main" id="{73331252-DD4B-A6DA-F8FE-D4D8EF6F24A4}"/>
              </a:ext>
            </a:extLst>
          </p:cNvPr>
          <p:cNvSpPr>
            <a:spLocks noGrp="1"/>
          </p:cNvSpPr>
          <p:nvPr>
            <p:ph type="dt" sz="half" idx="10"/>
          </p:nvPr>
        </p:nvSpPr>
        <p:spPr/>
        <p:txBody>
          <a:bodyPr/>
          <a:lstStyle/>
          <a:p>
            <a:fld id="{0ECA32F2-2001-44CF-A84E-51AA575C3303}" type="datetimeFigureOut">
              <a:rPr lang="en-IN" smtClean="0"/>
              <a:t>22-06-2023</a:t>
            </a:fld>
            <a:endParaRPr lang="en-IN"/>
          </a:p>
        </p:txBody>
      </p:sp>
      <p:sp>
        <p:nvSpPr>
          <p:cNvPr id="5" name="Footer Placeholder 4">
            <a:extLst>
              <a:ext uri="{FF2B5EF4-FFF2-40B4-BE49-F238E27FC236}">
                <a16:creationId xmlns:a16="http://schemas.microsoft.com/office/drawing/2014/main" id="{7BBFCD72-9136-D093-DF51-36634F988005}"/>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a16="http://schemas.microsoft.com/office/drawing/2014/main" id="{22DAD9A1-86E2-587F-9D54-6AFBE64D9B62}"/>
              </a:ext>
            </a:extLst>
          </p:cNvPr>
          <p:cNvSpPr>
            <a:spLocks noGrp="1"/>
          </p:cNvSpPr>
          <p:nvPr>
            <p:ph type="sldNum" sz="quarter" idx="12"/>
          </p:nvPr>
        </p:nvSpPr>
        <p:spPr/>
        <p:txBody>
          <a:bodyPr/>
          <a:lstStyle/>
          <a:p>
            <a:fld id="{3C21A7EF-C8FC-457F-88CE-F33FE12ACB60}" type="slidenum">
              <a:rPr lang="en-IN" smtClean="0"/>
              <a:t>‹#›</a:t>
            </a:fld>
            <a:endParaRPr lang="en-IN"/>
          </a:p>
        </p:txBody>
      </p:sp>
    </p:spTree>
    <p:extLst>
      <p:ext uri="{BB962C8B-B14F-4D97-AF65-F5344CB8AC3E}">
        <p14:creationId xmlns:p14="http://schemas.microsoft.com/office/powerpoint/2010/main" val="52203549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5DD6D8-CDF5-6B55-2013-42A240EA2E74}"/>
              </a:ext>
            </a:extLst>
          </p:cNvPr>
          <p:cNvSpPr>
            <a:spLocks noGrp="1"/>
          </p:cNvSpPr>
          <p:nvPr>
            <p:ph type="title"/>
          </p:nvPr>
        </p:nvSpPr>
        <p:spPr/>
        <p:txBody>
          <a:bodyPr/>
          <a:lstStyle/>
          <a:p>
            <a:r>
              <a:rPr lang="en-US"/>
              <a:t>Click to edit Master title style</a:t>
            </a:r>
            <a:endParaRPr lang="en-IN"/>
          </a:p>
        </p:txBody>
      </p:sp>
      <p:sp>
        <p:nvSpPr>
          <p:cNvPr id="3" name="Vertical Text Placeholder 2">
            <a:extLst>
              <a:ext uri="{FF2B5EF4-FFF2-40B4-BE49-F238E27FC236}">
                <a16:creationId xmlns:a16="http://schemas.microsoft.com/office/drawing/2014/main" id="{836563EB-7C57-FA88-AC0F-F1CC5C3C9847}"/>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BA35DE1D-8D80-5975-7867-63FB6E9D02C4}"/>
              </a:ext>
            </a:extLst>
          </p:cNvPr>
          <p:cNvSpPr>
            <a:spLocks noGrp="1"/>
          </p:cNvSpPr>
          <p:nvPr>
            <p:ph type="dt" sz="half" idx="10"/>
          </p:nvPr>
        </p:nvSpPr>
        <p:spPr/>
        <p:txBody>
          <a:bodyPr/>
          <a:lstStyle/>
          <a:p>
            <a:fld id="{0ECA32F2-2001-44CF-A84E-51AA575C3303}" type="datetimeFigureOut">
              <a:rPr lang="en-IN" smtClean="0"/>
              <a:t>22-06-2023</a:t>
            </a:fld>
            <a:endParaRPr lang="en-IN"/>
          </a:p>
        </p:txBody>
      </p:sp>
      <p:sp>
        <p:nvSpPr>
          <p:cNvPr id="5" name="Footer Placeholder 4">
            <a:extLst>
              <a:ext uri="{FF2B5EF4-FFF2-40B4-BE49-F238E27FC236}">
                <a16:creationId xmlns:a16="http://schemas.microsoft.com/office/drawing/2014/main" id="{3F9DA5E2-384A-6765-8900-1630EBC37764}"/>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a16="http://schemas.microsoft.com/office/drawing/2014/main" id="{50D57C61-F3A9-1F40-C2AC-C00489950942}"/>
              </a:ext>
            </a:extLst>
          </p:cNvPr>
          <p:cNvSpPr>
            <a:spLocks noGrp="1"/>
          </p:cNvSpPr>
          <p:nvPr>
            <p:ph type="sldNum" sz="quarter" idx="12"/>
          </p:nvPr>
        </p:nvSpPr>
        <p:spPr/>
        <p:txBody>
          <a:bodyPr/>
          <a:lstStyle/>
          <a:p>
            <a:fld id="{3C21A7EF-C8FC-457F-88CE-F33FE12ACB60}" type="slidenum">
              <a:rPr lang="en-IN" smtClean="0"/>
              <a:t>‹#›</a:t>
            </a:fld>
            <a:endParaRPr lang="en-IN"/>
          </a:p>
        </p:txBody>
      </p:sp>
    </p:spTree>
    <p:extLst>
      <p:ext uri="{BB962C8B-B14F-4D97-AF65-F5344CB8AC3E}">
        <p14:creationId xmlns:p14="http://schemas.microsoft.com/office/powerpoint/2010/main" val="27786207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61079E0E-DFAA-C568-2D8F-C583DDD9432E}"/>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IN"/>
          </a:p>
        </p:txBody>
      </p:sp>
      <p:sp>
        <p:nvSpPr>
          <p:cNvPr id="3" name="Vertical Text Placeholder 2">
            <a:extLst>
              <a:ext uri="{FF2B5EF4-FFF2-40B4-BE49-F238E27FC236}">
                <a16:creationId xmlns:a16="http://schemas.microsoft.com/office/drawing/2014/main" id="{A520CBC9-47D2-C9B3-5A23-163279D38AD1}"/>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FBDFC179-40A2-4B79-BA97-FEC298DFAE27}"/>
              </a:ext>
            </a:extLst>
          </p:cNvPr>
          <p:cNvSpPr>
            <a:spLocks noGrp="1"/>
          </p:cNvSpPr>
          <p:nvPr>
            <p:ph type="dt" sz="half" idx="10"/>
          </p:nvPr>
        </p:nvSpPr>
        <p:spPr/>
        <p:txBody>
          <a:bodyPr/>
          <a:lstStyle/>
          <a:p>
            <a:fld id="{0ECA32F2-2001-44CF-A84E-51AA575C3303}" type="datetimeFigureOut">
              <a:rPr lang="en-IN" smtClean="0"/>
              <a:t>22-06-2023</a:t>
            </a:fld>
            <a:endParaRPr lang="en-IN"/>
          </a:p>
        </p:txBody>
      </p:sp>
      <p:sp>
        <p:nvSpPr>
          <p:cNvPr id="5" name="Footer Placeholder 4">
            <a:extLst>
              <a:ext uri="{FF2B5EF4-FFF2-40B4-BE49-F238E27FC236}">
                <a16:creationId xmlns:a16="http://schemas.microsoft.com/office/drawing/2014/main" id="{1F3D3851-B8B4-1DFD-A924-6840E4D48965}"/>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a16="http://schemas.microsoft.com/office/drawing/2014/main" id="{9FB0ECF4-D550-1B98-2CB8-503CADA3CFFF}"/>
              </a:ext>
            </a:extLst>
          </p:cNvPr>
          <p:cNvSpPr>
            <a:spLocks noGrp="1"/>
          </p:cNvSpPr>
          <p:nvPr>
            <p:ph type="sldNum" sz="quarter" idx="12"/>
          </p:nvPr>
        </p:nvSpPr>
        <p:spPr/>
        <p:txBody>
          <a:bodyPr/>
          <a:lstStyle/>
          <a:p>
            <a:fld id="{3C21A7EF-C8FC-457F-88CE-F33FE12ACB60}" type="slidenum">
              <a:rPr lang="en-IN" smtClean="0"/>
              <a:t>‹#›</a:t>
            </a:fld>
            <a:endParaRPr lang="en-IN"/>
          </a:p>
        </p:txBody>
      </p:sp>
    </p:spTree>
    <p:extLst>
      <p:ext uri="{BB962C8B-B14F-4D97-AF65-F5344CB8AC3E}">
        <p14:creationId xmlns:p14="http://schemas.microsoft.com/office/powerpoint/2010/main" val="214701093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544CF3-BDA6-618F-38BE-0C39307F87EA}"/>
              </a:ext>
            </a:extLst>
          </p:cNvPr>
          <p:cNvSpPr>
            <a:spLocks noGrp="1"/>
          </p:cNvSpPr>
          <p:nvPr>
            <p:ph type="title"/>
          </p:nvPr>
        </p:nvSpPr>
        <p:spPr/>
        <p:txBody>
          <a:bodyPr/>
          <a:lstStyle/>
          <a:p>
            <a:r>
              <a:rPr lang="en-US"/>
              <a:t>Click to edit Master title style</a:t>
            </a:r>
            <a:endParaRPr lang="en-IN"/>
          </a:p>
        </p:txBody>
      </p:sp>
      <p:sp>
        <p:nvSpPr>
          <p:cNvPr id="3" name="Content Placeholder 2">
            <a:extLst>
              <a:ext uri="{FF2B5EF4-FFF2-40B4-BE49-F238E27FC236}">
                <a16:creationId xmlns:a16="http://schemas.microsoft.com/office/drawing/2014/main" id="{C1010D48-8B04-1B9F-7E7D-BC021FAD3E03}"/>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BDC7A92C-1A2D-2AE8-C95E-8934392E5D86}"/>
              </a:ext>
            </a:extLst>
          </p:cNvPr>
          <p:cNvSpPr>
            <a:spLocks noGrp="1"/>
          </p:cNvSpPr>
          <p:nvPr>
            <p:ph type="dt" sz="half" idx="10"/>
          </p:nvPr>
        </p:nvSpPr>
        <p:spPr/>
        <p:txBody>
          <a:bodyPr/>
          <a:lstStyle/>
          <a:p>
            <a:fld id="{0ECA32F2-2001-44CF-A84E-51AA575C3303}" type="datetimeFigureOut">
              <a:rPr lang="en-IN" smtClean="0"/>
              <a:t>22-06-2023</a:t>
            </a:fld>
            <a:endParaRPr lang="en-IN"/>
          </a:p>
        </p:txBody>
      </p:sp>
      <p:sp>
        <p:nvSpPr>
          <p:cNvPr id="5" name="Footer Placeholder 4">
            <a:extLst>
              <a:ext uri="{FF2B5EF4-FFF2-40B4-BE49-F238E27FC236}">
                <a16:creationId xmlns:a16="http://schemas.microsoft.com/office/drawing/2014/main" id="{A5D6AC85-308F-180A-6C99-97BC9EDDCD0B}"/>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a16="http://schemas.microsoft.com/office/drawing/2014/main" id="{C5868FA2-D2EE-6CC2-7CE4-5C3CCAAD35D2}"/>
              </a:ext>
            </a:extLst>
          </p:cNvPr>
          <p:cNvSpPr>
            <a:spLocks noGrp="1"/>
          </p:cNvSpPr>
          <p:nvPr>
            <p:ph type="sldNum" sz="quarter" idx="12"/>
          </p:nvPr>
        </p:nvSpPr>
        <p:spPr/>
        <p:txBody>
          <a:bodyPr/>
          <a:lstStyle/>
          <a:p>
            <a:fld id="{3C21A7EF-C8FC-457F-88CE-F33FE12ACB60}" type="slidenum">
              <a:rPr lang="en-IN" smtClean="0"/>
              <a:t>‹#›</a:t>
            </a:fld>
            <a:endParaRPr lang="en-IN"/>
          </a:p>
        </p:txBody>
      </p:sp>
    </p:spTree>
    <p:extLst>
      <p:ext uri="{BB962C8B-B14F-4D97-AF65-F5344CB8AC3E}">
        <p14:creationId xmlns:p14="http://schemas.microsoft.com/office/powerpoint/2010/main" val="300834333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E56767-4593-4009-0644-3D63565E148C}"/>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IN"/>
          </a:p>
        </p:txBody>
      </p:sp>
      <p:sp>
        <p:nvSpPr>
          <p:cNvPr id="3" name="Text Placeholder 2">
            <a:extLst>
              <a:ext uri="{FF2B5EF4-FFF2-40B4-BE49-F238E27FC236}">
                <a16:creationId xmlns:a16="http://schemas.microsoft.com/office/drawing/2014/main" id="{72CFF17C-FC37-F4B0-1EB6-1B2549DBA209}"/>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F2231A0E-3B6F-990D-F2DE-AD4A53FC13CB}"/>
              </a:ext>
            </a:extLst>
          </p:cNvPr>
          <p:cNvSpPr>
            <a:spLocks noGrp="1"/>
          </p:cNvSpPr>
          <p:nvPr>
            <p:ph type="dt" sz="half" idx="10"/>
          </p:nvPr>
        </p:nvSpPr>
        <p:spPr/>
        <p:txBody>
          <a:bodyPr/>
          <a:lstStyle/>
          <a:p>
            <a:fld id="{0ECA32F2-2001-44CF-A84E-51AA575C3303}" type="datetimeFigureOut">
              <a:rPr lang="en-IN" smtClean="0"/>
              <a:t>22-06-2023</a:t>
            </a:fld>
            <a:endParaRPr lang="en-IN"/>
          </a:p>
        </p:txBody>
      </p:sp>
      <p:sp>
        <p:nvSpPr>
          <p:cNvPr id="5" name="Footer Placeholder 4">
            <a:extLst>
              <a:ext uri="{FF2B5EF4-FFF2-40B4-BE49-F238E27FC236}">
                <a16:creationId xmlns:a16="http://schemas.microsoft.com/office/drawing/2014/main" id="{67F57C74-3102-F180-975B-081F22ED97E9}"/>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a16="http://schemas.microsoft.com/office/drawing/2014/main" id="{058D9FEC-509F-9753-2022-636A96DF2846}"/>
              </a:ext>
            </a:extLst>
          </p:cNvPr>
          <p:cNvSpPr>
            <a:spLocks noGrp="1"/>
          </p:cNvSpPr>
          <p:nvPr>
            <p:ph type="sldNum" sz="quarter" idx="12"/>
          </p:nvPr>
        </p:nvSpPr>
        <p:spPr/>
        <p:txBody>
          <a:bodyPr/>
          <a:lstStyle/>
          <a:p>
            <a:fld id="{3C21A7EF-C8FC-457F-88CE-F33FE12ACB60}" type="slidenum">
              <a:rPr lang="en-IN" smtClean="0"/>
              <a:t>‹#›</a:t>
            </a:fld>
            <a:endParaRPr lang="en-IN"/>
          </a:p>
        </p:txBody>
      </p:sp>
    </p:spTree>
    <p:extLst>
      <p:ext uri="{BB962C8B-B14F-4D97-AF65-F5344CB8AC3E}">
        <p14:creationId xmlns:p14="http://schemas.microsoft.com/office/powerpoint/2010/main" val="24220179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CAB325-69F6-68CF-1C2A-F0C234D860D8}"/>
              </a:ext>
            </a:extLst>
          </p:cNvPr>
          <p:cNvSpPr>
            <a:spLocks noGrp="1"/>
          </p:cNvSpPr>
          <p:nvPr>
            <p:ph type="title"/>
          </p:nvPr>
        </p:nvSpPr>
        <p:spPr/>
        <p:txBody>
          <a:bodyPr/>
          <a:lstStyle/>
          <a:p>
            <a:r>
              <a:rPr lang="en-US"/>
              <a:t>Click to edit Master title style</a:t>
            </a:r>
            <a:endParaRPr lang="en-IN"/>
          </a:p>
        </p:txBody>
      </p:sp>
      <p:sp>
        <p:nvSpPr>
          <p:cNvPr id="3" name="Content Placeholder 2">
            <a:extLst>
              <a:ext uri="{FF2B5EF4-FFF2-40B4-BE49-F238E27FC236}">
                <a16:creationId xmlns:a16="http://schemas.microsoft.com/office/drawing/2014/main" id="{9A341DEF-6F6E-C39A-009F-8AED6A22A980}"/>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Content Placeholder 3">
            <a:extLst>
              <a:ext uri="{FF2B5EF4-FFF2-40B4-BE49-F238E27FC236}">
                <a16:creationId xmlns:a16="http://schemas.microsoft.com/office/drawing/2014/main" id="{82E1B650-8913-B43E-986B-3EC648B1286A}"/>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5" name="Date Placeholder 4">
            <a:extLst>
              <a:ext uri="{FF2B5EF4-FFF2-40B4-BE49-F238E27FC236}">
                <a16:creationId xmlns:a16="http://schemas.microsoft.com/office/drawing/2014/main" id="{7ECBB101-FC1C-0D4B-E5D1-BE037FD39213}"/>
              </a:ext>
            </a:extLst>
          </p:cNvPr>
          <p:cNvSpPr>
            <a:spLocks noGrp="1"/>
          </p:cNvSpPr>
          <p:nvPr>
            <p:ph type="dt" sz="half" idx="10"/>
          </p:nvPr>
        </p:nvSpPr>
        <p:spPr/>
        <p:txBody>
          <a:bodyPr/>
          <a:lstStyle/>
          <a:p>
            <a:fld id="{0ECA32F2-2001-44CF-A84E-51AA575C3303}" type="datetimeFigureOut">
              <a:rPr lang="en-IN" smtClean="0"/>
              <a:t>22-06-2023</a:t>
            </a:fld>
            <a:endParaRPr lang="en-IN"/>
          </a:p>
        </p:txBody>
      </p:sp>
      <p:sp>
        <p:nvSpPr>
          <p:cNvPr id="6" name="Footer Placeholder 5">
            <a:extLst>
              <a:ext uri="{FF2B5EF4-FFF2-40B4-BE49-F238E27FC236}">
                <a16:creationId xmlns:a16="http://schemas.microsoft.com/office/drawing/2014/main" id="{A4DF4DEE-D202-E1B5-8D0D-2251F654A0D5}"/>
              </a:ext>
            </a:extLst>
          </p:cNvPr>
          <p:cNvSpPr>
            <a:spLocks noGrp="1"/>
          </p:cNvSpPr>
          <p:nvPr>
            <p:ph type="ftr" sz="quarter" idx="11"/>
          </p:nvPr>
        </p:nvSpPr>
        <p:spPr/>
        <p:txBody>
          <a:bodyPr/>
          <a:lstStyle/>
          <a:p>
            <a:endParaRPr lang="en-IN"/>
          </a:p>
        </p:txBody>
      </p:sp>
      <p:sp>
        <p:nvSpPr>
          <p:cNvPr id="7" name="Slide Number Placeholder 6">
            <a:extLst>
              <a:ext uri="{FF2B5EF4-FFF2-40B4-BE49-F238E27FC236}">
                <a16:creationId xmlns:a16="http://schemas.microsoft.com/office/drawing/2014/main" id="{DB8714DF-7195-84C0-715D-AC05F105386B}"/>
              </a:ext>
            </a:extLst>
          </p:cNvPr>
          <p:cNvSpPr>
            <a:spLocks noGrp="1"/>
          </p:cNvSpPr>
          <p:nvPr>
            <p:ph type="sldNum" sz="quarter" idx="12"/>
          </p:nvPr>
        </p:nvSpPr>
        <p:spPr/>
        <p:txBody>
          <a:bodyPr/>
          <a:lstStyle/>
          <a:p>
            <a:fld id="{3C21A7EF-C8FC-457F-88CE-F33FE12ACB60}" type="slidenum">
              <a:rPr lang="en-IN" smtClean="0"/>
              <a:t>‹#›</a:t>
            </a:fld>
            <a:endParaRPr lang="en-IN"/>
          </a:p>
        </p:txBody>
      </p:sp>
    </p:spTree>
    <p:extLst>
      <p:ext uri="{BB962C8B-B14F-4D97-AF65-F5344CB8AC3E}">
        <p14:creationId xmlns:p14="http://schemas.microsoft.com/office/powerpoint/2010/main" val="153143020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B2A67B-3D1B-1BBC-EDF0-D53BAD2ED094}"/>
              </a:ext>
            </a:extLst>
          </p:cNvPr>
          <p:cNvSpPr>
            <a:spLocks noGrp="1"/>
          </p:cNvSpPr>
          <p:nvPr>
            <p:ph type="title"/>
          </p:nvPr>
        </p:nvSpPr>
        <p:spPr>
          <a:xfrm>
            <a:off x="839788" y="365125"/>
            <a:ext cx="10515600" cy="1325563"/>
          </a:xfrm>
        </p:spPr>
        <p:txBody>
          <a:bodyPr/>
          <a:lstStyle/>
          <a:p>
            <a:r>
              <a:rPr lang="en-US"/>
              <a:t>Click to edit Master title style</a:t>
            </a:r>
            <a:endParaRPr lang="en-IN"/>
          </a:p>
        </p:txBody>
      </p:sp>
      <p:sp>
        <p:nvSpPr>
          <p:cNvPr id="3" name="Text Placeholder 2">
            <a:extLst>
              <a:ext uri="{FF2B5EF4-FFF2-40B4-BE49-F238E27FC236}">
                <a16:creationId xmlns:a16="http://schemas.microsoft.com/office/drawing/2014/main" id="{34B15A37-2E5D-C322-2CD0-C6E9000A5D4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79B4B7BA-CEB4-9C4D-F55E-3F35D928C5BB}"/>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5" name="Text Placeholder 4">
            <a:extLst>
              <a:ext uri="{FF2B5EF4-FFF2-40B4-BE49-F238E27FC236}">
                <a16:creationId xmlns:a16="http://schemas.microsoft.com/office/drawing/2014/main" id="{BDDD86B2-89FF-5AC7-29C1-D756C4BBB3F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39AFF8D3-11CD-376E-D989-892E783397CA}"/>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7" name="Date Placeholder 6">
            <a:extLst>
              <a:ext uri="{FF2B5EF4-FFF2-40B4-BE49-F238E27FC236}">
                <a16:creationId xmlns:a16="http://schemas.microsoft.com/office/drawing/2014/main" id="{E4058FBB-2FBA-939E-C464-6F3F5F0A54D7}"/>
              </a:ext>
            </a:extLst>
          </p:cNvPr>
          <p:cNvSpPr>
            <a:spLocks noGrp="1"/>
          </p:cNvSpPr>
          <p:nvPr>
            <p:ph type="dt" sz="half" idx="10"/>
          </p:nvPr>
        </p:nvSpPr>
        <p:spPr/>
        <p:txBody>
          <a:bodyPr/>
          <a:lstStyle/>
          <a:p>
            <a:fld id="{0ECA32F2-2001-44CF-A84E-51AA575C3303}" type="datetimeFigureOut">
              <a:rPr lang="en-IN" smtClean="0"/>
              <a:t>22-06-2023</a:t>
            </a:fld>
            <a:endParaRPr lang="en-IN"/>
          </a:p>
        </p:txBody>
      </p:sp>
      <p:sp>
        <p:nvSpPr>
          <p:cNvPr id="8" name="Footer Placeholder 7">
            <a:extLst>
              <a:ext uri="{FF2B5EF4-FFF2-40B4-BE49-F238E27FC236}">
                <a16:creationId xmlns:a16="http://schemas.microsoft.com/office/drawing/2014/main" id="{847ACF32-05E1-91A9-9C8D-403D8743CF03}"/>
              </a:ext>
            </a:extLst>
          </p:cNvPr>
          <p:cNvSpPr>
            <a:spLocks noGrp="1"/>
          </p:cNvSpPr>
          <p:nvPr>
            <p:ph type="ftr" sz="quarter" idx="11"/>
          </p:nvPr>
        </p:nvSpPr>
        <p:spPr/>
        <p:txBody>
          <a:bodyPr/>
          <a:lstStyle/>
          <a:p>
            <a:endParaRPr lang="en-IN"/>
          </a:p>
        </p:txBody>
      </p:sp>
      <p:sp>
        <p:nvSpPr>
          <p:cNvPr id="9" name="Slide Number Placeholder 8">
            <a:extLst>
              <a:ext uri="{FF2B5EF4-FFF2-40B4-BE49-F238E27FC236}">
                <a16:creationId xmlns:a16="http://schemas.microsoft.com/office/drawing/2014/main" id="{DC6384B7-478D-FCCA-34A1-9ABC9C1A5FC8}"/>
              </a:ext>
            </a:extLst>
          </p:cNvPr>
          <p:cNvSpPr>
            <a:spLocks noGrp="1"/>
          </p:cNvSpPr>
          <p:nvPr>
            <p:ph type="sldNum" sz="quarter" idx="12"/>
          </p:nvPr>
        </p:nvSpPr>
        <p:spPr/>
        <p:txBody>
          <a:bodyPr/>
          <a:lstStyle/>
          <a:p>
            <a:fld id="{3C21A7EF-C8FC-457F-88CE-F33FE12ACB60}" type="slidenum">
              <a:rPr lang="en-IN" smtClean="0"/>
              <a:t>‹#›</a:t>
            </a:fld>
            <a:endParaRPr lang="en-IN"/>
          </a:p>
        </p:txBody>
      </p:sp>
    </p:spTree>
    <p:extLst>
      <p:ext uri="{BB962C8B-B14F-4D97-AF65-F5344CB8AC3E}">
        <p14:creationId xmlns:p14="http://schemas.microsoft.com/office/powerpoint/2010/main" val="369915420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D45E2A-1790-A5A3-1456-859FEF694108}"/>
              </a:ext>
            </a:extLst>
          </p:cNvPr>
          <p:cNvSpPr>
            <a:spLocks noGrp="1"/>
          </p:cNvSpPr>
          <p:nvPr>
            <p:ph type="title"/>
          </p:nvPr>
        </p:nvSpPr>
        <p:spPr/>
        <p:txBody>
          <a:bodyPr/>
          <a:lstStyle/>
          <a:p>
            <a:r>
              <a:rPr lang="en-US"/>
              <a:t>Click to edit Master title style</a:t>
            </a:r>
            <a:endParaRPr lang="en-IN"/>
          </a:p>
        </p:txBody>
      </p:sp>
      <p:sp>
        <p:nvSpPr>
          <p:cNvPr id="3" name="Date Placeholder 2">
            <a:extLst>
              <a:ext uri="{FF2B5EF4-FFF2-40B4-BE49-F238E27FC236}">
                <a16:creationId xmlns:a16="http://schemas.microsoft.com/office/drawing/2014/main" id="{F641808C-A420-7CAF-EAA5-3B9D17A88B44}"/>
              </a:ext>
            </a:extLst>
          </p:cNvPr>
          <p:cNvSpPr>
            <a:spLocks noGrp="1"/>
          </p:cNvSpPr>
          <p:nvPr>
            <p:ph type="dt" sz="half" idx="10"/>
          </p:nvPr>
        </p:nvSpPr>
        <p:spPr/>
        <p:txBody>
          <a:bodyPr/>
          <a:lstStyle/>
          <a:p>
            <a:fld id="{0ECA32F2-2001-44CF-A84E-51AA575C3303}" type="datetimeFigureOut">
              <a:rPr lang="en-IN" smtClean="0"/>
              <a:t>22-06-2023</a:t>
            </a:fld>
            <a:endParaRPr lang="en-IN"/>
          </a:p>
        </p:txBody>
      </p:sp>
      <p:sp>
        <p:nvSpPr>
          <p:cNvPr id="4" name="Footer Placeholder 3">
            <a:extLst>
              <a:ext uri="{FF2B5EF4-FFF2-40B4-BE49-F238E27FC236}">
                <a16:creationId xmlns:a16="http://schemas.microsoft.com/office/drawing/2014/main" id="{7C3D185B-0334-AA69-C32C-3951CC21360B}"/>
              </a:ext>
            </a:extLst>
          </p:cNvPr>
          <p:cNvSpPr>
            <a:spLocks noGrp="1"/>
          </p:cNvSpPr>
          <p:nvPr>
            <p:ph type="ftr" sz="quarter" idx="11"/>
          </p:nvPr>
        </p:nvSpPr>
        <p:spPr/>
        <p:txBody>
          <a:bodyPr/>
          <a:lstStyle/>
          <a:p>
            <a:endParaRPr lang="en-IN"/>
          </a:p>
        </p:txBody>
      </p:sp>
      <p:sp>
        <p:nvSpPr>
          <p:cNvPr id="5" name="Slide Number Placeholder 4">
            <a:extLst>
              <a:ext uri="{FF2B5EF4-FFF2-40B4-BE49-F238E27FC236}">
                <a16:creationId xmlns:a16="http://schemas.microsoft.com/office/drawing/2014/main" id="{C6B40EB3-5F88-227F-EB37-C452CF95A4CD}"/>
              </a:ext>
            </a:extLst>
          </p:cNvPr>
          <p:cNvSpPr>
            <a:spLocks noGrp="1"/>
          </p:cNvSpPr>
          <p:nvPr>
            <p:ph type="sldNum" sz="quarter" idx="12"/>
          </p:nvPr>
        </p:nvSpPr>
        <p:spPr/>
        <p:txBody>
          <a:bodyPr/>
          <a:lstStyle/>
          <a:p>
            <a:fld id="{3C21A7EF-C8FC-457F-88CE-F33FE12ACB60}" type="slidenum">
              <a:rPr lang="en-IN" smtClean="0"/>
              <a:t>‹#›</a:t>
            </a:fld>
            <a:endParaRPr lang="en-IN"/>
          </a:p>
        </p:txBody>
      </p:sp>
    </p:spTree>
    <p:extLst>
      <p:ext uri="{BB962C8B-B14F-4D97-AF65-F5344CB8AC3E}">
        <p14:creationId xmlns:p14="http://schemas.microsoft.com/office/powerpoint/2010/main" val="231221906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3D30921-FFB4-E7FD-6DDE-42248D51F0EF}"/>
              </a:ext>
            </a:extLst>
          </p:cNvPr>
          <p:cNvSpPr>
            <a:spLocks noGrp="1"/>
          </p:cNvSpPr>
          <p:nvPr>
            <p:ph type="dt" sz="half" idx="10"/>
          </p:nvPr>
        </p:nvSpPr>
        <p:spPr/>
        <p:txBody>
          <a:bodyPr/>
          <a:lstStyle/>
          <a:p>
            <a:fld id="{0ECA32F2-2001-44CF-A84E-51AA575C3303}" type="datetimeFigureOut">
              <a:rPr lang="en-IN" smtClean="0"/>
              <a:t>22-06-2023</a:t>
            </a:fld>
            <a:endParaRPr lang="en-IN"/>
          </a:p>
        </p:txBody>
      </p:sp>
      <p:sp>
        <p:nvSpPr>
          <p:cNvPr id="3" name="Footer Placeholder 2">
            <a:extLst>
              <a:ext uri="{FF2B5EF4-FFF2-40B4-BE49-F238E27FC236}">
                <a16:creationId xmlns:a16="http://schemas.microsoft.com/office/drawing/2014/main" id="{51E0A7B4-C6F0-9BB5-B375-9D128FBB4D4F}"/>
              </a:ext>
            </a:extLst>
          </p:cNvPr>
          <p:cNvSpPr>
            <a:spLocks noGrp="1"/>
          </p:cNvSpPr>
          <p:nvPr>
            <p:ph type="ftr" sz="quarter" idx="11"/>
          </p:nvPr>
        </p:nvSpPr>
        <p:spPr/>
        <p:txBody>
          <a:bodyPr/>
          <a:lstStyle/>
          <a:p>
            <a:endParaRPr lang="en-IN"/>
          </a:p>
        </p:txBody>
      </p:sp>
      <p:sp>
        <p:nvSpPr>
          <p:cNvPr id="4" name="Slide Number Placeholder 3">
            <a:extLst>
              <a:ext uri="{FF2B5EF4-FFF2-40B4-BE49-F238E27FC236}">
                <a16:creationId xmlns:a16="http://schemas.microsoft.com/office/drawing/2014/main" id="{E5CB19E4-C5E0-11B8-A6BB-AA39BA2AF96B}"/>
              </a:ext>
            </a:extLst>
          </p:cNvPr>
          <p:cNvSpPr>
            <a:spLocks noGrp="1"/>
          </p:cNvSpPr>
          <p:nvPr>
            <p:ph type="sldNum" sz="quarter" idx="12"/>
          </p:nvPr>
        </p:nvSpPr>
        <p:spPr/>
        <p:txBody>
          <a:bodyPr/>
          <a:lstStyle/>
          <a:p>
            <a:fld id="{3C21A7EF-C8FC-457F-88CE-F33FE12ACB60}" type="slidenum">
              <a:rPr lang="en-IN" smtClean="0"/>
              <a:t>‹#›</a:t>
            </a:fld>
            <a:endParaRPr lang="en-IN"/>
          </a:p>
        </p:txBody>
      </p:sp>
    </p:spTree>
    <p:extLst>
      <p:ext uri="{BB962C8B-B14F-4D97-AF65-F5344CB8AC3E}">
        <p14:creationId xmlns:p14="http://schemas.microsoft.com/office/powerpoint/2010/main" val="154564597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F578D7-FAB0-A8A1-968F-CD5DFD6F311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IN"/>
          </a:p>
        </p:txBody>
      </p:sp>
      <p:sp>
        <p:nvSpPr>
          <p:cNvPr id="3" name="Content Placeholder 2">
            <a:extLst>
              <a:ext uri="{FF2B5EF4-FFF2-40B4-BE49-F238E27FC236}">
                <a16:creationId xmlns:a16="http://schemas.microsoft.com/office/drawing/2014/main" id="{629C697D-06F9-1FD1-844C-8F5CE72F71C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Text Placeholder 3">
            <a:extLst>
              <a:ext uri="{FF2B5EF4-FFF2-40B4-BE49-F238E27FC236}">
                <a16:creationId xmlns:a16="http://schemas.microsoft.com/office/drawing/2014/main" id="{12C20A20-7B4B-9AE2-F66E-7BAB59E4717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089621B-9212-3674-BC1F-F3A5BC5384CB}"/>
              </a:ext>
            </a:extLst>
          </p:cNvPr>
          <p:cNvSpPr>
            <a:spLocks noGrp="1"/>
          </p:cNvSpPr>
          <p:nvPr>
            <p:ph type="dt" sz="half" idx="10"/>
          </p:nvPr>
        </p:nvSpPr>
        <p:spPr/>
        <p:txBody>
          <a:bodyPr/>
          <a:lstStyle/>
          <a:p>
            <a:fld id="{0ECA32F2-2001-44CF-A84E-51AA575C3303}" type="datetimeFigureOut">
              <a:rPr lang="en-IN" smtClean="0"/>
              <a:t>22-06-2023</a:t>
            </a:fld>
            <a:endParaRPr lang="en-IN"/>
          </a:p>
        </p:txBody>
      </p:sp>
      <p:sp>
        <p:nvSpPr>
          <p:cNvPr id="6" name="Footer Placeholder 5">
            <a:extLst>
              <a:ext uri="{FF2B5EF4-FFF2-40B4-BE49-F238E27FC236}">
                <a16:creationId xmlns:a16="http://schemas.microsoft.com/office/drawing/2014/main" id="{A6646E24-F232-DB98-7A9B-7B7E591A2D8D}"/>
              </a:ext>
            </a:extLst>
          </p:cNvPr>
          <p:cNvSpPr>
            <a:spLocks noGrp="1"/>
          </p:cNvSpPr>
          <p:nvPr>
            <p:ph type="ftr" sz="quarter" idx="11"/>
          </p:nvPr>
        </p:nvSpPr>
        <p:spPr/>
        <p:txBody>
          <a:bodyPr/>
          <a:lstStyle/>
          <a:p>
            <a:endParaRPr lang="en-IN"/>
          </a:p>
        </p:txBody>
      </p:sp>
      <p:sp>
        <p:nvSpPr>
          <p:cNvPr id="7" name="Slide Number Placeholder 6">
            <a:extLst>
              <a:ext uri="{FF2B5EF4-FFF2-40B4-BE49-F238E27FC236}">
                <a16:creationId xmlns:a16="http://schemas.microsoft.com/office/drawing/2014/main" id="{0E807818-89E9-E760-B82C-E6C2E7FEAB8A}"/>
              </a:ext>
            </a:extLst>
          </p:cNvPr>
          <p:cNvSpPr>
            <a:spLocks noGrp="1"/>
          </p:cNvSpPr>
          <p:nvPr>
            <p:ph type="sldNum" sz="quarter" idx="12"/>
          </p:nvPr>
        </p:nvSpPr>
        <p:spPr/>
        <p:txBody>
          <a:bodyPr/>
          <a:lstStyle/>
          <a:p>
            <a:fld id="{3C21A7EF-C8FC-457F-88CE-F33FE12ACB60}" type="slidenum">
              <a:rPr lang="en-IN" smtClean="0"/>
              <a:t>‹#›</a:t>
            </a:fld>
            <a:endParaRPr lang="en-IN"/>
          </a:p>
        </p:txBody>
      </p:sp>
    </p:spTree>
    <p:extLst>
      <p:ext uri="{BB962C8B-B14F-4D97-AF65-F5344CB8AC3E}">
        <p14:creationId xmlns:p14="http://schemas.microsoft.com/office/powerpoint/2010/main" val="1338299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B94658-F93D-FA65-FE94-899A80380C1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IN"/>
          </a:p>
        </p:txBody>
      </p:sp>
      <p:sp>
        <p:nvSpPr>
          <p:cNvPr id="3" name="Picture Placeholder 2">
            <a:extLst>
              <a:ext uri="{FF2B5EF4-FFF2-40B4-BE49-F238E27FC236}">
                <a16:creationId xmlns:a16="http://schemas.microsoft.com/office/drawing/2014/main" id="{9DAFF60C-CA37-C677-C1E7-A799ADA8FA4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IN"/>
          </a:p>
        </p:txBody>
      </p:sp>
      <p:sp>
        <p:nvSpPr>
          <p:cNvPr id="4" name="Text Placeholder 3">
            <a:extLst>
              <a:ext uri="{FF2B5EF4-FFF2-40B4-BE49-F238E27FC236}">
                <a16:creationId xmlns:a16="http://schemas.microsoft.com/office/drawing/2014/main" id="{44D56B3D-54CD-BCC3-09D1-8EB795FECA1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E514DFE-F207-96CF-2338-73C94C0182F6}"/>
              </a:ext>
            </a:extLst>
          </p:cNvPr>
          <p:cNvSpPr>
            <a:spLocks noGrp="1"/>
          </p:cNvSpPr>
          <p:nvPr>
            <p:ph type="dt" sz="half" idx="10"/>
          </p:nvPr>
        </p:nvSpPr>
        <p:spPr/>
        <p:txBody>
          <a:bodyPr/>
          <a:lstStyle/>
          <a:p>
            <a:fld id="{0ECA32F2-2001-44CF-A84E-51AA575C3303}" type="datetimeFigureOut">
              <a:rPr lang="en-IN" smtClean="0"/>
              <a:t>22-06-2023</a:t>
            </a:fld>
            <a:endParaRPr lang="en-IN"/>
          </a:p>
        </p:txBody>
      </p:sp>
      <p:sp>
        <p:nvSpPr>
          <p:cNvPr id="6" name="Footer Placeholder 5">
            <a:extLst>
              <a:ext uri="{FF2B5EF4-FFF2-40B4-BE49-F238E27FC236}">
                <a16:creationId xmlns:a16="http://schemas.microsoft.com/office/drawing/2014/main" id="{6907D10A-ECE1-6599-A61C-30039337CD4A}"/>
              </a:ext>
            </a:extLst>
          </p:cNvPr>
          <p:cNvSpPr>
            <a:spLocks noGrp="1"/>
          </p:cNvSpPr>
          <p:nvPr>
            <p:ph type="ftr" sz="quarter" idx="11"/>
          </p:nvPr>
        </p:nvSpPr>
        <p:spPr/>
        <p:txBody>
          <a:bodyPr/>
          <a:lstStyle/>
          <a:p>
            <a:endParaRPr lang="en-IN"/>
          </a:p>
        </p:txBody>
      </p:sp>
      <p:sp>
        <p:nvSpPr>
          <p:cNvPr id="7" name="Slide Number Placeholder 6">
            <a:extLst>
              <a:ext uri="{FF2B5EF4-FFF2-40B4-BE49-F238E27FC236}">
                <a16:creationId xmlns:a16="http://schemas.microsoft.com/office/drawing/2014/main" id="{A9AB1CF2-C532-9C6E-3D25-7E9374AA7AD0}"/>
              </a:ext>
            </a:extLst>
          </p:cNvPr>
          <p:cNvSpPr>
            <a:spLocks noGrp="1"/>
          </p:cNvSpPr>
          <p:nvPr>
            <p:ph type="sldNum" sz="quarter" idx="12"/>
          </p:nvPr>
        </p:nvSpPr>
        <p:spPr/>
        <p:txBody>
          <a:bodyPr/>
          <a:lstStyle/>
          <a:p>
            <a:fld id="{3C21A7EF-C8FC-457F-88CE-F33FE12ACB60}" type="slidenum">
              <a:rPr lang="en-IN" smtClean="0"/>
              <a:t>‹#›</a:t>
            </a:fld>
            <a:endParaRPr lang="en-IN"/>
          </a:p>
        </p:txBody>
      </p:sp>
    </p:spTree>
    <p:extLst>
      <p:ext uri="{BB962C8B-B14F-4D97-AF65-F5344CB8AC3E}">
        <p14:creationId xmlns:p14="http://schemas.microsoft.com/office/powerpoint/2010/main" val="323245227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7BC55C6-BC57-AFDA-4ECB-849F6977C76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IN"/>
          </a:p>
        </p:txBody>
      </p:sp>
      <p:sp>
        <p:nvSpPr>
          <p:cNvPr id="3" name="Text Placeholder 2">
            <a:extLst>
              <a:ext uri="{FF2B5EF4-FFF2-40B4-BE49-F238E27FC236}">
                <a16:creationId xmlns:a16="http://schemas.microsoft.com/office/drawing/2014/main" id="{6A7DE1F9-F068-AA1F-7210-D4C62BAEFEE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E96E6BD3-6A97-980F-B400-6492FF64C24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ECA32F2-2001-44CF-A84E-51AA575C3303}" type="datetimeFigureOut">
              <a:rPr lang="en-IN" smtClean="0"/>
              <a:t>22-06-2023</a:t>
            </a:fld>
            <a:endParaRPr lang="en-IN"/>
          </a:p>
        </p:txBody>
      </p:sp>
      <p:sp>
        <p:nvSpPr>
          <p:cNvPr id="5" name="Footer Placeholder 4">
            <a:extLst>
              <a:ext uri="{FF2B5EF4-FFF2-40B4-BE49-F238E27FC236}">
                <a16:creationId xmlns:a16="http://schemas.microsoft.com/office/drawing/2014/main" id="{5CC3BADD-6A4E-BE56-69B1-262DFDC90B3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IN"/>
          </a:p>
        </p:txBody>
      </p:sp>
      <p:sp>
        <p:nvSpPr>
          <p:cNvPr id="6" name="Slide Number Placeholder 5">
            <a:extLst>
              <a:ext uri="{FF2B5EF4-FFF2-40B4-BE49-F238E27FC236}">
                <a16:creationId xmlns:a16="http://schemas.microsoft.com/office/drawing/2014/main" id="{4CFD7BC5-186F-D0F0-91AB-77716AD4561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C21A7EF-C8FC-457F-88CE-F33FE12ACB60}" type="slidenum">
              <a:rPr lang="en-IN" smtClean="0"/>
              <a:t>‹#›</a:t>
            </a:fld>
            <a:endParaRPr lang="en-IN"/>
          </a:p>
        </p:txBody>
      </p:sp>
    </p:spTree>
    <p:extLst>
      <p:ext uri="{BB962C8B-B14F-4D97-AF65-F5344CB8AC3E}">
        <p14:creationId xmlns:p14="http://schemas.microsoft.com/office/powerpoint/2010/main" val="420375888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8" Type="http://schemas.microsoft.com/office/2007/relationships/hdphoto" Target="../media/hdphoto8.wdp"/><Relationship Id="rId3" Type="http://schemas.openxmlformats.org/officeDocument/2006/relationships/image" Target="../media/image10.png"/><Relationship Id="rId7" Type="http://schemas.openxmlformats.org/officeDocument/2006/relationships/image" Target="../media/image12.png"/><Relationship Id="rId2" Type="http://schemas.openxmlformats.org/officeDocument/2006/relationships/image" Target="../media/image4.jpg"/><Relationship Id="rId1" Type="http://schemas.openxmlformats.org/officeDocument/2006/relationships/slideLayout" Target="../slideLayouts/slideLayout1.xml"/><Relationship Id="rId6" Type="http://schemas.microsoft.com/office/2007/relationships/hdphoto" Target="../media/hdphoto7.wdp"/><Relationship Id="rId11" Type="http://schemas.openxmlformats.org/officeDocument/2006/relationships/image" Target="../media/image14.png"/><Relationship Id="rId5" Type="http://schemas.openxmlformats.org/officeDocument/2006/relationships/image" Target="../media/image11.png"/><Relationship Id="rId10" Type="http://schemas.microsoft.com/office/2007/relationships/hdphoto" Target="../media/hdphoto9.wdp"/><Relationship Id="rId4" Type="http://schemas.microsoft.com/office/2007/relationships/hdphoto" Target="../media/hdphoto6.wdp"/><Relationship Id="rId9" Type="http://schemas.openxmlformats.org/officeDocument/2006/relationships/image" Target="../media/image13.png"/></Relationships>
</file>

<file path=ppt/slides/_rels/slide12.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8" Type="http://schemas.microsoft.com/office/2007/relationships/hdphoto" Target="../media/hdphoto3.wdp"/><Relationship Id="rId3" Type="http://schemas.openxmlformats.org/officeDocument/2006/relationships/image" Target="../media/image5.png"/><Relationship Id="rId7" Type="http://schemas.openxmlformats.org/officeDocument/2006/relationships/image" Target="../media/image7.png"/><Relationship Id="rId12" Type="http://schemas.microsoft.com/office/2007/relationships/hdphoto" Target="../media/hdphoto5.wdp"/><Relationship Id="rId2" Type="http://schemas.openxmlformats.org/officeDocument/2006/relationships/image" Target="../media/image4.jpg"/><Relationship Id="rId1" Type="http://schemas.openxmlformats.org/officeDocument/2006/relationships/slideLayout" Target="../slideLayouts/slideLayout1.xml"/><Relationship Id="rId6" Type="http://schemas.microsoft.com/office/2007/relationships/hdphoto" Target="../media/hdphoto2.wdp"/><Relationship Id="rId11" Type="http://schemas.openxmlformats.org/officeDocument/2006/relationships/image" Target="../media/image9.png"/><Relationship Id="rId5" Type="http://schemas.openxmlformats.org/officeDocument/2006/relationships/image" Target="../media/image6.png"/><Relationship Id="rId10" Type="http://schemas.microsoft.com/office/2007/relationships/hdphoto" Target="../media/hdphoto4.wdp"/><Relationship Id="rId4" Type="http://schemas.microsoft.com/office/2007/relationships/hdphoto" Target="../media/hdphoto1.wdp"/><Relationship Id="rId9" Type="http://schemas.openxmlformats.org/officeDocument/2006/relationships/image" Target="../media/image8.png"/></Relationships>
</file>

<file path=ppt/slides/_rels/slide40.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3" Type="http://schemas.openxmlformats.org/officeDocument/2006/relationships/image" Target="../media/image16.png"/><Relationship Id="rId7" Type="http://schemas.openxmlformats.org/officeDocument/2006/relationships/image" Target="../media/image20.png"/><Relationship Id="rId2" Type="http://schemas.openxmlformats.org/officeDocument/2006/relationships/image" Target="../media/image4.jpg"/><Relationship Id="rId1" Type="http://schemas.openxmlformats.org/officeDocument/2006/relationships/slideLayout" Target="../slideLayouts/slideLayout1.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png"/></Relationships>
</file>

<file path=ppt/slides/_rels/slide57.xml.rels><?xml version="1.0" encoding="UTF-8" standalone="yes"?>
<Relationships xmlns="http://schemas.openxmlformats.org/package/2006/relationships"><Relationship Id="rId8" Type="http://schemas.openxmlformats.org/officeDocument/2006/relationships/image" Target="../media/image25.png"/><Relationship Id="rId3" Type="http://schemas.openxmlformats.org/officeDocument/2006/relationships/image" Target="../media/image21.png"/><Relationship Id="rId7" Type="http://schemas.openxmlformats.org/officeDocument/2006/relationships/image" Target="../media/image24.png"/><Relationship Id="rId2" Type="http://schemas.openxmlformats.org/officeDocument/2006/relationships/image" Target="../media/image4.jpg"/><Relationship Id="rId1" Type="http://schemas.openxmlformats.org/officeDocument/2006/relationships/slideLayout" Target="../slideLayouts/slideLayout1.xml"/><Relationship Id="rId6" Type="http://schemas.openxmlformats.org/officeDocument/2006/relationships/image" Target="../media/image23.png"/><Relationship Id="rId5" Type="http://schemas.microsoft.com/office/2007/relationships/hdphoto" Target="../media/hdphoto10.wdp"/><Relationship Id="rId4" Type="http://schemas.openxmlformats.org/officeDocument/2006/relationships/image" Target="../media/image22.png"/></Relationships>
</file>

<file path=ppt/slides/_rels/slide58.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4.jpg"/><Relationship Id="rId1" Type="http://schemas.openxmlformats.org/officeDocument/2006/relationships/slideLayout" Target="../slideLayouts/slideLayout1.xml"/><Relationship Id="rId6" Type="http://schemas.openxmlformats.org/officeDocument/2006/relationships/image" Target="../media/image30.png"/><Relationship Id="rId5" Type="http://schemas.openxmlformats.org/officeDocument/2006/relationships/image" Target="../media/image29.png"/><Relationship Id="rId4" Type="http://schemas.openxmlformats.org/officeDocument/2006/relationships/image" Target="../media/image28.png"/></Relationships>
</file>

<file path=ppt/slides/_rels/slide6.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60.xml.rels><?xml version="1.0" encoding="UTF-8" standalone="yes"?>
<Relationships xmlns="http://schemas.openxmlformats.org/package/2006/relationships"><Relationship Id="rId3" Type="http://schemas.openxmlformats.org/officeDocument/2006/relationships/image" Target="../media/image32.png"/><Relationship Id="rId7" Type="http://schemas.openxmlformats.org/officeDocument/2006/relationships/image" Target="../media/image36.png"/><Relationship Id="rId2" Type="http://schemas.openxmlformats.org/officeDocument/2006/relationships/image" Target="../media/image4.jpg"/><Relationship Id="rId1" Type="http://schemas.openxmlformats.org/officeDocument/2006/relationships/slideLayout" Target="../slideLayouts/slideLayout1.xml"/><Relationship Id="rId6" Type="http://schemas.openxmlformats.org/officeDocument/2006/relationships/image" Target="../media/image35.png"/><Relationship Id="rId5" Type="http://schemas.openxmlformats.org/officeDocument/2006/relationships/image" Target="../media/image34.png"/><Relationship Id="rId4" Type="http://schemas.openxmlformats.org/officeDocument/2006/relationships/image" Target="../media/image33.png"/></Relationships>
</file>

<file path=ppt/slides/_rels/slide61.xml.rels><?xml version="1.0" encoding="UTF-8" standalone="yes"?>
<Relationships xmlns="http://schemas.openxmlformats.org/package/2006/relationships"><Relationship Id="rId3" Type="http://schemas.openxmlformats.org/officeDocument/2006/relationships/image" Target="../media/image37.png"/><Relationship Id="rId7" Type="http://schemas.openxmlformats.org/officeDocument/2006/relationships/image" Target="../media/image41.png"/><Relationship Id="rId2" Type="http://schemas.openxmlformats.org/officeDocument/2006/relationships/image" Target="../media/image4.jpg"/><Relationship Id="rId1" Type="http://schemas.openxmlformats.org/officeDocument/2006/relationships/slideLayout" Target="../slideLayouts/slideLayout1.xml"/><Relationship Id="rId6" Type="http://schemas.openxmlformats.org/officeDocument/2006/relationships/image" Target="../media/image40.png"/><Relationship Id="rId5" Type="http://schemas.openxmlformats.org/officeDocument/2006/relationships/image" Target="../media/image39.png"/><Relationship Id="rId4" Type="http://schemas.openxmlformats.org/officeDocument/2006/relationships/image" Target="../media/image38.png"/></Relationships>
</file>

<file path=ppt/slides/_rels/slide62.xml.rels><?xml version="1.0" encoding="UTF-8" standalone="yes"?>
<Relationships xmlns="http://schemas.openxmlformats.org/package/2006/relationships"><Relationship Id="rId3" Type="http://schemas.openxmlformats.org/officeDocument/2006/relationships/image" Target="../media/image42.png"/><Relationship Id="rId7" Type="http://schemas.openxmlformats.org/officeDocument/2006/relationships/image" Target="../media/image46.png"/><Relationship Id="rId2" Type="http://schemas.openxmlformats.org/officeDocument/2006/relationships/image" Target="../media/image4.jpg"/><Relationship Id="rId1" Type="http://schemas.openxmlformats.org/officeDocument/2006/relationships/slideLayout" Target="../slideLayouts/slideLayout1.xml"/><Relationship Id="rId6" Type="http://schemas.openxmlformats.org/officeDocument/2006/relationships/image" Target="../media/image45.png"/><Relationship Id="rId5" Type="http://schemas.openxmlformats.org/officeDocument/2006/relationships/image" Target="../media/image44.png"/><Relationship Id="rId4" Type="http://schemas.openxmlformats.org/officeDocument/2006/relationships/image" Target="../media/image43.png"/></Relationships>
</file>

<file path=ppt/slides/_rels/slide63.xml.rels><?xml version="1.0" encoding="UTF-8" standalone="yes"?>
<Relationships xmlns="http://schemas.openxmlformats.org/package/2006/relationships"><Relationship Id="rId3" Type="http://schemas.openxmlformats.org/officeDocument/2006/relationships/image" Target="../media/image47.png"/><Relationship Id="rId7" Type="http://schemas.openxmlformats.org/officeDocument/2006/relationships/image" Target="../media/image51.png"/><Relationship Id="rId2" Type="http://schemas.openxmlformats.org/officeDocument/2006/relationships/image" Target="../media/image4.jpg"/><Relationship Id="rId1" Type="http://schemas.openxmlformats.org/officeDocument/2006/relationships/slideLayout" Target="../slideLayouts/slideLayout1.xml"/><Relationship Id="rId6" Type="http://schemas.openxmlformats.org/officeDocument/2006/relationships/image" Target="../media/image50.png"/><Relationship Id="rId5" Type="http://schemas.openxmlformats.org/officeDocument/2006/relationships/image" Target="../media/image49.png"/><Relationship Id="rId4" Type="http://schemas.openxmlformats.org/officeDocument/2006/relationships/image" Target="../media/image48.png"/></Relationships>
</file>

<file path=ppt/slides/_rels/slide64.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65.xml.rels><?xml version="1.0" encoding="UTF-8" standalone="yes"?>
<Relationships xmlns="http://schemas.openxmlformats.org/package/2006/relationships"><Relationship Id="rId2" Type="http://schemas.openxmlformats.org/officeDocument/2006/relationships/image" Target="../media/image53.jp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F806D85D-7897-0707-DAA0-89B22D18C47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165813216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DC1FFC54-4807-BE97-2D12-68A4B9F3383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mc:AlternateContent xmlns:mc="http://schemas.openxmlformats.org/markup-compatibility/2006" xmlns:a14="http://schemas.microsoft.com/office/drawing/2010/main">
        <mc:Choice Requires="a14">
          <p:sp>
            <p:nvSpPr>
              <p:cNvPr id="4" name="TextBox 3">
                <a:extLst>
                  <a:ext uri="{FF2B5EF4-FFF2-40B4-BE49-F238E27FC236}">
                    <a16:creationId xmlns:a16="http://schemas.microsoft.com/office/drawing/2014/main" id="{5EB96F1C-B457-871A-9D2E-500040AA9F86}"/>
                  </a:ext>
                </a:extLst>
              </p:cNvPr>
              <p:cNvSpPr txBox="1"/>
              <p:nvPr/>
            </p:nvSpPr>
            <p:spPr>
              <a:xfrm>
                <a:off x="413935" y="1031095"/>
                <a:ext cx="11542255" cy="2893100"/>
              </a:xfrm>
              <a:prstGeom prst="rect">
                <a:avLst/>
              </a:prstGeom>
              <a:noFill/>
            </p:spPr>
            <p:txBody>
              <a:bodyPr wrap="square" rtlCol="0">
                <a:spAutoFit/>
              </a:bodyPr>
              <a:lstStyle/>
              <a:p>
                <a:pPr algn="just">
                  <a:tabLst>
                    <a:tab pos="2454275" algn="l"/>
                  </a:tabLst>
                </a:pPr>
                <a:r>
                  <a:rPr lang="en-US" sz="2600" b="1" dirty="0">
                    <a:latin typeface="Cambria" panose="02040503050406030204" pitchFamily="18" charset="0"/>
                    <a:ea typeface="Cambria" panose="02040503050406030204" pitchFamily="18" charset="0"/>
                    <a:cs typeface="Arial Unicode MS" panose="020B0604020202020204" pitchFamily="34" charset="-128"/>
                  </a:rPr>
                  <a:t>Q46. Which two signs need to be interchanged to make the given equation correct? </a:t>
                </a:r>
              </a:p>
              <a:p>
                <a:pPr algn="just">
                  <a:tabLst>
                    <a:tab pos="2454275" algn="l"/>
                  </a:tabLst>
                </a:pPr>
                <a:r>
                  <a:rPr lang="en-US" sz="2600" b="1" dirty="0">
                    <a:latin typeface="Cambria" panose="02040503050406030204" pitchFamily="18" charset="0"/>
                    <a:ea typeface="Cambria" panose="02040503050406030204" pitchFamily="18" charset="0"/>
                    <a:cs typeface="Arial Unicode MS" panose="020B0604020202020204" pitchFamily="34" charset="-128"/>
                  </a:rPr>
                  <a:t>616 – 56 + 328 </a:t>
                </a:r>
                <a14:m>
                  <m:oMath xmlns:m="http://schemas.openxmlformats.org/officeDocument/2006/math">
                    <m:r>
                      <a:rPr lang="en-US" sz="2600" b="1" i="1" smtClean="0">
                        <a:latin typeface="Cambria Math" panose="02040503050406030204" pitchFamily="18" charset="0"/>
                        <a:ea typeface="Cambria" panose="02040503050406030204" pitchFamily="18" charset="0"/>
                        <a:cs typeface="Arial Unicode MS" panose="020B0604020202020204" pitchFamily="34" charset="-128"/>
                      </a:rPr>
                      <m:t>÷</m:t>
                    </m:r>
                  </m:oMath>
                </a14:m>
                <a:r>
                  <a:rPr lang="en-US" sz="2600" b="1" dirty="0">
                    <a:latin typeface="Cambria" panose="02040503050406030204" pitchFamily="18" charset="0"/>
                    <a:ea typeface="Cambria" panose="02040503050406030204" pitchFamily="18" charset="0"/>
                    <a:cs typeface="Arial Unicode MS" panose="020B0604020202020204" pitchFamily="34" charset="-128"/>
                  </a:rPr>
                  <a:t> 14 × 23 = 17 </a:t>
                </a:r>
              </a:p>
              <a:p>
                <a:pPr algn="just">
                  <a:tabLst>
                    <a:tab pos="2454275" algn="l"/>
                  </a:tabLst>
                </a:pPr>
                <a:r>
                  <a:rPr lang="fr-FR" sz="2600" b="1" dirty="0">
                    <a:latin typeface="Cambria" panose="02040503050406030204" pitchFamily="18" charset="0"/>
                    <a:ea typeface="Cambria" panose="02040503050406030204" pitchFamily="18" charset="0"/>
                    <a:cs typeface="Arial Unicode MS" panose="020B0604020202020204" pitchFamily="34" charset="-128"/>
                  </a:rPr>
                  <a:t>(a) </a:t>
                </a:r>
                <a:r>
                  <a:rPr lang="en-US" sz="2600" b="1" dirty="0">
                    <a:latin typeface="Cambria" panose="02040503050406030204" pitchFamily="18" charset="0"/>
                    <a:ea typeface="Cambria" panose="02040503050406030204" pitchFamily="18" charset="0"/>
                    <a:cs typeface="Arial Unicode MS" panose="020B0604020202020204" pitchFamily="34" charset="-128"/>
                  </a:rPr>
                  <a:t>× and </a:t>
                </a:r>
                <a14:m>
                  <m:oMath xmlns:m="http://schemas.openxmlformats.org/officeDocument/2006/math">
                    <m:r>
                      <a:rPr lang="en-US" sz="2600" b="1" i="1" smtClean="0">
                        <a:latin typeface="Cambria Math" panose="02040503050406030204" pitchFamily="18" charset="0"/>
                        <a:ea typeface="Cambria" panose="02040503050406030204" pitchFamily="18" charset="0"/>
                        <a:cs typeface="Arial Unicode MS" panose="020B0604020202020204" pitchFamily="34" charset="-128"/>
                      </a:rPr>
                      <m:t>÷</m:t>
                    </m:r>
                  </m:oMath>
                </a14:m>
                <a:endParaRPr lang="fr-FR" sz="2600" b="1" dirty="0">
                  <a:latin typeface="Cambria" panose="02040503050406030204" pitchFamily="18" charset="0"/>
                  <a:ea typeface="Cambria" panose="02040503050406030204" pitchFamily="18" charset="0"/>
                  <a:cs typeface="Arial Unicode MS" panose="020B0604020202020204" pitchFamily="34" charset="-128"/>
                </a:endParaRPr>
              </a:p>
              <a:p>
                <a:pPr algn="just">
                  <a:tabLst>
                    <a:tab pos="2454275" algn="l"/>
                  </a:tabLst>
                </a:pPr>
                <a:r>
                  <a:rPr lang="fr-FR" sz="2600" b="1" dirty="0">
                    <a:latin typeface="Cambria" panose="02040503050406030204" pitchFamily="18" charset="0"/>
                    <a:ea typeface="Cambria" panose="02040503050406030204" pitchFamily="18" charset="0"/>
                    <a:cs typeface="Arial Unicode MS" panose="020B0604020202020204" pitchFamily="34" charset="-128"/>
                  </a:rPr>
                  <a:t>(b) </a:t>
                </a:r>
                <a:r>
                  <a:rPr lang="en-US" sz="2600" b="1" dirty="0">
                    <a:latin typeface="Cambria" panose="02040503050406030204" pitchFamily="18" charset="0"/>
                    <a:ea typeface="Cambria" panose="02040503050406030204" pitchFamily="18" charset="0"/>
                    <a:cs typeface="Arial Unicode MS" panose="020B0604020202020204" pitchFamily="34" charset="-128"/>
                  </a:rPr>
                  <a:t>+ and - </a:t>
                </a:r>
                <a:endParaRPr lang="fr-FR" sz="2600" b="1" dirty="0">
                  <a:latin typeface="Cambria" panose="02040503050406030204" pitchFamily="18" charset="0"/>
                  <a:ea typeface="Cambria" panose="02040503050406030204" pitchFamily="18" charset="0"/>
                  <a:cs typeface="Arial Unicode MS" panose="020B0604020202020204" pitchFamily="34" charset="-128"/>
                </a:endParaRPr>
              </a:p>
              <a:p>
                <a:pPr algn="just">
                  <a:tabLst>
                    <a:tab pos="2454275" algn="l"/>
                  </a:tabLst>
                </a:pPr>
                <a:r>
                  <a:rPr lang="fr-FR" sz="2600" b="1" dirty="0">
                    <a:latin typeface="Cambria" panose="02040503050406030204" pitchFamily="18" charset="0"/>
                    <a:ea typeface="Cambria" panose="02040503050406030204" pitchFamily="18" charset="0"/>
                    <a:cs typeface="Arial Unicode MS" panose="020B0604020202020204" pitchFamily="34" charset="-128"/>
                  </a:rPr>
                  <a:t>(c) × and + </a:t>
                </a:r>
              </a:p>
              <a:p>
                <a:pPr algn="just">
                  <a:tabLst>
                    <a:tab pos="2454275" algn="l"/>
                  </a:tabLst>
                </a:pPr>
                <a:r>
                  <a:rPr lang="fr-FR" sz="2600" b="1" dirty="0">
                    <a:latin typeface="Cambria" panose="02040503050406030204" pitchFamily="18" charset="0"/>
                    <a:ea typeface="Cambria" panose="02040503050406030204" pitchFamily="18" charset="0"/>
                    <a:cs typeface="Arial Unicode MS" panose="020B0604020202020204" pitchFamily="34" charset="-128"/>
                  </a:rPr>
                  <a:t>(d) </a:t>
                </a:r>
                <a:r>
                  <a:rPr lang="en-US" sz="2600" b="1" dirty="0">
                    <a:latin typeface="Cambria" panose="02040503050406030204" pitchFamily="18" charset="0"/>
                    <a:ea typeface="Cambria" panose="02040503050406030204" pitchFamily="18" charset="0"/>
                    <a:cs typeface="Arial Unicode MS" panose="020B0604020202020204" pitchFamily="34" charset="-128"/>
                  </a:rPr>
                  <a:t>– and </a:t>
                </a:r>
                <a14:m>
                  <m:oMath xmlns:m="http://schemas.openxmlformats.org/officeDocument/2006/math">
                    <m:r>
                      <a:rPr lang="en-US" sz="2600" b="1" i="1" smtClean="0">
                        <a:latin typeface="Cambria Math" panose="02040503050406030204" pitchFamily="18" charset="0"/>
                        <a:ea typeface="Cambria" panose="02040503050406030204" pitchFamily="18" charset="0"/>
                        <a:cs typeface="Arial Unicode MS" panose="020B0604020202020204" pitchFamily="34" charset="-128"/>
                      </a:rPr>
                      <m:t>÷</m:t>
                    </m:r>
                  </m:oMath>
                </a14:m>
                <a:r>
                  <a:rPr lang="en-US" sz="2600" b="1" dirty="0">
                    <a:latin typeface="Cambria" panose="02040503050406030204" pitchFamily="18" charset="0"/>
                    <a:ea typeface="Cambria" panose="02040503050406030204" pitchFamily="18" charset="0"/>
                    <a:cs typeface="Arial Unicode MS" panose="020B0604020202020204" pitchFamily="34" charset="-128"/>
                  </a:rPr>
                  <a:t> </a:t>
                </a:r>
              </a:p>
            </p:txBody>
          </p:sp>
        </mc:Choice>
        <mc:Fallback xmlns="">
          <p:sp>
            <p:nvSpPr>
              <p:cNvPr id="4" name="TextBox 3">
                <a:extLst>
                  <a:ext uri="{FF2B5EF4-FFF2-40B4-BE49-F238E27FC236}">
                    <a16:creationId xmlns:a16="http://schemas.microsoft.com/office/drawing/2014/main" id="{5EB96F1C-B457-871A-9D2E-500040AA9F86}"/>
                  </a:ext>
                </a:extLst>
              </p:cNvPr>
              <p:cNvSpPr txBox="1">
                <a:spLocks noRot="1" noChangeAspect="1" noMove="1" noResize="1" noEditPoints="1" noAdjustHandles="1" noChangeArrowheads="1" noChangeShapeType="1" noTextEdit="1"/>
              </p:cNvSpPr>
              <p:nvPr/>
            </p:nvSpPr>
            <p:spPr>
              <a:xfrm>
                <a:off x="413935" y="1031095"/>
                <a:ext cx="11542255" cy="2893100"/>
              </a:xfrm>
              <a:prstGeom prst="rect">
                <a:avLst/>
              </a:prstGeom>
              <a:blipFill>
                <a:blip r:embed="rId3"/>
                <a:stretch>
                  <a:fillRect l="-951" t="-1895" r="-951" b="-4421"/>
                </a:stretch>
              </a:blipFill>
            </p:spPr>
            <p:txBody>
              <a:bodyPr/>
              <a:lstStyle/>
              <a:p>
                <a:r>
                  <a:rPr lang="en-US">
                    <a:noFill/>
                  </a:rPr>
                  <a:t> </a:t>
                </a:r>
              </a:p>
            </p:txBody>
          </p:sp>
        </mc:Fallback>
      </mc:AlternateContent>
      <p:sp>
        <p:nvSpPr>
          <p:cNvPr id="2" name="TextBox 1">
            <a:extLst>
              <a:ext uri="{FF2B5EF4-FFF2-40B4-BE49-F238E27FC236}">
                <a16:creationId xmlns:a16="http://schemas.microsoft.com/office/drawing/2014/main" id="{66A14004-E8AA-3EE3-B109-72A7C8B47678}"/>
              </a:ext>
            </a:extLst>
          </p:cNvPr>
          <p:cNvSpPr txBox="1"/>
          <p:nvPr/>
        </p:nvSpPr>
        <p:spPr>
          <a:xfrm>
            <a:off x="31363" y="238358"/>
            <a:ext cx="9559897" cy="461665"/>
          </a:xfrm>
          <a:prstGeom prst="rect">
            <a:avLst/>
          </a:prstGeom>
          <a:noFill/>
        </p:spPr>
        <p:txBody>
          <a:bodyPr wrap="square">
            <a:spAutoFit/>
          </a:bodyPr>
          <a:lstStyle/>
          <a:p>
            <a:pPr algn="ctr"/>
            <a:r>
              <a:rPr lang="en-IN" sz="2400" b="1" dirty="0">
                <a:solidFill>
                  <a:schemeClr val="bg1"/>
                </a:solidFill>
                <a:latin typeface="Cambria" panose="02040503050406030204" pitchFamily="18" charset="0"/>
                <a:ea typeface="Cambria" panose="02040503050406030204" pitchFamily="18" charset="0"/>
              </a:rPr>
              <a:t>SSC JE | JSSC JE | NHPC JE | DDA JE | DFCCIL | IB JIO | By Abhishek Sir</a:t>
            </a:r>
          </a:p>
        </p:txBody>
      </p:sp>
    </p:spTree>
    <p:extLst>
      <p:ext uri="{BB962C8B-B14F-4D97-AF65-F5344CB8AC3E}">
        <p14:creationId xmlns:p14="http://schemas.microsoft.com/office/powerpoint/2010/main" val="172891356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DC1FFC54-4807-BE97-2D12-68A4B9F3383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TextBox 3">
            <a:extLst>
              <a:ext uri="{FF2B5EF4-FFF2-40B4-BE49-F238E27FC236}">
                <a16:creationId xmlns:a16="http://schemas.microsoft.com/office/drawing/2014/main" id="{5EB96F1C-B457-871A-9D2E-500040AA9F86}"/>
              </a:ext>
            </a:extLst>
          </p:cNvPr>
          <p:cNvSpPr txBox="1"/>
          <p:nvPr/>
        </p:nvSpPr>
        <p:spPr>
          <a:xfrm>
            <a:off x="413935" y="1031095"/>
            <a:ext cx="11542255" cy="2893100"/>
          </a:xfrm>
          <a:prstGeom prst="rect">
            <a:avLst/>
          </a:prstGeom>
          <a:noFill/>
        </p:spPr>
        <p:txBody>
          <a:bodyPr wrap="square" rtlCol="0">
            <a:spAutoFit/>
          </a:bodyPr>
          <a:lstStyle/>
          <a:p>
            <a:pPr algn="just">
              <a:tabLst>
                <a:tab pos="2454275" algn="l"/>
              </a:tabLst>
            </a:pPr>
            <a:r>
              <a:rPr lang="en-US" sz="2600" b="1" dirty="0">
                <a:latin typeface="Cambria" panose="02040503050406030204" pitchFamily="18" charset="0"/>
                <a:ea typeface="Cambria" panose="02040503050406030204" pitchFamily="18" charset="0"/>
                <a:cs typeface="Arial Unicode MS" panose="020B0604020202020204" pitchFamily="34" charset="-128"/>
              </a:rPr>
              <a:t>Q47. Select the option in which the given figure (x) is embedded (Rotation is not allowed).</a:t>
            </a:r>
          </a:p>
          <a:p>
            <a:pPr algn="just">
              <a:tabLst>
                <a:tab pos="2454275" algn="l"/>
              </a:tabLst>
            </a:pPr>
            <a:endParaRPr lang="en-US" sz="2600" b="1" dirty="0">
              <a:latin typeface="Cambria" panose="02040503050406030204" pitchFamily="18" charset="0"/>
              <a:ea typeface="Cambria" panose="02040503050406030204" pitchFamily="18" charset="0"/>
              <a:cs typeface="Arial Unicode MS" panose="020B0604020202020204" pitchFamily="34" charset="-128"/>
            </a:endParaRPr>
          </a:p>
          <a:p>
            <a:pPr algn="just">
              <a:tabLst>
                <a:tab pos="2454275" algn="l"/>
              </a:tabLst>
            </a:pPr>
            <a:endParaRPr lang="en-US" sz="2600" b="1" dirty="0">
              <a:latin typeface="Cambria" panose="02040503050406030204" pitchFamily="18" charset="0"/>
              <a:ea typeface="Cambria" panose="02040503050406030204" pitchFamily="18" charset="0"/>
              <a:cs typeface="Arial Unicode MS" panose="020B0604020202020204" pitchFamily="34" charset="-128"/>
            </a:endParaRPr>
          </a:p>
          <a:p>
            <a:pPr algn="just">
              <a:tabLst>
                <a:tab pos="2454275" algn="l"/>
              </a:tabLst>
            </a:pPr>
            <a:endParaRPr lang="en-US" sz="2600" b="1" dirty="0">
              <a:latin typeface="Cambria" panose="02040503050406030204" pitchFamily="18" charset="0"/>
              <a:ea typeface="Cambria" panose="02040503050406030204" pitchFamily="18" charset="0"/>
              <a:cs typeface="Arial Unicode MS" panose="020B0604020202020204" pitchFamily="34" charset="-128"/>
            </a:endParaRPr>
          </a:p>
          <a:p>
            <a:pPr algn="just">
              <a:tabLst>
                <a:tab pos="2454275" algn="l"/>
              </a:tabLst>
            </a:pPr>
            <a:endParaRPr lang="en-US" sz="2600" b="1" dirty="0">
              <a:latin typeface="Cambria" panose="02040503050406030204" pitchFamily="18" charset="0"/>
              <a:ea typeface="Cambria" panose="02040503050406030204" pitchFamily="18" charset="0"/>
              <a:cs typeface="Arial Unicode MS" panose="020B0604020202020204" pitchFamily="34" charset="-128"/>
            </a:endParaRPr>
          </a:p>
          <a:p>
            <a:pPr algn="just"/>
            <a:r>
              <a:rPr lang="fr-FR" sz="2600" b="1" dirty="0">
                <a:latin typeface="Cambria" panose="02040503050406030204" pitchFamily="18" charset="0"/>
                <a:ea typeface="Cambria" panose="02040503050406030204" pitchFamily="18" charset="0"/>
                <a:cs typeface="Arial Unicode MS" panose="020B0604020202020204" pitchFamily="34" charset="-128"/>
              </a:rPr>
              <a:t>(a) 			(b) 			(c) 			(d) </a:t>
            </a:r>
            <a:endParaRPr lang="en-US" sz="2600" b="1" dirty="0">
              <a:latin typeface="Cambria" panose="02040503050406030204" pitchFamily="18" charset="0"/>
              <a:ea typeface="Cambria" panose="02040503050406030204" pitchFamily="18" charset="0"/>
              <a:cs typeface="Arial Unicode MS" panose="020B0604020202020204" pitchFamily="34" charset="-128"/>
            </a:endParaRPr>
          </a:p>
        </p:txBody>
      </p:sp>
      <p:sp>
        <p:nvSpPr>
          <p:cNvPr id="2" name="TextBox 1">
            <a:extLst>
              <a:ext uri="{FF2B5EF4-FFF2-40B4-BE49-F238E27FC236}">
                <a16:creationId xmlns:a16="http://schemas.microsoft.com/office/drawing/2014/main" id="{66A14004-E8AA-3EE3-B109-72A7C8B47678}"/>
              </a:ext>
            </a:extLst>
          </p:cNvPr>
          <p:cNvSpPr txBox="1"/>
          <p:nvPr/>
        </p:nvSpPr>
        <p:spPr>
          <a:xfrm>
            <a:off x="31363" y="238358"/>
            <a:ext cx="9559897" cy="461665"/>
          </a:xfrm>
          <a:prstGeom prst="rect">
            <a:avLst/>
          </a:prstGeom>
          <a:noFill/>
        </p:spPr>
        <p:txBody>
          <a:bodyPr wrap="square">
            <a:spAutoFit/>
          </a:bodyPr>
          <a:lstStyle/>
          <a:p>
            <a:pPr algn="ctr"/>
            <a:r>
              <a:rPr lang="en-IN" sz="2400" b="1" dirty="0">
                <a:solidFill>
                  <a:schemeClr val="bg1"/>
                </a:solidFill>
                <a:latin typeface="Cambria" panose="02040503050406030204" pitchFamily="18" charset="0"/>
                <a:ea typeface="Cambria" panose="02040503050406030204" pitchFamily="18" charset="0"/>
              </a:rPr>
              <a:t>SSC JE | JSSC JE | NHPC JE | DDA JE | DFCCIL | IB JIO | By Abhishek Sir</a:t>
            </a:r>
          </a:p>
        </p:txBody>
      </p:sp>
      <p:pic>
        <p:nvPicPr>
          <p:cNvPr id="6" name="Picture 5">
            <a:extLst>
              <a:ext uri="{FF2B5EF4-FFF2-40B4-BE49-F238E27FC236}">
                <a16:creationId xmlns:a16="http://schemas.microsoft.com/office/drawing/2014/main" id="{B45C94D5-1691-4949-EBF0-33F40D8F4A9E}"/>
              </a:ext>
            </a:extLst>
          </p:cNvPr>
          <p:cNvPicPr>
            <a:picLocks noChangeAspect="1"/>
          </p:cNvPicPr>
          <p:nvPr/>
        </p:nvPicPr>
        <p:blipFill>
          <a:blip r:embed="rId3">
            <a:extLst>
              <a:ext uri="{BEBA8EAE-BF5A-486C-A8C5-ECC9F3942E4B}">
                <a14:imgProps xmlns:a14="http://schemas.microsoft.com/office/drawing/2010/main">
                  <a14:imgLayer r:embed="rId4">
                    <a14:imgEffect>
                      <a14:artisticPhotocopy/>
                    </a14:imgEffect>
                  </a14:imgLayer>
                </a14:imgProps>
              </a:ext>
            </a:extLst>
          </a:blip>
          <a:stretch>
            <a:fillRect/>
          </a:stretch>
        </p:blipFill>
        <p:spPr>
          <a:xfrm>
            <a:off x="522019" y="1911367"/>
            <a:ext cx="642637" cy="1327005"/>
          </a:xfrm>
          <a:prstGeom prst="rect">
            <a:avLst/>
          </a:prstGeom>
        </p:spPr>
      </p:pic>
      <p:pic>
        <p:nvPicPr>
          <p:cNvPr id="8" name="Picture 7">
            <a:extLst>
              <a:ext uri="{FF2B5EF4-FFF2-40B4-BE49-F238E27FC236}">
                <a16:creationId xmlns:a16="http://schemas.microsoft.com/office/drawing/2014/main" id="{CD02D8A3-8434-513A-9D81-27A753791F37}"/>
              </a:ext>
            </a:extLst>
          </p:cNvPr>
          <p:cNvPicPr>
            <a:picLocks noChangeAspect="1"/>
          </p:cNvPicPr>
          <p:nvPr/>
        </p:nvPicPr>
        <p:blipFill>
          <a:blip r:embed="rId5">
            <a:extLst>
              <a:ext uri="{BEBA8EAE-BF5A-486C-A8C5-ECC9F3942E4B}">
                <a14:imgProps xmlns:a14="http://schemas.microsoft.com/office/drawing/2010/main">
                  <a14:imgLayer r:embed="rId6">
                    <a14:imgEffect>
                      <a14:artisticPhotocopy/>
                    </a14:imgEffect>
                    <a14:imgEffect>
                      <a14:sharpenSoften amount="50000"/>
                    </a14:imgEffect>
                    <a14:imgEffect>
                      <a14:brightnessContrast bright="20000" contrast="-40000"/>
                    </a14:imgEffect>
                  </a14:imgLayer>
                </a14:imgProps>
              </a:ext>
            </a:extLst>
          </a:blip>
          <a:stretch>
            <a:fillRect/>
          </a:stretch>
        </p:blipFill>
        <p:spPr>
          <a:xfrm>
            <a:off x="999972" y="3525587"/>
            <a:ext cx="1496567" cy="1327005"/>
          </a:xfrm>
          <a:prstGeom prst="rect">
            <a:avLst/>
          </a:prstGeom>
        </p:spPr>
      </p:pic>
      <p:pic>
        <p:nvPicPr>
          <p:cNvPr id="10" name="Picture 9">
            <a:extLst>
              <a:ext uri="{FF2B5EF4-FFF2-40B4-BE49-F238E27FC236}">
                <a16:creationId xmlns:a16="http://schemas.microsoft.com/office/drawing/2014/main" id="{38A17F5F-4E63-621A-6999-3FD6C4B7C5BC}"/>
              </a:ext>
            </a:extLst>
          </p:cNvPr>
          <p:cNvPicPr>
            <a:picLocks noChangeAspect="1"/>
          </p:cNvPicPr>
          <p:nvPr/>
        </p:nvPicPr>
        <p:blipFill>
          <a:blip r:embed="rId7">
            <a:extLst>
              <a:ext uri="{BEBA8EAE-BF5A-486C-A8C5-ECC9F3942E4B}">
                <a14:imgProps xmlns:a14="http://schemas.microsoft.com/office/drawing/2010/main">
                  <a14:imgLayer r:embed="rId8">
                    <a14:imgEffect>
                      <a14:artisticPhotocopy/>
                    </a14:imgEffect>
                    <a14:imgEffect>
                      <a14:brightnessContrast bright="20000" contrast="-20000"/>
                    </a14:imgEffect>
                  </a14:imgLayer>
                </a14:imgProps>
              </a:ext>
            </a:extLst>
          </a:blip>
          <a:stretch>
            <a:fillRect/>
          </a:stretch>
        </p:blipFill>
        <p:spPr>
          <a:xfrm>
            <a:off x="3748537" y="3515962"/>
            <a:ext cx="1766739" cy="1386973"/>
          </a:xfrm>
          <a:prstGeom prst="rect">
            <a:avLst/>
          </a:prstGeom>
        </p:spPr>
      </p:pic>
      <p:pic>
        <p:nvPicPr>
          <p:cNvPr id="12" name="Picture 11">
            <a:extLst>
              <a:ext uri="{FF2B5EF4-FFF2-40B4-BE49-F238E27FC236}">
                <a16:creationId xmlns:a16="http://schemas.microsoft.com/office/drawing/2014/main" id="{72B948C1-BD84-6E11-A62D-B1BA49765BE6}"/>
              </a:ext>
            </a:extLst>
          </p:cNvPr>
          <p:cNvPicPr>
            <a:picLocks noChangeAspect="1"/>
          </p:cNvPicPr>
          <p:nvPr/>
        </p:nvPicPr>
        <p:blipFill>
          <a:blip r:embed="rId9">
            <a:extLst>
              <a:ext uri="{BEBA8EAE-BF5A-486C-A8C5-ECC9F3942E4B}">
                <a14:imgProps xmlns:a14="http://schemas.microsoft.com/office/drawing/2010/main">
                  <a14:imgLayer r:embed="rId10">
                    <a14:imgEffect>
                      <a14:artisticPhotocopy/>
                    </a14:imgEffect>
                    <a14:imgEffect>
                      <a14:brightnessContrast bright="20000" contrast="-40000"/>
                    </a14:imgEffect>
                  </a14:imgLayer>
                </a14:imgProps>
              </a:ext>
            </a:extLst>
          </a:blip>
          <a:stretch>
            <a:fillRect/>
          </a:stretch>
        </p:blipFill>
        <p:spPr>
          <a:xfrm>
            <a:off x="6452035" y="3496712"/>
            <a:ext cx="1363679" cy="1535933"/>
          </a:xfrm>
          <a:prstGeom prst="rect">
            <a:avLst/>
          </a:prstGeom>
        </p:spPr>
      </p:pic>
      <p:pic>
        <p:nvPicPr>
          <p:cNvPr id="14" name="Picture 13">
            <a:extLst>
              <a:ext uri="{FF2B5EF4-FFF2-40B4-BE49-F238E27FC236}">
                <a16:creationId xmlns:a16="http://schemas.microsoft.com/office/drawing/2014/main" id="{D0A9DF9C-57A1-BCE8-26A3-4CC94C81B181}"/>
              </a:ext>
            </a:extLst>
          </p:cNvPr>
          <p:cNvPicPr>
            <a:picLocks noChangeAspect="1"/>
          </p:cNvPicPr>
          <p:nvPr/>
        </p:nvPicPr>
        <p:blipFill>
          <a:blip r:embed="rId11"/>
          <a:stretch>
            <a:fillRect/>
          </a:stretch>
        </p:blipFill>
        <p:spPr>
          <a:xfrm>
            <a:off x="9236341" y="3485490"/>
            <a:ext cx="1505452" cy="1590028"/>
          </a:xfrm>
          <a:prstGeom prst="rect">
            <a:avLst/>
          </a:prstGeom>
        </p:spPr>
      </p:pic>
    </p:spTree>
    <p:extLst>
      <p:ext uri="{BB962C8B-B14F-4D97-AF65-F5344CB8AC3E}">
        <p14:creationId xmlns:p14="http://schemas.microsoft.com/office/powerpoint/2010/main" val="415813383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DC1FFC54-4807-BE97-2D12-68A4B9F3383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TextBox 3">
            <a:extLst>
              <a:ext uri="{FF2B5EF4-FFF2-40B4-BE49-F238E27FC236}">
                <a16:creationId xmlns:a16="http://schemas.microsoft.com/office/drawing/2014/main" id="{5EB96F1C-B457-871A-9D2E-500040AA9F86}"/>
              </a:ext>
            </a:extLst>
          </p:cNvPr>
          <p:cNvSpPr txBox="1"/>
          <p:nvPr/>
        </p:nvSpPr>
        <p:spPr>
          <a:xfrm>
            <a:off x="413935" y="1031095"/>
            <a:ext cx="11542255" cy="2893100"/>
          </a:xfrm>
          <a:prstGeom prst="rect">
            <a:avLst/>
          </a:prstGeom>
          <a:noFill/>
        </p:spPr>
        <p:txBody>
          <a:bodyPr wrap="square" rtlCol="0">
            <a:spAutoFit/>
          </a:bodyPr>
          <a:lstStyle/>
          <a:p>
            <a:pPr algn="just">
              <a:tabLst>
                <a:tab pos="2454275" algn="l"/>
              </a:tabLst>
            </a:pPr>
            <a:r>
              <a:rPr lang="en-US" sz="2600" b="1" dirty="0">
                <a:latin typeface="Cambria" panose="02040503050406030204" pitchFamily="18" charset="0"/>
                <a:ea typeface="Cambria" panose="02040503050406030204" pitchFamily="18" charset="0"/>
                <a:cs typeface="Arial Unicode MS" panose="020B0604020202020204" pitchFamily="34" charset="-128"/>
              </a:rPr>
              <a:t>Q48. Select the option that is related to the third number in the same way as the second number is related to the first number. </a:t>
            </a:r>
          </a:p>
          <a:p>
            <a:pPr algn="just">
              <a:tabLst>
                <a:tab pos="2454275" algn="l"/>
              </a:tabLst>
            </a:pPr>
            <a:r>
              <a:rPr lang="en-US" sz="2600" b="1" dirty="0">
                <a:latin typeface="Cambria" panose="02040503050406030204" pitchFamily="18" charset="0"/>
                <a:ea typeface="Cambria" panose="02040503050406030204" pitchFamily="18" charset="0"/>
                <a:cs typeface="Arial Unicode MS" panose="020B0604020202020204" pitchFamily="34" charset="-128"/>
              </a:rPr>
              <a:t>14 : 112 : : 18 : ? </a:t>
            </a:r>
          </a:p>
          <a:p>
            <a:pPr algn="just">
              <a:tabLst>
                <a:tab pos="2454275" algn="l"/>
              </a:tabLst>
            </a:pPr>
            <a:r>
              <a:rPr lang="fr-FR" sz="2600" b="1" dirty="0">
                <a:latin typeface="Cambria" panose="02040503050406030204" pitchFamily="18" charset="0"/>
                <a:ea typeface="Cambria" panose="02040503050406030204" pitchFamily="18" charset="0"/>
                <a:cs typeface="Arial Unicode MS" panose="020B0604020202020204" pitchFamily="34" charset="-128"/>
              </a:rPr>
              <a:t>(a) </a:t>
            </a:r>
            <a:r>
              <a:rPr lang="en-US" sz="2600" b="1" dirty="0">
                <a:latin typeface="Cambria" panose="02040503050406030204" pitchFamily="18" charset="0"/>
                <a:ea typeface="Cambria" panose="02040503050406030204" pitchFamily="18" charset="0"/>
                <a:cs typeface="Arial Unicode MS" panose="020B0604020202020204" pitchFamily="34" charset="-128"/>
              </a:rPr>
              <a:t>162</a:t>
            </a:r>
            <a:endParaRPr lang="fr-FR" sz="2600" b="1" dirty="0">
              <a:latin typeface="Cambria" panose="02040503050406030204" pitchFamily="18" charset="0"/>
              <a:ea typeface="Cambria" panose="02040503050406030204" pitchFamily="18" charset="0"/>
              <a:cs typeface="Arial Unicode MS" panose="020B0604020202020204" pitchFamily="34" charset="-128"/>
            </a:endParaRPr>
          </a:p>
          <a:p>
            <a:pPr algn="just">
              <a:tabLst>
                <a:tab pos="2454275" algn="l"/>
              </a:tabLst>
            </a:pPr>
            <a:r>
              <a:rPr lang="fr-FR" sz="2600" b="1" dirty="0">
                <a:latin typeface="Cambria" panose="02040503050406030204" pitchFamily="18" charset="0"/>
                <a:ea typeface="Cambria" panose="02040503050406030204" pitchFamily="18" charset="0"/>
                <a:cs typeface="Arial Unicode MS" panose="020B0604020202020204" pitchFamily="34" charset="-128"/>
              </a:rPr>
              <a:t>(b) </a:t>
            </a:r>
            <a:r>
              <a:rPr lang="en-US" sz="2600" b="1" dirty="0">
                <a:latin typeface="Cambria" panose="02040503050406030204" pitchFamily="18" charset="0"/>
                <a:ea typeface="Cambria" panose="02040503050406030204" pitchFamily="18" charset="0"/>
                <a:cs typeface="Arial Unicode MS" panose="020B0604020202020204" pitchFamily="34" charset="-128"/>
              </a:rPr>
              <a:t>148</a:t>
            </a:r>
            <a:endParaRPr lang="fr-FR" sz="2600" b="1" dirty="0">
              <a:latin typeface="Cambria" panose="02040503050406030204" pitchFamily="18" charset="0"/>
              <a:ea typeface="Cambria" panose="02040503050406030204" pitchFamily="18" charset="0"/>
              <a:cs typeface="Arial Unicode MS" panose="020B0604020202020204" pitchFamily="34" charset="-128"/>
            </a:endParaRPr>
          </a:p>
          <a:p>
            <a:pPr algn="just">
              <a:tabLst>
                <a:tab pos="2454275" algn="l"/>
              </a:tabLst>
            </a:pPr>
            <a:r>
              <a:rPr lang="fr-FR" sz="2600" b="1" dirty="0">
                <a:latin typeface="Cambria" panose="02040503050406030204" pitchFamily="18" charset="0"/>
                <a:ea typeface="Cambria" panose="02040503050406030204" pitchFamily="18" charset="0"/>
                <a:cs typeface="Arial Unicode MS" panose="020B0604020202020204" pitchFamily="34" charset="-128"/>
              </a:rPr>
              <a:t>(c) 180</a:t>
            </a:r>
          </a:p>
          <a:p>
            <a:pPr algn="just">
              <a:tabLst>
                <a:tab pos="2454275" algn="l"/>
              </a:tabLst>
            </a:pPr>
            <a:r>
              <a:rPr lang="fr-FR" sz="2600" b="1" dirty="0">
                <a:latin typeface="Cambria" panose="02040503050406030204" pitchFamily="18" charset="0"/>
                <a:ea typeface="Cambria" panose="02040503050406030204" pitchFamily="18" charset="0"/>
                <a:cs typeface="Arial Unicode MS" panose="020B0604020202020204" pitchFamily="34" charset="-128"/>
              </a:rPr>
              <a:t>(d) </a:t>
            </a:r>
            <a:r>
              <a:rPr lang="en-US" sz="2600" b="1" dirty="0">
                <a:latin typeface="Cambria" panose="02040503050406030204" pitchFamily="18" charset="0"/>
                <a:ea typeface="Cambria" panose="02040503050406030204" pitchFamily="18" charset="0"/>
                <a:cs typeface="Arial Unicode MS" panose="020B0604020202020204" pitchFamily="34" charset="-128"/>
              </a:rPr>
              <a:t>198</a:t>
            </a:r>
          </a:p>
        </p:txBody>
      </p:sp>
      <p:sp>
        <p:nvSpPr>
          <p:cNvPr id="2" name="TextBox 1">
            <a:extLst>
              <a:ext uri="{FF2B5EF4-FFF2-40B4-BE49-F238E27FC236}">
                <a16:creationId xmlns:a16="http://schemas.microsoft.com/office/drawing/2014/main" id="{66A14004-E8AA-3EE3-B109-72A7C8B47678}"/>
              </a:ext>
            </a:extLst>
          </p:cNvPr>
          <p:cNvSpPr txBox="1"/>
          <p:nvPr/>
        </p:nvSpPr>
        <p:spPr>
          <a:xfrm>
            <a:off x="31363" y="238358"/>
            <a:ext cx="9559897" cy="461665"/>
          </a:xfrm>
          <a:prstGeom prst="rect">
            <a:avLst/>
          </a:prstGeom>
          <a:noFill/>
        </p:spPr>
        <p:txBody>
          <a:bodyPr wrap="square">
            <a:spAutoFit/>
          </a:bodyPr>
          <a:lstStyle/>
          <a:p>
            <a:pPr algn="ctr"/>
            <a:r>
              <a:rPr lang="en-IN" sz="2400" b="1" dirty="0">
                <a:solidFill>
                  <a:schemeClr val="bg1"/>
                </a:solidFill>
                <a:latin typeface="Cambria" panose="02040503050406030204" pitchFamily="18" charset="0"/>
                <a:ea typeface="Cambria" panose="02040503050406030204" pitchFamily="18" charset="0"/>
              </a:rPr>
              <a:t>SSC JE | JSSC JE | NHPC JE | DDA JE | DFCCIL | IB JIO | By Abhishek Sir</a:t>
            </a:r>
          </a:p>
        </p:txBody>
      </p:sp>
    </p:spTree>
    <p:extLst>
      <p:ext uri="{BB962C8B-B14F-4D97-AF65-F5344CB8AC3E}">
        <p14:creationId xmlns:p14="http://schemas.microsoft.com/office/powerpoint/2010/main" val="273989956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DC1FFC54-4807-BE97-2D12-68A4B9F3383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TextBox 3">
            <a:extLst>
              <a:ext uri="{FF2B5EF4-FFF2-40B4-BE49-F238E27FC236}">
                <a16:creationId xmlns:a16="http://schemas.microsoft.com/office/drawing/2014/main" id="{5EB96F1C-B457-871A-9D2E-500040AA9F86}"/>
              </a:ext>
            </a:extLst>
          </p:cNvPr>
          <p:cNvSpPr txBox="1"/>
          <p:nvPr/>
        </p:nvSpPr>
        <p:spPr>
          <a:xfrm>
            <a:off x="413935" y="1031095"/>
            <a:ext cx="11542255" cy="5693866"/>
          </a:xfrm>
          <a:prstGeom prst="rect">
            <a:avLst/>
          </a:prstGeom>
          <a:noFill/>
        </p:spPr>
        <p:txBody>
          <a:bodyPr wrap="square" rtlCol="0">
            <a:spAutoFit/>
          </a:bodyPr>
          <a:lstStyle/>
          <a:p>
            <a:pPr algn="just">
              <a:tabLst>
                <a:tab pos="2454275" algn="l"/>
              </a:tabLst>
            </a:pPr>
            <a:r>
              <a:rPr lang="en-US" sz="2600" b="1" dirty="0">
                <a:latin typeface="Cambria" panose="02040503050406030204" pitchFamily="18" charset="0"/>
                <a:ea typeface="Cambria" panose="02040503050406030204" pitchFamily="18" charset="0"/>
                <a:cs typeface="Arial Unicode MS" panose="020B0604020202020204" pitchFamily="34" charset="-128"/>
              </a:rPr>
              <a:t>Q49. Read the given statements and conclusions carefully. Assuming that the information given in the statements is true, even if it appears to be at variance with commonly known facts, decide which of the given conclusions logically follow(s) from the statements. </a:t>
            </a:r>
          </a:p>
          <a:p>
            <a:pPr algn="just">
              <a:tabLst>
                <a:tab pos="2454275" algn="l"/>
              </a:tabLst>
            </a:pPr>
            <a:r>
              <a:rPr lang="en-US" sz="2600" b="1" dirty="0">
                <a:latin typeface="Cambria" panose="02040503050406030204" pitchFamily="18" charset="0"/>
                <a:ea typeface="Cambria" panose="02040503050406030204" pitchFamily="18" charset="0"/>
                <a:cs typeface="Arial Unicode MS" panose="020B0604020202020204" pitchFamily="34" charset="-128"/>
              </a:rPr>
              <a:t>Statements: </a:t>
            </a:r>
          </a:p>
          <a:p>
            <a:pPr algn="just">
              <a:tabLst>
                <a:tab pos="2454275" algn="l"/>
              </a:tabLst>
            </a:pPr>
            <a:r>
              <a:rPr lang="en-US" sz="2600" b="1" dirty="0">
                <a:latin typeface="Cambria" panose="02040503050406030204" pitchFamily="18" charset="0"/>
                <a:ea typeface="Cambria" panose="02040503050406030204" pitchFamily="18" charset="0"/>
                <a:cs typeface="Arial Unicode MS" panose="020B0604020202020204" pitchFamily="34" charset="-128"/>
              </a:rPr>
              <a:t>Some markers are boards. </a:t>
            </a:r>
          </a:p>
          <a:p>
            <a:pPr algn="just">
              <a:tabLst>
                <a:tab pos="2454275" algn="l"/>
              </a:tabLst>
            </a:pPr>
            <a:r>
              <a:rPr lang="en-US" sz="2600" b="1" dirty="0">
                <a:latin typeface="Cambria" panose="02040503050406030204" pitchFamily="18" charset="0"/>
                <a:ea typeface="Cambria" panose="02040503050406030204" pitchFamily="18" charset="0"/>
                <a:cs typeface="Arial Unicode MS" panose="020B0604020202020204" pitchFamily="34" charset="-128"/>
              </a:rPr>
              <a:t>All the boards are printers. </a:t>
            </a:r>
          </a:p>
          <a:p>
            <a:pPr algn="just">
              <a:tabLst>
                <a:tab pos="2454275" algn="l"/>
              </a:tabLst>
            </a:pPr>
            <a:r>
              <a:rPr lang="en-US" sz="2600" b="1" dirty="0">
                <a:latin typeface="Cambria" panose="02040503050406030204" pitchFamily="18" charset="0"/>
                <a:ea typeface="Cambria" panose="02040503050406030204" pitchFamily="18" charset="0"/>
                <a:cs typeface="Arial Unicode MS" panose="020B0604020202020204" pitchFamily="34" charset="-128"/>
              </a:rPr>
              <a:t>Conclusion: </a:t>
            </a:r>
          </a:p>
          <a:p>
            <a:pPr algn="just">
              <a:tabLst>
                <a:tab pos="2454275" algn="l"/>
              </a:tabLst>
            </a:pPr>
            <a:r>
              <a:rPr lang="en-US" sz="2600" b="1" dirty="0">
                <a:latin typeface="Cambria" panose="02040503050406030204" pitchFamily="18" charset="0"/>
                <a:ea typeface="Cambria" panose="02040503050406030204" pitchFamily="18" charset="0"/>
                <a:cs typeface="Arial Unicode MS" panose="020B0604020202020204" pitchFamily="34" charset="-128"/>
              </a:rPr>
              <a:t>I. All the printers are boards </a:t>
            </a:r>
          </a:p>
          <a:p>
            <a:pPr algn="just">
              <a:tabLst>
                <a:tab pos="2454275" algn="l"/>
              </a:tabLst>
            </a:pPr>
            <a:r>
              <a:rPr lang="en-US" sz="2600" b="1" dirty="0">
                <a:latin typeface="Cambria" panose="02040503050406030204" pitchFamily="18" charset="0"/>
                <a:ea typeface="Cambria" panose="02040503050406030204" pitchFamily="18" charset="0"/>
                <a:cs typeface="Arial Unicode MS" panose="020B0604020202020204" pitchFamily="34" charset="-128"/>
              </a:rPr>
              <a:t>II. All markers are printers. </a:t>
            </a:r>
          </a:p>
          <a:p>
            <a:pPr algn="just">
              <a:tabLst>
                <a:tab pos="2454275" algn="l"/>
              </a:tabLst>
            </a:pPr>
            <a:r>
              <a:rPr lang="fr-FR" sz="2600" b="1" dirty="0">
                <a:latin typeface="Cambria" panose="02040503050406030204" pitchFamily="18" charset="0"/>
                <a:ea typeface="Cambria" panose="02040503050406030204" pitchFamily="18" charset="0"/>
                <a:cs typeface="Arial Unicode MS" panose="020B0604020202020204" pitchFamily="34" charset="-128"/>
              </a:rPr>
              <a:t>(a) </a:t>
            </a:r>
            <a:r>
              <a:rPr lang="en-US" sz="2600" b="1" dirty="0">
                <a:latin typeface="Cambria" panose="02040503050406030204" pitchFamily="18" charset="0"/>
                <a:ea typeface="Cambria" panose="02040503050406030204" pitchFamily="18" charset="0"/>
                <a:cs typeface="Arial Unicode MS" panose="020B0604020202020204" pitchFamily="34" charset="-128"/>
              </a:rPr>
              <a:t>Only conclusion I follows </a:t>
            </a:r>
            <a:endParaRPr lang="fr-FR" sz="2600" b="1" dirty="0">
              <a:latin typeface="Cambria" panose="02040503050406030204" pitchFamily="18" charset="0"/>
              <a:ea typeface="Cambria" panose="02040503050406030204" pitchFamily="18" charset="0"/>
              <a:cs typeface="Arial Unicode MS" panose="020B0604020202020204" pitchFamily="34" charset="-128"/>
            </a:endParaRPr>
          </a:p>
          <a:p>
            <a:pPr algn="just">
              <a:tabLst>
                <a:tab pos="2454275" algn="l"/>
              </a:tabLst>
            </a:pPr>
            <a:r>
              <a:rPr lang="fr-FR" sz="2600" b="1" dirty="0">
                <a:latin typeface="Cambria" panose="02040503050406030204" pitchFamily="18" charset="0"/>
                <a:ea typeface="Cambria" panose="02040503050406030204" pitchFamily="18" charset="0"/>
                <a:cs typeface="Arial Unicode MS" panose="020B0604020202020204" pitchFamily="34" charset="-128"/>
              </a:rPr>
              <a:t>(b) </a:t>
            </a:r>
            <a:r>
              <a:rPr lang="en-US" sz="2600" b="1" dirty="0">
                <a:latin typeface="Cambria" panose="02040503050406030204" pitchFamily="18" charset="0"/>
                <a:ea typeface="Cambria" panose="02040503050406030204" pitchFamily="18" charset="0"/>
                <a:cs typeface="Arial Unicode MS" panose="020B0604020202020204" pitchFamily="34" charset="-128"/>
              </a:rPr>
              <a:t>Only conclusion II follows </a:t>
            </a:r>
            <a:endParaRPr lang="fr-FR" sz="2600" b="1" dirty="0">
              <a:latin typeface="Cambria" panose="02040503050406030204" pitchFamily="18" charset="0"/>
              <a:ea typeface="Cambria" panose="02040503050406030204" pitchFamily="18" charset="0"/>
              <a:cs typeface="Arial Unicode MS" panose="020B0604020202020204" pitchFamily="34" charset="-128"/>
            </a:endParaRPr>
          </a:p>
          <a:p>
            <a:pPr algn="just">
              <a:tabLst>
                <a:tab pos="2454275" algn="l"/>
              </a:tabLst>
            </a:pPr>
            <a:r>
              <a:rPr lang="fr-FR" sz="2600" b="1" dirty="0">
                <a:latin typeface="Cambria" panose="02040503050406030204" pitchFamily="18" charset="0"/>
                <a:ea typeface="Cambria" panose="02040503050406030204" pitchFamily="18" charset="0"/>
                <a:cs typeface="Arial Unicode MS" panose="020B0604020202020204" pitchFamily="34" charset="-128"/>
              </a:rPr>
              <a:t>(c) </a:t>
            </a:r>
            <a:r>
              <a:rPr lang="fr-FR" sz="2600" b="1" dirty="0" err="1">
                <a:latin typeface="Cambria" panose="02040503050406030204" pitchFamily="18" charset="0"/>
                <a:ea typeface="Cambria" panose="02040503050406030204" pitchFamily="18" charset="0"/>
                <a:cs typeface="Arial Unicode MS" panose="020B0604020202020204" pitchFamily="34" charset="-128"/>
              </a:rPr>
              <a:t>Both</a:t>
            </a:r>
            <a:r>
              <a:rPr lang="fr-FR" sz="2600" b="1" dirty="0">
                <a:latin typeface="Cambria" panose="02040503050406030204" pitchFamily="18" charset="0"/>
                <a:ea typeface="Cambria" panose="02040503050406030204" pitchFamily="18" charset="0"/>
                <a:cs typeface="Arial Unicode MS" panose="020B0604020202020204" pitchFamily="34" charset="-128"/>
              </a:rPr>
              <a:t> conclusions I and II follow </a:t>
            </a:r>
          </a:p>
          <a:p>
            <a:pPr algn="just">
              <a:tabLst>
                <a:tab pos="2454275" algn="l"/>
              </a:tabLst>
            </a:pPr>
            <a:r>
              <a:rPr lang="fr-FR" sz="2600" b="1" dirty="0">
                <a:latin typeface="Cambria" panose="02040503050406030204" pitchFamily="18" charset="0"/>
                <a:ea typeface="Cambria" panose="02040503050406030204" pitchFamily="18" charset="0"/>
                <a:cs typeface="Arial Unicode MS" panose="020B0604020202020204" pitchFamily="34" charset="-128"/>
              </a:rPr>
              <a:t>(d) </a:t>
            </a:r>
            <a:r>
              <a:rPr lang="en-US" sz="2600" b="1" dirty="0">
                <a:latin typeface="Cambria" panose="02040503050406030204" pitchFamily="18" charset="0"/>
                <a:ea typeface="Cambria" panose="02040503050406030204" pitchFamily="18" charset="0"/>
                <a:cs typeface="Arial Unicode MS" panose="020B0604020202020204" pitchFamily="34" charset="-128"/>
              </a:rPr>
              <a:t>Neither conclusion I nor II follows </a:t>
            </a:r>
          </a:p>
        </p:txBody>
      </p:sp>
      <p:sp>
        <p:nvSpPr>
          <p:cNvPr id="2" name="TextBox 1">
            <a:extLst>
              <a:ext uri="{FF2B5EF4-FFF2-40B4-BE49-F238E27FC236}">
                <a16:creationId xmlns:a16="http://schemas.microsoft.com/office/drawing/2014/main" id="{66A14004-E8AA-3EE3-B109-72A7C8B47678}"/>
              </a:ext>
            </a:extLst>
          </p:cNvPr>
          <p:cNvSpPr txBox="1"/>
          <p:nvPr/>
        </p:nvSpPr>
        <p:spPr>
          <a:xfrm>
            <a:off x="31363" y="238358"/>
            <a:ext cx="9559897" cy="461665"/>
          </a:xfrm>
          <a:prstGeom prst="rect">
            <a:avLst/>
          </a:prstGeom>
          <a:noFill/>
        </p:spPr>
        <p:txBody>
          <a:bodyPr wrap="square">
            <a:spAutoFit/>
          </a:bodyPr>
          <a:lstStyle/>
          <a:p>
            <a:pPr algn="ctr"/>
            <a:r>
              <a:rPr lang="en-IN" sz="2400" b="1" dirty="0">
                <a:solidFill>
                  <a:schemeClr val="bg1"/>
                </a:solidFill>
                <a:latin typeface="Cambria" panose="02040503050406030204" pitchFamily="18" charset="0"/>
                <a:ea typeface="Cambria" panose="02040503050406030204" pitchFamily="18" charset="0"/>
              </a:rPr>
              <a:t>SSC JE | JSSC JE | NHPC JE | DDA JE | DFCCIL | IB JIO | By Abhishek Sir</a:t>
            </a:r>
          </a:p>
        </p:txBody>
      </p:sp>
    </p:spTree>
    <p:extLst>
      <p:ext uri="{BB962C8B-B14F-4D97-AF65-F5344CB8AC3E}">
        <p14:creationId xmlns:p14="http://schemas.microsoft.com/office/powerpoint/2010/main" val="221156889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DC1FFC54-4807-BE97-2D12-68A4B9F3383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TextBox 3">
            <a:extLst>
              <a:ext uri="{FF2B5EF4-FFF2-40B4-BE49-F238E27FC236}">
                <a16:creationId xmlns:a16="http://schemas.microsoft.com/office/drawing/2014/main" id="{5EB96F1C-B457-871A-9D2E-500040AA9F86}"/>
              </a:ext>
            </a:extLst>
          </p:cNvPr>
          <p:cNvSpPr txBox="1"/>
          <p:nvPr/>
        </p:nvSpPr>
        <p:spPr>
          <a:xfrm>
            <a:off x="413935" y="1031095"/>
            <a:ext cx="11542255" cy="2893100"/>
          </a:xfrm>
          <a:prstGeom prst="rect">
            <a:avLst/>
          </a:prstGeom>
          <a:noFill/>
        </p:spPr>
        <p:txBody>
          <a:bodyPr wrap="square" rtlCol="0">
            <a:spAutoFit/>
          </a:bodyPr>
          <a:lstStyle/>
          <a:p>
            <a:pPr algn="just">
              <a:tabLst>
                <a:tab pos="2454275" algn="l"/>
              </a:tabLst>
            </a:pPr>
            <a:r>
              <a:rPr lang="en-US" sz="2600" b="1" dirty="0">
                <a:latin typeface="Cambria" panose="02040503050406030204" pitchFamily="18" charset="0"/>
                <a:ea typeface="Cambria" panose="02040503050406030204" pitchFamily="18" charset="0"/>
                <a:cs typeface="Arial Unicode MS" panose="020B0604020202020204" pitchFamily="34" charset="-128"/>
              </a:rPr>
              <a:t>Q50. Select the option in which the words share the same relationship as that shared by the given pair of words. </a:t>
            </a:r>
          </a:p>
          <a:p>
            <a:pPr algn="just">
              <a:tabLst>
                <a:tab pos="2454275" algn="l"/>
              </a:tabLst>
            </a:pPr>
            <a:r>
              <a:rPr lang="en-US" sz="2600" b="1" dirty="0">
                <a:latin typeface="Cambria" panose="02040503050406030204" pitchFamily="18" charset="0"/>
                <a:ea typeface="Cambria" panose="02040503050406030204" pitchFamily="18" charset="0"/>
                <a:cs typeface="Arial Unicode MS" panose="020B0604020202020204" pitchFamily="34" charset="-128"/>
              </a:rPr>
              <a:t>Austria : Vienna </a:t>
            </a:r>
          </a:p>
          <a:p>
            <a:pPr algn="just">
              <a:tabLst>
                <a:tab pos="2454275" algn="l"/>
              </a:tabLst>
            </a:pPr>
            <a:r>
              <a:rPr lang="fr-FR" sz="2600" b="1" dirty="0">
                <a:latin typeface="Cambria" panose="02040503050406030204" pitchFamily="18" charset="0"/>
                <a:ea typeface="Cambria" panose="02040503050406030204" pitchFamily="18" charset="0"/>
                <a:cs typeface="Arial Unicode MS" panose="020B0604020202020204" pitchFamily="34" charset="-128"/>
              </a:rPr>
              <a:t>(a) </a:t>
            </a:r>
            <a:r>
              <a:rPr lang="en-US" sz="2600" b="1" dirty="0">
                <a:latin typeface="Cambria" panose="02040503050406030204" pitchFamily="18" charset="0"/>
                <a:ea typeface="Cambria" panose="02040503050406030204" pitchFamily="18" charset="0"/>
                <a:cs typeface="Arial Unicode MS" panose="020B0604020202020204" pitchFamily="34" charset="-128"/>
              </a:rPr>
              <a:t>Egypt : Cairo </a:t>
            </a:r>
            <a:endParaRPr lang="fr-FR" sz="2600" b="1" dirty="0">
              <a:latin typeface="Cambria" panose="02040503050406030204" pitchFamily="18" charset="0"/>
              <a:ea typeface="Cambria" panose="02040503050406030204" pitchFamily="18" charset="0"/>
              <a:cs typeface="Arial Unicode MS" panose="020B0604020202020204" pitchFamily="34" charset="-128"/>
            </a:endParaRPr>
          </a:p>
          <a:p>
            <a:pPr algn="just">
              <a:tabLst>
                <a:tab pos="2454275" algn="l"/>
              </a:tabLst>
            </a:pPr>
            <a:r>
              <a:rPr lang="fr-FR" sz="2600" b="1" dirty="0">
                <a:latin typeface="Cambria" panose="02040503050406030204" pitchFamily="18" charset="0"/>
                <a:ea typeface="Cambria" panose="02040503050406030204" pitchFamily="18" charset="0"/>
                <a:cs typeface="Arial Unicode MS" panose="020B0604020202020204" pitchFamily="34" charset="-128"/>
              </a:rPr>
              <a:t>(b) </a:t>
            </a:r>
            <a:r>
              <a:rPr lang="en-US" sz="2600" b="1" dirty="0">
                <a:latin typeface="Cambria" panose="02040503050406030204" pitchFamily="18" charset="0"/>
                <a:ea typeface="Cambria" panose="02040503050406030204" pitchFamily="18" charset="0"/>
                <a:cs typeface="Arial Unicode MS" panose="020B0604020202020204" pitchFamily="34" charset="-128"/>
              </a:rPr>
              <a:t>Canada : Praia </a:t>
            </a:r>
            <a:endParaRPr lang="fr-FR" sz="2600" b="1" dirty="0">
              <a:latin typeface="Cambria" panose="02040503050406030204" pitchFamily="18" charset="0"/>
              <a:ea typeface="Cambria" panose="02040503050406030204" pitchFamily="18" charset="0"/>
              <a:cs typeface="Arial Unicode MS" panose="020B0604020202020204" pitchFamily="34" charset="-128"/>
            </a:endParaRPr>
          </a:p>
          <a:p>
            <a:pPr algn="just">
              <a:tabLst>
                <a:tab pos="2454275" algn="l"/>
              </a:tabLst>
            </a:pPr>
            <a:r>
              <a:rPr lang="fr-FR" sz="2600" b="1" dirty="0">
                <a:latin typeface="Cambria" panose="02040503050406030204" pitchFamily="18" charset="0"/>
                <a:ea typeface="Cambria" panose="02040503050406030204" pitchFamily="18" charset="0"/>
                <a:cs typeface="Arial Unicode MS" panose="020B0604020202020204" pitchFamily="34" charset="-128"/>
              </a:rPr>
              <a:t>(c) Chile : Berlin </a:t>
            </a:r>
          </a:p>
          <a:p>
            <a:pPr algn="just">
              <a:tabLst>
                <a:tab pos="2454275" algn="l"/>
              </a:tabLst>
            </a:pPr>
            <a:r>
              <a:rPr lang="fr-FR" sz="2600" b="1" dirty="0">
                <a:latin typeface="Cambria" panose="02040503050406030204" pitchFamily="18" charset="0"/>
                <a:ea typeface="Cambria" panose="02040503050406030204" pitchFamily="18" charset="0"/>
                <a:cs typeface="Arial Unicode MS" panose="020B0604020202020204" pitchFamily="34" charset="-128"/>
              </a:rPr>
              <a:t>(d) </a:t>
            </a:r>
            <a:r>
              <a:rPr lang="en-US" sz="2600" b="1" dirty="0">
                <a:latin typeface="Cambria" panose="02040503050406030204" pitchFamily="18" charset="0"/>
                <a:ea typeface="Cambria" panose="02040503050406030204" pitchFamily="18" charset="0"/>
                <a:cs typeface="Arial Unicode MS" panose="020B0604020202020204" pitchFamily="34" charset="-128"/>
              </a:rPr>
              <a:t>Ireland : Jakarta </a:t>
            </a:r>
          </a:p>
        </p:txBody>
      </p:sp>
      <p:sp>
        <p:nvSpPr>
          <p:cNvPr id="2" name="TextBox 1">
            <a:extLst>
              <a:ext uri="{FF2B5EF4-FFF2-40B4-BE49-F238E27FC236}">
                <a16:creationId xmlns:a16="http://schemas.microsoft.com/office/drawing/2014/main" id="{66A14004-E8AA-3EE3-B109-72A7C8B47678}"/>
              </a:ext>
            </a:extLst>
          </p:cNvPr>
          <p:cNvSpPr txBox="1"/>
          <p:nvPr/>
        </p:nvSpPr>
        <p:spPr>
          <a:xfrm>
            <a:off x="31363" y="238358"/>
            <a:ext cx="9559897" cy="461665"/>
          </a:xfrm>
          <a:prstGeom prst="rect">
            <a:avLst/>
          </a:prstGeom>
          <a:noFill/>
        </p:spPr>
        <p:txBody>
          <a:bodyPr wrap="square">
            <a:spAutoFit/>
          </a:bodyPr>
          <a:lstStyle/>
          <a:p>
            <a:pPr algn="ctr"/>
            <a:r>
              <a:rPr lang="en-IN" sz="2400" b="1" dirty="0">
                <a:solidFill>
                  <a:schemeClr val="bg1"/>
                </a:solidFill>
                <a:latin typeface="Cambria" panose="02040503050406030204" pitchFamily="18" charset="0"/>
                <a:ea typeface="Cambria" panose="02040503050406030204" pitchFamily="18" charset="0"/>
              </a:rPr>
              <a:t>SSC JE | JSSC JE | NHPC JE | DDA JE | DFCCIL | IB JIO | By Abhishek Sir</a:t>
            </a:r>
          </a:p>
        </p:txBody>
      </p:sp>
    </p:spTree>
    <p:extLst>
      <p:ext uri="{BB962C8B-B14F-4D97-AF65-F5344CB8AC3E}">
        <p14:creationId xmlns:p14="http://schemas.microsoft.com/office/powerpoint/2010/main" val="404020084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DC1FFC54-4807-BE97-2D12-68A4B9F3383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TextBox 3">
            <a:extLst>
              <a:ext uri="{FF2B5EF4-FFF2-40B4-BE49-F238E27FC236}">
                <a16:creationId xmlns:a16="http://schemas.microsoft.com/office/drawing/2014/main" id="{5EB96F1C-B457-871A-9D2E-500040AA9F86}"/>
              </a:ext>
            </a:extLst>
          </p:cNvPr>
          <p:cNvSpPr txBox="1"/>
          <p:nvPr/>
        </p:nvSpPr>
        <p:spPr>
          <a:xfrm>
            <a:off x="413935" y="1031095"/>
            <a:ext cx="11542255" cy="2893100"/>
          </a:xfrm>
          <a:prstGeom prst="rect">
            <a:avLst/>
          </a:prstGeom>
          <a:noFill/>
        </p:spPr>
        <p:txBody>
          <a:bodyPr wrap="square" rtlCol="0">
            <a:spAutoFit/>
          </a:bodyPr>
          <a:lstStyle/>
          <a:p>
            <a:pPr algn="just">
              <a:tabLst>
                <a:tab pos="2454275" algn="l"/>
              </a:tabLst>
            </a:pPr>
            <a:r>
              <a:rPr lang="en-US" sz="2600" b="1" dirty="0">
                <a:latin typeface="Cambria" panose="02040503050406030204" pitchFamily="18" charset="0"/>
                <a:ea typeface="Cambria" panose="02040503050406030204" pitchFamily="18" charset="0"/>
                <a:cs typeface="Arial Unicode MS" panose="020B0604020202020204" pitchFamily="34" charset="-128"/>
              </a:rPr>
              <a:t>Q1. In the following question, select the related word from the given alternatives.</a:t>
            </a:r>
          </a:p>
          <a:p>
            <a:pPr algn="just">
              <a:tabLst>
                <a:tab pos="2454275" algn="l"/>
              </a:tabLst>
            </a:pPr>
            <a:r>
              <a:rPr lang="en-US" sz="2600" b="1" dirty="0">
                <a:latin typeface="Cambria" panose="02040503050406030204" pitchFamily="18" charset="0"/>
                <a:ea typeface="Cambria" panose="02040503050406030204" pitchFamily="18" charset="0"/>
                <a:cs typeface="Arial Unicode MS" panose="020B0604020202020204" pitchFamily="34" charset="-128"/>
              </a:rPr>
              <a:t>Smash : Badminton : : ? : ?</a:t>
            </a:r>
          </a:p>
          <a:p>
            <a:pPr algn="just">
              <a:tabLst>
                <a:tab pos="2454275" algn="l"/>
              </a:tabLst>
            </a:pPr>
            <a:r>
              <a:rPr lang="fr-FR" sz="2600" b="1" dirty="0">
                <a:latin typeface="Cambria" panose="02040503050406030204" pitchFamily="18" charset="0"/>
                <a:ea typeface="Cambria" panose="02040503050406030204" pitchFamily="18" charset="0"/>
                <a:cs typeface="Arial Unicode MS" panose="020B0604020202020204" pitchFamily="34" charset="-128"/>
              </a:rPr>
              <a:t>(a) </a:t>
            </a:r>
            <a:r>
              <a:rPr lang="fr-FR" sz="2600" b="1" dirty="0" err="1">
                <a:latin typeface="Cambria" panose="02040503050406030204" pitchFamily="18" charset="0"/>
                <a:ea typeface="Cambria" panose="02040503050406030204" pitchFamily="18" charset="0"/>
                <a:cs typeface="Arial Unicode MS" panose="020B0604020202020204" pitchFamily="34" charset="-128"/>
              </a:rPr>
              <a:t>Board</a:t>
            </a:r>
            <a:r>
              <a:rPr lang="fr-FR" sz="2600" b="1" dirty="0">
                <a:latin typeface="Cambria" panose="02040503050406030204" pitchFamily="18" charset="0"/>
                <a:ea typeface="Cambria" panose="02040503050406030204" pitchFamily="18" charset="0"/>
                <a:cs typeface="Arial Unicode MS" panose="020B0604020202020204" pitchFamily="34" charset="-128"/>
              </a:rPr>
              <a:t> : Chess</a:t>
            </a:r>
          </a:p>
          <a:p>
            <a:pPr algn="just">
              <a:tabLst>
                <a:tab pos="2454275" algn="l"/>
              </a:tabLst>
            </a:pPr>
            <a:r>
              <a:rPr lang="en-US" sz="2600" b="1" dirty="0">
                <a:latin typeface="Cambria" panose="02040503050406030204" pitchFamily="18" charset="0"/>
                <a:ea typeface="Cambria" panose="02040503050406030204" pitchFamily="18" charset="0"/>
                <a:cs typeface="Arial Unicode MS" panose="020B0604020202020204" pitchFamily="34" charset="-128"/>
              </a:rPr>
              <a:t>(b) </a:t>
            </a:r>
            <a:r>
              <a:rPr lang="fr-FR" sz="2600" b="1" dirty="0" err="1">
                <a:latin typeface="Cambria" panose="02040503050406030204" pitchFamily="18" charset="0"/>
                <a:ea typeface="Cambria" panose="02040503050406030204" pitchFamily="18" charset="0"/>
                <a:cs typeface="Arial Unicode MS" panose="020B0604020202020204" pitchFamily="34" charset="-128"/>
              </a:rPr>
              <a:t>Bowled</a:t>
            </a:r>
            <a:r>
              <a:rPr lang="fr-FR" sz="2600" b="1" dirty="0">
                <a:latin typeface="Cambria" panose="02040503050406030204" pitchFamily="18" charset="0"/>
                <a:ea typeface="Cambria" panose="02040503050406030204" pitchFamily="18" charset="0"/>
                <a:cs typeface="Arial Unicode MS" panose="020B0604020202020204" pitchFamily="34" charset="-128"/>
              </a:rPr>
              <a:t> : Cricket</a:t>
            </a:r>
          </a:p>
          <a:p>
            <a:pPr algn="just">
              <a:tabLst>
                <a:tab pos="2454275" algn="l"/>
              </a:tabLst>
            </a:pPr>
            <a:r>
              <a:rPr lang="en-US" sz="2600" b="1" dirty="0">
                <a:latin typeface="Cambria" panose="02040503050406030204" pitchFamily="18" charset="0"/>
                <a:ea typeface="Cambria" panose="02040503050406030204" pitchFamily="18" charset="0"/>
                <a:cs typeface="Arial Unicode MS" panose="020B0604020202020204" pitchFamily="34" charset="-128"/>
              </a:rPr>
              <a:t>(c) </a:t>
            </a:r>
            <a:r>
              <a:rPr lang="fr-FR" sz="2600" b="1" dirty="0">
                <a:latin typeface="Cambria" panose="02040503050406030204" pitchFamily="18" charset="0"/>
                <a:ea typeface="Cambria" panose="02040503050406030204" pitchFamily="18" charset="0"/>
                <a:cs typeface="Arial Unicode MS" panose="020B0604020202020204" pitchFamily="34" charset="-128"/>
              </a:rPr>
              <a:t>Ball : Golf</a:t>
            </a:r>
          </a:p>
          <a:p>
            <a:pPr algn="just">
              <a:tabLst>
                <a:tab pos="2454275" algn="l"/>
              </a:tabLst>
            </a:pPr>
            <a:r>
              <a:rPr lang="en-US" sz="2600" b="1" dirty="0">
                <a:latin typeface="Cambria" panose="02040503050406030204" pitchFamily="18" charset="0"/>
                <a:ea typeface="Cambria" panose="02040503050406030204" pitchFamily="18" charset="0"/>
                <a:cs typeface="Arial Unicode MS" panose="020B0604020202020204" pitchFamily="34" charset="-128"/>
              </a:rPr>
              <a:t>(d) </a:t>
            </a:r>
            <a:r>
              <a:rPr lang="fr-FR" sz="2600" b="1" dirty="0">
                <a:latin typeface="Cambria" panose="02040503050406030204" pitchFamily="18" charset="0"/>
                <a:ea typeface="Cambria" panose="02040503050406030204" pitchFamily="18" charset="0"/>
                <a:cs typeface="Arial Unicode MS" panose="020B0604020202020204" pitchFamily="34" charset="-128"/>
              </a:rPr>
              <a:t>Stick : Polo</a:t>
            </a:r>
          </a:p>
        </p:txBody>
      </p:sp>
      <p:sp>
        <p:nvSpPr>
          <p:cNvPr id="2" name="TextBox 1">
            <a:extLst>
              <a:ext uri="{FF2B5EF4-FFF2-40B4-BE49-F238E27FC236}">
                <a16:creationId xmlns:a16="http://schemas.microsoft.com/office/drawing/2014/main" id="{66A14004-E8AA-3EE3-B109-72A7C8B47678}"/>
              </a:ext>
            </a:extLst>
          </p:cNvPr>
          <p:cNvSpPr txBox="1"/>
          <p:nvPr/>
        </p:nvSpPr>
        <p:spPr>
          <a:xfrm>
            <a:off x="31363" y="238358"/>
            <a:ext cx="9559897" cy="461665"/>
          </a:xfrm>
          <a:prstGeom prst="rect">
            <a:avLst/>
          </a:prstGeom>
          <a:noFill/>
        </p:spPr>
        <p:txBody>
          <a:bodyPr wrap="square">
            <a:spAutoFit/>
          </a:bodyPr>
          <a:lstStyle/>
          <a:p>
            <a:pPr algn="ctr"/>
            <a:r>
              <a:rPr lang="en-IN" sz="2400" b="1" dirty="0">
                <a:solidFill>
                  <a:schemeClr val="bg1"/>
                </a:solidFill>
                <a:latin typeface="Cambria" panose="02040503050406030204" pitchFamily="18" charset="0"/>
                <a:ea typeface="Cambria" panose="02040503050406030204" pitchFamily="18" charset="0"/>
              </a:rPr>
              <a:t>SSC JE | JSSC JE | NHPC JE | DDA JE | DFCCIL | IB JIO | By Abhishek Sir</a:t>
            </a:r>
          </a:p>
        </p:txBody>
      </p:sp>
    </p:spTree>
    <p:extLst>
      <p:ext uri="{BB962C8B-B14F-4D97-AF65-F5344CB8AC3E}">
        <p14:creationId xmlns:p14="http://schemas.microsoft.com/office/powerpoint/2010/main" val="289054722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DC1FFC54-4807-BE97-2D12-68A4B9F3383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TextBox 3">
            <a:extLst>
              <a:ext uri="{FF2B5EF4-FFF2-40B4-BE49-F238E27FC236}">
                <a16:creationId xmlns:a16="http://schemas.microsoft.com/office/drawing/2014/main" id="{5EB96F1C-B457-871A-9D2E-500040AA9F86}"/>
              </a:ext>
            </a:extLst>
          </p:cNvPr>
          <p:cNvSpPr txBox="1"/>
          <p:nvPr/>
        </p:nvSpPr>
        <p:spPr>
          <a:xfrm>
            <a:off x="413935" y="1031095"/>
            <a:ext cx="11542255" cy="2893100"/>
          </a:xfrm>
          <a:prstGeom prst="rect">
            <a:avLst/>
          </a:prstGeom>
          <a:noFill/>
        </p:spPr>
        <p:txBody>
          <a:bodyPr wrap="square" rtlCol="0">
            <a:spAutoFit/>
          </a:bodyPr>
          <a:lstStyle/>
          <a:p>
            <a:pPr algn="just">
              <a:tabLst>
                <a:tab pos="2454275" algn="l"/>
              </a:tabLst>
            </a:pPr>
            <a:r>
              <a:rPr lang="en-US" sz="2600" b="1" dirty="0">
                <a:latin typeface="Cambria" panose="02040503050406030204" pitchFamily="18" charset="0"/>
                <a:ea typeface="Cambria" panose="02040503050406030204" pitchFamily="18" charset="0"/>
                <a:cs typeface="Arial Unicode MS" panose="020B0604020202020204" pitchFamily="34" charset="-128"/>
              </a:rPr>
              <a:t>Q2. In the following question, select the related word pair from the given alternatives.</a:t>
            </a:r>
          </a:p>
          <a:p>
            <a:pPr algn="just">
              <a:tabLst>
                <a:tab pos="2454275" algn="l"/>
              </a:tabLst>
            </a:pPr>
            <a:r>
              <a:rPr lang="en-US" sz="2600" b="1" dirty="0">
                <a:latin typeface="Cambria" panose="02040503050406030204" pitchFamily="18" charset="0"/>
                <a:ea typeface="Cambria" panose="02040503050406030204" pitchFamily="18" charset="0"/>
                <a:cs typeface="Arial Unicode MS" panose="020B0604020202020204" pitchFamily="34" charset="-128"/>
              </a:rPr>
              <a:t>School : Student : : ? : ?</a:t>
            </a:r>
          </a:p>
          <a:p>
            <a:pPr algn="just">
              <a:tabLst>
                <a:tab pos="2454275" algn="l"/>
              </a:tabLst>
            </a:pPr>
            <a:r>
              <a:rPr lang="fr-FR" sz="2600" b="1" dirty="0">
                <a:latin typeface="Cambria" panose="02040503050406030204" pitchFamily="18" charset="0"/>
                <a:ea typeface="Cambria" panose="02040503050406030204" pitchFamily="18" charset="0"/>
                <a:cs typeface="Arial Unicode MS" panose="020B0604020202020204" pitchFamily="34" charset="-128"/>
              </a:rPr>
              <a:t>(a) Hospital : </a:t>
            </a:r>
            <a:r>
              <a:rPr lang="fr-FR" sz="2600" b="1" dirty="0" err="1">
                <a:latin typeface="Cambria" panose="02040503050406030204" pitchFamily="18" charset="0"/>
                <a:ea typeface="Cambria" panose="02040503050406030204" pitchFamily="18" charset="0"/>
                <a:cs typeface="Arial Unicode MS" panose="020B0604020202020204" pitchFamily="34" charset="-128"/>
              </a:rPr>
              <a:t>Bed</a:t>
            </a:r>
            <a:endParaRPr lang="fr-FR" sz="2600" b="1" dirty="0">
              <a:latin typeface="Cambria" panose="02040503050406030204" pitchFamily="18" charset="0"/>
              <a:ea typeface="Cambria" panose="02040503050406030204" pitchFamily="18" charset="0"/>
              <a:cs typeface="Arial Unicode MS" panose="020B0604020202020204" pitchFamily="34" charset="-128"/>
            </a:endParaRPr>
          </a:p>
          <a:p>
            <a:pPr algn="just">
              <a:tabLst>
                <a:tab pos="2454275" algn="l"/>
              </a:tabLst>
            </a:pPr>
            <a:r>
              <a:rPr lang="en-US" sz="2600" b="1" dirty="0">
                <a:latin typeface="Cambria" panose="02040503050406030204" pitchFamily="18" charset="0"/>
                <a:ea typeface="Cambria" panose="02040503050406030204" pitchFamily="18" charset="0"/>
                <a:cs typeface="Arial Unicode MS" panose="020B0604020202020204" pitchFamily="34" charset="-128"/>
              </a:rPr>
              <a:t>(b) </a:t>
            </a:r>
            <a:r>
              <a:rPr lang="fr-FR" sz="2600" b="1" dirty="0">
                <a:latin typeface="Cambria" panose="02040503050406030204" pitchFamily="18" charset="0"/>
                <a:ea typeface="Cambria" panose="02040503050406030204" pitchFamily="18" charset="0"/>
                <a:cs typeface="Arial Unicode MS" panose="020B0604020202020204" pitchFamily="34" charset="-128"/>
              </a:rPr>
              <a:t>Judge :  Court</a:t>
            </a:r>
          </a:p>
          <a:p>
            <a:pPr algn="just">
              <a:tabLst>
                <a:tab pos="2454275" algn="l"/>
              </a:tabLst>
            </a:pPr>
            <a:r>
              <a:rPr lang="en-US" sz="2600" b="1" dirty="0">
                <a:latin typeface="Cambria" panose="02040503050406030204" pitchFamily="18" charset="0"/>
                <a:ea typeface="Cambria" panose="02040503050406030204" pitchFamily="18" charset="0"/>
                <a:cs typeface="Arial Unicode MS" panose="020B0604020202020204" pitchFamily="34" charset="-128"/>
              </a:rPr>
              <a:t>(c</a:t>
            </a:r>
            <a:r>
              <a:rPr lang="hi-IN" sz="2600" b="1" dirty="0">
                <a:latin typeface="Cambria" panose="02040503050406030204" pitchFamily="18" charset="0"/>
                <a:ea typeface="Cambria" panose="02040503050406030204" pitchFamily="18" charset="0"/>
                <a:cs typeface="Arial Unicode MS" panose="020B0604020202020204" pitchFamily="34" charset="-128"/>
              </a:rPr>
              <a:t>) </a:t>
            </a:r>
            <a:r>
              <a:rPr lang="fr-FR" sz="2600" b="1" dirty="0">
                <a:latin typeface="Cambria" panose="02040503050406030204" pitchFamily="18" charset="0"/>
                <a:ea typeface="Cambria" panose="02040503050406030204" pitchFamily="18" charset="0"/>
                <a:cs typeface="Arial Unicode MS" panose="020B0604020202020204" pitchFamily="34" charset="-128"/>
              </a:rPr>
              <a:t>Shop : </a:t>
            </a:r>
            <a:r>
              <a:rPr lang="fr-FR" sz="2600" b="1" dirty="0" err="1">
                <a:latin typeface="Cambria" panose="02040503050406030204" pitchFamily="18" charset="0"/>
                <a:ea typeface="Cambria" panose="02040503050406030204" pitchFamily="18" charset="0"/>
                <a:cs typeface="Arial Unicode MS" panose="020B0604020202020204" pitchFamily="34" charset="-128"/>
              </a:rPr>
              <a:t>Selling</a:t>
            </a:r>
            <a:endParaRPr lang="fr-FR" sz="2600" b="1" dirty="0">
              <a:latin typeface="Cambria" panose="02040503050406030204" pitchFamily="18" charset="0"/>
              <a:ea typeface="Cambria" panose="02040503050406030204" pitchFamily="18" charset="0"/>
              <a:cs typeface="Arial Unicode MS" panose="020B0604020202020204" pitchFamily="34" charset="-128"/>
            </a:endParaRPr>
          </a:p>
          <a:p>
            <a:pPr algn="just">
              <a:tabLst>
                <a:tab pos="2454275" algn="l"/>
              </a:tabLst>
            </a:pPr>
            <a:r>
              <a:rPr lang="en-US" sz="2600" b="1" dirty="0">
                <a:latin typeface="Cambria" panose="02040503050406030204" pitchFamily="18" charset="0"/>
                <a:ea typeface="Cambria" panose="02040503050406030204" pitchFamily="18" charset="0"/>
                <a:cs typeface="Arial Unicode MS" panose="020B0604020202020204" pitchFamily="34" charset="-128"/>
              </a:rPr>
              <a:t>(d</a:t>
            </a:r>
            <a:r>
              <a:rPr lang="hi-IN" sz="2600" b="1" dirty="0">
                <a:latin typeface="Cambria" panose="02040503050406030204" pitchFamily="18" charset="0"/>
                <a:ea typeface="Cambria" panose="02040503050406030204" pitchFamily="18" charset="0"/>
                <a:cs typeface="Arial Unicode MS" panose="020B0604020202020204" pitchFamily="34" charset="-128"/>
              </a:rPr>
              <a:t>) </a:t>
            </a:r>
            <a:r>
              <a:rPr lang="fr-FR" sz="2600" b="1" dirty="0">
                <a:latin typeface="Cambria" panose="02040503050406030204" pitchFamily="18" charset="0"/>
                <a:ea typeface="Cambria" panose="02040503050406030204" pitchFamily="18" charset="0"/>
                <a:cs typeface="Arial Unicode MS" panose="020B0604020202020204" pitchFamily="34" charset="-128"/>
              </a:rPr>
              <a:t>Prison : Convict</a:t>
            </a:r>
          </a:p>
        </p:txBody>
      </p:sp>
      <p:sp>
        <p:nvSpPr>
          <p:cNvPr id="2" name="TextBox 1">
            <a:extLst>
              <a:ext uri="{FF2B5EF4-FFF2-40B4-BE49-F238E27FC236}">
                <a16:creationId xmlns:a16="http://schemas.microsoft.com/office/drawing/2014/main" id="{66A14004-E8AA-3EE3-B109-72A7C8B47678}"/>
              </a:ext>
            </a:extLst>
          </p:cNvPr>
          <p:cNvSpPr txBox="1"/>
          <p:nvPr/>
        </p:nvSpPr>
        <p:spPr>
          <a:xfrm>
            <a:off x="31363" y="238358"/>
            <a:ext cx="9559897" cy="461665"/>
          </a:xfrm>
          <a:prstGeom prst="rect">
            <a:avLst/>
          </a:prstGeom>
          <a:noFill/>
        </p:spPr>
        <p:txBody>
          <a:bodyPr wrap="square">
            <a:spAutoFit/>
          </a:bodyPr>
          <a:lstStyle/>
          <a:p>
            <a:pPr algn="ctr"/>
            <a:r>
              <a:rPr lang="en-IN" sz="2400" b="1" dirty="0">
                <a:solidFill>
                  <a:schemeClr val="bg1"/>
                </a:solidFill>
                <a:latin typeface="Cambria" panose="02040503050406030204" pitchFamily="18" charset="0"/>
                <a:ea typeface="Cambria" panose="02040503050406030204" pitchFamily="18" charset="0"/>
              </a:rPr>
              <a:t>SSC JE | JSSC JE | NHPC JE | DDA JE | DFCCIL | IB JIO | By Abhishek Sir</a:t>
            </a:r>
          </a:p>
        </p:txBody>
      </p:sp>
    </p:spTree>
    <p:extLst>
      <p:ext uri="{BB962C8B-B14F-4D97-AF65-F5344CB8AC3E}">
        <p14:creationId xmlns:p14="http://schemas.microsoft.com/office/powerpoint/2010/main" val="152486857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DC1FFC54-4807-BE97-2D12-68A4B9F3383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TextBox 3">
            <a:extLst>
              <a:ext uri="{FF2B5EF4-FFF2-40B4-BE49-F238E27FC236}">
                <a16:creationId xmlns:a16="http://schemas.microsoft.com/office/drawing/2014/main" id="{5EB96F1C-B457-871A-9D2E-500040AA9F86}"/>
              </a:ext>
            </a:extLst>
          </p:cNvPr>
          <p:cNvSpPr txBox="1"/>
          <p:nvPr/>
        </p:nvSpPr>
        <p:spPr>
          <a:xfrm>
            <a:off x="413935" y="1031095"/>
            <a:ext cx="11542255" cy="2893100"/>
          </a:xfrm>
          <a:prstGeom prst="rect">
            <a:avLst/>
          </a:prstGeom>
          <a:noFill/>
        </p:spPr>
        <p:txBody>
          <a:bodyPr wrap="square" rtlCol="0">
            <a:spAutoFit/>
          </a:bodyPr>
          <a:lstStyle/>
          <a:p>
            <a:pPr algn="just">
              <a:tabLst>
                <a:tab pos="2454275" algn="l"/>
              </a:tabLst>
            </a:pPr>
            <a:r>
              <a:rPr lang="en-US" sz="2600" b="1" dirty="0">
                <a:latin typeface="Cambria" panose="02040503050406030204" pitchFamily="18" charset="0"/>
                <a:ea typeface="Cambria" panose="02040503050406030204" pitchFamily="18" charset="0"/>
                <a:cs typeface="Arial Unicode MS" panose="020B0604020202020204" pitchFamily="34" charset="-128"/>
              </a:rPr>
              <a:t>Q3. In the following question, select the related word from the given alternatives.</a:t>
            </a:r>
          </a:p>
          <a:p>
            <a:pPr algn="just">
              <a:tabLst>
                <a:tab pos="2454275" algn="l"/>
              </a:tabLst>
            </a:pPr>
            <a:r>
              <a:rPr lang="en-US" sz="2600" b="1" dirty="0">
                <a:latin typeface="Cambria" panose="02040503050406030204" pitchFamily="18" charset="0"/>
                <a:ea typeface="Cambria" panose="02040503050406030204" pitchFamily="18" charset="0"/>
                <a:cs typeface="Arial Unicode MS" panose="020B0604020202020204" pitchFamily="34" charset="-128"/>
              </a:rPr>
              <a:t>Temperature : Degree : : Area : ? </a:t>
            </a:r>
          </a:p>
          <a:p>
            <a:pPr algn="just">
              <a:tabLst>
                <a:tab pos="2454275" algn="l"/>
              </a:tabLst>
            </a:pPr>
            <a:r>
              <a:rPr lang="fr-FR" sz="2600" b="1" dirty="0">
                <a:latin typeface="Cambria" panose="02040503050406030204" pitchFamily="18" charset="0"/>
                <a:ea typeface="Cambria" panose="02040503050406030204" pitchFamily="18" charset="0"/>
                <a:cs typeface="Arial Unicode MS" panose="020B0604020202020204" pitchFamily="34" charset="-128"/>
              </a:rPr>
              <a:t>(a) Watt</a:t>
            </a:r>
          </a:p>
          <a:p>
            <a:pPr algn="just">
              <a:tabLst>
                <a:tab pos="2454275" algn="l"/>
              </a:tabLst>
            </a:pPr>
            <a:r>
              <a:rPr lang="en-US" sz="2600" b="1" dirty="0">
                <a:latin typeface="Cambria" panose="02040503050406030204" pitchFamily="18" charset="0"/>
                <a:ea typeface="Cambria" panose="02040503050406030204" pitchFamily="18" charset="0"/>
                <a:cs typeface="Arial Unicode MS" panose="020B0604020202020204" pitchFamily="34" charset="-128"/>
              </a:rPr>
              <a:t>(b) </a:t>
            </a:r>
            <a:r>
              <a:rPr lang="fr-FR" sz="2600" b="1" dirty="0">
                <a:latin typeface="Cambria" panose="02040503050406030204" pitchFamily="18" charset="0"/>
                <a:ea typeface="Cambria" panose="02040503050406030204" pitchFamily="18" charset="0"/>
                <a:cs typeface="Arial Unicode MS" panose="020B0604020202020204" pitchFamily="34" charset="-128"/>
              </a:rPr>
              <a:t>Hectare</a:t>
            </a:r>
          </a:p>
          <a:p>
            <a:pPr algn="just">
              <a:tabLst>
                <a:tab pos="2454275" algn="l"/>
              </a:tabLst>
            </a:pPr>
            <a:r>
              <a:rPr lang="en-US" sz="2600" b="1" dirty="0">
                <a:latin typeface="Cambria" panose="02040503050406030204" pitchFamily="18" charset="0"/>
                <a:ea typeface="Cambria" panose="02040503050406030204" pitchFamily="18" charset="0"/>
                <a:cs typeface="Arial Unicode MS" panose="020B0604020202020204" pitchFamily="34" charset="-128"/>
              </a:rPr>
              <a:t>(c</a:t>
            </a:r>
            <a:r>
              <a:rPr lang="hi-IN" sz="2600" b="1" dirty="0">
                <a:latin typeface="Cambria" panose="02040503050406030204" pitchFamily="18" charset="0"/>
                <a:ea typeface="Cambria" panose="02040503050406030204" pitchFamily="18" charset="0"/>
                <a:cs typeface="Arial Unicode MS" panose="020B0604020202020204" pitchFamily="34" charset="-128"/>
              </a:rPr>
              <a:t>) </a:t>
            </a:r>
            <a:r>
              <a:rPr lang="en-US" sz="2600" b="1" dirty="0">
                <a:latin typeface="Cambria" panose="02040503050406030204" pitchFamily="18" charset="0"/>
                <a:ea typeface="Cambria" panose="02040503050406030204" pitchFamily="18" charset="0"/>
                <a:cs typeface="Arial Unicode MS" panose="020B0604020202020204" pitchFamily="34" charset="-128"/>
              </a:rPr>
              <a:t> </a:t>
            </a:r>
            <a:r>
              <a:rPr lang="fr-FR" sz="2600" b="1" dirty="0" err="1">
                <a:latin typeface="Cambria" panose="02040503050406030204" pitchFamily="18" charset="0"/>
                <a:ea typeface="Cambria" panose="02040503050406030204" pitchFamily="18" charset="0"/>
                <a:cs typeface="Arial Unicode MS" panose="020B0604020202020204" pitchFamily="34" charset="-128"/>
              </a:rPr>
              <a:t>Kilogram</a:t>
            </a:r>
            <a:endParaRPr lang="fr-FR" sz="2600" b="1" dirty="0">
              <a:latin typeface="Cambria" panose="02040503050406030204" pitchFamily="18" charset="0"/>
              <a:ea typeface="Cambria" panose="02040503050406030204" pitchFamily="18" charset="0"/>
              <a:cs typeface="Arial Unicode MS" panose="020B0604020202020204" pitchFamily="34" charset="-128"/>
            </a:endParaRPr>
          </a:p>
          <a:p>
            <a:pPr algn="just">
              <a:tabLst>
                <a:tab pos="2454275" algn="l"/>
              </a:tabLst>
            </a:pPr>
            <a:r>
              <a:rPr lang="en-US" sz="2600" b="1" dirty="0">
                <a:latin typeface="Cambria" panose="02040503050406030204" pitchFamily="18" charset="0"/>
                <a:ea typeface="Cambria" panose="02040503050406030204" pitchFamily="18" charset="0"/>
                <a:cs typeface="Arial Unicode MS" panose="020B0604020202020204" pitchFamily="34" charset="-128"/>
              </a:rPr>
              <a:t>(d</a:t>
            </a:r>
            <a:r>
              <a:rPr lang="hi-IN" sz="2600" b="1" dirty="0">
                <a:latin typeface="Cambria" panose="02040503050406030204" pitchFamily="18" charset="0"/>
                <a:ea typeface="Cambria" panose="02040503050406030204" pitchFamily="18" charset="0"/>
                <a:cs typeface="Arial Unicode MS" panose="020B0604020202020204" pitchFamily="34" charset="-128"/>
              </a:rPr>
              <a:t>) </a:t>
            </a:r>
            <a:r>
              <a:rPr lang="fr-FR" sz="2600" b="1" dirty="0" err="1">
                <a:latin typeface="Cambria" panose="02040503050406030204" pitchFamily="18" charset="0"/>
                <a:ea typeface="Cambria" panose="02040503050406030204" pitchFamily="18" charset="0"/>
                <a:cs typeface="Arial Unicode MS" panose="020B0604020202020204" pitchFamily="34" charset="-128"/>
              </a:rPr>
              <a:t>Ampere</a:t>
            </a:r>
            <a:endParaRPr lang="fr-FR" sz="2600" b="1" dirty="0">
              <a:latin typeface="Cambria" panose="02040503050406030204" pitchFamily="18" charset="0"/>
              <a:ea typeface="Cambria" panose="02040503050406030204" pitchFamily="18" charset="0"/>
              <a:cs typeface="Arial Unicode MS" panose="020B0604020202020204" pitchFamily="34" charset="-128"/>
            </a:endParaRPr>
          </a:p>
        </p:txBody>
      </p:sp>
      <p:sp>
        <p:nvSpPr>
          <p:cNvPr id="2" name="TextBox 1">
            <a:extLst>
              <a:ext uri="{FF2B5EF4-FFF2-40B4-BE49-F238E27FC236}">
                <a16:creationId xmlns:a16="http://schemas.microsoft.com/office/drawing/2014/main" id="{66A14004-E8AA-3EE3-B109-72A7C8B47678}"/>
              </a:ext>
            </a:extLst>
          </p:cNvPr>
          <p:cNvSpPr txBox="1"/>
          <p:nvPr/>
        </p:nvSpPr>
        <p:spPr>
          <a:xfrm>
            <a:off x="31363" y="238358"/>
            <a:ext cx="9559897" cy="461665"/>
          </a:xfrm>
          <a:prstGeom prst="rect">
            <a:avLst/>
          </a:prstGeom>
          <a:noFill/>
        </p:spPr>
        <p:txBody>
          <a:bodyPr wrap="square">
            <a:spAutoFit/>
          </a:bodyPr>
          <a:lstStyle/>
          <a:p>
            <a:pPr algn="ctr"/>
            <a:r>
              <a:rPr lang="en-IN" sz="2400" b="1" dirty="0">
                <a:solidFill>
                  <a:schemeClr val="bg1"/>
                </a:solidFill>
                <a:latin typeface="Cambria" panose="02040503050406030204" pitchFamily="18" charset="0"/>
                <a:ea typeface="Cambria" panose="02040503050406030204" pitchFamily="18" charset="0"/>
              </a:rPr>
              <a:t>SSC JE | JSSC JE | NHPC JE | DDA JE | DFCCIL | IB JIO | By Abhishek Sir</a:t>
            </a:r>
          </a:p>
        </p:txBody>
      </p:sp>
    </p:spTree>
    <p:extLst>
      <p:ext uri="{BB962C8B-B14F-4D97-AF65-F5344CB8AC3E}">
        <p14:creationId xmlns:p14="http://schemas.microsoft.com/office/powerpoint/2010/main" val="191171824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DC1FFC54-4807-BE97-2D12-68A4B9F3383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TextBox 3">
            <a:extLst>
              <a:ext uri="{FF2B5EF4-FFF2-40B4-BE49-F238E27FC236}">
                <a16:creationId xmlns:a16="http://schemas.microsoft.com/office/drawing/2014/main" id="{5EB96F1C-B457-871A-9D2E-500040AA9F86}"/>
              </a:ext>
            </a:extLst>
          </p:cNvPr>
          <p:cNvSpPr txBox="1"/>
          <p:nvPr/>
        </p:nvSpPr>
        <p:spPr>
          <a:xfrm>
            <a:off x="413935" y="1031095"/>
            <a:ext cx="11542255" cy="2893100"/>
          </a:xfrm>
          <a:prstGeom prst="rect">
            <a:avLst/>
          </a:prstGeom>
          <a:noFill/>
        </p:spPr>
        <p:txBody>
          <a:bodyPr wrap="square" rtlCol="0">
            <a:spAutoFit/>
          </a:bodyPr>
          <a:lstStyle/>
          <a:p>
            <a:pPr algn="just">
              <a:tabLst>
                <a:tab pos="2454275" algn="l"/>
              </a:tabLst>
            </a:pPr>
            <a:r>
              <a:rPr lang="en-US" sz="2600" b="1" dirty="0">
                <a:latin typeface="Cambria" panose="02040503050406030204" pitchFamily="18" charset="0"/>
                <a:ea typeface="Cambria" panose="02040503050406030204" pitchFamily="18" charset="0"/>
                <a:cs typeface="Arial Unicode MS" panose="020B0604020202020204" pitchFamily="34" charset="-128"/>
              </a:rPr>
              <a:t>Q4. In the following question, select the related letter pair from the given alternatives.</a:t>
            </a:r>
          </a:p>
          <a:p>
            <a:pPr algn="just">
              <a:tabLst>
                <a:tab pos="2454275" algn="l"/>
              </a:tabLst>
            </a:pPr>
            <a:r>
              <a:rPr lang="en-US" sz="2600" b="1" dirty="0">
                <a:latin typeface="Cambria" panose="02040503050406030204" pitchFamily="18" charset="0"/>
                <a:ea typeface="Cambria" panose="02040503050406030204" pitchFamily="18" charset="0"/>
                <a:cs typeface="Arial Unicode MS" panose="020B0604020202020204" pitchFamily="34" charset="-128"/>
              </a:rPr>
              <a:t>LACK : GWXG : : MYST : ? </a:t>
            </a:r>
          </a:p>
          <a:p>
            <a:pPr algn="just">
              <a:tabLst>
                <a:tab pos="2454275" algn="l"/>
              </a:tabLst>
            </a:pPr>
            <a:r>
              <a:rPr lang="fr-FR" sz="2600" b="1" dirty="0">
                <a:latin typeface="Cambria" panose="02040503050406030204" pitchFamily="18" charset="0"/>
                <a:ea typeface="Cambria" panose="02040503050406030204" pitchFamily="18" charset="0"/>
                <a:cs typeface="Arial Unicode MS" panose="020B0604020202020204" pitchFamily="34" charset="-128"/>
              </a:rPr>
              <a:t>(a) TCPH </a:t>
            </a:r>
          </a:p>
          <a:p>
            <a:pPr algn="just">
              <a:tabLst>
                <a:tab pos="2454275" algn="l"/>
              </a:tabLst>
            </a:pPr>
            <a:r>
              <a:rPr lang="fr-FR" sz="2600" b="1" dirty="0">
                <a:latin typeface="Cambria" panose="02040503050406030204" pitchFamily="18" charset="0"/>
                <a:ea typeface="Cambria" panose="02040503050406030204" pitchFamily="18" charset="0"/>
                <a:cs typeface="Arial Unicode MS" panose="020B0604020202020204" pitchFamily="34" charset="-128"/>
              </a:rPr>
              <a:t>(b) HUNP </a:t>
            </a:r>
          </a:p>
          <a:p>
            <a:pPr algn="just">
              <a:tabLst>
                <a:tab pos="2454275" algn="l"/>
              </a:tabLst>
            </a:pPr>
            <a:r>
              <a:rPr lang="fr-FR" sz="2600" b="1" dirty="0">
                <a:latin typeface="Cambria" panose="02040503050406030204" pitchFamily="18" charset="0"/>
                <a:ea typeface="Cambria" panose="02040503050406030204" pitchFamily="18" charset="0"/>
                <a:cs typeface="Arial Unicode MS" panose="020B0604020202020204" pitchFamily="34" charset="-128"/>
              </a:rPr>
              <a:t>(c) TUMC </a:t>
            </a:r>
          </a:p>
          <a:p>
            <a:pPr algn="just">
              <a:tabLst>
                <a:tab pos="2454275" algn="l"/>
              </a:tabLst>
            </a:pPr>
            <a:r>
              <a:rPr lang="fr-FR" sz="2600" b="1" dirty="0">
                <a:latin typeface="Cambria" panose="02040503050406030204" pitchFamily="18" charset="0"/>
                <a:ea typeface="Cambria" panose="02040503050406030204" pitchFamily="18" charset="0"/>
                <a:cs typeface="Arial Unicode MS" panose="020B0604020202020204" pitchFamily="34" charset="-128"/>
              </a:rPr>
              <a:t>(d) HUMT </a:t>
            </a:r>
          </a:p>
        </p:txBody>
      </p:sp>
      <p:sp>
        <p:nvSpPr>
          <p:cNvPr id="2" name="TextBox 1">
            <a:extLst>
              <a:ext uri="{FF2B5EF4-FFF2-40B4-BE49-F238E27FC236}">
                <a16:creationId xmlns:a16="http://schemas.microsoft.com/office/drawing/2014/main" id="{66A14004-E8AA-3EE3-B109-72A7C8B47678}"/>
              </a:ext>
            </a:extLst>
          </p:cNvPr>
          <p:cNvSpPr txBox="1"/>
          <p:nvPr/>
        </p:nvSpPr>
        <p:spPr>
          <a:xfrm>
            <a:off x="31363" y="238358"/>
            <a:ext cx="9559897" cy="461665"/>
          </a:xfrm>
          <a:prstGeom prst="rect">
            <a:avLst/>
          </a:prstGeom>
          <a:noFill/>
        </p:spPr>
        <p:txBody>
          <a:bodyPr wrap="square">
            <a:spAutoFit/>
          </a:bodyPr>
          <a:lstStyle/>
          <a:p>
            <a:pPr algn="ctr"/>
            <a:r>
              <a:rPr lang="en-IN" sz="2400" b="1" dirty="0">
                <a:solidFill>
                  <a:schemeClr val="bg1"/>
                </a:solidFill>
                <a:latin typeface="Cambria" panose="02040503050406030204" pitchFamily="18" charset="0"/>
                <a:ea typeface="Cambria" panose="02040503050406030204" pitchFamily="18" charset="0"/>
              </a:rPr>
              <a:t>SSC JE | JSSC JE | NHPC JE | DDA JE | DFCCIL | IB JIO | By Abhishek Sir</a:t>
            </a:r>
          </a:p>
        </p:txBody>
      </p:sp>
    </p:spTree>
    <p:extLst>
      <p:ext uri="{BB962C8B-B14F-4D97-AF65-F5344CB8AC3E}">
        <p14:creationId xmlns:p14="http://schemas.microsoft.com/office/powerpoint/2010/main" val="157590506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DC1FFC54-4807-BE97-2D12-68A4B9F3383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TextBox 3">
            <a:extLst>
              <a:ext uri="{FF2B5EF4-FFF2-40B4-BE49-F238E27FC236}">
                <a16:creationId xmlns:a16="http://schemas.microsoft.com/office/drawing/2014/main" id="{5EB96F1C-B457-871A-9D2E-500040AA9F86}"/>
              </a:ext>
            </a:extLst>
          </p:cNvPr>
          <p:cNvSpPr txBox="1"/>
          <p:nvPr/>
        </p:nvSpPr>
        <p:spPr>
          <a:xfrm>
            <a:off x="413935" y="1031095"/>
            <a:ext cx="11542255" cy="2893100"/>
          </a:xfrm>
          <a:prstGeom prst="rect">
            <a:avLst/>
          </a:prstGeom>
          <a:noFill/>
        </p:spPr>
        <p:txBody>
          <a:bodyPr wrap="square" rtlCol="0">
            <a:spAutoFit/>
          </a:bodyPr>
          <a:lstStyle/>
          <a:p>
            <a:pPr algn="just">
              <a:tabLst>
                <a:tab pos="2454275" algn="l"/>
              </a:tabLst>
            </a:pPr>
            <a:r>
              <a:rPr lang="en-US" sz="2600" b="1" dirty="0">
                <a:latin typeface="Cambria" panose="02040503050406030204" pitchFamily="18" charset="0"/>
                <a:ea typeface="Cambria" panose="02040503050406030204" pitchFamily="18" charset="0"/>
                <a:cs typeface="Arial Unicode MS" panose="020B0604020202020204" pitchFamily="34" charset="-128"/>
              </a:rPr>
              <a:t>Q5. In the following question, select the related letters from the given alternatives.</a:t>
            </a:r>
          </a:p>
          <a:p>
            <a:pPr algn="just">
              <a:tabLst>
                <a:tab pos="2454275" algn="l"/>
              </a:tabLst>
            </a:pPr>
            <a:r>
              <a:rPr lang="en-US" sz="2600" b="1" dirty="0">
                <a:latin typeface="Cambria" panose="02040503050406030204" pitchFamily="18" charset="0"/>
                <a:ea typeface="Cambria" panose="02040503050406030204" pitchFamily="18" charset="0"/>
                <a:cs typeface="Arial Unicode MS" panose="020B0604020202020204" pitchFamily="34" charset="-128"/>
              </a:rPr>
              <a:t>PIT : UNY : : FAX : ?</a:t>
            </a:r>
          </a:p>
          <a:p>
            <a:pPr algn="just">
              <a:tabLst>
                <a:tab pos="2454275" algn="l"/>
              </a:tabLst>
            </a:pPr>
            <a:r>
              <a:rPr lang="en-US" sz="2600" b="1" dirty="0">
                <a:latin typeface="Cambria" panose="02040503050406030204" pitchFamily="18" charset="0"/>
                <a:ea typeface="Cambria" panose="02040503050406030204" pitchFamily="18" charset="0"/>
                <a:cs typeface="Arial Unicode MS" panose="020B0604020202020204" pitchFamily="34" charset="-128"/>
              </a:rPr>
              <a:t>(a) LGB </a:t>
            </a:r>
          </a:p>
          <a:p>
            <a:pPr algn="just">
              <a:tabLst>
                <a:tab pos="2454275" algn="l"/>
              </a:tabLst>
            </a:pPr>
            <a:r>
              <a:rPr lang="en-US" sz="2600" b="1" dirty="0">
                <a:latin typeface="Cambria" panose="02040503050406030204" pitchFamily="18" charset="0"/>
                <a:ea typeface="Cambria" panose="02040503050406030204" pitchFamily="18" charset="0"/>
                <a:cs typeface="Arial Unicode MS" panose="020B0604020202020204" pitchFamily="34" charset="-128"/>
              </a:rPr>
              <a:t>(b) KEB</a:t>
            </a:r>
          </a:p>
          <a:p>
            <a:pPr algn="just">
              <a:tabLst>
                <a:tab pos="2454275" algn="l"/>
              </a:tabLst>
            </a:pPr>
            <a:r>
              <a:rPr lang="en-US" sz="2600" b="1" dirty="0">
                <a:latin typeface="Cambria" panose="02040503050406030204" pitchFamily="18" charset="0"/>
                <a:ea typeface="Cambria" panose="02040503050406030204" pitchFamily="18" charset="0"/>
                <a:cs typeface="Arial Unicode MS" panose="020B0604020202020204" pitchFamily="34" charset="-128"/>
              </a:rPr>
              <a:t>(c) KFC</a:t>
            </a:r>
          </a:p>
          <a:p>
            <a:pPr algn="just">
              <a:tabLst>
                <a:tab pos="2454275" algn="l"/>
              </a:tabLst>
            </a:pPr>
            <a:r>
              <a:rPr lang="en-US" sz="2600" b="1" dirty="0">
                <a:latin typeface="Cambria" panose="02040503050406030204" pitchFamily="18" charset="0"/>
                <a:ea typeface="Cambria" panose="02040503050406030204" pitchFamily="18" charset="0"/>
                <a:cs typeface="Arial Unicode MS" panose="020B0604020202020204" pitchFamily="34" charset="-128"/>
              </a:rPr>
              <a:t>(d) LAE</a:t>
            </a:r>
          </a:p>
        </p:txBody>
      </p:sp>
      <p:sp>
        <p:nvSpPr>
          <p:cNvPr id="2" name="TextBox 1">
            <a:extLst>
              <a:ext uri="{FF2B5EF4-FFF2-40B4-BE49-F238E27FC236}">
                <a16:creationId xmlns:a16="http://schemas.microsoft.com/office/drawing/2014/main" id="{66A14004-E8AA-3EE3-B109-72A7C8B47678}"/>
              </a:ext>
            </a:extLst>
          </p:cNvPr>
          <p:cNvSpPr txBox="1"/>
          <p:nvPr/>
        </p:nvSpPr>
        <p:spPr>
          <a:xfrm>
            <a:off x="31363" y="238358"/>
            <a:ext cx="9559897" cy="461665"/>
          </a:xfrm>
          <a:prstGeom prst="rect">
            <a:avLst/>
          </a:prstGeom>
          <a:noFill/>
        </p:spPr>
        <p:txBody>
          <a:bodyPr wrap="square">
            <a:spAutoFit/>
          </a:bodyPr>
          <a:lstStyle/>
          <a:p>
            <a:pPr algn="ctr"/>
            <a:r>
              <a:rPr lang="en-IN" sz="2400" b="1" dirty="0">
                <a:solidFill>
                  <a:schemeClr val="bg1"/>
                </a:solidFill>
                <a:latin typeface="Cambria" panose="02040503050406030204" pitchFamily="18" charset="0"/>
                <a:ea typeface="Cambria" panose="02040503050406030204" pitchFamily="18" charset="0"/>
              </a:rPr>
              <a:t>SSC JE | JSSC JE | NHPC JE | DDA JE | DFCCIL | IB JIO | By Abhishek Sir</a:t>
            </a:r>
          </a:p>
        </p:txBody>
      </p:sp>
    </p:spTree>
    <p:extLst>
      <p:ext uri="{BB962C8B-B14F-4D97-AF65-F5344CB8AC3E}">
        <p14:creationId xmlns:p14="http://schemas.microsoft.com/office/powerpoint/2010/main" val="119220949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005FCE86-3AE9-0227-EAE6-00E6D0D86EF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10268699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DC1FFC54-4807-BE97-2D12-68A4B9F3383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TextBox 3">
            <a:extLst>
              <a:ext uri="{FF2B5EF4-FFF2-40B4-BE49-F238E27FC236}">
                <a16:creationId xmlns:a16="http://schemas.microsoft.com/office/drawing/2014/main" id="{5EB96F1C-B457-871A-9D2E-500040AA9F86}"/>
              </a:ext>
            </a:extLst>
          </p:cNvPr>
          <p:cNvSpPr txBox="1"/>
          <p:nvPr/>
        </p:nvSpPr>
        <p:spPr>
          <a:xfrm>
            <a:off x="413935" y="1031095"/>
            <a:ext cx="11542255" cy="2893100"/>
          </a:xfrm>
          <a:prstGeom prst="rect">
            <a:avLst/>
          </a:prstGeom>
          <a:noFill/>
        </p:spPr>
        <p:txBody>
          <a:bodyPr wrap="square" rtlCol="0">
            <a:spAutoFit/>
          </a:bodyPr>
          <a:lstStyle/>
          <a:p>
            <a:pPr algn="just">
              <a:tabLst>
                <a:tab pos="2454275" algn="l"/>
              </a:tabLst>
            </a:pPr>
            <a:r>
              <a:rPr lang="en-US" sz="2600" b="1" dirty="0">
                <a:latin typeface="Cambria" panose="02040503050406030204" pitchFamily="18" charset="0"/>
                <a:ea typeface="Cambria" panose="02040503050406030204" pitchFamily="18" charset="0"/>
                <a:cs typeface="Arial Unicode MS" panose="020B0604020202020204" pitchFamily="34" charset="-128"/>
              </a:rPr>
              <a:t>Q6. In the following question, select the related letters from the given alternatives.</a:t>
            </a:r>
          </a:p>
          <a:p>
            <a:pPr algn="just">
              <a:tabLst>
                <a:tab pos="2454275" algn="l"/>
              </a:tabLst>
            </a:pPr>
            <a:r>
              <a:rPr lang="en-US" sz="2600" b="1" dirty="0">
                <a:latin typeface="Cambria" panose="02040503050406030204" pitchFamily="18" charset="0"/>
                <a:ea typeface="Cambria" panose="02040503050406030204" pitchFamily="18" charset="0"/>
                <a:cs typeface="Arial Unicode MS" panose="020B0604020202020204" pitchFamily="34" charset="-128"/>
              </a:rPr>
              <a:t>FK : CI : : GL : ?</a:t>
            </a:r>
          </a:p>
          <a:p>
            <a:pPr algn="just">
              <a:tabLst>
                <a:tab pos="2454275" algn="l"/>
              </a:tabLst>
            </a:pPr>
            <a:r>
              <a:rPr lang="en-US" sz="2600" b="1" dirty="0">
                <a:latin typeface="Cambria" panose="02040503050406030204" pitchFamily="18" charset="0"/>
                <a:ea typeface="Cambria" panose="02040503050406030204" pitchFamily="18" charset="0"/>
                <a:cs typeface="Arial Unicode MS" panose="020B0604020202020204" pitchFamily="34" charset="-128"/>
              </a:rPr>
              <a:t>(a) AH </a:t>
            </a:r>
          </a:p>
          <a:p>
            <a:pPr algn="just">
              <a:tabLst>
                <a:tab pos="2454275" algn="l"/>
              </a:tabLst>
            </a:pPr>
            <a:r>
              <a:rPr lang="en-US" sz="2600" b="1" dirty="0">
                <a:latin typeface="Cambria" panose="02040503050406030204" pitchFamily="18" charset="0"/>
                <a:ea typeface="Cambria" panose="02040503050406030204" pitchFamily="18" charset="0"/>
                <a:cs typeface="Arial Unicode MS" panose="020B0604020202020204" pitchFamily="34" charset="-128"/>
              </a:rPr>
              <a:t>(b) RV</a:t>
            </a:r>
          </a:p>
          <a:p>
            <a:pPr algn="just">
              <a:tabLst>
                <a:tab pos="2454275" algn="l"/>
              </a:tabLst>
            </a:pPr>
            <a:r>
              <a:rPr lang="en-US" sz="2600" b="1" dirty="0">
                <a:latin typeface="Cambria" panose="02040503050406030204" pitchFamily="18" charset="0"/>
                <a:ea typeface="Cambria" panose="02040503050406030204" pitchFamily="18" charset="0"/>
                <a:cs typeface="Arial Unicode MS" panose="020B0604020202020204" pitchFamily="34" charset="-128"/>
              </a:rPr>
              <a:t>(c) KP</a:t>
            </a:r>
          </a:p>
          <a:p>
            <a:pPr algn="just">
              <a:tabLst>
                <a:tab pos="2454275" algn="l"/>
              </a:tabLst>
            </a:pPr>
            <a:r>
              <a:rPr lang="en-US" sz="2600" b="1" dirty="0">
                <a:latin typeface="Cambria" panose="02040503050406030204" pitchFamily="18" charset="0"/>
                <a:ea typeface="Cambria" panose="02040503050406030204" pitchFamily="18" charset="0"/>
                <a:cs typeface="Arial Unicode MS" panose="020B0604020202020204" pitchFamily="34" charset="-128"/>
              </a:rPr>
              <a:t>(d) DJ</a:t>
            </a:r>
          </a:p>
        </p:txBody>
      </p:sp>
      <p:sp>
        <p:nvSpPr>
          <p:cNvPr id="2" name="TextBox 1">
            <a:extLst>
              <a:ext uri="{FF2B5EF4-FFF2-40B4-BE49-F238E27FC236}">
                <a16:creationId xmlns:a16="http://schemas.microsoft.com/office/drawing/2014/main" id="{66A14004-E8AA-3EE3-B109-72A7C8B47678}"/>
              </a:ext>
            </a:extLst>
          </p:cNvPr>
          <p:cNvSpPr txBox="1"/>
          <p:nvPr/>
        </p:nvSpPr>
        <p:spPr>
          <a:xfrm>
            <a:off x="31363" y="238358"/>
            <a:ext cx="9559897" cy="461665"/>
          </a:xfrm>
          <a:prstGeom prst="rect">
            <a:avLst/>
          </a:prstGeom>
          <a:noFill/>
        </p:spPr>
        <p:txBody>
          <a:bodyPr wrap="square">
            <a:spAutoFit/>
          </a:bodyPr>
          <a:lstStyle/>
          <a:p>
            <a:pPr algn="ctr"/>
            <a:r>
              <a:rPr lang="en-IN" sz="2400" b="1" dirty="0">
                <a:solidFill>
                  <a:schemeClr val="bg1"/>
                </a:solidFill>
                <a:latin typeface="Cambria" panose="02040503050406030204" pitchFamily="18" charset="0"/>
                <a:ea typeface="Cambria" panose="02040503050406030204" pitchFamily="18" charset="0"/>
              </a:rPr>
              <a:t>SSC JE | JSSC JE | NHPC JE | DDA JE | DFCCIL | IB JIO | By Abhishek Sir</a:t>
            </a:r>
          </a:p>
        </p:txBody>
      </p:sp>
    </p:spTree>
    <p:extLst>
      <p:ext uri="{BB962C8B-B14F-4D97-AF65-F5344CB8AC3E}">
        <p14:creationId xmlns:p14="http://schemas.microsoft.com/office/powerpoint/2010/main" val="103488589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DC1FFC54-4807-BE97-2D12-68A4B9F3383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TextBox 3">
            <a:extLst>
              <a:ext uri="{FF2B5EF4-FFF2-40B4-BE49-F238E27FC236}">
                <a16:creationId xmlns:a16="http://schemas.microsoft.com/office/drawing/2014/main" id="{5EB96F1C-B457-871A-9D2E-500040AA9F86}"/>
              </a:ext>
            </a:extLst>
          </p:cNvPr>
          <p:cNvSpPr txBox="1"/>
          <p:nvPr/>
        </p:nvSpPr>
        <p:spPr>
          <a:xfrm>
            <a:off x="413935" y="1031095"/>
            <a:ext cx="11542255" cy="2893100"/>
          </a:xfrm>
          <a:prstGeom prst="rect">
            <a:avLst/>
          </a:prstGeom>
          <a:noFill/>
        </p:spPr>
        <p:txBody>
          <a:bodyPr wrap="square" rtlCol="0">
            <a:spAutoFit/>
          </a:bodyPr>
          <a:lstStyle/>
          <a:p>
            <a:pPr algn="just">
              <a:tabLst>
                <a:tab pos="2454275" algn="l"/>
              </a:tabLst>
            </a:pPr>
            <a:r>
              <a:rPr lang="en-US" sz="2600" b="1" dirty="0">
                <a:latin typeface="Cambria" panose="02040503050406030204" pitchFamily="18" charset="0"/>
                <a:ea typeface="Cambria" panose="02040503050406030204" pitchFamily="18" charset="0"/>
                <a:cs typeface="Arial Unicode MS" panose="020B0604020202020204" pitchFamily="34" charset="-128"/>
              </a:rPr>
              <a:t>Q7. In the following question, select the related number pair from the given alternatives.</a:t>
            </a:r>
          </a:p>
          <a:p>
            <a:pPr algn="just">
              <a:tabLst>
                <a:tab pos="2454275" algn="l"/>
              </a:tabLst>
            </a:pPr>
            <a:r>
              <a:rPr lang="en-US" sz="2600" b="1" dirty="0">
                <a:latin typeface="Cambria" panose="02040503050406030204" pitchFamily="18" charset="0"/>
                <a:ea typeface="Cambria" panose="02040503050406030204" pitchFamily="18" charset="0"/>
                <a:cs typeface="Arial Unicode MS" panose="020B0604020202020204" pitchFamily="34" charset="-128"/>
              </a:rPr>
              <a:t>45 : 90 : : ? : ? </a:t>
            </a:r>
          </a:p>
          <a:p>
            <a:pPr algn="just">
              <a:tabLst>
                <a:tab pos="2454275" algn="l"/>
              </a:tabLst>
            </a:pPr>
            <a:r>
              <a:rPr lang="en-US" sz="2600" b="1" dirty="0">
                <a:latin typeface="Cambria" panose="02040503050406030204" pitchFamily="18" charset="0"/>
                <a:ea typeface="Cambria" panose="02040503050406030204" pitchFamily="18" charset="0"/>
                <a:cs typeface="Arial Unicode MS" panose="020B0604020202020204" pitchFamily="34" charset="-128"/>
              </a:rPr>
              <a:t>(a) 48 : 96 </a:t>
            </a:r>
          </a:p>
          <a:p>
            <a:pPr algn="just">
              <a:tabLst>
                <a:tab pos="2454275" algn="l"/>
              </a:tabLst>
            </a:pPr>
            <a:r>
              <a:rPr lang="en-US" sz="2600" b="1" dirty="0">
                <a:latin typeface="Cambria" panose="02040503050406030204" pitchFamily="18" charset="0"/>
                <a:ea typeface="Cambria" panose="02040503050406030204" pitchFamily="18" charset="0"/>
                <a:cs typeface="Arial Unicode MS" panose="020B0604020202020204" pitchFamily="34" charset="-128"/>
              </a:rPr>
              <a:t>(b) 24 : 50 </a:t>
            </a:r>
          </a:p>
          <a:p>
            <a:pPr algn="just">
              <a:tabLst>
                <a:tab pos="2454275" algn="l"/>
              </a:tabLst>
            </a:pPr>
            <a:r>
              <a:rPr lang="en-US" sz="2600" b="1" dirty="0">
                <a:latin typeface="Cambria" panose="02040503050406030204" pitchFamily="18" charset="0"/>
                <a:ea typeface="Cambria" panose="02040503050406030204" pitchFamily="18" charset="0"/>
                <a:cs typeface="Arial Unicode MS" panose="020B0604020202020204" pitchFamily="34" charset="-128"/>
              </a:rPr>
              <a:t>(c) 12 : 50 </a:t>
            </a:r>
          </a:p>
          <a:p>
            <a:pPr algn="just">
              <a:tabLst>
                <a:tab pos="2454275" algn="l"/>
              </a:tabLst>
            </a:pPr>
            <a:r>
              <a:rPr lang="en-US" sz="2600" b="1" dirty="0">
                <a:latin typeface="Cambria" panose="02040503050406030204" pitchFamily="18" charset="0"/>
                <a:ea typeface="Cambria" panose="02040503050406030204" pitchFamily="18" charset="0"/>
                <a:cs typeface="Arial Unicode MS" panose="020B0604020202020204" pitchFamily="34" charset="-128"/>
              </a:rPr>
              <a:t>(d) 31 : 63 </a:t>
            </a:r>
          </a:p>
        </p:txBody>
      </p:sp>
      <p:sp>
        <p:nvSpPr>
          <p:cNvPr id="2" name="TextBox 1">
            <a:extLst>
              <a:ext uri="{FF2B5EF4-FFF2-40B4-BE49-F238E27FC236}">
                <a16:creationId xmlns:a16="http://schemas.microsoft.com/office/drawing/2014/main" id="{66A14004-E8AA-3EE3-B109-72A7C8B47678}"/>
              </a:ext>
            </a:extLst>
          </p:cNvPr>
          <p:cNvSpPr txBox="1"/>
          <p:nvPr/>
        </p:nvSpPr>
        <p:spPr>
          <a:xfrm>
            <a:off x="31363" y="238358"/>
            <a:ext cx="9559897" cy="461665"/>
          </a:xfrm>
          <a:prstGeom prst="rect">
            <a:avLst/>
          </a:prstGeom>
          <a:noFill/>
        </p:spPr>
        <p:txBody>
          <a:bodyPr wrap="square">
            <a:spAutoFit/>
          </a:bodyPr>
          <a:lstStyle/>
          <a:p>
            <a:pPr algn="ctr"/>
            <a:r>
              <a:rPr lang="en-IN" sz="2400" b="1" dirty="0">
                <a:solidFill>
                  <a:schemeClr val="bg1"/>
                </a:solidFill>
                <a:latin typeface="Cambria" panose="02040503050406030204" pitchFamily="18" charset="0"/>
                <a:ea typeface="Cambria" panose="02040503050406030204" pitchFamily="18" charset="0"/>
              </a:rPr>
              <a:t>SSC JE | JSSC JE | NHPC JE | DDA JE | DFCCIL | IB JIO | By Abhishek Sir</a:t>
            </a:r>
          </a:p>
        </p:txBody>
      </p:sp>
    </p:spTree>
    <p:extLst>
      <p:ext uri="{BB962C8B-B14F-4D97-AF65-F5344CB8AC3E}">
        <p14:creationId xmlns:p14="http://schemas.microsoft.com/office/powerpoint/2010/main" val="233960359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DC1FFC54-4807-BE97-2D12-68A4B9F3383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TextBox 3">
            <a:extLst>
              <a:ext uri="{FF2B5EF4-FFF2-40B4-BE49-F238E27FC236}">
                <a16:creationId xmlns:a16="http://schemas.microsoft.com/office/drawing/2014/main" id="{5EB96F1C-B457-871A-9D2E-500040AA9F86}"/>
              </a:ext>
            </a:extLst>
          </p:cNvPr>
          <p:cNvSpPr txBox="1"/>
          <p:nvPr/>
        </p:nvSpPr>
        <p:spPr>
          <a:xfrm>
            <a:off x="413935" y="1031095"/>
            <a:ext cx="11542255" cy="2893100"/>
          </a:xfrm>
          <a:prstGeom prst="rect">
            <a:avLst/>
          </a:prstGeom>
          <a:noFill/>
        </p:spPr>
        <p:txBody>
          <a:bodyPr wrap="square" rtlCol="0">
            <a:spAutoFit/>
          </a:bodyPr>
          <a:lstStyle/>
          <a:p>
            <a:pPr algn="just">
              <a:tabLst>
                <a:tab pos="2454275" algn="l"/>
              </a:tabLst>
            </a:pPr>
            <a:r>
              <a:rPr lang="en-US" sz="2600" b="1" dirty="0">
                <a:latin typeface="Cambria" panose="02040503050406030204" pitchFamily="18" charset="0"/>
                <a:ea typeface="Cambria" panose="02040503050406030204" pitchFamily="18" charset="0"/>
                <a:cs typeface="Arial Unicode MS" panose="020B0604020202020204" pitchFamily="34" charset="-128"/>
              </a:rPr>
              <a:t>Q8. In the following question, select the related number from the given alternatives.</a:t>
            </a:r>
          </a:p>
          <a:p>
            <a:pPr algn="just">
              <a:tabLst>
                <a:tab pos="2454275" algn="l"/>
              </a:tabLst>
            </a:pPr>
            <a:r>
              <a:rPr lang="en-US" sz="2600" b="1" dirty="0">
                <a:latin typeface="Cambria" panose="02040503050406030204" pitchFamily="18" charset="0"/>
                <a:ea typeface="Cambria" panose="02040503050406030204" pitchFamily="18" charset="0"/>
                <a:cs typeface="Arial Unicode MS" panose="020B0604020202020204" pitchFamily="34" charset="-128"/>
              </a:rPr>
              <a:t>62 : 155 : : 74 : ?</a:t>
            </a:r>
          </a:p>
          <a:p>
            <a:pPr algn="just">
              <a:tabLst>
                <a:tab pos="2454275" algn="l"/>
              </a:tabLst>
            </a:pPr>
            <a:r>
              <a:rPr lang="en-US" sz="2600" b="1" dirty="0">
                <a:latin typeface="Cambria" panose="02040503050406030204" pitchFamily="18" charset="0"/>
                <a:ea typeface="Cambria" panose="02040503050406030204" pitchFamily="18" charset="0"/>
                <a:cs typeface="Arial Unicode MS" panose="020B0604020202020204" pitchFamily="34" charset="-128"/>
              </a:rPr>
              <a:t>(a) 185 </a:t>
            </a:r>
          </a:p>
          <a:p>
            <a:pPr algn="just">
              <a:tabLst>
                <a:tab pos="2454275" algn="l"/>
              </a:tabLst>
            </a:pPr>
            <a:r>
              <a:rPr lang="en-US" sz="2600" b="1" dirty="0">
                <a:latin typeface="Cambria" panose="02040503050406030204" pitchFamily="18" charset="0"/>
                <a:ea typeface="Cambria" panose="02040503050406030204" pitchFamily="18" charset="0"/>
                <a:cs typeface="Arial Unicode MS" panose="020B0604020202020204" pitchFamily="34" charset="-128"/>
              </a:rPr>
              <a:t>(b) 165</a:t>
            </a:r>
          </a:p>
          <a:p>
            <a:pPr algn="just">
              <a:tabLst>
                <a:tab pos="2454275" algn="l"/>
              </a:tabLst>
            </a:pPr>
            <a:r>
              <a:rPr lang="en-US" sz="2600" b="1" dirty="0">
                <a:latin typeface="Cambria" panose="02040503050406030204" pitchFamily="18" charset="0"/>
                <a:ea typeface="Cambria" panose="02040503050406030204" pitchFamily="18" charset="0"/>
                <a:cs typeface="Arial Unicode MS" panose="020B0604020202020204" pitchFamily="34" charset="-128"/>
              </a:rPr>
              <a:t>(c) 170</a:t>
            </a:r>
          </a:p>
          <a:p>
            <a:pPr algn="just">
              <a:tabLst>
                <a:tab pos="2454275" algn="l"/>
              </a:tabLst>
            </a:pPr>
            <a:r>
              <a:rPr lang="en-US" sz="2600" b="1" dirty="0">
                <a:latin typeface="Cambria" panose="02040503050406030204" pitchFamily="18" charset="0"/>
                <a:ea typeface="Cambria" panose="02040503050406030204" pitchFamily="18" charset="0"/>
                <a:cs typeface="Arial Unicode MS" panose="020B0604020202020204" pitchFamily="34" charset="-128"/>
              </a:rPr>
              <a:t>(d) 190</a:t>
            </a:r>
          </a:p>
        </p:txBody>
      </p:sp>
      <p:sp>
        <p:nvSpPr>
          <p:cNvPr id="2" name="TextBox 1">
            <a:extLst>
              <a:ext uri="{FF2B5EF4-FFF2-40B4-BE49-F238E27FC236}">
                <a16:creationId xmlns:a16="http://schemas.microsoft.com/office/drawing/2014/main" id="{66A14004-E8AA-3EE3-B109-72A7C8B47678}"/>
              </a:ext>
            </a:extLst>
          </p:cNvPr>
          <p:cNvSpPr txBox="1"/>
          <p:nvPr/>
        </p:nvSpPr>
        <p:spPr>
          <a:xfrm>
            <a:off x="31363" y="238358"/>
            <a:ext cx="9559897" cy="461665"/>
          </a:xfrm>
          <a:prstGeom prst="rect">
            <a:avLst/>
          </a:prstGeom>
          <a:noFill/>
        </p:spPr>
        <p:txBody>
          <a:bodyPr wrap="square">
            <a:spAutoFit/>
          </a:bodyPr>
          <a:lstStyle/>
          <a:p>
            <a:pPr algn="ctr"/>
            <a:r>
              <a:rPr lang="en-IN" sz="2400" b="1" dirty="0">
                <a:solidFill>
                  <a:schemeClr val="bg1"/>
                </a:solidFill>
                <a:latin typeface="Cambria" panose="02040503050406030204" pitchFamily="18" charset="0"/>
                <a:ea typeface="Cambria" panose="02040503050406030204" pitchFamily="18" charset="0"/>
              </a:rPr>
              <a:t>SSC JE | JSSC JE | NHPC JE | DDA JE | DFCCIL | IB JIO | By Abhishek Sir</a:t>
            </a:r>
          </a:p>
        </p:txBody>
      </p:sp>
    </p:spTree>
    <p:extLst>
      <p:ext uri="{BB962C8B-B14F-4D97-AF65-F5344CB8AC3E}">
        <p14:creationId xmlns:p14="http://schemas.microsoft.com/office/powerpoint/2010/main" val="418167901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DC1FFC54-4807-BE97-2D12-68A4B9F3383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TextBox 3">
            <a:extLst>
              <a:ext uri="{FF2B5EF4-FFF2-40B4-BE49-F238E27FC236}">
                <a16:creationId xmlns:a16="http://schemas.microsoft.com/office/drawing/2014/main" id="{5EB96F1C-B457-871A-9D2E-500040AA9F86}"/>
              </a:ext>
            </a:extLst>
          </p:cNvPr>
          <p:cNvSpPr txBox="1"/>
          <p:nvPr/>
        </p:nvSpPr>
        <p:spPr>
          <a:xfrm>
            <a:off x="413935" y="1031095"/>
            <a:ext cx="11542255" cy="2893100"/>
          </a:xfrm>
          <a:prstGeom prst="rect">
            <a:avLst/>
          </a:prstGeom>
          <a:noFill/>
        </p:spPr>
        <p:txBody>
          <a:bodyPr wrap="square" rtlCol="0">
            <a:spAutoFit/>
          </a:bodyPr>
          <a:lstStyle/>
          <a:p>
            <a:pPr algn="just">
              <a:tabLst>
                <a:tab pos="2454275" algn="l"/>
              </a:tabLst>
            </a:pPr>
            <a:r>
              <a:rPr lang="en-US" sz="2600" b="1" dirty="0">
                <a:latin typeface="Cambria" panose="02040503050406030204" pitchFamily="18" charset="0"/>
                <a:ea typeface="Cambria" panose="02040503050406030204" pitchFamily="18" charset="0"/>
                <a:cs typeface="Arial Unicode MS" panose="020B0604020202020204" pitchFamily="34" charset="-128"/>
              </a:rPr>
              <a:t>Q9. In the following question, select the related number from the given alternatives.</a:t>
            </a:r>
          </a:p>
          <a:p>
            <a:pPr algn="just">
              <a:tabLst>
                <a:tab pos="2454275" algn="l"/>
              </a:tabLst>
            </a:pPr>
            <a:r>
              <a:rPr lang="en-US" sz="2600" b="1" dirty="0">
                <a:latin typeface="Cambria" panose="02040503050406030204" pitchFamily="18" charset="0"/>
                <a:ea typeface="Cambria" panose="02040503050406030204" pitchFamily="18" charset="0"/>
                <a:cs typeface="Arial Unicode MS" panose="020B0604020202020204" pitchFamily="34" charset="-128"/>
              </a:rPr>
              <a:t>41 : 5 : : 23 : ?</a:t>
            </a:r>
          </a:p>
          <a:p>
            <a:pPr algn="just">
              <a:tabLst>
                <a:tab pos="2454275" algn="l"/>
              </a:tabLst>
            </a:pPr>
            <a:r>
              <a:rPr lang="en-US" sz="2600" b="1" dirty="0">
                <a:latin typeface="Cambria" panose="02040503050406030204" pitchFamily="18" charset="0"/>
                <a:ea typeface="Cambria" panose="02040503050406030204" pitchFamily="18" charset="0"/>
                <a:cs typeface="Arial Unicode MS" panose="020B0604020202020204" pitchFamily="34" charset="-128"/>
              </a:rPr>
              <a:t>(a) 5 </a:t>
            </a:r>
          </a:p>
          <a:p>
            <a:pPr algn="just">
              <a:tabLst>
                <a:tab pos="2454275" algn="l"/>
              </a:tabLst>
            </a:pPr>
            <a:r>
              <a:rPr lang="en-US" sz="2600" b="1" dirty="0">
                <a:latin typeface="Cambria" panose="02040503050406030204" pitchFamily="18" charset="0"/>
                <a:ea typeface="Cambria" panose="02040503050406030204" pitchFamily="18" charset="0"/>
                <a:cs typeface="Arial Unicode MS" panose="020B0604020202020204" pitchFamily="34" charset="-128"/>
              </a:rPr>
              <a:t>(b) 3 </a:t>
            </a:r>
          </a:p>
          <a:p>
            <a:pPr algn="just">
              <a:tabLst>
                <a:tab pos="2454275" algn="l"/>
              </a:tabLst>
            </a:pPr>
            <a:r>
              <a:rPr lang="en-US" sz="2600" b="1" dirty="0">
                <a:latin typeface="Cambria" panose="02040503050406030204" pitchFamily="18" charset="0"/>
                <a:ea typeface="Cambria" panose="02040503050406030204" pitchFamily="18" charset="0"/>
                <a:cs typeface="Arial Unicode MS" panose="020B0604020202020204" pitchFamily="34" charset="-128"/>
              </a:rPr>
              <a:t>(c) 8 </a:t>
            </a:r>
          </a:p>
          <a:p>
            <a:pPr algn="just">
              <a:tabLst>
                <a:tab pos="2454275" algn="l"/>
              </a:tabLst>
            </a:pPr>
            <a:r>
              <a:rPr lang="en-US" sz="2600" b="1" dirty="0">
                <a:latin typeface="Cambria" panose="02040503050406030204" pitchFamily="18" charset="0"/>
                <a:ea typeface="Cambria" panose="02040503050406030204" pitchFamily="18" charset="0"/>
                <a:cs typeface="Arial Unicode MS" panose="020B0604020202020204" pitchFamily="34" charset="-128"/>
              </a:rPr>
              <a:t>(d) 9 </a:t>
            </a:r>
          </a:p>
        </p:txBody>
      </p:sp>
      <p:sp>
        <p:nvSpPr>
          <p:cNvPr id="2" name="TextBox 1">
            <a:extLst>
              <a:ext uri="{FF2B5EF4-FFF2-40B4-BE49-F238E27FC236}">
                <a16:creationId xmlns:a16="http://schemas.microsoft.com/office/drawing/2014/main" id="{66A14004-E8AA-3EE3-B109-72A7C8B47678}"/>
              </a:ext>
            </a:extLst>
          </p:cNvPr>
          <p:cNvSpPr txBox="1"/>
          <p:nvPr/>
        </p:nvSpPr>
        <p:spPr>
          <a:xfrm>
            <a:off x="31363" y="238358"/>
            <a:ext cx="9559897" cy="461665"/>
          </a:xfrm>
          <a:prstGeom prst="rect">
            <a:avLst/>
          </a:prstGeom>
          <a:noFill/>
        </p:spPr>
        <p:txBody>
          <a:bodyPr wrap="square">
            <a:spAutoFit/>
          </a:bodyPr>
          <a:lstStyle/>
          <a:p>
            <a:pPr algn="ctr"/>
            <a:r>
              <a:rPr lang="en-IN" sz="2400" b="1" dirty="0">
                <a:solidFill>
                  <a:schemeClr val="bg1"/>
                </a:solidFill>
                <a:latin typeface="Cambria" panose="02040503050406030204" pitchFamily="18" charset="0"/>
                <a:ea typeface="Cambria" panose="02040503050406030204" pitchFamily="18" charset="0"/>
              </a:rPr>
              <a:t>SSC JE | JSSC JE | NHPC JE | DDA JE | DFCCIL | IB JIO | By Abhishek Sir</a:t>
            </a:r>
          </a:p>
        </p:txBody>
      </p:sp>
    </p:spTree>
    <p:extLst>
      <p:ext uri="{BB962C8B-B14F-4D97-AF65-F5344CB8AC3E}">
        <p14:creationId xmlns:p14="http://schemas.microsoft.com/office/powerpoint/2010/main" val="410966203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DC1FFC54-4807-BE97-2D12-68A4B9F3383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TextBox 3">
            <a:extLst>
              <a:ext uri="{FF2B5EF4-FFF2-40B4-BE49-F238E27FC236}">
                <a16:creationId xmlns:a16="http://schemas.microsoft.com/office/drawing/2014/main" id="{5EB96F1C-B457-871A-9D2E-500040AA9F86}"/>
              </a:ext>
            </a:extLst>
          </p:cNvPr>
          <p:cNvSpPr txBox="1"/>
          <p:nvPr/>
        </p:nvSpPr>
        <p:spPr>
          <a:xfrm>
            <a:off x="413935" y="1031095"/>
            <a:ext cx="11542255" cy="2492990"/>
          </a:xfrm>
          <a:prstGeom prst="rect">
            <a:avLst/>
          </a:prstGeom>
          <a:noFill/>
        </p:spPr>
        <p:txBody>
          <a:bodyPr wrap="square" rtlCol="0">
            <a:spAutoFit/>
          </a:bodyPr>
          <a:lstStyle/>
          <a:p>
            <a:pPr algn="just">
              <a:tabLst>
                <a:tab pos="2454275" algn="l"/>
              </a:tabLst>
            </a:pPr>
            <a:r>
              <a:rPr lang="en-US" sz="2600" b="1" dirty="0">
                <a:latin typeface="Cambria" panose="02040503050406030204" pitchFamily="18" charset="0"/>
                <a:ea typeface="Cambria" panose="02040503050406030204" pitchFamily="18" charset="0"/>
                <a:cs typeface="Arial Unicode MS" panose="020B0604020202020204" pitchFamily="34" charset="-128"/>
              </a:rPr>
              <a:t>Q10. In the following question, select the odd word from the given alternatives.</a:t>
            </a:r>
          </a:p>
          <a:p>
            <a:pPr algn="just">
              <a:tabLst>
                <a:tab pos="2454275" algn="l"/>
              </a:tabLst>
            </a:pPr>
            <a:r>
              <a:rPr lang="en-US" sz="2600" b="1" dirty="0">
                <a:latin typeface="Cambria" panose="02040503050406030204" pitchFamily="18" charset="0"/>
                <a:ea typeface="Cambria" panose="02040503050406030204" pitchFamily="18" charset="0"/>
                <a:cs typeface="Arial Unicode MS" panose="020B0604020202020204" pitchFamily="34" charset="-128"/>
              </a:rPr>
              <a:t>(a) Sitar </a:t>
            </a:r>
          </a:p>
          <a:p>
            <a:pPr algn="just">
              <a:tabLst>
                <a:tab pos="2454275" algn="l"/>
              </a:tabLst>
            </a:pPr>
            <a:r>
              <a:rPr lang="en-US" sz="2600" b="1" dirty="0">
                <a:latin typeface="Cambria" panose="02040503050406030204" pitchFamily="18" charset="0"/>
                <a:ea typeface="Cambria" panose="02040503050406030204" pitchFamily="18" charset="0"/>
                <a:cs typeface="Arial Unicode MS" panose="020B0604020202020204" pitchFamily="34" charset="-128"/>
              </a:rPr>
              <a:t>(b</a:t>
            </a:r>
            <a:r>
              <a:rPr lang="hi-IN" sz="2600" b="1" dirty="0">
                <a:latin typeface="Cambria" panose="02040503050406030204" pitchFamily="18" charset="0"/>
                <a:ea typeface="Cambria" panose="02040503050406030204" pitchFamily="18" charset="0"/>
                <a:cs typeface="Arial Unicode MS" panose="020B0604020202020204" pitchFamily="34" charset="-128"/>
              </a:rPr>
              <a:t>)</a:t>
            </a:r>
            <a:r>
              <a:rPr lang="en-US" sz="2600" b="1" dirty="0">
                <a:latin typeface="Cambria" panose="02040503050406030204" pitchFamily="18" charset="0"/>
                <a:ea typeface="Cambria" panose="02040503050406030204" pitchFamily="18" charset="0"/>
                <a:cs typeface="Arial Unicode MS" panose="020B0604020202020204" pitchFamily="34" charset="-128"/>
              </a:rPr>
              <a:t> Violin</a:t>
            </a:r>
          </a:p>
          <a:p>
            <a:pPr algn="just">
              <a:tabLst>
                <a:tab pos="2454275" algn="l"/>
              </a:tabLst>
            </a:pPr>
            <a:r>
              <a:rPr lang="en-US" sz="2600" b="1" dirty="0">
                <a:latin typeface="Cambria" panose="02040503050406030204" pitchFamily="18" charset="0"/>
                <a:ea typeface="Cambria" panose="02040503050406030204" pitchFamily="18" charset="0"/>
                <a:cs typeface="Arial Unicode MS" panose="020B0604020202020204" pitchFamily="34" charset="-128"/>
              </a:rPr>
              <a:t>(c</a:t>
            </a:r>
            <a:r>
              <a:rPr lang="hi-IN" sz="2600" b="1" dirty="0">
                <a:latin typeface="Cambria" panose="02040503050406030204" pitchFamily="18" charset="0"/>
                <a:ea typeface="Cambria" panose="02040503050406030204" pitchFamily="18" charset="0"/>
                <a:cs typeface="Arial Unicode MS" panose="020B0604020202020204" pitchFamily="34" charset="-128"/>
              </a:rPr>
              <a:t>) </a:t>
            </a:r>
            <a:r>
              <a:rPr lang="en-US" sz="2600" b="1" dirty="0">
                <a:latin typeface="Cambria" panose="02040503050406030204" pitchFamily="18" charset="0"/>
                <a:ea typeface="Cambria" panose="02040503050406030204" pitchFamily="18" charset="0"/>
                <a:cs typeface="Arial Unicode MS" panose="020B0604020202020204" pitchFamily="34" charset="-128"/>
              </a:rPr>
              <a:t>Harmonium</a:t>
            </a:r>
          </a:p>
          <a:p>
            <a:pPr algn="just">
              <a:tabLst>
                <a:tab pos="2454275" algn="l"/>
              </a:tabLst>
            </a:pPr>
            <a:r>
              <a:rPr lang="en-US" sz="2600" b="1" dirty="0">
                <a:latin typeface="Cambria" panose="02040503050406030204" pitchFamily="18" charset="0"/>
                <a:ea typeface="Cambria" panose="02040503050406030204" pitchFamily="18" charset="0"/>
                <a:cs typeface="Arial Unicode MS" panose="020B0604020202020204" pitchFamily="34" charset="-128"/>
              </a:rPr>
              <a:t>(d</a:t>
            </a:r>
            <a:r>
              <a:rPr lang="hi-IN" sz="2600" b="1" dirty="0">
                <a:latin typeface="Cambria" panose="02040503050406030204" pitchFamily="18" charset="0"/>
                <a:ea typeface="Cambria" panose="02040503050406030204" pitchFamily="18" charset="0"/>
                <a:cs typeface="Arial Unicode MS" panose="020B0604020202020204" pitchFamily="34" charset="-128"/>
              </a:rPr>
              <a:t>) </a:t>
            </a:r>
            <a:r>
              <a:rPr lang="en-US" sz="2600" b="1" dirty="0">
                <a:latin typeface="Cambria" panose="02040503050406030204" pitchFamily="18" charset="0"/>
                <a:ea typeface="Cambria" panose="02040503050406030204" pitchFamily="18" charset="0"/>
                <a:cs typeface="Arial Unicode MS" panose="020B0604020202020204" pitchFamily="34" charset="-128"/>
              </a:rPr>
              <a:t>Guitar </a:t>
            </a:r>
          </a:p>
        </p:txBody>
      </p:sp>
      <p:sp>
        <p:nvSpPr>
          <p:cNvPr id="2" name="TextBox 1">
            <a:extLst>
              <a:ext uri="{FF2B5EF4-FFF2-40B4-BE49-F238E27FC236}">
                <a16:creationId xmlns:a16="http://schemas.microsoft.com/office/drawing/2014/main" id="{66A14004-E8AA-3EE3-B109-72A7C8B47678}"/>
              </a:ext>
            </a:extLst>
          </p:cNvPr>
          <p:cNvSpPr txBox="1"/>
          <p:nvPr/>
        </p:nvSpPr>
        <p:spPr>
          <a:xfrm>
            <a:off x="31363" y="238358"/>
            <a:ext cx="9559897" cy="461665"/>
          </a:xfrm>
          <a:prstGeom prst="rect">
            <a:avLst/>
          </a:prstGeom>
          <a:noFill/>
        </p:spPr>
        <p:txBody>
          <a:bodyPr wrap="square">
            <a:spAutoFit/>
          </a:bodyPr>
          <a:lstStyle/>
          <a:p>
            <a:pPr algn="ctr"/>
            <a:r>
              <a:rPr lang="en-IN" sz="2400" b="1" dirty="0">
                <a:solidFill>
                  <a:schemeClr val="bg1"/>
                </a:solidFill>
                <a:latin typeface="Cambria" panose="02040503050406030204" pitchFamily="18" charset="0"/>
                <a:ea typeface="Cambria" panose="02040503050406030204" pitchFamily="18" charset="0"/>
              </a:rPr>
              <a:t>SSC JE | JSSC JE | NHPC JE | DDA JE | DFCCIL | IB JIO | By Abhishek Sir</a:t>
            </a:r>
          </a:p>
        </p:txBody>
      </p:sp>
    </p:spTree>
    <p:extLst>
      <p:ext uri="{BB962C8B-B14F-4D97-AF65-F5344CB8AC3E}">
        <p14:creationId xmlns:p14="http://schemas.microsoft.com/office/powerpoint/2010/main" val="72875187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DC1FFC54-4807-BE97-2D12-68A4B9F3383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TextBox 3">
            <a:extLst>
              <a:ext uri="{FF2B5EF4-FFF2-40B4-BE49-F238E27FC236}">
                <a16:creationId xmlns:a16="http://schemas.microsoft.com/office/drawing/2014/main" id="{5EB96F1C-B457-871A-9D2E-500040AA9F86}"/>
              </a:ext>
            </a:extLst>
          </p:cNvPr>
          <p:cNvSpPr txBox="1"/>
          <p:nvPr/>
        </p:nvSpPr>
        <p:spPr>
          <a:xfrm>
            <a:off x="413935" y="1031095"/>
            <a:ext cx="11542255" cy="2492990"/>
          </a:xfrm>
          <a:prstGeom prst="rect">
            <a:avLst/>
          </a:prstGeom>
          <a:noFill/>
        </p:spPr>
        <p:txBody>
          <a:bodyPr wrap="square" rtlCol="0">
            <a:spAutoFit/>
          </a:bodyPr>
          <a:lstStyle/>
          <a:p>
            <a:pPr algn="just">
              <a:tabLst>
                <a:tab pos="2454275" algn="l"/>
              </a:tabLst>
            </a:pPr>
            <a:r>
              <a:rPr lang="en-US" sz="2600" b="1" dirty="0">
                <a:latin typeface="Cambria" panose="02040503050406030204" pitchFamily="18" charset="0"/>
                <a:ea typeface="Cambria" panose="02040503050406030204" pitchFamily="18" charset="0"/>
                <a:cs typeface="Arial Unicode MS" panose="020B0604020202020204" pitchFamily="34" charset="-128"/>
              </a:rPr>
              <a:t>Q11. In the following question, select the odd word from the given alternatives.</a:t>
            </a:r>
          </a:p>
          <a:p>
            <a:pPr algn="just">
              <a:tabLst>
                <a:tab pos="2454275" algn="l"/>
              </a:tabLst>
            </a:pPr>
            <a:r>
              <a:rPr lang="en-US" sz="2600" b="1" dirty="0">
                <a:latin typeface="Cambria" panose="02040503050406030204" pitchFamily="18" charset="0"/>
                <a:ea typeface="Cambria" panose="02040503050406030204" pitchFamily="18" charset="0"/>
                <a:cs typeface="Arial Unicode MS" panose="020B0604020202020204" pitchFamily="34" charset="-128"/>
              </a:rPr>
              <a:t>(a) Rice </a:t>
            </a:r>
          </a:p>
          <a:p>
            <a:pPr algn="just">
              <a:tabLst>
                <a:tab pos="2454275" algn="l"/>
              </a:tabLst>
            </a:pPr>
            <a:r>
              <a:rPr lang="en-US" sz="2600" b="1" dirty="0">
                <a:latin typeface="Cambria" panose="02040503050406030204" pitchFamily="18" charset="0"/>
                <a:ea typeface="Cambria" panose="02040503050406030204" pitchFamily="18" charset="0"/>
                <a:cs typeface="Arial Unicode MS" panose="020B0604020202020204" pitchFamily="34" charset="-128"/>
              </a:rPr>
              <a:t>(b</a:t>
            </a:r>
            <a:r>
              <a:rPr lang="hi-IN" sz="2600" b="1" dirty="0">
                <a:latin typeface="Cambria" panose="02040503050406030204" pitchFamily="18" charset="0"/>
                <a:ea typeface="Cambria" panose="02040503050406030204" pitchFamily="18" charset="0"/>
                <a:cs typeface="Arial Unicode MS" panose="020B0604020202020204" pitchFamily="34" charset="-128"/>
              </a:rPr>
              <a:t>)</a:t>
            </a:r>
            <a:r>
              <a:rPr lang="en-US" sz="2600" b="1" dirty="0">
                <a:latin typeface="Cambria" panose="02040503050406030204" pitchFamily="18" charset="0"/>
                <a:ea typeface="Cambria" panose="02040503050406030204" pitchFamily="18" charset="0"/>
                <a:cs typeface="Arial Unicode MS" panose="020B0604020202020204" pitchFamily="34" charset="-128"/>
              </a:rPr>
              <a:t> Wheat</a:t>
            </a:r>
          </a:p>
          <a:p>
            <a:pPr algn="just">
              <a:tabLst>
                <a:tab pos="2454275" algn="l"/>
              </a:tabLst>
            </a:pPr>
            <a:r>
              <a:rPr lang="en-US" sz="2600" b="1" dirty="0">
                <a:latin typeface="Cambria" panose="02040503050406030204" pitchFamily="18" charset="0"/>
                <a:ea typeface="Cambria" panose="02040503050406030204" pitchFamily="18" charset="0"/>
                <a:cs typeface="Arial Unicode MS" panose="020B0604020202020204" pitchFamily="34" charset="-128"/>
              </a:rPr>
              <a:t>(c</a:t>
            </a:r>
            <a:r>
              <a:rPr lang="hi-IN" sz="2600" b="1" dirty="0">
                <a:latin typeface="Cambria" panose="02040503050406030204" pitchFamily="18" charset="0"/>
                <a:ea typeface="Cambria" panose="02040503050406030204" pitchFamily="18" charset="0"/>
                <a:cs typeface="Arial Unicode MS" panose="020B0604020202020204" pitchFamily="34" charset="-128"/>
              </a:rPr>
              <a:t>) </a:t>
            </a:r>
            <a:r>
              <a:rPr lang="en-US" sz="2600" b="1" dirty="0">
                <a:latin typeface="Cambria" panose="02040503050406030204" pitchFamily="18" charset="0"/>
                <a:ea typeface="Cambria" panose="02040503050406030204" pitchFamily="18" charset="0"/>
                <a:cs typeface="Arial Unicode MS" panose="020B0604020202020204" pitchFamily="34" charset="-128"/>
              </a:rPr>
              <a:t>Maize</a:t>
            </a:r>
          </a:p>
          <a:p>
            <a:pPr algn="just">
              <a:tabLst>
                <a:tab pos="2454275" algn="l"/>
              </a:tabLst>
            </a:pPr>
            <a:r>
              <a:rPr lang="en-US" sz="2600" b="1" dirty="0">
                <a:latin typeface="Cambria" panose="02040503050406030204" pitchFamily="18" charset="0"/>
                <a:ea typeface="Cambria" panose="02040503050406030204" pitchFamily="18" charset="0"/>
                <a:cs typeface="Arial Unicode MS" panose="020B0604020202020204" pitchFamily="34" charset="-128"/>
              </a:rPr>
              <a:t>(d</a:t>
            </a:r>
            <a:r>
              <a:rPr lang="hi-IN" sz="2600" b="1" dirty="0">
                <a:latin typeface="Cambria" panose="02040503050406030204" pitchFamily="18" charset="0"/>
                <a:ea typeface="Cambria" panose="02040503050406030204" pitchFamily="18" charset="0"/>
                <a:cs typeface="Arial Unicode MS" panose="020B0604020202020204" pitchFamily="34" charset="-128"/>
              </a:rPr>
              <a:t>)</a:t>
            </a:r>
            <a:r>
              <a:rPr lang="en-US" sz="2600" b="1" dirty="0">
                <a:latin typeface="Cambria" panose="02040503050406030204" pitchFamily="18" charset="0"/>
                <a:ea typeface="Cambria" panose="02040503050406030204" pitchFamily="18" charset="0"/>
                <a:cs typeface="Arial Unicode MS" panose="020B0604020202020204" pitchFamily="34" charset="-128"/>
              </a:rPr>
              <a:t> Potato</a:t>
            </a:r>
          </a:p>
        </p:txBody>
      </p:sp>
      <p:sp>
        <p:nvSpPr>
          <p:cNvPr id="2" name="TextBox 1">
            <a:extLst>
              <a:ext uri="{FF2B5EF4-FFF2-40B4-BE49-F238E27FC236}">
                <a16:creationId xmlns:a16="http://schemas.microsoft.com/office/drawing/2014/main" id="{66A14004-E8AA-3EE3-B109-72A7C8B47678}"/>
              </a:ext>
            </a:extLst>
          </p:cNvPr>
          <p:cNvSpPr txBox="1"/>
          <p:nvPr/>
        </p:nvSpPr>
        <p:spPr>
          <a:xfrm>
            <a:off x="31363" y="238358"/>
            <a:ext cx="9559897" cy="461665"/>
          </a:xfrm>
          <a:prstGeom prst="rect">
            <a:avLst/>
          </a:prstGeom>
          <a:noFill/>
        </p:spPr>
        <p:txBody>
          <a:bodyPr wrap="square">
            <a:spAutoFit/>
          </a:bodyPr>
          <a:lstStyle/>
          <a:p>
            <a:pPr algn="ctr"/>
            <a:r>
              <a:rPr lang="en-IN" sz="2400" b="1" dirty="0">
                <a:solidFill>
                  <a:schemeClr val="bg1"/>
                </a:solidFill>
                <a:latin typeface="Cambria" panose="02040503050406030204" pitchFamily="18" charset="0"/>
                <a:ea typeface="Cambria" panose="02040503050406030204" pitchFamily="18" charset="0"/>
              </a:rPr>
              <a:t>SSC JE | JSSC JE | NHPC JE | DDA JE | DFCCIL | IB JIO | By Abhishek Sir</a:t>
            </a:r>
          </a:p>
        </p:txBody>
      </p:sp>
    </p:spTree>
    <p:extLst>
      <p:ext uri="{BB962C8B-B14F-4D97-AF65-F5344CB8AC3E}">
        <p14:creationId xmlns:p14="http://schemas.microsoft.com/office/powerpoint/2010/main" val="36929268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DC1FFC54-4807-BE97-2D12-68A4B9F3383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TextBox 3">
            <a:extLst>
              <a:ext uri="{FF2B5EF4-FFF2-40B4-BE49-F238E27FC236}">
                <a16:creationId xmlns:a16="http://schemas.microsoft.com/office/drawing/2014/main" id="{5EB96F1C-B457-871A-9D2E-500040AA9F86}"/>
              </a:ext>
            </a:extLst>
          </p:cNvPr>
          <p:cNvSpPr txBox="1"/>
          <p:nvPr/>
        </p:nvSpPr>
        <p:spPr>
          <a:xfrm>
            <a:off x="413935" y="1031095"/>
            <a:ext cx="11542255" cy="2492990"/>
          </a:xfrm>
          <a:prstGeom prst="rect">
            <a:avLst/>
          </a:prstGeom>
          <a:noFill/>
        </p:spPr>
        <p:txBody>
          <a:bodyPr wrap="square" rtlCol="0">
            <a:spAutoFit/>
          </a:bodyPr>
          <a:lstStyle/>
          <a:p>
            <a:pPr algn="just">
              <a:tabLst>
                <a:tab pos="2454275" algn="l"/>
              </a:tabLst>
            </a:pPr>
            <a:r>
              <a:rPr lang="en-US" sz="2600" b="1" dirty="0">
                <a:latin typeface="Cambria" panose="02040503050406030204" pitchFamily="18" charset="0"/>
                <a:ea typeface="Cambria" panose="02040503050406030204" pitchFamily="18" charset="0"/>
                <a:cs typeface="Arial Unicode MS" panose="020B0604020202020204" pitchFamily="34" charset="-128"/>
              </a:rPr>
              <a:t>Q12. In the following question, select the odd word from the given alternatives.</a:t>
            </a:r>
          </a:p>
          <a:p>
            <a:pPr algn="just">
              <a:tabLst>
                <a:tab pos="2454275" algn="l"/>
              </a:tabLst>
            </a:pPr>
            <a:r>
              <a:rPr lang="en-US" sz="2600" b="1" dirty="0">
                <a:latin typeface="Cambria" panose="02040503050406030204" pitchFamily="18" charset="0"/>
                <a:ea typeface="Cambria" panose="02040503050406030204" pitchFamily="18" charset="0"/>
                <a:cs typeface="Arial Unicode MS" panose="020B0604020202020204" pitchFamily="34" charset="-128"/>
              </a:rPr>
              <a:t>(a) Cuboid </a:t>
            </a:r>
          </a:p>
          <a:p>
            <a:pPr algn="just">
              <a:tabLst>
                <a:tab pos="2454275" algn="l"/>
              </a:tabLst>
            </a:pPr>
            <a:r>
              <a:rPr lang="en-US" sz="2600" b="1" dirty="0">
                <a:latin typeface="Cambria" panose="02040503050406030204" pitchFamily="18" charset="0"/>
                <a:ea typeface="Cambria" panose="02040503050406030204" pitchFamily="18" charset="0"/>
                <a:cs typeface="Arial Unicode MS" panose="020B0604020202020204" pitchFamily="34" charset="-128"/>
              </a:rPr>
              <a:t>(b</a:t>
            </a:r>
            <a:r>
              <a:rPr lang="hi-IN" sz="2600" b="1" dirty="0">
                <a:latin typeface="Cambria" panose="02040503050406030204" pitchFamily="18" charset="0"/>
                <a:ea typeface="Cambria" panose="02040503050406030204" pitchFamily="18" charset="0"/>
                <a:cs typeface="Arial Unicode MS" panose="020B0604020202020204" pitchFamily="34" charset="-128"/>
              </a:rPr>
              <a:t>)</a:t>
            </a:r>
            <a:r>
              <a:rPr lang="en-US" sz="2600" b="1" dirty="0">
                <a:latin typeface="Cambria" panose="02040503050406030204" pitchFamily="18" charset="0"/>
                <a:ea typeface="Cambria" panose="02040503050406030204" pitchFamily="18" charset="0"/>
                <a:cs typeface="Arial Unicode MS" panose="020B0604020202020204" pitchFamily="34" charset="-128"/>
              </a:rPr>
              <a:t> Cone</a:t>
            </a:r>
          </a:p>
          <a:p>
            <a:pPr algn="just">
              <a:tabLst>
                <a:tab pos="2454275" algn="l"/>
              </a:tabLst>
            </a:pPr>
            <a:r>
              <a:rPr lang="en-US" sz="2600" b="1" dirty="0">
                <a:latin typeface="Cambria" panose="02040503050406030204" pitchFamily="18" charset="0"/>
                <a:ea typeface="Cambria" panose="02040503050406030204" pitchFamily="18" charset="0"/>
                <a:cs typeface="Arial Unicode MS" panose="020B0604020202020204" pitchFamily="34" charset="-128"/>
              </a:rPr>
              <a:t>(c</a:t>
            </a:r>
            <a:r>
              <a:rPr lang="hi-IN" sz="2600" b="1" dirty="0">
                <a:latin typeface="Cambria" panose="02040503050406030204" pitchFamily="18" charset="0"/>
                <a:ea typeface="Cambria" panose="02040503050406030204" pitchFamily="18" charset="0"/>
                <a:cs typeface="Arial Unicode MS" panose="020B0604020202020204" pitchFamily="34" charset="-128"/>
              </a:rPr>
              <a:t>) </a:t>
            </a:r>
            <a:r>
              <a:rPr lang="en-US" sz="2600" b="1" dirty="0">
                <a:latin typeface="Cambria" panose="02040503050406030204" pitchFamily="18" charset="0"/>
                <a:ea typeface="Cambria" panose="02040503050406030204" pitchFamily="18" charset="0"/>
                <a:cs typeface="Arial Unicode MS" panose="020B0604020202020204" pitchFamily="34" charset="-128"/>
              </a:rPr>
              <a:t>Triangle</a:t>
            </a:r>
          </a:p>
          <a:p>
            <a:pPr algn="just">
              <a:tabLst>
                <a:tab pos="2454275" algn="l"/>
              </a:tabLst>
            </a:pPr>
            <a:r>
              <a:rPr lang="en-US" sz="2600" b="1" dirty="0">
                <a:latin typeface="Cambria" panose="02040503050406030204" pitchFamily="18" charset="0"/>
                <a:ea typeface="Cambria" panose="02040503050406030204" pitchFamily="18" charset="0"/>
                <a:cs typeface="Arial Unicode MS" panose="020B0604020202020204" pitchFamily="34" charset="-128"/>
              </a:rPr>
              <a:t>(d</a:t>
            </a:r>
            <a:r>
              <a:rPr lang="hi-IN" sz="2600" b="1" dirty="0">
                <a:latin typeface="Cambria" panose="02040503050406030204" pitchFamily="18" charset="0"/>
                <a:ea typeface="Cambria" panose="02040503050406030204" pitchFamily="18" charset="0"/>
                <a:cs typeface="Arial Unicode MS" panose="020B0604020202020204" pitchFamily="34" charset="-128"/>
              </a:rPr>
              <a:t>) </a:t>
            </a:r>
            <a:r>
              <a:rPr lang="en-US" sz="2600" b="1" dirty="0">
                <a:latin typeface="Cambria" panose="02040503050406030204" pitchFamily="18" charset="0"/>
                <a:ea typeface="Cambria" panose="02040503050406030204" pitchFamily="18" charset="0"/>
                <a:cs typeface="Arial Unicode MS" panose="020B0604020202020204" pitchFamily="34" charset="-128"/>
              </a:rPr>
              <a:t>Cube</a:t>
            </a:r>
          </a:p>
        </p:txBody>
      </p:sp>
      <p:sp>
        <p:nvSpPr>
          <p:cNvPr id="2" name="TextBox 1">
            <a:extLst>
              <a:ext uri="{FF2B5EF4-FFF2-40B4-BE49-F238E27FC236}">
                <a16:creationId xmlns:a16="http://schemas.microsoft.com/office/drawing/2014/main" id="{66A14004-E8AA-3EE3-B109-72A7C8B47678}"/>
              </a:ext>
            </a:extLst>
          </p:cNvPr>
          <p:cNvSpPr txBox="1"/>
          <p:nvPr/>
        </p:nvSpPr>
        <p:spPr>
          <a:xfrm>
            <a:off x="31363" y="238358"/>
            <a:ext cx="9559897" cy="461665"/>
          </a:xfrm>
          <a:prstGeom prst="rect">
            <a:avLst/>
          </a:prstGeom>
          <a:noFill/>
        </p:spPr>
        <p:txBody>
          <a:bodyPr wrap="square">
            <a:spAutoFit/>
          </a:bodyPr>
          <a:lstStyle/>
          <a:p>
            <a:pPr algn="ctr"/>
            <a:r>
              <a:rPr lang="en-IN" sz="2400" b="1" dirty="0">
                <a:solidFill>
                  <a:schemeClr val="bg1"/>
                </a:solidFill>
                <a:latin typeface="Cambria" panose="02040503050406030204" pitchFamily="18" charset="0"/>
                <a:ea typeface="Cambria" panose="02040503050406030204" pitchFamily="18" charset="0"/>
              </a:rPr>
              <a:t>SSC JE | JSSC JE | NHPC JE | DDA JE | DFCCIL | IB JIO | By Abhishek Sir</a:t>
            </a:r>
          </a:p>
        </p:txBody>
      </p:sp>
    </p:spTree>
    <p:extLst>
      <p:ext uri="{BB962C8B-B14F-4D97-AF65-F5344CB8AC3E}">
        <p14:creationId xmlns:p14="http://schemas.microsoft.com/office/powerpoint/2010/main" val="41497320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DC1FFC54-4807-BE97-2D12-68A4B9F3383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TextBox 3">
            <a:extLst>
              <a:ext uri="{FF2B5EF4-FFF2-40B4-BE49-F238E27FC236}">
                <a16:creationId xmlns:a16="http://schemas.microsoft.com/office/drawing/2014/main" id="{5EB96F1C-B457-871A-9D2E-500040AA9F86}"/>
              </a:ext>
            </a:extLst>
          </p:cNvPr>
          <p:cNvSpPr txBox="1"/>
          <p:nvPr/>
        </p:nvSpPr>
        <p:spPr>
          <a:xfrm>
            <a:off x="413935" y="1031095"/>
            <a:ext cx="11542255" cy="2492990"/>
          </a:xfrm>
          <a:prstGeom prst="rect">
            <a:avLst/>
          </a:prstGeom>
          <a:noFill/>
        </p:spPr>
        <p:txBody>
          <a:bodyPr wrap="square" rtlCol="0">
            <a:spAutoFit/>
          </a:bodyPr>
          <a:lstStyle/>
          <a:p>
            <a:pPr algn="just">
              <a:tabLst>
                <a:tab pos="2454275" algn="l"/>
              </a:tabLst>
            </a:pPr>
            <a:r>
              <a:rPr lang="en-US" sz="2600" b="1" dirty="0">
                <a:latin typeface="Cambria" panose="02040503050406030204" pitchFamily="18" charset="0"/>
                <a:ea typeface="Cambria" panose="02040503050406030204" pitchFamily="18" charset="0"/>
                <a:cs typeface="Arial Unicode MS" panose="020B0604020202020204" pitchFamily="34" charset="-128"/>
              </a:rPr>
              <a:t>Q13. In the following question, select the odd letters from the given alternatives.</a:t>
            </a:r>
          </a:p>
          <a:p>
            <a:pPr algn="just">
              <a:tabLst>
                <a:tab pos="2454275" algn="l"/>
              </a:tabLst>
            </a:pPr>
            <a:r>
              <a:rPr lang="en-US" sz="2600" b="1" dirty="0">
                <a:latin typeface="Cambria" panose="02040503050406030204" pitchFamily="18" charset="0"/>
                <a:ea typeface="Cambria" panose="02040503050406030204" pitchFamily="18" charset="0"/>
                <a:cs typeface="Arial Unicode MS" panose="020B0604020202020204" pitchFamily="34" charset="-128"/>
              </a:rPr>
              <a:t>(a) NJFB </a:t>
            </a:r>
          </a:p>
          <a:p>
            <a:pPr algn="just">
              <a:tabLst>
                <a:tab pos="2454275" algn="l"/>
              </a:tabLst>
            </a:pPr>
            <a:r>
              <a:rPr lang="en-US" sz="2600" b="1" dirty="0">
                <a:latin typeface="Cambria" panose="02040503050406030204" pitchFamily="18" charset="0"/>
                <a:ea typeface="Cambria" panose="02040503050406030204" pitchFamily="18" charset="0"/>
                <a:cs typeface="Arial Unicode MS" panose="020B0604020202020204" pitchFamily="34" charset="-128"/>
              </a:rPr>
              <a:t>(b) KGCZ </a:t>
            </a:r>
          </a:p>
          <a:p>
            <a:pPr algn="just">
              <a:tabLst>
                <a:tab pos="2454275" algn="l"/>
              </a:tabLst>
            </a:pPr>
            <a:r>
              <a:rPr lang="en-US" sz="2600" b="1" dirty="0">
                <a:latin typeface="Cambria" panose="02040503050406030204" pitchFamily="18" charset="0"/>
                <a:ea typeface="Cambria" panose="02040503050406030204" pitchFamily="18" charset="0"/>
                <a:cs typeface="Arial Unicode MS" panose="020B0604020202020204" pitchFamily="34" charset="-128"/>
              </a:rPr>
              <a:t>(c) BXTP </a:t>
            </a:r>
          </a:p>
          <a:p>
            <a:pPr algn="just">
              <a:tabLst>
                <a:tab pos="2454275" algn="l"/>
              </a:tabLst>
            </a:pPr>
            <a:r>
              <a:rPr lang="en-US" sz="2600" b="1" dirty="0">
                <a:latin typeface="Cambria" panose="02040503050406030204" pitchFamily="18" charset="0"/>
                <a:ea typeface="Cambria" panose="02040503050406030204" pitchFamily="18" charset="0"/>
                <a:cs typeface="Arial Unicode MS" panose="020B0604020202020204" pitchFamily="34" charset="-128"/>
              </a:rPr>
              <a:t>(d) LHDZ</a:t>
            </a:r>
          </a:p>
        </p:txBody>
      </p:sp>
      <p:sp>
        <p:nvSpPr>
          <p:cNvPr id="2" name="TextBox 1">
            <a:extLst>
              <a:ext uri="{FF2B5EF4-FFF2-40B4-BE49-F238E27FC236}">
                <a16:creationId xmlns:a16="http://schemas.microsoft.com/office/drawing/2014/main" id="{66A14004-E8AA-3EE3-B109-72A7C8B47678}"/>
              </a:ext>
            </a:extLst>
          </p:cNvPr>
          <p:cNvSpPr txBox="1"/>
          <p:nvPr/>
        </p:nvSpPr>
        <p:spPr>
          <a:xfrm>
            <a:off x="31363" y="238358"/>
            <a:ext cx="9559897" cy="461665"/>
          </a:xfrm>
          <a:prstGeom prst="rect">
            <a:avLst/>
          </a:prstGeom>
          <a:noFill/>
        </p:spPr>
        <p:txBody>
          <a:bodyPr wrap="square">
            <a:spAutoFit/>
          </a:bodyPr>
          <a:lstStyle/>
          <a:p>
            <a:pPr algn="ctr"/>
            <a:r>
              <a:rPr lang="en-IN" sz="2400" b="1" dirty="0">
                <a:solidFill>
                  <a:schemeClr val="bg1"/>
                </a:solidFill>
                <a:latin typeface="Cambria" panose="02040503050406030204" pitchFamily="18" charset="0"/>
                <a:ea typeface="Cambria" panose="02040503050406030204" pitchFamily="18" charset="0"/>
              </a:rPr>
              <a:t>SSC JE | JSSC JE | NHPC JE | DDA JE | DFCCIL | IB JIO | By Abhishek Sir</a:t>
            </a:r>
          </a:p>
        </p:txBody>
      </p:sp>
    </p:spTree>
    <p:extLst>
      <p:ext uri="{BB962C8B-B14F-4D97-AF65-F5344CB8AC3E}">
        <p14:creationId xmlns:p14="http://schemas.microsoft.com/office/powerpoint/2010/main" val="247059381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DC1FFC54-4807-BE97-2D12-68A4B9F3383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TextBox 3">
            <a:extLst>
              <a:ext uri="{FF2B5EF4-FFF2-40B4-BE49-F238E27FC236}">
                <a16:creationId xmlns:a16="http://schemas.microsoft.com/office/drawing/2014/main" id="{5EB96F1C-B457-871A-9D2E-500040AA9F86}"/>
              </a:ext>
            </a:extLst>
          </p:cNvPr>
          <p:cNvSpPr txBox="1"/>
          <p:nvPr/>
        </p:nvSpPr>
        <p:spPr>
          <a:xfrm>
            <a:off x="413935" y="1031095"/>
            <a:ext cx="11542255" cy="2492990"/>
          </a:xfrm>
          <a:prstGeom prst="rect">
            <a:avLst/>
          </a:prstGeom>
          <a:noFill/>
        </p:spPr>
        <p:txBody>
          <a:bodyPr wrap="square" rtlCol="0">
            <a:spAutoFit/>
          </a:bodyPr>
          <a:lstStyle/>
          <a:p>
            <a:pPr algn="just">
              <a:tabLst>
                <a:tab pos="2454275" algn="l"/>
              </a:tabLst>
            </a:pPr>
            <a:r>
              <a:rPr lang="en-US" sz="2600" b="1" dirty="0">
                <a:latin typeface="Cambria" panose="02040503050406030204" pitchFamily="18" charset="0"/>
                <a:ea typeface="Cambria" panose="02040503050406030204" pitchFamily="18" charset="0"/>
                <a:cs typeface="Arial Unicode MS" panose="020B0604020202020204" pitchFamily="34" charset="-128"/>
              </a:rPr>
              <a:t>Q14. In the following question, select the odd letters from the given alternatives.</a:t>
            </a:r>
          </a:p>
          <a:p>
            <a:pPr algn="just">
              <a:tabLst>
                <a:tab pos="2454275" algn="l"/>
              </a:tabLst>
            </a:pPr>
            <a:r>
              <a:rPr lang="en-US" sz="2600" b="1" dirty="0">
                <a:latin typeface="Cambria" panose="02040503050406030204" pitchFamily="18" charset="0"/>
                <a:ea typeface="Cambria" panose="02040503050406030204" pitchFamily="18" charset="0"/>
                <a:cs typeface="Arial Unicode MS" panose="020B0604020202020204" pitchFamily="34" charset="-128"/>
              </a:rPr>
              <a:t>(a) RLFZ </a:t>
            </a:r>
          </a:p>
          <a:p>
            <a:pPr algn="just">
              <a:tabLst>
                <a:tab pos="2454275" algn="l"/>
              </a:tabLst>
            </a:pPr>
            <a:r>
              <a:rPr lang="en-US" sz="2600" b="1" dirty="0">
                <a:latin typeface="Cambria" panose="02040503050406030204" pitchFamily="18" charset="0"/>
                <a:ea typeface="Cambria" panose="02040503050406030204" pitchFamily="18" charset="0"/>
                <a:cs typeface="Arial Unicode MS" panose="020B0604020202020204" pitchFamily="34" charset="-128"/>
              </a:rPr>
              <a:t>(b) KDXR </a:t>
            </a:r>
          </a:p>
          <a:p>
            <a:pPr algn="just">
              <a:tabLst>
                <a:tab pos="2454275" algn="l"/>
              </a:tabLst>
            </a:pPr>
            <a:r>
              <a:rPr lang="en-US" sz="2600" b="1" dirty="0">
                <a:latin typeface="Cambria" panose="02040503050406030204" pitchFamily="18" charset="0"/>
                <a:ea typeface="Cambria" panose="02040503050406030204" pitchFamily="18" charset="0"/>
                <a:cs typeface="Arial Unicode MS" panose="020B0604020202020204" pitchFamily="34" charset="-128"/>
              </a:rPr>
              <a:t>(c) PJDX </a:t>
            </a:r>
          </a:p>
          <a:p>
            <a:pPr algn="just">
              <a:tabLst>
                <a:tab pos="2454275" algn="l"/>
              </a:tabLst>
            </a:pPr>
            <a:r>
              <a:rPr lang="en-US" sz="2600" b="1" dirty="0">
                <a:latin typeface="Cambria" panose="02040503050406030204" pitchFamily="18" charset="0"/>
                <a:ea typeface="Cambria" panose="02040503050406030204" pitchFamily="18" charset="0"/>
                <a:cs typeface="Arial Unicode MS" panose="020B0604020202020204" pitchFamily="34" charset="-128"/>
              </a:rPr>
              <a:t>(d) TNHB </a:t>
            </a:r>
          </a:p>
        </p:txBody>
      </p:sp>
      <p:sp>
        <p:nvSpPr>
          <p:cNvPr id="2" name="TextBox 1">
            <a:extLst>
              <a:ext uri="{FF2B5EF4-FFF2-40B4-BE49-F238E27FC236}">
                <a16:creationId xmlns:a16="http://schemas.microsoft.com/office/drawing/2014/main" id="{66A14004-E8AA-3EE3-B109-72A7C8B47678}"/>
              </a:ext>
            </a:extLst>
          </p:cNvPr>
          <p:cNvSpPr txBox="1"/>
          <p:nvPr/>
        </p:nvSpPr>
        <p:spPr>
          <a:xfrm>
            <a:off x="31363" y="238358"/>
            <a:ext cx="9559897" cy="461665"/>
          </a:xfrm>
          <a:prstGeom prst="rect">
            <a:avLst/>
          </a:prstGeom>
          <a:noFill/>
        </p:spPr>
        <p:txBody>
          <a:bodyPr wrap="square">
            <a:spAutoFit/>
          </a:bodyPr>
          <a:lstStyle/>
          <a:p>
            <a:pPr algn="ctr"/>
            <a:r>
              <a:rPr lang="en-IN" sz="2400" b="1" dirty="0">
                <a:solidFill>
                  <a:schemeClr val="bg1"/>
                </a:solidFill>
                <a:latin typeface="Cambria" panose="02040503050406030204" pitchFamily="18" charset="0"/>
                <a:ea typeface="Cambria" panose="02040503050406030204" pitchFamily="18" charset="0"/>
              </a:rPr>
              <a:t>SSC JE | JSSC JE | NHPC JE | DDA JE | DFCCIL | IB JIO | By Abhishek Sir</a:t>
            </a:r>
          </a:p>
        </p:txBody>
      </p:sp>
    </p:spTree>
    <p:extLst>
      <p:ext uri="{BB962C8B-B14F-4D97-AF65-F5344CB8AC3E}">
        <p14:creationId xmlns:p14="http://schemas.microsoft.com/office/powerpoint/2010/main" val="354393469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DC1FFC54-4807-BE97-2D12-68A4B9F3383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TextBox 3">
            <a:extLst>
              <a:ext uri="{FF2B5EF4-FFF2-40B4-BE49-F238E27FC236}">
                <a16:creationId xmlns:a16="http://schemas.microsoft.com/office/drawing/2014/main" id="{5EB96F1C-B457-871A-9D2E-500040AA9F86}"/>
              </a:ext>
            </a:extLst>
          </p:cNvPr>
          <p:cNvSpPr txBox="1"/>
          <p:nvPr/>
        </p:nvSpPr>
        <p:spPr>
          <a:xfrm>
            <a:off x="413935" y="1031095"/>
            <a:ext cx="11542255" cy="2492990"/>
          </a:xfrm>
          <a:prstGeom prst="rect">
            <a:avLst/>
          </a:prstGeom>
          <a:noFill/>
        </p:spPr>
        <p:txBody>
          <a:bodyPr wrap="square" rtlCol="0">
            <a:spAutoFit/>
          </a:bodyPr>
          <a:lstStyle/>
          <a:p>
            <a:pPr algn="just">
              <a:tabLst>
                <a:tab pos="2454275" algn="l"/>
              </a:tabLst>
            </a:pPr>
            <a:r>
              <a:rPr lang="en-US" sz="2600" b="1" dirty="0">
                <a:latin typeface="Cambria" panose="02040503050406030204" pitchFamily="18" charset="0"/>
                <a:ea typeface="Cambria" panose="02040503050406030204" pitchFamily="18" charset="0"/>
                <a:cs typeface="Arial Unicode MS" panose="020B0604020202020204" pitchFamily="34" charset="-128"/>
              </a:rPr>
              <a:t>Q15. In the following question, select the odd letters from the given alternatives.</a:t>
            </a:r>
          </a:p>
          <a:p>
            <a:pPr algn="just">
              <a:tabLst>
                <a:tab pos="2454275" algn="l"/>
              </a:tabLst>
            </a:pPr>
            <a:r>
              <a:rPr lang="en-US" sz="2600" b="1" dirty="0">
                <a:latin typeface="Cambria" panose="02040503050406030204" pitchFamily="18" charset="0"/>
                <a:ea typeface="Cambria" panose="02040503050406030204" pitchFamily="18" charset="0"/>
                <a:cs typeface="Arial Unicode MS" panose="020B0604020202020204" pitchFamily="34" charset="-128"/>
              </a:rPr>
              <a:t>(a) XAD </a:t>
            </a:r>
          </a:p>
          <a:p>
            <a:pPr algn="just">
              <a:tabLst>
                <a:tab pos="2454275" algn="l"/>
              </a:tabLst>
            </a:pPr>
            <a:r>
              <a:rPr lang="en-US" sz="2600" b="1" dirty="0">
                <a:latin typeface="Cambria" panose="02040503050406030204" pitchFamily="18" charset="0"/>
                <a:ea typeface="Cambria" panose="02040503050406030204" pitchFamily="18" charset="0"/>
                <a:cs typeface="Arial Unicode MS" panose="020B0604020202020204" pitchFamily="34" charset="-128"/>
              </a:rPr>
              <a:t>(b) ILO </a:t>
            </a:r>
          </a:p>
          <a:p>
            <a:pPr algn="just">
              <a:tabLst>
                <a:tab pos="2454275" algn="l"/>
              </a:tabLst>
            </a:pPr>
            <a:r>
              <a:rPr lang="en-US" sz="2600" b="1" dirty="0">
                <a:latin typeface="Cambria" panose="02040503050406030204" pitchFamily="18" charset="0"/>
                <a:ea typeface="Cambria" panose="02040503050406030204" pitchFamily="18" charset="0"/>
                <a:cs typeface="Arial Unicode MS" panose="020B0604020202020204" pitchFamily="34" charset="-128"/>
              </a:rPr>
              <a:t>(c) TWZ</a:t>
            </a:r>
          </a:p>
          <a:p>
            <a:pPr algn="just">
              <a:tabLst>
                <a:tab pos="2454275" algn="l"/>
              </a:tabLst>
            </a:pPr>
            <a:r>
              <a:rPr lang="en-US" sz="2600" b="1" dirty="0">
                <a:latin typeface="Cambria" panose="02040503050406030204" pitchFamily="18" charset="0"/>
                <a:ea typeface="Cambria" panose="02040503050406030204" pitchFamily="18" charset="0"/>
                <a:cs typeface="Arial Unicode MS" panose="020B0604020202020204" pitchFamily="34" charset="-128"/>
              </a:rPr>
              <a:t>(d) FIM </a:t>
            </a:r>
          </a:p>
        </p:txBody>
      </p:sp>
      <p:sp>
        <p:nvSpPr>
          <p:cNvPr id="2" name="TextBox 1">
            <a:extLst>
              <a:ext uri="{FF2B5EF4-FFF2-40B4-BE49-F238E27FC236}">
                <a16:creationId xmlns:a16="http://schemas.microsoft.com/office/drawing/2014/main" id="{66A14004-E8AA-3EE3-B109-72A7C8B47678}"/>
              </a:ext>
            </a:extLst>
          </p:cNvPr>
          <p:cNvSpPr txBox="1"/>
          <p:nvPr/>
        </p:nvSpPr>
        <p:spPr>
          <a:xfrm>
            <a:off x="31363" y="238358"/>
            <a:ext cx="9559897" cy="461665"/>
          </a:xfrm>
          <a:prstGeom prst="rect">
            <a:avLst/>
          </a:prstGeom>
          <a:noFill/>
        </p:spPr>
        <p:txBody>
          <a:bodyPr wrap="square">
            <a:spAutoFit/>
          </a:bodyPr>
          <a:lstStyle/>
          <a:p>
            <a:pPr algn="ctr"/>
            <a:r>
              <a:rPr lang="en-IN" sz="2400" b="1" dirty="0">
                <a:solidFill>
                  <a:schemeClr val="bg1"/>
                </a:solidFill>
                <a:latin typeface="Cambria" panose="02040503050406030204" pitchFamily="18" charset="0"/>
                <a:ea typeface="Cambria" panose="02040503050406030204" pitchFamily="18" charset="0"/>
              </a:rPr>
              <a:t>SSC JE | JSSC JE | NHPC JE | DDA JE | DFCCIL | IB JIO | By Abhishek Sir</a:t>
            </a:r>
          </a:p>
        </p:txBody>
      </p:sp>
    </p:spTree>
    <p:extLst>
      <p:ext uri="{BB962C8B-B14F-4D97-AF65-F5344CB8AC3E}">
        <p14:creationId xmlns:p14="http://schemas.microsoft.com/office/powerpoint/2010/main" val="133940950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 name="Picture 23">
            <a:extLst>
              <a:ext uri="{FF2B5EF4-FFF2-40B4-BE49-F238E27FC236}">
                <a16:creationId xmlns:a16="http://schemas.microsoft.com/office/drawing/2014/main" id="{47F754AB-6754-E943-C0C1-60B80C2C9E4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215240824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DC1FFC54-4807-BE97-2D12-68A4B9F3383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TextBox 3">
            <a:extLst>
              <a:ext uri="{FF2B5EF4-FFF2-40B4-BE49-F238E27FC236}">
                <a16:creationId xmlns:a16="http://schemas.microsoft.com/office/drawing/2014/main" id="{5EB96F1C-B457-871A-9D2E-500040AA9F86}"/>
              </a:ext>
            </a:extLst>
          </p:cNvPr>
          <p:cNvSpPr txBox="1"/>
          <p:nvPr/>
        </p:nvSpPr>
        <p:spPr>
          <a:xfrm>
            <a:off x="413935" y="1031095"/>
            <a:ext cx="11542255" cy="2492990"/>
          </a:xfrm>
          <a:prstGeom prst="rect">
            <a:avLst/>
          </a:prstGeom>
          <a:noFill/>
        </p:spPr>
        <p:txBody>
          <a:bodyPr wrap="square" rtlCol="0">
            <a:spAutoFit/>
          </a:bodyPr>
          <a:lstStyle/>
          <a:p>
            <a:pPr algn="just">
              <a:tabLst>
                <a:tab pos="2454275" algn="l"/>
              </a:tabLst>
            </a:pPr>
            <a:r>
              <a:rPr lang="en-US" sz="2600" b="1" dirty="0">
                <a:latin typeface="Cambria" panose="02040503050406030204" pitchFamily="18" charset="0"/>
                <a:ea typeface="Cambria" panose="02040503050406030204" pitchFamily="18" charset="0"/>
                <a:cs typeface="Arial Unicode MS" panose="020B0604020202020204" pitchFamily="34" charset="-128"/>
              </a:rPr>
              <a:t>Q16. In the following question, select the odd number from the given alternatives.</a:t>
            </a:r>
          </a:p>
          <a:p>
            <a:pPr algn="just">
              <a:tabLst>
                <a:tab pos="2454275" algn="l"/>
              </a:tabLst>
            </a:pPr>
            <a:r>
              <a:rPr lang="en-US" sz="2600" b="1" dirty="0">
                <a:latin typeface="Cambria" panose="02040503050406030204" pitchFamily="18" charset="0"/>
                <a:ea typeface="Cambria" panose="02040503050406030204" pitchFamily="18" charset="0"/>
                <a:cs typeface="Arial Unicode MS" panose="020B0604020202020204" pitchFamily="34" charset="-128"/>
              </a:rPr>
              <a:t>(a) 13 – 5 </a:t>
            </a:r>
          </a:p>
          <a:p>
            <a:pPr algn="just">
              <a:tabLst>
                <a:tab pos="2454275" algn="l"/>
              </a:tabLst>
            </a:pPr>
            <a:r>
              <a:rPr lang="en-US" sz="2600" b="1" dirty="0">
                <a:latin typeface="Cambria" panose="02040503050406030204" pitchFamily="18" charset="0"/>
                <a:ea typeface="Cambria" panose="02040503050406030204" pitchFamily="18" charset="0"/>
                <a:cs typeface="Arial Unicode MS" panose="020B0604020202020204" pitchFamily="34" charset="-128"/>
              </a:rPr>
              <a:t>(b) 15 – 7 </a:t>
            </a:r>
          </a:p>
          <a:p>
            <a:pPr algn="just">
              <a:tabLst>
                <a:tab pos="2454275" algn="l"/>
              </a:tabLst>
            </a:pPr>
            <a:r>
              <a:rPr lang="en-US" sz="2600" b="1" dirty="0">
                <a:latin typeface="Cambria" panose="02040503050406030204" pitchFamily="18" charset="0"/>
                <a:ea typeface="Cambria" panose="02040503050406030204" pitchFamily="18" charset="0"/>
                <a:cs typeface="Arial Unicode MS" panose="020B0604020202020204" pitchFamily="34" charset="-128"/>
              </a:rPr>
              <a:t>(c) 12 – 6 </a:t>
            </a:r>
          </a:p>
          <a:p>
            <a:pPr algn="just">
              <a:tabLst>
                <a:tab pos="2454275" algn="l"/>
              </a:tabLst>
            </a:pPr>
            <a:r>
              <a:rPr lang="en-US" sz="2600" b="1" dirty="0">
                <a:latin typeface="Cambria" panose="02040503050406030204" pitchFamily="18" charset="0"/>
                <a:ea typeface="Cambria" panose="02040503050406030204" pitchFamily="18" charset="0"/>
                <a:cs typeface="Arial Unicode MS" panose="020B0604020202020204" pitchFamily="34" charset="-128"/>
              </a:rPr>
              <a:t>(d) 14 – 6 </a:t>
            </a:r>
          </a:p>
        </p:txBody>
      </p:sp>
      <p:sp>
        <p:nvSpPr>
          <p:cNvPr id="2" name="TextBox 1">
            <a:extLst>
              <a:ext uri="{FF2B5EF4-FFF2-40B4-BE49-F238E27FC236}">
                <a16:creationId xmlns:a16="http://schemas.microsoft.com/office/drawing/2014/main" id="{66A14004-E8AA-3EE3-B109-72A7C8B47678}"/>
              </a:ext>
            </a:extLst>
          </p:cNvPr>
          <p:cNvSpPr txBox="1"/>
          <p:nvPr/>
        </p:nvSpPr>
        <p:spPr>
          <a:xfrm>
            <a:off x="31363" y="238358"/>
            <a:ext cx="9559897" cy="461665"/>
          </a:xfrm>
          <a:prstGeom prst="rect">
            <a:avLst/>
          </a:prstGeom>
          <a:noFill/>
        </p:spPr>
        <p:txBody>
          <a:bodyPr wrap="square">
            <a:spAutoFit/>
          </a:bodyPr>
          <a:lstStyle/>
          <a:p>
            <a:pPr algn="ctr"/>
            <a:r>
              <a:rPr lang="en-IN" sz="2400" b="1" dirty="0">
                <a:solidFill>
                  <a:schemeClr val="bg1"/>
                </a:solidFill>
                <a:latin typeface="Cambria" panose="02040503050406030204" pitchFamily="18" charset="0"/>
                <a:ea typeface="Cambria" panose="02040503050406030204" pitchFamily="18" charset="0"/>
              </a:rPr>
              <a:t>SSC JE | JSSC JE | NHPC JE | DDA JE | DFCCIL | IB JIO | By Abhishek Sir</a:t>
            </a:r>
          </a:p>
        </p:txBody>
      </p:sp>
    </p:spTree>
    <p:extLst>
      <p:ext uri="{BB962C8B-B14F-4D97-AF65-F5344CB8AC3E}">
        <p14:creationId xmlns:p14="http://schemas.microsoft.com/office/powerpoint/2010/main" val="16775324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DC1FFC54-4807-BE97-2D12-68A4B9F3383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TextBox 3">
            <a:extLst>
              <a:ext uri="{FF2B5EF4-FFF2-40B4-BE49-F238E27FC236}">
                <a16:creationId xmlns:a16="http://schemas.microsoft.com/office/drawing/2014/main" id="{5EB96F1C-B457-871A-9D2E-500040AA9F86}"/>
              </a:ext>
            </a:extLst>
          </p:cNvPr>
          <p:cNvSpPr txBox="1"/>
          <p:nvPr/>
        </p:nvSpPr>
        <p:spPr>
          <a:xfrm>
            <a:off x="413935" y="1031095"/>
            <a:ext cx="11542255" cy="2492990"/>
          </a:xfrm>
          <a:prstGeom prst="rect">
            <a:avLst/>
          </a:prstGeom>
          <a:noFill/>
        </p:spPr>
        <p:txBody>
          <a:bodyPr wrap="square" rtlCol="0">
            <a:spAutoFit/>
          </a:bodyPr>
          <a:lstStyle/>
          <a:p>
            <a:pPr algn="just">
              <a:tabLst>
                <a:tab pos="2454275" algn="l"/>
              </a:tabLst>
            </a:pPr>
            <a:r>
              <a:rPr lang="en-US" sz="2600" b="1" dirty="0">
                <a:latin typeface="Cambria" panose="02040503050406030204" pitchFamily="18" charset="0"/>
                <a:ea typeface="Cambria" panose="02040503050406030204" pitchFamily="18" charset="0"/>
                <a:cs typeface="Arial Unicode MS" panose="020B0604020202020204" pitchFamily="34" charset="-128"/>
              </a:rPr>
              <a:t>Q17. In the following question, select the odd number pair from the given alternatives.</a:t>
            </a:r>
          </a:p>
          <a:p>
            <a:pPr algn="just">
              <a:tabLst>
                <a:tab pos="2454275" algn="l"/>
              </a:tabLst>
            </a:pPr>
            <a:r>
              <a:rPr lang="en-US" sz="2600" b="1" dirty="0">
                <a:latin typeface="Cambria" panose="02040503050406030204" pitchFamily="18" charset="0"/>
                <a:ea typeface="Cambria" panose="02040503050406030204" pitchFamily="18" charset="0"/>
                <a:cs typeface="Arial Unicode MS" panose="020B0604020202020204" pitchFamily="34" charset="-128"/>
              </a:rPr>
              <a:t>(a) 93 – 97</a:t>
            </a:r>
          </a:p>
          <a:p>
            <a:pPr algn="just">
              <a:tabLst>
                <a:tab pos="2454275" algn="l"/>
              </a:tabLst>
            </a:pPr>
            <a:r>
              <a:rPr lang="en-US" sz="2600" b="1" dirty="0">
                <a:latin typeface="Cambria" panose="02040503050406030204" pitchFamily="18" charset="0"/>
                <a:ea typeface="Cambria" panose="02040503050406030204" pitchFamily="18" charset="0"/>
                <a:cs typeface="Arial Unicode MS" panose="020B0604020202020204" pitchFamily="34" charset="-128"/>
              </a:rPr>
              <a:t>(b) 84 – 88 </a:t>
            </a:r>
          </a:p>
          <a:p>
            <a:pPr algn="just">
              <a:tabLst>
                <a:tab pos="2454275" algn="l"/>
              </a:tabLst>
            </a:pPr>
            <a:r>
              <a:rPr lang="en-US" sz="2600" b="1" dirty="0">
                <a:latin typeface="Cambria" panose="02040503050406030204" pitchFamily="18" charset="0"/>
                <a:ea typeface="Cambria" panose="02040503050406030204" pitchFamily="18" charset="0"/>
                <a:cs typeface="Arial Unicode MS" panose="020B0604020202020204" pitchFamily="34" charset="-128"/>
              </a:rPr>
              <a:t>(c) 54 – 58 </a:t>
            </a:r>
          </a:p>
          <a:p>
            <a:pPr algn="just">
              <a:tabLst>
                <a:tab pos="2454275" algn="l"/>
              </a:tabLst>
            </a:pPr>
            <a:r>
              <a:rPr lang="en-US" sz="2600" b="1" dirty="0">
                <a:latin typeface="Cambria" panose="02040503050406030204" pitchFamily="18" charset="0"/>
                <a:ea typeface="Cambria" panose="02040503050406030204" pitchFamily="18" charset="0"/>
                <a:cs typeface="Arial Unicode MS" panose="020B0604020202020204" pitchFamily="34" charset="-128"/>
              </a:rPr>
              <a:t>(d) 29 – 35 </a:t>
            </a:r>
          </a:p>
        </p:txBody>
      </p:sp>
      <p:sp>
        <p:nvSpPr>
          <p:cNvPr id="2" name="TextBox 1">
            <a:extLst>
              <a:ext uri="{FF2B5EF4-FFF2-40B4-BE49-F238E27FC236}">
                <a16:creationId xmlns:a16="http://schemas.microsoft.com/office/drawing/2014/main" id="{66A14004-E8AA-3EE3-B109-72A7C8B47678}"/>
              </a:ext>
            </a:extLst>
          </p:cNvPr>
          <p:cNvSpPr txBox="1"/>
          <p:nvPr/>
        </p:nvSpPr>
        <p:spPr>
          <a:xfrm>
            <a:off x="31363" y="238358"/>
            <a:ext cx="9559897" cy="461665"/>
          </a:xfrm>
          <a:prstGeom prst="rect">
            <a:avLst/>
          </a:prstGeom>
          <a:noFill/>
        </p:spPr>
        <p:txBody>
          <a:bodyPr wrap="square">
            <a:spAutoFit/>
          </a:bodyPr>
          <a:lstStyle/>
          <a:p>
            <a:pPr algn="ctr"/>
            <a:r>
              <a:rPr lang="en-IN" sz="2400" b="1" dirty="0">
                <a:solidFill>
                  <a:schemeClr val="bg1"/>
                </a:solidFill>
                <a:latin typeface="Cambria" panose="02040503050406030204" pitchFamily="18" charset="0"/>
                <a:ea typeface="Cambria" panose="02040503050406030204" pitchFamily="18" charset="0"/>
              </a:rPr>
              <a:t>SSC JE | JSSC JE | NHPC JE | DDA JE | DFCCIL | IB JIO | By Abhishek Sir</a:t>
            </a:r>
          </a:p>
        </p:txBody>
      </p:sp>
    </p:spTree>
    <p:extLst>
      <p:ext uri="{BB962C8B-B14F-4D97-AF65-F5344CB8AC3E}">
        <p14:creationId xmlns:p14="http://schemas.microsoft.com/office/powerpoint/2010/main" val="320645443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DC1FFC54-4807-BE97-2D12-68A4B9F3383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TextBox 3">
            <a:extLst>
              <a:ext uri="{FF2B5EF4-FFF2-40B4-BE49-F238E27FC236}">
                <a16:creationId xmlns:a16="http://schemas.microsoft.com/office/drawing/2014/main" id="{5EB96F1C-B457-871A-9D2E-500040AA9F86}"/>
              </a:ext>
            </a:extLst>
          </p:cNvPr>
          <p:cNvSpPr txBox="1"/>
          <p:nvPr/>
        </p:nvSpPr>
        <p:spPr>
          <a:xfrm>
            <a:off x="413935" y="1031095"/>
            <a:ext cx="11542255" cy="2492990"/>
          </a:xfrm>
          <a:prstGeom prst="rect">
            <a:avLst/>
          </a:prstGeom>
          <a:noFill/>
        </p:spPr>
        <p:txBody>
          <a:bodyPr wrap="square" rtlCol="0">
            <a:spAutoFit/>
          </a:bodyPr>
          <a:lstStyle/>
          <a:p>
            <a:pPr algn="just">
              <a:tabLst>
                <a:tab pos="2454275" algn="l"/>
              </a:tabLst>
            </a:pPr>
            <a:r>
              <a:rPr lang="en-US" sz="2600" b="1" dirty="0">
                <a:latin typeface="Cambria" panose="02040503050406030204" pitchFamily="18" charset="0"/>
                <a:ea typeface="Cambria" panose="02040503050406030204" pitchFamily="18" charset="0"/>
                <a:cs typeface="Arial Unicode MS" panose="020B0604020202020204" pitchFamily="34" charset="-128"/>
              </a:rPr>
              <a:t>Q18. In the following question, select the odd number pair from the given alternatives.</a:t>
            </a:r>
          </a:p>
          <a:p>
            <a:pPr algn="just">
              <a:tabLst>
                <a:tab pos="2454275" algn="l"/>
              </a:tabLst>
            </a:pPr>
            <a:r>
              <a:rPr lang="en-US" sz="2600" b="1" dirty="0">
                <a:latin typeface="Cambria" panose="02040503050406030204" pitchFamily="18" charset="0"/>
                <a:ea typeface="Cambria" panose="02040503050406030204" pitchFamily="18" charset="0"/>
                <a:cs typeface="Arial Unicode MS" panose="020B0604020202020204" pitchFamily="34" charset="-128"/>
              </a:rPr>
              <a:t>(a) 11 – 13</a:t>
            </a:r>
          </a:p>
          <a:p>
            <a:pPr algn="just">
              <a:tabLst>
                <a:tab pos="2454275" algn="l"/>
              </a:tabLst>
            </a:pPr>
            <a:r>
              <a:rPr lang="en-US" sz="2600" b="1" dirty="0">
                <a:latin typeface="Cambria" panose="02040503050406030204" pitchFamily="18" charset="0"/>
                <a:ea typeface="Cambria" panose="02040503050406030204" pitchFamily="18" charset="0"/>
                <a:cs typeface="Arial Unicode MS" panose="020B0604020202020204" pitchFamily="34" charset="-128"/>
              </a:rPr>
              <a:t>(b) 17 – 19 </a:t>
            </a:r>
          </a:p>
          <a:p>
            <a:pPr algn="just">
              <a:tabLst>
                <a:tab pos="2454275" algn="l"/>
              </a:tabLst>
            </a:pPr>
            <a:r>
              <a:rPr lang="en-US" sz="2600" b="1" dirty="0">
                <a:latin typeface="Cambria" panose="02040503050406030204" pitchFamily="18" charset="0"/>
                <a:ea typeface="Cambria" panose="02040503050406030204" pitchFamily="18" charset="0"/>
                <a:cs typeface="Arial Unicode MS" panose="020B0604020202020204" pitchFamily="34" charset="-128"/>
              </a:rPr>
              <a:t>(c) 23 – 31 </a:t>
            </a:r>
          </a:p>
          <a:p>
            <a:pPr algn="just">
              <a:tabLst>
                <a:tab pos="2454275" algn="l"/>
              </a:tabLst>
            </a:pPr>
            <a:r>
              <a:rPr lang="en-US" sz="2600" b="1" dirty="0">
                <a:latin typeface="Cambria" panose="02040503050406030204" pitchFamily="18" charset="0"/>
                <a:ea typeface="Cambria" panose="02040503050406030204" pitchFamily="18" charset="0"/>
                <a:cs typeface="Arial Unicode MS" panose="020B0604020202020204" pitchFamily="34" charset="-128"/>
              </a:rPr>
              <a:t>(d) 31 – 37 </a:t>
            </a:r>
          </a:p>
        </p:txBody>
      </p:sp>
      <p:sp>
        <p:nvSpPr>
          <p:cNvPr id="2" name="TextBox 1">
            <a:extLst>
              <a:ext uri="{FF2B5EF4-FFF2-40B4-BE49-F238E27FC236}">
                <a16:creationId xmlns:a16="http://schemas.microsoft.com/office/drawing/2014/main" id="{66A14004-E8AA-3EE3-B109-72A7C8B47678}"/>
              </a:ext>
            </a:extLst>
          </p:cNvPr>
          <p:cNvSpPr txBox="1"/>
          <p:nvPr/>
        </p:nvSpPr>
        <p:spPr>
          <a:xfrm>
            <a:off x="31363" y="238358"/>
            <a:ext cx="9559897" cy="461665"/>
          </a:xfrm>
          <a:prstGeom prst="rect">
            <a:avLst/>
          </a:prstGeom>
          <a:noFill/>
        </p:spPr>
        <p:txBody>
          <a:bodyPr wrap="square">
            <a:spAutoFit/>
          </a:bodyPr>
          <a:lstStyle/>
          <a:p>
            <a:pPr algn="ctr"/>
            <a:r>
              <a:rPr lang="en-IN" sz="2400" b="1" dirty="0">
                <a:solidFill>
                  <a:schemeClr val="bg1"/>
                </a:solidFill>
                <a:latin typeface="Cambria" panose="02040503050406030204" pitchFamily="18" charset="0"/>
                <a:ea typeface="Cambria" panose="02040503050406030204" pitchFamily="18" charset="0"/>
              </a:rPr>
              <a:t>SSC JE | JSSC JE | NHPC JE | DDA JE | DFCCIL | IB JIO | By Abhishek Sir</a:t>
            </a:r>
          </a:p>
        </p:txBody>
      </p:sp>
    </p:spTree>
    <p:extLst>
      <p:ext uri="{BB962C8B-B14F-4D97-AF65-F5344CB8AC3E}">
        <p14:creationId xmlns:p14="http://schemas.microsoft.com/office/powerpoint/2010/main" val="361337661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DC1FFC54-4807-BE97-2D12-68A4B9F3383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TextBox 3">
            <a:extLst>
              <a:ext uri="{FF2B5EF4-FFF2-40B4-BE49-F238E27FC236}">
                <a16:creationId xmlns:a16="http://schemas.microsoft.com/office/drawing/2014/main" id="{5EB96F1C-B457-871A-9D2E-500040AA9F86}"/>
              </a:ext>
            </a:extLst>
          </p:cNvPr>
          <p:cNvSpPr txBox="1"/>
          <p:nvPr/>
        </p:nvSpPr>
        <p:spPr>
          <a:xfrm>
            <a:off x="413935" y="1031095"/>
            <a:ext cx="11542255" cy="4493538"/>
          </a:xfrm>
          <a:prstGeom prst="rect">
            <a:avLst/>
          </a:prstGeom>
          <a:noFill/>
        </p:spPr>
        <p:txBody>
          <a:bodyPr wrap="square" rtlCol="0">
            <a:spAutoFit/>
          </a:bodyPr>
          <a:lstStyle/>
          <a:p>
            <a:pPr algn="just">
              <a:tabLst>
                <a:tab pos="2454275" algn="l"/>
              </a:tabLst>
            </a:pPr>
            <a:r>
              <a:rPr lang="en-US" sz="2600" b="1" dirty="0">
                <a:latin typeface="Cambria" panose="02040503050406030204" pitchFamily="18" charset="0"/>
                <a:ea typeface="Cambria" panose="02040503050406030204" pitchFamily="18" charset="0"/>
                <a:cs typeface="Arial Unicode MS" panose="020B0604020202020204" pitchFamily="34" charset="-128"/>
              </a:rPr>
              <a:t>Q19. Arrange the given words in the sequence in which they occur in the dictionary.</a:t>
            </a:r>
          </a:p>
          <a:p>
            <a:pPr algn="just">
              <a:tabLst>
                <a:tab pos="2454275" algn="l"/>
              </a:tabLst>
            </a:pPr>
            <a:r>
              <a:rPr lang="en-US" sz="2600" b="1" dirty="0">
                <a:latin typeface="Cambria" panose="02040503050406030204" pitchFamily="18" charset="0"/>
                <a:ea typeface="Cambria" panose="02040503050406030204" pitchFamily="18" charset="0"/>
                <a:cs typeface="Arial Unicode MS" panose="020B0604020202020204" pitchFamily="34" charset="-128"/>
              </a:rPr>
              <a:t>1. Reality</a:t>
            </a:r>
          </a:p>
          <a:p>
            <a:pPr algn="just">
              <a:tabLst>
                <a:tab pos="2454275" algn="l"/>
              </a:tabLst>
            </a:pPr>
            <a:r>
              <a:rPr lang="en-US" sz="2600" b="1" dirty="0">
                <a:latin typeface="Cambria" panose="02040503050406030204" pitchFamily="18" charset="0"/>
                <a:ea typeface="Cambria" panose="02040503050406030204" pitchFamily="18" charset="0"/>
                <a:cs typeface="Arial Unicode MS" panose="020B0604020202020204" pitchFamily="34" charset="-128"/>
              </a:rPr>
              <a:t>2. Receptive</a:t>
            </a:r>
          </a:p>
          <a:p>
            <a:pPr algn="just">
              <a:tabLst>
                <a:tab pos="2454275" algn="l"/>
              </a:tabLst>
            </a:pPr>
            <a:r>
              <a:rPr lang="en-US" sz="2600" b="1" dirty="0">
                <a:latin typeface="Cambria" panose="02040503050406030204" pitchFamily="18" charset="0"/>
                <a:ea typeface="Cambria" panose="02040503050406030204" pitchFamily="18" charset="0"/>
                <a:cs typeface="Arial Unicode MS" panose="020B0604020202020204" pitchFamily="34" charset="-128"/>
              </a:rPr>
              <a:t>3. Rebound </a:t>
            </a:r>
          </a:p>
          <a:p>
            <a:pPr algn="just">
              <a:tabLst>
                <a:tab pos="2454275" algn="l"/>
              </a:tabLst>
            </a:pPr>
            <a:r>
              <a:rPr lang="en-US" sz="2600" b="1" dirty="0">
                <a:latin typeface="Cambria" panose="02040503050406030204" pitchFamily="18" charset="0"/>
                <a:ea typeface="Cambria" panose="02040503050406030204" pitchFamily="18" charset="0"/>
                <a:cs typeface="Arial Unicode MS" panose="020B0604020202020204" pitchFamily="34" charset="-128"/>
              </a:rPr>
              <a:t>4. Realism </a:t>
            </a:r>
          </a:p>
          <a:p>
            <a:pPr algn="just">
              <a:tabLst>
                <a:tab pos="2454275" algn="l"/>
              </a:tabLst>
            </a:pPr>
            <a:r>
              <a:rPr lang="en-US" sz="2600" b="1" dirty="0">
                <a:latin typeface="Cambria" panose="02040503050406030204" pitchFamily="18" charset="0"/>
                <a:ea typeface="Cambria" panose="02040503050406030204" pitchFamily="18" charset="0"/>
                <a:cs typeface="Arial Unicode MS" panose="020B0604020202020204" pitchFamily="34" charset="-128"/>
              </a:rPr>
              <a:t>5. Realize</a:t>
            </a:r>
          </a:p>
          <a:p>
            <a:pPr algn="just">
              <a:tabLst>
                <a:tab pos="2454275" algn="l"/>
              </a:tabLst>
            </a:pPr>
            <a:r>
              <a:rPr lang="en-US" sz="2600" b="1" dirty="0">
                <a:latin typeface="Cambria" panose="02040503050406030204" pitchFamily="18" charset="0"/>
                <a:ea typeface="Cambria" panose="02040503050406030204" pitchFamily="18" charset="0"/>
                <a:cs typeface="Arial Unicode MS" panose="020B0604020202020204" pitchFamily="34" charset="-128"/>
              </a:rPr>
              <a:t>(a) 45132 </a:t>
            </a:r>
          </a:p>
          <a:p>
            <a:pPr algn="just">
              <a:tabLst>
                <a:tab pos="2454275" algn="l"/>
              </a:tabLst>
            </a:pPr>
            <a:r>
              <a:rPr lang="en-US" sz="2600" b="1" dirty="0">
                <a:latin typeface="Cambria" panose="02040503050406030204" pitchFamily="18" charset="0"/>
                <a:ea typeface="Cambria" panose="02040503050406030204" pitchFamily="18" charset="0"/>
                <a:cs typeface="Arial Unicode MS" panose="020B0604020202020204" pitchFamily="34" charset="-128"/>
              </a:rPr>
              <a:t>(b) 41532</a:t>
            </a:r>
          </a:p>
          <a:p>
            <a:pPr algn="just">
              <a:tabLst>
                <a:tab pos="2454275" algn="l"/>
              </a:tabLst>
            </a:pPr>
            <a:r>
              <a:rPr lang="en-US" sz="2600" b="1" dirty="0">
                <a:latin typeface="Cambria" panose="02040503050406030204" pitchFamily="18" charset="0"/>
                <a:ea typeface="Cambria" panose="02040503050406030204" pitchFamily="18" charset="0"/>
                <a:cs typeface="Arial Unicode MS" panose="020B0604020202020204" pitchFamily="34" charset="-128"/>
              </a:rPr>
              <a:t>(c) 41523</a:t>
            </a:r>
          </a:p>
          <a:p>
            <a:pPr algn="just">
              <a:tabLst>
                <a:tab pos="2454275" algn="l"/>
              </a:tabLst>
            </a:pPr>
            <a:r>
              <a:rPr lang="en-US" sz="2600" b="1" dirty="0">
                <a:latin typeface="Cambria" panose="02040503050406030204" pitchFamily="18" charset="0"/>
                <a:ea typeface="Cambria" panose="02040503050406030204" pitchFamily="18" charset="0"/>
                <a:cs typeface="Arial Unicode MS" panose="020B0604020202020204" pitchFamily="34" charset="-128"/>
              </a:rPr>
              <a:t>(d) 45123  </a:t>
            </a:r>
          </a:p>
        </p:txBody>
      </p:sp>
      <p:sp>
        <p:nvSpPr>
          <p:cNvPr id="2" name="TextBox 1">
            <a:extLst>
              <a:ext uri="{FF2B5EF4-FFF2-40B4-BE49-F238E27FC236}">
                <a16:creationId xmlns:a16="http://schemas.microsoft.com/office/drawing/2014/main" id="{66A14004-E8AA-3EE3-B109-72A7C8B47678}"/>
              </a:ext>
            </a:extLst>
          </p:cNvPr>
          <p:cNvSpPr txBox="1"/>
          <p:nvPr/>
        </p:nvSpPr>
        <p:spPr>
          <a:xfrm>
            <a:off x="31363" y="238358"/>
            <a:ext cx="9559897" cy="461665"/>
          </a:xfrm>
          <a:prstGeom prst="rect">
            <a:avLst/>
          </a:prstGeom>
          <a:noFill/>
        </p:spPr>
        <p:txBody>
          <a:bodyPr wrap="square">
            <a:spAutoFit/>
          </a:bodyPr>
          <a:lstStyle/>
          <a:p>
            <a:pPr algn="ctr"/>
            <a:r>
              <a:rPr lang="en-IN" sz="2400" b="1" dirty="0">
                <a:solidFill>
                  <a:schemeClr val="bg1"/>
                </a:solidFill>
                <a:latin typeface="Cambria" panose="02040503050406030204" pitchFamily="18" charset="0"/>
                <a:ea typeface="Cambria" panose="02040503050406030204" pitchFamily="18" charset="0"/>
              </a:rPr>
              <a:t>SSC JE | JSSC JE | NHPC JE | DDA JE | DFCCIL | IB JIO | By Abhishek Sir</a:t>
            </a:r>
          </a:p>
        </p:txBody>
      </p:sp>
    </p:spTree>
    <p:extLst>
      <p:ext uri="{BB962C8B-B14F-4D97-AF65-F5344CB8AC3E}">
        <p14:creationId xmlns:p14="http://schemas.microsoft.com/office/powerpoint/2010/main" val="95127435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DC1FFC54-4807-BE97-2D12-68A4B9F3383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TextBox 3">
            <a:extLst>
              <a:ext uri="{FF2B5EF4-FFF2-40B4-BE49-F238E27FC236}">
                <a16:creationId xmlns:a16="http://schemas.microsoft.com/office/drawing/2014/main" id="{5EB96F1C-B457-871A-9D2E-500040AA9F86}"/>
              </a:ext>
            </a:extLst>
          </p:cNvPr>
          <p:cNvSpPr txBox="1"/>
          <p:nvPr/>
        </p:nvSpPr>
        <p:spPr>
          <a:xfrm>
            <a:off x="413935" y="1031095"/>
            <a:ext cx="11542255" cy="4493538"/>
          </a:xfrm>
          <a:prstGeom prst="rect">
            <a:avLst/>
          </a:prstGeom>
          <a:noFill/>
        </p:spPr>
        <p:txBody>
          <a:bodyPr wrap="square" rtlCol="0">
            <a:spAutoFit/>
          </a:bodyPr>
          <a:lstStyle/>
          <a:p>
            <a:pPr algn="just">
              <a:tabLst>
                <a:tab pos="2454275" algn="l"/>
              </a:tabLst>
            </a:pPr>
            <a:r>
              <a:rPr lang="en-US" sz="2600" b="1" dirty="0">
                <a:latin typeface="Cambria" panose="02040503050406030204" pitchFamily="18" charset="0"/>
                <a:ea typeface="Cambria" panose="02040503050406030204" pitchFamily="18" charset="0"/>
                <a:cs typeface="Arial Unicode MS" panose="020B0604020202020204" pitchFamily="34" charset="-128"/>
              </a:rPr>
              <a:t>Q20. Arrange the given words in the sequence in which they occur in the dictionary.</a:t>
            </a:r>
          </a:p>
          <a:p>
            <a:pPr algn="just">
              <a:tabLst>
                <a:tab pos="2454275" algn="l"/>
              </a:tabLst>
            </a:pPr>
            <a:r>
              <a:rPr lang="en-US" sz="2600" b="1" dirty="0">
                <a:latin typeface="Cambria" panose="02040503050406030204" pitchFamily="18" charset="0"/>
                <a:ea typeface="Cambria" panose="02040503050406030204" pitchFamily="18" charset="0"/>
                <a:cs typeface="Arial Unicode MS" panose="020B0604020202020204" pitchFamily="34" charset="-128"/>
              </a:rPr>
              <a:t>1. Shapely</a:t>
            </a:r>
          </a:p>
          <a:p>
            <a:pPr algn="just">
              <a:tabLst>
                <a:tab pos="2454275" algn="l"/>
              </a:tabLst>
            </a:pPr>
            <a:r>
              <a:rPr lang="en-US" sz="2600" b="1" dirty="0">
                <a:latin typeface="Cambria" panose="02040503050406030204" pitchFamily="18" charset="0"/>
                <a:ea typeface="Cambria" panose="02040503050406030204" pitchFamily="18" charset="0"/>
                <a:cs typeface="Arial Unicode MS" panose="020B0604020202020204" pitchFamily="34" charset="-128"/>
              </a:rPr>
              <a:t>2. Shoddy </a:t>
            </a:r>
          </a:p>
          <a:p>
            <a:pPr algn="just">
              <a:tabLst>
                <a:tab pos="2454275" algn="l"/>
              </a:tabLst>
            </a:pPr>
            <a:r>
              <a:rPr lang="en-US" sz="2600" b="1" dirty="0">
                <a:latin typeface="Cambria" panose="02040503050406030204" pitchFamily="18" charset="0"/>
                <a:ea typeface="Cambria" panose="02040503050406030204" pitchFamily="18" charset="0"/>
                <a:cs typeface="Arial Unicode MS" panose="020B0604020202020204" pitchFamily="34" charset="-128"/>
              </a:rPr>
              <a:t>3. Shelve </a:t>
            </a:r>
          </a:p>
          <a:p>
            <a:pPr algn="just">
              <a:tabLst>
                <a:tab pos="2454275" algn="l"/>
              </a:tabLst>
            </a:pPr>
            <a:r>
              <a:rPr lang="en-US" sz="2600" b="1" dirty="0">
                <a:latin typeface="Cambria" panose="02040503050406030204" pitchFamily="18" charset="0"/>
                <a:ea typeface="Cambria" panose="02040503050406030204" pitchFamily="18" charset="0"/>
                <a:cs typeface="Arial Unicode MS" panose="020B0604020202020204" pitchFamily="34" charset="-128"/>
              </a:rPr>
              <a:t>4. Short </a:t>
            </a:r>
          </a:p>
          <a:p>
            <a:pPr algn="just">
              <a:tabLst>
                <a:tab pos="2454275" algn="l"/>
              </a:tabLst>
            </a:pPr>
            <a:r>
              <a:rPr lang="en-US" sz="2600" b="1" dirty="0">
                <a:latin typeface="Cambria" panose="02040503050406030204" pitchFamily="18" charset="0"/>
                <a:ea typeface="Cambria" panose="02040503050406030204" pitchFamily="18" charset="0"/>
                <a:cs typeface="Arial Unicode MS" panose="020B0604020202020204" pitchFamily="34" charset="-128"/>
              </a:rPr>
              <a:t>5. Sharp </a:t>
            </a:r>
          </a:p>
          <a:p>
            <a:pPr algn="just">
              <a:tabLst>
                <a:tab pos="2454275" algn="l"/>
              </a:tabLst>
            </a:pPr>
            <a:r>
              <a:rPr lang="en-US" sz="2600" b="1" dirty="0">
                <a:latin typeface="Cambria" panose="02040503050406030204" pitchFamily="18" charset="0"/>
                <a:ea typeface="Cambria" panose="02040503050406030204" pitchFamily="18" charset="0"/>
                <a:cs typeface="Arial Unicode MS" panose="020B0604020202020204" pitchFamily="34" charset="-128"/>
              </a:rPr>
              <a:t>(a) 15234 </a:t>
            </a:r>
          </a:p>
          <a:p>
            <a:pPr algn="just">
              <a:tabLst>
                <a:tab pos="2454275" algn="l"/>
              </a:tabLst>
            </a:pPr>
            <a:r>
              <a:rPr lang="en-US" sz="2600" b="1" dirty="0">
                <a:latin typeface="Cambria" panose="02040503050406030204" pitchFamily="18" charset="0"/>
                <a:ea typeface="Cambria" panose="02040503050406030204" pitchFamily="18" charset="0"/>
                <a:cs typeface="Arial Unicode MS" panose="020B0604020202020204" pitchFamily="34" charset="-128"/>
              </a:rPr>
              <a:t>(b) 51234</a:t>
            </a:r>
          </a:p>
          <a:p>
            <a:pPr algn="just">
              <a:tabLst>
                <a:tab pos="2454275" algn="l"/>
              </a:tabLst>
            </a:pPr>
            <a:r>
              <a:rPr lang="en-US" sz="2600" b="1" dirty="0">
                <a:latin typeface="Cambria" panose="02040503050406030204" pitchFamily="18" charset="0"/>
                <a:ea typeface="Cambria" panose="02040503050406030204" pitchFamily="18" charset="0"/>
                <a:cs typeface="Arial Unicode MS" panose="020B0604020202020204" pitchFamily="34" charset="-128"/>
              </a:rPr>
              <a:t>(c) 15324</a:t>
            </a:r>
          </a:p>
          <a:p>
            <a:pPr algn="just">
              <a:tabLst>
                <a:tab pos="2454275" algn="l"/>
              </a:tabLst>
            </a:pPr>
            <a:r>
              <a:rPr lang="en-US" sz="2600" b="1" dirty="0">
                <a:latin typeface="Cambria" panose="02040503050406030204" pitchFamily="18" charset="0"/>
                <a:ea typeface="Cambria" panose="02040503050406030204" pitchFamily="18" charset="0"/>
                <a:cs typeface="Arial Unicode MS" panose="020B0604020202020204" pitchFamily="34" charset="-128"/>
              </a:rPr>
              <a:t>(d) 51324</a:t>
            </a:r>
          </a:p>
        </p:txBody>
      </p:sp>
      <p:sp>
        <p:nvSpPr>
          <p:cNvPr id="2" name="TextBox 1">
            <a:extLst>
              <a:ext uri="{FF2B5EF4-FFF2-40B4-BE49-F238E27FC236}">
                <a16:creationId xmlns:a16="http://schemas.microsoft.com/office/drawing/2014/main" id="{66A14004-E8AA-3EE3-B109-72A7C8B47678}"/>
              </a:ext>
            </a:extLst>
          </p:cNvPr>
          <p:cNvSpPr txBox="1"/>
          <p:nvPr/>
        </p:nvSpPr>
        <p:spPr>
          <a:xfrm>
            <a:off x="31363" y="238358"/>
            <a:ext cx="9559897" cy="461665"/>
          </a:xfrm>
          <a:prstGeom prst="rect">
            <a:avLst/>
          </a:prstGeom>
          <a:noFill/>
        </p:spPr>
        <p:txBody>
          <a:bodyPr wrap="square">
            <a:spAutoFit/>
          </a:bodyPr>
          <a:lstStyle/>
          <a:p>
            <a:pPr algn="ctr"/>
            <a:r>
              <a:rPr lang="en-IN" sz="2400" b="1" dirty="0">
                <a:solidFill>
                  <a:schemeClr val="bg1"/>
                </a:solidFill>
                <a:latin typeface="Cambria" panose="02040503050406030204" pitchFamily="18" charset="0"/>
                <a:ea typeface="Cambria" panose="02040503050406030204" pitchFamily="18" charset="0"/>
              </a:rPr>
              <a:t>SSC JE | JSSC JE | NHPC JE | DDA JE | DFCCIL | IB JIO | By Abhishek Sir</a:t>
            </a:r>
          </a:p>
        </p:txBody>
      </p:sp>
    </p:spTree>
    <p:extLst>
      <p:ext uri="{BB962C8B-B14F-4D97-AF65-F5344CB8AC3E}">
        <p14:creationId xmlns:p14="http://schemas.microsoft.com/office/powerpoint/2010/main" val="37318762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DC1FFC54-4807-BE97-2D12-68A4B9F3383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TextBox 3">
            <a:extLst>
              <a:ext uri="{FF2B5EF4-FFF2-40B4-BE49-F238E27FC236}">
                <a16:creationId xmlns:a16="http://schemas.microsoft.com/office/drawing/2014/main" id="{5EB96F1C-B457-871A-9D2E-500040AA9F86}"/>
              </a:ext>
            </a:extLst>
          </p:cNvPr>
          <p:cNvSpPr txBox="1"/>
          <p:nvPr/>
        </p:nvSpPr>
        <p:spPr>
          <a:xfrm>
            <a:off x="413935" y="1031095"/>
            <a:ext cx="11542255" cy="4493538"/>
          </a:xfrm>
          <a:prstGeom prst="rect">
            <a:avLst/>
          </a:prstGeom>
          <a:noFill/>
        </p:spPr>
        <p:txBody>
          <a:bodyPr wrap="square" rtlCol="0">
            <a:spAutoFit/>
          </a:bodyPr>
          <a:lstStyle/>
          <a:p>
            <a:pPr algn="just">
              <a:tabLst>
                <a:tab pos="2454275" algn="l"/>
              </a:tabLst>
            </a:pPr>
            <a:r>
              <a:rPr lang="en-US" sz="2600" b="1" dirty="0">
                <a:latin typeface="Cambria" panose="02040503050406030204" pitchFamily="18" charset="0"/>
                <a:ea typeface="Cambria" panose="02040503050406030204" pitchFamily="18" charset="0"/>
                <a:cs typeface="Arial Unicode MS" panose="020B0604020202020204" pitchFamily="34" charset="-128"/>
              </a:rPr>
              <a:t>Q21. Arrange the given words in the sequence in which they occur in the dictionary.</a:t>
            </a:r>
          </a:p>
          <a:p>
            <a:pPr algn="just">
              <a:tabLst>
                <a:tab pos="2454275" algn="l"/>
              </a:tabLst>
            </a:pPr>
            <a:r>
              <a:rPr lang="en-US" sz="2600" b="1" dirty="0">
                <a:latin typeface="Cambria" panose="02040503050406030204" pitchFamily="18" charset="0"/>
                <a:ea typeface="Cambria" panose="02040503050406030204" pitchFamily="18" charset="0"/>
                <a:cs typeface="Arial Unicode MS" panose="020B0604020202020204" pitchFamily="34" charset="-128"/>
              </a:rPr>
              <a:t>1. Stern</a:t>
            </a:r>
          </a:p>
          <a:p>
            <a:pPr algn="just">
              <a:tabLst>
                <a:tab pos="2454275" algn="l"/>
              </a:tabLst>
            </a:pPr>
            <a:r>
              <a:rPr lang="en-US" sz="2600" b="1" dirty="0">
                <a:latin typeface="Cambria" panose="02040503050406030204" pitchFamily="18" charset="0"/>
                <a:ea typeface="Cambria" panose="02040503050406030204" pitchFamily="18" charset="0"/>
                <a:cs typeface="Arial Unicode MS" panose="020B0604020202020204" pitchFamily="34" charset="-128"/>
              </a:rPr>
              <a:t>2. Startle</a:t>
            </a:r>
          </a:p>
          <a:p>
            <a:pPr algn="just">
              <a:tabLst>
                <a:tab pos="2454275" algn="l"/>
              </a:tabLst>
            </a:pPr>
            <a:r>
              <a:rPr lang="en-US" sz="2600" b="1" dirty="0">
                <a:latin typeface="Cambria" panose="02040503050406030204" pitchFamily="18" charset="0"/>
                <a:ea typeface="Cambria" panose="02040503050406030204" pitchFamily="18" charset="0"/>
                <a:cs typeface="Arial Unicode MS" panose="020B0604020202020204" pitchFamily="34" charset="-128"/>
              </a:rPr>
              <a:t>3. Steep </a:t>
            </a:r>
          </a:p>
          <a:p>
            <a:pPr algn="just">
              <a:tabLst>
                <a:tab pos="2454275" algn="l"/>
              </a:tabLst>
            </a:pPr>
            <a:r>
              <a:rPr lang="en-US" sz="2600" b="1" dirty="0">
                <a:latin typeface="Cambria" panose="02040503050406030204" pitchFamily="18" charset="0"/>
                <a:ea typeface="Cambria" panose="02040503050406030204" pitchFamily="18" charset="0"/>
                <a:cs typeface="Arial Unicode MS" panose="020B0604020202020204" pitchFamily="34" charset="-128"/>
              </a:rPr>
              <a:t>4. Storm </a:t>
            </a:r>
          </a:p>
          <a:p>
            <a:pPr algn="just">
              <a:tabLst>
                <a:tab pos="2454275" algn="l"/>
              </a:tabLst>
            </a:pPr>
            <a:r>
              <a:rPr lang="en-US" sz="2600" b="1" dirty="0">
                <a:latin typeface="Cambria" panose="02040503050406030204" pitchFamily="18" charset="0"/>
                <a:ea typeface="Cambria" panose="02040503050406030204" pitchFamily="18" charset="0"/>
                <a:cs typeface="Arial Unicode MS" panose="020B0604020202020204" pitchFamily="34" charset="-128"/>
              </a:rPr>
              <a:t>5. Stick </a:t>
            </a:r>
          </a:p>
          <a:p>
            <a:pPr algn="just">
              <a:tabLst>
                <a:tab pos="2454275" algn="l"/>
              </a:tabLst>
            </a:pPr>
            <a:r>
              <a:rPr lang="en-US" sz="2600" b="1" dirty="0">
                <a:latin typeface="Cambria" panose="02040503050406030204" pitchFamily="18" charset="0"/>
                <a:ea typeface="Cambria" panose="02040503050406030204" pitchFamily="18" charset="0"/>
                <a:cs typeface="Arial Unicode MS" panose="020B0604020202020204" pitchFamily="34" charset="-128"/>
              </a:rPr>
              <a:t>(a) 23451 </a:t>
            </a:r>
          </a:p>
          <a:p>
            <a:pPr algn="just">
              <a:tabLst>
                <a:tab pos="2454275" algn="l"/>
              </a:tabLst>
            </a:pPr>
            <a:r>
              <a:rPr lang="en-US" sz="2600" b="1" dirty="0">
                <a:latin typeface="Cambria" panose="02040503050406030204" pitchFamily="18" charset="0"/>
                <a:ea typeface="Cambria" panose="02040503050406030204" pitchFamily="18" charset="0"/>
                <a:cs typeface="Arial Unicode MS" panose="020B0604020202020204" pitchFamily="34" charset="-128"/>
              </a:rPr>
              <a:t>(b) 23154</a:t>
            </a:r>
          </a:p>
          <a:p>
            <a:pPr algn="just">
              <a:tabLst>
                <a:tab pos="2454275" algn="l"/>
              </a:tabLst>
            </a:pPr>
            <a:r>
              <a:rPr lang="en-US" sz="2600" b="1" dirty="0">
                <a:latin typeface="Cambria" panose="02040503050406030204" pitchFamily="18" charset="0"/>
                <a:ea typeface="Cambria" panose="02040503050406030204" pitchFamily="18" charset="0"/>
                <a:cs typeface="Arial Unicode MS" panose="020B0604020202020204" pitchFamily="34" charset="-128"/>
              </a:rPr>
              <a:t>(c) 23145</a:t>
            </a:r>
          </a:p>
          <a:p>
            <a:pPr algn="just">
              <a:tabLst>
                <a:tab pos="2454275" algn="l"/>
              </a:tabLst>
            </a:pPr>
            <a:r>
              <a:rPr lang="en-US" sz="2600" b="1" dirty="0">
                <a:latin typeface="Cambria" panose="02040503050406030204" pitchFamily="18" charset="0"/>
                <a:ea typeface="Cambria" panose="02040503050406030204" pitchFamily="18" charset="0"/>
                <a:cs typeface="Arial Unicode MS" panose="020B0604020202020204" pitchFamily="34" charset="-128"/>
              </a:rPr>
              <a:t>(d) 23415</a:t>
            </a:r>
          </a:p>
        </p:txBody>
      </p:sp>
      <p:sp>
        <p:nvSpPr>
          <p:cNvPr id="2" name="TextBox 1">
            <a:extLst>
              <a:ext uri="{FF2B5EF4-FFF2-40B4-BE49-F238E27FC236}">
                <a16:creationId xmlns:a16="http://schemas.microsoft.com/office/drawing/2014/main" id="{66A14004-E8AA-3EE3-B109-72A7C8B47678}"/>
              </a:ext>
            </a:extLst>
          </p:cNvPr>
          <p:cNvSpPr txBox="1"/>
          <p:nvPr/>
        </p:nvSpPr>
        <p:spPr>
          <a:xfrm>
            <a:off x="31363" y="238358"/>
            <a:ext cx="9559897" cy="461665"/>
          </a:xfrm>
          <a:prstGeom prst="rect">
            <a:avLst/>
          </a:prstGeom>
          <a:noFill/>
        </p:spPr>
        <p:txBody>
          <a:bodyPr wrap="square">
            <a:spAutoFit/>
          </a:bodyPr>
          <a:lstStyle/>
          <a:p>
            <a:pPr algn="ctr"/>
            <a:r>
              <a:rPr lang="en-IN" sz="2400" b="1" dirty="0">
                <a:solidFill>
                  <a:schemeClr val="bg1"/>
                </a:solidFill>
                <a:latin typeface="Cambria" panose="02040503050406030204" pitchFamily="18" charset="0"/>
                <a:ea typeface="Cambria" panose="02040503050406030204" pitchFamily="18" charset="0"/>
              </a:rPr>
              <a:t>SSC JE | JSSC JE | NHPC JE | DDA JE | DFCCIL | IB JIO | By Abhishek Sir</a:t>
            </a:r>
          </a:p>
        </p:txBody>
      </p:sp>
    </p:spTree>
    <p:extLst>
      <p:ext uri="{BB962C8B-B14F-4D97-AF65-F5344CB8AC3E}">
        <p14:creationId xmlns:p14="http://schemas.microsoft.com/office/powerpoint/2010/main" val="164660452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DC1FFC54-4807-BE97-2D12-68A4B9F3383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TextBox 3">
            <a:extLst>
              <a:ext uri="{FF2B5EF4-FFF2-40B4-BE49-F238E27FC236}">
                <a16:creationId xmlns:a16="http://schemas.microsoft.com/office/drawing/2014/main" id="{5EB96F1C-B457-871A-9D2E-500040AA9F86}"/>
              </a:ext>
            </a:extLst>
          </p:cNvPr>
          <p:cNvSpPr txBox="1"/>
          <p:nvPr/>
        </p:nvSpPr>
        <p:spPr>
          <a:xfrm>
            <a:off x="413935" y="1031095"/>
            <a:ext cx="11542255" cy="2893100"/>
          </a:xfrm>
          <a:prstGeom prst="rect">
            <a:avLst/>
          </a:prstGeom>
          <a:noFill/>
        </p:spPr>
        <p:txBody>
          <a:bodyPr wrap="square" rtlCol="0">
            <a:spAutoFit/>
          </a:bodyPr>
          <a:lstStyle/>
          <a:p>
            <a:pPr algn="just">
              <a:tabLst>
                <a:tab pos="2454275" algn="l"/>
              </a:tabLst>
            </a:pPr>
            <a:r>
              <a:rPr lang="en-US" sz="2600" b="1" dirty="0">
                <a:latin typeface="Cambria" panose="02040503050406030204" pitchFamily="18" charset="0"/>
                <a:ea typeface="Cambria" panose="02040503050406030204" pitchFamily="18" charset="0"/>
                <a:cs typeface="Arial Unicode MS" panose="020B0604020202020204" pitchFamily="34" charset="-128"/>
              </a:rPr>
              <a:t>Q22. A series is given with one term missing. Select the correct alternative from the given ones that will complete the series.</a:t>
            </a:r>
          </a:p>
          <a:p>
            <a:pPr algn="just">
              <a:tabLst>
                <a:tab pos="2454275" algn="l"/>
              </a:tabLst>
            </a:pPr>
            <a:r>
              <a:rPr lang="en-US" sz="2600" b="1" dirty="0">
                <a:latin typeface="Cambria" panose="02040503050406030204" pitchFamily="18" charset="0"/>
                <a:ea typeface="Cambria" panose="02040503050406030204" pitchFamily="18" charset="0"/>
                <a:cs typeface="Arial Unicode MS" panose="020B0604020202020204" pitchFamily="34" charset="-128"/>
              </a:rPr>
              <a:t>APRQ, ZLQM, YHPI, XDOE, ?</a:t>
            </a:r>
          </a:p>
          <a:p>
            <a:pPr algn="just">
              <a:tabLst>
                <a:tab pos="2454275" algn="l"/>
              </a:tabLst>
            </a:pPr>
            <a:r>
              <a:rPr lang="en-US" sz="2600" b="1" dirty="0">
                <a:latin typeface="Cambria" panose="02040503050406030204" pitchFamily="18" charset="0"/>
                <a:ea typeface="Cambria" panose="02040503050406030204" pitchFamily="18" charset="0"/>
                <a:cs typeface="Arial Unicode MS" panose="020B0604020202020204" pitchFamily="34" charset="-128"/>
              </a:rPr>
              <a:t>(a) VXNZ </a:t>
            </a:r>
          </a:p>
          <a:p>
            <a:pPr algn="just">
              <a:tabLst>
                <a:tab pos="2454275" algn="l"/>
              </a:tabLst>
            </a:pPr>
            <a:r>
              <a:rPr lang="en-US" sz="2600" b="1" dirty="0">
                <a:latin typeface="Cambria" panose="02040503050406030204" pitchFamily="18" charset="0"/>
                <a:ea typeface="Cambria" panose="02040503050406030204" pitchFamily="18" charset="0"/>
                <a:cs typeface="Arial Unicode MS" panose="020B0604020202020204" pitchFamily="34" charset="-128"/>
              </a:rPr>
              <a:t>(b) WXOA</a:t>
            </a:r>
          </a:p>
          <a:p>
            <a:pPr algn="just">
              <a:tabLst>
                <a:tab pos="2454275" algn="l"/>
              </a:tabLst>
            </a:pPr>
            <a:r>
              <a:rPr lang="en-US" sz="2600" b="1" dirty="0">
                <a:latin typeface="Cambria" panose="02040503050406030204" pitchFamily="18" charset="0"/>
                <a:ea typeface="Cambria" panose="02040503050406030204" pitchFamily="18" charset="0"/>
                <a:cs typeface="Arial Unicode MS" panose="020B0604020202020204" pitchFamily="34" charset="-128"/>
              </a:rPr>
              <a:t>(c) VXMB</a:t>
            </a:r>
          </a:p>
          <a:p>
            <a:pPr algn="just">
              <a:tabLst>
                <a:tab pos="2454275" algn="l"/>
              </a:tabLst>
            </a:pPr>
            <a:r>
              <a:rPr lang="en-US" sz="2600" b="1" dirty="0">
                <a:latin typeface="Cambria" panose="02040503050406030204" pitchFamily="18" charset="0"/>
                <a:ea typeface="Cambria" panose="02040503050406030204" pitchFamily="18" charset="0"/>
                <a:cs typeface="Arial Unicode MS" panose="020B0604020202020204" pitchFamily="34" charset="-128"/>
              </a:rPr>
              <a:t>(d) WZNA</a:t>
            </a:r>
          </a:p>
        </p:txBody>
      </p:sp>
      <p:sp>
        <p:nvSpPr>
          <p:cNvPr id="2" name="TextBox 1">
            <a:extLst>
              <a:ext uri="{FF2B5EF4-FFF2-40B4-BE49-F238E27FC236}">
                <a16:creationId xmlns:a16="http://schemas.microsoft.com/office/drawing/2014/main" id="{66A14004-E8AA-3EE3-B109-72A7C8B47678}"/>
              </a:ext>
            </a:extLst>
          </p:cNvPr>
          <p:cNvSpPr txBox="1"/>
          <p:nvPr/>
        </p:nvSpPr>
        <p:spPr>
          <a:xfrm>
            <a:off x="31363" y="238358"/>
            <a:ext cx="9559897" cy="461665"/>
          </a:xfrm>
          <a:prstGeom prst="rect">
            <a:avLst/>
          </a:prstGeom>
          <a:noFill/>
        </p:spPr>
        <p:txBody>
          <a:bodyPr wrap="square">
            <a:spAutoFit/>
          </a:bodyPr>
          <a:lstStyle/>
          <a:p>
            <a:pPr algn="ctr"/>
            <a:r>
              <a:rPr lang="en-IN" sz="2400" b="1" dirty="0">
                <a:solidFill>
                  <a:schemeClr val="bg1"/>
                </a:solidFill>
                <a:latin typeface="Cambria" panose="02040503050406030204" pitchFamily="18" charset="0"/>
                <a:ea typeface="Cambria" panose="02040503050406030204" pitchFamily="18" charset="0"/>
              </a:rPr>
              <a:t>SSC JE | JSSC JE | NHPC JE | DDA JE | DFCCIL | IB JIO | By Abhishek Sir</a:t>
            </a:r>
          </a:p>
        </p:txBody>
      </p:sp>
    </p:spTree>
    <p:extLst>
      <p:ext uri="{BB962C8B-B14F-4D97-AF65-F5344CB8AC3E}">
        <p14:creationId xmlns:p14="http://schemas.microsoft.com/office/powerpoint/2010/main" val="135919767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DC1FFC54-4807-BE97-2D12-68A4B9F3383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TextBox 3">
            <a:extLst>
              <a:ext uri="{FF2B5EF4-FFF2-40B4-BE49-F238E27FC236}">
                <a16:creationId xmlns:a16="http://schemas.microsoft.com/office/drawing/2014/main" id="{5EB96F1C-B457-871A-9D2E-500040AA9F86}"/>
              </a:ext>
            </a:extLst>
          </p:cNvPr>
          <p:cNvSpPr txBox="1"/>
          <p:nvPr/>
        </p:nvSpPr>
        <p:spPr>
          <a:xfrm>
            <a:off x="413935" y="1031095"/>
            <a:ext cx="11542255" cy="2893100"/>
          </a:xfrm>
          <a:prstGeom prst="rect">
            <a:avLst/>
          </a:prstGeom>
          <a:noFill/>
        </p:spPr>
        <p:txBody>
          <a:bodyPr wrap="square" rtlCol="0">
            <a:spAutoFit/>
          </a:bodyPr>
          <a:lstStyle/>
          <a:p>
            <a:pPr algn="just">
              <a:tabLst>
                <a:tab pos="2454275" algn="l"/>
              </a:tabLst>
            </a:pPr>
            <a:r>
              <a:rPr lang="en-US" sz="2600" b="1" dirty="0">
                <a:latin typeface="Cambria" panose="02040503050406030204" pitchFamily="18" charset="0"/>
                <a:ea typeface="Cambria" panose="02040503050406030204" pitchFamily="18" charset="0"/>
                <a:cs typeface="Arial Unicode MS" panose="020B0604020202020204" pitchFamily="34" charset="-128"/>
              </a:rPr>
              <a:t>Q23. A series is given with one term missing. Select the correct alternative from the given ones that will complete the series.</a:t>
            </a:r>
          </a:p>
          <a:p>
            <a:pPr algn="just">
              <a:tabLst>
                <a:tab pos="2454275" algn="l"/>
              </a:tabLst>
            </a:pPr>
            <a:r>
              <a:rPr lang="en-US" sz="2600" b="1" dirty="0">
                <a:latin typeface="Cambria" panose="02040503050406030204" pitchFamily="18" charset="0"/>
                <a:ea typeface="Cambria" panose="02040503050406030204" pitchFamily="18" charset="0"/>
                <a:cs typeface="Arial Unicode MS" panose="020B0604020202020204" pitchFamily="34" charset="-128"/>
              </a:rPr>
              <a:t>RIM, UNT, XSA, AXH, ?</a:t>
            </a:r>
          </a:p>
          <a:p>
            <a:pPr algn="just">
              <a:tabLst>
                <a:tab pos="2454275" algn="l"/>
              </a:tabLst>
            </a:pPr>
            <a:r>
              <a:rPr lang="en-US" sz="2600" b="1" dirty="0">
                <a:latin typeface="Cambria" panose="02040503050406030204" pitchFamily="18" charset="0"/>
                <a:ea typeface="Cambria" panose="02040503050406030204" pitchFamily="18" charset="0"/>
                <a:cs typeface="Arial Unicode MS" panose="020B0604020202020204" pitchFamily="34" charset="-128"/>
              </a:rPr>
              <a:t>(a) CBM </a:t>
            </a:r>
          </a:p>
          <a:p>
            <a:pPr algn="just">
              <a:tabLst>
                <a:tab pos="2454275" algn="l"/>
              </a:tabLst>
            </a:pPr>
            <a:r>
              <a:rPr lang="en-US" sz="2600" b="1" dirty="0">
                <a:latin typeface="Cambria" panose="02040503050406030204" pitchFamily="18" charset="0"/>
                <a:ea typeface="Cambria" panose="02040503050406030204" pitchFamily="18" charset="0"/>
                <a:cs typeface="Arial Unicode MS" panose="020B0604020202020204" pitchFamily="34" charset="-128"/>
              </a:rPr>
              <a:t>(b) DCO</a:t>
            </a:r>
          </a:p>
          <a:p>
            <a:pPr algn="just">
              <a:tabLst>
                <a:tab pos="2454275" algn="l"/>
              </a:tabLst>
            </a:pPr>
            <a:r>
              <a:rPr lang="en-US" sz="2600" b="1" dirty="0">
                <a:latin typeface="Cambria" panose="02040503050406030204" pitchFamily="18" charset="0"/>
                <a:ea typeface="Cambria" panose="02040503050406030204" pitchFamily="18" charset="0"/>
                <a:cs typeface="Arial Unicode MS" panose="020B0604020202020204" pitchFamily="34" charset="-128"/>
              </a:rPr>
              <a:t>(c) DBN</a:t>
            </a:r>
          </a:p>
          <a:p>
            <a:pPr algn="just">
              <a:tabLst>
                <a:tab pos="2454275" algn="l"/>
              </a:tabLst>
            </a:pPr>
            <a:r>
              <a:rPr lang="en-US" sz="2600" b="1" dirty="0">
                <a:latin typeface="Cambria" panose="02040503050406030204" pitchFamily="18" charset="0"/>
                <a:ea typeface="Cambria" panose="02040503050406030204" pitchFamily="18" charset="0"/>
                <a:cs typeface="Arial Unicode MS" panose="020B0604020202020204" pitchFamily="34" charset="-128"/>
              </a:rPr>
              <a:t>(d) CCO</a:t>
            </a:r>
          </a:p>
        </p:txBody>
      </p:sp>
      <p:sp>
        <p:nvSpPr>
          <p:cNvPr id="2" name="TextBox 1">
            <a:extLst>
              <a:ext uri="{FF2B5EF4-FFF2-40B4-BE49-F238E27FC236}">
                <a16:creationId xmlns:a16="http://schemas.microsoft.com/office/drawing/2014/main" id="{66A14004-E8AA-3EE3-B109-72A7C8B47678}"/>
              </a:ext>
            </a:extLst>
          </p:cNvPr>
          <p:cNvSpPr txBox="1"/>
          <p:nvPr/>
        </p:nvSpPr>
        <p:spPr>
          <a:xfrm>
            <a:off x="31363" y="238358"/>
            <a:ext cx="9559897" cy="461665"/>
          </a:xfrm>
          <a:prstGeom prst="rect">
            <a:avLst/>
          </a:prstGeom>
          <a:noFill/>
        </p:spPr>
        <p:txBody>
          <a:bodyPr wrap="square">
            <a:spAutoFit/>
          </a:bodyPr>
          <a:lstStyle/>
          <a:p>
            <a:pPr algn="ctr"/>
            <a:r>
              <a:rPr lang="en-IN" sz="2400" b="1" dirty="0">
                <a:solidFill>
                  <a:schemeClr val="bg1"/>
                </a:solidFill>
                <a:latin typeface="Cambria" panose="02040503050406030204" pitchFamily="18" charset="0"/>
                <a:ea typeface="Cambria" panose="02040503050406030204" pitchFamily="18" charset="0"/>
              </a:rPr>
              <a:t>SSC JE | JSSC JE | NHPC JE | DDA JE | DFCCIL | IB JIO | By Abhishek Sir</a:t>
            </a:r>
          </a:p>
        </p:txBody>
      </p:sp>
    </p:spTree>
    <p:extLst>
      <p:ext uri="{BB962C8B-B14F-4D97-AF65-F5344CB8AC3E}">
        <p14:creationId xmlns:p14="http://schemas.microsoft.com/office/powerpoint/2010/main" val="260119519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DC1FFC54-4807-BE97-2D12-68A4B9F3383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TextBox 3">
            <a:extLst>
              <a:ext uri="{FF2B5EF4-FFF2-40B4-BE49-F238E27FC236}">
                <a16:creationId xmlns:a16="http://schemas.microsoft.com/office/drawing/2014/main" id="{5EB96F1C-B457-871A-9D2E-500040AA9F86}"/>
              </a:ext>
            </a:extLst>
          </p:cNvPr>
          <p:cNvSpPr txBox="1"/>
          <p:nvPr/>
        </p:nvSpPr>
        <p:spPr>
          <a:xfrm>
            <a:off x="413935" y="1031095"/>
            <a:ext cx="11542255" cy="2893100"/>
          </a:xfrm>
          <a:prstGeom prst="rect">
            <a:avLst/>
          </a:prstGeom>
          <a:noFill/>
        </p:spPr>
        <p:txBody>
          <a:bodyPr wrap="square" rtlCol="0">
            <a:spAutoFit/>
          </a:bodyPr>
          <a:lstStyle/>
          <a:p>
            <a:pPr algn="just">
              <a:tabLst>
                <a:tab pos="2454275" algn="l"/>
              </a:tabLst>
            </a:pPr>
            <a:r>
              <a:rPr lang="en-US" sz="2600" b="1" dirty="0">
                <a:latin typeface="Cambria" panose="02040503050406030204" pitchFamily="18" charset="0"/>
                <a:ea typeface="Cambria" panose="02040503050406030204" pitchFamily="18" charset="0"/>
                <a:cs typeface="Arial Unicode MS" panose="020B0604020202020204" pitchFamily="34" charset="-128"/>
              </a:rPr>
              <a:t>Q24. A series is given with one term missing. Select the correct alternative from the given ones that will complete the series.</a:t>
            </a:r>
          </a:p>
          <a:p>
            <a:pPr algn="just">
              <a:tabLst>
                <a:tab pos="2454275" algn="l"/>
              </a:tabLst>
            </a:pPr>
            <a:r>
              <a:rPr lang="en-US" sz="2600" b="1" dirty="0">
                <a:latin typeface="Cambria" panose="02040503050406030204" pitchFamily="18" charset="0"/>
                <a:ea typeface="Cambria" panose="02040503050406030204" pitchFamily="18" charset="0"/>
                <a:cs typeface="Arial Unicode MS" panose="020B0604020202020204" pitchFamily="34" charset="-128"/>
              </a:rPr>
              <a:t>FC, DA, BY, ZW, ?</a:t>
            </a:r>
          </a:p>
          <a:p>
            <a:pPr algn="just">
              <a:tabLst>
                <a:tab pos="2454275" algn="l"/>
              </a:tabLst>
            </a:pPr>
            <a:r>
              <a:rPr lang="es-ES" sz="2600" b="1" dirty="0">
                <a:latin typeface="Cambria" panose="02040503050406030204" pitchFamily="18" charset="0"/>
                <a:ea typeface="Cambria" panose="02040503050406030204" pitchFamily="18" charset="0"/>
                <a:cs typeface="Arial Unicode MS" panose="020B0604020202020204" pitchFamily="34" charset="-128"/>
              </a:rPr>
              <a:t>(a) YU </a:t>
            </a:r>
          </a:p>
          <a:p>
            <a:pPr algn="just">
              <a:tabLst>
                <a:tab pos="2454275" algn="l"/>
              </a:tabLst>
            </a:pPr>
            <a:r>
              <a:rPr lang="es-ES" sz="2600" b="1" dirty="0">
                <a:latin typeface="Cambria" panose="02040503050406030204" pitchFamily="18" charset="0"/>
                <a:ea typeface="Cambria" panose="02040503050406030204" pitchFamily="18" charset="0"/>
                <a:cs typeface="Arial Unicode MS" panose="020B0604020202020204" pitchFamily="34" charset="-128"/>
              </a:rPr>
              <a:t>(b) XU</a:t>
            </a:r>
          </a:p>
          <a:p>
            <a:pPr algn="just">
              <a:tabLst>
                <a:tab pos="2454275" algn="l"/>
              </a:tabLst>
            </a:pPr>
            <a:r>
              <a:rPr lang="es-ES" sz="2600" b="1" dirty="0">
                <a:latin typeface="Cambria" panose="02040503050406030204" pitchFamily="18" charset="0"/>
                <a:ea typeface="Cambria" panose="02040503050406030204" pitchFamily="18" charset="0"/>
                <a:cs typeface="Arial Unicode MS" panose="020B0604020202020204" pitchFamily="34" charset="-128"/>
              </a:rPr>
              <a:t>(c) YV</a:t>
            </a:r>
          </a:p>
          <a:p>
            <a:pPr algn="just">
              <a:tabLst>
                <a:tab pos="2454275" algn="l"/>
              </a:tabLst>
            </a:pPr>
            <a:r>
              <a:rPr lang="es-ES" sz="2600" b="1" dirty="0">
                <a:latin typeface="Cambria" panose="02040503050406030204" pitchFamily="18" charset="0"/>
                <a:ea typeface="Cambria" panose="02040503050406030204" pitchFamily="18" charset="0"/>
                <a:cs typeface="Arial Unicode MS" panose="020B0604020202020204" pitchFamily="34" charset="-128"/>
              </a:rPr>
              <a:t>(d) XV</a:t>
            </a:r>
            <a:endParaRPr lang="en-US" sz="2600" b="1" dirty="0">
              <a:latin typeface="Cambria" panose="02040503050406030204" pitchFamily="18" charset="0"/>
              <a:ea typeface="Cambria" panose="02040503050406030204" pitchFamily="18" charset="0"/>
              <a:cs typeface="Arial Unicode MS" panose="020B0604020202020204" pitchFamily="34" charset="-128"/>
            </a:endParaRPr>
          </a:p>
        </p:txBody>
      </p:sp>
      <p:sp>
        <p:nvSpPr>
          <p:cNvPr id="2" name="TextBox 1">
            <a:extLst>
              <a:ext uri="{FF2B5EF4-FFF2-40B4-BE49-F238E27FC236}">
                <a16:creationId xmlns:a16="http://schemas.microsoft.com/office/drawing/2014/main" id="{66A14004-E8AA-3EE3-B109-72A7C8B47678}"/>
              </a:ext>
            </a:extLst>
          </p:cNvPr>
          <p:cNvSpPr txBox="1"/>
          <p:nvPr/>
        </p:nvSpPr>
        <p:spPr>
          <a:xfrm>
            <a:off x="31363" y="238358"/>
            <a:ext cx="9559897" cy="461665"/>
          </a:xfrm>
          <a:prstGeom prst="rect">
            <a:avLst/>
          </a:prstGeom>
          <a:noFill/>
        </p:spPr>
        <p:txBody>
          <a:bodyPr wrap="square">
            <a:spAutoFit/>
          </a:bodyPr>
          <a:lstStyle/>
          <a:p>
            <a:pPr algn="ctr"/>
            <a:r>
              <a:rPr lang="en-IN" sz="2400" b="1" dirty="0">
                <a:solidFill>
                  <a:schemeClr val="bg1"/>
                </a:solidFill>
                <a:latin typeface="Cambria" panose="02040503050406030204" pitchFamily="18" charset="0"/>
                <a:ea typeface="Cambria" panose="02040503050406030204" pitchFamily="18" charset="0"/>
              </a:rPr>
              <a:t>SSC JE | JSSC JE | NHPC JE | DDA JE | DFCCIL | IB JIO | By Abhishek Sir</a:t>
            </a:r>
          </a:p>
        </p:txBody>
      </p:sp>
    </p:spTree>
    <p:extLst>
      <p:ext uri="{BB962C8B-B14F-4D97-AF65-F5344CB8AC3E}">
        <p14:creationId xmlns:p14="http://schemas.microsoft.com/office/powerpoint/2010/main" val="7189666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DC1FFC54-4807-BE97-2D12-68A4B9F3383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TextBox 3">
            <a:extLst>
              <a:ext uri="{FF2B5EF4-FFF2-40B4-BE49-F238E27FC236}">
                <a16:creationId xmlns:a16="http://schemas.microsoft.com/office/drawing/2014/main" id="{5EB96F1C-B457-871A-9D2E-500040AA9F86}"/>
              </a:ext>
            </a:extLst>
          </p:cNvPr>
          <p:cNvSpPr txBox="1"/>
          <p:nvPr/>
        </p:nvSpPr>
        <p:spPr>
          <a:xfrm>
            <a:off x="413935" y="1031095"/>
            <a:ext cx="11542255" cy="2893100"/>
          </a:xfrm>
          <a:prstGeom prst="rect">
            <a:avLst/>
          </a:prstGeom>
          <a:noFill/>
        </p:spPr>
        <p:txBody>
          <a:bodyPr wrap="square" rtlCol="0">
            <a:spAutoFit/>
          </a:bodyPr>
          <a:lstStyle/>
          <a:p>
            <a:pPr algn="just">
              <a:tabLst>
                <a:tab pos="2454275" algn="l"/>
              </a:tabLst>
            </a:pPr>
            <a:r>
              <a:rPr lang="en-US" sz="2600" b="1" dirty="0">
                <a:latin typeface="Cambria" panose="02040503050406030204" pitchFamily="18" charset="0"/>
                <a:ea typeface="Cambria" panose="02040503050406030204" pitchFamily="18" charset="0"/>
                <a:cs typeface="Arial Unicode MS" panose="020B0604020202020204" pitchFamily="34" charset="-128"/>
              </a:rPr>
              <a:t>Q25. In the following question, select the missing number from the given alternatives.</a:t>
            </a:r>
          </a:p>
          <a:p>
            <a:pPr algn="just">
              <a:tabLst>
                <a:tab pos="2454275" algn="l"/>
              </a:tabLst>
            </a:pPr>
            <a:r>
              <a:rPr lang="en-US" sz="2600" b="1" dirty="0">
                <a:latin typeface="Cambria" panose="02040503050406030204" pitchFamily="18" charset="0"/>
                <a:ea typeface="Cambria" panose="02040503050406030204" pitchFamily="18" charset="0"/>
                <a:cs typeface="Arial Unicode MS" panose="020B0604020202020204" pitchFamily="34" charset="-128"/>
              </a:rPr>
              <a:t>14, 35, 87.5, ?, 546.875</a:t>
            </a:r>
          </a:p>
          <a:p>
            <a:pPr algn="just">
              <a:tabLst>
                <a:tab pos="2454275" algn="l"/>
              </a:tabLst>
            </a:pPr>
            <a:r>
              <a:rPr lang="en-US" sz="2600" b="1" dirty="0">
                <a:latin typeface="Cambria" panose="02040503050406030204" pitchFamily="18" charset="0"/>
                <a:ea typeface="Cambria" panose="02040503050406030204" pitchFamily="18" charset="0"/>
                <a:cs typeface="Arial Unicode MS" panose="020B0604020202020204" pitchFamily="34" charset="-128"/>
              </a:rPr>
              <a:t>(a) 218.75 </a:t>
            </a:r>
          </a:p>
          <a:p>
            <a:pPr algn="just">
              <a:tabLst>
                <a:tab pos="2454275" algn="l"/>
              </a:tabLst>
            </a:pPr>
            <a:r>
              <a:rPr lang="en-US" sz="2600" b="1" dirty="0">
                <a:latin typeface="Cambria" panose="02040503050406030204" pitchFamily="18" charset="0"/>
                <a:ea typeface="Cambria" panose="02040503050406030204" pitchFamily="18" charset="0"/>
                <a:cs typeface="Arial Unicode MS" panose="020B0604020202020204" pitchFamily="34" charset="-128"/>
              </a:rPr>
              <a:t>(b) 262.5 </a:t>
            </a:r>
          </a:p>
          <a:p>
            <a:pPr algn="just">
              <a:tabLst>
                <a:tab pos="2454275" algn="l"/>
              </a:tabLst>
            </a:pPr>
            <a:r>
              <a:rPr lang="en-US" sz="2600" b="1" dirty="0">
                <a:latin typeface="Cambria" panose="02040503050406030204" pitchFamily="18" charset="0"/>
                <a:ea typeface="Cambria" panose="02040503050406030204" pitchFamily="18" charset="0"/>
                <a:cs typeface="Arial Unicode MS" panose="020B0604020202020204" pitchFamily="34" charset="-128"/>
              </a:rPr>
              <a:t>(c) 192.75</a:t>
            </a:r>
          </a:p>
          <a:p>
            <a:pPr algn="just">
              <a:tabLst>
                <a:tab pos="2454275" algn="l"/>
              </a:tabLst>
            </a:pPr>
            <a:r>
              <a:rPr lang="en-US" sz="2600" b="1" dirty="0">
                <a:latin typeface="Cambria" panose="02040503050406030204" pitchFamily="18" charset="0"/>
                <a:ea typeface="Cambria" panose="02040503050406030204" pitchFamily="18" charset="0"/>
                <a:cs typeface="Arial Unicode MS" panose="020B0604020202020204" pitchFamily="34" charset="-128"/>
              </a:rPr>
              <a:t>(d) 178.5</a:t>
            </a:r>
          </a:p>
        </p:txBody>
      </p:sp>
      <p:sp>
        <p:nvSpPr>
          <p:cNvPr id="2" name="TextBox 1">
            <a:extLst>
              <a:ext uri="{FF2B5EF4-FFF2-40B4-BE49-F238E27FC236}">
                <a16:creationId xmlns:a16="http://schemas.microsoft.com/office/drawing/2014/main" id="{66A14004-E8AA-3EE3-B109-72A7C8B47678}"/>
              </a:ext>
            </a:extLst>
          </p:cNvPr>
          <p:cNvSpPr txBox="1"/>
          <p:nvPr/>
        </p:nvSpPr>
        <p:spPr>
          <a:xfrm>
            <a:off x="31363" y="238358"/>
            <a:ext cx="9559897" cy="461665"/>
          </a:xfrm>
          <a:prstGeom prst="rect">
            <a:avLst/>
          </a:prstGeom>
          <a:noFill/>
        </p:spPr>
        <p:txBody>
          <a:bodyPr wrap="square">
            <a:spAutoFit/>
          </a:bodyPr>
          <a:lstStyle/>
          <a:p>
            <a:pPr algn="ctr"/>
            <a:r>
              <a:rPr lang="en-IN" sz="2400" b="1" dirty="0">
                <a:solidFill>
                  <a:schemeClr val="bg1"/>
                </a:solidFill>
                <a:latin typeface="Cambria" panose="02040503050406030204" pitchFamily="18" charset="0"/>
                <a:ea typeface="Cambria" panose="02040503050406030204" pitchFamily="18" charset="0"/>
              </a:rPr>
              <a:t>SSC JE | JSSC JE | NHPC JE | DDA JE | DFCCIL | IB JIO | By Abhishek Sir</a:t>
            </a:r>
          </a:p>
        </p:txBody>
      </p:sp>
    </p:spTree>
    <p:extLst>
      <p:ext uri="{BB962C8B-B14F-4D97-AF65-F5344CB8AC3E}">
        <p14:creationId xmlns:p14="http://schemas.microsoft.com/office/powerpoint/2010/main" val="388349085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DC1FFC54-4807-BE97-2D12-68A4B9F3383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TextBox 3">
            <a:extLst>
              <a:ext uri="{FF2B5EF4-FFF2-40B4-BE49-F238E27FC236}">
                <a16:creationId xmlns:a16="http://schemas.microsoft.com/office/drawing/2014/main" id="{5EB96F1C-B457-871A-9D2E-500040AA9F86}"/>
              </a:ext>
            </a:extLst>
          </p:cNvPr>
          <p:cNvSpPr txBox="1"/>
          <p:nvPr/>
        </p:nvSpPr>
        <p:spPr>
          <a:xfrm>
            <a:off x="413935" y="1031095"/>
            <a:ext cx="11542255" cy="3293209"/>
          </a:xfrm>
          <a:prstGeom prst="rect">
            <a:avLst/>
          </a:prstGeom>
          <a:noFill/>
        </p:spPr>
        <p:txBody>
          <a:bodyPr wrap="square" rtlCol="0">
            <a:spAutoFit/>
          </a:bodyPr>
          <a:lstStyle/>
          <a:p>
            <a:pPr algn="just">
              <a:tabLst>
                <a:tab pos="2454275" algn="l"/>
              </a:tabLst>
            </a:pPr>
            <a:r>
              <a:rPr lang="en-US" sz="2600" b="1" dirty="0">
                <a:latin typeface="Cambria" panose="02040503050406030204" pitchFamily="18" charset="0"/>
                <a:ea typeface="Cambria" panose="02040503050406030204" pitchFamily="18" charset="0"/>
                <a:cs typeface="Arial Unicode MS" panose="020B0604020202020204" pitchFamily="34" charset="-128"/>
              </a:rPr>
              <a:t>Q41. The sequence of folding a piece of paper and the manner is which the folded paper has been cut is shown in the following figures. How would this paper look when unfolded? </a:t>
            </a:r>
          </a:p>
          <a:p>
            <a:pPr algn="just">
              <a:tabLst>
                <a:tab pos="2454275" algn="l"/>
              </a:tabLst>
            </a:pPr>
            <a:endParaRPr lang="en-US" sz="2600" b="1" dirty="0">
              <a:latin typeface="Cambria" panose="02040503050406030204" pitchFamily="18" charset="0"/>
              <a:ea typeface="Cambria" panose="02040503050406030204" pitchFamily="18" charset="0"/>
              <a:cs typeface="Arial Unicode MS" panose="020B0604020202020204" pitchFamily="34" charset="-128"/>
            </a:endParaRPr>
          </a:p>
          <a:p>
            <a:pPr algn="just">
              <a:tabLst>
                <a:tab pos="2454275" algn="l"/>
              </a:tabLst>
            </a:pPr>
            <a:endParaRPr lang="en-US" sz="2600" b="1" dirty="0">
              <a:latin typeface="Cambria" panose="02040503050406030204" pitchFamily="18" charset="0"/>
              <a:ea typeface="Cambria" panose="02040503050406030204" pitchFamily="18" charset="0"/>
              <a:cs typeface="Arial Unicode MS" panose="020B0604020202020204" pitchFamily="34" charset="-128"/>
            </a:endParaRPr>
          </a:p>
          <a:p>
            <a:pPr algn="just">
              <a:tabLst>
                <a:tab pos="2454275" algn="l"/>
              </a:tabLst>
            </a:pPr>
            <a:endParaRPr lang="en-US" sz="2600" b="1" dirty="0">
              <a:latin typeface="Cambria" panose="02040503050406030204" pitchFamily="18" charset="0"/>
              <a:ea typeface="Cambria" panose="02040503050406030204" pitchFamily="18" charset="0"/>
              <a:cs typeface="Arial Unicode MS" panose="020B0604020202020204" pitchFamily="34" charset="-128"/>
            </a:endParaRPr>
          </a:p>
          <a:p>
            <a:pPr algn="just">
              <a:tabLst>
                <a:tab pos="2454275" algn="l"/>
              </a:tabLst>
            </a:pPr>
            <a:endParaRPr lang="en-US" sz="2600" b="1" dirty="0">
              <a:latin typeface="Cambria" panose="02040503050406030204" pitchFamily="18" charset="0"/>
              <a:ea typeface="Cambria" panose="02040503050406030204" pitchFamily="18" charset="0"/>
              <a:cs typeface="Arial Unicode MS" panose="020B0604020202020204" pitchFamily="34" charset="-128"/>
            </a:endParaRPr>
          </a:p>
          <a:p>
            <a:pPr algn="just"/>
            <a:r>
              <a:rPr lang="fr-FR" sz="2600" b="1" dirty="0">
                <a:latin typeface="Cambria" panose="02040503050406030204" pitchFamily="18" charset="0"/>
                <a:ea typeface="Cambria" panose="02040503050406030204" pitchFamily="18" charset="0"/>
                <a:cs typeface="Arial Unicode MS" panose="020B0604020202020204" pitchFamily="34" charset="-128"/>
              </a:rPr>
              <a:t>(a) 			(b) 			(c) 			(d) </a:t>
            </a:r>
            <a:endParaRPr lang="en-US" sz="2600" b="1" dirty="0">
              <a:latin typeface="Cambria" panose="02040503050406030204" pitchFamily="18" charset="0"/>
              <a:ea typeface="Cambria" panose="02040503050406030204" pitchFamily="18" charset="0"/>
              <a:cs typeface="Arial Unicode MS" panose="020B0604020202020204" pitchFamily="34" charset="-128"/>
            </a:endParaRPr>
          </a:p>
        </p:txBody>
      </p:sp>
      <p:sp>
        <p:nvSpPr>
          <p:cNvPr id="2" name="TextBox 1">
            <a:extLst>
              <a:ext uri="{FF2B5EF4-FFF2-40B4-BE49-F238E27FC236}">
                <a16:creationId xmlns:a16="http://schemas.microsoft.com/office/drawing/2014/main" id="{66A14004-E8AA-3EE3-B109-72A7C8B47678}"/>
              </a:ext>
            </a:extLst>
          </p:cNvPr>
          <p:cNvSpPr txBox="1"/>
          <p:nvPr/>
        </p:nvSpPr>
        <p:spPr>
          <a:xfrm>
            <a:off x="31363" y="238358"/>
            <a:ext cx="9559897" cy="461665"/>
          </a:xfrm>
          <a:prstGeom prst="rect">
            <a:avLst/>
          </a:prstGeom>
          <a:noFill/>
        </p:spPr>
        <p:txBody>
          <a:bodyPr wrap="square">
            <a:spAutoFit/>
          </a:bodyPr>
          <a:lstStyle/>
          <a:p>
            <a:pPr algn="ctr"/>
            <a:r>
              <a:rPr lang="en-IN" sz="2400" b="1" dirty="0">
                <a:solidFill>
                  <a:schemeClr val="bg1"/>
                </a:solidFill>
                <a:latin typeface="Cambria" panose="02040503050406030204" pitchFamily="18" charset="0"/>
                <a:ea typeface="Cambria" panose="02040503050406030204" pitchFamily="18" charset="0"/>
              </a:rPr>
              <a:t>SSC JE | JSSC JE | NHPC JE | DDA JE | DFCCIL | IB JIO | By Abhishek Sir</a:t>
            </a:r>
          </a:p>
        </p:txBody>
      </p:sp>
      <p:pic>
        <p:nvPicPr>
          <p:cNvPr id="7" name="Picture 6">
            <a:extLst>
              <a:ext uri="{FF2B5EF4-FFF2-40B4-BE49-F238E27FC236}">
                <a16:creationId xmlns:a16="http://schemas.microsoft.com/office/drawing/2014/main" id="{94A335E9-A31F-AF9B-23C1-E8506547B2DA}"/>
              </a:ext>
            </a:extLst>
          </p:cNvPr>
          <p:cNvPicPr>
            <a:picLocks noChangeAspect="1"/>
          </p:cNvPicPr>
          <p:nvPr/>
        </p:nvPicPr>
        <p:blipFill>
          <a:blip r:embed="rId3">
            <a:extLst>
              <a:ext uri="{BEBA8EAE-BF5A-486C-A8C5-ECC9F3942E4B}">
                <a14:imgProps xmlns:a14="http://schemas.microsoft.com/office/drawing/2010/main">
                  <a14:imgLayer r:embed="rId4">
                    <a14:imgEffect>
                      <a14:artisticPhotocopy/>
                    </a14:imgEffect>
                  </a14:imgLayer>
                </a14:imgProps>
              </a:ext>
            </a:extLst>
          </a:blip>
          <a:stretch>
            <a:fillRect/>
          </a:stretch>
        </p:blipFill>
        <p:spPr>
          <a:xfrm>
            <a:off x="501918" y="2332422"/>
            <a:ext cx="4840104" cy="1362106"/>
          </a:xfrm>
          <a:prstGeom prst="rect">
            <a:avLst/>
          </a:prstGeom>
        </p:spPr>
      </p:pic>
      <p:pic>
        <p:nvPicPr>
          <p:cNvPr id="11" name="Picture 10">
            <a:extLst>
              <a:ext uri="{FF2B5EF4-FFF2-40B4-BE49-F238E27FC236}">
                <a16:creationId xmlns:a16="http://schemas.microsoft.com/office/drawing/2014/main" id="{3C09C7DA-CA50-4FE4-76E4-B76473C6A93A}"/>
              </a:ext>
            </a:extLst>
          </p:cNvPr>
          <p:cNvPicPr>
            <a:picLocks noChangeAspect="1"/>
          </p:cNvPicPr>
          <p:nvPr/>
        </p:nvPicPr>
        <p:blipFill>
          <a:blip r:embed="rId5">
            <a:extLst>
              <a:ext uri="{BEBA8EAE-BF5A-486C-A8C5-ECC9F3942E4B}">
                <a14:imgProps xmlns:a14="http://schemas.microsoft.com/office/drawing/2010/main">
                  <a14:imgLayer r:embed="rId6">
                    <a14:imgEffect>
                      <a14:artisticPhotocopy/>
                    </a14:imgEffect>
                    <a14:imgEffect>
                      <a14:brightnessContrast bright="20000" contrast="-40000"/>
                    </a14:imgEffect>
                  </a14:imgLayer>
                </a14:imgProps>
              </a:ext>
            </a:extLst>
          </a:blip>
          <a:stretch>
            <a:fillRect/>
          </a:stretch>
        </p:blipFill>
        <p:spPr>
          <a:xfrm>
            <a:off x="1001328" y="3929582"/>
            <a:ext cx="1703371" cy="1661570"/>
          </a:xfrm>
          <a:prstGeom prst="rect">
            <a:avLst/>
          </a:prstGeom>
        </p:spPr>
      </p:pic>
      <p:pic>
        <p:nvPicPr>
          <p:cNvPr id="14" name="Picture 13">
            <a:extLst>
              <a:ext uri="{FF2B5EF4-FFF2-40B4-BE49-F238E27FC236}">
                <a16:creationId xmlns:a16="http://schemas.microsoft.com/office/drawing/2014/main" id="{7AD5A1C1-E1C5-C95B-405E-3401CA01BEEC}"/>
              </a:ext>
            </a:extLst>
          </p:cNvPr>
          <p:cNvPicPr>
            <a:picLocks noChangeAspect="1"/>
          </p:cNvPicPr>
          <p:nvPr/>
        </p:nvPicPr>
        <p:blipFill>
          <a:blip r:embed="rId7">
            <a:extLst>
              <a:ext uri="{BEBA8EAE-BF5A-486C-A8C5-ECC9F3942E4B}">
                <a14:imgProps xmlns:a14="http://schemas.microsoft.com/office/drawing/2010/main">
                  <a14:imgLayer r:embed="rId8">
                    <a14:imgEffect>
                      <a14:artisticPhotocopy/>
                    </a14:imgEffect>
                    <a14:imgEffect>
                      <a14:brightnessContrast bright="20000" contrast="-40000"/>
                    </a14:imgEffect>
                  </a14:imgLayer>
                </a14:imgProps>
              </a:ext>
            </a:extLst>
          </a:blip>
          <a:stretch>
            <a:fillRect/>
          </a:stretch>
        </p:blipFill>
        <p:spPr>
          <a:xfrm>
            <a:off x="3749091" y="3949146"/>
            <a:ext cx="1703372" cy="1650308"/>
          </a:xfrm>
          <a:prstGeom prst="rect">
            <a:avLst/>
          </a:prstGeom>
        </p:spPr>
      </p:pic>
      <p:pic>
        <p:nvPicPr>
          <p:cNvPr id="16" name="Picture 15">
            <a:extLst>
              <a:ext uri="{FF2B5EF4-FFF2-40B4-BE49-F238E27FC236}">
                <a16:creationId xmlns:a16="http://schemas.microsoft.com/office/drawing/2014/main" id="{92C206CD-8548-58EB-9042-AFE8D1FC0137}"/>
              </a:ext>
            </a:extLst>
          </p:cNvPr>
          <p:cNvPicPr>
            <a:picLocks noChangeAspect="1"/>
          </p:cNvPicPr>
          <p:nvPr/>
        </p:nvPicPr>
        <p:blipFill>
          <a:blip r:embed="rId9">
            <a:extLst>
              <a:ext uri="{BEBA8EAE-BF5A-486C-A8C5-ECC9F3942E4B}">
                <a14:imgProps xmlns:a14="http://schemas.microsoft.com/office/drawing/2010/main">
                  <a14:imgLayer r:embed="rId10">
                    <a14:imgEffect>
                      <a14:artisticPhotocopy/>
                    </a14:imgEffect>
                    <a14:imgEffect>
                      <a14:brightnessContrast bright="20000" contrast="-40000"/>
                    </a14:imgEffect>
                  </a14:imgLayer>
                </a14:imgProps>
              </a:ext>
            </a:extLst>
          </a:blip>
          <a:stretch>
            <a:fillRect/>
          </a:stretch>
        </p:blipFill>
        <p:spPr>
          <a:xfrm>
            <a:off x="6453790" y="3928196"/>
            <a:ext cx="1703371" cy="1724336"/>
          </a:xfrm>
          <a:prstGeom prst="rect">
            <a:avLst/>
          </a:prstGeom>
        </p:spPr>
      </p:pic>
      <p:pic>
        <p:nvPicPr>
          <p:cNvPr id="18" name="Picture 17">
            <a:extLst>
              <a:ext uri="{FF2B5EF4-FFF2-40B4-BE49-F238E27FC236}">
                <a16:creationId xmlns:a16="http://schemas.microsoft.com/office/drawing/2014/main" id="{7340864B-3657-3F13-5F38-F8D11BF2E75B}"/>
              </a:ext>
            </a:extLst>
          </p:cNvPr>
          <p:cNvPicPr>
            <a:picLocks noChangeAspect="1"/>
          </p:cNvPicPr>
          <p:nvPr/>
        </p:nvPicPr>
        <p:blipFill>
          <a:blip r:embed="rId11">
            <a:extLst>
              <a:ext uri="{BEBA8EAE-BF5A-486C-A8C5-ECC9F3942E4B}">
                <a14:imgProps xmlns:a14="http://schemas.microsoft.com/office/drawing/2010/main">
                  <a14:imgLayer r:embed="rId12">
                    <a14:imgEffect>
                      <a14:artisticPhotocopy/>
                    </a14:imgEffect>
                    <a14:imgEffect>
                      <a14:brightnessContrast bright="20000" contrast="-40000"/>
                    </a14:imgEffect>
                  </a14:imgLayer>
                </a14:imgProps>
              </a:ext>
            </a:extLst>
          </a:blip>
          <a:stretch>
            <a:fillRect/>
          </a:stretch>
        </p:blipFill>
        <p:spPr>
          <a:xfrm>
            <a:off x="9240055" y="3903193"/>
            <a:ext cx="1819372" cy="1774588"/>
          </a:xfrm>
          <a:prstGeom prst="rect">
            <a:avLst/>
          </a:prstGeom>
        </p:spPr>
      </p:pic>
    </p:spTree>
    <p:extLst>
      <p:ext uri="{BB962C8B-B14F-4D97-AF65-F5344CB8AC3E}">
        <p14:creationId xmlns:p14="http://schemas.microsoft.com/office/powerpoint/2010/main" val="184056677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DC1FFC54-4807-BE97-2D12-68A4B9F3383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TextBox 3">
            <a:extLst>
              <a:ext uri="{FF2B5EF4-FFF2-40B4-BE49-F238E27FC236}">
                <a16:creationId xmlns:a16="http://schemas.microsoft.com/office/drawing/2014/main" id="{5EB96F1C-B457-871A-9D2E-500040AA9F86}"/>
              </a:ext>
            </a:extLst>
          </p:cNvPr>
          <p:cNvSpPr txBox="1"/>
          <p:nvPr/>
        </p:nvSpPr>
        <p:spPr>
          <a:xfrm>
            <a:off x="413935" y="1031095"/>
            <a:ext cx="11542255" cy="2893100"/>
          </a:xfrm>
          <a:prstGeom prst="rect">
            <a:avLst/>
          </a:prstGeom>
          <a:noFill/>
        </p:spPr>
        <p:txBody>
          <a:bodyPr wrap="square" rtlCol="0">
            <a:spAutoFit/>
          </a:bodyPr>
          <a:lstStyle/>
          <a:p>
            <a:pPr algn="just">
              <a:tabLst>
                <a:tab pos="2454275" algn="l"/>
              </a:tabLst>
            </a:pPr>
            <a:r>
              <a:rPr lang="en-US" sz="2600" b="1" dirty="0">
                <a:latin typeface="Cambria" panose="02040503050406030204" pitchFamily="18" charset="0"/>
                <a:ea typeface="Cambria" panose="02040503050406030204" pitchFamily="18" charset="0"/>
                <a:cs typeface="Arial Unicode MS" panose="020B0604020202020204" pitchFamily="34" charset="-128"/>
              </a:rPr>
              <a:t>Q26. In the following question, select the missing number from the given alternatives..</a:t>
            </a:r>
          </a:p>
          <a:p>
            <a:pPr algn="just">
              <a:tabLst>
                <a:tab pos="2454275" algn="l"/>
              </a:tabLst>
            </a:pPr>
            <a:r>
              <a:rPr lang="en-US" sz="2600" b="1" dirty="0">
                <a:latin typeface="Cambria" panose="02040503050406030204" pitchFamily="18" charset="0"/>
                <a:ea typeface="Cambria" panose="02040503050406030204" pitchFamily="18" charset="0"/>
                <a:cs typeface="Arial Unicode MS" panose="020B0604020202020204" pitchFamily="34" charset="-128"/>
              </a:rPr>
              <a:t>43, 21.5, 21.5, 43, ?, 1376</a:t>
            </a:r>
          </a:p>
          <a:p>
            <a:pPr algn="just">
              <a:tabLst>
                <a:tab pos="2454275" algn="l"/>
              </a:tabLst>
            </a:pPr>
            <a:r>
              <a:rPr lang="en-US" sz="2600" b="1" dirty="0">
                <a:latin typeface="Cambria" panose="02040503050406030204" pitchFamily="18" charset="0"/>
                <a:ea typeface="Cambria" panose="02040503050406030204" pitchFamily="18" charset="0"/>
                <a:cs typeface="Arial Unicode MS" panose="020B0604020202020204" pitchFamily="34" charset="-128"/>
              </a:rPr>
              <a:t>(a) 172 </a:t>
            </a:r>
          </a:p>
          <a:p>
            <a:pPr algn="just">
              <a:tabLst>
                <a:tab pos="2454275" algn="l"/>
              </a:tabLst>
            </a:pPr>
            <a:r>
              <a:rPr lang="en-US" sz="2600" b="1" dirty="0">
                <a:latin typeface="Cambria" panose="02040503050406030204" pitchFamily="18" charset="0"/>
                <a:ea typeface="Cambria" panose="02040503050406030204" pitchFamily="18" charset="0"/>
                <a:cs typeface="Arial Unicode MS" panose="020B0604020202020204" pitchFamily="34" charset="-128"/>
              </a:rPr>
              <a:t>(b) 138 </a:t>
            </a:r>
          </a:p>
          <a:p>
            <a:pPr algn="just">
              <a:tabLst>
                <a:tab pos="2454275" algn="l"/>
              </a:tabLst>
            </a:pPr>
            <a:r>
              <a:rPr lang="en-US" sz="2600" b="1" dirty="0">
                <a:latin typeface="Cambria" panose="02040503050406030204" pitchFamily="18" charset="0"/>
                <a:ea typeface="Cambria" panose="02040503050406030204" pitchFamily="18" charset="0"/>
                <a:cs typeface="Arial Unicode MS" panose="020B0604020202020204" pitchFamily="34" charset="-128"/>
              </a:rPr>
              <a:t>(c) 124 </a:t>
            </a:r>
          </a:p>
          <a:p>
            <a:pPr algn="just">
              <a:tabLst>
                <a:tab pos="2454275" algn="l"/>
              </a:tabLst>
            </a:pPr>
            <a:r>
              <a:rPr lang="en-US" sz="2600" b="1" dirty="0">
                <a:latin typeface="Cambria" panose="02040503050406030204" pitchFamily="18" charset="0"/>
                <a:ea typeface="Cambria" panose="02040503050406030204" pitchFamily="18" charset="0"/>
                <a:cs typeface="Arial Unicode MS" panose="020B0604020202020204" pitchFamily="34" charset="-128"/>
              </a:rPr>
              <a:t>(d) 194 </a:t>
            </a:r>
          </a:p>
        </p:txBody>
      </p:sp>
      <p:sp>
        <p:nvSpPr>
          <p:cNvPr id="2" name="TextBox 1">
            <a:extLst>
              <a:ext uri="{FF2B5EF4-FFF2-40B4-BE49-F238E27FC236}">
                <a16:creationId xmlns:a16="http://schemas.microsoft.com/office/drawing/2014/main" id="{66A14004-E8AA-3EE3-B109-72A7C8B47678}"/>
              </a:ext>
            </a:extLst>
          </p:cNvPr>
          <p:cNvSpPr txBox="1"/>
          <p:nvPr/>
        </p:nvSpPr>
        <p:spPr>
          <a:xfrm>
            <a:off x="31363" y="238358"/>
            <a:ext cx="9559897" cy="461665"/>
          </a:xfrm>
          <a:prstGeom prst="rect">
            <a:avLst/>
          </a:prstGeom>
          <a:noFill/>
        </p:spPr>
        <p:txBody>
          <a:bodyPr wrap="square">
            <a:spAutoFit/>
          </a:bodyPr>
          <a:lstStyle/>
          <a:p>
            <a:pPr algn="ctr"/>
            <a:r>
              <a:rPr lang="en-IN" sz="2400" b="1" dirty="0">
                <a:solidFill>
                  <a:schemeClr val="bg1"/>
                </a:solidFill>
                <a:latin typeface="Cambria" panose="02040503050406030204" pitchFamily="18" charset="0"/>
                <a:ea typeface="Cambria" panose="02040503050406030204" pitchFamily="18" charset="0"/>
              </a:rPr>
              <a:t>SSC JE | JSSC JE | NHPC JE | DDA JE | DFCCIL | IB JIO | By Abhishek Sir</a:t>
            </a:r>
          </a:p>
        </p:txBody>
      </p:sp>
    </p:spTree>
    <p:extLst>
      <p:ext uri="{BB962C8B-B14F-4D97-AF65-F5344CB8AC3E}">
        <p14:creationId xmlns:p14="http://schemas.microsoft.com/office/powerpoint/2010/main" val="342501683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DC1FFC54-4807-BE97-2D12-68A4B9F3383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TextBox 3">
            <a:extLst>
              <a:ext uri="{FF2B5EF4-FFF2-40B4-BE49-F238E27FC236}">
                <a16:creationId xmlns:a16="http://schemas.microsoft.com/office/drawing/2014/main" id="{5EB96F1C-B457-871A-9D2E-500040AA9F86}"/>
              </a:ext>
            </a:extLst>
          </p:cNvPr>
          <p:cNvSpPr txBox="1"/>
          <p:nvPr/>
        </p:nvSpPr>
        <p:spPr>
          <a:xfrm>
            <a:off x="413935" y="1031095"/>
            <a:ext cx="11542255" cy="2893100"/>
          </a:xfrm>
          <a:prstGeom prst="rect">
            <a:avLst/>
          </a:prstGeom>
          <a:noFill/>
        </p:spPr>
        <p:txBody>
          <a:bodyPr wrap="square" rtlCol="0">
            <a:spAutoFit/>
          </a:bodyPr>
          <a:lstStyle/>
          <a:p>
            <a:pPr algn="just">
              <a:tabLst>
                <a:tab pos="2454275" algn="l"/>
              </a:tabLst>
            </a:pPr>
            <a:r>
              <a:rPr lang="en-US" sz="2600" b="1" dirty="0">
                <a:latin typeface="Cambria" panose="02040503050406030204" pitchFamily="18" charset="0"/>
                <a:ea typeface="Cambria" panose="02040503050406030204" pitchFamily="18" charset="0"/>
                <a:cs typeface="Arial Unicode MS" panose="020B0604020202020204" pitchFamily="34" charset="-128"/>
              </a:rPr>
              <a:t>Q27. In the following question, select the missing number from the given alternatives.</a:t>
            </a:r>
          </a:p>
          <a:p>
            <a:pPr algn="just">
              <a:tabLst>
                <a:tab pos="2454275" algn="l"/>
              </a:tabLst>
            </a:pPr>
            <a:r>
              <a:rPr lang="en-US" sz="2600" b="1" dirty="0">
                <a:latin typeface="Cambria" panose="02040503050406030204" pitchFamily="18" charset="0"/>
                <a:ea typeface="Cambria" panose="02040503050406030204" pitchFamily="18" charset="0"/>
                <a:cs typeface="Arial Unicode MS" panose="020B0604020202020204" pitchFamily="34" charset="-128"/>
              </a:rPr>
              <a:t>81, 23, 104, 127, 231, ?</a:t>
            </a:r>
          </a:p>
          <a:p>
            <a:pPr algn="just">
              <a:tabLst>
                <a:tab pos="2454275" algn="l"/>
              </a:tabLst>
            </a:pPr>
            <a:r>
              <a:rPr lang="en-US" sz="2600" b="1" dirty="0">
                <a:latin typeface="Cambria" panose="02040503050406030204" pitchFamily="18" charset="0"/>
                <a:ea typeface="Cambria" panose="02040503050406030204" pitchFamily="18" charset="0"/>
                <a:cs typeface="Arial Unicode MS" panose="020B0604020202020204" pitchFamily="34" charset="-128"/>
              </a:rPr>
              <a:t>(a) 392 </a:t>
            </a:r>
          </a:p>
          <a:p>
            <a:pPr algn="just">
              <a:tabLst>
                <a:tab pos="2454275" algn="l"/>
              </a:tabLst>
            </a:pPr>
            <a:r>
              <a:rPr lang="en-US" sz="2600" b="1" dirty="0">
                <a:latin typeface="Cambria" panose="02040503050406030204" pitchFamily="18" charset="0"/>
                <a:ea typeface="Cambria" panose="02040503050406030204" pitchFamily="18" charset="0"/>
                <a:cs typeface="Arial Unicode MS" panose="020B0604020202020204" pitchFamily="34" charset="-128"/>
              </a:rPr>
              <a:t>(b) 440 </a:t>
            </a:r>
          </a:p>
          <a:p>
            <a:pPr algn="just">
              <a:tabLst>
                <a:tab pos="2454275" algn="l"/>
              </a:tabLst>
            </a:pPr>
            <a:r>
              <a:rPr lang="en-US" sz="2600" b="1" dirty="0">
                <a:latin typeface="Cambria" panose="02040503050406030204" pitchFamily="18" charset="0"/>
                <a:ea typeface="Cambria" panose="02040503050406030204" pitchFamily="18" charset="0"/>
                <a:cs typeface="Arial Unicode MS" panose="020B0604020202020204" pitchFamily="34" charset="-128"/>
              </a:rPr>
              <a:t>(c) 324 </a:t>
            </a:r>
          </a:p>
          <a:p>
            <a:pPr algn="just">
              <a:tabLst>
                <a:tab pos="2454275" algn="l"/>
              </a:tabLst>
            </a:pPr>
            <a:r>
              <a:rPr lang="en-US" sz="2600" b="1" dirty="0">
                <a:latin typeface="Cambria" panose="02040503050406030204" pitchFamily="18" charset="0"/>
                <a:ea typeface="Cambria" panose="02040503050406030204" pitchFamily="18" charset="0"/>
                <a:cs typeface="Arial Unicode MS" panose="020B0604020202020204" pitchFamily="34" charset="-128"/>
              </a:rPr>
              <a:t>(d) 358</a:t>
            </a:r>
          </a:p>
        </p:txBody>
      </p:sp>
      <p:sp>
        <p:nvSpPr>
          <p:cNvPr id="2" name="TextBox 1">
            <a:extLst>
              <a:ext uri="{FF2B5EF4-FFF2-40B4-BE49-F238E27FC236}">
                <a16:creationId xmlns:a16="http://schemas.microsoft.com/office/drawing/2014/main" id="{66A14004-E8AA-3EE3-B109-72A7C8B47678}"/>
              </a:ext>
            </a:extLst>
          </p:cNvPr>
          <p:cNvSpPr txBox="1"/>
          <p:nvPr/>
        </p:nvSpPr>
        <p:spPr>
          <a:xfrm>
            <a:off x="31363" y="238358"/>
            <a:ext cx="9559897" cy="461665"/>
          </a:xfrm>
          <a:prstGeom prst="rect">
            <a:avLst/>
          </a:prstGeom>
          <a:noFill/>
        </p:spPr>
        <p:txBody>
          <a:bodyPr wrap="square">
            <a:spAutoFit/>
          </a:bodyPr>
          <a:lstStyle/>
          <a:p>
            <a:pPr algn="ctr"/>
            <a:r>
              <a:rPr lang="en-IN" sz="2400" b="1" dirty="0">
                <a:solidFill>
                  <a:schemeClr val="bg1"/>
                </a:solidFill>
                <a:latin typeface="Cambria" panose="02040503050406030204" pitchFamily="18" charset="0"/>
                <a:ea typeface="Cambria" panose="02040503050406030204" pitchFamily="18" charset="0"/>
              </a:rPr>
              <a:t>SSC JE | JSSC JE | NHPC JE | DDA JE | DFCCIL | IB JIO | By Abhishek Sir</a:t>
            </a:r>
          </a:p>
        </p:txBody>
      </p:sp>
    </p:spTree>
    <p:extLst>
      <p:ext uri="{BB962C8B-B14F-4D97-AF65-F5344CB8AC3E}">
        <p14:creationId xmlns:p14="http://schemas.microsoft.com/office/powerpoint/2010/main" val="158481994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DC1FFC54-4807-BE97-2D12-68A4B9F3383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TextBox 3">
            <a:extLst>
              <a:ext uri="{FF2B5EF4-FFF2-40B4-BE49-F238E27FC236}">
                <a16:creationId xmlns:a16="http://schemas.microsoft.com/office/drawing/2014/main" id="{5EB96F1C-B457-871A-9D2E-500040AA9F86}"/>
              </a:ext>
            </a:extLst>
          </p:cNvPr>
          <p:cNvSpPr txBox="1"/>
          <p:nvPr/>
        </p:nvSpPr>
        <p:spPr>
          <a:xfrm>
            <a:off x="413935" y="1031095"/>
            <a:ext cx="11542255" cy="3293209"/>
          </a:xfrm>
          <a:prstGeom prst="rect">
            <a:avLst/>
          </a:prstGeom>
          <a:noFill/>
        </p:spPr>
        <p:txBody>
          <a:bodyPr wrap="square" rtlCol="0">
            <a:spAutoFit/>
          </a:bodyPr>
          <a:lstStyle/>
          <a:p>
            <a:pPr algn="just">
              <a:tabLst>
                <a:tab pos="2454275" algn="l"/>
              </a:tabLst>
            </a:pPr>
            <a:r>
              <a:rPr lang="en-US" sz="2600" b="1" dirty="0">
                <a:latin typeface="Cambria" panose="02040503050406030204" pitchFamily="18" charset="0"/>
                <a:ea typeface="Cambria" panose="02040503050406030204" pitchFamily="18" charset="0"/>
                <a:cs typeface="Arial Unicode MS" panose="020B0604020202020204" pitchFamily="34" charset="-128"/>
              </a:rPr>
              <a:t>Q28. E is taller than D, C is taller than E, A is taller than E and B is taller than C. Who is the second shortest?</a:t>
            </a:r>
          </a:p>
          <a:p>
            <a:pPr algn="just">
              <a:tabLst>
                <a:tab pos="2454275" algn="l"/>
              </a:tabLst>
            </a:pPr>
            <a:r>
              <a:rPr lang="en-US" sz="2600" b="1" dirty="0">
                <a:latin typeface="Cambria" panose="02040503050406030204" pitchFamily="18" charset="0"/>
                <a:ea typeface="Cambria" panose="02040503050406030204" pitchFamily="18" charset="0"/>
                <a:cs typeface="Arial Unicode MS" panose="020B0604020202020204" pitchFamily="34" charset="-128"/>
              </a:rPr>
              <a:t>E, D </a:t>
            </a:r>
            <a:r>
              <a:rPr lang="ne-NP" sz="2600" b="1" dirty="0">
                <a:latin typeface="Cambria" panose="02040503050406030204" pitchFamily="18" charset="0"/>
                <a:ea typeface="Cambria" panose="02040503050406030204" pitchFamily="18" charset="0"/>
                <a:cs typeface="Arial Unicode MS" panose="020B0604020202020204" pitchFamily="34" charset="-128"/>
              </a:rPr>
              <a:t>से लंबा है, </a:t>
            </a:r>
            <a:r>
              <a:rPr lang="en-US" sz="2600" b="1" dirty="0">
                <a:latin typeface="Cambria" panose="02040503050406030204" pitchFamily="18" charset="0"/>
                <a:ea typeface="Cambria" panose="02040503050406030204" pitchFamily="18" charset="0"/>
                <a:cs typeface="Arial Unicode MS" panose="020B0604020202020204" pitchFamily="34" charset="-128"/>
              </a:rPr>
              <a:t>C, E </a:t>
            </a:r>
            <a:r>
              <a:rPr lang="ne-NP" sz="2600" b="1" dirty="0">
                <a:latin typeface="Cambria" panose="02040503050406030204" pitchFamily="18" charset="0"/>
                <a:ea typeface="Cambria" panose="02040503050406030204" pitchFamily="18" charset="0"/>
                <a:cs typeface="Arial Unicode MS" panose="020B0604020202020204" pitchFamily="34" charset="-128"/>
              </a:rPr>
              <a:t>से लंबा है, </a:t>
            </a:r>
            <a:r>
              <a:rPr lang="en-US" sz="2600" b="1" dirty="0">
                <a:latin typeface="Cambria" panose="02040503050406030204" pitchFamily="18" charset="0"/>
                <a:ea typeface="Cambria" panose="02040503050406030204" pitchFamily="18" charset="0"/>
                <a:cs typeface="Arial Unicode MS" panose="020B0604020202020204" pitchFamily="34" charset="-128"/>
              </a:rPr>
              <a:t>A, E </a:t>
            </a:r>
            <a:r>
              <a:rPr lang="ne-NP" sz="2600" b="1" dirty="0">
                <a:latin typeface="Cambria" panose="02040503050406030204" pitchFamily="18" charset="0"/>
                <a:ea typeface="Cambria" panose="02040503050406030204" pitchFamily="18" charset="0"/>
                <a:cs typeface="Arial Unicode MS" panose="020B0604020202020204" pitchFamily="34" charset="-128"/>
              </a:rPr>
              <a:t>से लंबा है और </a:t>
            </a:r>
            <a:r>
              <a:rPr lang="en-US" sz="2600" b="1" dirty="0">
                <a:latin typeface="Cambria" panose="02040503050406030204" pitchFamily="18" charset="0"/>
                <a:ea typeface="Cambria" panose="02040503050406030204" pitchFamily="18" charset="0"/>
                <a:cs typeface="Arial Unicode MS" panose="020B0604020202020204" pitchFamily="34" charset="-128"/>
              </a:rPr>
              <a:t>B, C </a:t>
            </a:r>
            <a:r>
              <a:rPr lang="ne-NP" sz="2600" b="1" dirty="0">
                <a:latin typeface="Cambria" panose="02040503050406030204" pitchFamily="18" charset="0"/>
                <a:ea typeface="Cambria" panose="02040503050406030204" pitchFamily="18" charset="0"/>
                <a:cs typeface="Arial Unicode MS" panose="020B0604020202020204" pitchFamily="34" charset="-128"/>
              </a:rPr>
              <a:t>से लंबा है। दूसरा सबसे छोटा कौन है?</a:t>
            </a:r>
            <a:endParaRPr lang="en-US" sz="2600" b="1" dirty="0">
              <a:latin typeface="Cambria" panose="02040503050406030204" pitchFamily="18" charset="0"/>
              <a:ea typeface="Cambria" panose="02040503050406030204" pitchFamily="18" charset="0"/>
              <a:cs typeface="Arial Unicode MS" panose="020B0604020202020204" pitchFamily="34" charset="-128"/>
            </a:endParaRPr>
          </a:p>
          <a:p>
            <a:pPr algn="just">
              <a:tabLst>
                <a:tab pos="2454275" algn="l"/>
              </a:tabLst>
            </a:pPr>
            <a:r>
              <a:rPr lang="en-US" sz="2600" b="1" dirty="0">
                <a:latin typeface="Cambria" panose="02040503050406030204" pitchFamily="18" charset="0"/>
                <a:ea typeface="Cambria" panose="02040503050406030204" pitchFamily="18" charset="0"/>
                <a:cs typeface="Arial Unicode MS" panose="020B0604020202020204" pitchFamily="34" charset="-128"/>
              </a:rPr>
              <a:t>(a) D </a:t>
            </a:r>
          </a:p>
          <a:p>
            <a:pPr algn="just">
              <a:tabLst>
                <a:tab pos="2454275" algn="l"/>
              </a:tabLst>
            </a:pPr>
            <a:r>
              <a:rPr lang="en-US" sz="2600" b="1" dirty="0">
                <a:latin typeface="Cambria" panose="02040503050406030204" pitchFamily="18" charset="0"/>
                <a:ea typeface="Cambria" panose="02040503050406030204" pitchFamily="18" charset="0"/>
                <a:cs typeface="Arial Unicode MS" panose="020B0604020202020204" pitchFamily="34" charset="-128"/>
              </a:rPr>
              <a:t>(b) E </a:t>
            </a:r>
          </a:p>
          <a:p>
            <a:pPr algn="just">
              <a:tabLst>
                <a:tab pos="2454275" algn="l"/>
              </a:tabLst>
            </a:pPr>
            <a:r>
              <a:rPr lang="en-US" sz="2600" b="1" dirty="0">
                <a:latin typeface="Cambria" panose="02040503050406030204" pitchFamily="18" charset="0"/>
                <a:ea typeface="Cambria" panose="02040503050406030204" pitchFamily="18" charset="0"/>
                <a:cs typeface="Arial Unicode MS" panose="020B0604020202020204" pitchFamily="34" charset="-128"/>
              </a:rPr>
              <a:t>(c) A </a:t>
            </a:r>
          </a:p>
          <a:p>
            <a:pPr algn="just">
              <a:tabLst>
                <a:tab pos="2454275" algn="l"/>
              </a:tabLst>
            </a:pPr>
            <a:r>
              <a:rPr lang="en-US" sz="2600" b="1" dirty="0">
                <a:latin typeface="Cambria" panose="02040503050406030204" pitchFamily="18" charset="0"/>
                <a:ea typeface="Cambria" panose="02040503050406030204" pitchFamily="18" charset="0"/>
                <a:cs typeface="Arial Unicode MS" panose="020B0604020202020204" pitchFamily="34" charset="-128"/>
              </a:rPr>
              <a:t>(d) C </a:t>
            </a:r>
          </a:p>
        </p:txBody>
      </p:sp>
      <p:sp>
        <p:nvSpPr>
          <p:cNvPr id="2" name="TextBox 1">
            <a:extLst>
              <a:ext uri="{FF2B5EF4-FFF2-40B4-BE49-F238E27FC236}">
                <a16:creationId xmlns:a16="http://schemas.microsoft.com/office/drawing/2014/main" id="{66A14004-E8AA-3EE3-B109-72A7C8B47678}"/>
              </a:ext>
            </a:extLst>
          </p:cNvPr>
          <p:cNvSpPr txBox="1"/>
          <p:nvPr/>
        </p:nvSpPr>
        <p:spPr>
          <a:xfrm>
            <a:off x="31363" y="238358"/>
            <a:ext cx="9559897" cy="461665"/>
          </a:xfrm>
          <a:prstGeom prst="rect">
            <a:avLst/>
          </a:prstGeom>
          <a:noFill/>
        </p:spPr>
        <p:txBody>
          <a:bodyPr wrap="square">
            <a:spAutoFit/>
          </a:bodyPr>
          <a:lstStyle/>
          <a:p>
            <a:pPr algn="ctr"/>
            <a:r>
              <a:rPr lang="en-IN" sz="2400" b="1" dirty="0">
                <a:solidFill>
                  <a:schemeClr val="bg1"/>
                </a:solidFill>
                <a:latin typeface="Cambria" panose="02040503050406030204" pitchFamily="18" charset="0"/>
                <a:ea typeface="Cambria" panose="02040503050406030204" pitchFamily="18" charset="0"/>
              </a:rPr>
              <a:t>SSC JE | JSSC JE | NHPC JE | DDA JE | DFCCIL | IB JIO | By Abhishek Sir</a:t>
            </a:r>
          </a:p>
        </p:txBody>
      </p:sp>
    </p:spTree>
    <p:extLst>
      <p:ext uri="{BB962C8B-B14F-4D97-AF65-F5344CB8AC3E}">
        <p14:creationId xmlns:p14="http://schemas.microsoft.com/office/powerpoint/2010/main" val="3973591726"/>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DC1FFC54-4807-BE97-2D12-68A4B9F3383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TextBox 3">
            <a:extLst>
              <a:ext uri="{FF2B5EF4-FFF2-40B4-BE49-F238E27FC236}">
                <a16:creationId xmlns:a16="http://schemas.microsoft.com/office/drawing/2014/main" id="{5EB96F1C-B457-871A-9D2E-500040AA9F86}"/>
              </a:ext>
            </a:extLst>
          </p:cNvPr>
          <p:cNvSpPr txBox="1"/>
          <p:nvPr/>
        </p:nvSpPr>
        <p:spPr>
          <a:xfrm>
            <a:off x="413935" y="1031095"/>
            <a:ext cx="11542255" cy="3293209"/>
          </a:xfrm>
          <a:prstGeom prst="rect">
            <a:avLst/>
          </a:prstGeom>
          <a:noFill/>
        </p:spPr>
        <p:txBody>
          <a:bodyPr wrap="square" rtlCol="0">
            <a:spAutoFit/>
          </a:bodyPr>
          <a:lstStyle/>
          <a:p>
            <a:pPr algn="just">
              <a:tabLst>
                <a:tab pos="2454275" algn="l"/>
              </a:tabLst>
            </a:pPr>
            <a:r>
              <a:rPr lang="en-US" sz="2600" b="1" dirty="0">
                <a:latin typeface="Cambria" panose="02040503050406030204" pitchFamily="18" charset="0"/>
                <a:ea typeface="Cambria" panose="02040503050406030204" pitchFamily="18" charset="0"/>
                <a:cs typeface="Arial Unicode MS" panose="020B0604020202020204" pitchFamily="34" charset="-128"/>
              </a:rPr>
              <a:t>Q29. D's mother's father is C's father's father-in-law. How are C and D related if D is male and C female?</a:t>
            </a:r>
          </a:p>
          <a:p>
            <a:pPr algn="just">
              <a:tabLst>
                <a:tab pos="2454275" algn="l"/>
              </a:tabLst>
            </a:pPr>
            <a:r>
              <a:rPr lang="en-US" sz="2600" b="1" dirty="0">
                <a:latin typeface="Cambria" panose="02040503050406030204" pitchFamily="18" charset="0"/>
                <a:ea typeface="Cambria" panose="02040503050406030204" pitchFamily="18" charset="0"/>
                <a:cs typeface="Arial Unicode MS" panose="020B0604020202020204" pitchFamily="34" charset="-128"/>
              </a:rPr>
              <a:t>D </a:t>
            </a:r>
            <a:r>
              <a:rPr lang="ne-NP" sz="2600" b="1" dirty="0">
                <a:latin typeface="Cambria" panose="02040503050406030204" pitchFamily="18" charset="0"/>
                <a:ea typeface="Cambria" panose="02040503050406030204" pitchFamily="18" charset="0"/>
                <a:cs typeface="Arial Unicode MS" panose="020B0604020202020204" pitchFamily="34" charset="-128"/>
              </a:rPr>
              <a:t>की माँ के पिता </a:t>
            </a:r>
            <a:r>
              <a:rPr lang="en-US" sz="2600" b="1" dirty="0">
                <a:latin typeface="Cambria" panose="02040503050406030204" pitchFamily="18" charset="0"/>
                <a:ea typeface="Cambria" panose="02040503050406030204" pitchFamily="18" charset="0"/>
                <a:cs typeface="Arial Unicode MS" panose="020B0604020202020204" pitchFamily="34" charset="-128"/>
              </a:rPr>
              <a:t>C </a:t>
            </a:r>
            <a:r>
              <a:rPr lang="ne-NP" sz="2600" b="1" dirty="0">
                <a:latin typeface="Cambria" panose="02040503050406030204" pitchFamily="18" charset="0"/>
                <a:ea typeface="Cambria" panose="02040503050406030204" pitchFamily="18" charset="0"/>
                <a:cs typeface="Arial Unicode MS" panose="020B0604020202020204" pitchFamily="34" charset="-128"/>
              </a:rPr>
              <a:t>के पिता के ससुर हैं। यदि </a:t>
            </a:r>
            <a:r>
              <a:rPr lang="en-US" sz="2600" b="1" dirty="0">
                <a:latin typeface="Cambria" panose="02040503050406030204" pitchFamily="18" charset="0"/>
                <a:ea typeface="Cambria" panose="02040503050406030204" pitchFamily="18" charset="0"/>
                <a:cs typeface="Arial Unicode MS" panose="020B0604020202020204" pitchFamily="34" charset="-128"/>
              </a:rPr>
              <a:t>D </a:t>
            </a:r>
            <a:r>
              <a:rPr lang="ne-NP" sz="2600" b="1" dirty="0">
                <a:latin typeface="Cambria" panose="02040503050406030204" pitchFamily="18" charset="0"/>
                <a:ea typeface="Cambria" panose="02040503050406030204" pitchFamily="18" charset="0"/>
                <a:cs typeface="Arial Unicode MS" panose="020B0604020202020204" pitchFamily="34" charset="-128"/>
              </a:rPr>
              <a:t>पुरुष है और </a:t>
            </a:r>
            <a:r>
              <a:rPr lang="en-US" sz="2600" b="1" dirty="0">
                <a:latin typeface="Cambria" panose="02040503050406030204" pitchFamily="18" charset="0"/>
                <a:ea typeface="Cambria" panose="02040503050406030204" pitchFamily="18" charset="0"/>
                <a:cs typeface="Arial Unicode MS" panose="020B0604020202020204" pitchFamily="34" charset="-128"/>
              </a:rPr>
              <a:t>C </a:t>
            </a:r>
            <a:r>
              <a:rPr lang="ne-NP" sz="2600" b="1" dirty="0">
                <a:latin typeface="Cambria" panose="02040503050406030204" pitchFamily="18" charset="0"/>
                <a:ea typeface="Cambria" panose="02040503050406030204" pitchFamily="18" charset="0"/>
                <a:cs typeface="Arial Unicode MS" panose="020B0604020202020204" pitchFamily="34" charset="-128"/>
              </a:rPr>
              <a:t>महिला है तो </a:t>
            </a:r>
            <a:r>
              <a:rPr lang="en-US" sz="2600" b="1" dirty="0">
                <a:latin typeface="Cambria" panose="02040503050406030204" pitchFamily="18" charset="0"/>
                <a:ea typeface="Cambria" panose="02040503050406030204" pitchFamily="18" charset="0"/>
                <a:cs typeface="Arial Unicode MS" panose="020B0604020202020204" pitchFamily="34" charset="-128"/>
              </a:rPr>
              <a:t>C </a:t>
            </a:r>
            <a:r>
              <a:rPr lang="ne-NP" sz="2600" b="1" dirty="0">
                <a:latin typeface="Cambria" panose="02040503050406030204" pitchFamily="18" charset="0"/>
                <a:ea typeface="Cambria" panose="02040503050406030204" pitchFamily="18" charset="0"/>
                <a:cs typeface="Arial Unicode MS" panose="020B0604020202020204" pitchFamily="34" charset="-128"/>
              </a:rPr>
              <a:t>और </a:t>
            </a:r>
            <a:r>
              <a:rPr lang="en-US" sz="2600" b="1" dirty="0">
                <a:latin typeface="Cambria" panose="02040503050406030204" pitchFamily="18" charset="0"/>
                <a:ea typeface="Cambria" panose="02040503050406030204" pitchFamily="18" charset="0"/>
                <a:cs typeface="Arial Unicode MS" panose="020B0604020202020204" pitchFamily="34" charset="-128"/>
              </a:rPr>
              <a:t>D </a:t>
            </a:r>
            <a:r>
              <a:rPr lang="ne-NP" sz="2600" b="1" dirty="0">
                <a:latin typeface="Cambria" panose="02040503050406030204" pitchFamily="18" charset="0"/>
                <a:ea typeface="Cambria" panose="02040503050406030204" pitchFamily="18" charset="0"/>
                <a:cs typeface="Arial Unicode MS" panose="020B0604020202020204" pitchFamily="34" charset="-128"/>
              </a:rPr>
              <a:t>कैसे संबंधित हैं?</a:t>
            </a:r>
            <a:endParaRPr lang="en-US" sz="2600" b="1" dirty="0">
              <a:latin typeface="Cambria" panose="02040503050406030204" pitchFamily="18" charset="0"/>
              <a:ea typeface="Cambria" panose="02040503050406030204" pitchFamily="18" charset="0"/>
              <a:cs typeface="Arial Unicode MS" panose="020B0604020202020204" pitchFamily="34" charset="-128"/>
            </a:endParaRPr>
          </a:p>
          <a:p>
            <a:pPr algn="just">
              <a:tabLst>
                <a:tab pos="2454275" algn="l"/>
              </a:tabLst>
            </a:pPr>
            <a:r>
              <a:rPr lang="en-US" sz="2600" b="1" dirty="0">
                <a:latin typeface="Cambria" panose="02040503050406030204" pitchFamily="18" charset="0"/>
                <a:ea typeface="Cambria" panose="02040503050406030204" pitchFamily="18" charset="0"/>
                <a:cs typeface="Arial Unicode MS" panose="020B0604020202020204" pitchFamily="34" charset="-128"/>
              </a:rPr>
              <a:t>(a) D is C's wife's brother</a:t>
            </a:r>
          </a:p>
          <a:p>
            <a:pPr algn="just">
              <a:tabLst>
                <a:tab pos="2454275" algn="l"/>
              </a:tabLst>
            </a:pPr>
            <a:r>
              <a:rPr lang="en-US" sz="2600" b="1" dirty="0">
                <a:latin typeface="Cambria" panose="02040503050406030204" pitchFamily="18" charset="0"/>
                <a:ea typeface="Cambria" panose="02040503050406030204" pitchFamily="18" charset="0"/>
                <a:cs typeface="Arial Unicode MS" panose="020B0604020202020204" pitchFamily="34" charset="-128"/>
              </a:rPr>
              <a:t>(b</a:t>
            </a:r>
            <a:r>
              <a:rPr lang="hi-IN" sz="2600" b="1" dirty="0">
                <a:latin typeface="Cambria" panose="02040503050406030204" pitchFamily="18" charset="0"/>
                <a:ea typeface="Cambria" panose="02040503050406030204" pitchFamily="18" charset="0"/>
                <a:cs typeface="Arial Unicode MS" panose="020B0604020202020204" pitchFamily="34" charset="-128"/>
              </a:rPr>
              <a:t>) </a:t>
            </a:r>
            <a:r>
              <a:rPr lang="en-US" sz="2600" b="1" dirty="0">
                <a:latin typeface="Cambria" panose="02040503050406030204" pitchFamily="18" charset="0"/>
                <a:ea typeface="Cambria" panose="02040503050406030204" pitchFamily="18" charset="0"/>
                <a:cs typeface="Arial Unicode MS" panose="020B0604020202020204" pitchFamily="34" charset="-128"/>
              </a:rPr>
              <a:t>C is sister of D’s wife</a:t>
            </a:r>
          </a:p>
          <a:p>
            <a:pPr algn="just">
              <a:tabLst>
                <a:tab pos="2454275" algn="l"/>
              </a:tabLst>
            </a:pPr>
            <a:r>
              <a:rPr lang="en-US" sz="2600" b="1" dirty="0">
                <a:latin typeface="Cambria" panose="02040503050406030204" pitchFamily="18" charset="0"/>
                <a:ea typeface="Cambria" panose="02040503050406030204" pitchFamily="18" charset="0"/>
                <a:cs typeface="Arial Unicode MS" panose="020B0604020202020204" pitchFamily="34" charset="-128"/>
              </a:rPr>
              <a:t>(b</a:t>
            </a:r>
            <a:r>
              <a:rPr lang="hi-IN" sz="2600" b="1" dirty="0">
                <a:latin typeface="Cambria" panose="02040503050406030204" pitchFamily="18" charset="0"/>
                <a:ea typeface="Cambria" panose="02040503050406030204" pitchFamily="18" charset="0"/>
                <a:cs typeface="Arial Unicode MS" panose="020B0604020202020204" pitchFamily="34" charset="-128"/>
              </a:rPr>
              <a:t>) </a:t>
            </a:r>
            <a:r>
              <a:rPr lang="en-US" sz="2600" b="1" dirty="0">
                <a:latin typeface="Cambria" panose="02040503050406030204" pitchFamily="18" charset="0"/>
                <a:ea typeface="Cambria" panose="02040503050406030204" pitchFamily="18" charset="0"/>
                <a:cs typeface="Arial Unicode MS" panose="020B0604020202020204" pitchFamily="34" charset="-128"/>
              </a:rPr>
              <a:t>D is C's brother </a:t>
            </a:r>
          </a:p>
          <a:p>
            <a:pPr algn="just">
              <a:tabLst>
                <a:tab pos="2454275" algn="l"/>
              </a:tabLst>
            </a:pPr>
            <a:r>
              <a:rPr lang="en-US" sz="2600" b="1" dirty="0">
                <a:latin typeface="Cambria" panose="02040503050406030204" pitchFamily="18" charset="0"/>
                <a:ea typeface="Cambria" panose="02040503050406030204" pitchFamily="18" charset="0"/>
                <a:cs typeface="Arial Unicode MS" panose="020B0604020202020204" pitchFamily="34" charset="-128"/>
              </a:rPr>
              <a:t>(d</a:t>
            </a:r>
            <a:r>
              <a:rPr lang="hi-IN" sz="2600" b="1" dirty="0">
                <a:latin typeface="Cambria" panose="02040503050406030204" pitchFamily="18" charset="0"/>
                <a:ea typeface="Cambria" panose="02040503050406030204" pitchFamily="18" charset="0"/>
                <a:cs typeface="Arial Unicode MS" panose="020B0604020202020204" pitchFamily="34" charset="-128"/>
              </a:rPr>
              <a:t>) </a:t>
            </a:r>
            <a:r>
              <a:rPr lang="en-US" sz="2600" b="1" dirty="0">
                <a:latin typeface="Cambria" panose="02040503050406030204" pitchFamily="18" charset="0"/>
                <a:ea typeface="Cambria" panose="02040503050406030204" pitchFamily="18" charset="0"/>
                <a:cs typeface="Arial Unicode MS" panose="020B0604020202020204" pitchFamily="34" charset="-128"/>
              </a:rPr>
              <a:t>C is mother  of D's wife</a:t>
            </a:r>
          </a:p>
        </p:txBody>
      </p:sp>
      <p:sp>
        <p:nvSpPr>
          <p:cNvPr id="2" name="TextBox 1">
            <a:extLst>
              <a:ext uri="{FF2B5EF4-FFF2-40B4-BE49-F238E27FC236}">
                <a16:creationId xmlns:a16="http://schemas.microsoft.com/office/drawing/2014/main" id="{66A14004-E8AA-3EE3-B109-72A7C8B47678}"/>
              </a:ext>
            </a:extLst>
          </p:cNvPr>
          <p:cNvSpPr txBox="1"/>
          <p:nvPr/>
        </p:nvSpPr>
        <p:spPr>
          <a:xfrm>
            <a:off x="31363" y="238358"/>
            <a:ext cx="9559897" cy="461665"/>
          </a:xfrm>
          <a:prstGeom prst="rect">
            <a:avLst/>
          </a:prstGeom>
          <a:noFill/>
        </p:spPr>
        <p:txBody>
          <a:bodyPr wrap="square">
            <a:spAutoFit/>
          </a:bodyPr>
          <a:lstStyle/>
          <a:p>
            <a:pPr algn="ctr"/>
            <a:r>
              <a:rPr lang="en-IN" sz="2400" b="1" dirty="0">
                <a:solidFill>
                  <a:schemeClr val="bg1"/>
                </a:solidFill>
                <a:latin typeface="Cambria" panose="02040503050406030204" pitchFamily="18" charset="0"/>
                <a:ea typeface="Cambria" panose="02040503050406030204" pitchFamily="18" charset="0"/>
              </a:rPr>
              <a:t>SSC JE | JSSC JE | NHPC JE | DDA JE | DFCCIL | IB JIO | By Abhishek Sir</a:t>
            </a:r>
          </a:p>
        </p:txBody>
      </p:sp>
    </p:spTree>
    <p:extLst>
      <p:ext uri="{BB962C8B-B14F-4D97-AF65-F5344CB8AC3E}">
        <p14:creationId xmlns:p14="http://schemas.microsoft.com/office/powerpoint/2010/main" val="2830279243"/>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DC1FFC54-4807-BE97-2D12-68A4B9F3383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TextBox 3">
            <a:extLst>
              <a:ext uri="{FF2B5EF4-FFF2-40B4-BE49-F238E27FC236}">
                <a16:creationId xmlns:a16="http://schemas.microsoft.com/office/drawing/2014/main" id="{5EB96F1C-B457-871A-9D2E-500040AA9F86}"/>
              </a:ext>
            </a:extLst>
          </p:cNvPr>
          <p:cNvSpPr txBox="1"/>
          <p:nvPr/>
        </p:nvSpPr>
        <p:spPr>
          <a:xfrm>
            <a:off x="413935" y="1031095"/>
            <a:ext cx="11542255" cy="2893100"/>
          </a:xfrm>
          <a:prstGeom prst="rect">
            <a:avLst/>
          </a:prstGeom>
          <a:noFill/>
        </p:spPr>
        <p:txBody>
          <a:bodyPr wrap="square" rtlCol="0">
            <a:spAutoFit/>
          </a:bodyPr>
          <a:lstStyle/>
          <a:p>
            <a:pPr algn="just">
              <a:tabLst>
                <a:tab pos="2454275" algn="l"/>
              </a:tabLst>
            </a:pPr>
            <a:r>
              <a:rPr lang="en-US" sz="2600" b="1" dirty="0">
                <a:latin typeface="Cambria" panose="02040503050406030204" pitchFamily="18" charset="0"/>
                <a:ea typeface="Cambria" panose="02040503050406030204" pitchFamily="18" charset="0"/>
                <a:cs typeface="Arial Unicode MS" panose="020B0604020202020204" pitchFamily="34" charset="-128"/>
              </a:rPr>
              <a:t>Q30. From the given alternative words select the word which cannot be formed using the letters of the given word.</a:t>
            </a:r>
          </a:p>
          <a:p>
            <a:pPr algn="just">
              <a:tabLst>
                <a:tab pos="2454275" algn="l"/>
              </a:tabLst>
            </a:pPr>
            <a:r>
              <a:rPr lang="en-US" sz="2600" b="1" dirty="0">
                <a:latin typeface="Cambria" panose="02040503050406030204" pitchFamily="18" charset="0"/>
                <a:ea typeface="Cambria" panose="02040503050406030204" pitchFamily="18" charset="0"/>
                <a:cs typeface="Arial Unicode MS" panose="020B0604020202020204" pitchFamily="34" charset="-128"/>
              </a:rPr>
              <a:t>WAVELENGTH</a:t>
            </a:r>
          </a:p>
          <a:p>
            <a:pPr algn="just">
              <a:tabLst>
                <a:tab pos="2454275" algn="l"/>
              </a:tabLst>
            </a:pPr>
            <a:r>
              <a:rPr lang="en-US" sz="2600" b="1" dirty="0">
                <a:latin typeface="Cambria" panose="02040503050406030204" pitchFamily="18" charset="0"/>
                <a:ea typeface="Cambria" panose="02040503050406030204" pitchFamily="18" charset="0"/>
                <a:cs typeface="Arial Unicode MS" panose="020B0604020202020204" pitchFamily="34" charset="-128"/>
              </a:rPr>
              <a:t>(a) wheat </a:t>
            </a:r>
          </a:p>
          <a:p>
            <a:pPr algn="just">
              <a:tabLst>
                <a:tab pos="2454275" algn="l"/>
              </a:tabLst>
            </a:pPr>
            <a:r>
              <a:rPr lang="en-US" sz="2600" b="1" dirty="0">
                <a:latin typeface="Cambria" panose="02040503050406030204" pitchFamily="18" charset="0"/>
                <a:ea typeface="Cambria" panose="02040503050406030204" pitchFamily="18" charset="0"/>
                <a:cs typeface="Arial Unicode MS" panose="020B0604020202020204" pitchFamily="34" charset="-128"/>
              </a:rPr>
              <a:t>(b) valet</a:t>
            </a:r>
          </a:p>
          <a:p>
            <a:pPr algn="just">
              <a:tabLst>
                <a:tab pos="2454275" algn="l"/>
              </a:tabLst>
            </a:pPr>
            <a:r>
              <a:rPr lang="en-US" sz="2600" b="1" dirty="0">
                <a:latin typeface="Cambria" panose="02040503050406030204" pitchFamily="18" charset="0"/>
                <a:ea typeface="Cambria" panose="02040503050406030204" pitchFamily="18" charset="0"/>
                <a:cs typeface="Arial Unicode MS" panose="020B0604020202020204" pitchFamily="34" charset="-128"/>
              </a:rPr>
              <a:t>(c) halve</a:t>
            </a:r>
          </a:p>
          <a:p>
            <a:pPr algn="just">
              <a:tabLst>
                <a:tab pos="2454275" algn="l"/>
              </a:tabLst>
            </a:pPr>
            <a:r>
              <a:rPr lang="en-US" sz="2600" b="1" dirty="0">
                <a:latin typeface="Cambria" panose="02040503050406030204" pitchFamily="18" charset="0"/>
                <a:ea typeface="Cambria" panose="02040503050406030204" pitchFamily="18" charset="0"/>
                <a:cs typeface="Arial Unicode MS" panose="020B0604020202020204" pitchFamily="34" charset="-128"/>
              </a:rPr>
              <a:t>(d) given</a:t>
            </a:r>
          </a:p>
        </p:txBody>
      </p:sp>
      <p:sp>
        <p:nvSpPr>
          <p:cNvPr id="2" name="TextBox 1">
            <a:extLst>
              <a:ext uri="{FF2B5EF4-FFF2-40B4-BE49-F238E27FC236}">
                <a16:creationId xmlns:a16="http://schemas.microsoft.com/office/drawing/2014/main" id="{66A14004-E8AA-3EE3-B109-72A7C8B47678}"/>
              </a:ext>
            </a:extLst>
          </p:cNvPr>
          <p:cNvSpPr txBox="1"/>
          <p:nvPr/>
        </p:nvSpPr>
        <p:spPr>
          <a:xfrm>
            <a:off x="31363" y="238358"/>
            <a:ext cx="9559897" cy="461665"/>
          </a:xfrm>
          <a:prstGeom prst="rect">
            <a:avLst/>
          </a:prstGeom>
          <a:noFill/>
        </p:spPr>
        <p:txBody>
          <a:bodyPr wrap="square">
            <a:spAutoFit/>
          </a:bodyPr>
          <a:lstStyle/>
          <a:p>
            <a:pPr algn="ctr"/>
            <a:r>
              <a:rPr lang="en-IN" sz="2400" b="1" dirty="0">
                <a:solidFill>
                  <a:schemeClr val="bg1"/>
                </a:solidFill>
                <a:latin typeface="Cambria" panose="02040503050406030204" pitchFamily="18" charset="0"/>
                <a:ea typeface="Cambria" panose="02040503050406030204" pitchFamily="18" charset="0"/>
              </a:rPr>
              <a:t>SSC JE | JSSC JE | NHPC JE | DDA JE | DFCCIL | IB JIO | By Abhishek Sir</a:t>
            </a:r>
          </a:p>
        </p:txBody>
      </p:sp>
    </p:spTree>
    <p:extLst>
      <p:ext uri="{BB962C8B-B14F-4D97-AF65-F5344CB8AC3E}">
        <p14:creationId xmlns:p14="http://schemas.microsoft.com/office/powerpoint/2010/main" val="3537762620"/>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DC1FFC54-4807-BE97-2D12-68A4B9F3383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TextBox 3">
            <a:extLst>
              <a:ext uri="{FF2B5EF4-FFF2-40B4-BE49-F238E27FC236}">
                <a16:creationId xmlns:a16="http://schemas.microsoft.com/office/drawing/2014/main" id="{5EB96F1C-B457-871A-9D2E-500040AA9F86}"/>
              </a:ext>
            </a:extLst>
          </p:cNvPr>
          <p:cNvSpPr txBox="1"/>
          <p:nvPr/>
        </p:nvSpPr>
        <p:spPr>
          <a:xfrm>
            <a:off x="413935" y="1031095"/>
            <a:ext cx="11542255" cy="2092881"/>
          </a:xfrm>
          <a:prstGeom prst="rect">
            <a:avLst/>
          </a:prstGeom>
          <a:noFill/>
        </p:spPr>
        <p:txBody>
          <a:bodyPr wrap="square" rtlCol="0">
            <a:spAutoFit/>
          </a:bodyPr>
          <a:lstStyle/>
          <a:p>
            <a:pPr algn="just">
              <a:tabLst>
                <a:tab pos="2454275" algn="l"/>
              </a:tabLst>
            </a:pPr>
            <a:r>
              <a:rPr lang="en-US" sz="2600" b="1" dirty="0">
                <a:latin typeface="Cambria" panose="02040503050406030204" pitchFamily="18" charset="0"/>
                <a:ea typeface="Cambria" panose="02040503050406030204" pitchFamily="18" charset="0"/>
                <a:cs typeface="Arial Unicode MS" panose="020B0604020202020204" pitchFamily="34" charset="-128"/>
              </a:rPr>
              <a:t>Q31. If MORTALS is coded as LNQSZKR, then how will BIN be coded as?</a:t>
            </a:r>
          </a:p>
          <a:p>
            <a:pPr algn="just">
              <a:tabLst>
                <a:tab pos="2454275" algn="l"/>
              </a:tabLst>
            </a:pPr>
            <a:r>
              <a:rPr lang="en-US" sz="2600" b="1" dirty="0">
                <a:latin typeface="Cambria" panose="02040503050406030204" pitchFamily="18" charset="0"/>
                <a:ea typeface="Cambria" panose="02040503050406030204" pitchFamily="18" charset="0"/>
                <a:cs typeface="Arial Unicode MS" panose="020B0604020202020204" pitchFamily="34" charset="-128"/>
              </a:rPr>
              <a:t>(a) YRM </a:t>
            </a:r>
          </a:p>
          <a:p>
            <a:pPr algn="just">
              <a:tabLst>
                <a:tab pos="2454275" algn="l"/>
              </a:tabLst>
            </a:pPr>
            <a:r>
              <a:rPr lang="en-US" sz="2600" b="1" dirty="0">
                <a:latin typeface="Cambria" panose="02040503050406030204" pitchFamily="18" charset="0"/>
                <a:ea typeface="Cambria" panose="02040503050406030204" pitchFamily="18" charset="0"/>
                <a:cs typeface="Arial Unicode MS" panose="020B0604020202020204" pitchFamily="34" charset="-128"/>
              </a:rPr>
              <a:t>(b) AHM</a:t>
            </a:r>
          </a:p>
          <a:p>
            <a:pPr algn="just">
              <a:tabLst>
                <a:tab pos="2454275" algn="l"/>
              </a:tabLst>
            </a:pPr>
            <a:r>
              <a:rPr lang="en-US" sz="2600" b="1" dirty="0">
                <a:latin typeface="Cambria" panose="02040503050406030204" pitchFamily="18" charset="0"/>
                <a:ea typeface="Cambria" panose="02040503050406030204" pitchFamily="18" charset="0"/>
                <a:cs typeface="Arial Unicode MS" panose="020B0604020202020204" pitchFamily="34" charset="-128"/>
              </a:rPr>
              <a:t>(c) DKP</a:t>
            </a:r>
          </a:p>
          <a:p>
            <a:pPr algn="just">
              <a:tabLst>
                <a:tab pos="2454275" algn="l"/>
              </a:tabLst>
            </a:pPr>
            <a:r>
              <a:rPr lang="en-US" sz="2600" b="1" dirty="0">
                <a:latin typeface="Cambria" panose="02040503050406030204" pitchFamily="18" charset="0"/>
                <a:ea typeface="Cambria" panose="02040503050406030204" pitchFamily="18" charset="0"/>
                <a:cs typeface="Arial Unicode MS" panose="020B0604020202020204" pitchFamily="34" charset="-128"/>
              </a:rPr>
              <a:t>(d) CJO</a:t>
            </a:r>
          </a:p>
        </p:txBody>
      </p:sp>
      <p:sp>
        <p:nvSpPr>
          <p:cNvPr id="2" name="TextBox 1">
            <a:extLst>
              <a:ext uri="{FF2B5EF4-FFF2-40B4-BE49-F238E27FC236}">
                <a16:creationId xmlns:a16="http://schemas.microsoft.com/office/drawing/2014/main" id="{66A14004-E8AA-3EE3-B109-72A7C8B47678}"/>
              </a:ext>
            </a:extLst>
          </p:cNvPr>
          <p:cNvSpPr txBox="1"/>
          <p:nvPr/>
        </p:nvSpPr>
        <p:spPr>
          <a:xfrm>
            <a:off x="31363" y="238358"/>
            <a:ext cx="9559897" cy="461665"/>
          </a:xfrm>
          <a:prstGeom prst="rect">
            <a:avLst/>
          </a:prstGeom>
          <a:noFill/>
        </p:spPr>
        <p:txBody>
          <a:bodyPr wrap="square">
            <a:spAutoFit/>
          </a:bodyPr>
          <a:lstStyle/>
          <a:p>
            <a:pPr algn="ctr"/>
            <a:r>
              <a:rPr lang="en-IN" sz="2400" b="1" dirty="0">
                <a:solidFill>
                  <a:schemeClr val="bg1"/>
                </a:solidFill>
                <a:latin typeface="Cambria" panose="02040503050406030204" pitchFamily="18" charset="0"/>
                <a:ea typeface="Cambria" panose="02040503050406030204" pitchFamily="18" charset="0"/>
              </a:rPr>
              <a:t>SSC JE | JSSC JE | NHPC JE | DDA JE | DFCCIL | IB JIO | By Abhishek Sir</a:t>
            </a:r>
          </a:p>
        </p:txBody>
      </p:sp>
    </p:spTree>
    <p:extLst>
      <p:ext uri="{BB962C8B-B14F-4D97-AF65-F5344CB8AC3E}">
        <p14:creationId xmlns:p14="http://schemas.microsoft.com/office/powerpoint/2010/main" val="1367418754"/>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DC1FFC54-4807-BE97-2D12-68A4B9F3383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TextBox 3">
            <a:extLst>
              <a:ext uri="{FF2B5EF4-FFF2-40B4-BE49-F238E27FC236}">
                <a16:creationId xmlns:a16="http://schemas.microsoft.com/office/drawing/2014/main" id="{5EB96F1C-B457-871A-9D2E-500040AA9F86}"/>
              </a:ext>
            </a:extLst>
          </p:cNvPr>
          <p:cNvSpPr txBox="1"/>
          <p:nvPr/>
        </p:nvSpPr>
        <p:spPr>
          <a:xfrm>
            <a:off x="413935" y="1031095"/>
            <a:ext cx="11542255" cy="3693319"/>
          </a:xfrm>
          <a:prstGeom prst="rect">
            <a:avLst/>
          </a:prstGeom>
          <a:noFill/>
        </p:spPr>
        <p:txBody>
          <a:bodyPr wrap="square" rtlCol="0">
            <a:spAutoFit/>
          </a:bodyPr>
          <a:lstStyle/>
          <a:p>
            <a:pPr algn="just">
              <a:tabLst>
                <a:tab pos="2454275" algn="l"/>
              </a:tabLst>
            </a:pPr>
            <a:r>
              <a:rPr lang="en-US" sz="2600" b="1" dirty="0">
                <a:latin typeface="Cambria" panose="02040503050406030204" pitchFamily="18" charset="0"/>
                <a:ea typeface="Cambria" panose="02040503050406030204" pitchFamily="18" charset="0"/>
                <a:cs typeface="Arial Unicode MS" panose="020B0604020202020204" pitchFamily="34" charset="-128"/>
              </a:rPr>
              <a:t>Q32. In a certain code language, 6532 means 'change the TV channel', 8965 means 'give back the change' and 1246 means 'channel the inner energy'. Find the code for 'channel’.</a:t>
            </a:r>
          </a:p>
          <a:p>
            <a:pPr algn="just">
              <a:tabLst>
                <a:tab pos="2454275" algn="l"/>
              </a:tabLst>
            </a:pPr>
            <a:r>
              <a:rPr lang="ne-NP" sz="2600" b="1" dirty="0">
                <a:latin typeface="Cambria" panose="02040503050406030204" pitchFamily="18" charset="0"/>
                <a:ea typeface="Cambria" panose="02040503050406030204" pitchFamily="18" charset="0"/>
                <a:cs typeface="Arial Unicode MS" panose="020B0604020202020204" pitchFamily="34" charset="-128"/>
              </a:rPr>
              <a:t>एक निश्चित कोड भाषा में, 6532 का अर्थ है 'टीवी चैनल बदलें', 8965 का अर्थ है 'परिवर्तन वापस दें' और 1246 का अर्थ है 'आंतरिक ऊर्जा को चैनल करें'। 'चैनल' के लिए कोड खोजें।</a:t>
            </a:r>
            <a:endParaRPr lang="en-US" sz="2600" b="1" dirty="0">
              <a:latin typeface="Cambria" panose="02040503050406030204" pitchFamily="18" charset="0"/>
              <a:ea typeface="Cambria" panose="02040503050406030204" pitchFamily="18" charset="0"/>
              <a:cs typeface="Arial Unicode MS" panose="020B0604020202020204" pitchFamily="34" charset="-128"/>
            </a:endParaRPr>
          </a:p>
          <a:p>
            <a:pPr algn="just">
              <a:tabLst>
                <a:tab pos="2454275" algn="l"/>
              </a:tabLst>
            </a:pPr>
            <a:r>
              <a:rPr lang="en-US" sz="2600" b="1" dirty="0">
                <a:latin typeface="Cambria" panose="02040503050406030204" pitchFamily="18" charset="0"/>
                <a:ea typeface="Cambria" panose="02040503050406030204" pitchFamily="18" charset="0"/>
                <a:cs typeface="Arial Unicode MS" panose="020B0604020202020204" pitchFamily="34" charset="-128"/>
              </a:rPr>
              <a:t>(a) 3 </a:t>
            </a:r>
          </a:p>
          <a:p>
            <a:pPr algn="just">
              <a:tabLst>
                <a:tab pos="2454275" algn="l"/>
              </a:tabLst>
            </a:pPr>
            <a:r>
              <a:rPr lang="en-US" sz="2600" b="1" dirty="0">
                <a:latin typeface="Cambria" panose="02040503050406030204" pitchFamily="18" charset="0"/>
                <a:ea typeface="Cambria" panose="02040503050406030204" pitchFamily="18" charset="0"/>
                <a:cs typeface="Arial Unicode MS" panose="020B0604020202020204" pitchFamily="34" charset="-128"/>
              </a:rPr>
              <a:t>(b) 5 </a:t>
            </a:r>
          </a:p>
          <a:p>
            <a:pPr algn="just">
              <a:tabLst>
                <a:tab pos="2454275" algn="l"/>
              </a:tabLst>
            </a:pPr>
            <a:r>
              <a:rPr lang="en-US" sz="2600" b="1" dirty="0">
                <a:latin typeface="Cambria" panose="02040503050406030204" pitchFamily="18" charset="0"/>
                <a:ea typeface="Cambria" panose="02040503050406030204" pitchFamily="18" charset="0"/>
                <a:cs typeface="Arial Unicode MS" panose="020B0604020202020204" pitchFamily="34" charset="-128"/>
              </a:rPr>
              <a:t>(c) 6 </a:t>
            </a:r>
          </a:p>
          <a:p>
            <a:pPr algn="just">
              <a:tabLst>
                <a:tab pos="2454275" algn="l"/>
              </a:tabLst>
            </a:pPr>
            <a:r>
              <a:rPr lang="en-US" sz="2600" b="1" dirty="0">
                <a:latin typeface="Cambria" panose="02040503050406030204" pitchFamily="18" charset="0"/>
                <a:ea typeface="Cambria" panose="02040503050406030204" pitchFamily="18" charset="0"/>
                <a:cs typeface="Arial Unicode MS" panose="020B0604020202020204" pitchFamily="34" charset="-128"/>
              </a:rPr>
              <a:t>(d) 2 </a:t>
            </a:r>
          </a:p>
        </p:txBody>
      </p:sp>
      <p:sp>
        <p:nvSpPr>
          <p:cNvPr id="2" name="TextBox 1">
            <a:extLst>
              <a:ext uri="{FF2B5EF4-FFF2-40B4-BE49-F238E27FC236}">
                <a16:creationId xmlns:a16="http://schemas.microsoft.com/office/drawing/2014/main" id="{66A14004-E8AA-3EE3-B109-72A7C8B47678}"/>
              </a:ext>
            </a:extLst>
          </p:cNvPr>
          <p:cNvSpPr txBox="1"/>
          <p:nvPr/>
        </p:nvSpPr>
        <p:spPr>
          <a:xfrm>
            <a:off x="31363" y="238358"/>
            <a:ext cx="9559897" cy="461665"/>
          </a:xfrm>
          <a:prstGeom prst="rect">
            <a:avLst/>
          </a:prstGeom>
          <a:noFill/>
        </p:spPr>
        <p:txBody>
          <a:bodyPr wrap="square">
            <a:spAutoFit/>
          </a:bodyPr>
          <a:lstStyle/>
          <a:p>
            <a:pPr algn="ctr"/>
            <a:r>
              <a:rPr lang="en-IN" sz="2400" b="1" dirty="0">
                <a:solidFill>
                  <a:schemeClr val="bg1"/>
                </a:solidFill>
                <a:latin typeface="Cambria" panose="02040503050406030204" pitchFamily="18" charset="0"/>
                <a:ea typeface="Cambria" panose="02040503050406030204" pitchFamily="18" charset="0"/>
              </a:rPr>
              <a:t>SSC JE | JSSC JE | NHPC JE | DDA JE | DFCCIL | IB JIO | By Abhishek Sir</a:t>
            </a:r>
          </a:p>
        </p:txBody>
      </p:sp>
    </p:spTree>
    <p:extLst>
      <p:ext uri="{BB962C8B-B14F-4D97-AF65-F5344CB8AC3E}">
        <p14:creationId xmlns:p14="http://schemas.microsoft.com/office/powerpoint/2010/main" val="651806496"/>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DC1FFC54-4807-BE97-2D12-68A4B9F3383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TextBox 3">
            <a:extLst>
              <a:ext uri="{FF2B5EF4-FFF2-40B4-BE49-F238E27FC236}">
                <a16:creationId xmlns:a16="http://schemas.microsoft.com/office/drawing/2014/main" id="{5EB96F1C-B457-871A-9D2E-500040AA9F86}"/>
              </a:ext>
            </a:extLst>
          </p:cNvPr>
          <p:cNvSpPr txBox="1"/>
          <p:nvPr/>
        </p:nvSpPr>
        <p:spPr>
          <a:xfrm>
            <a:off x="413935" y="1031095"/>
            <a:ext cx="11542255" cy="3693319"/>
          </a:xfrm>
          <a:prstGeom prst="rect">
            <a:avLst/>
          </a:prstGeom>
          <a:noFill/>
        </p:spPr>
        <p:txBody>
          <a:bodyPr wrap="square" rtlCol="0">
            <a:spAutoFit/>
          </a:bodyPr>
          <a:lstStyle/>
          <a:p>
            <a:pPr algn="just">
              <a:tabLst>
                <a:tab pos="2454275" algn="l"/>
              </a:tabLst>
            </a:pPr>
            <a:r>
              <a:rPr lang="en-US" sz="2600" b="1" dirty="0">
                <a:latin typeface="Cambria" panose="02040503050406030204" pitchFamily="18" charset="0"/>
                <a:ea typeface="Cambria" panose="02040503050406030204" pitchFamily="18" charset="0"/>
                <a:cs typeface="Arial Unicode MS" panose="020B0604020202020204" pitchFamily="34" charset="-128"/>
              </a:rPr>
              <a:t>Q33. In a certain code language, '+' represents '-', '-' represents 'x', 'x' represents '÷' and '÷' represents '+'. Find out the answer to the following question.</a:t>
            </a:r>
          </a:p>
          <a:p>
            <a:pPr algn="just">
              <a:tabLst>
                <a:tab pos="2454275" algn="l"/>
              </a:tabLst>
            </a:pPr>
            <a:r>
              <a:rPr lang="en-US" sz="2600" b="1" dirty="0">
                <a:latin typeface="Cambria" panose="02040503050406030204" pitchFamily="18" charset="0"/>
                <a:ea typeface="Cambria" panose="02040503050406030204" pitchFamily="18" charset="0"/>
                <a:cs typeface="Arial Unicode MS" panose="020B0604020202020204" pitchFamily="34" charset="-128"/>
              </a:rPr>
              <a:t>950 x 50 + 8 - 5 ÷ 20 = ?</a:t>
            </a:r>
          </a:p>
          <a:p>
            <a:pPr algn="just">
              <a:tabLst>
                <a:tab pos="2454275" algn="l"/>
              </a:tabLst>
            </a:pPr>
            <a:r>
              <a:rPr lang="en-US" sz="2600" b="1" dirty="0">
                <a:latin typeface="Cambria" panose="02040503050406030204" pitchFamily="18" charset="0"/>
                <a:ea typeface="Cambria" panose="02040503050406030204" pitchFamily="18" charset="0"/>
                <a:cs typeface="Arial Unicode MS" panose="020B0604020202020204" pitchFamily="34" charset="-128"/>
              </a:rPr>
              <a:t>(a) 4 </a:t>
            </a:r>
          </a:p>
          <a:p>
            <a:pPr algn="just">
              <a:tabLst>
                <a:tab pos="2454275" algn="l"/>
              </a:tabLst>
            </a:pPr>
            <a:r>
              <a:rPr lang="en-US" sz="2600" b="1" dirty="0">
                <a:latin typeface="Cambria" panose="02040503050406030204" pitchFamily="18" charset="0"/>
                <a:ea typeface="Cambria" panose="02040503050406030204" pitchFamily="18" charset="0"/>
                <a:cs typeface="Arial Unicode MS" panose="020B0604020202020204" pitchFamily="34" charset="-128"/>
              </a:rPr>
              <a:t>(b) 58 </a:t>
            </a:r>
          </a:p>
          <a:p>
            <a:pPr algn="just">
              <a:tabLst>
                <a:tab pos="2454275" algn="l"/>
              </a:tabLst>
            </a:pPr>
            <a:r>
              <a:rPr lang="en-US" sz="2600" b="1" dirty="0">
                <a:latin typeface="Cambria" panose="02040503050406030204" pitchFamily="18" charset="0"/>
                <a:ea typeface="Cambria" panose="02040503050406030204" pitchFamily="18" charset="0"/>
                <a:cs typeface="Arial Unicode MS" panose="020B0604020202020204" pitchFamily="34" charset="-128"/>
              </a:rPr>
              <a:t>(c) -32 </a:t>
            </a:r>
          </a:p>
          <a:p>
            <a:pPr algn="just">
              <a:tabLst>
                <a:tab pos="2454275" algn="l"/>
              </a:tabLst>
            </a:pPr>
            <a:r>
              <a:rPr lang="en-US" sz="2600" b="1" dirty="0">
                <a:latin typeface="Cambria" panose="02040503050406030204" pitchFamily="18" charset="0"/>
                <a:ea typeface="Cambria" panose="02040503050406030204" pitchFamily="18" charset="0"/>
                <a:cs typeface="Arial Unicode MS" panose="020B0604020202020204" pitchFamily="34" charset="-128"/>
              </a:rPr>
              <a:t>(d) -1 </a:t>
            </a:r>
          </a:p>
          <a:p>
            <a:pPr algn="just">
              <a:tabLst>
                <a:tab pos="2454275" algn="l"/>
              </a:tabLst>
            </a:pPr>
            <a:endParaRPr lang="en-US" sz="2600" b="1" dirty="0">
              <a:latin typeface="Cambria" panose="02040503050406030204" pitchFamily="18" charset="0"/>
              <a:ea typeface="Cambria" panose="02040503050406030204" pitchFamily="18" charset="0"/>
              <a:cs typeface="Arial Unicode MS" panose="020B0604020202020204" pitchFamily="34" charset="-128"/>
            </a:endParaRPr>
          </a:p>
        </p:txBody>
      </p:sp>
      <p:sp>
        <p:nvSpPr>
          <p:cNvPr id="2" name="TextBox 1">
            <a:extLst>
              <a:ext uri="{FF2B5EF4-FFF2-40B4-BE49-F238E27FC236}">
                <a16:creationId xmlns:a16="http://schemas.microsoft.com/office/drawing/2014/main" id="{66A14004-E8AA-3EE3-B109-72A7C8B47678}"/>
              </a:ext>
            </a:extLst>
          </p:cNvPr>
          <p:cNvSpPr txBox="1"/>
          <p:nvPr/>
        </p:nvSpPr>
        <p:spPr>
          <a:xfrm>
            <a:off x="31363" y="238358"/>
            <a:ext cx="9559897" cy="461665"/>
          </a:xfrm>
          <a:prstGeom prst="rect">
            <a:avLst/>
          </a:prstGeom>
          <a:noFill/>
        </p:spPr>
        <p:txBody>
          <a:bodyPr wrap="square">
            <a:spAutoFit/>
          </a:bodyPr>
          <a:lstStyle/>
          <a:p>
            <a:pPr algn="ctr"/>
            <a:r>
              <a:rPr lang="en-IN" sz="2400" b="1" dirty="0">
                <a:solidFill>
                  <a:schemeClr val="bg1"/>
                </a:solidFill>
                <a:latin typeface="Cambria" panose="02040503050406030204" pitchFamily="18" charset="0"/>
                <a:ea typeface="Cambria" panose="02040503050406030204" pitchFamily="18" charset="0"/>
              </a:rPr>
              <a:t>SSC JE | JSSC JE | NHPC JE | DDA JE | DFCCIL | IB JIO | By Abhishek Sir</a:t>
            </a:r>
          </a:p>
        </p:txBody>
      </p:sp>
    </p:spTree>
    <p:extLst>
      <p:ext uri="{BB962C8B-B14F-4D97-AF65-F5344CB8AC3E}">
        <p14:creationId xmlns:p14="http://schemas.microsoft.com/office/powerpoint/2010/main" val="3969116838"/>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DC1FFC54-4807-BE97-2D12-68A4B9F3383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TextBox 3">
            <a:extLst>
              <a:ext uri="{FF2B5EF4-FFF2-40B4-BE49-F238E27FC236}">
                <a16:creationId xmlns:a16="http://schemas.microsoft.com/office/drawing/2014/main" id="{5EB96F1C-B457-871A-9D2E-500040AA9F86}"/>
              </a:ext>
            </a:extLst>
          </p:cNvPr>
          <p:cNvSpPr txBox="1"/>
          <p:nvPr/>
        </p:nvSpPr>
        <p:spPr>
          <a:xfrm>
            <a:off x="413935" y="1031095"/>
            <a:ext cx="11542255" cy="2893100"/>
          </a:xfrm>
          <a:prstGeom prst="rect">
            <a:avLst/>
          </a:prstGeom>
          <a:noFill/>
        </p:spPr>
        <p:txBody>
          <a:bodyPr wrap="square" rtlCol="0">
            <a:spAutoFit/>
          </a:bodyPr>
          <a:lstStyle/>
          <a:p>
            <a:pPr algn="just">
              <a:tabLst>
                <a:tab pos="2454275" algn="l"/>
              </a:tabLst>
            </a:pPr>
            <a:r>
              <a:rPr lang="en-US" sz="2600" b="1" dirty="0">
                <a:latin typeface="Cambria" panose="02040503050406030204" pitchFamily="18" charset="0"/>
                <a:ea typeface="Cambria" panose="02040503050406030204" pitchFamily="18" charset="0"/>
                <a:cs typeface="Arial Unicode MS" panose="020B0604020202020204" pitchFamily="34" charset="-128"/>
              </a:rPr>
              <a:t>Q34. If 7 @ 3 = 8, 10 @ 2 = 16 and 70 @ 40 = 60, then find the value of 7 @ 5 = ?</a:t>
            </a:r>
          </a:p>
          <a:p>
            <a:pPr algn="just">
              <a:tabLst>
                <a:tab pos="2454275" algn="l"/>
              </a:tabLst>
            </a:pPr>
            <a:r>
              <a:rPr lang="en-US" sz="2600" b="1" dirty="0">
                <a:latin typeface="Cambria" panose="02040503050406030204" pitchFamily="18" charset="0"/>
                <a:ea typeface="Cambria" panose="02040503050406030204" pitchFamily="18" charset="0"/>
                <a:cs typeface="Arial Unicode MS" panose="020B0604020202020204" pitchFamily="34" charset="-128"/>
              </a:rPr>
              <a:t>(a) 35 </a:t>
            </a:r>
          </a:p>
          <a:p>
            <a:pPr algn="just">
              <a:tabLst>
                <a:tab pos="2454275" algn="l"/>
              </a:tabLst>
            </a:pPr>
            <a:r>
              <a:rPr lang="en-US" sz="2600" b="1" dirty="0">
                <a:latin typeface="Cambria" panose="02040503050406030204" pitchFamily="18" charset="0"/>
                <a:ea typeface="Cambria" panose="02040503050406030204" pitchFamily="18" charset="0"/>
                <a:cs typeface="Arial Unicode MS" panose="020B0604020202020204" pitchFamily="34" charset="-128"/>
              </a:rPr>
              <a:t>(b) 4 </a:t>
            </a:r>
          </a:p>
          <a:p>
            <a:pPr algn="just">
              <a:tabLst>
                <a:tab pos="2454275" algn="l"/>
              </a:tabLst>
            </a:pPr>
            <a:r>
              <a:rPr lang="en-US" sz="2600" b="1" dirty="0">
                <a:latin typeface="Cambria" panose="02040503050406030204" pitchFamily="18" charset="0"/>
                <a:ea typeface="Cambria" panose="02040503050406030204" pitchFamily="18" charset="0"/>
                <a:cs typeface="Arial Unicode MS" panose="020B0604020202020204" pitchFamily="34" charset="-128"/>
              </a:rPr>
              <a:t>(c) 2 </a:t>
            </a:r>
          </a:p>
          <a:p>
            <a:pPr algn="just">
              <a:tabLst>
                <a:tab pos="2454275" algn="l"/>
              </a:tabLst>
            </a:pPr>
            <a:r>
              <a:rPr lang="en-US" sz="2600" b="1" dirty="0">
                <a:latin typeface="Cambria" panose="02040503050406030204" pitchFamily="18" charset="0"/>
                <a:ea typeface="Cambria" panose="02040503050406030204" pitchFamily="18" charset="0"/>
                <a:cs typeface="Arial Unicode MS" panose="020B0604020202020204" pitchFamily="34" charset="-128"/>
              </a:rPr>
              <a:t>(d) 75 </a:t>
            </a:r>
          </a:p>
          <a:p>
            <a:pPr algn="just">
              <a:tabLst>
                <a:tab pos="2454275" algn="l"/>
              </a:tabLst>
            </a:pPr>
            <a:r>
              <a:rPr lang="en-US" sz="2600" b="1" dirty="0">
                <a:latin typeface="Cambria" panose="02040503050406030204" pitchFamily="18" charset="0"/>
                <a:ea typeface="Cambria" panose="02040503050406030204" pitchFamily="18" charset="0"/>
                <a:cs typeface="Arial Unicode MS" panose="020B0604020202020204" pitchFamily="34" charset="-128"/>
              </a:rPr>
              <a:t> </a:t>
            </a:r>
          </a:p>
        </p:txBody>
      </p:sp>
      <p:sp>
        <p:nvSpPr>
          <p:cNvPr id="2" name="TextBox 1">
            <a:extLst>
              <a:ext uri="{FF2B5EF4-FFF2-40B4-BE49-F238E27FC236}">
                <a16:creationId xmlns:a16="http://schemas.microsoft.com/office/drawing/2014/main" id="{66A14004-E8AA-3EE3-B109-72A7C8B47678}"/>
              </a:ext>
            </a:extLst>
          </p:cNvPr>
          <p:cNvSpPr txBox="1"/>
          <p:nvPr/>
        </p:nvSpPr>
        <p:spPr>
          <a:xfrm>
            <a:off x="31363" y="238358"/>
            <a:ext cx="9559897" cy="461665"/>
          </a:xfrm>
          <a:prstGeom prst="rect">
            <a:avLst/>
          </a:prstGeom>
          <a:noFill/>
        </p:spPr>
        <p:txBody>
          <a:bodyPr wrap="square">
            <a:spAutoFit/>
          </a:bodyPr>
          <a:lstStyle/>
          <a:p>
            <a:pPr algn="ctr"/>
            <a:r>
              <a:rPr lang="en-IN" sz="2400" b="1" dirty="0">
                <a:solidFill>
                  <a:schemeClr val="bg1"/>
                </a:solidFill>
                <a:latin typeface="Cambria" panose="02040503050406030204" pitchFamily="18" charset="0"/>
                <a:ea typeface="Cambria" panose="02040503050406030204" pitchFamily="18" charset="0"/>
              </a:rPr>
              <a:t>SSC JE | JSSC JE | NHPC JE | DDA JE | DFCCIL | IB JIO | By Abhishek Sir</a:t>
            </a:r>
          </a:p>
        </p:txBody>
      </p:sp>
    </p:spTree>
    <p:extLst>
      <p:ext uri="{BB962C8B-B14F-4D97-AF65-F5344CB8AC3E}">
        <p14:creationId xmlns:p14="http://schemas.microsoft.com/office/powerpoint/2010/main" val="4213146446"/>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DC1FFC54-4807-BE97-2D12-68A4B9F3383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TextBox 3">
            <a:extLst>
              <a:ext uri="{FF2B5EF4-FFF2-40B4-BE49-F238E27FC236}">
                <a16:creationId xmlns:a16="http://schemas.microsoft.com/office/drawing/2014/main" id="{5EB96F1C-B457-871A-9D2E-500040AA9F86}"/>
              </a:ext>
            </a:extLst>
          </p:cNvPr>
          <p:cNvSpPr txBox="1"/>
          <p:nvPr/>
        </p:nvSpPr>
        <p:spPr>
          <a:xfrm>
            <a:off x="413935" y="1031095"/>
            <a:ext cx="11542255" cy="3293209"/>
          </a:xfrm>
          <a:prstGeom prst="rect">
            <a:avLst/>
          </a:prstGeom>
          <a:noFill/>
        </p:spPr>
        <p:txBody>
          <a:bodyPr wrap="square" rtlCol="0">
            <a:spAutoFit/>
          </a:bodyPr>
          <a:lstStyle/>
          <a:p>
            <a:pPr algn="just">
              <a:tabLst>
                <a:tab pos="2454275" algn="l"/>
              </a:tabLst>
            </a:pPr>
            <a:r>
              <a:rPr lang="en-US" sz="2600" b="1" dirty="0">
                <a:latin typeface="Cambria" panose="02040503050406030204" pitchFamily="18" charset="0"/>
                <a:ea typeface="Cambria" panose="02040503050406030204" pitchFamily="18" charset="0"/>
                <a:cs typeface="Arial Unicode MS" panose="020B0604020202020204" pitchFamily="34" charset="-128"/>
              </a:rPr>
              <a:t>Q35. If A * B means A is mother of B, A + B means A is sister of B and If A % B means A is daughter of B, then what does G % H * I + J mean?</a:t>
            </a:r>
          </a:p>
          <a:p>
            <a:pPr algn="just">
              <a:tabLst>
                <a:tab pos="2454275" algn="l"/>
              </a:tabLst>
            </a:pPr>
            <a:r>
              <a:rPr lang="ne-NP" sz="2600" b="1" dirty="0">
                <a:latin typeface="Cambria" panose="02040503050406030204" pitchFamily="18" charset="0"/>
                <a:ea typeface="Cambria" panose="02040503050406030204" pitchFamily="18" charset="0"/>
                <a:cs typeface="Arial Unicode MS" panose="020B0604020202020204" pitchFamily="34" charset="-128"/>
              </a:rPr>
              <a:t>यदि </a:t>
            </a:r>
            <a:r>
              <a:rPr lang="en-US" sz="2600" b="1" dirty="0">
                <a:latin typeface="Cambria" panose="02040503050406030204" pitchFamily="18" charset="0"/>
                <a:ea typeface="Cambria" panose="02040503050406030204" pitchFamily="18" charset="0"/>
                <a:cs typeface="Arial Unicode MS" panose="020B0604020202020204" pitchFamily="34" charset="-128"/>
              </a:rPr>
              <a:t>A * B </a:t>
            </a:r>
            <a:r>
              <a:rPr lang="ne-NP" sz="2600" b="1" dirty="0">
                <a:latin typeface="Cambria" panose="02040503050406030204" pitchFamily="18" charset="0"/>
                <a:ea typeface="Cambria" panose="02040503050406030204" pitchFamily="18" charset="0"/>
                <a:cs typeface="Arial Unicode MS" panose="020B0604020202020204" pitchFamily="34" charset="-128"/>
              </a:rPr>
              <a:t>का अर्थ है कि </a:t>
            </a:r>
            <a:r>
              <a:rPr lang="en-US" sz="2600" b="1" dirty="0">
                <a:latin typeface="Cambria" panose="02040503050406030204" pitchFamily="18" charset="0"/>
                <a:ea typeface="Cambria" panose="02040503050406030204" pitchFamily="18" charset="0"/>
                <a:cs typeface="Arial Unicode MS" panose="020B0604020202020204" pitchFamily="34" charset="-128"/>
              </a:rPr>
              <a:t>A, B </a:t>
            </a:r>
            <a:r>
              <a:rPr lang="ne-NP" sz="2600" b="1" dirty="0">
                <a:latin typeface="Cambria" panose="02040503050406030204" pitchFamily="18" charset="0"/>
                <a:ea typeface="Cambria" panose="02040503050406030204" pitchFamily="18" charset="0"/>
                <a:cs typeface="Arial Unicode MS" panose="020B0604020202020204" pitchFamily="34" charset="-128"/>
              </a:rPr>
              <a:t>की माँ है, </a:t>
            </a:r>
            <a:r>
              <a:rPr lang="en-US" sz="2600" b="1" dirty="0">
                <a:latin typeface="Cambria" panose="02040503050406030204" pitchFamily="18" charset="0"/>
                <a:ea typeface="Cambria" panose="02040503050406030204" pitchFamily="18" charset="0"/>
                <a:cs typeface="Arial Unicode MS" panose="020B0604020202020204" pitchFamily="34" charset="-128"/>
              </a:rPr>
              <a:t>A + B </a:t>
            </a:r>
            <a:r>
              <a:rPr lang="ne-NP" sz="2600" b="1" dirty="0">
                <a:latin typeface="Cambria" panose="02040503050406030204" pitchFamily="18" charset="0"/>
                <a:ea typeface="Cambria" panose="02040503050406030204" pitchFamily="18" charset="0"/>
                <a:cs typeface="Arial Unicode MS" panose="020B0604020202020204" pitchFamily="34" charset="-128"/>
              </a:rPr>
              <a:t>का अर्थ है </a:t>
            </a:r>
            <a:r>
              <a:rPr lang="en-US" sz="2600" b="1" dirty="0">
                <a:latin typeface="Cambria" panose="02040503050406030204" pitchFamily="18" charset="0"/>
                <a:ea typeface="Cambria" panose="02040503050406030204" pitchFamily="18" charset="0"/>
                <a:cs typeface="Arial Unicode MS" panose="020B0604020202020204" pitchFamily="34" charset="-128"/>
              </a:rPr>
              <a:t>A, B </a:t>
            </a:r>
            <a:r>
              <a:rPr lang="ne-NP" sz="2600" b="1" dirty="0">
                <a:latin typeface="Cambria" panose="02040503050406030204" pitchFamily="18" charset="0"/>
                <a:ea typeface="Cambria" panose="02040503050406030204" pitchFamily="18" charset="0"/>
                <a:cs typeface="Arial Unicode MS" panose="020B0604020202020204" pitchFamily="34" charset="-128"/>
              </a:rPr>
              <a:t>की बहन है और यदि </a:t>
            </a:r>
            <a:r>
              <a:rPr lang="en-US" sz="2600" b="1" dirty="0">
                <a:latin typeface="Cambria" panose="02040503050406030204" pitchFamily="18" charset="0"/>
                <a:ea typeface="Cambria" panose="02040503050406030204" pitchFamily="18" charset="0"/>
                <a:cs typeface="Arial Unicode MS" panose="020B0604020202020204" pitchFamily="34" charset="-128"/>
              </a:rPr>
              <a:t>A % B </a:t>
            </a:r>
            <a:r>
              <a:rPr lang="ne-NP" sz="2600" b="1" dirty="0">
                <a:latin typeface="Cambria" panose="02040503050406030204" pitchFamily="18" charset="0"/>
                <a:ea typeface="Cambria" panose="02040503050406030204" pitchFamily="18" charset="0"/>
                <a:cs typeface="Arial Unicode MS" panose="020B0604020202020204" pitchFamily="34" charset="-128"/>
              </a:rPr>
              <a:t>का अर्थ है कि </a:t>
            </a:r>
            <a:r>
              <a:rPr lang="en-US" sz="2600" b="1" dirty="0">
                <a:latin typeface="Cambria" panose="02040503050406030204" pitchFamily="18" charset="0"/>
                <a:ea typeface="Cambria" panose="02040503050406030204" pitchFamily="18" charset="0"/>
                <a:cs typeface="Arial Unicode MS" panose="020B0604020202020204" pitchFamily="34" charset="-128"/>
              </a:rPr>
              <a:t>A, B </a:t>
            </a:r>
            <a:r>
              <a:rPr lang="ne-NP" sz="2600" b="1" dirty="0">
                <a:latin typeface="Cambria" panose="02040503050406030204" pitchFamily="18" charset="0"/>
                <a:ea typeface="Cambria" panose="02040503050406030204" pitchFamily="18" charset="0"/>
                <a:cs typeface="Arial Unicode MS" panose="020B0604020202020204" pitchFamily="34" charset="-128"/>
              </a:rPr>
              <a:t>की बेटी है, तो </a:t>
            </a:r>
            <a:r>
              <a:rPr lang="en-US" sz="2600" b="1" dirty="0">
                <a:latin typeface="Cambria" panose="02040503050406030204" pitchFamily="18" charset="0"/>
                <a:ea typeface="Cambria" panose="02040503050406030204" pitchFamily="18" charset="0"/>
                <a:cs typeface="Arial Unicode MS" panose="020B0604020202020204" pitchFamily="34" charset="-128"/>
              </a:rPr>
              <a:t>G % H * I + J </a:t>
            </a:r>
            <a:r>
              <a:rPr lang="ne-NP" sz="2600" b="1" dirty="0">
                <a:latin typeface="Cambria" panose="02040503050406030204" pitchFamily="18" charset="0"/>
                <a:ea typeface="Cambria" panose="02040503050406030204" pitchFamily="18" charset="0"/>
                <a:cs typeface="Arial Unicode MS" panose="020B0604020202020204" pitchFamily="34" charset="-128"/>
              </a:rPr>
              <a:t>का क्या अर्थ है?</a:t>
            </a:r>
            <a:endParaRPr lang="en-US" sz="2600" b="1" dirty="0">
              <a:latin typeface="Cambria" panose="02040503050406030204" pitchFamily="18" charset="0"/>
              <a:ea typeface="Cambria" panose="02040503050406030204" pitchFamily="18" charset="0"/>
              <a:cs typeface="Arial Unicode MS" panose="020B0604020202020204" pitchFamily="34" charset="-128"/>
            </a:endParaRPr>
          </a:p>
          <a:p>
            <a:pPr algn="just">
              <a:tabLst>
                <a:tab pos="2454275" algn="l"/>
              </a:tabLst>
            </a:pPr>
            <a:r>
              <a:rPr lang="en-US" sz="2600" b="1" dirty="0">
                <a:latin typeface="Cambria" panose="02040503050406030204" pitchFamily="18" charset="0"/>
                <a:ea typeface="Cambria" panose="02040503050406030204" pitchFamily="18" charset="0"/>
                <a:cs typeface="Arial Unicode MS" panose="020B0604020202020204" pitchFamily="34" charset="-128"/>
              </a:rPr>
              <a:t>(a) G is sister of J </a:t>
            </a:r>
          </a:p>
          <a:p>
            <a:pPr algn="just">
              <a:tabLst>
                <a:tab pos="2454275" algn="l"/>
              </a:tabLst>
            </a:pPr>
            <a:r>
              <a:rPr lang="en-US" sz="2600" b="1" dirty="0">
                <a:latin typeface="Cambria" panose="02040503050406030204" pitchFamily="18" charset="0"/>
                <a:ea typeface="Cambria" panose="02040503050406030204" pitchFamily="18" charset="0"/>
                <a:cs typeface="Arial Unicode MS" panose="020B0604020202020204" pitchFamily="34" charset="-128"/>
              </a:rPr>
              <a:t>(b</a:t>
            </a:r>
            <a:r>
              <a:rPr lang="hi-IN" sz="2600" b="1" dirty="0">
                <a:latin typeface="Cambria" panose="02040503050406030204" pitchFamily="18" charset="0"/>
                <a:ea typeface="Cambria" panose="02040503050406030204" pitchFamily="18" charset="0"/>
                <a:cs typeface="Arial Unicode MS" panose="020B0604020202020204" pitchFamily="34" charset="-128"/>
              </a:rPr>
              <a:t>) </a:t>
            </a:r>
            <a:r>
              <a:rPr lang="en-US" sz="2600" b="1" dirty="0">
                <a:latin typeface="Cambria" panose="02040503050406030204" pitchFamily="18" charset="0"/>
                <a:ea typeface="Cambria" panose="02040503050406030204" pitchFamily="18" charset="0"/>
                <a:cs typeface="Arial Unicode MS" panose="020B0604020202020204" pitchFamily="34" charset="-128"/>
              </a:rPr>
              <a:t>G is mother  of J</a:t>
            </a:r>
          </a:p>
          <a:p>
            <a:pPr algn="just">
              <a:tabLst>
                <a:tab pos="2454275" algn="l"/>
              </a:tabLst>
            </a:pPr>
            <a:r>
              <a:rPr lang="en-US" sz="2600" b="1" dirty="0">
                <a:latin typeface="Cambria" panose="02040503050406030204" pitchFamily="18" charset="0"/>
                <a:ea typeface="Cambria" panose="02040503050406030204" pitchFamily="18" charset="0"/>
                <a:cs typeface="Arial Unicode MS" panose="020B0604020202020204" pitchFamily="34" charset="-128"/>
              </a:rPr>
              <a:t>(c</a:t>
            </a:r>
            <a:r>
              <a:rPr lang="hi-IN" sz="2600" b="1" dirty="0">
                <a:latin typeface="Cambria" panose="02040503050406030204" pitchFamily="18" charset="0"/>
                <a:ea typeface="Cambria" panose="02040503050406030204" pitchFamily="18" charset="0"/>
                <a:cs typeface="Arial Unicode MS" panose="020B0604020202020204" pitchFamily="34" charset="-128"/>
              </a:rPr>
              <a:t>) </a:t>
            </a:r>
            <a:r>
              <a:rPr lang="en-US" sz="2600" b="1" dirty="0">
                <a:latin typeface="Cambria" panose="02040503050406030204" pitchFamily="18" charset="0"/>
                <a:ea typeface="Cambria" panose="02040503050406030204" pitchFamily="18" charset="0"/>
                <a:cs typeface="Arial Unicode MS" panose="020B0604020202020204" pitchFamily="34" charset="-128"/>
              </a:rPr>
              <a:t>G is daughter of J</a:t>
            </a:r>
          </a:p>
          <a:p>
            <a:pPr algn="just">
              <a:tabLst>
                <a:tab pos="2454275" algn="l"/>
              </a:tabLst>
            </a:pPr>
            <a:r>
              <a:rPr lang="en-US" sz="2600" b="1" dirty="0">
                <a:latin typeface="Cambria" panose="02040503050406030204" pitchFamily="18" charset="0"/>
                <a:ea typeface="Cambria" panose="02040503050406030204" pitchFamily="18" charset="0"/>
                <a:cs typeface="Arial Unicode MS" panose="020B0604020202020204" pitchFamily="34" charset="-128"/>
              </a:rPr>
              <a:t>(d</a:t>
            </a:r>
            <a:r>
              <a:rPr lang="hi-IN" sz="2600" b="1" dirty="0">
                <a:latin typeface="Cambria" panose="02040503050406030204" pitchFamily="18" charset="0"/>
                <a:ea typeface="Cambria" panose="02040503050406030204" pitchFamily="18" charset="0"/>
                <a:cs typeface="Arial Unicode MS" panose="020B0604020202020204" pitchFamily="34" charset="-128"/>
              </a:rPr>
              <a:t>) </a:t>
            </a:r>
            <a:r>
              <a:rPr lang="en-US" sz="2600" b="1" dirty="0">
                <a:latin typeface="Cambria" panose="02040503050406030204" pitchFamily="18" charset="0"/>
                <a:ea typeface="Cambria" panose="02040503050406030204" pitchFamily="18" charset="0"/>
                <a:cs typeface="Arial Unicode MS" panose="020B0604020202020204" pitchFamily="34" charset="-128"/>
              </a:rPr>
              <a:t>G is sister  of J's wife</a:t>
            </a:r>
          </a:p>
        </p:txBody>
      </p:sp>
      <p:sp>
        <p:nvSpPr>
          <p:cNvPr id="2" name="TextBox 1">
            <a:extLst>
              <a:ext uri="{FF2B5EF4-FFF2-40B4-BE49-F238E27FC236}">
                <a16:creationId xmlns:a16="http://schemas.microsoft.com/office/drawing/2014/main" id="{66A14004-E8AA-3EE3-B109-72A7C8B47678}"/>
              </a:ext>
            </a:extLst>
          </p:cNvPr>
          <p:cNvSpPr txBox="1"/>
          <p:nvPr/>
        </p:nvSpPr>
        <p:spPr>
          <a:xfrm>
            <a:off x="31363" y="238358"/>
            <a:ext cx="9559897" cy="461665"/>
          </a:xfrm>
          <a:prstGeom prst="rect">
            <a:avLst/>
          </a:prstGeom>
          <a:noFill/>
        </p:spPr>
        <p:txBody>
          <a:bodyPr wrap="square">
            <a:spAutoFit/>
          </a:bodyPr>
          <a:lstStyle/>
          <a:p>
            <a:pPr algn="ctr"/>
            <a:r>
              <a:rPr lang="en-IN" sz="2400" b="1" dirty="0">
                <a:solidFill>
                  <a:schemeClr val="bg1"/>
                </a:solidFill>
                <a:latin typeface="Cambria" panose="02040503050406030204" pitchFamily="18" charset="0"/>
                <a:ea typeface="Cambria" panose="02040503050406030204" pitchFamily="18" charset="0"/>
              </a:rPr>
              <a:t>SSC JE | JSSC JE | NHPC JE | DDA JE | DFCCIL | IB JIO | By Abhishek Sir</a:t>
            </a:r>
          </a:p>
        </p:txBody>
      </p:sp>
    </p:spTree>
    <p:extLst>
      <p:ext uri="{BB962C8B-B14F-4D97-AF65-F5344CB8AC3E}">
        <p14:creationId xmlns:p14="http://schemas.microsoft.com/office/powerpoint/2010/main" val="277760330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DC1FFC54-4807-BE97-2D12-68A4B9F3383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TextBox 3">
            <a:extLst>
              <a:ext uri="{FF2B5EF4-FFF2-40B4-BE49-F238E27FC236}">
                <a16:creationId xmlns:a16="http://schemas.microsoft.com/office/drawing/2014/main" id="{5EB96F1C-B457-871A-9D2E-500040AA9F86}"/>
              </a:ext>
            </a:extLst>
          </p:cNvPr>
          <p:cNvSpPr txBox="1"/>
          <p:nvPr/>
        </p:nvSpPr>
        <p:spPr>
          <a:xfrm>
            <a:off x="413935" y="1031095"/>
            <a:ext cx="11542255" cy="2893100"/>
          </a:xfrm>
          <a:prstGeom prst="rect">
            <a:avLst/>
          </a:prstGeom>
          <a:noFill/>
        </p:spPr>
        <p:txBody>
          <a:bodyPr wrap="square" rtlCol="0">
            <a:spAutoFit/>
          </a:bodyPr>
          <a:lstStyle/>
          <a:p>
            <a:pPr algn="just">
              <a:tabLst>
                <a:tab pos="2454275" algn="l"/>
              </a:tabLst>
            </a:pPr>
            <a:r>
              <a:rPr lang="en-US" sz="2600" b="1" dirty="0">
                <a:latin typeface="Cambria" panose="02040503050406030204" pitchFamily="18" charset="0"/>
                <a:ea typeface="Cambria" panose="02040503050406030204" pitchFamily="18" charset="0"/>
                <a:cs typeface="Arial Unicode MS" panose="020B0604020202020204" pitchFamily="34" charset="-128"/>
              </a:rPr>
              <a:t>Q42. Select the option that is related to the third letter – cluster in the same way as the second letter – cluster is related to the first letter – cluster. </a:t>
            </a:r>
          </a:p>
          <a:p>
            <a:pPr algn="just">
              <a:tabLst>
                <a:tab pos="2454275" algn="l"/>
              </a:tabLst>
            </a:pPr>
            <a:r>
              <a:rPr lang="en-US" sz="2600" b="1" dirty="0">
                <a:latin typeface="Cambria" panose="02040503050406030204" pitchFamily="18" charset="0"/>
                <a:ea typeface="Cambria" panose="02040503050406030204" pitchFamily="18" charset="0"/>
                <a:cs typeface="Arial Unicode MS" panose="020B0604020202020204" pitchFamily="34" charset="-128"/>
              </a:rPr>
              <a:t>MODERATE : HTWVIZOJ : : LIMITEDS : ? </a:t>
            </a:r>
          </a:p>
          <a:p>
            <a:pPr algn="just">
              <a:tabLst>
                <a:tab pos="2454275" algn="l"/>
              </a:tabLst>
            </a:pPr>
            <a:r>
              <a:rPr lang="fr-FR" sz="2600" b="1" dirty="0">
                <a:latin typeface="Cambria" panose="02040503050406030204" pitchFamily="18" charset="0"/>
                <a:ea typeface="Cambria" panose="02040503050406030204" pitchFamily="18" charset="0"/>
                <a:cs typeface="Arial Unicode MS" panose="020B0604020202020204" pitchFamily="34" charset="-128"/>
              </a:rPr>
              <a:t>(a) </a:t>
            </a:r>
            <a:r>
              <a:rPr lang="en-US" sz="2600" b="1" dirty="0">
                <a:latin typeface="Cambria" panose="02040503050406030204" pitchFamily="18" charset="0"/>
                <a:ea typeface="Cambria" panose="02040503050406030204" pitchFamily="18" charset="0"/>
                <a:cs typeface="Arial Unicode MS" panose="020B0604020202020204" pitchFamily="34" charset="-128"/>
              </a:rPr>
              <a:t>GNNRGVYX</a:t>
            </a:r>
            <a:endParaRPr lang="fr-FR" sz="2600" b="1" dirty="0">
              <a:latin typeface="Cambria" panose="02040503050406030204" pitchFamily="18" charset="0"/>
              <a:ea typeface="Cambria" panose="02040503050406030204" pitchFamily="18" charset="0"/>
              <a:cs typeface="Arial Unicode MS" panose="020B0604020202020204" pitchFamily="34" charset="-128"/>
            </a:endParaRPr>
          </a:p>
          <a:p>
            <a:pPr algn="just">
              <a:tabLst>
                <a:tab pos="2454275" algn="l"/>
              </a:tabLst>
            </a:pPr>
            <a:r>
              <a:rPr lang="fr-FR" sz="2600" b="1" dirty="0">
                <a:latin typeface="Cambria" panose="02040503050406030204" pitchFamily="18" charset="0"/>
                <a:ea typeface="Cambria" panose="02040503050406030204" pitchFamily="18" charset="0"/>
                <a:cs typeface="Arial Unicode MS" panose="020B0604020202020204" pitchFamily="34" charset="-128"/>
              </a:rPr>
              <a:t>(b) </a:t>
            </a:r>
            <a:r>
              <a:rPr lang="en-US" sz="2600" b="1" dirty="0">
                <a:latin typeface="Cambria" panose="02040503050406030204" pitchFamily="18" charset="0"/>
                <a:ea typeface="Cambria" panose="02040503050406030204" pitchFamily="18" charset="0"/>
                <a:cs typeface="Arial Unicode MS" panose="020B0604020202020204" pitchFamily="34" charset="-128"/>
              </a:rPr>
              <a:t>GONRHVYY</a:t>
            </a:r>
            <a:endParaRPr lang="fr-FR" sz="2600" b="1" dirty="0">
              <a:latin typeface="Cambria" panose="02040503050406030204" pitchFamily="18" charset="0"/>
              <a:ea typeface="Cambria" panose="02040503050406030204" pitchFamily="18" charset="0"/>
              <a:cs typeface="Arial Unicode MS" panose="020B0604020202020204" pitchFamily="34" charset="-128"/>
            </a:endParaRPr>
          </a:p>
          <a:p>
            <a:pPr algn="just">
              <a:tabLst>
                <a:tab pos="2454275" algn="l"/>
              </a:tabLst>
            </a:pPr>
            <a:r>
              <a:rPr lang="fr-FR" sz="2600" b="1" dirty="0">
                <a:latin typeface="Cambria" panose="02040503050406030204" pitchFamily="18" charset="0"/>
                <a:ea typeface="Cambria" panose="02040503050406030204" pitchFamily="18" charset="0"/>
                <a:cs typeface="Arial Unicode MS" panose="020B0604020202020204" pitchFamily="34" charset="-128"/>
              </a:rPr>
              <a:t>(c) GNNQHVYX</a:t>
            </a:r>
          </a:p>
          <a:p>
            <a:pPr algn="just">
              <a:tabLst>
                <a:tab pos="2454275" algn="l"/>
              </a:tabLst>
            </a:pPr>
            <a:r>
              <a:rPr lang="fr-FR" sz="2600" b="1" dirty="0">
                <a:latin typeface="Cambria" panose="02040503050406030204" pitchFamily="18" charset="0"/>
                <a:ea typeface="Cambria" panose="02040503050406030204" pitchFamily="18" charset="0"/>
                <a:cs typeface="Arial Unicode MS" panose="020B0604020202020204" pitchFamily="34" charset="-128"/>
              </a:rPr>
              <a:t>(d) </a:t>
            </a:r>
            <a:r>
              <a:rPr lang="en-US" sz="2600" b="1" dirty="0">
                <a:latin typeface="Cambria" panose="02040503050406030204" pitchFamily="18" charset="0"/>
                <a:ea typeface="Cambria" panose="02040503050406030204" pitchFamily="18" charset="0"/>
                <a:cs typeface="Arial Unicode MS" panose="020B0604020202020204" pitchFamily="34" charset="-128"/>
              </a:rPr>
              <a:t>GONRGVYY</a:t>
            </a:r>
          </a:p>
        </p:txBody>
      </p:sp>
      <p:sp>
        <p:nvSpPr>
          <p:cNvPr id="2" name="TextBox 1">
            <a:extLst>
              <a:ext uri="{FF2B5EF4-FFF2-40B4-BE49-F238E27FC236}">
                <a16:creationId xmlns:a16="http://schemas.microsoft.com/office/drawing/2014/main" id="{66A14004-E8AA-3EE3-B109-72A7C8B47678}"/>
              </a:ext>
            </a:extLst>
          </p:cNvPr>
          <p:cNvSpPr txBox="1"/>
          <p:nvPr/>
        </p:nvSpPr>
        <p:spPr>
          <a:xfrm>
            <a:off x="31363" y="238358"/>
            <a:ext cx="9559897" cy="461665"/>
          </a:xfrm>
          <a:prstGeom prst="rect">
            <a:avLst/>
          </a:prstGeom>
          <a:noFill/>
        </p:spPr>
        <p:txBody>
          <a:bodyPr wrap="square">
            <a:spAutoFit/>
          </a:bodyPr>
          <a:lstStyle/>
          <a:p>
            <a:pPr algn="ctr"/>
            <a:r>
              <a:rPr lang="en-IN" sz="2400" b="1" dirty="0">
                <a:solidFill>
                  <a:schemeClr val="bg1"/>
                </a:solidFill>
                <a:latin typeface="Cambria" panose="02040503050406030204" pitchFamily="18" charset="0"/>
                <a:ea typeface="Cambria" panose="02040503050406030204" pitchFamily="18" charset="0"/>
              </a:rPr>
              <a:t>SSC JE | JSSC JE | NHPC JE | DDA JE | DFCCIL | IB JIO | By Abhishek Sir</a:t>
            </a:r>
          </a:p>
        </p:txBody>
      </p:sp>
    </p:spTree>
    <p:extLst>
      <p:ext uri="{BB962C8B-B14F-4D97-AF65-F5344CB8AC3E}">
        <p14:creationId xmlns:p14="http://schemas.microsoft.com/office/powerpoint/2010/main" val="1336881831"/>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DC1FFC54-4807-BE97-2D12-68A4B9F3383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TextBox 3">
            <a:extLst>
              <a:ext uri="{FF2B5EF4-FFF2-40B4-BE49-F238E27FC236}">
                <a16:creationId xmlns:a16="http://schemas.microsoft.com/office/drawing/2014/main" id="{5EB96F1C-B457-871A-9D2E-500040AA9F86}"/>
              </a:ext>
            </a:extLst>
          </p:cNvPr>
          <p:cNvSpPr txBox="1"/>
          <p:nvPr/>
        </p:nvSpPr>
        <p:spPr>
          <a:xfrm>
            <a:off x="413935" y="1031095"/>
            <a:ext cx="11542255" cy="4093428"/>
          </a:xfrm>
          <a:prstGeom prst="rect">
            <a:avLst/>
          </a:prstGeom>
          <a:noFill/>
        </p:spPr>
        <p:txBody>
          <a:bodyPr wrap="square" rtlCol="0">
            <a:spAutoFit/>
          </a:bodyPr>
          <a:lstStyle/>
          <a:p>
            <a:pPr algn="just">
              <a:tabLst>
                <a:tab pos="2454275" algn="l"/>
              </a:tabLst>
            </a:pPr>
            <a:r>
              <a:rPr lang="en-US" sz="2600" b="1" dirty="0">
                <a:latin typeface="Cambria" panose="02040503050406030204" pitchFamily="18" charset="0"/>
                <a:ea typeface="Cambria" panose="02040503050406030204" pitchFamily="18" charset="0"/>
                <a:cs typeface="Arial Unicode MS" panose="020B0604020202020204" pitchFamily="34" charset="-128"/>
              </a:rPr>
              <a:t>Q36. Select the missing number from the given responses </a:t>
            </a:r>
          </a:p>
          <a:p>
            <a:pPr algn="just">
              <a:tabLst>
                <a:tab pos="2454275" algn="l"/>
              </a:tabLst>
            </a:pPr>
            <a:endParaRPr lang="en-US" sz="2600" b="1" dirty="0">
              <a:latin typeface="Cambria" panose="02040503050406030204" pitchFamily="18" charset="0"/>
              <a:ea typeface="Cambria" panose="02040503050406030204" pitchFamily="18" charset="0"/>
              <a:cs typeface="Arial Unicode MS" panose="020B0604020202020204" pitchFamily="34" charset="-128"/>
            </a:endParaRPr>
          </a:p>
          <a:p>
            <a:pPr algn="just">
              <a:tabLst>
                <a:tab pos="2454275" algn="l"/>
              </a:tabLst>
            </a:pPr>
            <a:endParaRPr lang="en-US" sz="2600" b="1" dirty="0">
              <a:latin typeface="Cambria" panose="02040503050406030204" pitchFamily="18" charset="0"/>
              <a:ea typeface="Cambria" panose="02040503050406030204" pitchFamily="18" charset="0"/>
              <a:cs typeface="Arial Unicode MS" panose="020B0604020202020204" pitchFamily="34" charset="-128"/>
            </a:endParaRPr>
          </a:p>
          <a:p>
            <a:pPr algn="just">
              <a:tabLst>
                <a:tab pos="2454275" algn="l"/>
              </a:tabLst>
            </a:pPr>
            <a:endParaRPr lang="en-US" sz="2600" b="1" dirty="0">
              <a:latin typeface="Cambria" panose="02040503050406030204" pitchFamily="18" charset="0"/>
              <a:ea typeface="Cambria" panose="02040503050406030204" pitchFamily="18" charset="0"/>
              <a:cs typeface="Arial Unicode MS" panose="020B0604020202020204" pitchFamily="34" charset="-128"/>
            </a:endParaRPr>
          </a:p>
          <a:p>
            <a:pPr algn="just">
              <a:tabLst>
                <a:tab pos="2454275" algn="l"/>
              </a:tabLst>
            </a:pPr>
            <a:endParaRPr lang="en-US" sz="2600" b="1" dirty="0">
              <a:latin typeface="Cambria" panose="02040503050406030204" pitchFamily="18" charset="0"/>
              <a:ea typeface="Cambria" panose="02040503050406030204" pitchFamily="18" charset="0"/>
              <a:cs typeface="Arial Unicode MS" panose="020B0604020202020204" pitchFamily="34" charset="-128"/>
            </a:endParaRPr>
          </a:p>
          <a:p>
            <a:pPr algn="just">
              <a:tabLst>
                <a:tab pos="2454275" algn="l"/>
              </a:tabLst>
            </a:pPr>
            <a:endParaRPr lang="en-US" sz="2600" b="1" dirty="0">
              <a:latin typeface="Cambria" panose="02040503050406030204" pitchFamily="18" charset="0"/>
              <a:ea typeface="Cambria" panose="02040503050406030204" pitchFamily="18" charset="0"/>
              <a:cs typeface="Arial Unicode MS" panose="020B0604020202020204" pitchFamily="34" charset="-128"/>
            </a:endParaRPr>
          </a:p>
          <a:p>
            <a:pPr algn="just">
              <a:tabLst>
                <a:tab pos="2454275" algn="l"/>
              </a:tabLst>
            </a:pPr>
            <a:r>
              <a:rPr lang="en-US" sz="2600" b="1" dirty="0">
                <a:latin typeface="Cambria" panose="02040503050406030204" pitchFamily="18" charset="0"/>
                <a:ea typeface="Cambria" panose="02040503050406030204" pitchFamily="18" charset="0"/>
                <a:cs typeface="Arial Unicode MS" panose="020B0604020202020204" pitchFamily="34" charset="-128"/>
              </a:rPr>
              <a:t>(a) 3</a:t>
            </a:r>
          </a:p>
          <a:p>
            <a:pPr algn="just">
              <a:tabLst>
                <a:tab pos="2454275" algn="l"/>
              </a:tabLst>
            </a:pPr>
            <a:r>
              <a:rPr lang="en-US" sz="2600" b="1" dirty="0">
                <a:latin typeface="Cambria" panose="02040503050406030204" pitchFamily="18" charset="0"/>
                <a:ea typeface="Cambria" panose="02040503050406030204" pitchFamily="18" charset="0"/>
                <a:cs typeface="Arial Unicode MS" panose="020B0604020202020204" pitchFamily="34" charset="-128"/>
              </a:rPr>
              <a:t>(b</a:t>
            </a:r>
            <a:r>
              <a:rPr lang="hi-IN" sz="2600" b="1" dirty="0">
                <a:latin typeface="Cambria" panose="02040503050406030204" pitchFamily="18" charset="0"/>
                <a:ea typeface="Cambria" panose="02040503050406030204" pitchFamily="18" charset="0"/>
                <a:cs typeface="Arial Unicode MS" panose="020B0604020202020204" pitchFamily="34" charset="-128"/>
              </a:rPr>
              <a:t>) </a:t>
            </a:r>
            <a:r>
              <a:rPr lang="en-US" sz="2600" b="1" dirty="0">
                <a:latin typeface="Cambria" panose="02040503050406030204" pitchFamily="18" charset="0"/>
                <a:ea typeface="Cambria" panose="02040503050406030204" pitchFamily="18" charset="0"/>
                <a:cs typeface="Arial Unicode MS" panose="020B0604020202020204" pitchFamily="34" charset="-128"/>
              </a:rPr>
              <a:t>4</a:t>
            </a:r>
          </a:p>
          <a:p>
            <a:pPr algn="just">
              <a:tabLst>
                <a:tab pos="2454275" algn="l"/>
              </a:tabLst>
            </a:pPr>
            <a:r>
              <a:rPr lang="en-US" sz="2600" b="1" dirty="0">
                <a:latin typeface="Cambria" panose="02040503050406030204" pitchFamily="18" charset="0"/>
                <a:ea typeface="Cambria" panose="02040503050406030204" pitchFamily="18" charset="0"/>
                <a:cs typeface="Arial Unicode MS" panose="020B0604020202020204" pitchFamily="34" charset="-128"/>
              </a:rPr>
              <a:t>(c</a:t>
            </a:r>
            <a:r>
              <a:rPr lang="hi-IN" sz="2600" b="1" dirty="0">
                <a:latin typeface="Cambria" panose="02040503050406030204" pitchFamily="18" charset="0"/>
                <a:ea typeface="Cambria" panose="02040503050406030204" pitchFamily="18" charset="0"/>
                <a:cs typeface="Arial Unicode MS" panose="020B0604020202020204" pitchFamily="34" charset="-128"/>
              </a:rPr>
              <a:t>) </a:t>
            </a:r>
            <a:r>
              <a:rPr lang="en-US" sz="2600" b="1" dirty="0">
                <a:latin typeface="Cambria" panose="02040503050406030204" pitchFamily="18" charset="0"/>
                <a:ea typeface="Cambria" panose="02040503050406030204" pitchFamily="18" charset="0"/>
                <a:cs typeface="Arial Unicode MS" panose="020B0604020202020204" pitchFamily="34" charset="-128"/>
              </a:rPr>
              <a:t>1</a:t>
            </a:r>
          </a:p>
          <a:p>
            <a:pPr algn="just">
              <a:tabLst>
                <a:tab pos="2454275" algn="l"/>
              </a:tabLst>
            </a:pPr>
            <a:r>
              <a:rPr lang="en-US" sz="2600" b="1" dirty="0">
                <a:latin typeface="Cambria" panose="02040503050406030204" pitchFamily="18" charset="0"/>
                <a:ea typeface="Cambria" panose="02040503050406030204" pitchFamily="18" charset="0"/>
                <a:cs typeface="Arial Unicode MS" panose="020B0604020202020204" pitchFamily="34" charset="-128"/>
              </a:rPr>
              <a:t>(d</a:t>
            </a:r>
            <a:r>
              <a:rPr lang="hi-IN" sz="2600" b="1" dirty="0">
                <a:latin typeface="Cambria" panose="02040503050406030204" pitchFamily="18" charset="0"/>
                <a:ea typeface="Cambria" panose="02040503050406030204" pitchFamily="18" charset="0"/>
                <a:cs typeface="Arial Unicode MS" panose="020B0604020202020204" pitchFamily="34" charset="-128"/>
              </a:rPr>
              <a:t>) </a:t>
            </a:r>
            <a:r>
              <a:rPr lang="en-US" sz="2600" b="1" dirty="0">
                <a:latin typeface="Cambria" panose="02040503050406030204" pitchFamily="18" charset="0"/>
                <a:ea typeface="Cambria" panose="02040503050406030204" pitchFamily="18" charset="0"/>
                <a:cs typeface="Arial Unicode MS" panose="020B0604020202020204" pitchFamily="34" charset="-128"/>
              </a:rPr>
              <a:t>-4</a:t>
            </a:r>
          </a:p>
        </p:txBody>
      </p:sp>
      <p:sp>
        <p:nvSpPr>
          <p:cNvPr id="2" name="TextBox 1">
            <a:extLst>
              <a:ext uri="{FF2B5EF4-FFF2-40B4-BE49-F238E27FC236}">
                <a16:creationId xmlns:a16="http://schemas.microsoft.com/office/drawing/2014/main" id="{66A14004-E8AA-3EE3-B109-72A7C8B47678}"/>
              </a:ext>
            </a:extLst>
          </p:cNvPr>
          <p:cNvSpPr txBox="1"/>
          <p:nvPr/>
        </p:nvSpPr>
        <p:spPr>
          <a:xfrm>
            <a:off x="31363" y="238358"/>
            <a:ext cx="9559897" cy="461665"/>
          </a:xfrm>
          <a:prstGeom prst="rect">
            <a:avLst/>
          </a:prstGeom>
          <a:noFill/>
        </p:spPr>
        <p:txBody>
          <a:bodyPr wrap="square">
            <a:spAutoFit/>
          </a:bodyPr>
          <a:lstStyle/>
          <a:p>
            <a:pPr algn="ctr"/>
            <a:r>
              <a:rPr lang="en-IN" sz="2400" b="1" dirty="0">
                <a:solidFill>
                  <a:schemeClr val="bg1"/>
                </a:solidFill>
                <a:latin typeface="Cambria" panose="02040503050406030204" pitchFamily="18" charset="0"/>
                <a:ea typeface="Cambria" panose="02040503050406030204" pitchFamily="18" charset="0"/>
              </a:rPr>
              <a:t>SSC JE | JSSC JE | NHPC JE | DDA JE | DFCCIL | IB JIO | By Abhishek Sir</a:t>
            </a:r>
          </a:p>
        </p:txBody>
      </p:sp>
      <p:pic>
        <p:nvPicPr>
          <p:cNvPr id="6" name="Picture 5">
            <a:extLst>
              <a:ext uri="{FF2B5EF4-FFF2-40B4-BE49-F238E27FC236}">
                <a16:creationId xmlns:a16="http://schemas.microsoft.com/office/drawing/2014/main" id="{386FB3BA-32E2-F5F3-AA72-EF76D13CF14E}"/>
              </a:ext>
            </a:extLst>
          </p:cNvPr>
          <p:cNvPicPr>
            <a:picLocks noChangeAspect="1"/>
          </p:cNvPicPr>
          <p:nvPr/>
        </p:nvPicPr>
        <p:blipFill>
          <a:blip r:embed="rId3"/>
          <a:stretch>
            <a:fillRect/>
          </a:stretch>
        </p:blipFill>
        <p:spPr>
          <a:xfrm>
            <a:off x="569913" y="1576388"/>
            <a:ext cx="4611688" cy="1673872"/>
          </a:xfrm>
          <a:prstGeom prst="rect">
            <a:avLst/>
          </a:prstGeom>
        </p:spPr>
      </p:pic>
    </p:spTree>
    <p:extLst>
      <p:ext uri="{BB962C8B-B14F-4D97-AF65-F5344CB8AC3E}">
        <p14:creationId xmlns:p14="http://schemas.microsoft.com/office/powerpoint/2010/main" val="1795588983"/>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DC1FFC54-4807-BE97-2D12-68A4B9F3383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TextBox 3">
            <a:extLst>
              <a:ext uri="{FF2B5EF4-FFF2-40B4-BE49-F238E27FC236}">
                <a16:creationId xmlns:a16="http://schemas.microsoft.com/office/drawing/2014/main" id="{5EB96F1C-B457-871A-9D2E-500040AA9F86}"/>
              </a:ext>
            </a:extLst>
          </p:cNvPr>
          <p:cNvSpPr txBox="1"/>
          <p:nvPr/>
        </p:nvSpPr>
        <p:spPr>
          <a:xfrm>
            <a:off x="413935" y="1031095"/>
            <a:ext cx="11542255" cy="2492990"/>
          </a:xfrm>
          <a:prstGeom prst="rect">
            <a:avLst/>
          </a:prstGeom>
          <a:noFill/>
        </p:spPr>
        <p:txBody>
          <a:bodyPr wrap="square" rtlCol="0">
            <a:spAutoFit/>
          </a:bodyPr>
          <a:lstStyle/>
          <a:p>
            <a:pPr algn="just">
              <a:tabLst>
                <a:tab pos="2454275" algn="l"/>
              </a:tabLst>
            </a:pPr>
            <a:r>
              <a:rPr lang="en-US" sz="2600" b="1" dirty="0">
                <a:latin typeface="Cambria" panose="02040503050406030204" pitchFamily="18" charset="0"/>
                <a:ea typeface="Cambria" panose="02040503050406030204" pitchFamily="18" charset="0"/>
                <a:cs typeface="Arial Unicode MS" panose="020B0604020202020204" pitchFamily="34" charset="-128"/>
              </a:rPr>
              <a:t>Q37. Which of the following terms follows the trend of the given list?</a:t>
            </a:r>
          </a:p>
          <a:p>
            <a:pPr algn="just">
              <a:tabLst>
                <a:tab pos="2454275" algn="l"/>
              </a:tabLst>
            </a:pPr>
            <a:r>
              <a:rPr lang="en-US" sz="2600" b="1" dirty="0">
                <a:latin typeface="Cambria" panose="02040503050406030204" pitchFamily="18" charset="0"/>
                <a:ea typeface="Cambria" panose="02040503050406030204" pitchFamily="18" charset="0"/>
                <a:cs typeface="Arial Unicode MS" panose="020B0604020202020204" pitchFamily="34" charset="-128"/>
              </a:rPr>
              <a:t>OOOXOO, OOOOXO, OOOOOX, XOOOOO, OXOOOO, ____________.</a:t>
            </a:r>
          </a:p>
          <a:p>
            <a:pPr algn="just">
              <a:tabLst>
                <a:tab pos="2454275" algn="l"/>
              </a:tabLst>
            </a:pPr>
            <a:r>
              <a:rPr lang="en-US" sz="2600" b="1" dirty="0">
                <a:latin typeface="Cambria" panose="02040503050406030204" pitchFamily="18" charset="0"/>
                <a:ea typeface="Cambria" panose="02040503050406030204" pitchFamily="18" charset="0"/>
                <a:cs typeface="Arial Unicode MS" panose="020B0604020202020204" pitchFamily="34" charset="-128"/>
              </a:rPr>
              <a:t>(a) OOXOOO</a:t>
            </a:r>
          </a:p>
          <a:p>
            <a:pPr algn="just">
              <a:tabLst>
                <a:tab pos="2454275" algn="l"/>
              </a:tabLst>
            </a:pPr>
            <a:r>
              <a:rPr lang="en-US" sz="2600" b="1" dirty="0">
                <a:latin typeface="Cambria" panose="02040503050406030204" pitchFamily="18" charset="0"/>
                <a:ea typeface="Cambria" panose="02040503050406030204" pitchFamily="18" charset="0"/>
                <a:cs typeface="Arial Unicode MS" panose="020B0604020202020204" pitchFamily="34" charset="-128"/>
              </a:rPr>
              <a:t>(b) OXOOOO </a:t>
            </a:r>
          </a:p>
          <a:p>
            <a:pPr algn="just">
              <a:tabLst>
                <a:tab pos="2454275" algn="l"/>
              </a:tabLst>
            </a:pPr>
            <a:r>
              <a:rPr lang="en-US" sz="2600" b="1" dirty="0">
                <a:latin typeface="Cambria" panose="02040503050406030204" pitchFamily="18" charset="0"/>
                <a:ea typeface="Cambria" panose="02040503050406030204" pitchFamily="18" charset="0"/>
                <a:cs typeface="Arial Unicode MS" panose="020B0604020202020204" pitchFamily="34" charset="-128"/>
              </a:rPr>
              <a:t>(c) OOOXOO </a:t>
            </a:r>
          </a:p>
          <a:p>
            <a:pPr algn="just">
              <a:tabLst>
                <a:tab pos="2454275" algn="l"/>
              </a:tabLst>
            </a:pPr>
            <a:r>
              <a:rPr lang="en-US" sz="2600" b="1" dirty="0">
                <a:latin typeface="Cambria" panose="02040503050406030204" pitchFamily="18" charset="0"/>
                <a:ea typeface="Cambria" panose="02040503050406030204" pitchFamily="18" charset="0"/>
                <a:cs typeface="Arial Unicode MS" panose="020B0604020202020204" pitchFamily="34" charset="-128"/>
              </a:rPr>
              <a:t>(d) OOOOXO </a:t>
            </a:r>
          </a:p>
        </p:txBody>
      </p:sp>
      <p:sp>
        <p:nvSpPr>
          <p:cNvPr id="2" name="TextBox 1">
            <a:extLst>
              <a:ext uri="{FF2B5EF4-FFF2-40B4-BE49-F238E27FC236}">
                <a16:creationId xmlns:a16="http://schemas.microsoft.com/office/drawing/2014/main" id="{66A14004-E8AA-3EE3-B109-72A7C8B47678}"/>
              </a:ext>
            </a:extLst>
          </p:cNvPr>
          <p:cNvSpPr txBox="1"/>
          <p:nvPr/>
        </p:nvSpPr>
        <p:spPr>
          <a:xfrm>
            <a:off x="31363" y="238358"/>
            <a:ext cx="9559897" cy="461665"/>
          </a:xfrm>
          <a:prstGeom prst="rect">
            <a:avLst/>
          </a:prstGeom>
          <a:noFill/>
        </p:spPr>
        <p:txBody>
          <a:bodyPr wrap="square">
            <a:spAutoFit/>
          </a:bodyPr>
          <a:lstStyle/>
          <a:p>
            <a:pPr algn="ctr"/>
            <a:r>
              <a:rPr lang="en-IN" sz="2400" b="1" dirty="0">
                <a:solidFill>
                  <a:schemeClr val="bg1"/>
                </a:solidFill>
                <a:latin typeface="Cambria" panose="02040503050406030204" pitchFamily="18" charset="0"/>
                <a:ea typeface="Cambria" panose="02040503050406030204" pitchFamily="18" charset="0"/>
              </a:rPr>
              <a:t>SSC JE | JSSC JE | NHPC JE | DDA JE | DFCCIL | IB JIO | By Abhishek Sir</a:t>
            </a:r>
          </a:p>
        </p:txBody>
      </p:sp>
    </p:spTree>
    <p:extLst>
      <p:ext uri="{BB962C8B-B14F-4D97-AF65-F5344CB8AC3E}">
        <p14:creationId xmlns:p14="http://schemas.microsoft.com/office/powerpoint/2010/main" val="1681153582"/>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DC1FFC54-4807-BE97-2D12-68A4B9F3383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TextBox 3">
            <a:extLst>
              <a:ext uri="{FF2B5EF4-FFF2-40B4-BE49-F238E27FC236}">
                <a16:creationId xmlns:a16="http://schemas.microsoft.com/office/drawing/2014/main" id="{5EB96F1C-B457-871A-9D2E-500040AA9F86}"/>
              </a:ext>
            </a:extLst>
          </p:cNvPr>
          <p:cNvSpPr txBox="1"/>
          <p:nvPr/>
        </p:nvSpPr>
        <p:spPr>
          <a:xfrm>
            <a:off x="324872" y="809422"/>
            <a:ext cx="11542255" cy="5693866"/>
          </a:xfrm>
          <a:prstGeom prst="rect">
            <a:avLst/>
          </a:prstGeom>
          <a:noFill/>
        </p:spPr>
        <p:txBody>
          <a:bodyPr wrap="square" rtlCol="0">
            <a:spAutoFit/>
          </a:bodyPr>
          <a:lstStyle/>
          <a:p>
            <a:pPr algn="just">
              <a:tabLst>
                <a:tab pos="2454275" algn="l"/>
              </a:tabLst>
            </a:pPr>
            <a:r>
              <a:rPr lang="en-US" sz="2600" b="1" dirty="0">
                <a:latin typeface="Cambria" panose="02040503050406030204" pitchFamily="18" charset="0"/>
                <a:ea typeface="Cambria" panose="02040503050406030204" pitchFamily="18" charset="0"/>
                <a:cs typeface="Arial Unicode MS" panose="020B0604020202020204" pitchFamily="34" charset="-128"/>
              </a:rPr>
              <a:t>Q38. A women leaves her hut and walks 2 km West, then she turns North and walks 7 km, then she turns East and walks 1 km, then she turns South and walks 3 km, then she turns to her left and walks 1 km to reach the well. Where is this well with respect to her hut?</a:t>
            </a:r>
          </a:p>
          <a:p>
            <a:pPr algn="just">
              <a:tabLst>
                <a:tab pos="2454275" algn="l"/>
              </a:tabLst>
            </a:pPr>
            <a:r>
              <a:rPr lang="ne-NP" sz="2600" b="1" dirty="0">
                <a:latin typeface="Cambria" panose="02040503050406030204" pitchFamily="18" charset="0"/>
                <a:ea typeface="Cambria" panose="02040503050406030204" pitchFamily="18" charset="0"/>
                <a:cs typeface="Arial Unicode MS" panose="020B0604020202020204" pitchFamily="34" charset="-128"/>
              </a:rPr>
              <a:t>एक महिला अपनी झोपड़ी छोड़ती है और 2 किमी पश्चिम की ओर चलती है, फिर वह उत्तर की ओर मुड़ती है और 7 किमी चलती है, फिर वह पूर्व की ओर मुड़ती है और 1 किमी चलती है, फिर वह दक्षिण की ओर मुड़ती है और 3 किमी चलती है, फिर वह अपने बाईं ओर मुड़ती है और पहुंचने के लिए 1 किमी चलती है अच्छी तरह से। उसकी झोंपड़ी के सन्दर्भ में यह कुआँ कहाँ है?</a:t>
            </a:r>
            <a:endParaRPr lang="en-US" sz="2600" b="1" dirty="0">
              <a:latin typeface="Cambria" panose="02040503050406030204" pitchFamily="18" charset="0"/>
              <a:ea typeface="Cambria" panose="02040503050406030204" pitchFamily="18" charset="0"/>
              <a:cs typeface="Arial Unicode MS" panose="020B0604020202020204" pitchFamily="34" charset="-128"/>
            </a:endParaRPr>
          </a:p>
          <a:p>
            <a:pPr algn="just">
              <a:tabLst>
                <a:tab pos="2454275" algn="l"/>
              </a:tabLst>
            </a:pPr>
            <a:r>
              <a:rPr lang="en-US" sz="2600" b="1" dirty="0">
                <a:latin typeface="Cambria" panose="02040503050406030204" pitchFamily="18" charset="0"/>
                <a:ea typeface="Cambria" panose="02040503050406030204" pitchFamily="18" charset="0"/>
                <a:cs typeface="Arial Unicode MS" panose="020B0604020202020204" pitchFamily="34" charset="-128"/>
              </a:rPr>
              <a:t>(a) 4 km  South</a:t>
            </a:r>
          </a:p>
          <a:p>
            <a:pPr algn="just">
              <a:tabLst>
                <a:tab pos="2454275" algn="l"/>
              </a:tabLst>
            </a:pPr>
            <a:r>
              <a:rPr lang="en-US" sz="2600" b="1" dirty="0">
                <a:latin typeface="Cambria" panose="02040503050406030204" pitchFamily="18" charset="0"/>
                <a:ea typeface="Cambria" panose="02040503050406030204" pitchFamily="18" charset="0"/>
                <a:cs typeface="Arial Unicode MS" panose="020B0604020202020204" pitchFamily="34" charset="-128"/>
              </a:rPr>
              <a:t>(b</a:t>
            </a:r>
            <a:r>
              <a:rPr lang="hi-IN" sz="2600" b="1" dirty="0">
                <a:latin typeface="Cambria" panose="02040503050406030204" pitchFamily="18" charset="0"/>
                <a:ea typeface="Cambria" panose="02040503050406030204" pitchFamily="18" charset="0"/>
                <a:cs typeface="Arial Unicode MS" panose="020B0604020202020204" pitchFamily="34" charset="-128"/>
              </a:rPr>
              <a:t>) 10 </a:t>
            </a:r>
            <a:r>
              <a:rPr lang="en-US" sz="2600" b="1" dirty="0">
                <a:latin typeface="Cambria" panose="02040503050406030204" pitchFamily="18" charset="0"/>
                <a:ea typeface="Cambria" panose="02040503050406030204" pitchFamily="18" charset="0"/>
                <a:cs typeface="Arial Unicode MS" panose="020B0604020202020204" pitchFamily="34" charset="-128"/>
              </a:rPr>
              <a:t>km North </a:t>
            </a:r>
          </a:p>
          <a:p>
            <a:pPr algn="just">
              <a:tabLst>
                <a:tab pos="2454275" algn="l"/>
              </a:tabLst>
            </a:pPr>
            <a:r>
              <a:rPr lang="en-US" sz="2600" b="1" dirty="0">
                <a:latin typeface="Cambria" panose="02040503050406030204" pitchFamily="18" charset="0"/>
                <a:ea typeface="Cambria" panose="02040503050406030204" pitchFamily="18" charset="0"/>
                <a:cs typeface="Arial Unicode MS" panose="020B0604020202020204" pitchFamily="34" charset="-128"/>
              </a:rPr>
              <a:t>(c</a:t>
            </a:r>
            <a:r>
              <a:rPr lang="hi-IN" sz="2600" b="1" dirty="0">
                <a:latin typeface="Cambria" panose="02040503050406030204" pitchFamily="18" charset="0"/>
                <a:ea typeface="Cambria" panose="02040503050406030204" pitchFamily="18" charset="0"/>
                <a:cs typeface="Arial Unicode MS" panose="020B0604020202020204" pitchFamily="34" charset="-128"/>
              </a:rPr>
              <a:t>) 10 </a:t>
            </a:r>
            <a:r>
              <a:rPr lang="en-US" sz="2600" b="1" dirty="0">
                <a:latin typeface="Cambria" panose="02040503050406030204" pitchFamily="18" charset="0"/>
                <a:ea typeface="Cambria" panose="02040503050406030204" pitchFamily="18" charset="0"/>
                <a:cs typeface="Arial Unicode MS" panose="020B0604020202020204" pitchFamily="34" charset="-128"/>
              </a:rPr>
              <a:t>km South </a:t>
            </a:r>
          </a:p>
          <a:p>
            <a:pPr algn="just">
              <a:tabLst>
                <a:tab pos="2454275" algn="l"/>
              </a:tabLst>
            </a:pPr>
            <a:r>
              <a:rPr lang="en-US" sz="2600" b="1" dirty="0">
                <a:latin typeface="Cambria" panose="02040503050406030204" pitchFamily="18" charset="0"/>
                <a:ea typeface="Cambria" panose="02040503050406030204" pitchFamily="18" charset="0"/>
                <a:cs typeface="Arial Unicode MS" panose="020B0604020202020204" pitchFamily="34" charset="-128"/>
              </a:rPr>
              <a:t>(d</a:t>
            </a:r>
            <a:r>
              <a:rPr lang="hi-IN" sz="2600" b="1" dirty="0">
                <a:latin typeface="Cambria" panose="02040503050406030204" pitchFamily="18" charset="0"/>
                <a:ea typeface="Cambria" panose="02040503050406030204" pitchFamily="18" charset="0"/>
                <a:cs typeface="Arial Unicode MS" panose="020B0604020202020204" pitchFamily="34" charset="-128"/>
              </a:rPr>
              <a:t>) 4 </a:t>
            </a:r>
            <a:r>
              <a:rPr lang="en-US" sz="2600" b="1" dirty="0">
                <a:latin typeface="Cambria" panose="02040503050406030204" pitchFamily="18" charset="0"/>
                <a:ea typeface="Cambria" panose="02040503050406030204" pitchFamily="18" charset="0"/>
                <a:cs typeface="Arial Unicode MS" panose="020B0604020202020204" pitchFamily="34" charset="-128"/>
              </a:rPr>
              <a:t>km North </a:t>
            </a:r>
          </a:p>
          <a:p>
            <a:pPr algn="just">
              <a:tabLst>
                <a:tab pos="2454275" algn="l"/>
              </a:tabLst>
            </a:pPr>
            <a:endParaRPr lang="en-US" sz="2600" b="1" dirty="0">
              <a:latin typeface="Cambria" panose="02040503050406030204" pitchFamily="18" charset="0"/>
              <a:ea typeface="Cambria" panose="02040503050406030204" pitchFamily="18" charset="0"/>
              <a:cs typeface="Arial Unicode MS" panose="020B0604020202020204" pitchFamily="34" charset="-128"/>
            </a:endParaRPr>
          </a:p>
        </p:txBody>
      </p:sp>
      <p:sp>
        <p:nvSpPr>
          <p:cNvPr id="2" name="TextBox 1">
            <a:extLst>
              <a:ext uri="{FF2B5EF4-FFF2-40B4-BE49-F238E27FC236}">
                <a16:creationId xmlns:a16="http://schemas.microsoft.com/office/drawing/2014/main" id="{66A14004-E8AA-3EE3-B109-72A7C8B47678}"/>
              </a:ext>
            </a:extLst>
          </p:cNvPr>
          <p:cNvSpPr txBox="1"/>
          <p:nvPr/>
        </p:nvSpPr>
        <p:spPr>
          <a:xfrm>
            <a:off x="31363" y="238358"/>
            <a:ext cx="9559897" cy="461665"/>
          </a:xfrm>
          <a:prstGeom prst="rect">
            <a:avLst/>
          </a:prstGeom>
          <a:noFill/>
        </p:spPr>
        <p:txBody>
          <a:bodyPr wrap="square">
            <a:spAutoFit/>
          </a:bodyPr>
          <a:lstStyle/>
          <a:p>
            <a:pPr algn="ctr"/>
            <a:r>
              <a:rPr lang="en-IN" sz="2400" b="1" dirty="0">
                <a:solidFill>
                  <a:schemeClr val="bg1"/>
                </a:solidFill>
                <a:latin typeface="Cambria" panose="02040503050406030204" pitchFamily="18" charset="0"/>
                <a:ea typeface="Cambria" panose="02040503050406030204" pitchFamily="18" charset="0"/>
              </a:rPr>
              <a:t>SSC JE | JSSC JE | NHPC JE | DDA JE | DFCCIL | IB JIO | By Abhishek Sir</a:t>
            </a:r>
          </a:p>
        </p:txBody>
      </p:sp>
    </p:spTree>
    <p:extLst>
      <p:ext uri="{BB962C8B-B14F-4D97-AF65-F5344CB8AC3E}">
        <p14:creationId xmlns:p14="http://schemas.microsoft.com/office/powerpoint/2010/main" val="3935854048"/>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DC1FFC54-4807-BE97-2D12-68A4B9F3383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TextBox 3">
            <a:extLst>
              <a:ext uri="{FF2B5EF4-FFF2-40B4-BE49-F238E27FC236}">
                <a16:creationId xmlns:a16="http://schemas.microsoft.com/office/drawing/2014/main" id="{5EB96F1C-B457-871A-9D2E-500040AA9F86}"/>
              </a:ext>
            </a:extLst>
          </p:cNvPr>
          <p:cNvSpPr txBox="1"/>
          <p:nvPr/>
        </p:nvSpPr>
        <p:spPr>
          <a:xfrm>
            <a:off x="136844" y="772477"/>
            <a:ext cx="11542255" cy="5293757"/>
          </a:xfrm>
          <a:prstGeom prst="rect">
            <a:avLst/>
          </a:prstGeom>
          <a:noFill/>
        </p:spPr>
        <p:txBody>
          <a:bodyPr wrap="square" rtlCol="0">
            <a:spAutoFit/>
          </a:bodyPr>
          <a:lstStyle/>
          <a:p>
            <a:pPr algn="just">
              <a:tabLst>
                <a:tab pos="2454275" algn="l"/>
              </a:tabLst>
            </a:pPr>
            <a:r>
              <a:rPr lang="en-US" sz="2600" b="1" dirty="0">
                <a:latin typeface="Cambria" panose="02040503050406030204" pitchFamily="18" charset="0"/>
                <a:ea typeface="Cambria" panose="02040503050406030204" pitchFamily="18" charset="0"/>
                <a:cs typeface="Arial Unicode MS" panose="020B0604020202020204" pitchFamily="34" charset="-128"/>
              </a:rPr>
              <a:t>Q39. Two siblings start from home to go to their respective schools. The brother goes 6 km West, then turns right and goes 3 km and reaches his school. The sister goes 2 km South, then 4 km East, then turns left and goes 5 km and reaches her school. Where is the sister's school with respect to the brother's school?</a:t>
            </a:r>
          </a:p>
          <a:p>
            <a:pPr algn="just">
              <a:tabLst>
                <a:tab pos="2454275" algn="l"/>
              </a:tabLst>
            </a:pPr>
            <a:r>
              <a:rPr lang="ne-NP" sz="2600" b="1" dirty="0">
                <a:latin typeface="Cambria" panose="02040503050406030204" pitchFamily="18" charset="0"/>
                <a:ea typeface="Cambria" panose="02040503050406030204" pitchFamily="18" charset="0"/>
                <a:cs typeface="Arial Unicode MS" panose="020B0604020202020204" pitchFamily="34" charset="-128"/>
              </a:rPr>
              <a:t>दो भाई-बहन अपने-अपने स्कूल जाने के लिए घर से निकलते हैं। भाई 6 किमी पश्चिम की ओर जाता है, फिर दाएँ मुड़ता है और 3 किमी जाता है और अपने स्कूल पहुँचता है। बहन 2 किमी दक्षिण की ओर जाती है, फिर 4 किमी पूर्व की ओर जाती है, फिर बाएं मुड़ती है और 5 किमी जाती है और अपने स्कूल पहुंचती है। भाई के स्कूल के सापेक्ष बहन का स्कूल कहाँ है?</a:t>
            </a:r>
            <a:endParaRPr lang="en-US" sz="2600" b="1" dirty="0">
              <a:latin typeface="Cambria" panose="02040503050406030204" pitchFamily="18" charset="0"/>
              <a:ea typeface="Cambria" panose="02040503050406030204" pitchFamily="18" charset="0"/>
              <a:cs typeface="Arial Unicode MS" panose="020B0604020202020204" pitchFamily="34" charset="-128"/>
            </a:endParaRPr>
          </a:p>
          <a:p>
            <a:pPr algn="just">
              <a:tabLst>
                <a:tab pos="2454275" algn="l"/>
              </a:tabLst>
            </a:pPr>
            <a:r>
              <a:rPr lang="en-US" sz="2600" b="1" dirty="0">
                <a:latin typeface="Cambria" panose="02040503050406030204" pitchFamily="18" charset="0"/>
                <a:ea typeface="Cambria" panose="02040503050406030204" pitchFamily="18" charset="0"/>
                <a:cs typeface="Arial Unicode MS" panose="020B0604020202020204" pitchFamily="34" charset="-128"/>
              </a:rPr>
              <a:t>(a) 10 km  West</a:t>
            </a:r>
          </a:p>
          <a:p>
            <a:pPr algn="just">
              <a:tabLst>
                <a:tab pos="2454275" algn="l"/>
              </a:tabLst>
            </a:pPr>
            <a:r>
              <a:rPr lang="en-US" sz="2600" b="1" dirty="0">
                <a:latin typeface="Cambria" panose="02040503050406030204" pitchFamily="18" charset="0"/>
                <a:ea typeface="Cambria" panose="02040503050406030204" pitchFamily="18" charset="0"/>
                <a:cs typeface="Arial Unicode MS" panose="020B0604020202020204" pitchFamily="34" charset="-128"/>
              </a:rPr>
              <a:t>(b</a:t>
            </a:r>
            <a:r>
              <a:rPr lang="hi-IN" sz="2600" b="1" dirty="0">
                <a:latin typeface="Cambria" panose="02040503050406030204" pitchFamily="18" charset="0"/>
                <a:ea typeface="Cambria" panose="02040503050406030204" pitchFamily="18" charset="0"/>
                <a:cs typeface="Arial Unicode MS" panose="020B0604020202020204" pitchFamily="34" charset="-128"/>
              </a:rPr>
              <a:t>) 10 </a:t>
            </a:r>
            <a:r>
              <a:rPr lang="en-US" sz="2600" b="1" dirty="0">
                <a:latin typeface="Cambria" panose="02040503050406030204" pitchFamily="18" charset="0"/>
                <a:ea typeface="Cambria" panose="02040503050406030204" pitchFamily="18" charset="0"/>
                <a:cs typeface="Arial Unicode MS" panose="020B0604020202020204" pitchFamily="34" charset="-128"/>
              </a:rPr>
              <a:t>km East </a:t>
            </a:r>
          </a:p>
          <a:p>
            <a:pPr algn="just">
              <a:tabLst>
                <a:tab pos="2454275" algn="l"/>
              </a:tabLst>
            </a:pPr>
            <a:r>
              <a:rPr lang="en-US" sz="2600" b="1" dirty="0">
                <a:latin typeface="Cambria" panose="02040503050406030204" pitchFamily="18" charset="0"/>
                <a:ea typeface="Cambria" panose="02040503050406030204" pitchFamily="18" charset="0"/>
                <a:cs typeface="Arial Unicode MS" panose="020B0604020202020204" pitchFamily="34" charset="-128"/>
              </a:rPr>
              <a:t>(c</a:t>
            </a:r>
            <a:r>
              <a:rPr lang="hi-IN" sz="2600" b="1" dirty="0">
                <a:latin typeface="Cambria" panose="02040503050406030204" pitchFamily="18" charset="0"/>
                <a:ea typeface="Cambria" panose="02040503050406030204" pitchFamily="18" charset="0"/>
                <a:cs typeface="Arial Unicode MS" panose="020B0604020202020204" pitchFamily="34" charset="-128"/>
              </a:rPr>
              <a:t>) 2 </a:t>
            </a:r>
            <a:r>
              <a:rPr lang="en-US" sz="2600" b="1" dirty="0">
                <a:latin typeface="Cambria" panose="02040503050406030204" pitchFamily="18" charset="0"/>
                <a:ea typeface="Cambria" panose="02040503050406030204" pitchFamily="18" charset="0"/>
                <a:cs typeface="Arial Unicode MS" panose="020B0604020202020204" pitchFamily="34" charset="-128"/>
              </a:rPr>
              <a:t>km East </a:t>
            </a:r>
          </a:p>
          <a:p>
            <a:pPr algn="just">
              <a:tabLst>
                <a:tab pos="2454275" algn="l"/>
              </a:tabLst>
            </a:pPr>
            <a:r>
              <a:rPr lang="en-US" sz="2600" b="1" dirty="0">
                <a:latin typeface="Cambria" panose="02040503050406030204" pitchFamily="18" charset="0"/>
                <a:ea typeface="Cambria" panose="02040503050406030204" pitchFamily="18" charset="0"/>
                <a:cs typeface="Arial Unicode MS" panose="020B0604020202020204" pitchFamily="34" charset="-128"/>
              </a:rPr>
              <a:t>(d</a:t>
            </a:r>
            <a:r>
              <a:rPr lang="hi-IN" sz="2600" b="1" dirty="0">
                <a:latin typeface="Cambria" panose="02040503050406030204" pitchFamily="18" charset="0"/>
                <a:ea typeface="Cambria" panose="02040503050406030204" pitchFamily="18" charset="0"/>
                <a:cs typeface="Arial Unicode MS" panose="020B0604020202020204" pitchFamily="34" charset="-128"/>
              </a:rPr>
              <a:t>) 2 </a:t>
            </a:r>
            <a:r>
              <a:rPr lang="en-US" sz="2600" b="1" dirty="0">
                <a:latin typeface="Cambria" panose="02040503050406030204" pitchFamily="18" charset="0"/>
                <a:ea typeface="Cambria" panose="02040503050406030204" pitchFamily="18" charset="0"/>
                <a:cs typeface="Arial Unicode MS" panose="020B0604020202020204" pitchFamily="34" charset="-128"/>
              </a:rPr>
              <a:t>km West </a:t>
            </a:r>
          </a:p>
        </p:txBody>
      </p:sp>
      <p:sp>
        <p:nvSpPr>
          <p:cNvPr id="2" name="TextBox 1">
            <a:extLst>
              <a:ext uri="{FF2B5EF4-FFF2-40B4-BE49-F238E27FC236}">
                <a16:creationId xmlns:a16="http://schemas.microsoft.com/office/drawing/2014/main" id="{66A14004-E8AA-3EE3-B109-72A7C8B47678}"/>
              </a:ext>
            </a:extLst>
          </p:cNvPr>
          <p:cNvSpPr txBox="1"/>
          <p:nvPr/>
        </p:nvSpPr>
        <p:spPr>
          <a:xfrm>
            <a:off x="31363" y="238358"/>
            <a:ext cx="9559897" cy="461665"/>
          </a:xfrm>
          <a:prstGeom prst="rect">
            <a:avLst/>
          </a:prstGeom>
          <a:noFill/>
        </p:spPr>
        <p:txBody>
          <a:bodyPr wrap="square">
            <a:spAutoFit/>
          </a:bodyPr>
          <a:lstStyle/>
          <a:p>
            <a:pPr algn="ctr"/>
            <a:r>
              <a:rPr lang="en-IN" sz="2400" b="1" dirty="0">
                <a:solidFill>
                  <a:schemeClr val="bg1"/>
                </a:solidFill>
                <a:latin typeface="Cambria" panose="02040503050406030204" pitchFamily="18" charset="0"/>
                <a:ea typeface="Cambria" panose="02040503050406030204" pitchFamily="18" charset="0"/>
              </a:rPr>
              <a:t>SSC JE | JSSC JE | NHPC JE | DDA JE | DFCCIL | IB JIO | By Abhishek Sir</a:t>
            </a:r>
          </a:p>
        </p:txBody>
      </p:sp>
    </p:spTree>
    <p:extLst>
      <p:ext uri="{BB962C8B-B14F-4D97-AF65-F5344CB8AC3E}">
        <p14:creationId xmlns:p14="http://schemas.microsoft.com/office/powerpoint/2010/main" val="4101233612"/>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DC1FFC54-4807-BE97-2D12-68A4B9F3383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TextBox 3">
            <a:extLst>
              <a:ext uri="{FF2B5EF4-FFF2-40B4-BE49-F238E27FC236}">
                <a16:creationId xmlns:a16="http://schemas.microsoft.com/office/drawing/2014/main" id="{5EB96F1C-B457-871A-9D2E-500040AA9F86}"/>
              </a:ext>
            </a:extLst>
          </p:cNvPr>
          <p:cNvSpPr txBox="1"/>
          <p:nvPr/>
        </p:nvSpPr>
        <p:spPr>
          <a:xfrm>
            <a:off x="184728" y="751344"/>
            <a:ext cx="11682400" cy="5355312"/>
          </a:xfrm>
          <a:prstGeom prst="rect">
            <a:avLst/>
          </a:prstGeom>
          <a:noFill/>
        </p:spPr>
        <p:txBody>
          <a:bodyPr wrap="square" rtlCol="0">
            <a:spAutoFit/>
          </a:bodyPr>
          <a:lstStyle/>
          <a:p>
            <a:pPr algn="just">
              <a:tabLst>
                <a:tab pos="2454275" algn="l"/>
              </a:tabLst>
            </a:pPr>
            <a:r>
              <a:rPr lang="en-US" sz="2600" b="1" dirty="0">
                <a:latin typeface="Cambria" panose="02040503050406030204" pitchFamily="18" charset="0"/>
                <a:ea typeface="Cambria" panose="02040503050406030204" pitchFamily="18" charset="0"/>
                <a:cs typeface="Arial Unicode MS" panose="020B0604020202020204" pitchFamily="34" charset="-128"/>
              </a:rPr>
              <a:t>Q40. In the question two statements are given, followed by two conclusions, I and II. You have to consider the statements to be true even if it seems to be at variance from commonly known facts. You have to decide which of the given conclusions, if any, follows from the given statements.</a:t>
            </a:r>
          </a:p>
          <a:p>
            <a:pPr algn="just">
              <a:tabLst>
                <a:tab pos="2454275" algn="l"/>
              </a:tabLst>
            </a:pPr>
            <a:endParaRPr lang="en-US" sz="1500" b="1" dirty="0">
              <a:latin typeface="Cambria" panose="02040503050406030204" pitchFamily="18" charset="0"/>
              <a:ea typeface="Cambria" panose="02040503050406030204" pitchFamily="18" charset="0"/>
              <a:cs typeface="Arial Unicode MS" panose="020B0604020202020204" pitchFamily="34" charset="-128"/>
            </a:endParaRPr>
          </a:p>
          <a:p>
            <a:pPr algn="just">
              <a:tabLst>
                <a:tab pos="2454275" algn="l"/>
              </a:tabLst>
            </a:pPr>
            <a:r>
              <a:rPr lang="en-US" sz="2600" b="1" dirty="0">
                <a:latin typeface="Cambria" panose="02040503050406030204" pitchFamily="18" charset="0"/>
                <a:ea typeface="Cambria" panose="02040503050406030204" pitchFamily="18" charset="0"/>
                <a:cs typeface="Arial Unicode MS" panose="020B0604020202020204" pitchFamily="34" charset="-128"/>
              </a:rPr>
              <a:t>Statement I: No soldiers are </a:t>
            </a:r>
            <a:r>
              <a:rPr lang="en-US" sz="2600" b="1" dirty="0" err="1">
                <a:latin typeface="Cambria" panose="02040503050406030204" pitchFamily="18" charset="0"/>
                <a:ea typeface="Cambria" panose="02040503050406030204" pitchFamily="18" charset="0"/>
                <a:cs typeface="Arial Unicode MS" panose="020B0604020202020204" pitchFamily="34" charset="-128"/>
              </a:rPr>
              <a:t>french</a:t>
            </a:r>
            <a:endParaRPr lang="en-US" sz="2600" b="1" dirty="0">
              <a:latin typeface="Cambria" panose="02040503050406030204" pitchFamily="18" charset="0"/>
              <a:ea typeface="Cambria" panose="02040503050406030204" pitchFamily="18" charset="0"/>
              <a:cs typeface="Arial Unicode MS" panose="020B0604020202020204" pitchFamily="34" charset="-128"/>
            </a:endParaRPr>
          </a:p>
          <a:p>
            <a:pPr algn="just">
              <a:tabLst>
                <a:tab pos="2454275" algn="l"/>
              </a:tabLst>
            </a:pPr>
            <a:r>
              <a:rPr lang="en-US" sz="2600" b="1" dirty="0">
                <a:latin typeface="Cambria" panose="02040503050406030204" pitchFamily="18" charset="0"/>
                <a:ea typeface="Cambria" panose="02040503050406030204" pitchFamily="18" charset="0"/>
                <a:cs typeface="Arial Unicode MS" panose="020B0604020202020204" pitchFamily="34" charset="-128"/>
              </a:rPr>
              <a:t>Statement II: All </a:t>
            </a:r>
            <a:r>
              <a:rPr lang="en-US" sz="2600" b="1" dirty="0" err="1">
                <a:latin typeface="Cambria" panose="02040503050406030204" pitchFamily="18" charset="0"/>
                <a:ea typeface="Cambria" panose="02040503050406030204" pitchFamily="18" charset="0"/>
                <a:cs typeface="Arial Unicode MS" panose="020B0604020202020204" pitchFamily="34" charset="-128"/>
              </a:rPr>
              <a:t>europeans</a:t>
            </a:r>
            <a:r>
              <a:rPr lang="en-US" sz="2600" b="1" dirty="0">
                <a:latin typeface="Cambria" panose="02040503050406030204" pitchFamily="18" charset="0"/>
                <a:ea typeface="Cambria" panose="02040503050406030204" pitchFamily="18" charset="0"/>
                <a:cs typeface="Arial Unicode MS" panose="020B0604020202020204" pitchFamily="34" charset="-128"/>
              </a:rPr>
              <a:t> are </a:t>
            </a:r>
            <a:r>
              <a:rPr lang="en-US" sz="2600" b="1" dirty="0" err="1">
                <a:latin typeface="Cambria" panose="02040503050406030204" pitchFamily="18" charset="0"/>
                <a:ea typeface="Cambria" panose="02040503050406030204" pitchFamily="18" charset="0"/>
                <a:cs typeface="Arial Unicode MS" panose="020B0604020202020204" pitchFamily="34" charset="-128"/>
              </a:rPr>
              <a:t>french</a:t>
            </a:r>
            <a:endParaRPr lang="en-US" sz="2600" b="1" dirty="0">
              <a:latin typeface="Cambria" panose="02040503050406030204" pitchFamily="18" charset="0"/>
              <a:ea typeface="Cambria" panose="02040503050406030204" pitchFamily="18" charset="0"/>
              <a:cs typeface="Arial Unicode MS" panose="020B0604020202020204" pitchFamily="34" charset="-128"/>
            </a:endParaRPr>
          </a:p>
          <a:p>
            <a:pPr algn="just">
              <a:tabLst>
                <a:tab pos="2454275" algn="l"/>
              </a:tabLst>
            </a:pPr>
            <a:endParaRPr lang="en-US" sz="1500" b="1" dirty="0">
              <a:latin typeface="Cambria" panose="02040503050406030204" pitchFamily="18" charset="0"/>
              <a:ea typeface="Cambria" panose="02040503050406030204" pitchFamily="18" charset="0"/>
              <a:cs typeface="Arial Unicode MS" panose="020B0604020202020204" pitchFamily="34" charset="-128"/>
            </a:endParaRPr>
          </a:p>
          <a:p>
            <a:pPr algn="just">
              <a:tabLst>
                <a:tab pos="2454275" algn="l"/>
              </a:tabLst>
            </a:pPr>
            <a:r>
              <a:rPr lang="en-US" sz="2600" b="1" dirty="0">
                <a:latin typeface="Cambria" panose="02040503050406030204" pitchFamily="18" charset="0"/>
                <a:ea typeface="Cambria" panose="02040503050406030204" pitchFamily="18" charset="0"/>
                <a:cs typeface="Arial Unicode MS" panose="020B0604020202020204" pitchFamily="34" charset="-128"/>
              </a:rPr>
              <a:t>Conclusion I: Some </a:t>
            </a:r>
            <a:r>
              <a:rPr lang="en-US" sz="2600" b="1" dirty="0" err="1">
                <a:latin typeface="Cambria" panose="02040503050406030204" pitchFamily="18" charset="0"/>
                <a:ea typeface="Cambria" panose="02040503050406030204" pitchFamily="18" charset="0"/>
                <a:cs typeface="Arial Unicode MS" panose="020B0604020202020204" pitchFamily="34" charset="-128"/>
              </a:rPr>
              <a:t>french</a:t>
            </a:r>
            <a:r>
              <a:rPr lang="en-US" sz="2600" b="1" dirty="0">
                <a:latin typeface="Cambria" panose="02040503050406030204" pitchFamily="18" charset="0"/>
                <a:ea typeface="Cambria" panose="02040503050406030204" pitchFamily="18" charset="0"/>
                <a:cs typeface="Arial Unicode MS" panose="020B0604020202020204" pitchFamily="34" charset="-128"/>
              </a:rPr>
              <a:t> are </a:t>
            </a:r>
            <a:r>
              <a:rPr lang="en-US" sz="2600" b="1" dirty="0" err="1">
                <a:latin typeface="Cambria" panose="02040503050406030204" pitchFamily="18" charset="0"/>
                <a:ea typeface="Cambria" panose="02040503050406030204" pitchFamily="18" charset="0"/>
                <a:cs typeface="Arial Unicode MS" panose="020B0604020202020204" pitchFamily="34" charset="-128"/>
              </a:rPr>
              <a:t>europeans</a:t>
            </a:r>
            <a:endParaRPr lang="en-US" sz="2600" b="1" dirty="0">
              <a:latin typeface="Cambria" panose="02040503050406030204" pitchFamily="18" charset="0"/>
              <a:ea typeface="Cambria" panose="02040503050406030204" pitchFamily="18" charset="0"/>
              <a:cs typeface="Arial Unicode MS" panose="020B0604020202020204" pitchFamily="34" charset="-128"/>
            </a:endParaRPr>
          </a:p>
          <a:p>
            <a:pPr algn="just">
              <a:tabLst>
                <a:tab pos="2454275" algn="l"/>
              </a:tabLst>
            </a:pPr>
            <a:r>
              <a:rPr lang="en-US" sz="2600" b="1" dirty="0">
                <a:latin typeface="Cambria" panose="02040503050406030204" pitchFamily="18" charset="0"/>
                <a:ea typeface="Cambria" panose="02040503050406030204" pitchFamily="18" charset="0"/>
                <a:cs typeface="Arial Unicode MS" panose="020B0604020202020204" pitchFamily="34" charset="-128"/>
              </a:rPr>
              <a:t>Conclusion II: Some soldiers are Europeans</a:t>
            </a:r>
          </a:p>
          <a:p>
            <a:pPr algn="just">
              <a:tabLst>
                <a:tab pos="2454275" algn="l"/>
              </a:tabLst>
            </a:pPr>
            <a:r>
              <a:rPr lang="en-US" sz="2600" b="1" dirty="0">
                <a:latin typeface="Cambria" panose="02040503050406030204" pitchFamily="18" charset="0"/>
                <a:ea typeface="Cambria" panose="02040503050406030204" pitchFamily="18" charset="0"/>
                <a:cs typeface="Arial Unicode MS" panose="020B0604020202020204" pitchFamily="34" charset="-128"/>
              </a:rPr>
              <a:t>(a) Only conclusion I follows</a:t>
            </a:r>
          </a:p>
          <a:p>
            <a:pPr algn="just">
              <a:tabLst>
                <a:tab pos="2454275" algn="l"/>
              </a:tabLst>
            </a:pPr>
            <a:r>
              <a:rPr lang="en-US" sz="2600" b="1" dirty="0">
                <a:latin typeface="Cambria" panose="02040503050406030204" pitchFamily="18" charset="0"/>
                <a:ea typeface="Cambria" panose="02040503050406030204" pitchFamily="18" charset="0"/>
                <a:cs typeface="Arial Unicode MS" panose="020B0604020202020204" pitchFamily="34" charset="-128"/>
              </a:rPr>
              <a:t>(b</a:t>
            </a:r>
            <a:r>
              <a:rPr lang="hi-IN" sz="2600" b="1" dirty="0">
                <a:latin typeface="Cambria" panose="02040503050406030204" pitchFamily="18" charset="0"/>
                <a:ea typeface="Cambria" panose="02040503050406030204" pitchFamily="18" charset="0"/>
                <a:cs typeface="Arial Unicode MS" panose="020B0604020202020204" pitchFamily="34" charset="-128"/>
              </a:rPr>
              <a:t>) </a:t>
            </a:r>
            <a:r>
              <a:rPr lang="en-US" sz="2600" b="1" dirty="0">
                <a:latin typeface="Cambria" panose="02040503050406030204" pitchFamily="18" charset="0"/>
                <a:ea typeface="Cambria" panose="02040503050406030204" pitchFamily="18" charset="0"/>
                <a:cs typeface="Arial Unicode MS" panose="020B0604020202020204" pitchFamily="34" charset="-128"/>
              </a:rPr>
              <a:t>Only conclusion  II follows</a:t>
            </a:r>
          </a:p>
          <a:p>
            <a:pPr algn="just">
              <a:tabLst>
                <a:tab pos="2454275" algn="l"/>
              </a:tabLst>
            </a:pPr>
            <a:r>
              <a:rPr lang="en-US" sz="2600" b="1" dirty="0">
                <a:latin typeface="Cambria" panose="02040503050406030204" pitchFamily="18" charset="0"/>
                <a:ea typeface="Cambria" panose="02040503050406030204" pitchFamily="18" charset="0"/>
                <a:cs typeface="Arial Unicode MS" panose="020B0604020202020204" pitchFamily="34" charset="-128"/>
              </a:rPr>
              <a:t>(c</a:t>
            </a:r>
            <a:r>
              <a:rPr lang="hi-IN" sz="2600" b="1" dirty="0">
                <a:latin typeface="Cambria" panose="02040503050406030204" pitchFamily="18" charset="0"/>
                <a:ea typeface="Cambria" panose="02040503050406030204" pitchFamily="18" charset="0"/>
                <a:cs typeface="Arial Unicode MS" panose="020B0604020202020204" pitchFamily="34" charset="-128"/>
              </a:rPr>
              <a:t>) </a:t>
            </a:r>
            <a:r>
              <a:rPr lang="en-US" sz="2600" b="1" dirty="0">
                <a:latin typeface="Cambria" panose="02040503050406030204" pitchFamily="18" charset="0"/>
                <a:ea typeface="Cambria" panose="02040503050406030204" pitchFamily="18" charset="0"/>
                <a:cs typeface="Arial Unicode MS" panose="020B0604020202020204" pitchFamily="34" charset="-128"/>
              </a:rPr>
              <a:t>Both conclusions I and II follow</a:t>
            </a:r>
          </a:p>
          <a:p>
            <a:pPr algn="just">
              <a:tabLst>
                <a:tab pos="2454275" algn="l"/>
              </a:tabLst>
            </a:pPr>
            <a:r>
              <a:rPr lang="en-US" sz="2600" b="1" dirty="0">
                <a:latin typeface="Cambria" panose="02040503050406030204" pitchFamily="18" charset="0"/>
                <a:ea typeface="Cambria" panose="02040503050406030204" pitchFamily="18" charset="0"/>
                <a:cs typeface="Arial Unicode MS" panose="020B0604020202020204" pitchFamily="34" charset="-128"/>
              </a:rPr>
              <a:t>(d</a:t>
            </a:r>
            <a:r>
              <a:rPr lang="hi-IN" sz="2600" b="1" dirty="0">
                <a:latin typeface="Cambria" panose="02040503050406030204" pitchFamily="18" charset="0"/>
                <a:ea typeface="Cambria" panose="02040503050406030204" pitchFamily="18" charset="0"/>
                <a:cs typeface="Arial Unicode MS" panose="020B0604020202020204" pitchFamily="34" charset="-128"/>
              </a:rPr>
              <a:t>) </a:t>
            </a:r>
            <a:r>
              <a:rPr lang="en-US" sz="2600" b="1" dirty="0">
                <a:latin typeface="Cambria" panose="02040503050406030204" pitchFamily="18" charset="0"/>
                <a:ea typeface="Cambria" panose="02040503050406030204" pitchFamily="18" charset="0"/>
                <a:cs typeface="Arial Unicode MS" panose="020B0604020202020204" pitchFamily="34" charset="-128"/>
              </a:rPr>
              <a:t>Neither conclusion I nor conclusion II follows</a:t>
            </a:r>
          </a:p>
        </p:txBody>
      </p:sp>
      <p:sp>
        <p:nvSpPr>
          <p:cNvPr id="2" name="TextBox 1">
            <a:extLst>
              <a:ext uri="{FF2B5EF4-FFF2-40B4-BE49-F238E27FC236}">
                <a16:creationId xmlns:a16="http://schemas.microsoft.com/office/drawing/2014/main" id="{66A14004-E8AA-3EE3-B109-72A7C8B47678}"/>
              </a:ext>
            </a:extLst>
          </p:cNvPr>
          <p:cNvSpPr txBox="1"/>
          <p:nvPr/>
        </p:nvSpPr>
        <p:spPr>
          <a:xfrm>
            <a:off x="31363" y="238358"/>
            <a:ext cx="9559897" cy="461665"/>
          </a:xfrm>
          <a:prstGeom prst="rect">
            <a:avLst/>
          </a:prstGeom>
          <a:noFill/>
        </p:spPr>
        <p:txBody>
          <a:bodyPr wrap="square">
            <a:spAutoFit/>
          </a:bodyPr>
          <a:lstStyle/>
          <a:p>
            <a:pPr algn="ctr"/>
            <a:r>
              <a:rPr lang="en-IN" sz="2400" b="1" dirty="0">
                <a:solidFill>
                  <a:schemeClr val="bg1"/>
                </a:solidFill>
                <a:latin typeface="Cambria" panose="02040503050406030204" pitchFamily="18" charset="0"/>
                <a:ea typeface="Cambria" panose="02040503050406030204" pitchFamily="18" charset="0"/>
              </a:rPr>
              <a:t>SSC JE | JSSC JE | NHPC JE | DDA JE | DFCCIL | IB JIO | By Abhishek Sir</a:t>
            </a:r>
          </a:p>
        </p:txBody>
      </p:sp>
    </p:spTree>
    <p:extLst>
      <p:ext uri="{BB962C8B-B14F-4D97-AF65-F5344CB8AC3E}">
        <p14:creationId xmlns:p14="http://schemas.microsoft.com/office/powerpoint/2010/main" val="4258262645"/>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DC1FFC54-4807-BE97-2D12-68A4B9F3383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TextBox 3">
            <a:extLst>
              <a:ext uri="{FF2B5EF4-FFF2-40B4-BE49-F238E27FC236}">
                <a16:creationId xmlns:a16="http://schemas.microsoft.com/office/drawing/2014/main" id="{5EB96F1C-B457-871A-9D2E-500040AA9F86}"/>
              </a:ext>
            </a:extLst>
          </p:cNvPr>
          <p:cNvSpPr txBox="1"/>
          <p:nvPr/>
        </p:nvSpPr>
        <p:spPr>
          <a:xfrm>
            <a:off x="413935" y="1031095"/>
            <a:ext cx="11542255" cy="5632311"/>
          </a:xfrm>
          <a:prstGeom prst="rect">
            <a:avLst/>
          </a:prstGeom>
          <a:noFill/>
        </p:spPr>
        <p:txBody>
          <a:bodyPr wrap="square" rtlCol="0">
            <a:spAutoFit/>
          </a:bodyPr>
          <a:lstStyle/>
          <a:p>
            <a:pPr algn="just">
              <a:tabLst>
                <a:tab pos="2454275" algn="l"/>
              </a:tabLst>
            </a:pPr>
            <a:r>
              <a:rPr lang="en-US" sz="2400" b="1" dirty="0">
                <a:latin typeface="Cambria" panose="02040503050406030204" pitchFamily="18" charset="0"/>
                <a:ea typeface="Cambria" panose="02040503050406030204" pitchFamily="18" charset="0"/>
                <a:cs typeface="Arial Unicode MS" panose="020B0604020202020204" pitchFamily="34" charset="-128"/>
              </a:rPr>
              <a:t>Q41. In the question three statements are given, followed by three conclusions, I, II and III. You have to consider the statements to be true even if it seems to be at variance from commonly known facts. You have to decide which of the given conclusions, if any, follows from the given statements.</a:t>
            </a:r>
          </a:p>
          <a:p>
            <a:pPr algn="just">
              <a:tabLst>
                <a:tab pos="2454275" algn="l"/>
              </a:tabLst>
            </a:pPr>
            <a:endParaRPr lang="en-US" sz="1200" b="1" dirty="0">
              <a:latin typeface="Cambria" panose="02040503050406030204" pitchFamily="18" charset="0"/>
              <a:ea typeface="Cambria" panose="02040503050406030204" pitchFamily="18" charset="0"/>
              <a:cs typeface="Arial Unicode MS" panose="020B0604020202020204" pitchFamily="34" charset="-128"/>
            </a:endParaRPr>
          </a:p>
          <a:p>
            <a:pPr algn="just">
              <a:tabLst>
                <a:tab pos="2454275" algn="l"/>
              </a:tabLst>
            </a:pPr>
            <a:r>
              <a:rPr lang="en-US" sz="2400" b="1" dirty="0">
                <a:latin typeface="Cambria" panose="02040503050406030204" pitchFamily="18" charset="0"/>
                <a:ea typeface="Cambria" panose="02040503050406030204" pitchFamily="18" charset="0"/>
                <a:cs typeface="Arial Unicode MS" panose="020B0604020202020204" pitchFamily="34" charset="-128"/>
              </a:rPr>
              <a:t>Statement I: All passes are valleys</a:t>
            </a:r>
          </a:p>
          <a:p>
            <a:pPr algn="just">
              <a:tabLst>
                <a:tab pos="2454275" algn="l"/>
              </a:tabLst>
            </a:pPr>
            <a:r>
              <a:rPr lang="en-US" sz="2400" b="1" dirty="0">
                <a:latin typeface="Cambria" panose="02040503050406030204" pitchFamily="18" charset="0"/>
                <a:ea typeface="Cambria" panose="02040503050406030204" pitchFamily="18" charset="0"/>
                <a:cs typeface="Arial Unicode MS" panose="020B0604020202020204" pitchFamily="34" charset="-128"/>
              </a:rPr>
              <a:t>Statement II: Some passes are mountains</a:t>
            </a:r>
          </a:p>
          <a:p>
            <a:pPr algn="just">
              <a:tabLst>
                <a:tab pos="2454275" algn="l"/>
              </a:tabLst>
            </a:pPr>
            <a:r>
              <a:rPr lang="en-US" sz="2400" b="1" dirty="0">
                <a:latin typeface="Cambria" panose="02040503050406030204" pitchFamily="18" charset="0"/>
                <a:ea typeface="Cambria" panose="02040503050406030204" pitchFamily="18" charset="0"/>
                <a:cs typeface="Arial Unicode MS" panose="020B0604020202020204" pitchFamily="34" charset="-128"/>
              </a:rPr>
              <a:t>Statement III: Some hills are mountains as well as valleys</a:t>
            </a:r>
          </a:p>
          <a:p>
            <a:pPr algn="just">
              <a:tabLst>
                <a:tab pos="2454275" algn="l"/>
              </a:tabLst>
            </a:pPr>
            <a:endParaRPr lang="en-US" sz="1200" b="1" dirty="0">
              <a:latin typeface="Cambria" panose="02040503050406030204" pitchFamily="18" charset="0"/>
              <a:ea typeface="Cambria" panose="02040503050406030204" pitchFamily="18" charset="0"/>
              <a:cs typeface="Arial Unicode MS" panose="020B0604020202020204" pitchFamily="34" charset="-128"/>
            </a:endParaRPr>
          </a:p>
          <a:p>
            <a:pPr algn="just">
              <a:tabLst>
                <a:tab pos="2454275" algn="l"/>
              </a:tabLst>
            </a:pPr>
            <a:r>
              <a:rPr lang="en-US" sz="2400" b="1" dirty="0">
                <a:latin typeface="Cambria" panose="02040503050406030204" pitchFamily="18" charset="0"/>
                <a:ea typeface="Cambria" panose="02040503050406030204" pitchFamily="18" charset="0"/>
                <a:cs typeface="Arial Unicode MS" panose="020B0604020202020204" pitchFamily="34" charset="-128"/>
              </a:rPr>
              <a:t>Conclusion I: Some hills are passes</a:t>
            </a:r>
          </a:p>
          <a:p>
            <a:pPr algn="just">
              <a:tabLst>
                <a:tab pos="2454275" algn="l"/>
              </a:tabLst>
            </a:pPr>
            <a:r>
              <a:rPr lang="en-US" sz="2400" b="1" dirty="0">
                <a:latin typeface="Cambria" panose="02040503050406030204" pitchFamily="18" charset="0"/>
                <a:ea typeface="Cambria" panose="02040503050406030204" pitchFamily="18" charset="0"/>
                <a:cs typeface="Arial Unicode MS" panose="020B0604020202020204" pitchFamily="34" charset="-128"/>
              </a:rPr>
              <a:t>Conclusion II: Some mountains are  valleys</a:t>
            </a:r>
          </a:p>
          <a:p>
            <a:pPr algn="just">
              <a:tabLst>
                <a:tab pos="2454275" algn="l"/>
              </a:tabLst>
            </a:pPr>
            <a:r>
              <a:rPr lang="en-US" sz="2400" b="1" dirty="0">
                <a:latin typeface="Cambria" panose="02040503050406030204" pitchFamily="18" charset="0"/>
                <a:ea typeface="Cambria" panose="02040503050406030204" pitchFamily="18" charset="0"/>
                <a:cs typeface="Arial Unicode MS" panose="020B0604020202020204" pitchFamily="34" charset="-128"/>
              </a:rPr>
              <a:t>Conclusion III: All valleys are hills </a:t>
            </a:r>
          </a:p>
          <a:p>
            <a:pPr algn="just">
              <a:tabLst>
                <a:tab pos="2454275" algn="l"/>
              </a:tabLst>
            </a:pPr>
            <a:r>
              <a:rPr lang="en-US" sz="2400" b="1" dirty="0">
                <a:latin typeface="Cambria" panose="02040503050406030204" pitchFamily="18" charset="0"/>
                <a:ea typeface="Cambria" panose="02040503050406030204" pitchFamily="18" charset="0"/>
                <a:cs typeface="Arial Unicode MS" panose="020B0604020202020204" pitchFamily="34" charset="-128"/>
              </a:rPr>
              <a:t>(a) Only conclusion I follows</a:t>
            </a:r>
          </a:p>
          <a:p>
            <a:pPr algn="just">
              <a:tabLst>
                <a:tab pos="2454275" algn="l"/>
              </a:tabLst>
            </a:pPr>
            <a:r>
              <a:rPr lang="en-US" sz="2400" b="1" dirty="0">
                <a:latin typeface="Cambria" panose="02040503050406030204" pitchFamily="18" charset="0"/>
                <a:ea typeface="Cambria" panose="02040503050406030204" pitchFamily="18" charset="0"/>
                <a:cs typeface="Arial Unicode MS" panose="020B0604020202020204" pitchFamily="34" charset="-128"/>
              </a:rPr>
              <a:t>(b</a:t>
            </a:r>
            <a:r>
              <a:rPr lang="hi-IN" sz="2400" b="1" dirty="0">
                <a:latin typeface="Cambria" panose="02040503050406030204" pitchFamily="18" charset="0"/>
                <a:ea typeface="Cambria" panose="02040503050406030204" pitchFamily="18" charset="0"/>
                <a:cs typeface="Arial Unicode MS" panose="020B0604020202020204" pitchFamily="34" charset="-128"/>
              </a:rPr>
              <a:t>) </a:t>
            </a:r>
            <a:r>
              <a:rPr lang="en-US" sz="2400" b="1" dirty="0">
                <a:latin typeface="Cambria" panose="02040503050406030204" pitchFamily="18" charset="0"/>
                <a:ea typeface="Cambria" panose="02040503050406030204" pitchFamily="18" charset="0"/>
                <a:cs typeface="Arial Unicode MS" panose="020B0604020202020204" pitchFamily="34" charset="-128"/>
              </a:rPr>
              <a:t>Only conclusion  II follows</a:t>
            </a:r>
          </a:p>
          <a:p>
            <a:pPr algn="just">
              <a:tabLst>
                <a:tab pos="2454275" algn="l"/>
              </a:tabLst>
            </a:pPr>
            <a:r>
              <a:rPr lang="en-US" sz="2400" b="1" dirty="0">
                <a:latin typeface="Cambria" panose="02040503050406030204" pitchFamily="18" charset="0"/>
                <a:ea typeface="Cambria" panose="02040503050406030204" pitchFamily="18" charset="0"/>
                <a:cs typeface="Arial Unicode MS" panose="020B0604020202020204" pitchFamily="34" charset="-128"/>
              </a:rPr>
              <a:t>(c</a:t>
            </a:r>
            <a:r>
              <a:rPr lang="hi-IN" sz="2400" b="1" dirty="0">
                <a:latin typeface="Cambria" panose="02040503050406030204" pitchFamily="18" charset="0"/>
                <a:ea typeface="Cambria" panose="02040503050406030204" pitchFamily="18" charset="0"/>
                <a:cs typeface="Arial Unicode MS" panose="020B0604020202020204" pitchFamily="34" charset="-128"/>
              </a:rPr>
              <a:t>) </a:t>
            </a:r>
            <a:r>
              <a:rPr lang="en-US" sz="2400" b="1" dirty="0">
                <a:latin typeface="Cambria" panose="02040503050406030204" pitchFamily="18" charset="0"/>
                <a:ea typeface="Cambria" panose="02040503050406030204" pitchFamily="18" charset="0"/>
                <a:cs typeface="Arial Unicode MS" panose="020B0604020202020204" pitchFamily="34" charset="-128"/>
              </a:rPr>
              <a:t>Only conclusions I and II follow</a:t>
            </a:r>
          </a:p>
          <a:p>
            <a:pPr algn="just">
              <a:tabLst>
                <a:tab pos="2454275" algn="l"/>
              </a:tabLst>
            </a:pPr>
            <a:r>
              <a:rPr lang="en-US" sz="2400" b="1" dirty="0">
                <a:latin typeface="Cambria" panose="02040503050406030204" pitchFamily="18" charset="0"/>
                <a:ea typeface="Cambria" panose="02040503050406030204" pitchFamily="18" charset="0"/>
                <a:cs typeface="Arial Unicode MS" panose="020B0604020202020204" pitchFamily="34" charset="-128"/>
              </a:rPr>
              <a:t>(d</a:t>
            </a:r>
            <a:r>
              <a:rPr lang="hi-IN" sz="2400" b="1" dirty="0">
                <a:latin typeface="Cambria" panose="02040503050406030204" pitchFamily="18" charset="0"/>
                <a:ea typeface="Cambria" panose="02040503050406030204" pitchFamily="18" charset="0"/>
                <a:cs typeface="Arial Unicode MS" panose="020B0604020202020204" pitchFamily="34" charset="-128"/>
              </a:rPr>
              <a:t>) </a:t>
            </a:r>
            <a:r>
              <a:rPr lang="en-US" sz="2400" b="1" dirty="0">
                <a:latin typeface="Cambria" panose="02040503050406030204" pitchFamily="18" charset="0"/>
                <a:ea typeface="Cambria" panose="02040503050406030204" pitchFamily="18" charset="0"/>
                <a:cs typeface="Arial Unicode MS" panose="020B0604020202020204" pitchFamily="34" charset="-128"/>
              </a:rPr>
              <a:t>All conclusions I, II and  III follow</a:t>
            </a:r>
          </a:p>
        </p:txBody>
      </p:sp>
      <p:sp>
        <p:nvSpPr>
          <p:cNvPr id="2" name="TextBox 1">
            <a:extLst>
              <a:ext uri="{FF2B5EF4-FFF2-40B4-BE49-F238E27FC236}">
                <a16:creationId xmlns:a16="http://schemas.microsoft.com/office/drawing/2014/main" id="{66A14004-E8AA-3EE3-B109-72A7C8B47678}"/>
              </a:ext>
            </a:extLst>
          </p:cNvPr>
          <p:cNvSpPr txBox="1"/>
          <p:nvPr/>
        </p:nvSpPr>
        <p:spPr>
          <a:xfrm>
            <a:off x="31363" y="238358"/>
            <a:ext cx="9559897" cy="461665"/>
          </a:xfrm>
          <a:prstGeom prst="rect">
            <a:avLst/>
          </a:prstGeom>
          <a:noFill/>
        </p:spPr>
        <p:txBody>
          <a:bodyPr wrap="square">
            <a:spAutoFit/>
          </a:bodyPr>
          <a:lstStyle/>
          <a:p>
            <a:pPr algn="ctr"/>
            <a:r>
              <a:rPr lang="en-IN" sz="2400" b="1" dirty="0">
                <a:solidFill>
                  <a:schemeClr val="bg1"/>
                </a:solidFill>
                <a:latin typeface="Cambria" panose="02040503050406030204" pitchFamily="18" charset="0"/>
                <a:ea typeface="Cambria" panose="02040503050406030204" pitchFamily="18" charset="0"/>
              </a:rPr>
              <a:t>SSC JE | JSSC JE | NHPC JE | DDA JE | DFCCIL | IB JIO | By Abhishek Sir</a:t>
            </a:r>
          </a:p>
        </p:txBody>
      </p:sp>
    </p:spTree>
    <p:extLst>
      <p:ext uri="{BB962C8B-B14F-4D97-AF65-F5344CB8AC3E}">
        <p14:creationId xmlns:p14="http://schemas.microsoft.com/office/powerpoint/2010/main" val="2639557473"/>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DC1FFC54-4807-BE97-2D12-68A4B9F3383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TextBox 3">
            <a:extLst>
              <a:ext uri="{FF2B5EF4-FFF2-40B4-BE49-F238E27FC236}">
                <a16:creationId xmlns:a16="http://schemas.microsoft.com/office/drawing/2014/main" id="{5EB96F1C-B457-871A-9D2E-500040AA9F86}"/>
              </a:ext>
            </a:extLst>
          </p:cNvPr>
          <p:cNvSpPr txBox="1"/>
          <p:nvPr/>
        </p:nvSpPr>
        <p:spPr>
          <a:xfrm>
            <a:off x="413935" y="1031095"/>
            <a:ext cx="11542255" cy="3693319"/>
          </a:xfrm>
          <a:prstGeom prst="rect">
            <a:avLst/>
          </a:prstGeom>
          <a:noFill/>
        </p:spPr>
        <p:txBody>
          <a:bodyPr wrap="square" rtlCol="0">
            <a:spAutoFit/>
          </a:bodyPr>
          <a:lstStyle/>
          <a:p>
            <a:pPr algn="just">
              <a:tabLst>
                <a:tab pos="2454275" algn="l"/>
              </a:tabLst>
            </a:pPr>
            <a:r>
              <a:rPr lang="en-US" sz="2600" b="1" dirty="0">
                <a:latin typeface="Cambria" panose="02040503050406030204" pitchFamily="18" charset="0"/>
                <a:ea typeface="Cambria" panose="02040503050406030204" pitchFamily="18" charset="0"/>
                <a:cs typeface="Arial Unicode MS" panose="020B0604020202020204" pitchFamily="34" charset="-128"/>
              </a:rPr>
              <a:t>Q42. Which of the following cube in the answer figure cannot be made based on the unfolded cube in the question figure? </a:t>
            </a:r>
          </a:p>
          <a:p>
            <a:pPr algn="just">
              <a:tabLst>
                <a:tab pos="2454275" algn="l"/>
              </a:tabLst>
            </a:pPr>
            <a:endParaRPr lang="en-US" sz="2600" b="1" dirty="0">
              <a:latin typeface="Cambria" panose="02040503050406030204" pitchFamily="18" charset="0"/>
              <a:ea typeface="Cambria" panose="02040503050406030204" pitchFamily="18" charset="0"/>
              <a:cs typeface="Arial Unicode MS" panose="020B0604020202020204" pitchFamily="34" charset="-128"/>
            </a:endParaRPr>
          </a:p>
          <a:p>
            <a:pPr algn="just">
              <a:tabLst>
                <a:tab pos="2454275" algn="l"/>
              </a:tabLst>
            </a:pPr>
            <a:endParaRPr lang="en-US" sz="2600" b="1" dirty="0">
              <a:latin typeface="Cambria" panose="02040503050406030204" pitchFamily="18" charset="0"/>
              <a:ea typeface="Cambria" panose="02040503050406030204" pitchFamily="18" charset="0"/>
              <a:cs typeface="Arial Unicode MS" panose="020B0604020202020204" pitchFamily="34" charset="-128"/>
            </a:endParaRPr>
          </a:p>
          <a:p>
            <a:pPr algn="just">
              <a:tabLst>
                <a:tab pos="2454275" algn="l"/>
              </a:tabLst>
            </a:pPr>
            <a:endParaRPr lang="en-US" sz="2600" b="1" dirty="0">
              <a:latin typeface="Cambria" panose="02040503050406030204" pitchFamily="18" charset="0"/>
              <a:ea typeface="Cambria" panose="02040503050406030204" pitchFamily="18" charset="0"/>
              <a:cs typeface="Arial Unicode MS" panose="020B0604020202020204" pitchFamily="34" charset="-128"/>
            </a:endParaRPr>
          </a:p>
          <a:p>
            <a:pPr algn="just">
              <a:tabLst>
                <a:tab pos="2454275" algn="l"/>
              </a:tabLst>
            </a:pPr>
            <a:endParaRPr lang="en-US" sz="2600" b="1" dirty="0">
              <a:latin typeface="Cambria" panose="02040503050406030204" pitchFamily="18" charset="0"/>
              <a:ea typeface="Cambria" panose="02040503050406030204" pitchFamily="18" charset="0"/>
              <a:cs typeface="Arial Unicode MS" panose="020B0604020202020204" pitchFamily="34" charset="-128"/>
            </a:endParaRPr>
          </a:p>
          <a:p>
            <a:pPr algn="just">
              <a:tabLst>
                <a:tab pos="2454275" algn="l"/>
              </a:tabLst>
            </a:pPr>
            <a:endParaRPr lang="en-US" sz="2600" b="1" dirty="0">
              <a:latin typeface="Cambria" panose="02040503050406030204" pitchFamily="18" charset="0"/>
              <a:ea typeface="Cambria" panose="02040503050406030204" pitchFamily="18" charset="0"/>
              <a:cs typeface="Arial Unicode MS" panose="020B0604020202020204" pitchFamily="34" charset="-128"/>
            </a:endParaRPr>
          </a:p>
          <a:p>
            <a:pPr algn="just">
              <a:tabLst>
                <a:tab pos="2454275" algn="l"/>
              </a:tabLst>
            </a:pPr>
            <a:endParaRPr lang="en-US" sz="2600" b="1" dirty="0">
              <a:latin typeface="Cambria" panose="02040503050406030204" pitchFamily="18" charset="0"/>
              <a:ea typeface="Cambria" panose="02040503050406030204" pitchFamily="18" charset="0"/>
              <a:cs typeface="Arial Unicode MS" panose="020B0604020202020204" pitchFamily="34" charset="-128"/>
            </a:endParaRPr>
          </a:p>
          <a:p>
            <a:pPr algn="just"/>
            <a:r>
              <a:rPr lang="en-US" sz="2600" b="1" dirty="0">
                <a:latin typeface="Cambria" panose="02040503050406030204" pitchFamily="18" charset="0"/>
                <a:ea typeface="Cambria" panose="02040503050406030204" pitchFamily="18" charset="0"/>
                <a:cs typeface="Arial Unicode MS" panose="020B0604020202020204" pitchFamily="34" charset="-128"/>
              </a:rPr>
              <a:t>(a) 			(b</a:t>
            </a:r>
            <a:r>
              <a:rPr lang="hi-IN" sz="2600" b="1" dirty="0">
                <a:latin typeface="Cambria" panose="02040503050406030204" pitchFamily="18" charset="0"/>
                <a:ea typeface="Cambria" panose="02040503050406030204" pitchFamily="18" charset="0"/>
                <a:cs typeface="Arial Unicode MS" panose="020B0604020202020204" pitchFamily="34" charset="-128"/>
              </a:rPr>
              <a:t>) </a:t>
            </a:r>
            <a:r>
              <a:rPr lang="en-US" sz="2600" b="1" dirty="0">
                <a:latin typeface="Cambria" panose="02040503050406030204" pitchFamily="18" charset="0"/>
                <a:ea typeface="Cambria" panose="02040503050406030204" pitchFamily="18" charset="0"/>
                <a:cs typeface="Arial Unicode MS" panose="020B0604020202020204" pitchFamily="34" charset="-128"/>
              </a:rPr>
              <a:t>			(c</a:t>
            </a:r>
            <a:r>
              <a:rPr lang="hi-IN" sz="2600" b="1" dirty="0">
                <a:latin typeface="Cambria" panose="02040503050406030204" pitchFamily="18" charset="0"/>
                <a:ea typeface="Cambria" panose="02040503050406030204" pitchFamily="18" charset="0"/>
                <a:cs typeface="Arial Unicode MS" panose="020B0604020202020204" pitchFamily="34" charset="-128"/>
              </a:rPr>
              <a:t>) </a:t>
            </a:r>
            <a:r>
              <a:rPr lang="en-US" sz="2600" b="1" dirty="0">
                <a:latin typeface="Cambria" panose="02040503050406030204" pitchFamily="18" charset="0"/>
                <a:ea typeface="Cambria" panose="02040503050406030204" pitchFamily="18" charset="0"/>
                <a:cs typeface="Arial Unicode MS" panose="020B0604020202020204" pitchFamily="34" charset="-128"/>
              </a:rPr>
              <a:t>			(d</a:t>
            </a:r>
            <a:r>
              <a:rPr lang="hi-IN" sz="2600" b="1" dirty="0">
                <a:latin typeface="Cambria" panose="02040503050406030204" pitchFamily="18" charset="0"/>
                <a:ea typeface="Cambria" panose="02040503050406030204" pitchFamily="18" charset="0"/>
                <a:cs typeface="Arial Unicode MS" panose="020B0604020202020204" pitchFamily="34" charset="-128"/>
              </a:rPr>
              <a:t>)</a:t>
            </a:r>
            <a:r>
              <a:rPr lang="en-US" sz="2600" b="1" dirty="0">
                <a:latin typeface="Cambria" panose="02040503050406030204" pitchFamily="18" charset="0"/>
                <a:ea typeface="Cambria" panose="02040503050406030204" pitchFamily="18" charset="0"/>
                <a:cs typeface="Arial Unicode MS" panose="020B0604020202020204" pitchFamily="34" charset="-128"/>
              </a:rPr>
              <a:t> 	</a:t>
            </a:r>
          </a:p>
        </p:txBody>
      </p:sp>
      <p:sp>
        <p:nvSpPr>
          <p:cNvPr id="2" name="TextBox 1">
            <a:extLst>
              <a:ext uri="{FF2B5EF4-FFF2-40B4-BE49-F238E27FC236}">
                <a16:creationId xmlns:a16="http://schemas.microsoft.com/office/drawing/2014/main" id="{66A14004-E8AA-3EE3-B109-72A7C8B47678}"/>
              </a:ext>
            </a:extLst>
          </p:cNvPr>
          <p:cNvSpPr txBox="1"/>
          <p:nvPr/>
        </p:nvSpPr>
        <p:spPr>
          <a:xfrm>
            <a:off x="31363" y="238358"/>
            <a:ext cx="9559897" cy="461665"/>
          </a:xfrm>
          <a:prstGeom prst="rect">
            <a:avLst/>
          </a:prstGeom>
          <a:noFill/>
        </p:spPr>
        <p:txBody>
          <a:bodyPr wrap="square">
            <a:spAutoFit/>
          </a:bodyPr>
          <a:lstStyle/>
          <a:p>
            <a:pPr algn="ctr"/>
            <a:r>
              <a:rPr lang="en-IN" sz="2400" b="1" dirty="0">
                <a:solidFill>
                  <a:schemeClr val="bg1"/>
                </a:solidFill>
                <a:latin typeface="Cambria" panose="02040503050406030204" pitchFamily="18" charset="0"/>
                <a:ea typeface="Cambria" panose="02040503050406030204" pitchFamily="18" charset="0"/>
              </a:rPr>
              <a:t>SSC JE | JSSC JE | NHPC JE | DDA JE | DFCCIL | IB JIO | By Abhishek Sir</a:t>
            </a:r>
          </a:p>
        </p:txBody>
      </p:sp>
      <p:pic>
        <p:nvPicPr>
          <p:cNvPr id="6" name="Picture 5">
            <a:extLst>
              <a:ext uri="{FF2B5EF4-FFF2-40B4-BE49-F238E27FC236}">
                <a16:creationId xmlns:a16="http://schemas.microsoft.com/office/drawing/2014/main" id="{A2A810C5-1691-E150-35BD-05F89F4D8782}"/>
              </a:ext>
            </a:extLst>
          </p:cNvPr>
          <p:cNvPicPr>
            <a:picLocks noChangeAspect="1"/>
          </p:cNvPicPr>
          <p:nvPr/>
        </p:nvPicPr>
        <p:blipFill>
          <a:blip r:embed="rId3"/>
          <a:stretch>
            <a:fillRect/>
          </a:stretch>
        </p:blipFill>
        <p:spPr>
          <a:xfrm>
            <a:off x="579437" y="1963737"/>
            <a:ext cx="3051912" cy="2290763"/>
          </a:xfrm>
          <a:prstGeom prst="rect">
            <a:avLst/>
          </a:prstGeom>
        </p:spPr>
      </p:pic>
      <p:pic>
        <p:nvPicPr>
          <p:cNvPr id="8" name="Picture 7">
            <a:extLst>
              <a:ext uri="{FF2B5EF4-FFF2-40B4-BE49-F238E27FC236}">
                <a16:creationId xmlns:a16="http://schemas.microsoft.com/office/drawing/2014/main" id="{BC989B81-2027-BC2E-4DB9-67F492ADED03}"/>
              </a:ext>
            </a:extLst>
          </p:cNvPr>
          <p:cNvPicPr>
            <a:picLocks noChangeAspect="1"/>
          </p:cNvPicPr>
          <p:nvPr/>
        </p:nvPicPr>
        <p:blipFill>
          <a:blip r:embed="rId4"/>
          <a:stretch>
            <a:fillRect/>
          </a:stretch>
        </p:blipFill>
        <p:spPr>
          <a:xfrm>
            <a:off x="1041400" y="4341820"/>
            <a:ext cx="1752600" cy="1800225"/>
          </a:xfrm>
          <a:prstGeom prst="rect">
            <a:avLst/>
          </a:prstGeom>
        </p:spPr>
      </p:pic>
      <p:pic>
        <p:nvPicPr>
          <p:cNvPr id="10" name="Picture 9">
            <a:extLst>
              <a:ext uri="{FF2B5EF4-FFF2-40B4-BE49-F238E27FC236}">
                <a16:creationId xmlns:a16="http://schemas.microsoft.com/office/drawing/2014/main" id="{B275BDFE-E368-1952-3359-84D71634AD39}"/>
              </a:ext>
            </a:extLst>
          </p:cNvPr>
          <p:cNvPicPr>
            <a:picLocks noChangeAspect="1"/>
          </p:cNvPicPr>
          <p:nvPr/>
        </p:nvPicPr>
        <p:blipFill>
          <a:blip r:embed="rId5"/>
          <a:stretch>
            <a:fillRect/>
          </a:stretch>
        </p:blipFill>
        <p:spPr>
          <a:xfrm>
            <a:off x="3797300" y="4341820"/>
            <a:ext cx="1903095" cy="1800225"/>
          </a:xfrm>
          <a:prstGeom prst="rect">
            <a:avLst/>
          </a:prstGeom>
        </p:spPr>
      </p:pic>
      <p:pic>
        <p:nvPicPr>
          <p:cNvPr id="12" name="Picture 11">
            <a:extLst>
              <a:ext uri="{FF2B5EF4-FFF2-40B4-BE49-F238E27FC236}">
                <a16:creationId xmlns:a16="http://schemas.microsoft.com/office/drawing/2014/main" id="{AA7809DD-5BBC-79D4-D908-B597C092D61C}"/>
              </a:ext>
            </a:extLst>
          </p:cNvPr>
          <p:cNvPicPr>
            <a:picLocks noChangeAspect="1"/>
          </p:cNvPicPr>
          <p:nvPr/>
        </p:nvPicPr>
        <p:blipFill>
          <a:blip r:embed="rId6"/>
          <a:stretch>
            <a:fillRect/>
          </a:stretch>
        </p:blipFill>
        <p:spPr>
          <a:xfrm>
            <a:off x="6491606" y="4341820"/>
            <a:ext cx="1903095" cy="1826534"/>
          </a:xfrm>
          <a:prstGeom prst="rect">
            <a:avLst/>
          </a:prstGeom>
        </p:spPr>
      </p:pic>
      <p:pic>
        <p:nvPicPr>
          <p:cNvPr id="14" name="Picture 13">
            <a:extLst>
              <a:ext uri="{FF2B5EF4-FFF2-40B4-BE49-F238E27FC236}">
                <a16:creationId xmlns:a16="http://schemas.microsoft.com/office/drawing/2014/main" id="{E397757B-244A-E06C-AF8B-9983C5B7BA0F}"/>
              </a:ext>
            </a:extLst>
          </p:cNvPr>
          <p:cNvPicPr>
            <a:picLocks noChangeAspect="1"/>
          </p:cNvPicPr>
          <p:nvPr/>
        </p:nvPicPr>
        <p:blipFill>
          <a:blip r:embed="rId7"/>
          <a:stretch>
            <a:fillRect/>
          </a:stretch>
        </p:blipFill>
        <p:spPr>
          <a:xfrm>
            <a:off x="9264017" y="4330700"/>
            <a:ext cx="1796591" cy="1826534"/>
          </a:xfrm>
          <a:prstGeom prst="rect">
            <a:avLst/>
          </a:prstGeom>
        </p:spPr>
      </p:pic>
    </p:spTree>
    <p:extLst>
      <p:ext uri="{BB962C8B-B14F-4D97-AF65-F5344CB8AC3E}">
        <p14:creationId xmlns:p14="http://schemas.microsoft.com/office/powerpoint/2010/main" val="1248652595"/>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DC1FFC54-4807-BE97-2D12-68A4B9F3383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TextBox 3">
            <a:extLst>
              <a:ext uri="{FF2B5EF4-FFF2-40B4-BE49-F238E27FC236}">
                <a16:creationId xmlns:a16="http://schemas.microsoft.com/office/drawing/2014/main" id="{5EB96F1C-B457-871A-9D2E-500040AA9F86}"/>
              </a:ext>
            </a:extLst>
          </p:cNvPr>
          <p:cNvSpPr txBox="1"/>
          <p:nvPr/>
        </p:nvSpPr>
        <p:spPr>
          <a:xfrm>
            <a:off x="413935" y="1031095"/>
            <a:ext cx="11542255" cy="4893647"/>
          </a:xfrm>
          <a:prstGeom prst="rect">
            <a:avLst/>
          </a:prstGeom>
          <a:noFill/>
        </p:spPr>
        <p:txBody>
          <a:bodyPr wrap="square" rtlCol="0">
            <a:spAutoFit/>
          </a:bodyPr>
          <a:lstStyle/>
          <a:p>
            <a:pPr algn="just">
              <a:tabLst>
                <a:tab pos="2454275" algn="l"/>
              </a:tabLst>
            </a:pPr>
            <a:r>
              <a:rPr lang="en-US" sz="2600" b="1" dirty="0">
                <a:latin typeface="Cambria" panose="02040503050406030204" pitchFamily="18" charset="0"/>
                <a:ea typeface="Cambria" panose="02040503050406030204" pitchFamily="18" charset="0"/>
                <a:cs typeface="Arial Unicode MS" panose="020B0604020202020204" pitchFamily="34" charset="-128"/>
              </a:rPr>
              <a:t>Q43. Which of the following answer figure patterns can be combined to make the question figure? </a:t>
            </a:r>
          </a:p>
          <a:p>
            <a:pPr algn="just">
              <a:tabLst>
                <a:tab pos="2454275" algn="l"/>
              </a:tabLst>
            </a:pPr>
            <a:endParaRPr lang="en-US" sz="2600" b="1" dirty="0">
              <a:latin typeface="Cambria" panose="02040503050406030204" pitchFamily="18" charset="0"/>
              <a:ea typeface="Cambria" panose="02040503050406030204" pitchFamily="18" charset="0"/>
              <a:cs typeface="Arial Unicode MS" panose="020B0604020202020204" pitchFamily="34" charset="-128"/>
            </a:endParaRPr>
          </a:p>
          <a:p>
            <a:pPr algn="just">
              <a:tabLst>
                <a:tab pos="2454275" algn="l"/>
              </a:tabLst>
            </a:pPr>
            <a:endParaRPr lang="en-US" sz="2600" b="1" dirty="0">
              <a:latin typeface="Cambria" panose="02040503050406030204" pitchFamily="18" charset="0"/>
              <a:ea typeface="Cambria" panose="02040503050406030204" pitchFamily="18" charset="0"/>
              <a:cs typeface="Arial Unicode MS" panose="020B0604020202020204" pitchFamily="34" charset="-128"/>
            </a:endParaRPr>
          </a:p>
          <a:p>
            <a:pPr algn="just">
              <a:tabLst>
                <a:tab pos="2454275" algn="l"/>
              </a:tabLst>
            </a:pPr>
            <a:endParaRPr lang="en-US" sz="2600" b="1" dirty="0">
              <a:latin typeface="Cambria" panose="02040503050406030204" pitchFamily="18" charset="0"/>
              <a:ea typeface="Cambria" panose="02040503050406030204" pitchFamily="18" charset="0"/>
              <a:cs typeface="Arial Unicode MS" panose="020B0604020202020204" pitchFamily="34" charset="-128"/>
            </a:endParaRPr>
          </a:p>
          <a:p>
            <a:pPr algn="just">
              <a:tabLst>
                <a:tab pos="2454275" algn="l"/>
              </a:tabLst>
            </a:pPr>
            <a:endParaRPr lang="en-US" sz="2600" b="1" dirty="0">
              <a:latin typeface="Cambria" panose="02040503050406030204" pitchFamily="18" charset="0"/>
              <a:ea typeface="Cambria" panose="02040503050406030204" pitchFamily="18" charset="0"/>
              <a:cs typeface="Arial Unicode MS" panose="020B0604020202020204" pitchFamily="34" charset="-128"/>
            </a:endParaRPr>
          </a:p>
          <a:p>
            <a:pPr algn="just">
              <a:tabLst>
                <a:tab pos="2454275" algn="l"/>
              </a:tabLst>
            </a:pPr>
            <a:endParaRPr lang="en-US" sz="2600" b="1" dirty="0">
              <a:latin typeface="Cambria" panose="02040503050406030204" pitchFamily="18" charset="0"/>
              <a:ea typeface="Cambria" panose="02040503050406030204" pitchFamily="18" charset="0"/>
              <a:cs typeface="Arial Unicode MS" panose="020B0604020202020204" pitchFamily="34" charset="-128"/>
            </a:endParaRPr>
          </a:p>
          <a:p>
            <a:pPr algn="just"/>
            <a:r>
              <a:rPr lang="en-US" sz="2600" b="1" dirty="0">
                <a:latin typeface="Cambria" panose="02040503050406030204" pitchFamily="18" charset="0"/>
                <a:ea typeface="Cambria" panose="02040503050406030204" pitchFamily="18" charset="0"/>
                <a:cs typeface="Arial Unicode MS" panose="020B0604020202020204" pitchFamily="34" charset="-128"/>
              </a:rPr>
              <a:t>(a) 					(b</a:t>
            </a:r>
            <a:r>
              <a:rPr lang="hi-IN" sz="2600" b="1" dirty="0">
                <a:latin typeface="Cambria" panose="02040503050406030204" pitchFamily="18" charset="0"/>
                <a:ea typeface="Cambria" panose="02040503050406030204" pitchFamily="18" charset="0"/>
                <a:cs typeface="Arial Unicode MS" panose="020B0604020202020204" pitchFamily="34" charset="-128"/>
              </a:rPr>
              <a:t>) </a:t>
            </a:r>
            <a:r>
              <a:rPr lang="en-US" sz="2600" b="1" dirty="0">
                <a:latin typeface="Cambria" panose="02040503050406030204" pitchFamily="18" charset="0"/>
                <a:ea typeface="Cambria" panose="02040503050406030204" pitchFamily="18" charset="0"/>
                <a:cs typeface="Arial Unicode MS" panose="020B0604020202020204" pitchFamily="34" charset="-128"/>
              </a:rPr>
              <a:t>			</a:t>
            </a:r>
          </a:p>
          <a:p>
            <a:pPr algn="just"/>
            <a:endParaRPr lang="en-US" sz="2600" b="1" dirty="0">
              <a:latin typeface="Cambria" panose="02040503050406030204" pitchFamily="18" charset="0"/>
              <a:ea typeface="Cambria" panose="02040503050406030204" pitchFamily="18" charset="0"/>
              <a:cs typeface="Arial Unicode MS" panose="020B0604020202020204" pitchFamily="34" charset="-128"/>
            </a:endParaRPr>
          </a:p>
          <a:p>
            <a:pPr algn="just"/>
            <a:endParaRPr lang="en-US" sz="2600" b="1" dirty="0">
              <a:latin typeface="Cambria" panose="02040503050406030204" pitchFamily="18" charset="0"/>
              <a:ea typeface="Cambria" panose="02040503050406030204" pitchFamily="18" charset="0"/>
              <a:cs typeface="Arial Unicode MS" panose="020B0604020202020204" pitchFamily="34" charset="-128"/>
            </a:endParaRPr>
          </a:p>
          <a:p>
            <a:pPr algn="just"/>
            <a:endParaRPr lang="en-US" sz="2600" b="1" dirty="0">
              <a:latin typeface="Cambria" panose="02040503050406030204" pitchFamily="18" charset="0"/>
              <a:ea typeface="Cambria" panose="02040503050406030204" pitchFamily="18" charset="0"/>
              <a:cs typeface="Arial Unicode MS" panose="020B0604020202020204" pitchFamily="34" charset="-128"/>
            </a:endParaRPr>
          </a:p>
          <a:p>
            <a:pPr algn="just"/>
            <a:r>
              <a:rPr lang="en-US" sz="2600" b="1" dirty="0">
                <a:latin typeface="Cambria" panose="02040503050406030204" pitchFamily="18" charset="0"/>
                <a:ea typeface="Cambria" panose="02040503050406030204" pitchFamily="18" charset="0"/>
                <a:cs typeface="Arial Unicode MS" panose="020B0604020202020204" pitchFamily="34" charset="-128"/>
              </a:rPr>
              <a:t>(c</a:t>
            </a:r>
            <a:r>
              <a:rPr lang="hi-IN" sz="2600" b="1" dirty="0">
                <a:latin typeface="Cambria" panose="02040503050406030204" pitchFamily="18" charset="0"/>
                <a:ea typeface="Cambria" panose="02040503050406030204" pitchFamily="18" charset="0"/>
                <a:cs typeface="Arial Unicode MS" panose="020B0604020202020204" pitchFamily="34" charset="-128"/>
              </a:rPr>
              <a:t>) </a:t>
            </a:r>
            <a:r>
              <a:rPr lang="en-US" sz="2600" b="1" dirty="0">
                <a:latin typeface="Cambria" panose="02040503050406030204" pitchFamily="18" charset="0"/>
                <a:ea typeface="Cambria" panose="02040503050406030204" pitchFamily="18" charset="0"/>
                <a:cs typeface="Arial Unicode MS" panose="020B0604020202020204" pitchFamily="34" charset="-128"/>
              </a:rPr>
              <a:t>					(d</a:t>
            </a:r>
            <a:r>
              <a:rPr lang="hi-IN" sz="2600" b="1" dirty="0">
                <a:latin typeface="Cambria" panose="02040503050406030204" pitchFamily="18" charset="0"/>
                <a:ea typeface="Cambria" panose="02040503050406030204" pitchFamily="18" charset="0"/>
                <a:cs typeface="Arial Unicode MS" panose="020B0604020202020204" pitchFamily="34" charset="-128"/>
              </a:rPr>
              <a:t>)</a:t>
            </a:r>
            <a:r>
              <a:rPr lang="en-US" sz="2600" b="1" dirty="0">
                <a:latin typeface="Cambria" panose="02040503050406030204" pitchFamily="18" charset="0"/>
                <a:ea typeface="Cambria" panose="02040503050406030204" pitchFamily="18" charset="0"/>
                <a:cs typeface="Arial Unicode MS" panose="020B0604020202020204" pitchFamily="34" charset="-128"/>
              </a:rPr>
              <a:t> 	</a:t>
            </a:r>
          </a:p>
        </p:txBody>
      </p:sp>
      <p:sp>
        <p:nvSpPr>
          <p:cNvPr id="2" name="TextBox 1">
            <a:extLst>
              <a:ext uri="{FF2B5EF4-FFF2-40B4-BE49-F238E27FC236}">
                <a16:creationId xmlns:a16="http://schemas.microsoft.com/office/drawing/2014/main" id="{66A14004-E8AA-3EE3-B109-72A7C8B47678}"/>
              </a:ext>
            </a:extLst>
          </p:cNvPr>
          <p:cNvSpPr txBox="1"/>
          <p:nvPr/>
        </p:nvSpPr>
        <p:spPr>
          <a:xfrm>
            <a:off x="31363" y="238358"/>
            <a:ext cx="9559897" cy="461665"/>
          </a:xfrm>
          <a:prstGeom prst="rect">
            <a:avLst/>
          </a:prstGeom>
          <a:noFill/>
        </p:spPr>
        <p:txBody>
          <a:bodyPr wrap="square">
            <a:spAutoFit/>
          </a:bodyPr>
          <a:lstStyle/>
          <a:p>
            <a:pPr algn="ctr"/>
            <a:r>
              <a:rPr lang="en-IN" sz="2400" b="1" dirty="0">
                <a:solidFill>
                  <a:schemeClr val="bg1"/>
                </a:solidFill>
                <a:latin typeface="Cambria" panose="02040503050406030204" pitchFamily="18" charset="0"/>
                <a:ea typeface="Cambria" panose="02040503050406030204" pitchFamily="18" charset="0"/>
              </a:rPr>
              <a:t>SSC JE | JSSC JE | NHPC JE | DDA JE | DFCCIL | IB JIO | By Abhishek Sir</a:t>
            </a:r>
          </a:p>
        </p:txBody>
      </p:sp>
      <p:pic>
        <p:nvPicPr>
          <p:cNvPr id="7" name="Picture 6">
            <a:extLst>
              <a:ext uri="{FF2B5EF4-FFF2-40B4-BE49-F238E27FC236}">
                <a16:creationId xmlns:a16="http://schemas.microsoft.com/office/drawing/2014/main" id="{57DDD2F0-071B-1164-090F-646480B75F66}"/>
              </a:ext>
            </a:extLst>
          </p:cNvPr>
          <p:cNvPicPr>
            <a:picLocks noChangeAspect="1"/>
          </p:cNvPicPr>
          <p:nvPr/>
        </p:nvPicPr>
        <p:blipFill>
          <a:blip r:embed="rId3"/>
          <a:stretch>
            <a:fillRect/>
          </a:stretch>
        </p:blipFill>
        <p:spPr>
          <a:xfrm>
            <a:off x="528637" y="1983062"/>
            <a:ext cx="3066471" cy="1592703"/>
          </a:xfrm>
          <a:prstGeom prst="rect">
            <a:avLst/>
          </a:prstGeom>
        </p:spPr>
      </p:pic>
      <p:pic>
        <p:nvPicPr>
          <p:cNvPr id="11" name="Picture 10">
            <a:extLst>
              <a:ext uri="{FF2B5EF4-FFF2-40B4-BE49-F238E27FC236}">
                <a16:creationId xmlns:a16="http://schemas.microsoft.com/office/drawing/2014/main" id="{4F0CDFA1-3048-2FC5-FDA6-4BA06B76B3DE}"/>
              </a:ext>
            </a:extLst>
          </p:cNvPr>
          <p:cNvPicPr>
            <a:picLocks noChangeAspect="1"/>
          </p:cNvPicPr>
          <p:nvPr/>
        </p:nvPicPr>
        <p:blipFill>
          <a:blip r:embed="rId4">
            <a:extLst>
              <a:ext uri="{BEBA8EAE-BF5A-486C-A8C5-ECC9F3942E4B}">
                <a14:imgProps xmlns:a14="http://schemas.microsoft.com/office/drawing/2010/main">
                  <a14:imgLayer r:embed="rId5">
                    <a14:imgEffect>
                      <a14:sharpenSoften amount="50000"/>
                    </a14:imgEffect>
                  </a14:imgLayer>
                </a14:imgProps>
              </a:ext>
            </a:extLst>
          </a:blip>
          <a:stretch>
            <a:fillRect/>
          </a:stretch>
        </p:blipFill>
        <p:spPr>
          <a:xfrm>
            <a:off x="1014011" y="3906836"/>
            <a:ext cx="3369131" cy="982663"/>
          </a:xfrm>
          <a:prstGeom prst="rect">
            <a:avLst/>
          </a:prstGeom>
        </p:spPr>
      </p:pic>
      <p:pic>
        <p:nvPicPr>
          <p:cNvPr id="15" name="Picture 14">
            <a:extLst>
              <a:ext uri="{FF2B5EF4-FFF2-40B4-BE49-F238E27FC236}">
                <a16:creationId xmlns:a16="http://schemas.microsoft.com/office/drawing/2014/main" id="{30AD9842-6D6B-8B47-090C-129E74F1BB7B}"/>
              </a:ext>
            </a:extLst>
          </p:cNvPr>
          <p:cNvPicPr>
            <a:picLocks noChangeAspect="1"/>
          </p:cNvPicPr>
          <p:nvPr/>
        </p:nvPicPr>
        <p:blipFill>
          <a:blip r:embed="rId6"/>
          <a:stretch>
            <a:fillRect/>
          </a:stretch>
        </p:blipFill>
        <p:spPr>
          <a:xfrm>
            <a:off x="5589587" y="3874292"/>
            <a:ext cx="3476625" cy="1123950"/>
          </a:xfrm>
          <a:prstGeom prst="rect">
            <a:avLst/>
          </a:prstGeom>
        </p:spPr>
      </p:pic>
      <p:pic>
        <p:nvPicPr>
          <p:cNvPr id="17" name="Picture 16">
            <a:extLst>
              <a:ext uri="{FF2B5EF4-FFF2-40B4-BE49-F238E27FC236}">
                <a16:creationId xmlns:a16="http://schemas.microsoft.com/office/drawing/2014/main" id="{C877E7C1-BE6F-C00C-AB08-A1D79EA41EC8}"/>
              </a:ext>
            </a:extLst>
          </p:cNvPr>
          <p:cNvPicPr>
            <a:picLocks noChangeAspect="1"/>
          </p:cNvPicPr>
          <p:nvPr/>
        </p:nvPicPr>
        <p:blipFill>
          <a:blip r:embed="rId7"/>
          <a:stretch>
            <a:fillRect/>
          </a:stretch>
        </p:blipFill>
        <p:spPr>
          <a:xfrm>
            <a:off x="988611" y="5403946"/>
            <a:ext cx="3638550" cy="1000125"/>
          </a:xfrm>
          <a:prstGeom prst="rect">
            <a:avLst/>
          </a:prstGeom>
        </p:spPr>
      </p:pic>
      <p:pic>
        <p:nvPicPr>
          <p:cNvPr id="19" name="Picture 18">
            <a:extLst>
              <a:ext uri="{FF2B5EF4-FFF2-40B4-BE49-F238E27FC236}">
                <a16:creationId xmlns:a16="http://schemas.microsoft.com/office/drawing/2014/main" id="{BE045DE2-965A-C6BD-FF97-9F1B71C5395C}"/>
              </a:ext>
            </a:extLst>
          </p:cNvPr>
          <p:cNvPicPr>
            <a:picLocks noChangeAspect="1"/>
          </p:cNvPicPr>
          <p:nvPr/>
        </p:nvPicPr>
        <p:blipFill>
          <a:blip r:embed="rId8"/>
          <a:stretch>
            <a:fillRect/>
          </a:stretch>
        </p:blipFill>
        <p:spPr>
          <a:xfrm>
            <a:off x="5589587" y="5448395"/>
            <a:ext cx="3724275" cy="962025"/>
          </a:xfrm>
          <a:prstGeom prst="rect">
            <a:avLst/>
          </a:prstGeom>
        </p:spPr>
      </p:pic>
    </p:spTree>
    <p:extLst>
      <p:ext uri="{BB962C8B-B14F-4D97-AF65-F5344CB8AC3E}">
        <p14:creationId xmlns:p14="http://schemas.microsoft.com/office/powerpoint/2010/main" val="698863247"/>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DC1FFC54-4807-BE97-2D12-68A4B9F3383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TextBox 3">
            <a:extLst>
              <a:ext uri="{FF2B5EF4-FFF2-40B4-BE49-F238E27FC236}">
                <a16:creationId xmlns:a16="http://schemas.microsoft.com/office/drawing/2014/main" id="{5EB96F1C-B457-871A-9D2E-500040AA9F86}"/>
              </a:ext>
            </a:extLst>
          </p:cNvPr>
          <p:cNvSpPr txBox="1"/>
          <p:nvPr/>
        </p:nvSpPr>
        <p:spPr>
          <a:xfrm>
            <a:off x="413935" y="1031095"/>
            <a:ext cx="11542255" cy="5293757"/>
          </a:xfrm>
          <a:prstGeom prst="rect">
            <a:avLst/>
          </a:prstGeom>
          <a:noFill/>
        </p:spPr>
        <p:txBody>
          <a:bodyPr wrap="square" rtlCol="0">
            <a:spAutoFit/>
          </a:bodyPr>
          <a:lstStyle/>
          <a:p>
            <a:pPr algn="just">
              <a:tabLst>
                <a:tab pos="2454275" algn="l"/>
              </a:tabLst>
            </a:pPr>
            <a:r>
              <a:rPr lang="en-US" sz="2600" b="1" dirty="0">
                <a:latin typeface="Cambria" panose="02040503050406030204" pitchFamily="18" charset="0"/>
                <a:ea typeface="Cambria" panose="02040503050406030204" pitchFamily="18" charset="0"/>
                <a:cs typeface="Arial Unicode MS" panose="020B0604020202020204" pitchFamily="34" charset="-128"/>
              </a:rPr>
              <a:t>Q44. In the following figure, square represents Dentists, triangle represents Collectors, circle represents Indians and rectangle represents Women, Which set of letters represents Indians who are either collectors or women? </a:t>
            </a:r>
          </a:p>
          <a:p>
            <a:pPr algn="just">
              <a:tabLst>
                <a:tab pos="2454275" algn="l"/>
              </a:tabLst>
            </a:pPr>
            <a:endParaRPr lang="en-US" sz="2600" b="1" dirty="0">
              <a:latin typeface="Cambria" panose="02040503050406030204" pitchFamily="18" charset="0"/>
              <a:ea typeface="Cambria" panose="02040503050406030204" pitchFamily="18" charset="0"/>
              <a:cs typeface="Arial Unicode MS" panose="020B0604020202020204" pitchFamily="34" charset="-128"/>
            </a:endParaRPr>
          </a:p>
          <a:p>
            <a:pPr algn="just">
              <a:tabLst>
                <a:tab pos="2454275" algn="l"/>
              </a:tabLst>
            </a:pPr>
            <a:endParaRPr lang="en-US" sz="2600" b="1" dirty="0">
              <a:latin typeface="Cambria" panose="02040503050406030204" pitchFamily="18" charset="0"/>
              <a:ea typeface="Cambria" panose="02040503050406030204" pitchFamily="18" charset="0"/>
              <a:cs typeface="Arial Unicode MS" panose="020B0604020202020204" pitchFamily="34" charset="-128"/>
            </a:endParaRPr>
          </a:p>
          <a:p>
            <a:pPr algn="just">
              <a:tabLst>
                <a:tab pos="2454275" algn="l"/>
              </a:tabLst>
            </a:pPr>
            <a:endParaRPr lang="en-US" sz="2600" b="1" dirty="0">
              <a:latin typeface="Cambria" panose="02040503050406030204" pitchFamily="18" charset="0"/>
              <a:ea typeface="Cambria" panose="02040503050406030204" pitchFamily="18" charset="0"/>
              <a:cs typeface="Arial Unicode MS" panose="020B0604020202020204" pitchFamily="34" charset="-128"/>
            </a:endParaRPr>
          </a:p>
          <a:p>
            <a:pPr algn="just">
              <a:tabLst>
                <a:tab pos="2454275" algn="l"/>
              </a:tabLst>
            </a:pPr>
            <a:endParaRPr lang="en-US" sz="2600" b="1" dirty="0">
              <a:latin typeface="Cambria" panose="02040503050406030204" pitchFamily="18" charset="0"/>
              <a:ea typeface="Cambria" panose="02040503050406030204" pitchFamily="18" charset="0"/>
              <a:cs typeface="Arial Unicode MS" panose="020B0604020202020204" pitchFamily="34" charset="-128"/>
            </a:endParaRPr>
          </a:p>
          <a:p>
            <a:pPr algn="just">
              <a:tabLst>
                <a:tab pos="2454275" algn="l"/>
              </a:tabLst>
            </a:pPr>
            <a:endParaRPr lang="en-US" sz="2600" b="1" dirty="0">
              <a:latin typeface="Cambria" panose="02040503050406030204" pitchFamily="18" charset="0"/>
              <a:ea typeface="Cambria" panose="02040503050406030204" pitchFamily="18" charset="0"/>
              <a:cs typeface="Arial Unicode MS" panose="020B0604020202020204" pitchFamily="34" charset="-128"/>
            </a:endParaRPr>
          </a:p>
          <a:p>
            <a:pPr algn="just">
              <a:tabLst>
                <a:tab pos="2454275" algn="l"/>
              </a:tabLst>
            </a:pPr>
            <a:endParaRPr lang="en-US" sz="2600" b="1" dirty="0">
              <a:latin typeface="Cambria" panose="02040503050406030204" pitchFamily="18" charset="0"/>
              <a:ea typeface="Cambria" panose="02040503050406030204" pitchFamily="18" charset="0"/>
              <a:cs typeface="Arial Unicode MS" panose="020B0604020202020204" pitchFamily="34" charset="-128"/>
            </a:endParaRPr>
          </a:p>
          <a:p>
            <a:pPr algn="just"/>
            <a:endParaRPr lang="en-US" sz="2600" b="1" dirty="0">
              <a:latin typeface="Cambria" panose="02040503050406030204" pitchFamily="18" charset="0"/>
              <a:ea typeface="Cambria" panose="02040503050406030204" pitchFamily="18" charset="0"/>
              <a:cs typeface="Arial Unicode MS" panose="020B0604020202020204" pitchFamily="34" charset="-128"/>
            </a:endParaRPr>
          </a:p>
          <a:p>
            <a:pPr algn="just"/>
            <a:r>
              <a:rPr lang="en-US" sz="2600" b="1" dirty="0">
                <a:latin typeface="Cambria" panose="02040503050406030204" pitchFamily="18" charset="0"/>
                <a:ea typeface="Cambria" panose="02040503050406030204" pitchFamily="18" charset="0"/>
                <a:cs typeface="Arial Unicode MS" panose="020B0604020202020204" pitchFamily="34" charset="-128"/>
              </a:rPr>
              <a:t>(a) DEF 			(b</a:t>
            </a:r>
            <a:r>
              <a:rPr lang="hi-IN" sz="2600" b="1" dirty="0">
                <a:latin typeface="Cambria" panose="02040503050406030204" pitchFamily="18" charset="0"/>
                <a:ea typeface="Cambria" panose="02040503050406030204" pitchFamily="18" charset="0"/>
                <a:cs typeface="Arial Unicode MS" panose="020B0604020202020204" pitchFamily="34" charset="-128"/>
              </a:rPr>
              <a:t>) </a:t>
            </a:r>
            <a:r>
              <a:rPr lang="en-US" sz="2600" b="1" dirty="0">
                <a:latin typeface="Cambria" panose="02040503050406030204" pitchFamily="18" charset="0"/>
                <a:ea typeface="Cambria" panose="02040503050406030204" pitchFamily="18" charset="0"/>
                <a:cs typeface="Arial Unicode MS" panose="020B0604020202020204" pitchFamily="34" charset="-128"/>
              </a:rPr>
              <a:t>GFH 			</a:t>
            </a:r>
          </a:p>
          <a:p>
            <a:pPr algn="just"/>
            <a:r>
              <a:rPr lang="en-US" sz="2600" b="1" dirty="0">
                <a:latin typeface="Cambria" panose="02040503050406030204" pitchFamily="18" charset="0"/>
                <a:ea typeface="Cambria" panose="02040503050406030204" pitchFamily="18" charset="0"/>
                <a:cs typeface="Arial Unicode MS" panose="020B0604020202020204" pitchFamily="34" charset="-128"/>
              </a:rPr>
              <a:t>(c</a:t>
            </a:r>
            <a:r>
              <a:rPr lang="hi-IN" sz="2600" b="1" dirty="0">
                <a:latin typeface="Cambria" panose="02040503050406030204" pitchFamily="18" charset="0"/>
                <a:ea typeface="Cambria" panose="02040503050406030204" pitchFamily="18" charset="0"/>
                <a:cs typeface="Arial Unicode MS" panose="020B0604020202020204" pitchFamily="34" charset="-128"/>
              </a:rPr>
              <a:t>) </a:t>
            </a:r>
            <a:r>
              <a:rPr lang="en-US" sz="2600" b="1" dirty="0">
                <a:latin typeface="Cambria" panose="02040503050406030204" pitchFamily="18" charset="0"/>
                <a:ea typeface="Cambria" panose="02040503050406030204" pitchFamily="18" charset="0"/>
                <a:cs typeface="Arial Unicode MS" panose="020B0604020202020204" pitchFamily="34" charset="-128"/>
              </a:rPr>
              <a:t>IEF 			(d</a:t>
            </a:r>
            <a:r>
              <a:rPr lang="hi-IN" sz="2600" b="1" dirty="0">
                <a:latin typeface="Cambria" panose="02040503050406030204" pitchFamily="18" charset="0"/>
                <a:ea typeface="Cambria" panose="02040503050406030204" pitchFamily="18" charset="0"/>
                <a:cs typeface="Arial Unicode MS" panose="020B0604020202020204" pitchFamily="34" charset="-128"/>
              </a:rPr>
              <a:t>)</a:t>
            </a:r>
            <a:r>
              <a:rPr lang="en-US" sz="2600" b="1" dirty="0">
                <a:latin typeface="Cambria" panose="02040503050406030204" pitchFamily="18" charset="0"/>
                <a:ea typeface="Cambria" panose="02040503050406030204" pitchFamily="18" charset="0"/>
                <a:cs typeface="Arial Unicode MS" panose="020B0604020202020204" pitchFamily="34" charset="-128"/>
              </a:rPr>
              <a:t> CDE	</a:t>
            </a:r>
          </a:p>
        </p:txBody>
      </p:sp>
      <p:sp>
        <p:nvSpPr>
          <p:cNvPr id="2" name="TextBox 1">
            <a:extLst>
              <a:ext uri="{FF2B5EF4-FFF2-40B4-BE49-F238E27FC236}">
                <a16:creationId xmlns:a16="http://schemas.microsoft.com/office/drawing/2014/main" id="{66A14004-E8AA-3EE3-B109-72A7C8B47678}"/>
              </a:ext>
            </a:extLst>
          </p:cNvPr>
          <p:cNvSpPr txBox="1"/>
          <p:nvPr/>
        </p:nvSpPr>
        <p:spPr>
          <a:xfrm>
            <a:off x="31363" y="238358"/>
            <a:ext cx="9559897" cy="461665"/>
          </a:xfrm>
          <a:prstGeom prst="rect">
            <a:avLst/>
          </a:prstGeom>
          <a:noFill/>
        </p:spPr>
        <p:txBody>
          <a:bodyPr wrap="square">
            <a:spAutoFit/>
          </a:bodyPr>
          <a:lstStyle/>
          <a:p>
            <a:pPr algn="ctr"/>
            <a:r>
              <a:rPr lang="en-IN" sz="2400" b="1" dirty="0">
                <a:solidFill>
                  <a:schemeClr val="bg1"/>
                </a:solidFill>
                <a:latin typeface="Cambria" panose="02040503050406030204" pitchFamily="18" charset="0"/>
                <a:ea typeface="Cambria" panose="02040503050406030204" pitchFamily="18" charset="0"/>
              </a:rPr>
              <a:t>SSC JE | JSSC JE | NHPC JE | DDA JE | DFCCIL | IB JIO | By Abhishek Sir</a:t>
            </a:r>
          </a:p>
        </p:txBody>
      </p:sp>
      <p:pic>
        <p:nvPicPr>
          <p:cNvPr id="6" name="Picture 5">
            <a:extLst>
              <a:ext uri="{FF2B5EF4-FFF2-40B4-BE49-F238E27FC236}">
                <a16:creationId xmlns:a16="http://schemas.microsoft.com/office/drawing/2014/main" id="{97450245-C4B0-F93A-4A2B-66AD4E794F3E}"/>
              </a:ext>
            </a:extLst>
          </p:cNvPr>
          <p:cNvPicPr>
            <a:picLocks noChangeAspect="1"/>
          </p:cNvPicPr>
          <p:nvPr/>
        </p:nvPicPr>
        <p:blipFill>
          <a:blip r:embed="rId3"/>
          <a:stretch>
            <a:fillRect/>
          </a:stretch>
        </p:blipFill>
        <p:spPr>
          <a:xfrm>
            <a:off x="558800" y="2724698"/>
            <a:ext cx="3073400" cy="2622733"/>
          </a:xfrm>
          <a:prstGeom prst="rect">
            <a:avLst/>
          </a:prstGeom>
        </p:spPr>
      </p:pic>
    </p:spTree>
    <p:extLst>
      <p:ext uri="{BB962C8B-B14F-4D97-AF65-F5344CB8AC3E}">
        <p14:creationId xmlns:p14="http://schemas.microsoft.com/office/powerpoint/2010/main" val="355404544"/>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DC1FFC54-4807-BE97-2D12-68A4B9F3383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TextBox 3">
            <a:extLst>
              <a:ext uri="{FF2B5EF4-FFF2-40B4-BE49-F238E27FC236}">
                <a16:creationId xmlns:a16="http://schemas.microsoft.com/office/drawing/2014/main" id="{5EB96F1C-B457-871A-9D2E-500040AA9F86}"/>
              </a:ext>
            </a:extLst>
          </p:cNvPr>
          <p:cNvSpPr txBox="1"/>
          <p:nvPr/>
        </p:nvSpPr>
        <p:spPr>
          <a:xfrm>
            <a:off x="413935" y="1031095"/>
            <a:ext cx="11542255" cy="1292662"/>
          </a:xfrm>
          <a:prstGeom prst="rect">
            <a:avLst/>
          </a:prstGeom>
          <a:noFill/>
        </p:spPr>
        <p:txBody>
          <a:bodyPr wrap="square" rtlCol="0">
            <a:spAutoFit/>
          </a:bodyPr>
          <a:lstStyle/>
          <a:p>
            <a:pPr algn="just">
              <a:tabLst>
                <a:tab pos="2454275" algn="l"/>
              </a:tabLst>
            </a:pPr>
            <a:r>
              <a:rPr lang="en-US" sz="2600" b="1" dirty="0">
                <a:latin typeface="Cambria" panose="02040503050406030204" pitchFamily="18" charset="0"/>
                <a:ea typeface="Cambria" panose="02040503050406030204" pitchFamily="18" charset="0"/>
                <a:cs typeface="Arial Unicode MS" panose="020B0604020202020204" pitchFamily="34" charset="-128"/>
              </a:rPr>
              <a:t>Q45. Which of the following Venn diagrams represents the relationship between Gold, Silver and Gold coins? </a:t>
            </a:r>
          </a:p>
          <a:p>
            <a:pPr algn="just"/>
            <a:r>
              <a:rPr lang="en-US" sz="2600" b="1" dirty="0">
                <a:latin typeface="Cambria" panose="02040503050406030204" pitchFamily="18" charset="0"/>
                <a:ea typeface="Cambria" panose="02040503050406030204" pitchFamily="18" charset="0"/>
                <a:cs typeface="Arial Unicode MS" panose="020B0604020202020204" pitchFamily="34" charset="-128"/>
              </a:rPr>
              <a:t>(a) 			(b</a:t>
            </a:r>
            <a:r>
              <a:rPr lang="hi-IN" sz="2600" b="1" dirty="0">
                <a:latin typeface="Cambria" panose="02040503050406030204" pitchFamily="18" charset="0"/>
                <a:ea typeface="Cambria" panose="02040503050406030204" pitchFamily="18" charset="0"/>
                <a:cs typeface="Arial Unicode MS" panose="020B0604020202020204" pitchFamily="34" charset="-128"/>
              </a:rPr>
              <a:t>) </a:t>
            </a:r>
            <a:r>
              <a:rPr lang="en-US" sz="2600" b="1" dirty="0">
                <a:latin typeface="Cambria" panose="02040503050406030204" pitchFamily="18" charset="0"/>
                <a:ea typeface="Cambria" panose="02040503050406030204" pitchFamily="18" charset="0"/>
                <a:cs typeface="Arial Unicode MS" panose="020B0604020202020204" pitchFamily="34" charset="-128"/>
              </a:rPr>
              <a:t>			(c</a:t>
            </a:r>
            <a:r>
              <a:rPr lang="hi-IN" sz="2600" b="1" dirty="0">
                <a:latin typeface="Cambria" panose="02040503050406030204" pitchFamily="18" charset="0"/>
                <a:ea typeface="Cambria" panose="02040503050406030204" pitchFamily="18" charset="0"/>
                <a:cs typeface="Arial Unicode MS" panose="020B0604020202020204" pitchFamily="34" charset="-128"/>
              </a:rPr>
              <a:t>) </a:t>
            </a:r>
            <a:r>
              <a:rPr lang="en-US" sz="2600" b="1" dirty="0">
                <a:latin typeface="Cambria" panose="02040503050406030204" pitchFamily="18" charset="0"/>
                <a:ea typeface="Cambria" panose="02040503050406030204" pitchFamily="18" charset="0"/>
                <a:cs typeface="Arial Unicode MS" panose="020B0604020202020204" pitchFamily="34" charset="-128"/>
              </a:rPr>
              <a:t>			(d</a:t>
            </a:r>
            <a:r>
              <a:rPr lang="hi-IN" sz="2600" b="1" dirty="0">
                <a:latin typeface="Cambria" panose="02040503050406030204" pitchFamily="18" charset="0"/>
                <a:ea typeface="Cambria" panose="02040503050406030204" pitchFamily="18" charset="0"/>
                <a:cs typeface="Arial Unicode MS" panose="020B0604020202020204" pitchFamily="34" charset="-128"/>
              </a:rPr>
              <a:t>)</a:t>
            </a:r>
            <a:r>
              <a:rPr lang="en-US" sz="2600" b="1" dirty="0">
                <a:latin typeface="Cambria" panose="02040503050406030204" pitchFamily="18" charset="0"/>
                <a:ea typeface="Cambria" panose="02040503050406030204" pitchFamily="18" charset="0"/>
                <a:cs typeface="Arial Unicode MS" panose="020B0604020202020204" pitchFamily="34" charset="-128"/>
              </a:rPr>
              <a:t> </a:t>
            </a:r>
          </a:p>
        </p:txBody>
      </p:sp>
      <p:sp>
        <p:nvSpPr>
          <p:cNvPr id="2" name="TextBox 1">
            <a:extLst>
              <a:ext uri="{FF2B5EF4-FFF2-40B4-BE49-F238E27FC236}">
                <a16:creationId xmlns:a16="http://schemas.microsoft.com/office/drawing/2014/main" id="{66A14004-E8AA-3EE3-B109-72A7C8B47678}"/>
              </a:ext>
            </a:extLst>
          </p:cNvPr>
          <p:cNvSpPr txBox="1"/>
          <p:nvPr/>
        </p:nvSpPr>
        <p:spPr>
          <a:xfrm>
            <a:off x="31363" y="238358"/>
            <a:ext cx="9559897" cy="461665"/>
          </a:xfrm>
          <a:prstGeom prst="rect">
            <a:avLst/>
          </a:prstGeom>
          <a:noFill/>
        </p:spPr>
        <p:txBody>
          <a:bodyPr wrap="square">
            <a:spAutoFit/>
          </a:bodyPr>
          <a:lstStyle/>
          <a:p>
            <a:pPr algn="ctr"/>
            <a:r>
              <a:rPr lang="en-IN" sz="2400" b="1" dirty="0">
                <a:solidFill>
                  <a:schemeClr val="bg1"/>
                </a:solidFill>
                <a:latin typeface="Cambria" panose="02040503050406030204" pitchFamily="18" charset="0"/>
                <a:ea typeface="Cambria" panose="02040503050406030204" pitchFamily="18" charset="0"/>
              </a:rPr>
              <a:t>SSC JE | JSSC JE | NHPC JE | DDA JE | DFCCIL | IB JIO | By Abhishek Sir</a:t>
            </a:r>
          </a:p>
        </p:txBody>
      </p:sp>
      <p:pic>
        <p:nvPicPr>
          <p:cNvPr id="7" name="Picture 6">
            <a:extLst>
              <a:ext uri="{FF2B5EF4-FFF2-40B4-BE49-F238E27FC236}">
                <a16:creationId xmlns:a16="http://schemas.microsoft.com/office/drawing/2014/main" id="{0AFB1368-B1BD-AA4E-23FF-CC17B22D18C3}"/>
              </a:ext>
            </a:extLst>
          </p:cNvPr>
          <p:cNvPicPr>
            <a:picLocks noChangeAspect="1"/>
          </p:cNvPicPr>
          <p:nvPr/>
        </p:nvPicPr>
        <p:blipFill>
          <a:blip r:embed="rId3"/>
          <a:stretch>
            <a:fillRect/>
          </a:stretch>
        </p:blipFill>
        <p:spPr>
          <a:xfrm>
            <a:off x="1049337" y="1992312"/>
            <a:ext cx="1693863" cy="1707469"/>
          </a:xfrm>
          <a:prstGeom prst="rect">
            <a:avLst/>
          </a:prstGeom>
        </p:spPr>
      </p:pic>
      <p:pic>
        <p:nvPicPr>
          <p:cNvPr id="9" name="Picture 8">
            <a:extLst>
              <a:ext uri="{FF2B5EF4-FFF2-40B4-BE49-F238E27FC236}">
                <a16:creationId xmlns:a16="http://schemas.microsoft.com/office/drawing/2014/main" id="{02E72D65-5E8A-E787-062F-3FF7B6FD5B08}"/>
              </a:ext>
            </a:extLst>
          </p:cNvPr>
          <p:cNvPicPr>
            <a:picLocks noChangeAspect="1"/>
          </p:cNvPicPr>
          <p:nvPr/>
        </p:nvPicPr>
        <p:blipFill>
          <a:blip r:embed="rId4"/>
          <a:stretch>
            <a:fillRect/>
          </a:stretch>
        </p:blipFill>
        <p:spPr>
          <a:xfrm>
            <a:off x="3792537" y="1892452"/>
            <a:ext cx="1301588" cy="2518955"/>
          </a:xfrm>
          <a:prstGeom prst="rect">
            <a:avLst/>
          </a:prstGeom>
        </p:spPr>
      </p:pic>
      <p:pic>
        <p:nvPicPr>
          <p:cNvPr id="11" name="Picture 10">
            <a:extLst>
              <a:ext uri="{FF2B5EF4-FFF2-40B4-BE49-F238E27FC236}">
                <a16:creationId xmlns:a16="http://schemas.microsoft.com/office/drawing/2014/main" id="{DC81CFC4-F6AC-6A8A-0026-0440B7472A39}"/>
              </a:ext>
            </a:extLst>
          </p:cNvPr>
          <p:cNvPicPr>
            <a:picLocks noChangeAspect="1"/>
          </p:cNvPicPr>
          <p:nvPr/>
        </p:nvPicPr>
        <p:blipFill>
          <a:blip r:embed="rId5"/>
          <a:stretch>
            <a:fillRect/>
          </a:stretch>
        </p:blipFill>
        <p:spPr>
          <a:xfrm>
            <a:off x="6484937" y="1957920"/>
            <a:ext cx="2100263" cy="1130910"/>
          </a:xfrm>
          <a:prstGeom prst="rect">
            <a:avLst/>
          </a:prstGeom>
        </p:spPr>
      </p:pic>
      <p:pic>
        <p:nvPicPr>
          <p:cNvPr id="13" name="Picture 12">
            <a:extLst>
              <a:ext uri="{FF2B5EF4-FFF2-40B4-BE49-F238E27FC236}">
                <a16:creationId xmlns:a16="http://schemas.microsoft.com/office/drawing/2014/main" id="{D39C3359-4E6F-04F5-CD64-252A5B64C534}"/>
              </a:ext>
            </a:extLst>
          </p:cNvPr>
          <p:cNvPicPr>
            <a:picLocks noChangeAspect="1"/>
          </p:cNvPicPr>
          <p:nvPr/>
        </p:nvPicPr>
        <p:blipFill>
          <a:blip r:embed="rId6"/>
          <a:stretch>
            <a:fillRect/>
          </a:stretch>
        </p:blipFill>
        <p:spPr>
          <a:xfrm>
            <a:off x="9276757" y="1939079"/>
            <a:ext cx="1454743" cy="1901810"/>
          </a:xfrm>
          <a:prstGeom prst="rect">
            <a:avLst/>
          </a:prstGeom>
        </p:spPr>
      </p:pic>
    </p:spTree>
    <p:extLst>
      <p:ext uri="{BB962C8B-B14F-4D97-AF65-F5344CB8AC3E}">
        <p14:creationId xmlns:p14="http://schemas.microsoft.com/office/powerpoint/2010/main" val="32853602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DC1FFC54-4807-BE97-2D12-68A4B9F3383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TextBox 3">
            <a:extLst>
              <a:ext uri="{FF2B5EF4-FFF2-40B4-BE49-F238E27FC236}">
                <a16:creationId xmlns:a16="http://schemas.microsoft.com/office/drawing/2014/main" id="{5EB96F1C-B457-871A-9D2E-500040AA9F86}"/>
              </a:ext>
            </a:extLst>
          </p:cNvPr>
          <p:cNvSpPr txBox="1"/>
          <p:nvPr/>
        </p:nvSpPr>
        <p:spPr>
          <a:xfrm>
            <a:off x="413935" y="1031095"/>
            <a:ext cx="5977137" cy="5693866"/>
          </a:xfrm>
          <a:prstGeom prst="rect">
            <a:avLst/>
          </a:prstGeom>
          <a:noFill/>
        </p:spPr>
        <p:txBody>
          <a:bodyPr wrap="square" rtlCol="0">
            <a:spAutoFit/>
          </a:bodyPr>
          <a:lstStyle/>
          <a:p>
            <a:pPr algn="just">
              <a:tabLst>
                <a:tab pos="2454275" algn="l"/>
              </a:tabLst>
            </a:pPr>
            <a:r>
              <a:rPr lang="en-US" sz="2600" b="1" dirty="0">
                <a:latin typeface="Cambria" panose="02040503050406030204" pitchFamily="18" charset="0"/>
                <a:ea typeface="Cambria" panose="02040503050406030204" pitchFamily="18" charset="0"/>
                <a:cs typeface="Arial Unicode MS" panose="020B0604020202020204" pitchFamily="34" charset="-128"/>
              </a:rPr>
              <a:t>Q43. Six friends Govind, Sarayu, </a:t>
            </a:r>
            <a:r>
              <a:rPr lang="en-US" sz="2600" b="1" dirty="0" err="1">
                <a:latin typeface="Cambria" panose="02040503050406030204" pitchFamily="18" charset="0"/>
                <a:ea typeface="Cambria" panose="02040503050406030204" pitchFamily="18" charset="0"/>
                <a:cs typeface="Arial Unicode MS" panose="020B0604020202020204" pitchFamily="34" charset="-128"/>
              </a:rPr>
              <a:t>Rakul</a:t>
            </a:r>
            <a:r>
              <a:rPr lang="en-US" sz="2600" b="1" dirty="0">
                <a:latin typeface="Cambria" panose="02040503050406030204" pitchFamily="18" charset="0"/>
                <a:ea typeface="Cambria" panose="02040503050406030204" pitchFamily="18" charset="0"/>
                <a:cs typeface="Arial Unicode MS" panose="020B0604020202020204" pitchFamily="34" charset="-128"/>
              </a:rPr>
              <a:t>, </a:t>
            </a:r>
            <a:r>
              <a:rPr lang="en-US" sz="2600" b="1" dirty="0" err="1">
                <a:latin typeface="Cambria" panose="02040503050406030204" pitchFamily="18" charset="0"/>
                <a:ea typeface="Cambria" panose="02040503050406030204" pitchFamily="18" charset="0"/>
                <a:cs typeface="Arial Unicode MS" panose="020B0604020202020204" pitchFamily="34" charset="-128"/>
              </a:rPr>
              <a:t>Smitam</a:t>
            </a:r>
            <a:r>
              <a:rPr lang="en-US" sz="2600" b="1" dirty="0">
                <a:latin typeface="Cambria" panose="02040503050406030204" pitchFamily="18" charset="0"/>
                <a:ea typeface="Cambria" panose="02040503050406030204" pitchFamily="18" charset="0"/>
                <a:cs typeface="Arial Unicode MS" panose="020B0604020202020204" pitchFamily="34" charset="-128"/>
              </a:rPr>
              <a:t> Hema and </a:t>
            </a:r>
            <a:r>
              <a:rPr lang="en-US" sz="2600" b="1" dirty="0" err="1">
                <a:latin typeface="Cambria" panose="02040503050406030204" pitchFamily="18" charset="0"/>
                <a:ea typeface="Cambria" panose="02040503050406030204" pitchFamily="18" charset="0"/>
                <a:cs typeface="Arial Unicode MS" panose="020B0604020202020204" pitchFamily="34" charset="-128"/>
              </a:rPr>
              <a:t>Geervan</a:t>
            </a:r>
            <a:r>
              <a:rPr lang="en-US" sz="2600" b="1" dirty="0">
                <a:latin typeface="Cambria" panose="02040503050406030204" pitchFamily="18" charset="0"/>
                <a:ea typeface="Cambria" panose="02040503050406030204" pitchFamily="18" charset="0"/>
                <a:cs typeface="Arial Unicode MS" panose="020B0604020202020204" pitchFamily="34" charset="-128"/>
              </a:rPr>
              <a:t> are standing in a row. There are two persons between Sarayu and Hema. </a:t>
            </a:r>
            <a:r>
              <a:rPr lang="en-US" sz="2600" b="1" dirty="0" err="1">
                <a:latin typeface="Cambria" panose="02040503050406030204" pitchFamily="18" charset="0"/>
                <a:ea typeface="Cambria" panose="02040503050406030204" pitchFamily="18" charset="0"/>
                <a:cs typeface="Arial Unicode MS" panose="020B0604020202020204" pitchFamily="34" charset="-128"/>
              </a:rPr>
              <a:t>Rakul</a:t>
            </a:r>
            <a:r>
              <a:rPr lang="en-US" sz="2600" b="1" dirty="0">
                <a:latin typeface="Cambria" panose="02040503050406030204" pitchFamily="18" charset="0"/>
                <a:ea typeface="Cambria" panose="02040503050406030204" pitchFamily="18" charset="0"/>
                <a:cs typeface="Arial Unicode MS" panose="020B0604020202020204" pitchFamily="34" charset="-128"/>
              </a:rPr>
              <a:t> is between Hema and Smita. Only one person is standing before Govind. </a:t>
            </a:r>
            <a:r>
              <a:rPr lang="en-US" sz="2600" b="1" dirty="0" err="1">
                <a:latin typeface="Cambria" panose="02040503050406030204" pitchFamily="18" charset="0"/>
                <a:ea typeface="Cambria" panose="02040503050406030204" pitchFamily="18" charset="0"/>
                <a:cs typeface="Arial Unicode MS" panose="020B0604020202020204" pitchFamily="34" charset="-128"/>
              </a:rPr>
              <a:t>Geervan</a:t>
            </a:r>
            <a:r>
              <a:rPr lang="en-US" sz="2600" b="1" dirty="0">
                <a:latin typeface="Cambria" panose="02040503050406030204" pitchFamily="18" charset="0"/>
                <a:ea typeface="Cambria" panose="02040503050406030204" pitchFamily="18" charset="0"/>
                <a:cs typeface="Arial Unicode MS" panose="020B0604020202020204" pitchFamily="34" charset="-128"/>
              </a:rPr>
              <a:t> is between Govind and Hema. Is third from the back end of the row. Which two persons are standing between Sarayu and Hema? </a:t>
            </a:r>
          </a:p>
          <a:p>
            <a:pPr algn="just">
              <a:tabLst>
                <a:tab pos="2454275" algn="l"/>
              </a:tabLst>
            </a:pPr>
            <a:r>
              <a:rPr lang="fr-FR" sz="2600" b="1" dirty="0">
                <a:latin typeface="Cambria" panose="02040503050406030204" pitchFamily="18" charset="0"/>
                <a:ea typeface="Cambria" panose="02040503050406030204" pitchFamily="18" charset="0"/>
                <a:cs typeface="Arial Unicode MS" panose="020B0604020202020204" pitchFamily="34" charset="-128"/>
              </a:rPr>
              <a:t>(a) </a:t>
            </a:r>
            <a:r>
              <a:rPr lang="en-US" sz="2600" b="1" dirty="0">
                <a:latin typeface="Cambria" panose="02040503050406030204" pitchFamily="18" charset="0"/>
                <a:ea typeface="Cambria" panose="02040503050406030204" pitchFamily="18" charset="0"/>
                <a:cs typeface="Arial Unicode MS" panose="020B0604020202020204" pitchFamily="34" charset="-128"/>
              </a:rPr>
              <a:t>Govind and </a:t>
            </a:r>
            <a:r>
              <a:rPr lang="en-US" sz="2600" b="1" dirty="0" err="1">
                <a:latin typeface="Cambria" panose="02040503050406030204" pitchFamily="18" charset="0"/>
                <a:ea typeface="Cambria" panose="02040503050406030204" pitchFamily="18" charset="0"/>
                <a:cs typeface="Arial Unicode MS" panose="020B0604020202020204" pitchFamily="34" charset="-128"/>
              </a:rPr>
              <a:t>Geervan</a:t>
            </a:r>
            <a:r>
              <a:rPr lang="en-US" sz="2600" b="1" dirty="0">
                <a:latin typeface="Cambria" panose="02040503050406030204" pitchFamily="18" charset="0"/>
                <a:ea typeface="Cambria" panose="02040503050406030204" pitchFamily="18" charset="0"/>
                <a:cs typeface="Arial Unicode MS" panose="020B0604020202020204" pitchFamily="34" charset="-128"/>
              </a:rPr>
              <a:t> </a:t>
            </a:r>
            <a:endParaRPr lang="fr-FR" sz="2600" b="1" dirty="0">
              <a:latin typeface="Cambria" panose="02040503050406030204" pitchFamily="18" charset="0"/>
              <a:ea typeface="Cambria" panose="02040503050406030204" pitchFamily="18" charset="0"/>
              <a:cs typeface="Arial Unicode MS" panose="020B0604020202020204" pitchFamily="34" charset="-128"/>
            </a:endParaRPr>
          </a:p>
          <a:p>
            <a:pPr algn="just">
              <a:tabLst>
                <a:tab pos="2454275" algn="l"/>
              </a:tabLst>
            </a:pPr>
            <a:r>
              <a:rPr lang="fr-FR" sz="2600" b="1" dirty="0">
                <a:latin typeface="Cambria" panose="02040503050406030204" pitchFamily="18" charset="0"/>
                <a:ea typeface="Cambria" panose="02040503050406030204" pitchFamily="18" charset="0"/>
                <a:cs typeface="Arial Unicode MS" panose="020B0604020202020204" pitchFamily="34" charset="-128"/>
              </a:rPr>
              <a:t>(b) </a:t>
            </a:r>
            <a:r>
              <a:rPr lang="en-US" sz="2600" b="1" dirty="0">
                <a:latin typeface="Cambria" panose="02040503050406030204" pitchFamily="18" charset="0"/>
                <a:ea typeface="Cambria" panose="02040503050406030204" pitchFamily="18" charset="0"/>
                <a:cs typeface="Arial Unicode MS" panose="020B0604020202020204" pitchFamily="34" charset="-128"/>
              </a:rPr>
              <a:t>Smita and </a:t>
            </a:r>
            <a:r>
              <a:rPr lang="en-US" sz="2600" b="1" dirty="0" err="1">
                <a:latin typeface="Cambria" panose="02040503050406030204" pitchFamily="18" charset="0"/>
                <a:ea typeface="Cambria" panose="02040503050406030204" pitchFamily="18" charset="0"/>
                <a:cs typeface="Arial Unicode MS" panose="020B0604020202020204" pitchFamily="34" charset="-128"/>
              </a:rPr>
              <a:t>Rakul</a:t>
            </a:r>
            <a:r>
              <a:rPr lang="en-US" sz="2600" b="1" dirty="0">
                <a:latin typeface="Cambria" panose="02040503050406030204" pitchFamily="18" charset="0"/>
                <a:ea typeface="Cambria" panose="02040503050406030204" pitchFamily="18" charset="0"/>
                <a:cs typeface="Arial Unicode MS" panose="020B0604020202020204" pitchFamily="34" charset="-128"/>
              </a:rPr>
              <a:t> </a:t>
            </a:r>
            <a:endParaRPr lang="fr-FR" sz="2600" b="1" dirty="0">
              <a:latin typeface="Cambria" panose="02040503050406030204" pitchFamily="18" charset="0"/>
              <a:ea typeface="Cambria" panose="02040503050406030204" pitchFamily="18" charset="0"/>
              <a:cs typeface="Arial Unicode MS" panose="020B0604020202020204" pitchFamily="34" charset="-128"/>
            </a:endParaRPr>
          </a:p>
          <a:p>
            <a:pPr algn="just">
              <a:tabLst>
                <a:tab pos="2454275" algn="l"/>
              </a:tabLst>
            </a:pPr>
            <a:r>
              <a:rPr lang="fr-FR" sz="2600" b="1" dirty="0">
                <a:latin typeface="Cambria" panose="02040503050406030204" pitchFamily="18" charset="0"/>
                <a:ea typeface="Cambria" panose="02040503050406030204" pitchFamily="18" charset="0"/>
                <a:cs typeface="Arial Unicode MS" panose="020B0604020202020204" pitchFamily="34" charset="-128"/>
              </a:rPr>
              <a:t>(c) </a:t>
            </a:r>
            <a:r>
              <a:rPr lang="fr-FR" sz="2600" b="1" dirty="0" err="1">
                <a:latin typeface="Cambria" panose="02040503050406030204" pitchFamily="18" charset="0"/>
                <a:ea typeface="Cambria" panose="02040503050406030204" pitchFamily="18" charset="0"/>
                <a:cs typeface="Arial Unicode MS" panose="020B0604020202020204" pitchFamily="34" charset="-128"/>
              </a:rPr>
              <a:t>Geervan</a:t>
            </a:r>
            <a:r>
              <a:rPr lang="fr-FR" sz="2600" b="1" dirty="0">
                <a:latin typeface="Cambria" panose="02040503050406030204" pitchFamily="18" charset="0"/>
                <a:ea typeface="Cambria" panose="02040503050406030204" pitchFamily="18" charset="0"/>
                <a:cs typeface="Arial Unicode MS" panose="020B0604020202020204" pitchFamily="34" charset="-128"/>
              </a:rPr>
              <a:t> and Smita </a:t>
            </a:r>
          </a:p>
          <a:p>
            <a:pPr algn="just">
              <a:tabLst>
                <a:tab pos="2454275" algn="l"/>
              </a:tabLst>
            </a:pPr>
            <a:r>
              <a:rPr lang="fr-FR" sz="2600" b="1" dirty="0">
                <a:latin typeface="Cambria" panose="02040503050406030204" pitchFamily="18" charset="0"/>
                <a:ea typeface="Cambria" panose="02040503050406030204" pitchFamily="18" charset="0"/>
                <a:cs typeface="Arial Unicode MS" panose="020B0604020202020204" pitchFamily="34" charset="-128"/>
              </a:rPr>
              <a:t>(d) </a:t>
            </a:r>
            <a:r>
              <a:rPr lang="en-US" sz="2600" b="1" dirty="0">
                <a:latin typeface="Cambria" panose="02040503050406030204" pitchFamily="18" charset="0"/>
                <a:ea typeface="Cambria" panose="02040503050406030204" pitchFamily="18" charset="0"/>
                <a:cs typeface="Arial Unicode MS" panose="020B0604020202020204" pitchFamily="34" charset="-128"/>
              </a:rPr>
              <a:t>Govind and </a:t>
            </a:r>
            <a:r>
              <a:rPr lang="en-US" sz="2600" b="1" dirty="0" err="1">
                <a:latin typeface="Cambria" panose="02040503050406030204" pitchFamily="18" charset="0"/>
                <a:ea typeface="Cambria" panose="02040503050406030204" pitchFamily="18" charset="0"/>
                <a:cs typeface="Arial Unicode MS" panose="020B0604020202020204" pitchFamily="34" charset="-128"/>
              </a:rPr>
              <a:t>Rakul</a:t>
            </a:r>
            <a:r>
              <a:rPr lang="en-US" sz="2600" b="1" dirty="0">
                <a:latin typeface="Cambria" panose="02040503050406030204" pitchFamily="18" charset="0"/>
                <a:ea typeface="Cambria" panose="02040503050406030204" pitchFamily="18" charset="0"/>
                <a:cs typeface="Arial Unicode MS" panose="020B0604020202020204" pitchFamily="34" charset="-128"/>
              </a:rPr>
              <a:t> </a:t>
            </a:r>
          </a:p>
        </p:txBody>
      </p:sp>
      <p:sp>
        <p:nvSpPr>
          <p:cNvPr id="2" name="TextBox 1">
            <a:extLst>
              <a:ext uri="{FF2B5EF4-FFF2-40B4-BE49-F238E27FC236}">
                <a16:creationId xmlns:a16="http://schemas.microsoft.com/office/drawing/2014/main" id="{66A14004-E8AA-3EE3-B109-72A7C8B47678}"/>
              </a:ext>
            </a:extLst>
          </p:cNvPr>
          <p:cNvSpPr txBox="1"/>
          <p:nvPr/>
        </p:nvSpPr>
        <p:spPr>
          <a:xfrm>
            <a:off x="31363" y="238358"/>
            <a:ext cx="9559897" cy="461665"/>
          </a:xfrm>
          <a:prstGeom prst="rect">
            <a:avLst/>
          </a:prstGeom>
          <a:noFill/>
        </p:spPr>
        <p:txBody>
          <a:bodyPr wrap="square">
            <a:spAutoFit/>
          </a:bodyPr>
          <a:lstStyle/>
          <a:p>
            <a:pPr algn="ctr"/>
            <a:r>
              <a:rPr lang="en-IN" sz="2400" b="1" dirty="0">
                <a:solidFill>
                  <a:schemeClr val="bg1"/>
                </a:solidFill>
                <a:latin typeface="Cambria" panose="02040503050406030204" pitchFamily="18" charset="0"/>
                <a:ea typeface="Cambria" panose="02040503050406030204" pitchFamily="18" charset="0"/>
              </a:rPr>
              <a:t>SSC JE | JSSC JE | NHPC JE | DDA JE | DFCCIL | IB JIO | By Abhishek Sir</a:t>
            </a:r>
          </a:p>
        </p:txBody>
      </p:sp>
      <p:sp>
        <p:nvSpPr>
          <p:cNvPr id="3" name="TextBox 2">
            <a:extLst>
              <a:ext uri="{FF2B5EF4-FFF2-40B4-BE49-F238E27FC236}">
                <a16:creationId xmlns:a16="http://schemas.microsoft.com/office/drawing/2014/main" id="{FA0035A4-97CE-1C46-7A01-4479D4C38F5A}"/>
              </a:ext>
            </a:extLst>
          </p:cNvPr>
          <p:cNvSpPr txBox="1"/>
          <p:nvPr/>
        </p:nvSpPr>
        <p:spPr>
          <a:xfrm>
            <a:off x="6634264" y="914400"/>
            <a:ext cx="5359940" cy="3416320"/>
          </a:xfrm>
          <a:prstGeom prst="rect">
            <a:avLst/>
          </a:prstGeom>
          <a:noFill/>
        </p:spPr>
        <p:txBody>
          <a:bodyPr wrap="square" rtlCol="0">
            <a:spAutoFit/>
          </a:bodyPr>
          <a:lstStyle/>
          <a:p>
            <a:pPr algn="just"/>
            <a:r>
              <a:rPr lang="ne-NP" sz="2400" dirty="0"/>
              <a:t>छह दोस्त गोविंद, सरयू, रकुल, स्मितम हेमा और गीरवन एक पंक्ति में खड़े हैं। सरयू और हेमा के बीच दो व्यक्ति हैं। रकुल, हेमा और स्मिता के बीच में है। गोविंद के सामने केवल एक व्यक्ति खड़ा है। गीरवन गोविंद और हेमा के बीच है। पंक्ति के पिछले सिरे से तीसरे स्थान पर है। सरयू और हेमा के बीच कौन से दो व्यक्ति खड़े हैं?</a:t>
            </a:r>
            <a:endParaRPr lang="en-US" sz="2400" dirty="0"/>
          </a:p>
        </p:txBody>
      </p:sp>
    </p:spTree>
    <p:extLst>
      <p:ext uri="{BB962C8B-B14F-4D97-AF65-F5344CB8AC3E}">
        <p14:creationId xmlns:p14="http://schemas.microsoft.com/office/powerpoint/2010/main" val="89665010"/>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DC1FFC54-4807-BE97-2D12-68A4B9F3383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TextBox 3">
            <a:extLst>
              <a:ext uri="{FF2B5EF4-FFF2-40B4-BE49-F238E27FC236}">
                <a16:creationId xmlns:a16="http://schemas.microsoft.com/office/drawing/2014/main" id="{5EB96F1C-B457-871A-9D2E-500040AA9F86}"/>
              </a:ext>
            </a:extLst>
          </p:cNvPr>
          <p:cNvSpPr txBox="1"/>
          <p:nvPr/>
        </p:nvSpPr>
        <p:spPr>
          <a:xfrm>
            <a:off x="413935" y="1031095"/>
            <a:ext cx="11542255" cy="3293209"/>
          </a:xfrm>
          <a:prstGeom prst="rect">
            <a:avLst/>
          </a:prstGeom>
          <a:noFill/>
        </p:spPr>
        <p:txBody>
          <a:bodyPr wrap="square" rtlCol="0">
            <a:spAutoFit/>
          </a:bodyPr>
          <a:lstStyle/>
          <a:p>
            <a:pPr algn="just">
              <a:tabLst>
                <a:tab pos="2454275" algn="l"/>
              </a:tabLst>
            </a:pPr>
            <a:r>
              <a:rPr lang="en-US" sz="2600" b="1" dirty="0">
                <a:latin typeface="Cambria" panose="02040503050406030204" pitchFamily="18" charset="0"/>
                <a:ea typeface="Cambria" panose="02040503050406030204" pitchFamily="18" charset="0"/>
                <a:cs typeface="Arial Unicode MS" panose="020B0604020202020204" pitchFamily="34" charset="-128"/>
              </a:rPr>
              <a:t>Q46. Which answer figure will complete the pattern in the question figure?</a:t>
            </a:r>
          </a:p>
          <a:p>
            <a:pPr algn="just">
              <a:tabLst>
                <a:tab pos="2454275" algn="l"/>
              </a:tabLst>
            </a:pPr>
            <a:endParaRPr lang="en-US" sz="2600" b="1" dirty="0">
              <a:latin typeface="Cambria" panose="02040503050406030204" pitchFamily="18" charset="0"/>
              <a:ea typeface="Cambria" panose="02040503050406030204" pitchFamily="18" charset="0"/>
              <a:cs typeface="Arial Unicode MS" panose="020B0604020202020204" pitchFamily="34" charset="-128"/>
            </a:endParaRPr>
          </a:p>
          <a:p>
            <a:pPr algn="just">
              <a:tabLst>
                <a:tab pos="2454275" algn="l"/>
              </a:tabLst>
            </a:pPr>
            <a:endParaRPr lang="en-US" sz="2600" b="1" dirty="0">
              <a:latin typeface="Cambria" panose="02040503050406030204" pitchFamily="18" charset="0"/>
              <a:ea typeface="Cambria" panose="02040503050406030204" pitchFamily="18" charset="0"/>
              <a:cs typeface="Arial Unicode MS" panose="020B0604020202020204" pitchFamily="34" charset="-128"/>
            </a:endParaRPr>
          </a:p>
          <a:p>
            <a:pPr algn="just">
              <a:tabLst>
                <a:tab pos="2454275" algn="l"/>
              </a:tabLst>
            </a:pPr>
            <a:endParaRPr lang="en-US" sz="2600" b="1" dirty="0">
              <a:latin typeface="Cambria" panose="02040503050406030204" pitchFamily="18" charset="0"/>
              <a:ea typeface="Cambria" panose="02040503050406030204" pitchFamily="18" charset="0"/>
              <a:cs typeface="Arial Unicode MS" panose="020B0604020202020204" pitchFamily="34" charset="-128"/>
            </a:endParaRPr>
          </a:p>
          <a:p>
            <a:pPr algn="just">
              <a:tabLst>
                <a:tab pos="2454275" algn="l"/>
              </a:tabLst>
            </a:pPr>
            <a:endParaRPr lang="en-US" sz="2600" b="1" dirty="0">
              <a:latin typeface="Cambria" panose="02040503050406030204" pitchFamily="18" charset="0"/>
              <a:ea typeface="Cambria" panose="02040503050406030204" pitchFamily="18" charset="0"/>
              <a:cs typeface="Arial Unicode MS" panose="020B0604020202020204" pitchFamily="34" charset="-128"/>
            </a:endParaRPr>
          </a:p>
          <a:p>
            <a:pPr algn="just">
              <a:tabLst>
                <a:tab pos="2454275" algn="l"/>
              </a:tabLst>
            </a:pPr>
            <a:endParaRPr lang="en-US" sz="2600" b="1" dirty="0">
              <a:latin typeface="Cambria" panose="02040503050406030204" pitchFamily="18" charset="0"/>
              <a:ea typeface="Cambria" panose="02040503050406030204" pitchFamily="18" charset="0"/>
              <a:cs typeface="Arial Unicode MS" panose="020B0604020202020204" pitchFamily="34" charset="-128"/>
            </a:endParaRPr>
          </a:p>
          <a:p>
            <a:pPr algn="just">
              <a:tabLst>
                <a:tab pos="2454275" algn="l"/>
              </a:tabLst>
            </a:pPr>
            <a:endParaRPr lang="en-US" sz="2600" b="1" dirty="0">
              <a:latin typeface="Cambria" panose="02040503050406030204" pitchFamily="18" charset="0"/>
              <a:ea typeface="Cambria" panose="02040503050406030204" pitchFamily="18" charset="0"/>
              <a:cs typeface="Arial Unicode MS" panose="020B0604020202020204" pitchFamily="34" charset="-128"/>
            </a:endParaRPr>
          </a:p>
          <a:p>
            <a:pPr algn="just"/>
            <a:r>
              <a:rPr lang="en-US" sz="2600" b="1" dirty="0">
                <a:latin typeface="Cambria" panose="02040503050406030204" pitchFamily="18" charset="0"/>
                <a:ea typeface="Cambria" panose="02040503050406030204" pitchFamily="18" charset="0"/>
                <a:cs typeface="Arial Unicode MS" panose="020B0604020202020204" pitchFamily="34" charset="-128"/>
              </a:rPr>
              <a:t> (a) 			(b</a:t>
            </a:r>
            <a:r>
              <a:rPr lang="hi-IN" sz="2600" b="1" dirty="0">
                <a:latin typeface="Cambria" panose="02040503050406030204" pitchFamily="18" charset="0"/>
                <a:ea typeface="Cambria" panose="02040503050406030204" pitchFamily="18" charset="0"/>
                <a:cs typeface="Arial Unicode MS" panose="020B0604020202020204" pitchFamily="34" charset="-128"/>
              </a:rPr>
              <a:t>) </a:t>
            </a:r>
            <a:r>
              <a:rPr lang="en-US" sz="2600" b="1" dirty="0">
                <a:latin typeface="Cambria" panose="02040503050406030204" pitchFamily="18" charset="0"/>
                <a:ea typeface="Cambria" panose="02040503050406030204" pitchFamily="18" charset="0"/>
                <a:cs typeface="Arial Unicode MS" panose="020B0604020202020204" pitchFamily="34" charset="-128"/>
              </a:rPr>
              <a:t>			(c</a:t>
            </a:r>
            <a:r>
              <a:rPr lang="hi-IN" sz="2600" b="1" dirty="0">
                <a:latin typeface="Cambria" panose="02040503050406030204" pitchFamily="18" charset="0"/>
                <a:ea typeface="Cambria" panose="02040503050406030204" pitchFamily="18" charset="0"/>
                <a:cs typeface="Arial Unicode MS" panose="020B0604020202020204" pitchFamily="34" charset="-128"/>
              </a:rPr>
              <a:t>) </a:t>
            </a:r>
            <a:r>
              <a:rPr lang="en-US" sz="2600" b="1" dirty="0">
                <a:latin typeface="Cambria" panose="02040503050406030204" pitchFamily="18" charset="0"/>
                <a:ea typeface="Cambria" panose="02040503050406030204" pitchFamily="18" charset="0"/>
                <a:cs typeface="Arial Unicode MS" panose="020B0604020202020204" pitchFamily="34" charset="-128"/>
              </a:rPr>
              <a:t>			(d</a:t>
            </a:r>
            <a:r>
              <a:rPr lang="hi-IN" sz="2600" b="1" dirty="0">
                <a:latin typeface="Cambria" panose="02040503050406030204" pitchFamily="18" charset="0"/>
                <a:ea typeface="Cambria" panose="02040503050406030204" pitchFamily="18" charset="0"/>
                <a:cs typeface="Arial Unicode MS" panose="020B0604020202020204" pitchFamily="34" charset="-128"/>
              </a:rPr>
              <a:t>)</a:t>
            </a:r>
            <a:r>
              <a:rPr lang="en-US" sz="2600" b="1" dirty="0">
                <a:latin typeface="Cambria" panose="02040503050406030204" pitchFamily="18" charset="0"/>
                <a:ea typeface="Cambria" panose="02040503050406030204" pitchFamily="18" charset="0"/>
                <a:cs typeface="Arial Unicode MS" panose="020B0604020202020204" pitchFamily="34" charset="-128"/>
              </a:rPr>
              <a:t> </a:t>
            </a:r>
          </a:p>
        </p:txBody>
      </p:sp>
      <p:sp>
        <p:nvSpPr>
          <p:cNvPr id="2" name="TextBox 1">
            <a:extLst>
              <a:ext uri="{FF2B5EF4-FFF2-40B4-BE49-F238E27FC236}">
                <a16:creationId xmlns:a16="http://schemas.microsoft.com/office/drawing/2014/main" id="{66A14004-E8AA-3EE3-B109-72A7C8B47678}"/>
              </a:ext>
            </a:extLst>
          </p:cNvPr>
          <p:cNvSpPr txBox="1"/>
          <p:nvPr/>
        </p:nvSpPr>
        <p:spPr>
          <a:xfrm>
            <a:off x="31363" y="238358"/>
            <a:ext cx="9559897" cy="461665"/>
          </a:xfrm>
          <a:prstGeom prst="rect">
            <a:avLst/>
          </a:prstGeom>
          <a:noFill/>
        </p:spPr>
        <p:txBody>
          <a:bodyPr wrap="square">
            <a:spAutoFit/>
          </a:bodyPr>
          <a:lstStyle/>
          <a:p>
            <a:pPr algn="ctr"/>
            <a:r>
              <a:rPr lang="en-IN" sz="2400" b="1" dirty="0">
                <a:solidFill>
                  <a:schemeClr val="bg1"/>
                </a:solidFill>
                <a:latin typeface="Cambria" panose="02040503050406030204" pitchFamily="18" charset="0"/>
                <a:ea typeface="Cambria" panose="02040503050406030204" pitchFamily="18" charset="0"/>
              </a:rPr>
              <a:t>SSC JE | JSSC JE | NHPC JE | DDA JE | DFCCIL | IB JIO | By Abhishek Sir</a:t>
            </a:r>
          </a:p>
        </p:txBody>
      </p:sp>
      <p:pic>
        <p:nvPicPr>
          <p:cNvPr id="6" name="Picture 5">
            <a:extLst>
              <a:ext uri="{FF2B5EF4-FFF2-40B4-BE49-F238E27FC236}">
                <a16:creationId xmlns:a16="http://schemas.microsoft.com/office/drawing/2014/main" id="{0141727C-C8D1-4372-BAE4-F44883A1BBA8}"/>
              </a:ext>
            </a:extLst>
          </p:cNvPr>
          <p:cNvPicPr>
            <a:picLocks noChangeAspect="1"/>
          </p:cNvPicPr>
          <p:nvPr/>
        </p:nvPicPr>
        <p:blipFill>
          <a:blip r:embed="rId3"/>
          <a:stretch>
            <a:fillRect/>
          </a:stretch>
        </p:blipFill>
        <p:spPr>
          <a:xfrm>
            <a:off x="502835" y="1562861"/>
            <a:ext cx="1935565" cy="1969823"/>
          </a:xfrm>
          <a:prstGeom prst="rect">
            <a:avLst/>
          </a:prstGeom>
        </p:spPr>
      </p:pic>
      <p:pic>
        <p:nvPicPr>
          <p:cNvPr id="10" name="Picture 9">
            <a:extLst>
              <a:ext uri="{FF2B5EF4-FFF2-40B4-BE49-F238E27FC236}">
                <a16:creationId xmlns:a16="http://schemas.microsoft.com/office/drawing/2014/main" id="{3601B2C6-2939-2C14-6CEC-8E73BAF7E2C8}"/>
              </a:ext>
            </a:extLst>
          </p:cNvPr>
          <p:cNvPicPr>
            <a:picLocks noChangeAspect="1"/>
          </p:cNvPicPr>
          <p:nvPr/>
        </p:nvPicPr>
        <p:blipFill>
          <a:blip r:embed="rId4"/>
          <a:stretch>
            <a:fillRect/>
          </a:stretch>
        </p:blipFill>
        <p:spPr>
          <a:xfrm>
            <a:off x="1093787" y="3914264"/>
            <a:ext cx="1738313" cy="1756611"/>
          </a:xfrm>
          <a:prstGeom prst="rect">
            <a:avLst/>
          </a:prstGeom>
        </p:spPr>
      </p:pic>
      <p:pic>
        <p:nvPicPr>
          <p:cNvPr id="14" name="Picture 13">
            <a:extLst>
              <a:ext uri="{FF2B5EF4-FFF2-40B4-BE49-F238E27FC236}">
                <a16:creationId xmlns:a16="http://schemas.microsoft.com/office/drawing/2014/main" id="{43590B9E-89AD-6430-741E-9268A8172728}"/>
              </a:ext>
            </a:extLst>
          </p:cNvPr>
          <p:cNvPicPr>
            <a:picLocks noChangeAspect="1"/>
          </p:cNvPicPr>
          <p:nvPr/>
        </p:nvPicPr>
        <p:blipFill>
          <a:blip r:embed="rId5"/>
          <a:stretch>
            <a:fillRect/>
          </a:stretch>
        </p:blipFill>
        <p:spPr>
          <a:xfrm>
            <a:off x="3744215" y="3903421"/>
            <a:ext cx="1951833" cy="1979037"/>
          </a:xfrm>
          <a:prstGeom prst="rect">
            <a:avLst/>
          </a:prstGeom>
        </p:spPr>
      </p:pic>
      <p:pic>
        <p:nvPicPr>
          <p:cNvPr id="16" name="Picture 15">
            <a:extLst>
              <a:ext uri="{FF2B5EF4-FFF2-40B4-BE49-F238E27FC236}">
                <a16:creationId xmlns:a16="http://schemas.microsoft.com/office/drawing/2014/main" id="{2F881E36-7D2A-1BC6-8AAD-6C6CB6BA9C29}"/>
              </a:ext>
            </a:extLst>
          </p:cNvPr>
          <p:cNvPicPr>
            <a:picLocks noChangeAspect="1"/>
          </p:cNvPicPr>
          <p:nvPr/>
        </p:nvPicPr>
        <p:blipFill>
          <a:blip r:embed="rId6"/>
          <a:stretch>
            <a:fillRect/>
          </a:stretch>
        </p:blipFill>
        <p:spPr>
          <a:xfrm>
            <a:off x="6495954" y="3937959"/>
            <a:ext cx="1916478" cy="1909959"/>
          </a:xfrm>
          <a:prstGeom prst="rect">
            <a:avLst/>
          </a:prstGeom>
        </p:spPr>
      </p:pic>
      <p:pic>
        <p:nvPicPr>
          <p:cNvPr id="18" name="Picture 17">
            <a:extLst>
              <a:ext uri="{FF2B5EF4-FFF2-40B4-BE49-F238E27FC236}">
                <a16:creationId xmlns:a16="http://schemas.microsoft.com/office/drawing/2014/main" id="{83128DA2-B4B0-66C2-99C5-AAAF4286A85C}"/>
              </a:ext>
            </a:extLst>
          </p:cNvPr>
          <p:cNvPicPr>
            <a:picLocks noChangeAspect="1"/>
          </p:cNvPicPr>
          <p:nvPr/>
        </p:nvPicPr>
        <p:blipFill>
          <a:blip r:embed="rId7"/>
          <a:stretch>
            <a:fillRect/>
          </a:stretch>
        </p:blipFill>
        <p:spPr>
          <a:xfrm>
            <a:off x="9232040" y="3890721"/>
            <a:ext cx="1992973" cy="1979037"/>
          </a:xfrm>
          <a:prstGeom prst="rect">
            <a:avLst/>
          </a:prstGeom>
        </p:spPr>
      </p:pic>
    </p:spTree>
    <p:extLst>
      <p:ext uri="{BB962C8B-B14F-4D97-AF65-F5344CB8AC3E}">
        <p14:creationId xmlns:p14="http://schemas.microsoft.com/office/powerpoint/2010/main" val="417848784"/>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DC1FFC54-4807-BE97-2D12-68A4B9F3383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TextBox 3">
            <a:extLst>
              <a:ext uri="{FF2B5EF4-FFF2-40B4-BE49-F238E27FC236}">
                <a16:creationId xmlns:a16="http://schemas.microsoft.com/office/drawing/2014/main" id="{5EB96F1C-B457-871A-9D2E-500040AA9F86}"/>
              </a:ext>
            </a:extLst>
          </p:cNvPr>
          <p:cNvSpPr txBox="1"/>
          <p:nvPr/>
        </p:nvSpPr>
        <p:spPr>
          <a:xfrm>
            <a:off x="413935" y="1031095"/>
            <a:ext cx="11542255" cy="3693319"/>
          </a:xfrm>
          <a:prstGeom prst="rect">
            <a:avLst/>
          </a:prstGeom>
          <a:noFill/>
        </p:spPr>
        <p:txBody>
          <a:bodyPr wrap="square" rtlCol="0">
            <a:spAutoFit/>
          </a:bodyPr>
          <a:lstStyle/>
          <a:p>
            <a:pPr algn="just">
              <a:tabLst>
                <a:tab pos="2454275" algn="l"/>
              </a:tabLst>
            </a:pPr>
            <a:r>
              <a:rPr lang="en-US" sz="2600" b="1" dirty="0">
                <a:latin typeface="Cambria" panose="02040503050406030204" pitchFamily="18" charset="0"/>
                <a:ea typeface="Cambria" panose="02040503050406030204" pitchFamily="18" charset="0"/>
                <a:cs typeface="Arial Unicode MS" panose="020B0604020202020204" pitchFamily="34" charset="-128"/>
              </a:rPr>
              <a:t>Q47. From the given answer figures, select the one in which the question figure is hidden/embedded. </a:t>
            </a:r>
          </a:p>
          <a:p>
            <a:pPr algn="just">
              <a:tabLst>
                <a:tab pos="2454275" algn="l"/>
              </a:tabLst>
            </a:pPr>
            <a:endParaRPr lang="en-US" sz="2600" b="1" dirty="0">
              <a:latin typeface="Cambria" panose="02040503050406030204" pitchFamily="18" charset="0"/>
              <a:ea typeface="Cambria" panose="02040503050406030204" pitchFamily="18" charset="0"/>
              <a:cs typeface="Arial Unicode MS" panose="020B0604020202020204" pitchFamily="34" charset="-128"/>
            </a:endParaRPr>
          </a:p>
          <a:p>
            <a:pPr algn="just">
              <a:tabLst>
                <a:tab pos="2454275" algn="l"/>
              </a:tabLst>
            </a:pPr>
            <a:endParaRPr lang="en-US" sz="2600" b="1" dirty="0">
              <a:latin typeface="Cambria" panose="02040503050406030204" pitchFamily="18" charset="0"/>
              <a:ea typeface="Cambria" panose="02040503050406030204" pitchFamily="18" charset="0"/>
              <a:cs typeface="Arial Unicode MS" panose="020B0604020202020204" pitchFamily="34" charset="-128"/>
            </a:endParaRPr>
          </a:p>
          <a:p>
            <a:pPr algn="just">
              <a:tabLst>
                <a:tab pos="2454275" algn="l"/>
              </a:tabLst>
            </a:pPr>
            <a:endParaRPr lang="en-US" sz="2600" b="1" dirty="0">
              <a:latin typeface="Cambria" panose="02040503050406030204" pitchFamily="18" charset="0"/>
              <a:ea typeface="Cambria" panose="02040503050406030204" pitchFamily="18" charset="0"/>
              <a:cs typeface="Arial Unicode MS" panose="020B0604020202020204" pitchFamily="34" charset="-128"/>
            </a:endParaRPr>
          </a:p>
          <a:p>
            <a:pPr algn="just">
              <a:tabLst>
                <a:tab pos="2454275" algn="l"/>
              </a:tabLst>
            </a:pPr>
            <a:endParaRPr lang="en-US" sz="2600" b="1" dirty="0">
              <a:latin typeface="Cambria" panose="02040503050406030204" pitchFamily="18" charset="0"/>
              <a:ea typeface="Cambria" panose="02040503050406030204" pitchFamily="18" charset="0"/>
              <a:cs typeface="Arial Unicode MS" panose="020B0604020202020204" pitchFamily="34" charset="-128"/>
            </a:endParaRPr>
          </a:p>
          <a:p>
            <a:pPr algn="just">
              <a:tabLst>
                <a:tab pos="2454275" algn="l"/>
              </a:tabLst>
            </a:pPr>
            <a:endParaRPr lang="en-US" sz="2600" b="1" dirty="0">
              <a:latin typeface="Cambria" panose="02040503050406030204" pitchFamily="18" charset="0"/>
              <a:ea typeface="Cambria" panose="02040503050406030204" pitchFamily="18" charset="0"/>
              <a:cs typeface="Arial Unicode MS" panose="020B0604020202020204" pitchFamily="34" charset="-128"/>
            </a:endParaRPr>
          </a:p>
          <a:p>
            <a:pPr algn="just">
              <a:tabLst>
                <a:tab pos="2454275" algn="l"/>
              </a:tabLst>
            </a:pPr>
            <a:endParaRPr lang="en-US" sz="2600" b="1" dirty="0">
              <a:latin typeface="Cambria" panose="02040503050406030204" pitchFamily="18" charset="0"/>
              <a:ea typeface="Cambria" panose="02040503050406030204" pitchFamily="18" charset="0"/>
              <a:cs typeface="Arial Unicode MS" panose="020B0604020202020204" pitchFamily="34" charset="-128"/>
            </a:endParaRPr>
          </a:p>
          <a:p>
            <a:pPr algn="just"/>
            <a:r>
              <a:rPr lang="en-US" sz="2600" b="1" dirty="0">
                <a:latin typeface="Cambria" panose="02040503050406030204" pitchFamily="18" charset="0"/>
                <a:ea typeface="Cambria" panose="02040503050406030204" pitchFamily="18" charset="0"/>
                <a:cs typeface="Arial Unicode MS" panose="020B0604020202020204" pitchFamily="34" charset="-128"/>
              </a:rPr>
              <a:t> (a) 			(b</a:t>
            </a:r>
            <a:r>
              <a:rPr lang="hi-IN" sz="2600" b="1" dirty="0">
                <a:latin typeface="Cambria" panose="02040503050406030204" pitchFamily="18" charset="0"/>
                <a:ea typeface="Cambria" panose="02040503050406030204" pitchFamily="18" charset="0"/>
                <a:cs typeface="Arial Unicode MS" panose="020B0604020202020204" pitchFamily="34" charset="-128"/>
              </a:rPr>
              <a:t>) </a:t>
            </a:r>
            <a:r>
              <a:rPr lang="en-US" sz="2600" b="1" dirty="0">
                <a:latin typeface="Cambria" panose="02040503050406030204" pitchFamily="18" charset="0"/>
                <a:ea typeface="Cambria" panose="02040503050406030204" pitchFamily="18" charset="0"/>
                <a:cs typeface="Arial Unicode MS" panose="020B0604020202020204" pitchFamily="34" charset="-128"/>
              </a:rPr>
              <a:t>			(c</a:t>
            </a:r>
            <a:r>
              <a:rPr lang="hi-IN" sz="2600" b="1" dirty="0">
                <a:latin typeface="Cambria" panose="02040503050406030204" pitchFamily="18" charset="0"/>
                <a:ea typeface="Cambria" panose="02040503050406030204" pitchFamily="18" charset="0"/>
                <a:cs typeface="Arial Unicode MS" panose="020B0604020202020204" pitchFamily="34" charset="-128"/>
              </a:rPr>
              <a:t>) </a:t>
            </a:r>
            <a:r>
              <a:rPr lang="en-US" sz="2600" b="1" dirty="0">
                <a:latin typeface="Cambria" panose="02040503050406030204" pitchFamily="18" charset="0"/>
                <a:ea typeface="Cambria" panose="02040503050406030204" pitchFamily="18" charset="0"/>
                <a:cs typeface="Arial Unicode MS" panose="020B0604020202020204" pitchFamily="34" charset="-128"/>
              </a:rPr>
              <a:t>			(d</a:t>
            </a:r>
            <a:r>
              <a:rPr lang="hi-IN" sz="2600" b="1" dirty="0">
                <a:latin typeface="Cambria" panose="02040503050406030204" pitchFamily="18" charset="0"/>
                <a:ea typeface="Cambria" panose="02040503050406030204" pitchFamily="18" charset="0"/>
                <a:cs typeface="Arial Unicode MS" panose="020B0604020202020204" pitchFamily="34" charset="-128"/>
              </a:rPr>
              <a:t>)</a:t>
            </a:r>
            <a:r>
              <a:rPr lang="en-US" sz="2600" b="1" dirty="0">
                <a:latin typeface="Cambria" panose="02040503050406030204" pitchFamily="18" charset="0"/>
                <a:ea typeface="Cambria" panose="02040503050406030204" pitchFamily="18" charset="0"/>
                <a:cs typeface="Arial Unicode MS" panose="020B0604020202020204" pitchFamily="34" charset="-128"/>
              </a:rPr>
              <a:t> </a:t>
            </a:r>
          </a:p>
        </p:txBody>
      </p:sp>
      <p:sp>
        <p:nvSpPr>
          <p:cNvPr id="2" name="TextBox 1">
            <a:extLst>
              <a:ext uri="{FF2B5EF4-FFF2-40B4-BE49-F238E27FC236}">
                <a16:creationId xmlns:a16="http://schemas.microsoft.com/office/drawing/2014/main" id="{66A14004-E8AA-3EE3-B109-72A7C8B47678}"/>
              </a:ext>
            </a:extLst>
          </p:cNvPr>
          <p:cNvSpPr txBox="1"/>
          <p:nvPr/>
        </p:nvSpPr>
        <p:spPr>
          <a:xfrm>
            <a:off x="31363" y="238358"/>
            <a:ext cx="9559897" cy="461665"/>
          </a:xfrm>
          <a:prstGeom prst="rect">
            <a:avLst/>
          </a:prstGeom>
          <a:noFill/>
        </p:spPr>
        <p:txBody>
          <a:bodyPr wrap="square">
            <a:spAutoFit/>
          </a:bodyPr>
          <a:lstStyle/>
          <a:p>
            <a:pPr algn="ctr"/>
            <a:r>
              <a:rPr lang="en-IN" sz="2400" b="1" dirty="0">
                <a:solidFill>
                  <a:schemeClr val="bg1"/>
                </a:solidFill>
                <a:latin typeface="Cambria" panose="02040503050406030204" pitchFamily="18" charset="0"/>
                <a:ea typeface="Cambria" panose="02040503050406030204" pitchFamily="18" charset="0"/>
              </a:rPr>
              <a:t>SSC JE | JSSC JE | NHPC JE | DDA JE | DFCCIL | IB JIO | By Abhishek Sir</a:t>
            </a:r>
          </a:p>
        </p:txBody>
      </p:sp>
      <p:pic>
        <p:nvPicPr>
          <p:cNvPr id="7" name="Picture 6">
            <a:extLst>
              <a:ext uri="{FF2B5EF4-FFF2-40B4-BE49-F238E27FC236}">
                <a16:creationId xmlns:a16="http://schemas.microsoft.com/office/drawing/2014/main" id="{38EB6702-40C4-2C53-D7C3-569C7FD63BB8}"/>
              </a:ext>
            </a:extLst>
          </p:cNvPr>
          <p:cNvPicPr>
            <a:picLocks noChangeAspect="1"/>
          </p:cNvPicPr>
          <p:nvPr/>
        </p:nvPicPr>
        <p:blipFill>
          <a:blip r:embed="rId3"/>
          <a:stretch>
            <a:fillRect/>
          </a:stretch>
        </p:blipFill>
        <p:spPr>
          <a:xfrm>
            <a:off x="490537" y="1933575"/>
            <a:ext cx="1884363" cy="1888797"/>
          </a:xfrm>
          <a:prstGeom prst="rect">
            <a:avLst/>
          </a:prstGeom>
        </p:spPr>
      </p:pic>
      <p:pic>
        <p:nvPicPr>
          <p:cNvPr id="9" name="Picture 8">
            <a:extLst>
              <a:ext uri="{FF2B5EF4-FFF2-40B4-BE49-F238E27FC236}">
                <a16:creationId xmlns:a16="http://schemas.microsoft.com/office/drawing/2014/main" id="{2C3C2120-DF64-BE40-69BA-1B99AC9BA842}"/>
              </a:ext>
            </a:extLst>
          </p:cNvPr>
          <p:cNvPicPr>
            <a:picLocks noChangeAspect="1"/>
          </p:cNvPicPr>
          <p:nvPr/>
        </p:nvPicPr>
        <p:blipFill>
          <a:blip r:embed="rId4"/>
          <a:stretch>
            <a:fillRect/>
          </a:stretch>
        </p:blipFill>
        <p:spPr>
          <a:xfrm>
            <a:off x="1069975" y="4313424"/>
            <a:ext cx="1884363" cy="1837720"/>
          </a:xfrm>
          <a:prstGeom prst="rect">
            <a:avLst/>
          </a:prstGeom>
        </p:spPr>
      </p:pic>
      <p:pic>
        <p:nvPicPr>
          <p:cNvPr id="12" name="Picture 11">
            <a:extLst>
              <a:ext uri="{FF2B5EF4-FFF2-40B4-BE49-F238E27FC236}">
                <a16:creationId xmlns:a16="http://schemas.microsoft.com/office/drawing/2014/main" id="{E7E8D2AD-8339-513E-1B83-8B8AFAFC1894}"/>
              </a:ext>
            </a:extLst>
          </p:cNvPr>
          <p:cNvPicPr>
            <a:picLocks noChangeAspect="1"/>
          </p:cNvPicPr>
          <p:nvPr/>
        </p:nvPicPr>
        <p:blipFill>
          <a:blip r:embed="rId5"/>
          <a:stretch>
            <a:fillRect/>
          </a:stretch>
        </p:blipFill>
        <p:spPr>
          <a:xfrm>
            <a:off x="3744912" y="4265194"/>
            <a:ext cx="1857375" cy="1885950"/>
          </a:xfrm>
          <a:prstGeom prst="rect">
            <a:avLst/>
          </a:prstGeom>
        </p:spPr>
      </p:pic>
      <p:pic>
        <p:nvPicPr>
          <p:cNvPr id="15" name="Picture 14">
            <a:extLst>
              <a:ext uri="{FF2B5EF4-FFF2-40B4-BE49-F238E27FC236}">
                <a16:creationId xmlns:a16="http://schemas.microsoft.com/office/drawing/2014/main" id="{D85A8124-C329-15A3-C98F-70A61532EDA8}"/>
              </a:ext>
            </a:extLst>
          </p:cNvPr>
          <p:cNvPicPr>
            <a:picLocks noChangeAspect="1"/>
          </p:cNvPicPr>
          <p:nvPr/>
        </p:nvPicPr>
        <p:blipFill>
          <a:blip r:embed="rId6"/>
          <a:stretch>
            <a:fillRect/>
          </a:stretch>
        </p:blipFill>
        <p:spPr>
          <a:xfrm>
            <a:off x="6430961" y="4265497"/>
            <a:ext cx="1876359" cy="1885648"/>
          </a:xfrm>
          <a:prstGeom prst="rect">
            <a:avLst/>
          </a:prstGeom>
        </p:spPr>
      </p:pic>
      <p:pic>
        <p:nvPicPr>
          <p:cNvPr id="19" name="Picture 18">
            <a:extLst>
              <a:ext uri="{FF2B5EF4-FFF2-40B4-BE49-F238E27FC236}">
                <a16:creationId xmlns:a16="http://schemas.microsoft.com/office/drawing/2014/main" id="{10D3D5E0-1D64-5E20-5F68-15FC35BC3ECD}"/>
              </a:ext>
            </a:extLst>
          </p:cNvPr>
          <p:cNvPicPr>
            <a:picLocks noChangeAspect="1"/>
          </p:cNvPicPr>
          <p:nvPr/>
        </p:nvPicPr>
        <p:blipFill>
          <a:blip r:embed="rId7"/>
          <a:stretch>
            <a:fillRect/>
          </a:stretch>
        </p:blipFill>
        <p:spPr>
          <a:xfrm>
            <a:off x="9259026" y="4265194"/>
            <a:ext cx="1847850" cy="1857375"/>
          </a:xfrm>
          <a:prstGeom prst="rect">
            <a:avLst/>
          </a:prstGeom>
        </p:spPr>
      </p:pic>
    </p:spTree>
    <p:extLst>
      <p:ext uri="{BB962C8B-B14F-4D97-AF65-F5344CB8AC3E}">
        <p14:creationId xmlns:p14="http://schemas.microsoft.com/office/powerpoint/2010/main" val="3596661445"/>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DC1FFC54-4807-BE97-2D12-68A4B9F3383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TextBox 3">
            <a:extLst>
              <a:ext uri="{FF2B5EF4-FFF2-40B4-BE49-F238E27FC236}">
                <a16:creationId xmlns:a16="http://schemas.microsoft.com/office/drawing/2014/main" id="{5EB96F1C-B457-871A-9D2E-500040AA9F86}"/>
              </a:ext>
            </a:extLst>
          </p:cNvPr>
          <p:cNvSpPr txBox="1"/>
          <p:nvPr/>
        </p:nvSpPr>
        <p:spPr>
          <a:xfrm>
            <a:off x="413935" y="1031095"/>
            <a:ext cx="11542255" cy="3293209"/>
          </a:xfrm>
          <a:prstGeom prst="rect">
            <a:avLst/>
          </a:prstGeom>
          <a:noFill/>
        </p:spPr>
        <p:txBody>
          <a:bodyPr wrap="square" rtlCol="0">
            <a:spAutoFit/>
          </a:bodyPr>
          <a:lstStyle/>
          <a:p>
            <a:pPr algn="just">
              <a:tabLst>
                <a:tab pos="2454275" algn="l"/>
              </a:tabLst>
            </a:pPr>
            <a:r>
              <a:rPr lang="en-US" sz="2600" b="1" dirty="0">
                <a:latin typeface="Cambria" panose="02040503050406030204" pitchFamily="18" charset="0"/>
                <a:ea typeface="Cambria" panose="02040503050406030204" pitchFamily="18" charset="0"/>
                <a:cs typeface="Arial Unicode MS" panose="020B0604020202020204" pitchFamily="34" charset="-128"/>
              </a:rPr>
              <a:t>Q48. A piece of paper is folded and punched as shown below in the question figures. From the given answer figures, indicate how it will appear when opened. </a:t>
            </a:r>
          </a:p>
          <a:p>
            <a:pPr algn="just">
              <a:tabLst>
                <a:tab pos="2454275" algn="l"/>
              </a:tabLst>
            </a:pPr>
            <a:endParaRPr lang="en-US" sz="2600" b="1" dirty="0">
              <a:latin typeface="Cambria" panose="02040503050406030204" pitchFamily="18" charset="0"/>
              <a:ea typeface="Cambria" panose="02040503050406030204" pitchFamily="18" charset="0"/>
              <a:cs typeface="Arial Unicode MS" panose="020B0604020202020204" pitchFamily="34" charset="-128"/>
            </a:endParaRPr>
          </a:p>
          <a:p>
            <a:pPr algn="just">
              <a:tabLst>
                <a:tab pos="2454275" algn="l"/>
              </a:tabLst>
            </a:pPr>
            <a:endParaRPr lang="en-US" sz="2600" b="1" dirty="0">
              <a:latin typeface="Cambria" panose="02040503050406030204" pitchFamily="18" charset="0"/>
              <a:ea typeface="Cambria" panose="02040503050406030204" pitchFamily="18" charset="0"/>
              <a:cs typeface="Arial Unicode MS" panose="020B0604020202020204" pitchFamily="34" charset="-128"/>
            </a:endParaRPr>
          </a:p>
          <a:p>
            <a:pPr algn="just">
              <a:tabLst>
                <a:tab pos="2454275" algn="l"/>
              </a:tabLst>
            </a:pPr>
            <a:endParaRPr lang="en-US" sz="2600" b="1" dirty="0">
              <a:latin typeface="Cambria" panose="02040503050406030204" pitchFamily="18" charset="0"/>
              <a:ea typeface="Cambria" panose="02040503050406030204" pitchFamily="18" charset="0"/>
              <a:cs typeface="Arial Unicode MS" panose="020B0604020202020204" pitchFamily="34" charset="-128"/>
            </a:endParaRPr>
          </a:p>
          <a:p>
            <a:pPr algn="just">
              <a:tabLst>
                <a:tab pos="2454275" algn="l"/>
              </a:tabLst>
            </a:pPr>
            <a:endParaRPr lang="en-US" sz="2600" b="1" dirty="0">
              <a:latin typeface="Cambria" panose="02040503050406030204" pitchFamily="18" charset="0"/>
              <a:ea typeface="Cambria" panose="02040503050406030204" pitchFamily="18" charset="0"/>
              <a:cs typeface="Arial Unicode MS" panose="020B0604020202020204" pitchFamily="34" charset="-128"/>
            </a:endParaRPr>
          </a:p>
          <a:p>
            <a:pPr algn="just"/>
            <a:r>
              <a:rPr lang="en-US" sz="2600" b="1" dirty="0">
                <a:latin typeface="Cambria" panose="02040503050406030204" pitchFamily="18" charset="0"/>
                <a:ea typeface="Cambria" panose="02040503050406030204" pitchFamily="18" charset="0"/>
                <a:cs typeface="Arial Unicode MS" panose="020B0604020202020204" pitchFamily="34" charset="-128"/>
              </a:rPr>
              <a:t>(a) 			(b</a:t>
            </a:r>
            <a:r>
              <a:rPr lang="hi-IN" sz="2600" b="1" dirty="0">
                <a:latin typeface="Cambria" panose="02040503050406030204" pitchFamily="18" charset="0"/>
                <a:ea typeface="Cambria" panose="02040503050406030204" pitchFamily="18" charset="0"/>
                <a:cs typeface="Arial Unicode MS" panose="020B0604020202020204" pitchFamily="34" charset="-128"/>
              </a:rPr>
              <a:t>) </a:t>
            </a:r>
            <a:r>
              <a:rPr lang="en-US" sz="2600" b="1" dirty="0">
                <a:latin typeface="Cambria" panose="02040503050406030204" pitchFamily="18" charset="0"/>
                <a:ea typeface="Cambria" panose="02040503050406030204" pitchFamily="18" charset="0"/>
                <a:cs typeface="Arial Unicode MS" panose="020B0604020202020204" pitchFamily="34" charset="-128"/>
              </a:rPr>
              <a:t>			(c</a:t>
            </a:r>
            <a:r>
              <a:rPr lang="hi-IN" sz="2600" b="1" dirty="0">
                <a:latin typeface="Cambria" panose="02040503050406030204" pitchFamily="18" charset="0"/>
                <a:ea typeface="Cambria" panose="02040503050406030204" pitchFamily="18" charset="0"/>
                <a:cs typeface="Arial Unicode MS" panose="020B0604020202020204" pitchFamily="34" charset="-128"/>
              </a:rPr>
              <a:t>) </a:t>
            </a:r>
            <a:r>
              <a:rPr lang="en-US" sz="2600" b="1" dirty="0">
                <a:latin typeface="Cambria" panose="02040503050406030204" pitchFamily="18" charset="0"/>
                <a:ea typeface="Cambria" panose="02040503050406030204" pitchFamily="18" charset="0"/>
                <a:cs typeface="Arial Unicode MS" panose="020B0604020202020204" pitchFamily="34" charset="-128"/>
              </a:rPr>
              <a:t>			(d</a:t>
            </a:r>
            <a:r>
              <a:rPr lang="hi-IN" sz="2600" b="1" dirty="0">
                <a:latin typeface="Cambria" panose="02040503050406030204" pitchFamily="18" charset="0"/>
                <a:ea typeface="Cambria" panose="02040503050406030204" pitchFamily="18" charset="0"/>
                <a:cs typeface="Arial Unicode MS" panose="020B0604020202020204" pitchFamily="34" charset="-128"/>
              </a:rPr>
              <a:t>)</a:t>
            </a:r>
            <a:r>
              <a:rPr lang="en-US" sz="2600" b="1" dirty="0">
                <a:latin typeface="Cambria" panose="02040503050406030204" pitchFamily="18" charset="0"/>
                <a:ea typeface="Cambria" panose="02040503050406030204" pitchFamily="18" charset="0"/>
                <a:cs typeface="Arial Unicode MS" panose="020B0604020202020204" pitchFamily="34" charset="-128"/>
              </a:rPr>
              <a:t> </a:t>
            </a:r>
          </a:p>
        </p:txBody>
      </p:sp>
      <p:sp>
        <p:nvSpPr>
          <p:cNvPr id="2" name="TextBox 1">
            <a:extLst>
              <a:ext uri="{FF2B5EF4-FFF2-40B4-BE49-F238E27FC236}">
                <a16:creationId xmlns:a16="http://schemas.microsoft.com/office/drawing/2014/main" id="{66A14004-E8AA-3EE3-B109-72A7C8B47678}"/>
              </a:ext>
            </a:extLst>
          </p:cNvPr>
          <p:cNvSpPr txBox="1"/>
          <p:nvPr/>
        </p:nvSpPr>
        <p:spPr>
          <a:xfrm>
            <a:off x="31363" y="238358"/>
            <a:ext cx="9559897" cy="461665"/>
          </a:xfrm>
          <a:prstGeom prst="rect">
            <a:avLst/>
          </a:prstGeom>
          <a:noFill/>
        </p:spPr>
        <p:txBody>
          <a:bodyPr wrap="square">
            <a:spAutoFit/>
          </a:bodyPr>
          <a:lstStyle/>
          <a:p>
            <a:pPr algn="ctr"/>
            <a:r>
              <a:rPr lang="en-IN" sz="2400" b="1" dirty="0">
                <a:solidFill>
                  <a:schemeClr val="bg1"/>
                </a:solidFill>
                <a:latin typeface="Cambria" panose="02040503050406030204" pitchFamily="18" charset="0"/>
                <a:ea typeface="Cambria" panose="02040503050406030204" pitchFamily="18" charset="0"/>
              </a:rPr>
              <a:t>SSC JE | JSSC JE | NHPC JE | DDA JE | DFCCIL | IB JIO | By Abhishek Sir</a:t>
            </a:r>
          </a:p>
        </p:txBody>
      </p:sp>
      <p:pic>
        <p:nvPicPr>
          <p:cNvPr id="6" name="Picture 5">
            <a:extLst>
              <a:ext uri="{FF2B5EF4-FFF2-40B4-BE49-F238E27FC236}">
                <a16:creationId xmlns:a16="http://schemas.microsoft.com/office/drawing/2014/main" id="{A036BDD2-348E-C9EC-68A4-E50651B2C049}"/>
              </a:ext>
            </a:extLst>
          </p:cNvPr>
          <p:cNvPicPr>
            <a:picLocks noChangeAspect="1"/>
          </p:cNvPicPr>
          <p:nvPr/>
        </p:nvPicPr>
        <p:blipFill>
          <a:blip r:embed="rId3"/>
          <a:stretch>
            <a:fillRect/>
          </a:stretch>
        </p:blipFill>
        <p:spPr>
          <a:xfrm>
            <a:off x="413935" y="2247900"/>
            <a:ext cx="6591300" cy="1371600"/>
          </a:xfrm>
          <a:prstGeom prst="rect">
            <a:avLst/>
          </a:prstGeom>
        </p:spPr>
      </p:pic>
      <p:pic>
        <p:nvPicPr>
          <p:cNvPr id="10" name="Picture 9">
            <a:extLst>
              <a:ext uri="{FF2B5EF4-FFF2-40B4-BE49-F238E27FC236}">
                <a16:creationId xmlns:a16="http://schemas.microsoft.com/office/drawing/2014/main" id="{4F958D5A-F014-EFBB-7FBD-819F2C9D207E}"/>
              </a:ext>
            </a:extLst>
          </p:cNvPr>
          <p:cNvPicPr>
            <a:picLocks noChangeAspect="1"/>
          </p:cNvPicPr>
          <p:nvPr/>
        </p:nvPicPr>
        <p:blipFill>
          <a:blip r:embed="rId4"/>
          <a:stretch>
            <a:fillRect/>
          </a:stretch>
        </p:blipFill>
        <p:spPr>
          <a:xfrm>
            <a:off x="958850" y="3793299"/>
            <a:ext cx="1562100" cy="1562100"/>
          </a:xfrm>
          <a:prstGeom prst="rect">
            <a:avLst/>
          </a:prstGeom>
        </p:spPr>
      </p:pic>
      <p:pic>
        <p:nvPicPr>
          <p:cNvPr id="13" name="Picture 12">
            <a:extLst>
              <a:ext uri="{FF2B5EF4-FFF2-40B4-BE49-F238E27FC236}">
                <a16:creationId xmlns:a16="http://schemas.microsoft.com/office/drawing/2014/main" id="{C7D3D7E5-DD16-CDD8-D142-918EA90AC104}"/>
              </a:ext>
            </a:extLst>
          </p:cNvPr>
          <p:cNvPicPr>
            <a:picLocks noChangeAspect="1"/>
          </p:cNvPicPr>
          <p:nvPr/>
        </p:nvPicPr>
        <p:blipFill>
          <a:blip r:embed="rId5"/>
          <a:stretch>
            <a:fillRect/>
          </a:stretch>
        </p:blipFill>
        <p:spPr>
          <a:xfrm>
            <a:off x="3760385" y="3843709"/>
            <a:ext cx="1524000" cy="1571625"/>
          </a:xfrm>
          <a:prstGeom prst="rect">
            <a:avLst/>
          </a:prstGeom>
        </p:spPr>
      </p:pic>
      <p:pic>
        <p:nvPicPr>
          <p:cNvPr id="16" name="Picture 15">
            <a:extLst>
              <a:ext uri="{FF2B5EF4-FFF2-40B4-BE49-F238E27FC236}">
                <a16:creationId xmlns:a16="http://schemas.microsoft.com/office/drawing/2014/main" id="{42E4A28C-B3D3-AEBE-2CE1-90D66704D7CA}"/>
              </a:ext>
            </a:extLst>
          </p:cNvPr>
          <p:cNvPicPr>
            <a:picLocks noChangeAspect="1"/>
          </p:cNvPicPr>
          <p:nvPr/>
        </p:nvPicPr>
        <p:blipFill>
          <a:blip r:embed="rId6"/>
          <a:stretch>
            <a:fillRect/>
          </a:stretch>
        </p:blipFill>
        <p:spPr>
          <a:xfrm>
            <a:off x="6460130" y="3874629"/>
            <a:ext cx="1552575" cy="1571625"/>
          </a:xfrm>
          <a:prstGeom prst="rect">
            <a:avLst/>
          </a:prstGeom>
        </p:spPr>
      </p:pic>
      <p:pic>
        <p:nvPicPr>
          <p:cNvPr id="18" name="Picture 17">
            <a:extLst>
              <a:ext uri="{FF2B5EF4-FFF2-40B4-BE49-F238E27FC236}">
                <a16:creationId xmlns:a16="http://schemas.microsoft.com/office/drawing/2014/main" id="{DF86A2FB-E0EE-E9A0-5E05-AE8AF48B1186}"/>
              </a:ext>
            </a:extLst>
          </p:cNvPr>
          <p:cNvPicPr>
            <a:picLocks noChangeAspect="1"/>
          </p:cNvPicPr>
          <p:nvPr/>
        </p:nvPicPr>
        <p:blipFill>
          <a:blip r:embed="rId7"/>
          <a:stretch>
            <a:fillRect/>
          </a:stretch>
        </p:blipFill>
        <p:spPr>
          <a:xfrm>
            <a:off x="9239250" y="3881809"/>
            <a:ext cx="1533525" cy="1590675"/>
          </a:xfrm>
          <a:prstGeom prst="rect">
            <a:avLst/>
          </a:prstGeom>
        </p:spPr>
      </p:pic>
    </p:spTree>
    <p:extLst>
      <p:ext uri="{BB962C8B-B14F-4D97-AF65-F5344CB8AC3E}">
        <p14:creationId xmlns:p14="http://schemas.microsoft.com/office/powerpoint/2010/main" val="2343576164"/>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DC1FFC54-4807-BE97-2D12-68A4B9F3383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TextBox 3">
            <a:extLst>
              <a:ext uri="{FF2B5EF4-FFF2-40B4-BE49-F238E27FC236}">
                <a16:creationId xmlns:a16="http://schemas.microsoft.com/office/drawing/2014/main" id="{5EB96F1C-B457-871A-9D2E-500040AA9F86}"/>
              </a:ext>
            </a:extLst>
          </p:cNvPr>
          <p:cNvSpPr txBox="1"/>
          <p:nvPr/>
        </p:nvSpPr>
        <p:spPr>
          <a:xfrm>
            <a:off x="413935" y="1031095"/>
            <a:ext cx="11542255" cy="3293209"/>
          </a:xfrm>
          <a:prstGeom prst="rect">
            <a:avLst/>
          </a:prstGeom>
          <a:noFill/>
        </p:spPr>
        <p:txBody>
          <a:bodyPr wrap="square" rtlCol="0">
            <a:spAutoFit/>
          </a:bodyPr>
          <a:lstStyle/>
          <a:p>
            <a:pPr algn="just">
              <a:tabLst>
                <a:tab pos="2454275" algn="l"/>
              </a:tabLst>
            </a:pPr>
            <a:r>
              <a:rPr lang="en-US" sz="2600" b="1" dirty="0">
                <a:latin typeface="Cambria" panose="02040503050406030204" pitchFamily="18" charset="0"/>
                <a:ea typeface="Cambria" panose="02040503050406030204" pitchFamily="18" charset="0"/>
                <a:cs typeface="Arial Unicode MS" panose="020B0604020202020204" pitchFamily="34" charset="-128"/>
              </a:rPr>
              <a:t>Q49. If a mirror is placed on the line MN, then which of the answer figures is the right image of the given figure? </a:t>
            </a:r>
          </a:p>
          <a:p>
            <a:pPr algn="just">
              <a:tabLst>
                <a:tab pos="2454275" algn="l"/>
              </a:tabLst>
            </a:pPr>
            <a:endParaRPr lang="en-US" sz="2600" b="1" dirty="0">
              <a:latin typeface="Cambria" panose="02040503050406030204" pitchFamily="18" charset="0"/>
              <a:ea typeface="Cambria" panose="02040503050406030204" pitchFamily="18" charset="0"/>
              <a:cs typeface="Arial Unicode MS" panose="020B0604020202020204" pitchFamily="34" charset="-128"/>
            </a:endParaRPr>
          </a:p>
          <a:p>
            <a:pPr algn="just">
              <a:tabLst>
                <a:tab pos="2454275" algn="l"/>
              </a:tabLst>
            </a:pPr>
            <a:endParaRPr lang="en-US" sz="2600" b="1" dirty="0">
              <a:latin typeface="Cambria" panose="02040503050406030204" pitchFamily="18" charset="0"/>
              <a:ea typeface="Cambria" panose="02040503050406030204" pitchFamily="18" charset="0"/>
              <a:cs typeface="Arial Unicode MS" panose="020B0604020202020204" pitchFamily="34" charset="-128"/>
            </a:endParaRPr>
          </a:p>
          <a:p>
            <a:pPr algn="just">
              <a:tabLst>
                <a:tab pos="2454275" algn="l"/>
              </a:tabLst>
            </a:pPr>
            <a:endParaRPr lang="en-US" sz="2600" b="1" dirty="0">
              <a:latin typeface="Cambria" panose="02040503050406030204" pitchFamily="18" charset="0"/>
              <a:ea typeface="Cambria" panose="02040503050406030204" pitchFamily="18" charset="0"/>
              <a:cs typeface="Arial Unicode MS" panose="020B0604020202020204" pitchFamily="34" charset="-128"/>
            </a:endParaRPr>
          </a:p>
          <a:p>
            <a:pPr algn="just">
              <a:tabLst>
                <a:tab pos="2454275" algn="l"/>
              </a:tabLst>
            </a:pPr>
            <a:endParaRPr lang="en-US" sz="2600" b="1" dirty="0">
              <a:latin typeface="Cambria" panose="02040503050406030204" pitchFamily="18" charset="0"/>
              <a:ea typeface="Cambria" panose="02040503050406030204" pitchFamily="18" charset="0"/>
              <a:cs typeface="Arial Unicode MS" panose="020B0604020202020204" pitchFamily="34" charset="-128"/>
            </a:endParaRPr>
          </a:p>
          <a:p>
            <a:pPr algn="just">
              <a:tabLst>
                <a:tab pos="2454275" algn="l"/>
              </a:tabLst>
            </a:pPr>
            <a:endParaRPr lang="en-US" sz="2600" b="1" dirty="0">
              <a:latin typeface="Cambria" panose="02040503050406030204" pitchFamily="18" charset="0"/>
              <a:ea typeface="Cambria" panose="02040503050406030204" pitchFamily="18" charset="0"/>
              <a:cs typeface="Arial Unicode MS" panose="020B0604020202020204" pitchFamily="34" charset="-128"/>
            </a:endParaRPr>
          </a:p>
          <a:p>
            <a:pPr algn="just"/>
            <a:r>
              <a:rPr lang="en-US" sz="2600" b="1" dirty="0">
                <a:latin typeface="Cambria" panose="02040503050406030204" pitchFamily="18" charset="0"/>
                <a:ea typeface="Cambria" panose="02040503050406030204" pitchFamily="18" charset="0"/>
                <a:cs typeface="Arial Unicode MS" panose="020B0604020202020204" pitchFamily="34" charset="-128"/>
              </a:rPr>
              <a:t>(a) 			(b</a:t>
            </a:r>
            <a:r>
              <a:rPr lang="hi-IN" sz="2600" b="1" dirty="0">
                <a:latin typeface="Cambria" panose="02040503050406030204" pitchFamily="18" charset="0"/>
                <a:ea typeface="Cambria" panose="02040503050406030204" pitchFamily="18" charset="0"/>
                <a:cs typeface="Arial Unicode MS" panose="020B0604020202020204" pitchFamily="34" charset="-128"/>
              </a:rPr>
              <a:t>) </a:t>
            </a:r>
            <a:r>
              <a:rPr lang="en-US" sz="2600" b="1" dirty="0">
                <a:latin typeface="Cambria" panose="02040503050406030204" pitchFamily="18" charset="0"/>
                <a:ea typeface="Cambria" panose="02040503050406030204" pitchFamily="18" charset="0"/>
                <a:cs typeface="Arial Unicode MS" panose="020B0604020202020204" pitchFamily="34" charset="-128"/>
              </a:rPr>
              <a:t>			(c</a:t>
            </a:r>
            <a:r>
              <a:rPr lang="hi-IN" sz="2600" b="1" dirty="0">
                <a:latin typeface="Cambria" panose="02040503050406030204" pitchFamily="18" charset="0"/>
                <a:ea typeface="Cambria" panose="02040503050406030204" pitchFamily="18" charset="0"/>
                <a:cs typeface="Arial Unicode MS" panose="020B0604020202020204" pitchFamily="34" charset="-128"/>
              </a:rPr>
              <a:t>) </a:t>
            </a:r>
            <a:r>
              <a:rPr lang="en-US" sz="2600" b="1" dirty="0">
                <a:latin typeface="Cambria" panose="02040503050406030204" pitchFamily="18" charset="0"/>
                <a:ea typeface="Cambria" panose="02040503050406030204" pitchFamily="18" charset="0"/>
                <a:cs typeface="Arial Unicode MS" panose="020B0604020202020204" pitchFamily="34" charset="-128"/>
              </a:rPr>
              <a:t>			(d</a:t>
            </a:r>
            <a:r>
              <a:rPr lang="hi-IN" sz="2600" b="1" dirty="0">
                <a:latin typeface="Cambria" panose="02040503050406030204" pitchFamily="18" charset="0"/>
                <a:ea typeface="Cambria" panose="02040503050406030204" pitchFamily="18" charset="0"/>
                <a:cs typeface="Arial Unicode MS" panose="020B0604020202020204" pitchFamily="34" charset="-128"/>
              </a:rPr>
              <a:t>)</a:t>
            </a:r>
            <a:r>
              <a:rPr lang="en-US" sz="2600" b="1" dirty="0">
                <a:latin typeface="Cambria" panose="02040503050406030204" pitchFamily="18" charset="0"/>
                <a:ea typeface="Cambria" panose="02040503050406030204" pitchFamily="18" charset="0"/>
                <a:cs typeface="Arial Unicode MS" panose="020B0604020202020204" pitchFamily="34" charset="-128"/>
              </a:rPr>
              <a:t> </a:t>
            </a:r>
          </a:p>
        </p:txBody>
      </p:sp>
      <p:sp>
        <p:nvSpPr>
          <p:cNvPr id="2" name="TextBox 1">
            <a:extLst>
              <a:ext uri="{FF2B5EF4-FFF2-40B4-BE49-F238E27FC236}">
                <a16:creationId xmlns:a16="http://schemas.microsoft.com/office/drawing/2014/main" id="{66A14004-E8AA-3EE3-B109-72A7C8B47678}"/>
              </a:ext>
            </a:extLst>
          </p:cNvPr>
          <p:cNvSpPr txBox="1"/>
          <p:nvPr/>
        </p:nvSpPr>
        <p:spPr>
          <a:xfrm>
            <a:off x="31363" y="238358"/>
            <a:ext cx="9559897" cy="461665"/>
          </a:xfrm>
          <a:prstGeom prst="rect">
            <a:avLst/>
          </a:prstGeom>
          <a:noFill/>
        </p:spPr>
        <p:txBody>
          <a:bodyPr wrap="square">
            <a:spAutoFit/>
          </a:bodyPr>
          <a:lstStyle/>
          <a:p>
            <a:pPr algn="ctr"/>
            <a:r>
              <a:rPr lang="en-IN" sz="2400" b="1" dirty="0">
                <a:solidFill>
                  <a:schemeClr val="bg1"/>
                </a:solidFill>
                <a:latin typeface="Cambria" panose="02040503050406030204" pitchFamily="18" charset="0"/>
                <a:ea typeface="Cambria" panose="02040503050406030204" pitchFamily="18" charset="0"/>
              </a:rPr>
              <a:t>SSC JE | JSSC JE | NHPC JE | DDA JE | DFCCIL | IB JIO | By Abhishek Sir</a:t>
            </a:r>
          </a:p>
        </p:txBody>
      </p:sp>
      <p:pic>
        <p:nvPicPr>
          <p:cNvPr id="7" name="Picture 6">
            <a:extLst>
              <a:ext uri="{FF2B5EF4-FFF2-40B4-BE49-F238E27FC236}">
                <a16:creationId xmlns:a16="http://schemas.microsoft.com/office/drawing/2014/main" id="{DB86AA7D-2E7B-85B8-8330-DE25D14148BE}"/>
              </a:ext>
            </a:extLst>
          </p:cNvPr>
          <p:cNvPicPr>
            <a:picLocks noChangeAspect="1"/>
          </p:cNvPicPr>
          <p:nvPr/>
        </p:nvPicPr>
        <p:blipFill>
          <a:blip r:embed="rId3"/>
          <a:stretch>
            <a:fillRect/>
          </a:stretch>
        </p:blipFill>
        <p:spPr>
          <a:xfrm>
            <a:off x="533400" y="1942273"/>
            <a:ext cx="2044700" cy="1862138"/>
          </a:xfrm>
          <a:prstGeom prst="rect">
            <a:avLst/>
          </a:prstGeom>
        </p:spPr>
      </p:pic>
      <p:pic>
        <p:nvPicPr>
          <p:cNvPr id="9" name="Picture 8">
            <a:extLst>
              <a:ext uri="{FF2B5EF4-FFF2-40B4-BE49-F238E27FC236}">
                <a16:creationId xmlns:a16="http://schemas.microsoft.com/office/drawing/2014/main" id="{054ACEED-F38F-55D7-CB7C-DA7BBB2EB1AB}"/>
              </a:ext>
            </a:extLst>
          </p:cNvPr>
          <p:cNvPicPr>
            <a:picLocks noChangeAspect="1"/>
          </p:cNvPicPr>
          <p:nvPr/>
        </p:nvPicPr>
        <p:blipFill>
          <a:blip r:embed="rId4"/>
          <a:stretch>
            <a:fillRect/>
          </a:stretch>
        </p:blipFill>
        <p:spPr>
          <a:xfrm>
            <a:off x="952500" y="3862823"/>
            <a:ext cx="1866900" cy="1892829"/>
          </a:xfrm>
          <a:prstGeom prst="rect">
            <a:avLst/>
          </a:prstGeom>
        </p:spPr>
      </p:pic>
      <p:pic>
        <p:nvPicPr>
          <p:cNvPr id="12" name="Picture 11">
            <a:extLst>
              <a:ext uri="{FF2B5EF4-FFF2-40B4-BE49-F238E27FC236}">
                <a16:creationId xmlns:a16="http://schemas.microsoft.com/office/drawing/2014/main" id="{430B228E-E85A-3C37-D195-46303C6D6F76}"/>
              </a:ext>
            </a:extLst>
          </p:cNvPr>
          <p:cNvPicPr>
            <a:picLocks noChangeAspect="1"/>
          </p:cNvPicPr>
          <p:nvPr/>
        </p:nvPicPr>
        <p:blipFill>
          <a:blip r:embed="rId5"/>
          <a:stretch>
            <a:fillRect/>
          </a:stretch>
        </p:blipFill>
        <p:spPr>
          <a:xfrm>
            <a:off x="3733800" y="3875523"/>
            <a:ext cx="1828382" cy="1880129"/>
          </a:xfrm>
          <a:prstGeom prst="rect">
            <a:avLst/>
          </a:prstGeom>
        </p:spPr>
      </p:pic>
      <p:pic>
        <p:nvPicPr>
          <p:cNvPr id="15" name="Picture 14">
            <a:extLst>
              <a:ext uri="{FF2B5EF4-FFF2-40B4-BE49-F238E27FC236}">
                <a16:creationId xmlns:a16="http://schemas.microsoft.com/office/drawing/2014/main" id="{380D28B7-5B9B-3D5E-BF2E-3C404F84C1DB}"/>
              </a:ext>
            </a:extLst>
          </p:cNvPr>
          <p:cNvPicPr>
            <a:picLocks noChangeAspect="1"/>
          </p:cNvPicPr>
          <p:nvPr/>
        </p:nvPicPr>
        <p:blipFill>
          <a:blip r:embed="rId6"/>
          <a:stretch>
            <a:fillRect/>
          </a:stretch>
        </p:blipFill>
        <p:spPr>
          <a:xfrm>
            <a:off x="6476582" y="3894575"/>
            <a:ext cx="1888715" cy="1880130"/>
          </a:xfrm>
          <a:prstGeom prst="rect">
            <a:avLst/>
          </a:prstGeom>
        </p:spPr>
      </p:pic>
      <p:pic>
        <p:nvPicPr>
          <p:cNvPr id="19" name="Picture 18">
            <a:extLst>
              <a:ext uri="{FF2B5EF4-FFF2-40B4-BE49-F238E27FC236}">
                <a16:creationId xmlns:a16="http://schemas.microsoft.com/office/drawing/2014/main" id="{7DC78E8C-2B24-536E-B87F-9E03285527EF}"/>
              </a:ext>
            </a:extLst>
          </p:cNvPr>
          <p:cNvPicPr>
            <a:picLocks noChangeAspect="1"/>
          </p:cNvPicPr>
          <p:nvPr/>
        </p:nvPicPr>
        <p:blipFill>
          <a:blip r:embed="rId7"/>
          <a:stretch>
            <a:fillRect/>
          </a:stretch>
        </p:blipFill>
        <p:spPr>
          <a:xfrm>
            <a:off x="9242011" y="3858405"/>
            <a:ext cx="1888715" cy="1932639"/>
          </a:xfrm>
          <a:prstGeom prst="rect">
            <a:avLst/>
          </a:prstGeom>
        </p:spPr>
      </p:pic>
    </p:spTree>
    <p:extLst>
      <p:ext uri="{BB962C8B-B14F-4D97-AF65-F5344CB8AC3E}">
        <p14:creationId xmlns:p14="http://schemas.microsoft.com/office/powerpoint/2010/main" val="1457089323"/>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DC1FFC54-4807-BE97-2D12-68A4B9F3383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TextBox 3">
            <a:extLst>
              <a:ext uri="{FF2B5EF4-FFF2-40B4-BE49-F238E27FC236}">
                <a16:creationId xmlns:a16="http://schemas.microsoft.com/office/drawing/2014/main" id="{5EB96F1C-B457-871A-9D2E-500040AA9F86}"/>
              </a:ext>
            </a:extLst>
          </p:cNvPr>
          <p:cNvSpPr txBox="1"/>
          <p:nvPr/>
        </p:nvSpPr>
        <p:spPr>
          <a:xfrm>
            <a:off x="413935" y="1031095"/>
            <a:ext cx="11542255" cy="5847755"/>
          </a:xfrm>
          <a:prstGeom prst="rect">
            <a:avLst/>
          </a:prstGeom>
          <a:noFill/>
        </p:spPr>
        <p:txBody>
          <a:bodyPr wrap="square" rtlCol="0">
            <a:spAutoFit/>
          </a:bodyPr>
          <a:lstStyle/>
          <a:p>
            <a:pPr algn="just">
              <a:tabLst>
                <a:tab pos="2454275" algn="l"/>
              </a:tabLst>
            </a:pPr>
            <a:r>
              <a:rPr lang="en-US" sz="2200" b="1" dirty="0">
                <a:latin typeface="Cambria" panose="02040503050406030204" pitchFamily="18" charset="0"/>
                <a:ea typeface="Cambria" panose="02040503050406030204" pitchFamily="18" charset="0"/>
                <a:cs typeface="Arial Unicode MS" panose="020B0604020202020204" pitchFamily="34" charset="-128"/>
              </a:rPr>
              <a:t>Q50. A word is represented by only one set of numbers as given in any one of the alternatives. The sets of numbers given in the alternatives are represented by two classes of alphabets as shown in the given two matrices. The columns and rows of Matrix – I are numbered from 0 to 4 and that of Matrix – II are numbered from 5 to 9. A letter from these matrices can be represented first by its row and next by its column, for example ‘E’ can be represented by 41, 32 </a:t>
            </a:r>
            <a:r>
              <a:rPr lang="en-US" sz="2200" b="1" dirty="0" err="1">
                <a:latin typeface="Cambria" panose="02040503050406030204" pitchFamily="18" charset="0"/>
                <a:ea typeface="Cambria" panose="02040503050406030204" pitchFamily="18" charset="0"/>
                <a:cs typeface="Arial Unicode MS" panose="020B0604020202020204" pitchFamily="34" charset="-128"/>
              </a:rPr>
              <a:t>etc</a:t>
            </a:r>
            <a:r>
              <a:rPr lang="en-US" sz="2200" b="1" dirty="0">
                <a:latin typeface="Cambria" panose="02040503050406030204" pitchFamily="18" charset="0"/>
                <a:ea typeface="Cambria" panose="02040503050406030204" pitchFamily="18" charset="0"/>
                <a:cs typeface="Arial Unicode MS" panose="020B0604020202020204" pitchFamily="34" charset="-128"/>
              </a:rPr>
              <a:t> and ‘U’ can be represented by 95.87 etc. Similarly, you have to identify the set for the word ‘MAXI’. </a:t>
            </a:r>
          </a:p>
          <a:p>
            <a:pPr algn="just">
              <a:tabLst>
                <a:tab pos="2454275" algn="l"/>
              </a:tabLst>
            </a:pPr>
            <a:endParaRPr lang="en-US" sz="2200" b="1" dirty="0">
              <a:latin typeface="Cambria" panose="02040503050406030204" pitchFamily="18" charset="0"/>
              <a:ea typeface="Cambria" panose="02040503050406030204" pitchFamily="18" charset="0"/>
              <a:cs typeface="Arial Unicode MS" panose="020B0604020202020204" pitchFamily="34" charset="-128"/>
            </a:endParaRPr>
          </a:p>
          <a:p>
            <a:pPr algn="just">
              <a:tabLst>
                <a:tab pos="2454275" algn="l"/>
              </a:tabLst>
            </a:pPr>
            <a:endParaRPr lang="en-US" sz="2200" b="1" dirty="0">
              <a:latin typeface="Cambria" panose="02040503050406030204" pitchFamily="18" charset="0"/>
              <a:ea typeface="Cambria" panose="02040503050406030204" pitchFamily="18" charset="0"/>
              <a:cs typeface="Arial Unicode MS" panose="020B0604020202020204" pitchFamily="34" charset="-128"/>
            </a:endParaRPr>
          </a:p>
          <a:p>
            <a:pPr algn="just">
              <a:tabLst>
                <a:tab pos="2454275" algn="l"/>
              </a:tabLst>
            </a:pPr>
            <a:endParaRPr lang="en-US" sz="2200" b="1" dirty="0">
              <a:latin typeface="Cambria" panose="02040503050406030204" pitchFamily="18" charset="0"/>
              <a:ea typeface="Cambria" panose="02040503050406030204" pitchFamily="18" charset="0"/>
              <a:cs typeface="Arial Unicode MS" panose="020B0604020202020204" pitchFamily="34" charset="-128"/>
            </a:endParaRPr>
          </a:p>
          <a:p>
            <a:pPr algn="just">
              <a:tabLst>
                <a:tab pos="2454275" algn="l"/>
              </a:tabLst>
            </a:pPr>
            <a:endParaRPr lang="en-US" sz="2200" b="1" dirty="0">
              <a:latin typeface="Cambria" panose="02040503050406030204" pitchFamily="18" charset="0"/>
              <a:ea typeface="Cambria" panose="02040503050406030204" pitchFamily="18" charset="0"/>
              <a:cs typeface="Arial Unicode MS" panose="020B0604020202020204" pitchFamily="34" charset="-128"/>
            </a:endParaRPr>
          </a:p>
          <a:p>
            <a:pPr algn="just">
              <a:tabLst>
                <a:tab pos="2454275" algn="l"/>
              </a:tabLst>
            </a:pPr>
            <a:endParaRPr lang="en-US" sz="2200" b="1" dirty="0">
              <a:latin typeface="Cambria" panose="02040503050406030204" pitchFamily="18" charset="0"/>
              <a:ea typeface="Cambria" panose="02040503050406030204" pitchFamily="18" charset="0"/>
              <a:cs typeface="Arial Unicode MS" panose="020B0604020202020204" pitchFamily="34" charset="-128"/>
            </a:endParaRPr>
          </a:p>
          <a:p>
            <a:pPr algn="just">
              <a:tabLst>
                <a:tab pos="2454275" algn="l"/>
              </a:tabLst>
            </a:pPr>
            <a:endParaRPr lang="en-US" sz="2200" b="1" dirty="0">
              <a:latin typeface="Cambria" panose="02040503050406030204" pitchFamily="18" charset="0"/>
              <a:ea typeface="Cambria" panose="02040503050406030204" pitchFamily="18" charset="0"/>
              <a:cs typeface="Arial Unicode MS" panose="020B0604020202020204" pitchFamily="34" charset="-128"/>
            </a:endParaRPr>
          </a:p>
          <a:p>
            <a:pPr algn="just">
              <a:tabLst>
                <a:tab pos="2454275" algn="l"/>
              </a:tabLst>
            </a:pPr>
            <a:endParaRPr lang="en-US" sz="2200" b="1" dirty="0">
              <a:latin typeface="Cambria" panose="02040503050406030204" pitchFamily="18" charset="0"/>
              <a:ea typeface="Cambria" panose="02040503050406030204" pitchFamily="18" charset="0"/>
              <a:cs typeface="Arial Unicode MS" panose="020B0604020202020204" pitchFamily="34" charset="-128"/>
            </a:endParaRPr>
          </a:p>
          <a:p>
            <a:pPr algn="just">
              <a:tabLst>
                <a:tab pos="2454275" algn="l"/>
              </a:tabLst>
            </a:pPr>
            <a:endParaRPr lang="en-US" sz="1200" b="1" dirty="0">
              <a:latin typeface="Cambria" panose="02040503050406030204" pitchFamily="18" charset="0"/>
              <a:ea typeface="Cambria" panose="02040503050406030204" pitchFamily="18" charset="0"/>
              <a:cs typeface="Arial Unicode MS" panose="020B0604020202020204" pitchFamily="34" charset="-128"/>
            </a:endParaRPr>
          </a:p>
          <a:p>
            <a:pPr algn="just">
              <a:tabLst>
                <a:tab pos="2454275" algn="l"/>
              </a:tabLst>
            </a:pPr>
            <a:r>
              <a:rPr lang="en-US" sz="2200" b="1" dirty="0">
                <a:latin typeface="Cambria" panose="02040503050406030204" pitchFamily="18" charset="0"/>
                <a:ea typeface="Cambria" panose="02040503050406030204" pitchFamily="18" charset="0"/>
                <a:cs typeface="Arial Unicode MS" panose="020B0604020202020204" pitchFamily="34" charset="-128"/>
              </a:rPr>
              <a:t>(a) 02,34,67,89			(b) 01,56,32,98</a:t>
            </a:r>
          </a:p>
          <a:p>
            <a:pPr algn="just">
              <a:tabLst>
                <a:tab pos="2454275" algn="l"/>
              </a:tabLst>
            </a:pPr>
            <a:r>
              <a:rPr lang="en-US" sz="2200" b="1" dirty="0">
                <a:latin typeface="Cambria" panose="02040503050406030204" pitchFamily="18" charset="0"/>
                <a:ea typeface="Cambria" panose="02040503050406030204" pitchFamily="18" charset="0"/>
                <a:cs typeface="Arial Unicode MS" panose="020B0604020202020204" pitchFamily="34" charset="-128"/>
              </a:rPr>
              <a:t>(c) 30,11,96,13			(d) 34,76,43,01</a:t>
            </a:r>
          </a:p>
        </p:txBody>
      </p:sp>
      <p:sp>
        <p:nvSpPr>
          <p:cNvPr id="2" name="TextBox 1">
            <a:extLst>
              <a:ext uri="{FF2B5EF4-FFF2-40B4-BE49-F238E27FC236}">
                <a16:creationId xmlns:a16="http://schemas.microsoft.com/office/drawing/2014/main" id="{66A14004-E8AA-3EE3-B109-72A7C8B47678}"/>
              </a:ext>
            </a:extLst>
          </p:cNvPr>
          <p:cNvSpPr txBox="1"/>
          <p:nvPr/>
        </p:nvSpPr>
        <p:spPr>
          <a:xfrm>
            <a:off x="31363" y="238358"/>
            <a:ext cx="9559897" cy="461665"/>
          </a:xfrm>
          <a:prstGeom prst="rect">
            <a:avLst/>
          </a:prstGeom>
          <a:noFill/>
        </p:spPr>
        <p:txBody>
          <a:bodyPr wrap="square">
            <a:spAutoFit/>
          </a:bodyPr>
          <a:lstStyle/>
          <a:p>
            <a:pPr algn="ctr"/>
            <a:r>
              <a:rPr lang="en-IN" sz="2400" b="1" dirty="0">
                <a:solidFill>
                  <a:schemeClr val="bg1"/>
                </a:solidFill>
                <a:latin typeface="Cambria" panose="02040503050406030204" pitchFamily="18" charset="0"/>
                <a:ea typeface="Cambria" panose="02040503050406030204" pitchFamily="18" charset="0"/>
              </a:rPr>
              <a:t>SSC JE | JSSC JE | NHPC JE | DDA JE | DFCCIL | IB JIO | By Abhishek Sir</a:t>
            </a:r>
          </a:p>
        </p:txBody>
      </p:sp>
      <p:pic>
        <p:nvPicPr>
          <p:cNvPr id="10" name="Picture 9">
            <a:extLst>
              <a:ext uri="{FF2B5EF4-FFF2-40B4-BE49-F238E27FC236}">
                <a16:creationId xmlns:a16="http://schemas.microsoft.com/office/drawing/2014/main" id="{E44CEFC9-38D8-23F3-DBBA-B1E258DA94CD}"/>
              </a:ext>
            </a:extLst>
          </p:cNvPr>
          <p:cNvPicPr>
            <a:picLocks noChangeAspect="1"/>
          </p:cNvPicPr>
          <p:nvPr/>
        </p:nvPicPr>
        <p:blipFill>
          <a:blip r:embed="rId3"/>
          <a:stretch>
            <a:fillRect/>
          </a:stretch>
        </p:blipFill>
        <p:spPr>
          <a:xfrm>
            <a:off x="413935" y="3494569"/>
            <a:ext cx="5555065" cy="2335215"/>
          </a:xfrm>
          <a:prstGeom prst="rect">
            <a:avLst/>
          </a:prstGeom>
        </p:spPr>
      </p:pic>
    </p:spTree>
    <p:extLst>
      <p:ext uri="{BB962C8B-B14F-4D97-AF65-F5344CB8AC3E}">
        <p14:creationId xmlns:p14="http://schemas.microsoft.com/office/powerpoint/2010/main" val="2419634286"/>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48DC9B71-F69B-C9EA-E679-8251DEB0944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287218188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DC1FFC54-4807-BE97-2D12-68A4B9F3383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TextBox 3">
            <a:extLst>
              <a:ext uri="{FF2B5EF4-FFF2-40B4-BE49-F238E27FC236}">
                <a16:creationId xmlns:a16="http://schemas.microsoft.com/office/drawing/2014/main" id="{5EB96F1C-B457-871A-9D2E-500040AA9F86}"/>
              </a:ext>
            </a:extLst>
          </p:cNvPr>
          <p:cNvSpPr txBox="1"/>
          <p:nvPr/>
        </p:nvSpPr>
        <p:spPr>
          <a:xfrm>
            <a:off x="413935" y="1031095"/>
            <a:ext cx="5977137" cy="5693866"/>
          </a:xfrm>
          <a:prstGeom prst="rect">
            <a:avLst/>
          </a:prstGeom>
          <a:noFill/>
        </p:spPr>
        <p:txBody>
          <a:bodyPr wrap="square" rtlCol="0">
            <a:spAutoFit/>
          </a:bodyPr>
          <a:lstStyle/>
          <a:p>
            <a:pPr algn="just">
              <a:tabLst>
                <a:tab pos="2454275" algn="l"/>
              </a:tabLst>
            </a:pPr>
            <a:r>
              <a:rPr lang="en-US" sz="2600" b="1" dirty="0">
                <a:latin typeface="Cambria" panose="02040503050406030204" pitchFamily="18" charset="0"/>
                <a:ea typeface="Cambria" panose="02040503050406030204" pitchFamily="18" charset="0"/>
                <a:cs typeface="Arial Unicode MS" panose="020B0604020202020204" pitchFamily="34" charset="-128"/>
              </a:rPr>
              <a:t>Q43. Six friends Govind, Sarayu, </a:t>
            </a:r>
            <a:r>
              <a:rPr lang="en-US" sz="2600" b="1" dirty="0" err="1">
                <a:latin typeface="Cambria" panose="02040503050406030204" pitchFamily="18" charset="0"/>
                <a:ea typeface="Cambria" panose="02040503050406030204" pitchFamily="18" charset="0"/>
                <a:cs typeface="Arial Unicode MS" panose="020B0604020202020204" pitchFamily="34" charset="-128"/>
              </a:rPr>
              <a:t>Rakul</a:t>
            </a:r>
            <a:r>
              <a:rPr lang="en-US" sz="2600" b="1" dirty="0">
                <a:latin typeface="Cambria" panose="02040503050406030204" pitchFamily="18" charset="0"/>
                <a:ea typeface="Cambria" panose="02040503050406030204" pitchFamily="18" charset="0"/>
                <a:cs typeface="Arial Unicode MS" panose="020B0604020202020204" pitchFamily="34" charset="-128"/>
              </a:rPr>
              <a:t>, </a:t>
            </a:r>
            <a:r>
              <a:rPr lang="en-US" sz="2600" b="1" dirty="0" err="1">
                <a:latin typeface="Cambria" panose="02040503050406030204" pitchFamily="18" charset="0"/>
                <a:ea typeface="Cambria" panose="02040503050406030204" pitchFamily="18" charset="0"/>
                <a:cs typeface="Arial Unicode MS" panose="020B0604020202020204" pitchFamily="34" charset="-128"/>
              </a:rPr>
              <a:t>Smitam</a:t>
            </a:r>
            <a:r>
              <a:rPr lang="en-US" sz="2600" b="1" dirty="0">
                <a:latin typeface="Cambria" panose="02040503050406030204" pitchFamily="18" charset="0"/>
                <a:ea typeface="Cambria" panose="02040503050406030204" pitchFamily="18" charset="0"/>
                <a:cs typeface="Arial Unicode MS" panose="020B0604020202020204" pitchFamily="34" charset="-128"/>
              </a:rPr>
              <a:t> Hema and </a:t>
            </a:r>
            <a:r>
              <a:rPr lang="en-US" sz="2600" b="1" dirty="0" err="1">
                <a:latin typeface="Cambria" panose="02040503050406030204" pitchFamily="18" charset="0"/>
                <a:ea typeface="Cambria" panose="02040503050406030204" pitchFamily="18" charset="0"/>
                <a:cs typeface="Arial Unicode MS" panose="020B0604020202020204" pitchFamily="34" charset="-128"/>
              </a:rPr>
              <a:t>Geervan</a:t>
            </a:r>
            <a:r>
              <a:rPr lang="en-US" sz="2600" b="1" dirty="0">
                <a:latin typeface="Cambria" panose="02040503050406030204" pitchFamily="18" charset="0"/>
                <a:ea typeface="Cambria" panose="02040503050406030204" pitchFamily="18" charset="0"/>
                <a:cs typeface="Arial Unicode MS" panose="020B0604020202020204" pitchFamily="34" charset="-128"/>
              </a:rPr>
              <a:t> are standing in a row. There are two persons between Sarayu and Hema. </a:t>
            </a:r>
            <a:r>
              <a:rPr lang="en-US" sz="2600" b="1" dirty="0" err="1">
                <a:latin typeface="Cambria" panose="02040503050406030204" pitchFamily="18" charset="0"/>
                <a:ea typeface="Cambria" panose="02040503050406030204" pitchFamily="18" charset="0"/>
                <a:cs typeface="Arial Unicode MS" panose="020B0604020202020204" pitchFamily="34" charset="-128"/>
              </a:rPr>
              <a:t>Rakul</a:t>
            </a:r>
            <a:r>
              <a:rPr lang="en-US" sz="2600" b="1" dirty="0">
                <a:latin typeface="Cambria" panose="02040503050406030204" pitchFamily="18" charset="0"/>
                <a:ea typeface="Cambria" panose="02040503050406030204" pitchFamily="18" charset="0"/>
                <a:cs typeface="Arial Unicode MS" panose="020B0604020202020204" pitchFamily="34" charset="-128"/>
              </a:rPr>
              <a:t> is between Hema and Smita. Only one person is standing before Govind. </a:t>
            </a:r>
            <a:r>
              <a:rPr lang="en-US" sz="2600" b="1" dirty="0" err="1">
                <a:latin typeface="Cambria" panose="02040503050406030204" pitchFamily="18" charset="0"/>
                <a:ea typeface="Cambria" panose="02040503050406030204" pitchFamily="18" charset="0"/>
                <a:cs typeface="Arial Unicode MS" panose="020B0604020202020204" pitchFamily="34" charset="-128"/>
              </a:rPr>
              <a:t>Geervan</a:t>
            </a:r>
            <a:r>
              <a:rPr lang="en-US" sz="2600" b="1" dirty="0">
                <a:latin typeface="Cambria" panose="02040503050406030204" pitchFamily="18" charset="0"/>
                <a:ea typeface="Cambria" panose="02040503050406030204" pitchFamily="18" charset="0"/>
                <a:cs typeface="Arial Unicode MS" panose="020B0604020202020204" pitchFamily="34" charset="-128"/>
              </a:rPr>
              <a:t> is between Govind and Hema. Is third from the back end of the row. Which two persons are standing between Sarayu and Hema? </a:t>
            </a:r>
          </a:p>
          <a:p>
            <a:pPr algn="just">
              <a:tabLst>
                <a:tab pos="2454275" algn="l"/>
              </a:tabLst>
            </a:pPr>
            <a:r>
              <a:rPr lang="fr-FR" sz="2600" b="1" dirty="0">
                <a:latin typeface="Cambria" panose="02040503050406030204" pitchFamily="18" charset="0"/>
                <a:ea typeface="Cambria" panose="02040503050406030204" pitchFamily="18" charset="0"/>
                <a:cs typeface="Arial Unicode MS" panose="020B0604020202020204" pitchFamily="34" charset="-128"/>
              </a:rPr>
              <a:t>(a) </a:t>
            </a:r>
            <a:r>
              <a:rPr lang="en-US" sz="2600" b="1" dirty="0">
                <a:latin typeface="Cambria" panose="02040503050406030204" pitchFamily="18" charset="0"/>
                <a:ea typeface="Cambria" panose="02040503050406030204" pitchFamily="18" charset="0"/>
                <a:cs typeface="Arial Unicode MS" panose="020B0604020202020204" pitchFamily="34" charset="-128"/>
              </a:rPr>
              <a:t>Govind and </a:t>
            </a:r>
            <a:r>
              <a:rPr lang="en-US" sz="2600" b="1" dirty="0" err="1">
                <a:latin typeface="Cambria" panose="02040503050406030204" pitchFamily="18" charset="0"/>
                <a:ea typeface="Cambria" panose="02040503050406030204" pitchFamily="18" charset="0"/>
                <a:cs typeface="Arial Unicode MS" panose="020B0604020202020204" pitchFamily="34" charset="-128"/>
              </a:rPr>
              <a:t>Geervan</a:t>
            </a:r>
            <a:r>
              <a:rPr lang="en-US" sz="2600" b="1" dirty="0">
                <a:latin typeface="Cambria" panose="02040503050406030204" pitchFamily="18" charset="0"/>
                <a:ea typeface="Cambria" panose="02040503050406030204" pitchFamily="18" charset="0"/>
                <a:cs typeface="Arial Unicode MS" panose="020B0604020202020204" pitchFamily="34" charset="-128"/>
              </a:rPr>
              <a:t> </a:t>
            </a:r>
            <a:endParaRPr lang="fr-FR" sz="2600" b="1" dirty="0">
              <a:latin typeface="Cambria" panose="02040503050406030204" pitchFamily="18" charset="0"/>
              <a:ea typeface="Cambria" panose="02040503050406030204" pitchFamily="18" charset="0"/>
              <a:cs typeface="Arial Unicode MS" panose="020B0604020202020204" pitchFamily="34" charset="-128"/>
            </a:endParaRPr>
          </a:p>
          <a:p>
            <a:pPr algn="just">
              <a:tabLst>
                <a:tab pos="2454275" algn="l"/>
              </a:tabLst>
            </a:pPr>
            <a:r>
              <a:rPr lang="fr-FR" sz="2600" b="1" dirty="0">
                <a:latin typeface="Cambria" panose="02040503050406030204" pitchFamily="18" charset="0"/>
                <a:ea typeface="Cambria" panose="02040503050406030204" pitchFamily="18" charset="0"/>
                <a:cs typeface="Arial Unicode MS" panose="020B0604020202020204" pitchFamily="34" charset="-128"/>
              </a:rPr>
              <a:t>(b) </a:t>
            </a:r>
            <a:r>
              <a:rPr lang="en-US" sz="2600" b="1" dirty="0">
                <a:latin typeface="Cambria" panose="02040503050406030204" pitchFamily="18" charset="0"/>
                <a:ea typeface="Cambria" panose="02040503050406030204" pitchFamily="18" charset="0"/>
                <a:cs typeface="Arial Unicode MS" panose="020B0604020202020204" pitchFamily="34" charset="-128"/>
              </a:rPr>
              <a:t>Smita and </a:t>
            </a:r>
            <a:r>
              <a:rPr lang="en-US" sz="2600" b="1" dirty="0" err="1">
                <a:latin typeface="Cambria" panose="02040503050406030204" pitchFamily="18" charset="0"/>
                <a:ea typeface="Cambria" panose="02040503050406030204" pitchFamily="18" charset="0"/>
                <a:cs typeface="Arial Unicode MS" panose="020B0604020202020204" pitchFamily="34" charset="-128"/>
              </a:rPr>
              <a:t>Rakul</a:t>
            </a:r>
            <a:r>
              <a:rPr lang="en-US" sz="2600" b="1" dirty="0">
                <a:latin typeface="Cambria" panose="02040503050406030204" pitchFamily="18" charset="0"/>
                <a:ea typeface="Cambria" panose="02040503050406030204" pitchFamily="18" charset="0"/>
                <a:cs typeface="Arial Unicode MS" panose="020B0604020202020204" pitchFamily="34" charset="-128"/>
              </a:rPr>
              <a:t> </a:t>
            </a:r>
            <a:endParaRPr lang="fr-FR" sz="2600" b="1" dirty="0">
              <a:latin typeface="Cambria" panose="02040503050406030204" pitchFamily="18" charset="0"/>
              <a:ea typeface="Cambria" panose="02040503050406030204" pitchFamily="18" charset="0"/>
              <a:cs typeface="Arial Unicode MS" panose="020B0604020202020204" pitchFamily="34" charset="-128"/>
            </a:endParaRPr>
          </a:p>
          <a:p>
            <a:pPr algn="just">
              <a:tabLst>
                <a:tab pos="2454275" algn="l"/>
              </a:tabLst>
            </a:pPr>
            <a:r>
              <a:rPr lang="fr-FR" sz="2600" b="1" dirty="0">
                <a:latin typeface="Cambria" panose="02040503050406030204" pitchFamily="18" charset="0"/>
                <a:ea typeface="Cambria" panose="02040503050406030204" pitchFamily="18" charset="0"/>
                <a:cs typeface="Arial Unicode MS" panose="020B0604020202020204" pitchFamily="34" charset="-128"/>
              </a:rPr>
              <a:t>(c) </a:t>
            </a:r>
            <a:r>
              <a:rPr lang="fr-FR" sz="2600" b="1" dirty="0" err="1">
                <a:latin typeface="Cambria" panose="02040503050406030204" pitchFamily="18" charset="0"/>
                <a:ea typeface="Cambria" panose="02040503050406030204" pitchFamily="18" charset="0"/>
                <a:cs typeface="Arial Unicode MS" panose="020B0604020202020204" pitchFamily="34" charset="-128"/>
              </a:rPr>
              <a:t>Geervan</a:t>
            </a:r>
            <a:r>
              <a:rPr lang="fr-FR" sz="2600" b="1" dirty="0">
                <a:latin typeface="Cambria" panose="02040503050406030204" pitchFamily="18" charset="0"/>
                <a:ea typeface="Cambria" panose="02040503050406030204" pitchFamily="18" charset="0"/>
                <a:cs typeface="Arial Unicode MS" panose="020B0604020202020204" pitchFamily="34" charset="-128"/>
              </a:rPr>
              <a:t> and Smita </a:t>
            </a:r>
          </a:p>
          <a:p>
            <a:pPr algn="just">
              <a:tabLst>
                <a:tab pos="2454275" algn="l"/>
              </a:tabLst>
            </a:pPr>
            <a:r>
              <a:rPr lang="fr-FR" sz="2600" b="1" dirty="0">
                <a:latin typeface="Cambria" panose="02040503050406030204" pitchFamily="18" charset="0"/>
                <a:ea typeface="Cambria" panose="02040503050406030204" pitchFamily="18" charset="0"/>
                <a:cs typeface="Arial Unicode MS" panose="020B0604020202020204" pitchFamily="34" charset="-128"/>
              </a:rPr>
              <a:t>(d) </a:t>
            </a:r>
            <a:r>
              <a:rPr lang="en-US" sz="2600" b="1" dirty="0">
                <a:latin typeface="Cambria" panose="02040503050406030204" pitchFamily="18" charset="0"/>
                <a:ea typeface="Cambria" panose="02040503050406030204" pitchFamily="18" charset="0"/>
                <a:cs typeface="Arial Unicode MS" panose="020B0604020202020204" pitchFamily="34" charset="-128"/>
              </a:rPr>
              <a:t>Govind and </a:t>
            </a:r>
            <a:r>
              <a:rPr lang="en-US" sz="2600" b="1" dirty="0" err="1">
                <a:latin typeface="Cambria" panose="02040503050406030204" pitchFamily="18" charset="0"/>
                <a:ea typeface="Cambria" panose="02040503050406030204" pitchFamily="18" charset="0"/>
                <a:cs typeface="Arial Unicode MS" panose="020B0604020202020204" pitchFamily="34" charset="-128"/>
              </a:rPr>
              <a:t>Rakul</a:t>
            </a:r>
            <a:r>
              <a:rPr lang="en-US" sz="2600" b="1" dirty="0">
                <a:latin typeface="Cambria" panose="02040503050406030204" pitchFamily="18" charset="0"/>
                <a:ea typeface="Cambria" panose="02040503050406030204" pitchFamily="18" charset="0"/>
                <a:cs typeface="Arial Unicode MS" panose="020B0604020202020204" pitchFamily="34" charset="-128"/>
              </a:rPr>
              <a:t> </a:t>
            </a:r>
          </a:p>
        </p:txBody>
      </p:sp>
      <p:sp>
        <p:nvSpPr>
          <p:cNvPr id="2" name="TextBox 1">
            <a:extLst>
              <a:ext uri="{FF2B5EF4-FFF2-40B4-BE49-F238E27FC236}">
                <a16:creationId xmlns:a16="http://schemas.microsoft.com/office/drawing/2014/main" id="{66A14004-E8AA-3EE3-B109-72A7C8B47678}"/>
              </a:ext>
            </a:extLst>
          </p:cNvPr>
          <p:cNvSpPr txBox="1"/>
          <p:nvPr/>
        </p:nvSpPr>
        <p:spPr>
          <a:xfrm>
            <a:off x="31363" y="238358"/>
            <a:ext cx="9559897" cy="461665"/>
          </a:xfrm>
          <a:prstGeom prst="rect">
            <a:avLst/>
          </a:prstGeom>
          <a:noFill/>
        </p:spPr>
        <p:txBody>
          <a:bodyPr wrap="square">
            <a:spAutoFit/>
          </a:bodyPr>
          <a:lstStyle/>
          <a:p>
            <a:pPr algn="ctr"/>
            <a:r>
              <a:rPr lang="en-IN" sz="2400" b="1" dirty="0">
                <a:solidFill>
                  <a:schemeClr val="bg1"/>
                </a:solidFill>
                <a:latin typeface="Cambria" panose="02040503050406030204" pitchFamily="18" charset="0"/>
                <a:ea typeface="Cambria" panose="02040503050406030204" pitchFamily="18" charset="0"/>
              </a:rPr>
              <a:t>SSC JE | JSSC JE | NHPC JE | DDA JE | DFCCIL | IB JIO | By Abhishek Sir</a:t>
            </a:r>
          </a:p>
        </p:txBody>
      </p:sp>
    </p:spTree>
    <p:extLst>
      <p:ext uri="{BB962C8B-B14F-4D97-AF65-F5344CB8AC3E}">
        <p14:creationId xmlns:p14="http://schemas.microsoft.com/office/powerpoint/2010/main" val="255278503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DC1FFC54-4807-BE97-2D12-68A4B9F3383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TextBox 3">
            <a:extLst>
              <a:ext uri="{FF2B5EF4-FFF2-40B4-BE49-F238E27FC236}">
                <a16:creationId xmlns:a16="http://schemas.microsoft.com/office/drawing/2014/main" id="{5EB96F1C-B457-871A-9D2E-500040AA9F86}"/>
              </a:ext>
            </a:extLst>
          </p:cNvPr>
          <p:cNvSpPr txBox="1"/>
          <p:nvPr/>
        </p:nvSpPr>
        <p:spPr>
          <a:xfrm>
            <a:off x="413935" y="1031095"/>
            <a:ext cx="11542255" cy="2893100"/>
          </a:xfrm>
          <a:prstGeom prst="rect">
            <a:avLst/>
          </a:prstGeom>
          <a:noFill/>
        </p:spPr>
        <p:txBody>
          <a:bodyPr wrap="square" rtlCol="0">
            <a:spAutoFit/>
          </a:bodyPr>
          <a:lstStyle/>
          <a:p>
            <a:pPr algn="just">
              <a:tabLst>
                <a:tab pos="2454275" algn="l"/>
              </a:tabLst>
            </a:pPr>
            <a:r>
              <a:rPr lang="en-US" sz="2600" b="1" dirty="0">
                <a:latin typeface="Cambria" panose="02040503050406030204" pitchFamily="18" charset="0"/>
                <a:ea typeface="Cambria" panose="02040503050406030204" pitchFamily="18" charset="0"/>
                <a:cs typeface="Arial Unicode MS" panose="020B0604020202020204" pitchFamily="34" charset="-128"/>
              </a:rPr>
              <a:t>Q44. Select the letter – cluster that can replace the question mark (?) in the following series. </a:t>
            </a:r>
          </a:p>
          <a:p>
            <a:pPr algn="just">
              <a:tabLst>
                <a:tab pos="2454275" algn="l"/>
              </a:tabLst>
            </a:pPr>
            <a:r>
              <a:rPr lang="en-US" sz="2600" b="1" dirty="0">
                <a:latin typeface="Cambria" panose="02040503050406030204" pitchFamily="18" charset="0"/>
                <a:ea typeface="Cambria" panose="02040503050406030204" pitchFamily="18" charset="0"/>
                <a:cs typeface="Arial Unicode MS" panose="020B0604020202020204" pitchFamily="34" charset="-128"/>
              </a:rPr>
              <a:t>DMGU, AJDO, XGAI, ?, RAUA </a:t>
            </a:r>
          </a:p>
          <a:p>
            <a:pPr algn="just">
              <a:tabLst>
                <a:tab pos="2454275" algn="l"/>
              </a:tabLst>
            </a:pPr>
            <a:r>
              <a:rPr lang="fr-FR" sz="2600" b="1" dirty="0">
                <a:latin typeface="Cambria" panose="02040503050406030204" pitchFamily="18" charset="0"/>
                <a:ea typeface="Cambria" panose="02040503050406030204" pitchFamily="18" charset="0"/>
                <a:cs typeface="Arial Unicode MS" panose="020B0604020202020204" pitchFamily="34" charset="-128"/>
              </a:rPr>
              <a:t>(a) </a:t>
            </a:r>
            <a:r>
              <a:rPr lang="en-US" sz="2600" b="1" dirty="0">
                <a:latin typeface="Cambria" panose="02040503050406030204" pitchFamily="18" charset="0"/>
                <a:ea typeface="Cambria" panose="02040503050406030204" pitchFamily="18" charset="0"/>
                <a:cs typeface="Arial Unicode MS" panose="020B0604020202020204" pitchFamily="34" charset="-128"/>
              </a:rPr>
              <a:t>UEXE</a:t>
            </a:r>
            <a:endParaRPr lang="fr-FR" sz="2600" b="1" dirty="0">
              <a:latin typeface="Cambria" panose="02040503050406030204" pitchFamily="18" charset="0"/>
              <a:ea typeface="Cambria" panose="02040503050406030204" pitchFamily="18" charset="0"/>
              <a:cs typeface="Arial Unicode MS" panose="020B0604020202020204" pitchFamily="34" charset="-128"/>
            </a:endParaRPr>
          </a:p>
          <a:p>
            <a:pPr algn="just">
              <a:tabLst>
                <a:tab pos="2454275" algn="l"/>
              </a:tabLst>
            </a:pPr>
            <a:r>
              <a:rPr lang="fr-FR" sz="2600" b="1" dirty="0">
                <a:latin typeface="Cambria" panose="02040503050406030204" pitchFamily="18" charset="0"/>
                <a:ea typeface="Cambria" panose="02040503050406030204" pitchFamily="18" charset="0"/>
                <a:cs typeface="Arial Unicode MS" panose="020B0604020202020204" pitchFamily="34" charset="-128"/>
              </a:rPr>
              <a:t>(b) </a:t>
            </a:r>
            <a:r>
              <a:rPr lang="en-US" sz="2600" b="1" dirty="0">
                <a:latin typeface="Cambria" panose="02040503050406030204" pitchFamily="18" charset="0"/>
                <a:ea typeface="Cambria" panose="02040503050406030204" pitchFamily="18" charset="0"/>
                <a:cs typeface="Arial Unicode MS" panose="020B0604020202020204" pitchFamily="34" charset="-128"/>
              </a:rPr>
              <a:t>UDXE</a:t>
            </a:r>
            <a:endParaRPr lang="fr-FR" sz="2600" b="1" dirty="0">
              <a:latin typeface="Cambria" panose="02040503050406030204" pitchFamily="18" charset="0"/>
              <a:ea typeface="Cambria" panose="02040503050406030204" pitchFamily="18" charset="0"/>
              <a:cs typeface="Arial Unicode MS" panose="020B0604020202020204" pitchFamily="34" charset="-128"/>
            </a:endParaRPr>
          </a:p>
          <a:p>
            <a:pPr algn="just">
              <a:tabLst>
                <a:tab pos="2454275" algn="l"/>
              </a:tabLst>
            </a:pPr>
            <a:r>
              <a:rPr lang="fr-FR" sz="2600" b="1" dirty="0">
                <a:latin typeface="Cambria" panose="02040503050406030204" pitchFamily="18" charset="0"/>
                <a:ea typeface="Cambria" panose="02040503050406030204" pitchFamily="18" charset="0"/>
                <a:cs typeface="Arial Unicode MS" panose="020B0604020202020204" pitchFamily="34" charset="-128"/>
              </a:rPr>
              <a:t>(c) VDYE</a:t>
            </a:r>
          </a:p>
          <a:p>
            <a:pPr algn="just">
              <a:tabLst>
                <a:tab pos="2454275" algn="l"/>
              </a:tabLst>
            </a:pPr>
            <a:r>
              <a:rPr lang="fr-FR" sz="2600" b="1" dirty="0">
                <a:latin typeface="Cambria" panose="02040503050406030204" pitchFamily="18" charset="0"/>
                <a:ea typeface="Cambria" panose="02040503050406030204" pitchFamily="18" charset="0"/>
                <a:cs typeface="Arial Unicode MS" panose="020B0604020202020204" pitchFamily="34" charset="-128"/>
              </a:rPr>
              <a:t>(d) </a:t>
            </a:r>
            <a:r>
              <a:rPr lang="en-US" sz="2600" b="1" dirty="0">
                <a:latin typeface="Cambria" panose="02040503050406030204" pitchFamily="18" charset="0"/>
                <a:ea typeface="Cambria" panose="02040503050406030204" pitchFamily="18" charset="0"/>
                <a:cs typeface="Arial Unicode MS" panose="020B0604020202020204" pitchFamily="34" charset="-128"/>
              </a:rPr>
              <a:t>VEYE</a:t>
            </a:r>
          </a:p>
        </p:txBody>
      </p:sp>
      <p:sp>
        <p:nvSpPr>
          <p:cNvPr id="2" name="TextBox 1">
            <a:extLst>
              <a:ext uri="{FF2B5EF4-FFF2-40B4-BE49-F238E27FC236}">
                <a16:creationId xmlns:a16="http://schemas.microsoft.com/office/drawing/2014/main" id="{66A14004-E8AA-3EE3-B109-72A7C8B47678}"/>
              </a:ext>
            </a:extLst>
          </p:cNvPr>
          <p:cNvSpPr txBox="1"/>
          <p:nvPr/>
        </p:nvSpPr>
        <p:spPr>
          <a:xfrm>
            <a:off x="31363" y="238358"/>
            <a:ext cx="9559897" cy="461665"/>
          </a:xfrm>
          <a:prstGeom prst="rect">
            <a:avLst/>
          </a:prstGeom>
          <a:noFill/>
        </p:spPr>
        <p:txBody>
          <a:bodyPr wrap="square">
            <a:spAutoFit/>
          </a:bodyPr>
          <a:lstStyle/>
          <a:p>
            <a:pPr algn="ctr"/>
            <a:r>
              <a:rPr lang="en-IN" sz="2400" b="1" dirty="0">
                <a:solidFill>
                  <a:schemeClr val="bg1"/>
                </a:solidFill>
                <a:latin typeface="Cambria" panose="02040503050406030204" pitchFamily="18" charset="0"/>
                <a:ea typeface="Cambria" panose="02040503050406030204" pitchFamily="18" charset="0"/>
              </a:rPr>
              <a:t>SSC JE | JSSC JE | NHPC JE | DDA JE | DFCCIL | IB JIO | By Abhishek Sir</a:t>
            </a:r>
          </a:p>
        </p:txBody>
      </p:sp>
    </p:spTree>
    <p:extLst>
      <p:ext uri="{BB962C8B-B14F-4D97-AF65-F5344CB8AC3E}">
        <p14:creationId xmlns:p14="http://schemas.microsoft.com/office/powerpoint/2010/main" val="373971689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DC1FFC54-4807-BE97-2D12-68A4B9F3383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TextBox 3">
            <a:extLst>
              <a:ext uri="{FF2B5EF4-FFF2-40B4-BE49-F238E27FC236}">
                <a16:creationId xmlns:a16="http://schemas.microsoft.com/office/drawing/2014/main" id="{5EB96F1C-B457-871A-9D2E-500040AA9F86}"/>
              </a:ext>
            </a:extLst>
          </p:cNvPr>
          <p:cNvSpPr txBox="1"/>
          <p:nvPr/>
        </p:nvSpPr>
        <p:spPr>
          <a:xfrm>
            <a:off x="413935" y="1031095"/>
            <a:ext cx="11542255" cy="4093428"/>
          </a:xfrm>
          <a:prstGeom prst="rect">
            <a:avLst/>
          </a:prstGeom>
          <a:noFill/>
        </p:spPr>
        <p:txBody>
          <a:bodyPr wrap="square" rtlCol="0">
            <a:spAutoFit/>
          </a:bodyPr>
          <a:lstStyle/>
          <a:p>
            <a:pPr algn="just">
              <a:tabLst>
                <a:tab pos="2454275" algn="l"/>
              </a:tabLst>
            </a:pPr>
            <a:r>
              <a:rPr lang="en-US" sz="2600" b="1" dirty="0">
                <a:latin typeface="Cambria" panose="02040503050406030204" pitchFamily="18" charset="0"/>
                <a:ea typeface="Cambria" panose="02040503050406030204" pitchFamily="18" charset="0"/>
                <a:cs typeface="Arial Unicode MS" panose="020B0604020202020204" pitchFamily="34" charset="-128"/>
              </a:rPr>
              <a:t>Q45. Arrange the following words in a meaningful order. </a:t>
            </a:r>
          </a:p>
          <a:p>
            <a:pPr algn="just">
              <a:tabLst>
                <a:tab pos="2454275" algn="l"/>
              </a:tabLst>
            </a:pPr>
            <a:r>
              <a:rPr lang="en-US" sz="2600" b="1" dirty="0">
                <a:latin typeface="Cambria" panose="02040503050406030204" pitchFamily="18" charset="0"/>
                <a:ea typeface="Cambria" panose="02040503050406030204" pitchFamily="18" charset="0"/>
                <a:cs typeface="Arial Unicode MS" panose="020B0604020202020204" pitchFamily="34" charset="-128"/>
              </a:rPr>
              <a:t>1. Foundation Ceremony </a:t>
            </a:r>
          </a:p>
          <a:p>
            <a:pPr algn="just">
              <a:tabLst>
                <a:tab pos="2454275" algn="l"/>
              </a:tabLst>
            </a:pPr>
            <a:r>
              <a:rPr lang="en-US" sz="2600" b="1" dirty="0">
                <a:latin typeface="Cambria" panose="02040503050406030204" pitchFamily="18" charset="0"/>
                <a:ea typeface="Cambria" panose="02040503050406030204" pitchFamily="18" charset="0"/>
                <a:cs typeface="Arial Unicode MS" panose="020B0604020202020204" pitchFamily="34" charset="-128"/>
              </a:rPr>
              <a:t>2. Profit </a:t>
            </a:r>
          </a:p>
          <a:p>
            <a:pPr algn="just">
              <a:tabLst>
                <a:tab pos="2454275" algn="l"/>
              </a:tabLst>
            </a:pPr>
            <a:r>
              <a:rPr lang="en-US" sz="2600" b="1" dirty="0">
                <a:latin typeface="Cambria" panose="02040503050406030204" pitchFamily="18" charset="0"/>
                <a:ea typeface="Cambria" panose="02040503050406030204" pitchFamily="18" charset="0"/>
                <a:cs typeface="Arial Unicode MS" panose="020B0604020202020204" pitchFamily="34" charset="-128"/>
              </a:rPr>
              <a:t>3. Planning </a:t>
            </a:r>
          </a:p>
          <a:p>
            <a:pPr algn="just">
              <a:tabLst>
                <a:tab pos="2454275" algn="l"/>
              </a:tabLst>
            </a:pPr>
            <a:r>
              <a:rPr lang="en-US" sz="2600" b="1" dirty="0">
                <a:latin typeface="Cambria" panose="02040503050406030204" pitchFamily="18" charset="0"/>
                <a:ea typeface="Cambria" panose="02040503050406030204" pitchFamily="18" charset="0"/>
                <a:cs typeface="Arial Unicode MS" panose="020B0604020202020204" pitchFamily="34" charset="-128"/>
              </a:rPr>
              <a:t>4. Sale </a:t>
            </a:r>
          </a:p>
          <a:p>
            <a:pPr algn="just">
              <a:tabLst>
                <a:tab pos="2454275" algn="l"/>
              </a:tabLst>
            </a:pPr>
            <a:r>
              <a:rPr lang="en-US" sz="2600" b="1" dirty="0">
                <a:latin typeface="Cambria" panose="02040503050406030204" pitchFamily="18" charset="0"/>
                <a:ea typeface="Cambria" panose="02040503050406030204" pitchFamily="18" charset="0"/>
                <a:cs typeface="Arial Unicode MS" panose="020B0604020202020204" pitchFamily="34" charset="-128"/>
              </a:rPr>
              <a:t>5. Construction </a:t>
            </a:r>
          </a:p>
          <a:p>
            <a:pPr algn="just">
              <a:tabLst>
                <a:tab pos="2454275" algn="l"/>
              </a:tabLst>
            </a:pPr>
            <a:r>
              <a:rPr lang="fr-FR" sz="2600" b="1" dirty="0">
                <a:latin typeface="Cambria" panose="02040503050406030204" pitchFamily="18" charset="0"/>
                <a:ea typeface="Cambria" panose="02040503050406030204" pitchFamily="18" charset="0"/>
                <a:cs typeface="Arial Unicode MS" panose="020B0604020202020204" pitchFamily="34" charset="-128"/>
              </a:rPr>
              <a:t>(a) </a:t>
            </a:r>
            <a:r>
              <a:rPr lang="en-US" sz="2600" b="1" dirty="0">
                <a:latin typeface="Cambria" panose="02040503050406030204" pitchFamily="18" charset="0"/>
                <a:ea typeface="Cambria" panose="02040503050406030204" pitchFamily="18" charset="0"/>
                <a:cs typeface="Arial Unicode MS" panose="020B0604020202020204" pitchFamily="34" charset="-128"/>
              </a:rPr>
              <a:t>3, 2, 4, 5, 1</a:t>
            </a:r>
            <a:endParaRPr lang="fr-FR" sz="2600" b="1" dirty="0">
              <a:latin typeface="Cambria" panose="02040503050406030204" pitchFamily="18" charset="0"/>
              <a:ea typeface="Cambria" panose="02040503050406030204" pitchFamily="18" charset="0"/>
              <a:cs typeface="Arial Unicode MS" panose="020B0604020202020204" pitchFamily="34" charset="-128"/>
            </a:endParaRPr>
          </a:p>
          <a:p>
            <a:pPr algn="just">
              <a:tabLst>
                <a:tab pos="2454275" algn="l"/>
              </a:tabLst>
            </a:pPr>
            <a:r>
              <a:rPr lang="fr-FR" sz="2600" b="1" dirty="0">
                <a:latin typeface="Cambria" panose="02040503050406030204" pitchFamily="18" charset="0"/>
                <a:ea typeface="Cambria" panose="02040503050406030204" pitchFamily="18" charset="0"/>
                <a:cs typeface="Arial Unicode MS" panose="020B0604020202020204" pitchFamily="34" charset="-128"/>
              </a:rPr>
              <a:t>(b) </a:t>
            </a:r>
            <a:r>
              <a:rPr lang="en-US" sz="2600" b="1" dirty="0">
                <a:latin typeface="Cambria" panose="02040503050406030204" pitchFamily="18" charset="0"/>
                <a:ea typeface="Cambria" panose="02040503050406030204" pitchFamily="18" charset="0"/>
                <a:cs typeface="Arial Unicode MS" panose="020B0604020202020204" pitchFamily="34" charset="-128"/>
              </a:rPr>
              <a:t>3, 1, 5, 4, 2</a:t>
            </a:r>
            <a:endParaRPr lang="fr-FR" sz="2600" b="1" dirty="0">
              <a:latin typeface="Cambria" panose="02040503050406030204" pitchFamily="18" charset="0"/>
              <a:ea typeface="Cambria" panose="02040503050406030204" pitchFamily="18" charset="0"/>
              <a:cs typeface="Arial Unicode MS" panose="020B0604020202020204" pitchFamily="34" charset="-128"/>
            </a:endParaRPr>
          </a:p>
          <a:p>
            <a:pPr algn="just">
              <a:tabLst>
                <a:tab pos="2454275" algn="l"/>
              </a:tabLst>
            </a:pPr>
            <a:r>
              <a:rPr lang="fr-FR" sz="2600" b="1" dirty="0">
                <a:latin typeface="Cambria" panose="02040503050406030204" pitchFamily="18" charset="0"/>
                <a:ea typeface="Cambria" panose="02040503050406030204" pitchFamily="18" charset="0"/>
                <a:cs typeface="Arial Unicode MS" panose="020B0604020202020204" pitchFamily="34" charset="-128"/>
              </a:rPr>
              <a:t>(c) 3, 1, 4, 5, 2</a:t>
            </a:r>
          </a:p>
          <a:p>
            <a:pPr algn="just">
              <a:tabLst>
                <a:tab pos="2454275" algn="l"/>
              </a:tabLst>
            </a:pPr>
            <a:r>
              <a:rPr lang="fr-FR" sz="2600" b="1" dirty="0">
                <a:latin typeface="Cambria" panose="02040503050406030204" pitchFamily="18" charset="0"/>
                <a:ea typeface="Cambria" panose="02040503050406030204" pitchFamily="18" charset="0"/>
                <a:cs typeface="Arial Unicode MS" panose="020B0604020202020204" pitchFamily="34" charset="-128"/>
              </a:rPr>
              <a:t>(d) </a:t>
            </a:r>
            <a:r>
              <a:rPr lang="en-US" sz="2600" b="1" dirty="0">
                <a:latin typeface="Cambria" panose="02040503050406030204" pitchFamily="18" charset="0"/>
                <a:ea typeface="Cambria" panose="02040503050406030204" pitchFamily="18" charset="0"/>
                <a:cs typeface="Arial Unicode MS" panose="020B0604020202020204" pitchFamily="34" charset="-128"/>
              </a:rPr>
              <a:t>3, 2, 1, 5, 4</a:t>
            </a:r>
          </a:p>
        </p:txBody>
      </p:sp>
      <p:sp>
        <p:nvSpPr>
          <p:cNvPr id="2" name="TextBox 1">
            <a:extLst>
              <a:ext uri="{FF2B5EF4-FFF2-40B4-BE49-F238E27FC236}">
                <a16:creationId xmlns:a16="http://schemas.microsoft.com/office/drawing/2014/main" id="{66A14004-E8AA-3EE3-B109-72A7C8B47678}"/>
              </a:ext>
            </a:extLst>
          </p:cNvPr>
          <p:cNvSpPr txBox="1"/>
          <p:nvPr/>
        </p:nvSpPr>
        <p:spPr>
          <a:xfrm>
            <a:off x="31363" y="238358"/>
            <a:ext cx="9559897" cy="461665"/>
          </a:xfrm>
          <a:prstGeom prst="rect">
            <a:avLst/>
          </a:prstGeom>
          <a:noFill/>
        </p:spPr>
        <p:txBody>
          <a:bodyPr wrap="square">
            <a:spAutoFit/>
          </a:bodyPr>
          <a:lstStyle/>
          <a:p>
            <a:pPr algn="ctr"/>
            <a:r>
              <a:rPr lang="en-IN" sz="2400" b="1" dirty="0">
                <a:solidFill>
                  <a:schemeClr val="bg1"/>
                </a:solidFill>
                <a:latin typeface="Cambria" panose="02040503050406030204" pitchFamily="18" charset="0"/>
                <a:ea typeface="Cambria" panose="02040503050406030204" pitchFamily="18" charset="0"/>
              </a:rPr>
              <a:t>SSC JE | JSSC JE | NHPC JE | DDA JE | DFCCIL | IB JIO | By Abhishek Sir</a:t>
            </a:r>
          </a:p>
        </p:txBody>
      </p:sp>
    </p:spTree>
    <p:extLst>
      <p:ext uri="{BB962C8B-B14F-4D97-AF65-F5344CB8AC3E}">
        <p14:creationId xmlns:p14="http://schemas.microsoft.com/office/powerpoint/2010/main" val="418146936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8034</TotalTime>
  <Words>4915</Words>
  <Application>Microsoft Office PowerPoint</Application>
  <PresentationFormat>Widescreen</PresentationFormat>
  <Paragraphs>470</Paragraphs>
  <Slides>65</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65</vt:i4>
      </vt:variant>
    </vt:vector>
  </HeadingPairs>
  <TitlesOfParts>
    <vt:vector size="71" baseType="lpstr">
      <vt:lpstr>Arial</vt:lpstr>
      <vt:lpstr>Calibri</vt:lpstr>
      <vt:lpstr>Calibri Light</vt:lpstr>
      <vt:lpstr>Cambria</vt:lpstr>
      <vt:lpstr>Cambria Math</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admin</dc:creator>
  <cp:lastModifiedBy>hp</cp:lastModifiedBy>
  <cp:revision>3612</cp:revision>
  <dcterms:created xsi:type="dcterms:W3CDTF">2022-08-19T12:50:04Z</dcterms:created>
  <dcterms:modified xsi:type="dcterms:W3CDTF">2023-06-22T16:46:11Z</dcterms:modified>
</cp:coreProperties>
</file>