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61" r:id="rId5"/>
    <p:sldId id="362" r:id="rId6"/>
    <p:sldId id="363" r:id="rId7"/>
    <p:sldId id="364" r:id="rId8"/>
    <p:sldId id="365" r:id="rId9"/>
    <p:sldId id="366" r:id="rId10"/>
    <p:sldId id="367" r:id="rId11"/>
    <p:sldId id="368" r:id="rId12"/>
    <p:sldId id="369" r:id="rId13"/>
    <p:sldId id="370" r:id="rId14"/>
    <p:sldId id="371"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263" r:id="rId66"/>
    <p:sldId id="26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3" autoAdjust="0"/>
    <p:restoredTop sz="94660"/>
  </p:normalViewPr>
  <p:slideViewPr>
    <p:cSldViewPr snapToGrid="0">
      <p:cViewPr varScale="1">
        <p:scale>
          <a:sx n="83" d="100"/>
          <a:sy n="83" d="100"/>
        </p:scale>
        <p:origin x="8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21-06-2023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21-06-2023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10.wdp"/><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two signs need to be interchanged to make the given equation correct?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616 – 56 + 328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14 × 23 = 17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 and -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 and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72891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Select the option in which the given figure (x) is embedded (Rotation is not allowed).</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B45C94D5-1691-4949-EBF0-33F40D8F4A9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22019" y="1911367"/>
            <a:ext cx="642637" cy="1327005"/>
          </a:xfrm>
          <a:prstGeom prst="rect">
            <a:avLst/>
          </a:prstGeom>
        </p:spPr>
      </p:pic>
      <p:pic>
        <p:nvPicPr>
          <p:cNvPr id="8" name="Picture 7">
            <a:extLst>
              <a:ext uri="{FF2B5EF4-FFF2-40B4-BE49-F238E27FC236}">
                <a16:creationId xmlns:a16="http://schemas.microsoft.com/office/drawing/2014/main" id="{CD02D8A3-8434-513A-9D81-27A753791F37}"/>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20000" contrast="-40000"/>
                    </a14:imgEffect>
                  </a14:imgLayer>
                </a14:imgProps>
              </a:ext>
            </a:extLst>
          </a:blip>
          <a:stretch>
            <a:fillRect/>
          </a:stretch>
        </p:blipFill>
        <p:spPr>
          <a:xfrm>
            <a:off x="999972" y="3525587"/>
            <a:ext cx="1496567" cy="1327005"/>
          </a:xfrm>
          <a:prstGeom prst="rect">
            <a:avLst/>
          </a:prstGeom>
        </p:spPr>
      </p:pic>
      <p:pic>
        <p:nvPicPr>
          <p:cNvPr id="10" name="Picture 9">
            <a:extLst>
              <a:ext uri="{FF2B5EF4-FFF2-40B4-BE49-F238E27FC236}">
                <a16:creationId xmlns:a16="http://schemas.microsoft.com/office/drawing/2014/main" id="{38A17F5F-4E63-621A-6999-3FD6C4B7C5BC}"/>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20000"/>
                    </a14:imgEffect>
                  </a14:imgLayer>
                </a14:imgProps>
              </a:ext>
            </a:extLst>
          </a:blip>
          <a:stretch>
            <a:fillRect/>
          </a:stretch>
        </p:blipFill>
        <p:spPr>
          <a:xfrm>
            <a:off x="3748537" y="3515962"/>
            <a:ext cx="1766739" cy="1386973"/>
          </a:xfrm>
          <a:prstGeom prst="rect">
            <a:avLst/>
          </a:prstGeom>
        </p:spPr>
      </p:pic>
      <p:pic>
        <p:nvPicPr>
          <p:cNvPr id="12" name="Picture 11">
            <a:extLst>
              <a:ext uri="{FF2B5EF4-FFF2-40B4-BE49-F238E27FC236}">
                <a16:creationId xmlns:a16="http://schemas.microsoft.com/office/drawing/2014/main" id="{72B948C1-BD84-6E11-A62D-B1BA49765BE6}"/>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40000"/>
                    </a14:imgEffect>
                  </a14:imgLayer>
                </a14:imgProps>
              </a:ext>
            </a:extLst>
          </a:blip>
          <a:stretch>
            <a:fillRect/>
          </a:stretch>
        </p:blipFill>
        <p:spPr>
          <a:xfrm>
            <a:off x="6452035" y="3496712"/>
            <a:ext cx="1363679" cy="1535933"/>
          </a:xfrm>
          <a:prstGeom prst="rect">
            <a:avLst/>
          </a:prstGeom>
        </p:spPr>
      </p:pic>
      <p:pic>
        <p:nvPicPr>
          <p:cNvPr id="14" name="Picture 13">
            <a:extLst>
              <a:ext uri="{FF2B5EF4-FFF2-40B4-BE49-F238E27FC236}">
                <a16:creationId xmlns:a16="http://schemas.microsoft.com/office/drawing/2014/main" id="{D0A9DF9C-57A1-BCE8-26A3-4CC94C81B181}"/>
              </a:ext>
            </a:extLst>
          </p:cNvPr>
          <p:cNvPicPr>
            <a:picLocks noChangeAspect="1"/>
          </p:cNvPicPr>
          <p:nvPr/>
        </p:nvPicPr>
        <p:blipFill>
          <a:blip r:embed="rId11"/>
          <a:stretch>
            <a:fillRect/>
          </a:stretch>
        </p:blipFill>
        <p:spPr>
          <a:xfrm>
            <a:off x="9236341" y="3485490"/>
            <a:ext cx="1505452" cy="1590028"/>
          </a:xfrm>
          <a:prstGeom prst="rect">
            <a:avLst/>
          </a:prstGeom>
        </p:spPr>
      </p:pic>
    </p:spTree>
    <p:extLst>
      <p:ext uri="{BB962C8B-B14F-4D97-AF65-F5344CB8AC3E}">
        <p14:creationId xmlns:p14="http://schemas.microsoft.com/office/powerpoint/2010/main" val="415813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Select the option that is related to the third number in the same way as the second number is related to the first number.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14 : 112 : : 18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162</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148</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180</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198</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73989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Read the given statements and conclusions carefully. Assuming that the information given in the statements is true, even if it appears to be at variance with commonly known facts, decide which of the given conclusions logically follow(s) from the statements.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Some markers are boards.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All the boards are printers.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 All the printers are boards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II. All markers are printers.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 follows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II follows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Both</a:t>
            </a:r>
            <a:r>
              <a:rPr lang="fr-FR" sz="2600" b="1" dirty="0">
                <a:latin typeface="Cambria" panose="02040503050406030204" pitchFamily="18" charset="0"/>
                <a:ea typeface="Cambria" panose="02040503050406030204" pitchFamily="18" charset="0"/>
                <a:cs typeface="Arial Unicode MS" panose="020B0604020202020204" pitchFamily="34" charset="-128"/>
              </a:rPr>
              <a:t> conclusions I and II follow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21156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Select the option in which the words share the same relationship as that shared by the given pair of words.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Austria : Vienna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Egypt : Cairo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Canada : Praia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Chile : Berlin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Ireland : Jakarta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04020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the following question, select the related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Smash : Badminton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fr-FR" sz="2600" b="1" dirty="0" err="1">
                <a:latin typeface="Cambria" panose="02040503050406030204" pitchFamily="18" charset="0"/>
                <a:ea typeface="Cambria" panose="02040503050406030204" pitchFamily="18" charset="0"/>
                <a:cs typeface="Arial Unicode MS" panose="020B0604020202020204" pitchFamily="34" charset="-128"/>
              </a:rPr>
              <a:t>Board</a:t>
            </a:r>
            <a:r>
              <a:rPr lang="fr-FR" sz="2600" b="1" dirty="0">
                <a:latin typeface="Cambria" panose="02040503050406030204" pitchFamily="18" charset="0"/>
                <a:ea typeface="Cambria" panose="02040503050406030204" pitchFamily="18" charset="0"/>
                <a:cs typeface="Arial Unicode MS" panose="020B0604020202020204" pitchFamily="34" charset="-128"/>
              </a:rPr>
              <a:t> : Chess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err="1">
                <a:latin typeface="Cambria" panose="02040503050406030204" pitchFamily="18" charset="0"/>
                <a:ea typeface="Cambria" panose="02040503050406030204" pitchFamily="18" charset="0"/>
                <a:cs typeface="Arial Unicode MS" panose="020B0604020202020204" pitchFamily="34" charset="-128"/>
              </a:rPr>
              <a:t>Bowled</a:t>
            </a:r>
            <a:r>
              <a:rPr lang="fr-FR" sz="2600" b="1" dirty="0">
                <a:latin typeface="Cambria" panose="02040503050406030204" pitchFamily="18" charset="0"/>
                <a:ea typeface="Cambria" panose="02040503050406030204" pitchFamily="18" charset="0"/>
                <a:cs typeface="Arial Unicode MS" panose="020B0604020202020204" pitchFamily="34" charset="-128"/>
              </a:rPr>
              <a:t> : Cricket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a:latin typeface="Cambria" panose="02040503050406030204" pitchFamily="18" charset="0"/>
                <a:ea typeface="Cambria" panose="02040503050406030204" pitchFamily="18" charset="0"/>
                <a:cs typeface="Arial Unicode MS" panose="020B0604020202020204" pitchFamily="34" charset="-128"/>
              </a:rPr>
              <a:t>Ball : Golf</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fr-FR" sz="2600" b="1" dirty="0">
                <a:latin typeface="Cambria" panose="02040503050406030204" pitchFamily="18" charset="0"/>
                <a:ea typeface="Cambria" panose="02040503050406030204" pitchFamily="18" charset="0"/>
                <a:cs typeface="Arial Unicode MS" panose="020B0604020202020204" pitchFamily="34" charset="-128"/>
              </a:rPr>
              <a:t>Stick : Polo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9054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In the following question, select the related word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School : Student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Hospital : </a:t>
            </a:r>
            <a:r>
              <a:rPr lang="fr-FR" sz="2600" b="1" dirty="0" err="1">
                <a:latin typeface="Cambria" panose="02040503050406030204" pitchFamily="18" charset="0"/>
                <a:ea typeface="Cambria" panose="02040503050406030204" pitchFamily="18" charset="0"/>
                <a:cs typeface="Arial Unicode MS" panose="020B0604020202020204" pitchFamily="34" charset="-128"/>
              </a:rPr>
              <a:t>Bed</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a:latin typeface="Cambria" panose="02040503050406030204" pitchFamily="18" charset="0"/>
                <a:ea typeface="Cambria" panose="02040503050406030204" pitchFamily="18" charset="0"/>
                <a:cs typeface="Arial Unicode MS" panose="020B0604020202020204" pitchFamily="34" charset="-128"/>
              </a:rPr>
              <a:t>Judge :  Court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a:latin typeface="Cambria" panose="02040503050406030204" pitchFamily="18" charset="0"/>
                <a:ea typeface="Cambria" panose="02040503050406030204" pitchFamily="18" charset="0"/>
                <a:cs typeface="Arial Unicode MS" panose="020B0604020202020204" pitchFamily="34" charset="-128"/>
              </a:rPr>
              <a:t>Shop : </a:t>
            </a:r>
            <a:r>
              <a:rPr lang="fr-FR" sz="2600" b="1" dirty="0" err="1">
                <a:latin typeface="Cambria" panose="02040503050406030204" pitchFamily="18" charset="0"/>
                <a:ea typeface="Cambria" panose="02040503050406030204" pitchFamily="18" charset="0"/>
                <a:cs typeface="Arial Unicode MS" panose="020B0604020202020204" pitchFamily="34" charset="-128"/>
              </a:rPr>
              <a:t>Selling</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a:latin typeface="Cambria" panose="02040503050406030204" pitchFamily="18" charset="0"/>
                <a:ea typeface="Cambria" panose="02040503050406030204" pitchFamily="18" charset="0"/>
                <a:cs typeface="Arial Unicode MS" panose="020B0604020202020204" pitchFamily="34" charset="-128"/>
              </a:rPr>
              <a:t>Prison : Convict</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2486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In the following question, select the related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Temperature : Degree : : Area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Watt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a:latin typeface="Cambria" panose="02040503050406030204" pitchFamily="18" charset="0"/>
                <a:ea typeface="Cambria" panose="02040503050406030204" pitchFamily="18" charset="0"/>
                <a:cs typeface="Arial Unicode MS" panose="020B0604020202020204" pitchFamily="34" charset="-128"/>
              </a:rPr>
              <a:t>Hectare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err="1">
                <a:latin typeface="Cambria" panose="02040503050406030204" pitchFamily="18" charset="0"/>
                <a:ea typeface="Cambria" panose="02040503050406030204" pitchFamily="18" charset="0"/>
                <a:cs typeface="Arial Unicode MS" panose="020B0604020202020204" pitchFamily="34" charset="-128"/>
              </a:rPr>
              <a:t>Kilogram</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err="1">
                <a:latin typeface="Cambria" panose="02040503050406030204" pitchFamily="18" charset="0"/>
                <a:ea typeface="Cambria" panose="02040503050406030204" pitchFamily="18" charset="0"/>
                <a:cs typeface="Arial Unicode MS" panose="020B0604020202020204" pitchFamily="34" charset="-128"/>
              </a:rPr>
              <a:t>Ampere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91171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the following question, select the related letter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LACK : GWXG : : MYST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TCPH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HUNP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TUMC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HUMT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7590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In the following question, select the related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PIT : UNY : : FAX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LGB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KEB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KFC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LAE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1922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In the following question, select the related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FK : CI : : GL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RV</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KP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DJ</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03488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In the following question, select the related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45 : 90 : : ? :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48 : 96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24 :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31 : 63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33960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In the following question, select the related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62 : 155 : : 74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185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165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170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190</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8167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In the following question, select the related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41 : 5 : : 23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0966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Sitar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Violin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Harmonium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Guitar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72875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Rice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Wheat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Maize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Potato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6929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Cuboid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Cone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Triangle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Cube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4973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NJFB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KGCZ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BXTP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LHDZ</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47059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RLFZ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KDXR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PJDX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TNHB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54393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XAD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ILO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TWZ</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FIM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3940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In the following question, select the odd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13 –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15 – 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14 – 6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775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In the following question, select the odd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93 – 97</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84 – 88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54 – 58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29 – 35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206454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In the following question, select the odd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11 – 13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17 – 19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23 – 31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31 – 37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61337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Reality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Receptive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Rebound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Realism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Realize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45132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41532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41523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45123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951274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Shapely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Shoddy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Shelve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Short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Sharp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15234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51234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15324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51324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318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Stern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Startle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Steep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Storm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Stick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23451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23154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23145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23415</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46604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APRQ, ZLQM, YHPI, XDOE,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VXNZ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WXOA</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VXMB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WZNA</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5919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RIM, UNT, XSA, AXH,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CBM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DCO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DBN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CCO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601195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FC, DA, BY, ZW, ?</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(a) YU </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(b) XU</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(c) YV</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(d) XV</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71896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14, 35, 87.5, ?, 546.875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218.75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262.5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192.75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178.5</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88349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The sequence of folding a piece of paper and the manner is which the folded paper has been cut is shown in the following figures. How would this paper look when unfolded?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94A335E9-A31F-AF9B-23C1-E8506547B2DA}"/>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1918" y="2332422"/>
            <a:ext cx="4840104" cy="1362106"/>
          </a:xfrm>
          <a:prstGeom prst="rect">
            <a:avLst/>
          </a:prstGeom>
        </p:spPr>
      </p:pic>
      <p:pic>
        <p:nvPicPr>
          <p:cNvPr id="11" name="Picture 10">
            <a:extLst>
              <a:ext uri="{FF2B5EF4-FFF2-40B4-BE49-F238E27FC236}">
                <a16:creationId xmlns:a16="http://schemas.microsoft.com/office/drawing/2014/main" id="{3C09C7DA-CA50-4FE4-76E4-B76473C6A93A}"/>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20000" contrast="-40000"/>
                    </a14:imgEffect>
                  </a14:imgLayer>
                </a14:imgProps>
              </a:ext>
            </a:extLst>
          </a:blip>
          <a:stretch>
            <a:fillRect/>
          </a:stretch>
        </p:blipFill>
        <p:spPr>
          <a:xfrm>
            <a:off x="1001328" y="3929582"/>
            <a:ext cx="1703371" cy="1661570"/>
          </a:xfrm>
          <a:prstGeom prst="rect">
            <a:avLst/>
          </a:prstGeom>
        </p:spPr>
      </p:pic>
      <p:pic>
        <p:nvPicPr>
          <p:cNvPr id="14" name="Picture 13">
            <a:extLst>
              <a:ext uri="{FF2B5EF4-FFF2-40B4-BE49-F238E27FC236}">
                <a16:creationId xmlns:a16="http://schemas.microsoft.com/office/drawing/2014/main" id="{7AD5A1C1-E1C5-C95B-405E-3401CA01BEEC}"/>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40000"/>
                    </a14:imgEffect>
                  </a14:imgLayer>
                </a14:imgProps>
              </a:ext>
            </a:extLst>
          </a:blip>
          <a:stretch>
            <a:fillRect/>
          </a:stretch>
        </p:blipFill>
        <p:spPr>
          <a:xfrm>
            <a:off x="3749091" y="3949146"/>
            <a:ext cx="1703372" cy="1650308"/>
          </a:xfrm>
          <a:prstGeom prst="rect">
            <a:avLst/>
          </a:prstGeom>
        </p:spPr>
      </p:pic>
      <p:pic>
        <p:nvPicPr>
          <p:cNvPr id="16" name="Picture 15">
            <a:extLst>
              <a:ext uri="{FF2B5EF4-FFF2-40B4-BE49-F238E27FC236}">
                <a16:creationId xmlns:a16="http://schemas.microsoft.com/office/drawing/2014/main" id="{92C206CD-8548-58EB-9042-AFE8D1FC0137}"/>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40000"/>
                    </a14:imgEffect>
                  </a14:imgLayer>
                </a14:imgProps>
              </a:ext>
            </a:extLst>
          </a:blip>
          <a:stretch>
            <a:fillRect/>
          </a:stretch>
        </p:blipFill>
        <p:spPr>
          <a:xfrm>
            <a:off x="6453790" y="3928196"/>
            <a:ext cx="1703371" cy="1724336"/>
          </a:xfrm>
          <a:prstGeom prst="rect">
            <a:avLst/>
          </a:prstGeom>
        </p:spPr>
      </p:pic>
      <p:pic>
        <p:nvPicPr>
          <p:cNvPr id="18" name="Picture 17">
            <a:extLst>
              <a:ext uri="{FF2B5EF4-FFF2-40B4-BE49-F238E27FC236}">
                <a16:creationId xmlns:a16="http://schemas.microsoft.com/office/drawing/2014/main" id="{7340864B-3657-3F13-5F38-F8D11BF2E75B}"/>
              </a:ext>
            </a:extLst>
          </p:cNvPr>
          <p:cNvPicPr>
            <a:picLocks noChangeAspect="1"/>
          </p:cNvPicPr>
          <p:nvPr/>
        </p:nvPicPr>
        <p:blipFill>
          <a:blip r:embed="rId11">
            <a:extLst>
              <a:ext uri="{BEBA8EAE-BF5A-486C-A8C5-ECC9F3942E4B}">
                <a14:imgProps xmlns:a14="http://schemas.microsoft.com/office/drawing/2010/main">
                  <a14:imgLayer r:embed="rId12">
                    <a14:imgEffect>
                      <a14:artisticPhotocopy/>
                    </a14:imgEffect>
                    <a14:imgEffect>
                      <a14:brightnessContrast bright="20000" contrast="-40000"/>
                    </a14:imgEffect>
                  </a14:imgLayer>
                </a14:imgProps>
              </a:ext>
            </a:extLst>
          </a:blip>
          <a:stretch>
            <a:fillRect/>
          </a:stretch>
        </p:blipFill>
        <p:spPr>
          <a:xfrm>
            <a:off x="9240055" y="3903193"/>
            <a:ext cx="1819372" cy="1774588"/>
          </a:xfrm>
          <a:prstGeom prst="rect">
            <a:avLst/>
          </a:prstGeom>
        </p:spPr>
      </p:pic>
    </p:spTree>
    <p:extLst>
      <p:ext uri="{BB962C8B-B14F-4D97-AF65-F5344CB8AC3E}">
        <p14:creationId xmlns:p14="http://schemas.microsoft.com/office/powerpoint/2010/main" val="1840566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43, 21.5, 21.5, 43, ?, 1376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172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138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194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425016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81, 23, 104, 127, 231,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392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440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324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358</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8481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E is taller than D, C is taller than E, A is taller than E and B is taller than C. Who is the second shortest?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73591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D's mother's father is C's father's father-in-law. How are C and D related if D is male and C female?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 is C's wife's brother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 is sister of D’s wife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D is C's brother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 is mother  of D's wife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30279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From the given alternative words select the word which cannot be formed using the letters of the given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WAVELENGTH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wheat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valet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halve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given</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537762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If MORTALS is coded as LNQSZKR, then how will BIN be coded as?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YRM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AHM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DKP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CJO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67418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In a certain code language, 6532 means 'change the TV channel', 8965 means 'give back the change' and 1246 means 'channel the inner energy'. Find the code for 'channel’.</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651806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In a certain code language, '+' represents '-', '-' represents 'x', 'x' represents '÷' and '÷' represents '+'. Find out the answer to the following question.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950 x 50 + 8 - 5 ÷ 20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69116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If 7 @ 3 = 8, 10 @ 2 = 16 and 70 @ 40 = 60, then find the value of 7 @ 5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21314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If A * B means A is mother of B, A + B means A is sister of B and If A % B means A is daughter of B, then what does G % H * I + J mean?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G is sister of J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mother  of 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daughter of 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sister  of J's wife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77760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Select the option that is related to the third letter – cluster in the same way as the second letter – cluster is related to the first letter – cluster.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MODERATE : HTWVIZOJ : : LIMITEDS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GNNRGVYX</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GONRHVYY</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GNNQHVYX</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GONRGVYY</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3688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Select the missing number from the given responses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386FB3BA-32E2-F5F3-AA72-EF76D13CF14E}"/>
              </a:ext>
            </a:extLst>
          </p:cNvPr>
          <p:cNvPicPr>
            <a:picLocks noChangeAspect="1"/>
          </p:cNvPicPr>
          <p:nvPr/>
        </p:nvPicPr>
        <p:blipFill>
          <a:blip r:embed="rId3"/>
          <a:stretch>
            <a:fillRect/>
          </a:stretch>
        </p:blipFill>
        <p:spPr>
          <a:xfrm>
            <a:off x="569913" y="1576388"/>
            <a:ext cx="4611688" cy="1673872"/>
          </a:xfrm>
          <a:prstGeom prst="rect">
            <a:avLst/>
          </a:prstGeom>
        </p:spPr>
      </p:pic>
    </p:spTree>
    <p:extLst>
      <p:ext uri="{BB962C8B-B14F-4D97-AF65-F5344CB8AC3E}">
        <p14:creationId xmlns:p14="http://schemas.microsoft.com/office/powerpoint/2010/main" val="1795588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Which of the following terms follows the trend of the given list?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OOOXOO, OOOOXO, OOOOOX, XOOOOO, OXOOOO, ____________.</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OOXOOO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OXOOOO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OOOXOO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OOOOXO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81153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A women leaves her hut and walks 2 km West, then she turns North and walks 7 km, then she turns East and walks 1 km, then she turns South and walks 3 km, then she turns to her left and walks 1 km to reach the well. Where is this well with respect to her hut?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km  South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South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4 </a:t>
            </a:r>
            <a:r>
              <a:rPr lang="en-US" sz="2600" b="1" dirty="0">
                <a:latin typeface="Cambria" panose="02040503050406030204" pitchFamily="18" charset="0"/>
                <a:ea typeface="Cambria" panose="02040503050406030204" pitchFamily="18" charset="0"/>
                <a:cs typeface="Arial Unicode MS" panose="020B0604020202020204" pitchFamily="34" charset="-128"/>
              </a:rPr>
              <a:t>km North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35854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Two siblings start from home to go to their respective schools. The brother goes 6 km West, then turns right and goes 3 km and reaches his school. The sister goes 2 km South, then 4 km East, then turns left and goes 5 km and reaches her school. Where is the sister's school with respect to the brother's school?</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10 km  West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East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2 </a:t>
            </a:r>
            <a:r>
              <a:rPr lang="en-US" sz="2600" b="1" dirty="0">
                <a:latin typeface="Cambria" panose="02040503050406030204" pitchFamily="18" charset="0"/>
                <a:ea typeface="Cambria" panose="02040503050406030204" pitchFamily="18" charset="0"/>
                <a:cs typeface="Arial Unicode MS" panose="020B0604020202020204" pitchFamily="34" charset="-128"/>
              </a:rPr>
              <a:t>km East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2 </a:t>
            </a:r>
            <a:r>
              <a:rPr lang="en-US" sz="2600" b="1" dirty="0">
                <a:latin typeface="Cambria" panose="02040503050406030204" pitchFamily="18" charset="0"/>
                <a:ea typeface="Cambria" panose="02040503050406030204" pitchFamily="18" charset="0"/>
                <a:cs typeface="Arial Unicode MS" panose="020B0604020202020204" pitchFamily="34" charset="-128"/>
              </a:rPr>
              <a:t>km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01233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355312"/>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In the question two statements are given, followed by two conclusions, I and II. You have to consider the statements to be true even if it seems to be at variance from commonly known facts. You have to decide which of the given conclusions, if any, follows from the given statements.</a:t>
            </a:r>
          </a:p>
          <a:p>
            <a:pPr algn="just">
              <a:tabLst>
                <a:tab pos="2454275" algn="l"/>
              </a:tabLst>
            </a:pPr>
            <a:endParaRPr lang="en-US" sz="15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 I: No soldiers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 II: All </a:t>
            </a:r>
            <a:r>
              <a:rPr lang="en-US" sz="2600" b="1" dirty="0" err="1">
                <a:latin typeface="Cambria" panose="02040503050406030204" pitchFamily="18" charset="0"/>
                <a:ea typeface="Cambria" panose="02040503050406030204" pitchFamily="18" charset="0"/>
                <a:cs typeface="Arial Unicode MS" panose="020B0604020202020204" pitchFamily="34" charset="-128"/>
              </a:rPr>
              <a:t>europeans</a:t>
            </a:r>
            <a:r>
              <a:rPr lang="en-US" sz="2600" b="1" dirty="0">
                <a:latin typeface="Cambria" panose="02040503050406030204" pitchFamily="18" charset="0"/>
                <a:ea typeface="Cambria" panose="02040503050406030204" pitchFamily="18" charset="0"/>
                <a:cs typeface="Arial Unicode MS" panose="020B0604020202020204" pitchFamily="34" charset="-128"/>
              </a:rPr>
              <a:t>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15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I: Some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r>
              <a:rPr lang="en-US" sz="2600" b="1" dirty="0">
                <a:latin typeface="Cambria" panose="02040503050406030204" pitchFamily="18" charset="0"/>
                <a:ea typeface="Cambria" panose="02040503050406030204" pitchFamily="18" charset="0"/>
                <a:cs typeface="Arial Unicode MS" panose="020B0604020202020204" pitchFamily="34" charset="-128"/>
              </a:rPr>
              <a:t>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europeans</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II: Some soldiers are Europeans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Both conclusions I and II follow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Neither conclusion I nor conclusion 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258262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Q41. In the question three statements are given, followed by three conclusions, I, II and III. You have to consider the statements to be true even if it seems to be at variance from commonly known facts. You have to decide which of the given conclusions, if any, follows from the given statements.</a:t>
            </a: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 All passes are valleys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II: Some passes are mountains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III: Some hills are mountains as well as valleys</a:t>
            </a: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 Some hills are passes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II: Some mountains are  valleys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III: All valleys are hills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Only conclusion  II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Only conclusions I and II follow</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All conclusions I, II and  III follow</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639557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Which of the following cube in the answer figure cannot be made based on the unfolded cube in the question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A2A810C5-1691-E150-35BD-05F89F4D8782}"/>
              </a:ext>
            </a:extLst>
          </p:cNvPr>
          <p:cNvPicPr>
            <a:picLocks noChangeAspect="1"/>
          </p:cNvPicPr>
          <p:nvPr/>
        </p:nvPicPr>
        <p:blipFill>
          <a:blip r:embed="rId3"/>
          <a:stretch>
            <a:fillRect/>
          </a:stretch>
        </p:blipFill>
        <p:spPr>
          <a:xfrm>
            <a:off x="579437" y="1963737"/>
            <a:ext cx="3051912" cy="2290763"/>
          </a:xfrm>
          <a:prstGeom prst="rect">
            <a:avLst/>
          </a:prstGeom>
        </p:spPr>
      </p:pic>
      <p:pic>
        <p:nvPicPr>
          <p:cNvPr id="8" name="Picture 7">
            <a:extLst>
              <a:ext uri="{FF2B5EF4-FFF2-40B4-BE49-F238E27FC236}">
                <a16:creationId xmlns:a16="http://schemas.microsoft.com/office/drawing/2014/main" id="{BC989B81-2027-BC2E-4DB9-67F492ADED03}"/>
              </a:ext>
            </a:extLst>
          </p:cNvPr>
          <p:cNvPicPr>
            <a:picLocks noChangeAspect="1"/>
          </p:cNvPicPr>
          <p:nvPr/>
        </p:nvPicPr>
        <p:blipFill>
          <a:blip r:embed="rId4"/>
          <a:stretch>
            <a:fillRect/>
          </a:stretch>
        </p:blipFill>
        <p:spPr>
          <a:xfrm>
            <a:off x="1041400" y="4341820"/>
            <a:ext cx="1752600" cy="1800225"/>
          </a:xfrm>
          <a:prstGeom prst="rect">
            <a:avLst/>
          </a:prstGeom>
        </p:spPr>
      </p:pic>
      <p:pic>
        <p:nvPicPr>
          <p:cNvPr id="10" name="Picture 9">
            <a:extLst>
              <a:ext uri="{FF2B5EF4-FFF2-40B4-BE49-F238E27FC236}">
                <a16:creationId xmlns:a16="http://schemas.microsoft.com/office/drawing/2014/main" id="{B275BDFE-E368-1952-3359-84D71634AD39}"/>
              </a:ext>
            </a:extLst>
          </p:cNvPr>
          <p:cNvPicPr>
            <a:picLocks noChangeAspect="1"/>
          </p:cNvPicPr>
          <p:nvPr/>
        </p:nvPicPr>
        <p:blipFill>
          <a:blip r:embed="rId5"/>
          <a:stretch>
            <a:fillRect/>
          </a:stretch>
        </p:blipFill>
        <p:spPr>
          <a:xfrm>
            <a:off x="3797300" y="4341820"/>
            <a:ext cx="1903095" cy="1800225"/>
          </a:xfrm>
          <a:prstGeom prst="rect">
            <a:avLst/>
          </a:prstGeom>
        </p:spPr>
      </p:pic>
      <p:pic>
        <p:nvPicPr>
          <p:cNvPr id="12" name="Picture 11">
            <a:extLst>
              <a:ext uri="{FF2B5EF4-FFF2-40B4-BE49-F238E27FC236}">
                <a16:creationId xmlns:a16="http://schemas.microsoft.com/office/drawing/2014/main" id="{AA7809DD-5BBC-79D4-D908-B597C092D61C}"/>
              </a:ext>
            </a:extLst>
          </p:cNvPr>
          <p:cNvPicPr>
            <a:picLocks noChangeAspect="1"/>
          </p:cNvPicPr>
          <p:nvPr/>
        </p:nvPicPr>
        <p:blipFill>
          <a:blip r:embed="rId6"/>
          <a:stretch>
            <a:fillRect/>
          </a:stretch>
        </p:blipFill>
        <p:spPr>
          <a:xfrm>
            <a:off x="6491606" y="4341820"/>
            <a:ext cx="1903095" cy="1826534"/>
          </a:xfrm>
          <a:prstGeom prst="rect">
            <a:avLst/>
          </a:prstGeom>
        </p:spPr>
      </p:pic>
      <p:pic>
        <p:nvPicPr>
          <p:cNvPr id="14" name="Picture 13">
            <a:extLst>
              <a:ext uri="{FF2B5EF4-FFF2-40B4-BE49-F238E27FC236}">
                <a16:creationId xmlns:a16="http://schemas.microsoft.com/office/drawing/2014/main" id="{E397757B-244A-E06C-AF8B-9983C5B7BA0F}"/>
              </a:ext>
            </a:extLst>
          </p:cNvPr>
          <p:cNvPicPr>
            <a:picLocks noChangeAspect="1"/>
          </p:cNvPicPr>
          <p:nvPr/>
        </p:nvPicPr>
        <p:blipFill>
          <a:blip r:embed="rId7"/>
          <a:stretch>
            <a:fillRect/>
          </a:stretch>
        </p:blipFill>
        <p:spPr>
          <a:xfrm>
            <a:off x="9264017" y="4330700"/>
            <a:ext cx="1796591" cy="1826534"/>
          </a:xfrm>
          <a:prstGeom prst="rect">
            <a:avLst/>
          </a:prstGeom>
        </p:spPr>
      </p:pic>
    </p:spTree>
    <p:extLst>
      <p:ext uri="{BB962C8B-B14F-4D97-AF65-F5344CB8AC3E}">
        <p14:creationId xmlns:p14="http://schemas.microsoft.com/office/powerpoint/2010/main" val="1248652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Which of the following answer figure patterns can be combined to make the question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57DDD2F0-071B-1164-090F-646480B75F66}"/>
              </a:ext>
            </a:extLst>
          </p:cNvPr>
          <p:cNvPicPr>
            <a:picLocks noChangeAspect="1"/>
          </p:cNvPicPr>
          <p:nvPr/>
        </p:nvPicPr>
        <p:blipFill>
          <a:blip r:embed="rId3"/>
          <a:stretch>
            <a:fillRect/>
          </a:stretch>
        </p:blipFill>
        <p:spPr>
          <a:xfrm>
            <a:off x="528637" y="1983062"/>
            <a:ext cx="3066471" cy="1592703"/>
          </a:xfrm>
          <a:prstGeom prst="rect">
            <a:avLst/>
          </a:prstGeom>
        </p:spPr>
      </p:pic>
      <p:pic>
        <p:nvPicPr>
          <p:cNvPr id="11" name="Picture 10">
            <a:extLst>
              <a:ext uri="{FF2B5EF4-FFF2-40B4-BE49-F238E27FC236}">
                <a16:creationId xmlns:a16="http://schemas.microsoft.com/office/drawing/2014/main" id="{4F0CDFA1-3048-2FC5-FDA6-4BA06B76B3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014011" y="3906836"/>
            <a:ext cx="3369131" cy="982663"/>
          </a:xfrm>
          <a:prstGeom prst="rect">
            <a:avLst/>
          </a:prstGeom>
        </p:spPr>
      </p:pic>
      <p:pic>
        <p:nvPicPr>
          <p:cNvPr id="15" name="Picture 14">
            <a:extLst>
              <a:ext uri="{FF2B5EF4-FFF2-40B4-BE49-F238E27FC236}">
                <a16:creationId xmlns:a16="http://schemas.microsoft.com/office/drawing/2014/main" id="{30AD9842-6D6B-8B47-090C-129E74F1BB7B}"/>
              </a:ext>
            </a:extLst>
          </p:cNvPr>
          <p:cNvPicPr>
            <a:picLocks noChangeAspect="1"/>
          </p:cNvPicPr>
          <p:nvPr/>
        </p:nvPicPr>
        <p:blipFill>
          <a:blip r:embed="rId6"/>
          <a:stretch>
            <a:fillRect/>
          </a:stretch>
        </p:blipFill>
        <p:spPr>
          <a:xfrm>
            <a:off x="5589587" y="3874292"/>
            <a:ext cx="3476625" cy="1123950"/>
          </a:xfrm>
          <a:prstGeom prst="rect">
            <a:avLst/>
          </a:prstGeom>
        </p:spPr>
      </p:pic>
      <p:pic>
        <p:nvPicPr>
          <p:cNvPr id="17" name="Picture 16">
            <a:extLst>
              <a:ext uri="{FF2B5EF4-FFF2-40B4-BE49-F238E27FC236}">
                <a16:creationId xmlns:a16="http://schemas.microsoft.com/office/drawing/2014/main" id="{C877E7C1-BE6F-C00C-AB08-A1D79EA41EC8}"/>
              </a:ext>
            </a:extLst>
          </p:cNvPr>
          <p:cNvPicPr>
            <a:picLocks noChangeAspect="1"/>
          </p:cNvPicPr>
          <p:nvPr/>
        </p:nvPicPr>
        <p:blipFill>
          <a:blip r:embed="rId7"/>
          <a:stretch>
            <a:fillRect/>
          </a:stretch>
        </p:blipFill>
        <p:spPr>
          <a:xfrm>
            <a:off x="988611" y="5403946"/>
            <a:ext cx="3638550" cy="1000125"/>
          </a:xfrm>
          <a:prstGeom prst="rect">
            <a:avLst/>
          </a:prstGeom>
        </p:spPr>
      </p:pic>
      <p:pic>
        <p:nvPicPr>
          <p:cNvPr id="19" name="Picture 18">
            <a:extLst>
              <a:ext uri="{FF2B5EF4-FFF2-40B4-BE49-F238E27FC236}">
                <a16:creationId xmlns:a16="http://schemas.microsoft.com/office/drawing/2014/main" id="{BE045DE2-965A-C6BD-FF97-9F1B71C5395C}"/>
              </a:ext>
            </a:extLst>
          </p:cNvPr>
          <p:cNvPicPr>
            <a:picLocks noChangeAspect="1"/>
          </p:cNvPicPr>
          <p:nvPr/>
        </p:nvPicPr>
        <p:blipFill>
          <a:blip r:embed="rId8"/>
          <a:stretch>
            <a:fillRect/>
          </a:stretch>
        </p:blipFill>
        <p:spPr>
          <a:xfrm>
            <a:off x="5589587" y="5448395"/>
            <a:ext cx="3724275" cy="962025"/>
          </a:xfrm>
          <a:prstGeom prst="rect">
            <a:avLst/>
          </a:prstGeom>
        </p:spPr>
      </p:pic>
    </p:spTree>
    <p:extLst>
      <p:ext uri="{BB962C8B-B14F-4D97-AF65-F5344CB8AC3E}">
        <p14:creationId xmlns:p14="http://schemas.microsoft.com/office/powerpoint/2010/main" val="698863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In the following figure, square represents Dentists, triangle represents Collectors, circle represents Indians and rectangle represents Women, Which set of letters represents Indians who are either collectors or women?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DEF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GFH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IEF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CDE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97450245-C4B0-F93A-4A2B-66AD4E794F3E}"/>
              </a:ext>
            </a:extLst>
          </p:cNvPr>
          <p:cNvPicPr>
            <a:picLocks noChangeAspect="1"/>
          </p:cNvPicPr>
          <p:nvPr/>
        </p:nvPicPr>
        <p:blipFill>
          <a:blip r:embed="rId3"/>
          <a:stretch>
            <a:fillRect/>
          </a:stretch>
        </p:blipFill>
        <p:spPr>
          <a:xfrm>
            <a:off x="558800" y="2724698"/>
            <a:ext cx="3073400" cy="2622733"/>
          </a:xfrm>
          <a:prstGeom prst="rect">
            <a:avLst/>
          </a:prstGeom>
        </p:spPr>
      </p:pic>
    </p:spTree>
    <p:extLst>
      <p:ext uri="{BB962C8B-B14F-4D97-AF65-F5344CB8AC3E}">
        <p14:creationId xmlns:p14="http://schemas.microsoft.com/office/powerpoint/2010/main" val="35540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292662"/>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Which of the following Venn diagrams represents the relationship between Gold, Silver and Gold coins?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0AFB1368-B1BD-AA4E-23FF-CC17B22D18C3}"/>
              </a:ext>
            </a:extLst>
          </p:cNvPr>
          <p:cNvPicPr>
            <a:picLocks noChangeAspect="1"/>
          </p:cNvPicPr>
          <p:nvPr/>
        </p:nvPicPr>
        <p:blipFill>
          <a:blip r:embed="rId3"/>
          <a:stretch>
            <a:fillRect/>
          </a:stretch>
        </p:blipFill>
        <p:spPr>
          <a:xfrm>
            <a:off x="1049337" y="1992312"/>
            <a:ext cx="1693863" cy="1707469"/>
          </a:xfrm>
          <a:prstGeom prst="rect">
            <a:avLst/>
          </a:prstGeom>
        </p:spPr>
      </p:pic>
      <p:pic>
        <p:nvPicPr>
          <p:cNvPr id="9" name="Picture 8">
            <a:extLst>
              <a:ext uri="{FF2B5EF4-FFF2-40B4-BE49-F238E27FC236}">
                <a16:creationId xmlns:a16="http://schemas.microsoft.com/office/drawing/2014/main" id="{02E72D65-5E8A-E787-062F-3FF7B6FD5B08}"/>
              </a:ext>
            </a:extLst>
          </p:cNvPr>
          <p:cNvPicPr>
            <a:picLocks noChangeAspect="1"/>
          </p:cNvPicPr>
          <p:nvPr/>
        </p:nvPicPr>
        <p:blipFill>
          <a:blip r:embed="rId4"/>
          <a:stretch>
            <a:fillRect/>
          </a:stretch>
        </p:blipFill>
        <p:spPr>
          <a:xfrm>
            <a:off x="3792537" y="1892452"/>
            <a:ext cx="1301588" cy="2518955"/>
          </a:xfrm>
          <a:prstGeom prst="rect">
            <a:avLst/>
          </a:prstGeom>
        </p:spPr>
      </p:pic>
      <p:pic>
        <p:nvPicPr>
          <p:cNvPr id="11" name="Picture 10">
            <a:extLst>
              <a:ext uri="{FF2B5EF4-FFF2-40B4-BE49-F238E27FC236}">
                <a16:creationId xmlns:a16="http://schemas.microsoft.com/office/drawing/2014/main" id="{DC81CFC4-F6AC-6A8A-0026-0440B7472A39}"/>
              </a:ext>
            </a:extLst>
          </p:cNvPr>
          <p:cNvPicPr>
            <a:picLocks noChangeAspect="1"/>
          </p:cNvPicPr>
          <p:nvPr/>
        </p:nvPicPr>
        <p:blipFill>
          <a:blip r:embed="rId5"/>
          <a:stretch>
            <a:fillRect/>
          </a:stretch>
        </p:blipFill>
        <p:spPr>
          <a:xfrm>
            <a:off x="6484937" y="1957920"/>
            <a:ext cx="2100263" cy="1130910"/>
          </a:xfrm>
          <a:prstGeom prst="rect">
            <a:avLst/>
          </a:prstGeom>
        </p:spPr>
      </p:pic>
      <p:pic>
        <p:nvPicPr>
          <p:cNvPr id="13" name="Picture 12">
            <a:extLst>
              <a:ext uri="{FF2B5EF4-FFF2-40B4-BE49-F238E27FC236}">
                <a16:creationId xmlns:a16="http://schemas.microsoft.com/office/drawing/2014/main" id="{D39C3359-4E6F-04F5-CD64-252A5B64C534}"/>
              </a:ext>
            </a:extLst>
          </p:cNvPr>
          <p:cNvPicPr>
            <a:picLocks noChangeAspect="1"/>
          </p:cNvPicPr>
          <p:nvPr/>
        </p:nvPicPr>
        <p:blipFill>
          <a:blip r:embed="rId6"/>
          <a:stretch>
            <a:fillRect/>
          </a:stretch>
        </p:blipFill>
        <p:spPr>
          <a:xfrm>
            <a:off x="9276757" y="1939079"/>
            <a:ext cx="1454743" cy="1901810"/>
          </a:xfrm>
          <a:prstGeom prst="rect">
            <a:avLst/>
          </a:prstGeom>
        </p:spPr>
      </p:pic>
    </p:spTree>
    <p:extLst>
      <p:ext uri="{BB962C8B-B14F-4D97-AF65-F5344CB8AC3E}">
        <p14:creationId xmlns:p14="http://schemas.microsoft.com/office/powerpoint/2010/main" val="32853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97713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Six friends Govind, Sarayu,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Smitam</a:t>
            </a:r>
            <a:r>
              <a:rPr lang="en-US" sz="2600" b="1" dirty="0">
                <a:latin typeface="Cambria" panose="02040503050406030204" pitchFamily="18" charset="0"/>
                <a:ea typeface="Cambria" panose="02040503050406030204" pitchFamily="18" charset="0"/>
                <a:cs typeface="Arial Unicode MS" panose="020B0604020202020204" pitchFamily="34" charset="-128"/>
              </a:rPr>
              <a:t> Hema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are standing in a row. There are two persons between Sarayu and Hema.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Hema and Smita. Only one person is standing before Govind.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Govind and Hema. Is third from the back end of the row. Which two persons are standing between Sarayu and Hema?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Smita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Geervan</a:t>
            </a:r>
            <a:r>
              <a:rPr lang="fr-FR" sz="2600" b="1" dirty="0">
                <a:latin typeface="Cambria" panose="02040503050406030204" pitchFamily="18" charset="0"/>
                <a:ea typeface="Cambria" panose="02040503050406030204" pitchFamily="18" charset="0"/>
                <a:cs typeface="Arial Unicode MS" panose="020B0604020202020204" pitchFamily="34" charset="-128"/>
              </a:rPr>
              <a:t> and Smita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
        <p:nvSpPr>
          <p:cNvPr id="3" name="TextBox 2">
            <a:extLst>
              <a:ext uri="{FF2B5EF4-FFF2-40B4-BE49-F238E27FC236}">
                <a16:creationId xmlns:a16="http://schemas.microsoft.com/office/drawing/2014/main" id="{FA0035A4-97CE-1C46-7A01-4479D4C38F5A}"/>
              </a:ext>
            </a:extLst>
          </p:cNvPr>
          <p:cNvSpPr txBox="1"/>
          <p:nvPr/>
        </p:nvSpPr>
        <p:spPr>
          <a:xfrm>
            <a:off x="6634264" y="914400"/>
            <a:ext cx="5359940" cy="3416320"/>
          </a:xfrm>
          <a:prstGeom prst="rect">
            <a:avLst/>
          </a:prstGeom>
          <a:noFill/>
        </p:spPr>
        <p:txBody>
          <a:bodyPr wrap="square" rtlCol="0">
            <a:spAutoFit/>
          </a:bodyPr>
          <a:lstStyle/>
          <a:p>
            <a:pPr algn="just"/>
            <a:r>
              <a:rPr lang="ne-NP" sz="2400" dirty="0"/>
              <a:t>छह दोस्त गोविंद, सरयू, रकुल, स्मितम हेमा और गीरवन एक पंक्ति में खड़े हैं। सरयू और हेमा के बीच दो व्यक्ति हैं। रकुल, हेमा और स्मिता के बीच में है। गोविंद के सामने केवल एक व्यक्ति खड़ा है। गीरवन गोविंद और हेमा के बीच है। पंक्ति के पिछले सिरे से तीसरे स्थान पर है। सरयू और हेमा के बीच कौन से दो व्यक्ति खड़े हैं?</a:t>
            </a:r>
            <a:endParaRPr lang="en-US" sz="2400" dirty="0"/>
          </a:p>
        </p:txBody>
      </p:sp>
    </p:spTree>
    <p:extLst>
      <p:ext uri="{BB962C8B-B14F-4D97-AF65-F5344CB8AC3E}">
        <p14:creationId xmlns:p14="http://schemas.microsoft.com/office/powerpoint/2010/main" val="89665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answer figure will complete the pattern in the question figure?</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 (a)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0141727C-C8D1-4372-BAE4-F44883A1BBA8}"/>
              </a:ext>
            </a:extLst>
          </p:cNvPr>
          <p:cNvPicPr>
            <a:picLocks noChangeAspect="1"/>
          </p:cNvPicPr>
          <p:nvPr/>
        </p:nvPicPr>
        <p:blipFill>
          <a:blip r:embed="rId3"/>
          <a:stretch>
            <a:fillRect/>
          </a:stretch>
        </p:blipFill>
        <p:spPr>
          <a:xfrm>
            <a:off x="502835" y="1562861"/>
            <a:ext cx="1935565" cy="1969823"/>
          </a:xfrm>
          <a:prstGeom prst="rect">
            <a:avLst/>
          </a:prstGeom>
        </p:spPr>
      </p:pic>
      <p:pic>
        <p:nvPicPr>
          <p:cNvPr id="10" name="Picture 9">
            <a:extLst>
              <a:ext uri="{FF2B5EF4-FFF2-40B4-BE49-F238E27FC236}">
                <a16:creationId xmlns:a16="http://schemas.microsoft.com/office/drawing/2014/main" id="{3601B2C6-2939-2C14-6CEC-8E73BAF7E2C8}"/>
              </a:ext>
            </a:extLst>
          </p:cNvPr>
          <p:cNvPicPr>
            <a:picLocks noChangeAspect="1"/>
          </p:cNvPicPr>
          <p:nvPr/>
        </p:nvPicPr>
        <p:blipFill>
          <a:blip r:embed="rId4"/>
          <a:stretch>
            <a:fillRect/>
          </a:stretch>
        </p:blipFill>
        <p:spPr>
          <a:xfrm>
            <a:off x="1093787" y="3914264"/>
            <a:ext cx="1738313" cy="1756611"/>
          </a:xfrm>
          <a:prstGeom prst="rect">
            <a:avLst/>
          </a:prstGeom>
        </p:spPr>
      </p:pic>
      <p:pic>
        <p:nvPicPr>
          <p:cNvPr id="14" name="Picture 13">
            <a:extLst>
              <a:ext uri="{FF2B5EF4-FFF2-40B4-BE49-F238E27FC236}">
                <a16:creationId xmlns:a16="http://schemas.microsoft.com/office/drawing/2014/main" id="{43590B9E-89AD-6430-741E-9268A8172728}"/>
              </a:ext>
            </a:extLst>
          </p:cNvPr>
          <p:cNvPicPr>
            <a:picLocks noChangeAspect="1"/>
          </p:cNvPicPr>
          <p:nvPr/>
        </p:nvPicPr>
        <p:blipFill>
          <a:blip r:embed="rId5"/>
          <a:stretch>
            <a:fillRect/>
          </a:stretch>
        </p:blipFill>
        <p:spPr>
          <a:xfrm>
            <a:off x="3744215" y="3903421"/>
            <a:ext cx="1951833" cy="1979037"/>
          </a:xfrm>
          <a:prstGeom prst="rect">
            <a:avLst/>
          </a:prstGeom>
        </p:spPr>
      </p:pic>
      <p:pic>
        <p:nvPicPr>
          <p:cNvPr id="16" name="Picture 15">
            <a:extLst>
              <a:ext uri="{FF2B5EF4-FFF2-40B4-BE49-F238E27FC236}">
                <a16:creationId xmlns:a16="http://schemas.microsoft.com/office/drawing/2014/main" id="{2F881E36-7D2A-1BC6-8AAD-6C6CB6BA9C29}"/>
              </a:ext>
            </a:extLst>
          </p:cNvPr>
          <p:cNvPicPr>
            <a:picLocks noChangeAspect="1"/>
          </p:cNvPicPr>
          <p:nvPr/>
        </p:nvPicPr>
        <p:blipFill>
          <a:blip r:embed="rId6"/>
          <a:stretch>
            <a:fillRect/>
          </a:stretch>
        </p:blipFill>
        <p:spPr>
          <a:xfrm>
            <a:off x="6495954" y="3937959"/>
            <a:ext cx="1916478" cy="1909959"/>
          </a:xfrm>
          <a:prstGeom prst="rect">
            <a:avLst/>
          </a:prstGeom>
        </p:spPr>
      </p:pic>
      <p:pic>
        <p:nvPicPr>
          <p:cNvPr id="18" name="Picture 17">
            <a:extLst>
              <a:ext uri="{FF2B5EF4-FFF2-40B4-BE49-F238E27FC236}">
                <a16:creationId xmlns:a16="http://schemas.microsoft.com/office/drawing/2014/main" id="{83128DA2-B4B0-66C2-99C5-AAAF4286A85C}"/>
              </a:ext>
            </a:extLst>
          </p:cNvPr>
          <p:cNvPicPr>
            <a:picLocks noChangeAspect="1"/>
          </p:cNvPicPr>
          <p:nvPr/>
        </p:nvPicPr>
        <p:blipFill>
          <a:blip r:embed="rId7"/>
          <a:stretch>
            <a:fillRect/>
          </a:stretch>
        </p:blipFill>
        <p:spPr>
          <a:xfrm>
            <a:off x="9232040" y="3890721"/>
            <a:ext cx="1992973" cy="1979037"/>
          </a:xfrm>
          <a:prstGeom prst="rect">
            <a:avLst/>
          </a:prstGeom>
        </p:spPr>
      </p:pic>
    </p:spTree>
    <p:extLst>
      <p:ext uri="{BB962C8B-B14F-4D97-AF65-F5344CB8AC3E}">
        <p14:creationId xmlns:p14="http://schemas.microsoft.com/office/powerpoint/2010/main" val="417848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From the given answer figures, select the one in which the question figure is hidden/embedded.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 (a)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38EB6702-40C4-2C53-D7C3-569C7FD63BB8}"/>
              </a:ext>
            </a:extLst>
          </p:cNvPr>
          <p:cNvPicPr>
            <a:picLocks noChangeAspect="1"/>
          </p:cNvPicPr>
          <p:nvPr/>
        </p:nvPicPr>
        <p:blipFill>
          <a:blip r:embed="rId3"/>
          <a:stretch>
            <a:fillRect/>
          </a:stretch>
        </p:blipFill>
        <p:spPr>
          <a:xfrm>
            <a:off x="490537" y="1933575"/>
            <a:ext cx="1884363" cy="1888797"/>
          </a:xfrm>
          <a:prstGeom prst="rect">
            <a:avLst/>
          </a:prstGeom>
        </p:spPr>
      </p:pic>
      <p:pic>
        <p:nvPicPr>
          <p:cNvPr id="9" name="Picture 8">
            <a:extLst>
              <a:ext uri="{FF2B5EF4-FFF2-40B4-BE49-F238E27FC236}">
                <a16:creationId xmlns:a16="http://schemas.microsoft.com/office/drawing/2014/main" id="{2C3C2120-DF64-BE40-69BA-1B99AC9BA842}"/>
              </a:ext>
            </a:extLst>
          </p:cNvPr>
          <p:cNvPicPr>
            <a:picLocks noChangeAspect="1"/>
          </p:cNvPicPr>
          <p:nvPr/>
        </p:nvPicPr>
        <p:blipFill>
          <a:blip r:embed="rId4"/>
          <a:stretch>
            <a:fillRect/>
          </a:stretch>
        </p:blipFill>
        <p:spPr>
          <a:xfrm>
            <a:off x="1069975" y="4313424"/>
            <a:ext cx="1884363" cy="1837720"/>
          </a:xfrm>
          <a:prstGeom prst="rect">
            <a:avLst/>
          </a:prstGeom>
        </p:spPr>
      </p:pic>
      <p:pic>
        <p:nvPicPr>
          <p:cNvPr id="12" name="Picture 11">
            <a:extLst>
              <a:ext uri="{FF2B5EF4-FFF2-40B4-BE49-F238E27FC236}">
                <a16:creationId xmlns:a16="http://schemas.microsoft.com/office/drawing/2014/main" id="{E7E8D2AD-8339-513E-1B83-8B8AFAFC1894}"/>
              </a:ext>
            </a:extLst>
          </p:cNvPr>
          <p:cNvPicPr>
            <a:picLocks noChangeAspect="1"/>
          </p:cNvPicPr>
          <p:nvPr/>
        </p:nvPicPr>
        <p:blipFill>
          <a:blip r:embed="rId5"/>
          <a:stretch>
            <a:fillRect/>
          </a:stretch>
        </p:blipFill>
        <p:spPr>
          <a:xfrm>
            <a:off x="3744912" y="4265194"/>
            <a:ext cx="1857375" cy="1885950"/>
          </a:xfrm>
          <a:prstGeom prst="rect">
            <a:avLst/>
          </a:prstGeom>
        </p:spPr>
      </p:pic>
      <p:pic>
        <p:nvPicPr>
          <p:cNvPr id="15" name="Picture 14">
            <a:extLst>
              <a:ext uri="{FF2B5EF4-FFF2-40B4-BE49-F238E27FC236}">
                <a16:creationId xmlns:a16="http://schemas.microsoft.com/office/drawing/2014/main" id="{D85A8124-C329-15A3-C98F-70A61532EDA8}"/>
              </a:ext>
            </a:extLst>
          </p:cNvPr>
          <p:cNvPicPr>
            <a:picLocks noChangeAspect="1"/>
          </p:cNvPicPr>
          <p:nvPr/>
        </p:nvPicPr>
        <p:blipFill>
          <a:blip r:embed="rId6"/>
          <a:stretch>
            <a:fillRect/>
          </a:stretch>
        </p:blipFill>
        <p:spPr>
          <a:xfrm>
            <a:off x="6430961" y="4265497"/>
            <a:ext cx="1876359" cy="1885648"/>
          </a:xfrm>
          <a:prstGeom prst="rect">
            <a:avLst/>
          </a:prstGeom>
        </p:spPr>
      </p:pic>
      <p:pic>
        <p:nvPicPr>
          <p:cNvPr id="19" name="Picture 18">
            <a:extLst>
              <a:ext uri="{FF2B5EF4-FFF2-40B4-BE49-F238E27FC236}">
                <a16:creationId xmlns:a16="http://schemas.microsoft.com/office/drawing/2014/main" id="{10D3D5E0-1D64-5E20-5F68-15FC35BC3ECD}"/>
              </a:ext>
            </a:extLst>
          </p:cNvPr>
          <p:cNvPicPr>
            <a:picLocks noChangeAspect="1"/>
          </p:cNvPicPr>
          <p:nvPr/>
        </p:nvPicPr>
        <p:blipFill>
          <a:blip r:embed="rId7"/>
          <a:stretch>
            <a:fillRect/>
          </a:stretch>
        </p:blipFill>
        <p:spPr>
          <a:xfrm>
            <a:off x="9259026" y="4265194"/>
            <a:ext cx="1847850" cy="1857375"/>
          </a:xfrm>
          <a:prstGeom prst="rect">
            <a:avLst/>
          </a:prstGeom>
        </p:spPr>
      </p:pic>
    </p:spTree>
    <p:extLst>
      <p:ext uri="{BB962C8B-B14F-4D97-AF65-F5344CB8AC3E}">
        <p14:creationId xmlns:p14="http://schemas.microsoft.com/office/powerpoint/2010/main" val="3596661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A piece of paper is folded and punched as shown below in the question figures. From the given answer figures, indicate how it will appear when opened.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A036BDD2-348E-C9EC-68A4-E50651B2C049}"/>
              </a:ext>
            </a:extLst>
          </p:cNvPr>
          <p:cNvPicPr>
            <a:picLocks noChangeAspect="1"/>
          </p:cNvPicPr>
          <p:nvPr/>
        </p:nvPicPr>
        <p:blipFill>
          <a:blip r:embed="rId3"/>
          <a:stretch>
            <a:fillRect/>
          </a:stretch>
        </p:blipFill>
        <p:spPr>
          <a:xfrm>
            <a:off x="413935" y="2247900"/>
            <a:ext cx="6591300" cy="1371600"/>
          </a:xfrm>
          <a:prstGeom prst="rect">
            <a:avLst/>
          </a:prstGeom>
        </p:spPr>
      </p:pic>
      <p:pic>
        <p:nvPicPr>
          <p:cNvPr id="10" name="Picture 9">
            <a:extLst>
              <a:ext uri="{FF2B5EF4-FFF2-40B4-BE49-F238E27FC236}">
                <a16:creationId xmlns:a16="http://schemas.microsoft.com/office/drawing/2014/main" id="{4F958D5A-F014-EFBB-7FBD-819F2C9D207E}"/>
              </a:ext>
            </a:extLst>
          </p:cNvPr>
          <p:cNvPicPr>
            <a:picLocks noChangeAspect="1"/>
          </p:cNvPicPr>
          <p:nvPr/>
        </p:nvPicPr>
        <p:blipFill>
          <a:blip r:embed="rId4"/>
          <a:stretch>
            <a:fillRect/>
          </a:stretch>
        </p:blipFill>
        <p:spPr>
          <a:xfrm>
            <a:off x="958850" y="3793299"/>
            <a:ext cx="1562100" cy="1562100"/>
          </a:xfrm>
          <a:prstGeom prst="rect">
            <a:avLst/>
          </a:prstGeom>
        </p:spPr>
      </p:pic>
      <p:pic>
        <p:nvPicPr>
          <p:cNvPr id="13" name="Picture 12">
            <a:extLst>
              <a:ext uri="{FF2B5EF4-FFF2-40B4-BE49-F238E27FC236}">
                <a16:creationId xmlns:a16="http://schemas.microsoft.com/office/drawing/2014/main" id="{C7D3D7E5-DD16-CDD8-D142-918EA90AC104}"/>
              </a:ext>
            </a:extLst>
          </p:cNvPr>
          <p:cNvPicPr>
            <a:picLocks noChangeAspect="1"/>
          </p:cNvPicPr>
          <p:nvPr/>
        </p:nvPicPr>
        <p:blipFill>
          <a:blip r:embed="rId5"/>
          <a:stretch>
            <a:fillRect/>
          </a:stretch>
        </p:blipFill>
        <p:spPr>
          <a:xfrm>
            <a:off x="3760385" y="3843709"/>
            <a:ext cx="1524000" cy="1571625"/>
          </a:xfrm>
          <a:prstGeom prst="rect">
            <a:avLst/>
          </a:prstGeom>
        </p:spPr>
      </p:pic>
      <p:pic>
        <p:nvPicPr>
          <p:cNvPr id="16" name="Picture 15">
            <a:extLst>
              <a:ext uri="{FF2B5EF4-FFF2-40B4-BE49-F238E27FC236}">
                <a16:creationId xmlns:a16="http://schemas.microsoft.com/office/drawing/2014/main" id="{42E4A28C-B3D3-AEBE-2CE1-90D66704D7CA}"/>
              </a:ext>
            </a:extLst>
          </p:cNvPr>
          <p:cNvPicPr>
            <a:picLocks noChangeAspect="1"/>
          </p:cNvPicPr>
          <p:nvPr/>
        </p:nvPicPr>
        <p:blipFill>
          <a:blip r:embed="rId6"/>
          <a:stretch>
            <a:fillRect/>
          </a:stretch>
        </p:blipFill>
        <p:spPr>
          <a:xfrm>
            <a:off x="6460130" y="3874629"/>
            <a:ext cx="1552575" cy="1571625"/>
          </a:xfrm>
          <a:prstGeom prst="rect">
            <a:avLst/>
          </a:prstGeom>
        </p:spPr>
      </p:pic>
      <p:pic>
        <p:nvPicPr>
          <p:cNvPr id="18" name="Picture 17">
            <a:extLst>
              <a:ext uri="{FF2B5EF4-FFF2-40B4-BE49-F238E27FC236}">
                <a16:creationId xmlns:a16="http://schemas.microsoft.com/office/drawing/2014/main" id="{DF86A2FB-E0EE-E9A0-5E05-AE8AF48B1186}"/>
              </a:ext>
            </a:extLst>
          </p:cNvPr>
          <p:cNvPicPr>
            <a:picLocks noChangeAspect="1"/>
          </p:cNvPicPr>
          <p:nvPr/>
        </p:nvPicPr>
        <p:blipFill>
          <a:blip r:embed="rId7"/>
          <a:stretch>
            <a:fillRect/>
          </a:stretch>
        </p:blipFill>
        <p:spPr>
          <a:xfrm>
            <a:off x="9239250" y="3881809"/>
            <a:ext cx="1533525" cy="1590675"/>
          </a:xfrm>
          <a:prstGeom prst="rect">
            <a:avLst/>
          </a:prstGeom>
        </p:spPr>
      </p:pic>
    </p:spTree>
    <p:extLst>
      <p:ext uri="{BB962C8B-B14F-4D97-AF65-F5344CB8AC3E}">
        <p14:creationId xmlns:p14="http://schemas.microsoft.com/office/powerpoint/2010/main" val="2343576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If a mirror is placed on the line MN, then which of the answer figures is the right image of the given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DB86AA7D-2E7B-85B8-8330-DE25D14148BE}"/>
              </a:ext>
            </a:extLst>
          </p:cNvPr>
          <p:cNvPicPr>
            <a:picLocks noChangeAspect="1"/>
          </p:cNvPicPr>
          <p:nvPr/>
        </p:nvPicPr>
        <p:blipFill>
          <a:blip r:embed="rId3"/>
          <a:stretch>
            <a:fillRect/>
          </a:stretch>
        </p:blipFill>
        <p:spPr>
          <a:xfrm>
            <a:off x="533400" y="1942273"/>
            <a:ext cx="2044700" cy="1862138"/>
          </a:xfrm>
          <a:prstGeom prst="rect">
            <a:avLst/>
          </a:prstGeom>
        </p:spPr>
      </p:pic>
      <p:pic>
        <p:nvPicPr>
          <p:cNvPr id="9" name="Picture 8">
            <a:extLst>
              <a:ext uri="{FF2B5EF4-FFF2-40B4-BE49-F238E27FC236}">
                <a16:creationId xmlns:a16="http://schemas.microsoft.com/office/drawing/2014/main" id="{054ACEED-F38F-55D7-CB7C-DA7BBB2EB1AB}"/>
              </a:ext>
            </a:extLst>
          </p:cNvPr>
          <p:cNvPicPr>
            <a:picLocks noChangeAspect="1"/>
          </p:cNvPicPr>
          <p:nvPr/>
        </p:nvPicPr>
        <p:blipFill>
          <a:blip r:embed="rId4"/>
          <a:stretch>
            <a:fillRect/>
          </a:stretch>
        </p:blipFill>
        <p:spPr>
          <a:xfrm>
            <a:off x="952500" y="3862823"/>
            <a:ext cx="1866900" cy="1892829"/>
          </a:xfrm>
          <a:prstGeom prst="rect">
            <a:avLst/>
          </a:prstGeom>
        </p:spPr>
      </p:pic>
      <p:pic>
        <p:nvPicPr>
          <p:cNvPr id="12" name="Picture 11">
            <a:extLst>
              <a:ext uri="{FF2B5EF4-FFF2-40B4-BE49-F238E27FC236}">
                <a16:creationId xmlns:a16="http://schemas.microsoft.com/office/drawing/2014/main" id="{430B228E-E85A-3C37-D195-46303C6D6F76}"/>
              </a:ext>
            </a:extLst>
          </p:cNvPr>
          <p:cNvPicPr>
            <a:picLocks noChangeAspect="1"/>
          </p:cNvPicPr>
          <p:nvPr/>
        </p:nvPicPr>
        <p:blipFill>
          <a:blip r:embed="rId5"/>
          <a:stretch>
            <a:fillRect/>
          </a:stretch>
        </p:blipFill>
        <p:spPr>
          <a:xfrm>
            <a:off x="3733800" y="3875523"/>
            <a:ext cx="1828382" cy="1880129"/>
          </a:xfrm>
          <a:prstGeom prst="rect">
            <a:avLst/>
          </a:prstGeom>
        </p:spPr>
      </p:pic>
      <p:pic>
        <p:nvPicPr>
          <p:cNvPr id="15" name="Picture 14">
            <a:extLst>
              <a:ext uri="{FF2B5EF4-FFF2-40B4-BE49-F238E27FC236}">
                <a16:creationId xmlns:a16="http://schemas.microsoft.com/office/drawing/2014/main" id="{380D28B7-5B9B-3D5E-BF2E-3C404F84C1DB}"/>
              </a:ext>
            </a:extLst>
          </p:cNvPr>
          <p:cNvPicPr>
            <a:picLocks noChangeAspect="1"/>
          </p:cNvPicPr>
          <p:nvPr/>
        </p:nvPicPr>
        <p:blipFill>
          <a:blip r:embed="rId6"/>
          <a:stretch>
            <a:fillRect/>
          </a:stretch>
        </p:blipFill>
        <p:spPr>
          <a:xfrm>
            <a:off x="6476582" y="3894575"/>
            <a:ext cx="1888715" cy="1880130"/>
          </a:xfrm>
          <a:prstGeom prst="rect">
            <a:avLst/>
          </a:prstGeom>
        </p:spPr>
      </p:pic>
      <p:pic>
        <p:nvPicPr>
          <p:cNvPr id="19" name="Picture 18">
            <a:extLst>
              <a:ext uri="{FF2B5EF4-FFF2-40B4-BE49-F238E27FC236}">
                <a16:creationId xmlns:a16="http://schemas.microsoft.com/office/drawing/2014/main" id="{7DC78E8C-2B24-536E-B87F-9E03285527EF}"/>
              </a:ext>
            </a:extLst>
          </p:cNvPr>
          <p:cNvPicPr>
            <a:picLocks noChangeAspect="1"/>
          </p:cNvPicPr>
          <p:nvPr/>
        </p:nvPicPr>
        <p:blipFill>
          <a:blip r:embed="rId7"/>
          <a:stretch>
            <a:fillRect/>
          </a:stretch>
        </p:blipFill>
        <p:spPr>
          <a:xfrm>
            <a:off x="9242011" y="3858405"/>
            <a:ext cx="1888715" cy="1932639"/>
          </a:xfrm>
          <a:prstGeom prst="rect">
            <a:avLst/>
          </a:prstGeom>
        </p:spPr>
      </p:pic>
    </p:spTree>
    <p:extLst>
      <p:ext uri="{BB962C8B-B14F-4D97-AF65-F5344CB8AC3E}">
        <p14:creationId xmlns:p14="http://schemas.microsoft.com/office/powerpoint/2010/main" val="1457089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847755"/>
          </a:xfrm>
          <a:prstGeom prst="rect">
            <a:avLst/>
          </a:prstGeom>
          <a:noFill/>
        </p:spPr>
        <p:txBody>
          <a:bodyPr wrap="square" rtlCol="0">
            <a:spAutoFit/>
          </a:bodyPr>
          <a:lstStyle/>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Q50. A word is represented by only one set of numbers as given in any one of the alternatives. The sets of numbers given in the alternatives are represented by two classes of alphabets as shown in the given two matrices. The columns and rows of Matrix – I are numbered from 0 to 4 and that of Matrix – II are numbered from 5 to 9. A letter from these matrices can be represented first by its row and next by its column, for example ‘E’ can be represented by 41, 32 </a:t>
            </a:r>
            <a:r>
              <a:rPr lang="en-US" sz="2200" b="1" dirty="0" err="1">
                <a:latin typeface="Cambria" panose="02040503050406030204" pitchFamily="18" charset="0"/>
                <a:ea typeface="Cambria" panose="02040503050406030204" pitchFamily="18" charset="0"/>
                <a:cs typeface="Arial Unicode MS" panose="020B0604020202020204" pitchFamily="34" charset="-128"/>
              </a:rPr>
              <a:t>etc</a:t>
            </a:r>
            <a:r>
              <a:rPr lang="en-US" sz="2200" b="1" dirty="0">
                <a:latin typeface="Cambria" panose="02040503050406030204" pitchFamily="18" charset="0"/>
                <a:ea typeface="Cambria" panose="02040503050406030204" pitchFamily="18" charset="0"/>
                <a:cs typeface="Arial Unicode MS" panose="020B0604020202020204" pitchFamily="34" charset="-128"/>
              </a:rPr>
              <a:t> and ‘U’ can be represented by 95.87 etc. Similarly, you have to identify the set for the word ‘MAXI’. </a:t>
            </a: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 02,34,67,89			(b) 01,56,32,98</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 30,11,96,13			(d) 34,76,43,01</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10" name="Picture 9">
            <a:extLst>
              <a:ext uri="{FF2B5EF4-FFF2-40B4-BE49-F238E27FC236}">
                <a16:creationId xmlns:a16="http://schemas.microsoft.com/office/drawing/2014/main" id="{E44CEFC9-38D8-23F3-DBBA-B1E258DA94CD}"/>
              </a:ext>
            </a:extLst>
          </p:cNvPr>
          <p:cNvPicPr>
            <a:picLocks noChangeAspect="1"/>
          </p:cNvPicPr>
          <p:nvPr/>
        </p:nvPicPr>
        <p:blipFill>
          <a:blip r:embed="rId3"/>
          <a:stretch>
            <a:fillRect/>
          </a:stretch>
        </p:blipFill>
        <p:spPr>
          <a:xfrm>
            <a:off x="413935" y="3494569"/>
            <a:ext cx="5555065" cy="2335215"/>
          </a:xfrm>
          <a:prstGeom prst="rect">
            <a:avLst/>
          </a:prstGeom>
        </p:spPr>
      </p:pic>
    </p:spTree>
    <p:extLst>
      <p:ext uri="{BB962C8B-B14F-4D97-AF65-F5344CB8AC3E}">
        <p14:creationId xmlns:p14="http://schemas.microsoft.com/office/powerpoint/2010/main" val="2419634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BA835-8661-5BA8-F9EB-1ECD495F2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02A62C5-7A67-994E-593D-5015E9DEE496}"/>
              </a:ext>
            </a:extLst>
          </p:cNvPr>
          <p:cNvSpPr txBox="1"/>
          <p:nvPr/>
        </p:nvSpPr>
        <p:spPr>
          <a:xfrm>
            <a:off x="3728278" y="3277705"/>
            <a:ext cx="5428973" cy="1200329"/>
          </a:xfrm>
          <a:prstGeom prst="rect">
            <a:avLst/>
          </a:prstGeom>
          <a:noFill/>
        </p:spPr>
        <p:txBody>
          <a:bodyPr wrap="square" rtlCol="0">
            <a:spAutoFit/>
          </a:bodyPr>
          <a:lstStyle/>
          <a:p>
            <a:pPr algn="ctr"/>
            <a:r>
              <a:rPr lang="en-US" sz="3600" dirty="0">
                <a:solidFill>
                  <a:srgbClr val="E21220"/>
                </a:solidFill>
                <a:latin typeface="Rajdhani" panose="02000000000000000000" pitchFamily="2" charset="0"/>
                <a:cs typeface="Rajdhani" panose="02000000000000000000" pitchFamily="2" charset="0"/>
              </a:rPr>
              <a:t>Paste Your </a:t>
            </a:r>
            <a:r>
              <a:rPr lang="en-IN" sz="3600" b="1" dirty="0">
                <a:solidFill>
                  <a:srgbClr val="E21220"/>
                </a:solidFill>
                <a:latin typeface="Rajdhani" panose="02000000000000000000" pitchFamily="2" charset="0"/>
                <a:cs typeface="Rajdhani" panose="02000000000000000000" pitchFamily="2" charset="0"/>
              </a:rPr>
              <a:t>Course Details</a:t>
            </a:r>
          </a:p>
          <a:p>
            <a:pPr algn="ctr"/>
            <a:endParaRPr lang="en-IN" sz="3600" b="1" dirty="0">
              <a:solidFill>
                <a:srgbClr val="E21220"/>
              </a:solidFill>
              <a:latin typeface="Rajdhani" panose="02000000000000000000" pitchFamily="2" charset="0"/>
              <a:cs typeface="Rajdhani" panose="02000000000000000000" pitchFamily="2" charset="0"/>
            </a:endParaRPr>
          </a:p>
        </p:txBody>
      </p:sp>
    </p:spTree>
    <p:extLst>
      <p:ext uri="{BB962C8B-B14F-4D97-AF65-F5344CB8AC3E}">
        <p14:creationId xmlns:p14="http://schemas.microsoft.com/office/powerpoint/2010/main" val="883071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97713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Six friends Govind, Sarayu,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Smitam</a:t>
            </a:r>
            <a:r>
              <a:rPr lang="en-US" sz="2600" b="1" dirty="0">
                <a:latin typeface="Cambria" panose="02040503050406030204" pitchFamily="18" charset="0"/>
                <a:ea typeface="Cambria" panose="02040503050406030204" pitchFamily="18" charset="0"/>
                <a:cs typeface="Arial Unicode MS" panose="020B0604020202020204" pitchFamily="34" charset="-128"/>
              </a:rPr>
              <a:t> Hema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are standing in a row. There are two persons between Sarayu and Hema.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Hema and Smita. Only one person is standing before Govind.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Govind and Hema. Is third from the back end of the row. Which two persons are standing between Sarayu and Hema?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Smita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Geervan</a:t>
            </a:r>
            <a:r>
              <a:rPr lang="fr-FR" sz="2600" b="1" dirty="0">
                <a:latin typeface="Cambria" panose="02040503050406030204" pitchFamily="18" charset="0"/>
                <a:ea typeface="Cambria" panose="02040503050406030204" pitchFamily="18" charset="0"/>
                <a:cs typeface="Arial Unicode MS" panose="020B0604020202020204" pitchFamily="34" charset="-128"/>
              </a:rPr>
              <a:t> and Smita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55278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Select the letter – cluster that can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DMGU, AJDO, XGAI, ?, RAUA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UEXE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UDXE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VDYE</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VEYE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3971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Arrange the following words in a meaningful order.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Foundation Ceremony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Profit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Planning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Sale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Construction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3, 2, 4, 5, 1</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3, 1, 5, 4, 2</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3, 1, 4, 5, 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3, 2, 1, 5, 4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8146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8018</TotalTime>
  <Words>4598</Words>
  <Application>Microsoft Office PowerPoint</Application>
  <PresentationFormat>Widescreen</PresentationFormat>
  <Paragraphs>465</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Cambria</vt:lpstr>
      <vt:lpstr>Cambria Math</vt:lpstr>
      <vt:lpstr>Rajdhani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3611</cp:revision>
  <dcterms:created xsi:type="dcterms:W3CDTF">2022-08-19T12:50:04Z</dcterms:created>
  <dcterms:modified xsi:type="dcterms:W3CDTF">2023-06-21T16:33:53Z</dcterms:modified>
</cp:coreProperties>
</file>