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10" r:id="rId6"/>
    <p:sldId id="311"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60" r:id="rId37"/>
    <p:sldId id="342" r:id="rId38"/>
    <p:sldId id="343" r:id="rId39"/>
    <p:sldId id="344" r:id="rId40"/>
    <p:sldId id="345" r:id="rId41"/>
    <p:sldId id="346" r:id="rId42"/>
    <p:sldId id="348" r:id="rId43"/>
    <p:sldId id="347" r:id="rId44"/>
    <p:sldId id="349" r:id="rId45"/>
    <p:sldId id="350" r:id="rId46"/>
    <p:sldId id="351" r:id="rId47"/>
    <p:sldId id="352" r:id="rId48"/>
    <p:sldId id="353" r:id="rId49"/>
    <p:sldId id="354" r:id="rId50"/>
    <p:sldId id="355" r:id="rId51"/>
    <p:sldId id="356" r:id="rId52"/>
    <p:sldId id="357" r:id="rId53"/>
    <p:sldId id="358" r:id="rId54"/>
    <p:sldId id="359" r:id="rId55"/>
    <p:sldId id="26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6" autoAdjust="0"/>
    <p:restoredTop sz="94660"/>
  </p:normalViewPr>
  <p:slideViewPr>
    <p:cSldViewPr snapToGrid="0">
      <p:cViewPr varScale="1">
        <p:scale>
          <a:sx n="83" d="100"/>
          <a:sy n="83" d="100"/>
        </p:scale>
        <p:origin x="9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12-06-2023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12-06-2023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5.wdp"/><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microsoft.com/office/2007/relationships/hdphoto" Target="../media/hdphoto8.wdp"/><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46.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48.png"/><Relationship Id="rId4" Type="http://schemas.openxmlformats.org/officeDocument/2006/relationships/image" Target="../media/image45.png"/><Relationship Id="rId9" Type="http://schemas.microsoft.com/office/2007/relationships/hdphoto" Target="../media/hdphoto9.wdp"/></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Select the option that is related to the third number in the same way as the second number is related to the ﬁrst number and the sixth number is related to the ﬁfth number.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53 : 2915 :: 69 : ? :: 64 : 4224</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5015</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4924</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4765</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4899</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99680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Select the option that represents the letters that, when sequentially placed from left to right in the blanks below, will complete the letter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I _ F I _ N D _ F _ I N N _I F F _ N _ D</a:t>
            </a: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(a) I D D F I D N</a:t>
            </a: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(b) F F I I D N N</a:t>
            </a: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(c) D D F F I D N</a:t>
            </a: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(d) F N I F D I N</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41866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In a code language, 'shall we dance today' is written as '</a:t>
            </a:r>
            <a:r>
              <a:rPr lang="en-US" sz="2600" b="1" dirty="0" err="1">
                <a:latin typeface="Cambria" panose="02040503050406030204" pitchFamily="18" charset="0"/>
                <a:ea typeface="Cambria" panose="02040503050406030204" pitchFamily="18" charset="0"/>
                <a:cs typeface="Arial Unicode MS" panose="020B0604020202020204" pitchFamily="34" charset="-128"/>
              </a:rPr>
              <a:t>ned</a:t>
            </a:r>
            <a:r>
              <a:rPr lang="en-US" sz="2600" b="1" dirty="0">
                <a:latin typeface="Cambria" panose="02040503050406030204" pitchFamily="18" charset="0"/>
                <a:ea typeface="Cambria" panose="02040503050406030204" pitchFamily="18" charset="0"/>
                <a:cs typeface="Arial Unicode MS" panose="020B0604020202020204" pitchFamily="34" charset="-128"/>
              </a:rPr>
              <a:t> bin </a:t>
            </a:r>
            <a:r>
              <a:rPr lang="en-US" sz="2600" b="1" dirty="0" err="1">
                <a:latin typeface="Cambria" panose="02040503050406030204" pitchFamily="18" charset="0"/>
                <a:ea typeface="Cambria" panose="02040503050406030204" pitchFamily="18" charset="0"/>
                <a:cs typeface="Arial Unicode MS" panose="020B0604020202020204" pitchFamily="34" charset="-128"/>
              </a:rPr>
              <a:t>tru</a:t>
            </a:r>
            <a:r>
              <a:rPr lang="en-US" sz="2600" b="1" dirty="0">
                <a:latin typeface="Cambria" panose="02040503050406030204" pitchFamily="18" charset="0"/>
                <a:ea typeface="Cambria" panose="02040503050406030204" pitchFamily="18" charset="0"/>
                <a:cs typeface="Arial Unicode MS" panose="020B0604020202020204" pitchFamily="34" charset="-128"/>
              </a:rPr>
              <a:t> pat', 'we sing and dance’ is written as '</a:t>
            </a:r>
            <a:r>
              <a:rPr lang="en-US" sz="2600" b="1" dirty="0" err="1">
                <a:latin typeface="Cambria" panose="02040503050406030204" pitchFamily="18" charset="0"/>
                <a:ea typeface="Cambria" panose="02040503050406030204" pitchFamily="18" charset="0"/>
                <a:cs typeface="Arial Unicode MS" panose="020B0604020202020204" pitchFamily="34" charset="-128"/>
              </a:rPr>
              <a:t>sid</a:t>
            </a:r>
            <a:r>
              <a:rPr lang="en-US" sz="2600" b="1" dirty="0">
                <a:latin typeface="Cambria" panose="02040503050406030204" pitchFamily="18" charset="0"/>
                <a:ea typeface="Cambria" panose="02040503050406030204" pitchFamily="18" charset="0"/>
                <a:cs typeface="Arial Unicode MS" panose="020B0604020202020204" pitchFamily="34" charset="-128"/>
              </a:rPr>
              <a:t> pat cam </a:t>
            </a:r>
            <a:r>
              <a:rPr lang="en-US" sz="2600" b="1" dirty="0" err="1">
                <a:latin typeface="Cambria" panose="02040503050406030204" pitchFamily="18" charset="0"/>
                <a:ea typeface="Cambria" panose="02040503050406030204" pitchFamily="18" charset="0"/>
                <a:cs typeface="Arial Unicode MS" panose="020B0604020202020204" pitchFamily="34" charset="-128"/>
              </a:rPr>
              <a:t>ned</a:t>
            </a:r>
            <a:r>
              <a:rPr lang="en-US" sz="2600" b="1" dirty="0">
                <a:latin typeface="Cambria" panose="02040503050406030204" pitchFamily="18" charset="0"/>
                <a:ea typeface="Cambria" panose="02040503050406030204" pitchFamily="18" charset="0"/>
                <a:cs typeface="Arial Unicode MS" panose="020B0604020202020204" pitchFamily="34" charset="-128"/>
              </a:rPr>
              <a:t>', 'sing a song together' is written as 'zig fah rip </a:t>
            </a:r>
            <a:r>
              <a:rPr lang="en-US" sz="2600" b="1" dirty="0" err="1">
                <a:latin typeface="Cambria" panose="02040503050406030204" pitchFamily="18" charset="0"/>
                <a:ea typeface="Cambria" panose="02040503050406030204" pitchFamily="18" charset="0"/>
                <a:cs typeface="Arial Unicode MS" panose="020B0604020202020204" pitchFamily="34" charset="-128"/>
              </a:rPr>
              <a:t>sid</a:t>
            </a:r>
            <a:r>
              <a:rPr lang="en-US" sz="2600" b="1" dirty="0">
                <a:latin typeface="Cambria" panose="02040503050406030204" pitchFamily="18" charset="0"/>
                <a:ea typeface="Cambria" panose="02040503050406030204" pitchFamily="18" charset="0"/>
                <a:cs typeface="Arial Unicode MS" panose="020B0604020202020204" pitchFamily="34" charset="-128"/>
              </a:rPr>
              <a:t>'. What is the code for the word 'and' in this language?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(a) pat</a:t>
            </a: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(b) ned</a:t>
            </a: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(c) cam</a:t>
            </a:r>
          </a:p>
          <a:p>
            <a:pPr algn="just">
              <a:tabLst>
                <a:tab pos="2454275" algn="l"/>
              </a:tabLst>
            </a:pPr>
            <a:r>
              <a:rPr lang="pt-BR" sz="2600" b="1" dirty="0">
                <a:latin typeface="Cambria" panose="02040503050406030204" pitchFamily="18" charset="0"/>
                <a:ea typeface="Cambria" panose="02040503050406030204" pitchFamily="18" charset="0"/>
                <a:cs typeface="Arial Unicode MS" panose="020B0604020202020204" pitchFamily="34" charset="-128"/>
              </a:rPr>
              <a:t>(d) sid</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5612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Mr. Ramesh has a sister named Mrs. Kamlesh. Mrs. Kamlesh has two kids named Mr. Luv and Mr. Kush. Mr. Kush’s father’s wife’s mother is Mrs. Rupa. Mrs. Rupa’s daughter is Ms. Rekha. Mrs. Kamlesh is Ms. Rekha’s ________.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sister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mother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mother’s mother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daughter</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97775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Which of the given letter-clusters will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DSZB, HQBD, LODF, ?, TKHJ</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PMGH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PMFH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PNFH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PNGH</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96376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Looking at a picture of a man, Sam said, “His father’s daughter in law is my wife.” How is Sam related to the man in the picture?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Brother’s son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Sister’s husband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Brother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Father’s brother’s son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7152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In a certain code language, 'PEOPLE’ is written as 'VOPOVK' and 'PUBLIC' is written as 'XRLBFK’. How will 'SECTOR' be written in that language?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ILTCVH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ILTCWH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IMTCVH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ROGXUH</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4379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755422"/>
          </a:xfrm>
          <a:prstGeom prst="rect">
            <a:avLst/>
          </a:prstGeom>
          <a:noFill/>
        </p:spPr>
        <p:txBody>
          <a:bodyPr wrap="square" rtlCol="0">
            <a:spAutoFit/>
          </a:bodyPr>
          <a:lstStyle/>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Q14. In this question, three statements are given, followed by three conclusions numbered I, II and III. Assuming the statements to be true, even if they seem to be at variance with commonly known facts, decide which of the conclusion(s) logically follow(s) from the statements. </a:t>
            </a:r>
            <a:r>
              <a:rPr lang="en-US" sz="23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3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Some lights are fans.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All fans are switches.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All wires are lights.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 All wires are fans.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II. Some wires are switches.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III. Some lights are switches.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(a) Only conclusion III follows.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(b) Only conclusions I and III follow.</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(c) Only conclusion I follows.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(d) Only conclusions II and III follows.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6084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Select the option that is related to the third word in the same way as the second word is related to the ﬁrst word. (The words must be considered as meaningful English words and must not be related to each other based on the number of letters/number of consonants/vowels in the word.)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Monotony : Variety :: Chaos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Struggle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Problem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Peace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Disturbing</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936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Select the option that is related to the third term in the same way as the second term is related to the ﬁrst term and the sixth term is related to the ﬁfth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596 : 461 :: 819 : ? :: 754 : 619</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661</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692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684</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676</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27151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Which of the following interchanges of signs would make the given equation correct?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13 × 15 ÷ 98 + 7 -11 = 198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 and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 and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 and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 and −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77434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Select the option that is related to the ﬁfth term in the same way as the second term is related to the ﬁrst term and the fourth term is related to the third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48 CAN : 12 EET :: 52 MUG : 7 OYM :: 35 BOX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8DTD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8DSC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15DSD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8DSD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3905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A paper is folded and cut as shown. How will it appear when unfolded?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FBDE202B-7112-8BE1-DB60-633681DB60A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76780" y="1801813"/>
            <a:ext cx="6321734" cy="1523902"/>
          </a:xfrm>
          <a:prstGeom prst="rect">
            <a:avLst/>
          </a:prstGeom>
        </p:spPr>
      </p:pic>
      <p:pic>
        <p:nvPicPr>
          <p:cNvPr id="8" name="Picture 7">
            <a:extLst>
              <a:ext uri="{FF2B5EF4-FFF2-40B4-BE49-F238E27FC236}">
                <a16:creationId xmlns:a16="http://schemas.microsoft.com/office/drawing/2014/main" id="{E254D418-30B9-5D6F-20CD-03769B416C2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986898" y="3531312"/>
            <a:ext cx="1426105" cy="1390341"/>
          </a:xfrm>
          <a:prstGeom prst="rect">
            <a:avLst/>
          </a:prstGeom>
        </p:spPr>
      </p:pic>
      <p:pic>
        <p:nvPicPr>
          <p:cNvPr id="10" name="Picture 9">
            <a:extLst>
              <a:ext uri="{FF2B5EF4-FFF2-40B4-BE49-F238E27FC236}">
                <a16:creationId xmlns:a16="http://schemas.microsoft.com/office/drawing/2014/main" id="{6685AD58-4D10-1EFF-D9C2-FA902B8BC740}"/>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3743327" y="3532285"/>
            <a:ext cx="1426105" cy="1444043"/>
          </a:xfrm>
          <a:prstGeom prst="rect">
            <a:avLst/>
          </a:prstGeom>
        </p:spPr>
      </p:pic>
      <p:pic>
        <p:nvPicPr>
          <p:cNvPr id="12" name="Picture 11">
            <a:extLst>
              <a:ext uri="{FF2B5EF4-FFF2-40B4-BE49-F238E27FC236}">
                <a16:creationId xmlns:a16="http://schemas.microsoft.com/office/drawing/2014/main" id="{2732BA49-D14C-AC7B-408C-1B784110BD8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6449052" y="3525440"/>
            <a:ext cx="1501149" cy="1451858"/>
          </a:xfrm>
          <a:prstGeom prst="rect">
            <a:avLst/>
          </a:prstGeom>
        </p:spPr>
      </p:pic>
      <p:pic>
        <p:nvPicPr>
          <p:cNvPr id="14" name="Picture 13">
            <a:extLst>
              <a:ext uri="{FF2B5EF4-FFF2-40B4-BE49-F238E27FC236}">
                <a16:creationId xmlns:a16="http://schemas.microsoft.com/office/drawing/2014/main" id="{4763E219-B13F-EC03-7C53-820852C87714}"/>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contrast="-40000"/>
                    </a14:imgEffect>
                  </a14:imgLayer>
                </a14:imgProps>
              </a:ext>
            </a:extLst>
          </a:blip>
          <a:stretch>
            <a:fillRect/>
          </a:stretch>
        </p:blipFill>
        <p:spPr>
          <a:xfrm>
            <a:off x="9229820" y="3523817"/>
            <a:ext cx="1501149" cy="1492023"/>
          </a:xfrm>
          <a:prstGeom prst="rect">
            <a:avLst/>
          </a:prstGeom>
        </p:spPr>
      </p:pic>
    </p:spTree>
    <p:extLst>
      <p:ext uri="{BB962C8B-B14F-4D97-AF65-F5344CB8AC3E}">
        <p14:creationId xmlns:p14="http://schemas.microsoft.com/office/powerpoint/2010/main" val="378969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How many triangles are there in the following figure?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EBD1B122-066F-EAE8-5449-82496168C707}"/>
              </a:ext>
            </a:extLst>
          </p:cNvPr>
          <p:cNvPicPr>
            <a:picLocks noChangeAspect="1"/>
          </p:cNvPicPr>
          <p:nvPr/>
        </p:nvPicPr>
        <p:blipFill>
          <a:blip r:embed="rId3"/>
          <a:stretch>
            <a:fillRect/>
          </a:stretch>
        </p:blipFill>
        <p:spPr>
          <a:xfrm>
            <a:off x="518583" y="1524529"/>
            <a:ext cx="2436489" cy="1904471"/>
          </a:xfrm>
          <a:prstGeom prst="rect">
            <a:avLst/>
          </a:prstGeom>
        </p:spPr>
      </p:pic>
    </p:spTree>
    <p:extLst>
      <p:ext uri="{BB962C8B-B14F-4D97-AF65-F5344CB8AC3E}">
        <p14:creationId xmlns:p14="http://schemas.microsoft.com/office/powerpoint/2010/main" val="179605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Q21. A person starts from point Z and moves 7 km towards the North. He turns right and moves 5 km, turns right, and moves 3 km, then turns right and moves 1 km. He takes a left turn and moves 4 km to reach a point X. How much and in which direction does he need to move now to reach point Z?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 km West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 km South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 km East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 km South</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47790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Select the option that will replace the question mark (?) in the following number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100, 60, 40, 30,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25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75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60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45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22581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A, B, C, D, E, F and G are seven sisters of different ages. B is older than only C. A is younger than only F and D. G is older than E. How many sisters is E younger than?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3</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5</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4</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5346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Select the option that is embedded in the given figure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97BA65C2-1CEF-CA54-71CD-BA51C755B0D7}"/>
              </a:ext>
            </a:extLst>
          </p:cNvPr>
          <p:cNvPicPr>
            <a:picLocks noChangeAspect="1"/>
          </p:cNvPicPr>
          <p:nvPr/>
        </p:nvPicPr>
        <p:blipFill rotWithShape="1">
          <a:blip r:embed="rId3"/>
          <a:srcRect l="6838"/>
          <a:stretch/>
        </p:blipFill>
        <p:spPr>
          <a:xfrm>
            <a:off x="533400" y="1935399"/>
            <a:ext cx="2455333" cy="2289698"/>
          </a:xfrm>
          <a:prstGeom prst="rect">
            <a:avLst/>
          </a:prstGeom>
        </p:spPr>
      </p:pic>
      <p:pic>
        <p:nvPicPr>
          <p:cNvPr id="8" name="Picture 7">
            <a:extLst>
              <a:ext uri="{FF2B5EF4-FFF2-40B4-BE49-F238E27FC236}">
                <a16:creationId xmlns:a16="http://schemas.microsoft.com/office/drawing/2014/main" id="{96D56143-F517-267F-4777-372D30FFF463}"/>
              </a:ext>
            </a:extLst>
          </p:cNvPr>
          <p:cNvPicPr>
            <a:picLocks noChangeAspect="1"/>
          </p:cNvPicPr>
          <p:nvPr/>
        </p:nvPicPr>
        <p:blipFill>
          <a:blip r:embed="rId4"/>
          <a:stretch>
            <a:fillRect/>
          </a:stretch>
        </p:blipFill>
        <p:spPr>
          <a:xfrm>
            <a:off x="1009649" y="4335164"/>
            <a:ext cx="1767417" cy="1841946"/>
          </a:xfrm>
          <a:prstGeom prst="rect">
            <a:avLst/>
          </a:prstGeom>
        </p:spPr>
      </p:pic>
      <p:pic>
        <p:nvPicPr>
          <p:cNvPr id="10" name="Picture 9">
            <a:extLst>
              <a:ext uri="{FF2B5EF4-FFF2-40B4-BE49-F238E27FC236}">
                <a16:creationId xmlns:a16="http://schemas.microsoft.com/office/drawing/2014/main" id="{57EA5FAC-D147-E605-7864-9BB7FB2BAED4}"/>
              </a:ext>
            </a:extLst>
          </p:cNvPr>
          <p:cNvPicPr>
            <a:picLocks noChangeAspect="1"/>
          </p:cNvPicPr>
          <p:nvPr/>
        </p:nvPicPr>
        <p:blipFill>
          <a:blip r:embed="rId5"/>
          <a:stretch>
            <a:fillRect/>
          </a:stretch>
        </p:blipFill>
        <p:spPr>
          <a:xfrm>
            <a:off x="3771474" y="4343631"/>
            <a:ext cx="1943525" cy="1978334"/>
          </a:xfrm>
          <a:prstGeom prst="rect">
            <a:avLst/>
          </a:prstGeom>
        </p:spPr>
      </p:pic>
      <p:pic>
        <p:nvPicPr>
          <p:cNvPr id="12" name="Picture 11">
            <a:extLst>
              <a:ext uri="{FF2B5EF4-FFF2-40B4-BE49-F238E27FC236}">
                <a16:creationId xmlns:a16="http://schemas.microsoft.com/office/drawing/2014/main" id="{39546B1C-389B-4371-AF72-1C10C25CF249}"/>
              </a:ext>
            </a:extLst>
          </p:cNvPr>
          <p:cNvPicPr>
            <a:picLocks noChangeAspect="1"/>
          </p:cNvPicPr>
          <p:nvPr/>
        </p:nvPicPr>
        <p:blipFill>
          <a:blip r:embed="rId6"/>
          <a:stretch>
            <a:fillRect/>
          </a:stretch>
        </p:blipFill>
        <p:spPr>
          <a:xfrm>
            <a:off x="6475645" y="4335164"/>
            <a:ext cx="1767417" cy="1848244"/>
          </a:xfrm>
          <a:prstGeom prst="rect">
            <a:avLst/>
          </a:prstGeom>
        </p:spPr>
      </p:pic>
      <p:pic>
        <p:nvPicPr>
          <p:cNvPr id="14" name="Picture 13">
            <a:extLst>
              <a:ext uri="{FF2B5EF4-FFF2-40B4-BE49-F238E27FC236}">
                <a16:creationId xmlns:a16="http://schemas.microsoft.com/office/drawing/2014/main" id="{719EE7C4-2CB3-8BD7-34F1-CD005F28A501}"/>
              </a:ext>
            </a:extLst>
          </p:cNvPr>
          <p:cNvPicPr>
            <a:picLocks noChangeAspect="1"/>
          </p:cNvPicPr>
          <p:nvPr/>
        </p:nvPicPr>
        <p:blipFill>
          <a:blip r:embed="rId7"/>
          <a:stretch>
            <a:fillRect/>
          </a:stretch>
        </p:blipFill>
        <p:spPr>
          <a:xfrm>
            <a:off x="9241366" y="4326697"/>
            <a:ext cx="1757171" cy="1848244"/>
          </a:xfrm>
          <a:prstGeom prst="rect">
            <a:avLst/>
          </a:prstGeom>
        </p:spPr>
      </p:pic>
    </p:spTree>
    <p:extLst>
      <p:ext uri="{BB962C8B-B14F-4D97-AF65-F5344CB8AC3E}">
        <p14:creationId xmlns:p14="http://schemas.microsoft.com/office/powerpoint/2010/main" val="3062396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A, B, C, D, E, F, and G are seven students sitting around a circular table facing the </a:t>
            </a:r>
            <a:r>
              <a:rPr lang="en-US" sz="2600" b="1" dirty="0" err="1">
                <a:latin typeface="Cambria" panose="02040503050406030204" pitchFamily="18" charset="0"/>
                <a:ea typeface="Cambria" panose="02040503050406030204" pitchFamily="18" charset="0"/>
                <a:cs typeface="Arial Unicode MS" panose="020B0604020202020204" pitchFamily="34" charset="-128"/>
              </a:rPr>
              <a:t>centre</a:t>
            </a:r>
            <a:r>
              <a:rPr lang="en-US" sz="2600" b="1" dirty="0">
                <a:latin typeface="Cambria" panose="02040503050406030204" pitchFamily="18" charset="0"/>
                <a:ea typeface="Cambria" panose="02040503050406030204" pitchFamily="18" charset="0"/>
                <a:cs typeface="Arial Unicode MS" panose="020B0604020202020204" pitchFamily="34" charset="-128"/>
              </a:rPr>
              <a:t>. G is second to the left of D and is the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E and F. D is not the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C and E. A is the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B and C. Who is the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E and A both?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G</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F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B </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C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954695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Select the option that is related to the third word in the same way as the second word is related to the ﬁrst word. (The words must be considered as meaningful English words and must not be related to each other based on the number of letters/number of consonants/vowels in the word.)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Thunder : Roar :: Rain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Cloud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Mud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Lightening</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Patter</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84732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Select the number from among the given options that can replace the question mark (?) in the following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1, 5, 10, 14, ?, 32, 64</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(a) 20</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(b) 24</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(c) 22</a:t>
            </a:r>
          </a:p>
          <a:p>
            <a:pPr algn="just">
              <a:tabLst>
                <a:tab pos="2454275" algn="l"/>
              </a:tabLst>
            </a:pPr>
            <a:r>
              <a:rPr lang="fr-FR" sz="2600" b="1" dirty="0">
                <a:latin typeface="Cambria" panose="02040503050406030204" pitchFamily="18" charset="0"/>
                <a:ea typeface="Cambria" panose="02040503050406030204" pitchFamily="18" charset="0"/>
                <a:cs typeface="Arial Unicode MS" panose="020B0604020202020204" pitchFamily="34" charset="-128"/>
              </a:rPr>
              <a:t>(d) 28</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27594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Select the option in which the given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A830EC87-E259-5A89-444F-F59EF4088D13}"/>
              </a:ext>
            </a:extLst>
          </p:cNvPr>
          <p:cNvPicPr>
            <a:picLocks noChangeAspect="1"/>
          </p:cNvPicPr>
          <p:nvPr/>
        </p:nvPicPr>
        <p:blipFill>
          <a:blip r:embed="rId3"/>
          <a:stretch>
            <a:fillRect/>
          </a:stretch>
        </p:blipFill>
        <p:spPr>
          <a:xfrm>
            <a:off x="509058" y="1927225"/>
            <a:ext cx="1463675" cy="1402047"/>
          </a:xfrm>
          <a:prstGeom prst="rect">
            <a:avLst/>
          </a:prstGeom>
        </p:spPr>
      </p:pic>
      <p:pic>
        <p:nvPicPr>
          <p:cNvPr id="8" name="Picture 7">
            <a:extLst>
              <a:ext uri="{FF2B5EF4-FFF2-40B4-BE49-F238E27FC236}">
                <a16:creationId xmlns:a16="http://schemas.microsoft.com/office/drawing/2014/main" id="{401BA0BD-2666-AD39-D8D8-8261930D4B69}"/>
              </a:ext>
            </a:extLst>
          </p:cNvPr>
          <p:cNvPicPr>
            <a:picLocks noChangeAspect="1"/>
          </p:cNvPicPr>
          <p:nvPr/>
        </p:nvPicPr>
        <p:blipFill>
          <a:blip r:embed="rId4"/>
          <a:stretch>
            <a:fillRect/>
          </a:stretch>
        </p:blipFill>
        <p:spPr>
          <a:xfrm>
            <a:off x="989012" y="3520262"/>
            <a:ext cx="1635655" cy="1656536"/>
          </a:xfrm>
          <a:prstGeom prst="rect">
            <a:avLst/>
          </a:prstGeom>
        </p:spPr>
      </p:pic>
      <p:pic>
        <p:nvPicPr>
          <p:cNvPr id="10" name="Picture 9">
            <a:extLst>
              <a:ext uri="{FF2B5EF4-FFF2-40B4-BE49-F238E27FC236}">
                <a16:creationId xmlns:a16="http://schemas.microsoft.com/office/drawing/2014/main" id="{81EBB9B6-753D-36E0-36C4-C6B75FE27742}"/>
              </a:ext>
            </a:extLst>
          </p:cNvPr>
          <p:cNvPicPr>
            <a:picLocks noChangeAspect="1"/>
          </p:cNvPicPr>
          <p:nvPr/>
        </p:nvPicPr>
        <p:blipFill>
          <a:blip r:embed="rId5"/>
          <a:stretch>
            <a:fillRect/>
          </a:stretch>
        </p:blipFill>
        <p:spPr>
          <a:xfrm>
            <a:off x="3730625" y="3520262"/>
            <a:ext cx="1575944" cy="1623908"/>
          </a:xfrm>
          <a:prstGeom prst="rect">
            <a:avLst/>
          </a:prstGeom>
        </p:spPr>
      </p:pic>
      <p:pic>
        <p:nvPicPr>
          <p:cNvPr id="12" name="Picture 11">
            <a:extLst>
              <a:ext uri="{FF2B5EF4-FFF2-40B4-BE49-F238E27FC236}">
                <a16:creationId xmlns:a16="http://schemas.microsoft.com/office/drawing/2014/main" id="{843B83FB-D295-E48A-F86E-37F8E0569712}"/>
              </a:ext>
            </a:extLst>
          </p:cNvPr>
          <p:cNvPicPr>
            <a:picLocks noChangeAspect="1"/>
          </p:cNvPicPr>
          <p:nvPr/>
        </p:nvPicPr>
        <p:blipFill>
          <a:blip r:embed="rId6"/>
          <a:stretch>
            <a:fillRect/>
          </a:stretch>
        </p:blipFill>
        <p:spPr>
          <a:xfrm>
            <a:off x="6446394" y="3537301"/>
            <a:ext cx="1642068" cy="1656536"/>
          </a:xfrm>
          <a:prstGeom prst="rect">
            <a:avLst/>
          </a:prstGeom>
        </p:spPr>
      </p:pic>
      <p:pic>
        <p:nvPicPr>
          <p:cNvPr id="14" name="Picture 13">
            <a:extLst>
              <a:ext uri="{FF2B5EF4-FFF2-40B4-BE49-F238E27FC236}">
                <a16:creationId xmlns:a16="http://schemas.microsoft.com/office/drawing/2014/main" id="{B2E67422-8D9A-8613-55D6-4F98D7A356CC}"/>
              </a:ext>
            </a:extLst>
          </p:cNvPr>
          <p:cNvPicPr>
            <a:picLocks noChangeAspect="1"/>
          </p:cNvPicPr>
          <p:nvPr/>
        </p:nvPicPr>
        <p:blipFill>
          <a:blip r:embed="rId7"/>
          <a:stretch>
            <a:fillRect/>
          </a:stretch>
        </p:blipFill>
        <p:spPr>
          <a:xfrm>
            <a:off x="9224661" y="3537301"/>
            <a:ext cx="1575945" cy="1595894"/>
          </a:xfrm>
          <a:prstGeom prst="rect">
            <a:avLst/>
          </a:prstGeom>
        </p:spPr>
      </p:pic>
    </p:spTree>
    <p:extLst>
      <p:ext uri="{BB962C8B-B14F-4D97-AF65-F5344CB8AC3E}">
        <p14:creationId xmlns:p14="http://schemas.microsoft.com/office/powerpoint/2010/main" val="555613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Select the option figure which is embedded in the given figure as its part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7" name="Picture 6">
            <a:extLst>
              <a:ext uri="{FF2B5EF4-FFF2-40B4-BE49-F238E27FC236}">
                <a16:creationId xmlns:a16="http://schemas.microsoft.com/office/drawing/2014/main" id="{759D4CD3-7348-F8C6-0224-A295E60CD0A1}"/>
              </a:ext>
            </a:extLst>
          </p:cNvPr>
          <p:cNvPicPr>
            <a:picLocks noChangeAspect="1"/>
          </p:cNvPicPr>
          <p:nvPr/>
        </p:nvPicPr>
        <p:blipFill>
          <a:blip r:embed="rId3"/>
          <a:stretch>
            <a:fillRect/>
          </a:stretch>
        </p:blipFill>
        <p:spPr>
          <a:xfrm>
            <a:off x="539750" y="1945745"/>
            <a:ext cx="3210984" cy="1411038"/>
          </a:xfrm>
          <a:prstGeom prst="rect">
            <a:avLst/>
          </a:prstGeom>
        </p:spPr>
      </p:pic>
      <p:pic>
        <p:nvPicPr>
          <p:cNvPr id="11" name="Picture 10">
            <a:extLst>
              <a:ext uri="{FF2B5EF4-FFF2-40B4-BE49-F238E27FC236}">
                <a16:creationId xmlns:a16="http://schemas.microsoft.com/office/drawing/2014/main" id="{8C348795-FA43-C8BA-F879-9228A25FA1CF}"/>
              </a:ext>
            </a:extLst>
          </p:cNvPr>
          <p:cNvPicPr>
            <a:picLocks noChangeAspect="1"/>
          </p:cNvPicPr>
          <p:nvPr/>
        </p:nvPicPr>
        <p:blipFill>
          <a:blip r:embed="rId4"/>
          <a:stretch>
            <a:fillRect/>
          </a:stretch>
        </p:blipFill>
        <p:spPr>
          <a:xfrm>
            <a:off x="978958" y="3501217"/>
            <a:ext cx="1967515" cy="1337627"/>
          </a:xfrm>
          <a:prstGeom prst="rect">
            <a:avLst/>
          </a:prstGeom>
        </p:spPr>
      </p:pic>
      <p:pic>
        <p:nvPicPr>
          <p:cNvPr id="15" name="Picture 14">
            <a:extLst>
              <a:ext uri="{FF2B5EF4-FFF2-40B4-BE49-F238E27FC236}">
                <a16:creationId xmlns:a16="http://schemas.microsoft.com/office/drawing/2014/main" id="{0AB8191D-3DBC-1ACF-BD35-F21388BBC2D0}"/>
              </a:ext>
            </a:extLst>
          </p:cNvPr>
          <p:cNvPicPr>
            <a:picLocks noChangeAspect="1"/>
          </p:cNvPicPr>
          <p:nvPr/>
        </p:nvPicPr>
        <p:blipFill>
          <a:blip r:embed="rId5"/>
          <a:stretch>
            <a:fillRect/>
          </a:stretch>
        </p:blipFill>
        <p:spPr>
          <a:xfrm>
            <a:off x="3750734" y="3518151"/>
            <a:ext cx="2034117" cy="1147967"/>
          </a:xfrm>
          <a:prstGeom prst="rect">
            <a:avLst/>
          </a:prstGeom>
        </p:spPr>
      </p:pic>
      <p:pic>
        <p:nvPicPr>
          <p:cNvPr id="17" name="Picture 16">
            <a:extLst>
              <a:ext uri="{FF2B5EF4-FFF2-40B4-BE49-F238E27FC236}">
                <a16:creationId xmlns:a16="http://schemas.microsoft.com/office/drawing/2014/main" id="{3FC0CF78-EA8C-E060-4124-0A77914D3E08}"/>
              </a:ext>
            </a:extLst>
          </p:cNvPr>
          <p:cNvPicPr>
            <a:picLocks noChangeAspect="1"/>
          </p:cNvPicPr>
          <p:nvPr/>
        </p:nvPicPr>
        <p:blipFill>
          <a:blip r:embed="rId6"/>
          <a:stretch>
            <a:fillRect/>
          </a:stretch>
        </p:blipFill>
        <p:spPr>
          <a:xfrm>
            <a:off x="6459674" y="3541930"/>
            <a:ext cx="1879993" cy="1361009"/>
          </a:xfrm>
          <a:prstGeom prst="rect">
            <a:avLst/>
          </a:prstGeom>
        </p:spPr>
      </p:pic>
      <p:pic>
        <p:nvPicPr>
          <p:cNvPr id="19" name="Picture 18">
            <a:extLst>
              <a:ext uri="{FF2B5EF4-FFF2-40B4-BE49-F238E27FC236}">
                <a16:creationId xmlns:a16="http://schemas.microsoft.com/office/drawing/2014/main" id="{8E4568BD-3414-B29A-2E00-608F1A48D7CF}"/>
              </a:ext>
            </a:extLst>
          </p:cNvPr>
          <p:cNvPicPr>
            <a:picLocks noChangeAspect="1"/>
          </p:cNvPicPr>
          <p:nvPr/>
        </p:nvPicPr>
        <p:blipFill>
          <a:blip r:embed="rId7"/>
          <a:stretch>
            <a:fillRect/>
          </a:stretch>
        </p:blipFill>
        <p:spPr>
          <a:xfrm>
            <a:off x="9246236" y="3541120"/>
            <a:ext cx="1557231" cy="1534985"/>
          </a:xfrm>
          <a:prstGeom prst="rect">
            <a:avLst/>
          </a:prstGeom>
        </p:spPr>
      </p:pic>
    </p:spTree>
    <p:extLst>
      <p:ext uri="{BB962C8B-B14F-4D97-AF65-F5344CB8AC3E}">
        <p14:creationId xmlns:p14="http://schemas.microsoft.com/office/powerpoint/2010/main" val="1305982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Select the option that represents the letters that when placed from left to right in the blanks below will complete the letter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_FD_H_E_DC_AE_DC_A_FD_ _A</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EACFHHFECH</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ECAFHFHECH</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EACHFFHECH</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ECAHFFHECH</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469823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Q31. Select the correct option that indicates the arrangement of the following words in a logical and meaningful order.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1.Paper</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2.Pulp</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3.Chop</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4.Tree bark</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5.Book</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4, 3, 2, 5,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 2, 3, 5, 1</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4, 3, 2, 1, 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4, 2, 3, 1,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81983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56917" y="724354"/>
            <a:ext cx="6651883"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Q32. Ronny starts from Point A and drives 10.25 km towards the east. He then takes a right turn, drives 12.75 km, turns right and drives 15 km. He then takes a right turn and drives 2.25 km. He takes a ﬁnal right turn, drives 4.75 km and stops at Point P. How far and towards which direction should he now drive in order to reach Point A again? (All turns are 90 degree turns only)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10.25 km, west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10.5 km, west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10.5 km, north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10.25 km, north</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A3D2EB9B-4046-9F84-E773-B694CD7FEA4C}"/>
              </a:ext>
            </a:extLst>
          </p:cNvPr>
          <p:cNvSpPr txBox="1"/>
          <p:nvPr/>
        </p:nvSpPr>
        <p:spPr>
          <a:xfrm>
            <a:off x="7185891" y="942109"/>
            <a:ext cx="4849091" cy="3477875"/>
          </a:xfrm>
          <a:prstGeom prst="rect">
            <a:avLst/>
          </a:prstGeom>
          <a:noFill/>
        </p:spPr>
        <p:txBody>
          <a:bodyPr wrap="square" rtlCol="0">
            <a:spAutoFit/>
          </a:bodyPr>
          <a:lstStyle/>
          <a:p>
            <a:pPr algn="just"/>
            <a:r>
              <a:rPr lang="ne-NP" sz="2000" dirty="0"/>
              <a:t>रोनी बिंदु </a:t>
            </a:r>
            <a:r>
              <a:rPr lang="en-US" sz="2000" dirty="0"/>
              <a:t>A </a:t>
            </a:r>
            <a:r>
              <a:rPr lang="ne-NP" sz="2000" dirty="0"/>
              <a:t>से शुरू करता है और पूर्व की ओर 10.25 किमी ड्राइव करता है। फिर वह दाएं मुड़ता है, 12.75 किमी ड्राइव करता है, दाएं मुड़ता है और 15 किमी ड्राइव करता है। फिर वह दाएं मुड़ता है और 2.25 किमी ड्राइव करता है। वह अंतिम दाएँ मुड़ता है, 4.75 किमी ड्राइव करता है और बिंदु </a:t>
            </a:r>
            <a:r>
              <a:rPr lang="en-US" sz="2000" dirty="0"/>
              <a:t>P </a:t>
            </a:r>
            <a:r>
              <a:rPr lang="ne-NP" sz="2000" dirty="0"/>
              <a:t>पर रुकता है। बिंदु </a:t>
            </a:r>
            <a:r>
              <a:rPr lang="en-US" sz="2000" dirty="0"/>
              <a:t>A </a:t>
            </a:r>
            <a:r>
              <a:rPr lang="ne-NP" sz="2000" dirty="0"/>
              <a:t>पर फिर से पहुँचने के लिए उसे अब कितनी दूर और किस दिशा में गाड़ी चलानी चाहिए? (सभी मोड़ केवल 90 डिग्री के मोड़ हैं)</a:t>
            </a:r>
            <a:endParaRPr lang="en-US" sz="2000" dirty="0"/>
          </a:p>
        </p:txBody>
      </p:sp>
    </p:spTree>
    <p:extLst>
      <p:ext uri="{BB962C8B-B14F-4D97-AF65-F5344CB8AC3E}">
        <p14:creationId xmlns:p14="http://schemas.microsoft.com/office/powerpoint/2010/main" val="3126063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56917" y="724354"/>
            <a:ext cx="6651883"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Q32. Ronny starts from Point A and drives 10.25 km towards the east. He then takes a right turn, drives 12.75 km, turns right and drives 15 km. He then takes a right turn and drives 2.25 km. He takes a ﬁnal right turn, drives 4.75 km and stops at Point P. How far and towards which direction should he now drive in order to reach Point A again? (All turns are 90 degree turns only)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10.25 km, west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10.5 km, west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10.5 km, north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10.25 km, north</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303415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Select the set in which the numbers are related in the same way as are the numbers of the given sets.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(NOTE : Operations should be performed on the whole numbers, without breaking down the numbers into its constituent digits. E.g. 13 – Operations on 13 such as adding /subtracting/multiplying etc. to 13 can be performed. Breaking down 13 into 1 and 3 and then performing mathematical operations on 1 and 3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(45, 81, 104)</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(52, 88, 111)</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(49, 85, 108)</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(34, 60, 83)</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(27, 59, 82)</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(54, 90, 110)</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581596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Q34. In a certain code language, 'JEEP' is written as 'WJHL' and 'CARD' is written as 'KWDE'. How will 'LANE' be written in that language?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LSCN</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LTDN</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LSDN</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LSDM</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903310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Q35. Select the option that indicates the correct arrangement of the given words in a logical and meaningful order.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1. Book</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2. Library</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3. Paragraph</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4. Chapter</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5. Word</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2,1,4,3,5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1,2,3,4,5</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5,2,4,1,3</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1,4,2,5,3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85147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Select the option in which the given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8DD4D751-92C4-DC69-DF1F-446A033F0C98}"/>
              </a:ext>
            </a:extLst>
          </p:cNvPr>
          <p:cNvPicPr>
            <a:picLocks noChangeAspect="1"/>
          </p:cNvPicPr>
          <p:nvPr/>
        </p:nvPicPr>
        <p:blipFill>
          <a:blip r:embed="rId3"/>
          <a:stretch>
            <a:fillRect/>
          </a:stretch>
        </p:blipFill>
        <p:spPr>
          <a:xfrm>
            <a:off x="495301" y="1902586"/>
            <a:ext cx="1112414" cy="1441747"/>
          </a:xfrm>
          <a:prstGeom prst="rect">
            <a:avLst/>
          </a:prstGeom>
        </p:spPr>
      </p:pic>
      <p:pic>
        <p:nvPicPr>
          <p:cNvPr id="8" name="Picture 7">
            <a:extLst>
              <a:ext uri="{FF2B5EF4-FFF2-40B4-BE49-F238E27FC236}">
                <a16:creationId xmlns:a16="http://schemas.microsoft.com/office/drawing/2014/main" id="{9DC40340-01A2-51AC-BB5E-991B5B74B5BD}"/>
              </a:ext>
            </a:extLst>
          </p:cNvPr>
          <p:cNvPicPr>
            <a:picLocks noChangeAspect="1"/>
          </p:cNvPicPr>
          <p:nvPr/>
        </p:nvPicPr>
        <p:blipFill>
          <a:blip r:embed="rId4"/>
          <a:stretch>
            <a:fillRect/>
          </a:stretch>
        </p:blipFill>
        <p:spPr>
          <a:xfrm>
            <a:off x="990071" y="3513668"/>
            <a:ext cx="1558396" cy="1544845"/>
          </a:xfrm>
          <a:prstGeom prst="rect">
            <a:avLst/>
          </a:prstGeom>
        </p:spPr>
      </p:pic>
      <p:pic>
        <p:nvPicPr>
          <p:cNvPr id="10" name="Picture 9">
            <a:extLst>
              <a:ext uri="{FF2B5EF4-FFF2-40B4-BE49-F238E27FC236}">
                <a16:creationId xmlns:a16="http://schemas.microsoft.com/office/drawing/2014/main" id="{308408BD-AD02-4DF7-3855-692188634473}"/>
              </a:ext>
            </a:extLst>
          </p:cNvPr>
          <p:cNvPicPr>
            <a:picLocks noChangeAspect="1"/>
          </p:cNvPicPr>
          <p:nvPr/>
        </p:nvPicPr>
        <p:blipFill>
          <a:blip r:embed="rId5"/>
          <a:stretch>
            <a:fillRect/>
          </a:stretch>
        </p:blipFill>
        <p:spPr>
          <a:xfrm>
            <a:off x="3743855" y="3539069"/>
            <a:ext cx="1632478" cy="1614187"/>
          </a:xfrm>
          <a:prstGeom prst="rect">
            <a:avLst/>
          </a:prstGeom>
        </p:spPr>
      </p:pic>
      <p:pic>
        <p:nvPicPr>
          <p:cNvPr id="12" name="Picture 11">
            <a:extLst>
              <a:ext uri="{FF2B5EF4-FFF2-40B4-BE49-F238E27FC236}">
                <a16:creationId xmlns:a16="http://schemas.microsoft.com/office/drawing/2014/main" id="{47C52B5D-EB6F-8194-A454-D5B1EE1E17F6}"/>
              </a:ext>
            </a:extLst>
          </p:cNvPr>
          <p:cNvPicPr>
            <a:picLocks noChangeAspect="1"/>
          </p:cNvPicPr>
          <p:nvPr/>
        </p:nvPicPr>
        <p:blipFill>
          <a:blip r:embed="rId6"/>
          <a:stretch>
            <a:fillRect/>
          </a:stretch>
        </p:blipFill>
        <p:spPr>
          <a:xfrm>
            <a:off x="6450540" y="3487397"/>
            <a:ext cx="1623359" cy="1614187"/>
          </a:xfrm>
          <a:prstGeom prst="rect">
            <a:avLst/>
          </a:prstGeom>
        </p:spPr>
      </p:pic>
      <p:pic>
        <p:nvPicPr>
          <p:cNvPr id="14" name="Picture 13">
            <a:extLst>
              <a:ext uri="{FF2B5EF4-FFF2-40B4-BE49-F238E27FC236}">
                <a16:creationId xmlns:a16="http://schemas.microsoft.com/office/drawing/2014/main" id="{14BE703A-589C-8693-F5DD-B050D9138762}"/>
              </a:ext>
            </a:extLst>
          </p:cNvPr>
          <p:cNvPicPr>
            <a:picLocks noChangeAspect="1"/>
          </p:cNvPicPr>
          <p:nvPr/>
        </p:nvPicPr>
        <p:blipFill>
          <a:blip r:embed="rId7"/>
          <a:stretch>
            <a:fillRect/>
          </a:stretch>
        </p:blipFill>
        <p:spPr>
          <a:xfrm>
            <a:off x="9261472" y="3522135"/>
            <a:ext cx="1632477" cy="1659535"/>
          </a:xfrm>
          <a:prstGeom prst="rect">
            <a:avLst/>
          </a:prstGeom>
        </p:spPr>
      </p:pic>
    </p:spTree>
    <p:extLst>
      <p:ext uri="{BB962C8B-B14F-4D97-AF65-F5344CB8AC3E}">
        <p14:creationId xmlns:p14="http://schemas.microsoft.com/office/powerpoint/2010/main" val="2747697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Q36. Select the correct mirror image of the given combination when the mirror is placed at line AB as shown.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3FF02609-1AB2-F9B7-D92D-E4147B71DEE9}"/>
              </a:ext>
            </a:extLst>
          </p:cNvPr>
          <p:cNvPicPr>
            <a:picLocks noChangeAspect="1"/>
          </p:cNvPicPr>
          <p:nvPr/>
        </p:nvPicPr>
        <p:blipFill>
          <a:blip r:embed="rId3"/>
          <a:stretch>
            <a:fillRect/>
          </a:stretch>
        </p:blipFill>
        <p:spPr>
          <a:xfrm>
            <a:off x="521759" y="1917700"/>
            <a:ext cx="1484842" cy="1494421"/>
          </a:xfrm>
          <a:prstGeom prst="rect">
            <a:avLst/>
          </a:prstGeom>
        </p:spPr>
      </p:pic>
      <p:pic>
        <p:nvPicPr>
          <p:cNvPr id="8" name="Picture 7">
            <a:extLst>
              <a:ext uri="{FF2B5EF4-FFF2-40B4-BE49-F238E27FC236}">
                <a16:creationId xmlns:a16="http://schemas.microsoft.com/office/drawing/2014/main" id="{E5EF70F8-B156-A2BA-C6B6-787DAF29E25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1069975" y="3484676"/>
            <a:ext cx="1834092" cy="2832913"/>
          </a:xfrm>
          <a:prstGeom prst="rect">
            <a:avLst/>
          </a:prstGeom>
        </p:spPr>
      </p:pic>
    </p:spTree>
    <p:extLst>
      <p:ext uri="{BB962C8B-B14F-4D97-AF65-F5344CB8AC3E}">
        <p14:creationId xmlns:p14="http://schemas.microsoft.com/office/powerpoint/2010/main" val="3577395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Q37. Select the option that is related to the third word in the same way as the second word is related to the ﬁrst word. (The words must be considered as meaningful English words and must not be related to each other based on the number of letters/number of consonants/vowels in the word.)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Architect : Design :: Farmer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Crop</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Farm</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Agriculture</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Tractor</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177034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Q38. Select the option that represents the letters that when placed from left to right in the blanks below will complete the letter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S_RQ_O_V_ _ P_S_RQ_OSV_Q_O</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VPRSQOVPRP</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VPSRQOPVRP</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VPSRQOVPRP</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VPSROQVPRP</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98402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Q39. Select the option that indicates the correct arrangement of the given words in the order they appear in an English dictionary.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1. Acquiescent</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2. </a:t>
            </a:r>
            <a:r>
              <a:rPr lang="fr-FR" sz="2600" b="1" dirty="0" err="1">
                <a:latin typeface="Cambria" panose="02040503050406030204" pitchFamily="18" charset="0"/>
                <a:ea typeface="Cambria" panose="02040503050406030204" pitchFamily="18" charset="0"/>
                <a:cs typeface="Arial Unicode MS" panose="020B0604020202020204" pitchFamily="34" charset="-128"/>
              </a:rPr>
              <a:t>Acquaintance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3. </a:t>
            </a:r>
            <a:r>
              <a:rPr lang="fr-FR" sz="2600" b="1" dirty="0" err="1">
                <a:latin typeface="Cambria" panose="02040503050406030204" pitchFamily="18" charset="0"/>
                <a:ea typeface="Cambria" panose="02040503050406030204" pitchFamily="18" charset="0"/>
                <a:cs typeface="Arial Unicode MS" panose="020B0604020202020204" pitchFamily="34" charset="-128"/>
              </a:rPr>
              <a:t>Acknowledge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4. Acquisition</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5. </a:t>
            </a:r>
            <a:r>
              <a:rPr lang="fr-FR" sz="2600" b="1" dirty="0" err="1">
                <a:latin typeface="Cambria" panose="02040503050406030204" pitchFamily="18" charset="0"/>
                <a:ea typeface="Cambria" panose="02040503050406030204" pitchFamily="18" charset="0"/>
                <a:cs typeface="Arial Unicode MS" panose="020B0604020202020204" pitchFamily="34" charset="-128"/>
              </a:rPr>
              <a:t>Acquittal</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6. </a:t>
            </a:r>
            <a:r>
              <a:rPr lang="fr-FR" sz="2600" b="1" dirty="0" err="1">
                <a:latin typeface="Cambria" panose="02040503050406030204" pitchFamily="18" charset="0"/>
                <a:ea typeface="Cambria" panose="02040503050406030204" pitchFamily="18" charset="0"/>
                <a:cs typeface="Arial Unicode MS" panose="020B0604020202020204" pitchFamily="34" charset="-128"/>
              </a:rPr>
              <a:t>Acrimonious</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2, 3, 4, 1, 5, 6</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3, 2, 4, 1, 5, 6</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2, 3, 1, 4, 5, 6</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3, 2, 1, 4, 5, 6</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212431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Q40. Select the figure from the options that can replace the question mark (?) and complete the pattern.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1D57C125-A607-E102-6CCE-E959901AF75D}"/>
              </a:ext>
            </a:extLst>
          </p:cNvPr>
          <p:cNvPicPr>
            <a:picLocks noChangeAspect="1"/>
          </p:cNvPicPr>
          <p:nvPr/>
        </p:nvPicPr>
        <p:blipFill>
          <a:blip r:embed="rId3"/>
          <a:stretch>
            <a:fillRect/>
          </a:stretch>
        </p:blipFill>
        <p:spPr>
          <a:xfrm>
            <a:off x="514878" y="1958678"/>
            <a:ext cx="1677086" cy="1470322"/>
          </a:xfrm>
          <a:prstGeom prst="rect">
            <a:avLst/>
          </a:prstGeom>
        </p:spPr>
      </p:pic>
      <p:pic>
        <p:nvPicPr>
          <p:cNvPr id="8" name="Picture 7">
            <a:extLst>
              <a:ext uri="{FF2B5EF4-FFF2-40B4-BE49-F238E27FC236}">
                <a16:creationId xmlns:a16="http://schemas.microsoft.com/office/drawing/2014/main" id="{1566DC58-F6A4-DAB0-EBE9-9D1E5A98DF6B}"/>
              </a:ext>
            </a:extLst>
          </p:cNvPr>
          <p:cNvPicPr>
            <a:picLocks noChangeAspect="1"/>
          </p:cNvPicPr>
          <p:nvPr/>
        </p:nvPicPr>
        <p:blipFill>
          <a:blip r:embed="rId4"/>
          <a:stretch>
            <a:fillRect/>
          </a:stretch>
        </p:blipFill>
        <p:spPr>
          <a:xfrm>
            <a:off x="1007004" y="3562195"/>
            <a:ext cx="1258912" cy="1884643"/>
          </a:xfrm>
          <a:prstGeom prst="rect">
            <a:avLst/>
          </a:prstGeom>
        </p:spPr>
      </p:pic>
      <p:pic>
        <p:nvPicPr>
          <p:cNvPr id="10" name="Picture 9">
            <a:extLst>
              <a:ext uri="{FF2B5EF4-FFF2-40B4-BE49-F238E27FC236}">
                <a16:creationId xmlns:a16="http://schemas.microsoft.com/office/drawing/2014/main" id="{DC284973-658D-546F-7BC0-E6C8F6AAF92B}"/>
              </a:ext>
            </a:extLst>
          </p:cNvPr>
          <p:cNvPicPr>
            <a:picLocks noChangeAspect="1"/>
          </p:cNvPicPr>
          <p:nvPr/>
        </p:nvPicPr>
        <p:blipFill>
          <a:blip r:embed="rId5"/>
          <a:stretch>
            <a:fillRect/>
          </a:stretch>
        </p:blipFill>
        <p:spPr>
          <a:xfrm>
            <a:off x="3749678" y="3528327"/>
            <a:ext cx="1347255" cy="1884643"/>
          </a:xfrm>
          <a:prstGeom prst="rect">
            <a:avLst/>
          </a:prstGeom>
        </p:spPr>
      </p:pic>
      <p:pic>
        <p:nvPicPr>
          <p:cNvPr id="12" name="Picture 11">
            <a:extLst>
              <a:ext uri="{FF2B5EF4-FFF2-40B4-BE49-F238E27FC236}">
                <a16:creationId xmlns:a16="http://schemas.microsoft.com/office/drawing/2014/main" id="{35982690-4DF5-9578-326A-38BE668EACC0}"/>
              </a:ext>
            </a:extLst>
          </p:cNvPr>
          <p:cNvPicPr>
            <a:picLocks noChangeAspect="1"/>
          </p:cNvPicPr>
          <p:nvPr/>
        </p:nvPicPr>
        <p:blipFill>
          <a:blip r:embed="rId6"/>
          <a:stretch>
            <a:fillRect/>
          </a:stretch>
        </p:blipFill>
        <p:spPr>
          <a:xfrm>
            <a:off x="6455834" y="3545262"/>
            <a:ext cx="1274234" cy="1903766"/>
          </a:xfrm>
          <a:prstGeom prst="rect">
            <a:avLst/>
          </a:prstGeom>
        </p:spPr>
      </p:pic>
      <p:pic>
        <p:nvPicPr>
          <p:cNvPr id="14" name="Picture 13">
            <a:extLst>
              <a:ext uri="{FF2B5EF4-FFF2-40B4-BE49-F238E27FC236}">
                <a16:creationId xmlns:a16="http://schemas.microsoft.com/office/drawing/2014/main" id="{73B09AF7-34B6-B113-5242-7295269B34E8}"/>
              </a:ext>
            </a:extLst>
          </p:cNvPr>
          <p:cNvPicPr>
            <a:picLocks noChangeAspect="1"/>
          </p:cNvPicPr>
          <p:nvPr/>
        </p:nvPicPr>
        <p:blipFill>
          <a:blip r:embed="rId7"/>
          <a:stretch>
            <a:fillRect/>
          </a:stretch>
        </p:blipFill>
        <p:spPr>
          <a:xfrm>
            <a:off x="9238721" y="3529558"/>
            <a:ext cx="1274234" cy="1907490"/>
          </a:xfrm>
          <a:prstGeom prst="rect">
            <a:avLst/>
          </a:prstGeom>
        </p:spPr>
      </p:pic>
    </p:spTree>
    <p:extLst>
      <p:ext uri="{BB962C8B-B14F-4D97-AF65-F5344CB8AC3E}">
        <p14:creationId xmlns:p14="http://schemas.microsoft.com/office/powerpoint/2010/main" val="1848326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64554" y="782121"/>
            <a:ext cx="6614938"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Q41. Eight people, A, B, C, D, E, F, G, and H are seated in a row, facing north. Only 2 people sit to the right of G. Only three people sit between B and G. E sits fourth to the left of C, and is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both B and A. D is not an immediate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B. D sits third to the right of H. Who sits at the extreme right end of the row?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F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D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H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B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F715F793-3072-B62C-849B-1B675A7FCF37}"/>
              </a:ext>
            </a:extLst>
          </p:cNvPr>
          <p:cNvSpPr txBox="1"/>
          <p:nvPr/>
        </p:nvSpPr>
        <p:spPr>
          <a:xfrm>
            <a:off x="6779492" y="793969"/>
            <a:ext cx="5024582" cy="3785652"/>
          </a:xfrm>
          <a:prstGeom prst="rect">
            <a:avLst/>
          </a:prstGeom>
          <a:noFill/>
        </p:spPr>
        <p:txBody>
          <a:bodyPr wrap="square" rtlCol="0">
            <a:spAutoFit/>
          </a:bodyPr>
          <a:lstStyle/>
          <a:p>
            <a:pPr algn="just"/>
            <a:r>
              <a:rPr lang="ne-NP" sz="2400" dirty="0"/>
              <a:t>आठ व्यक्ति, </a:t>
            </a:r>
            <a:r>
              <a:rPr lang="en-US" sz="2400" dirty="0"/>
              <a:t>A, B, C, D, E, F, G, </a:t>
            </a:r>
            <a:r>
              <a:rPr lang="ne-NP" sz="2400" dirty="0"/>
              <a:t>और </a:t>
            </a:r>
            <a:r>
              <a:rPr lang="en-US" sz="2400" dirty="0"/>
              <a:t>H </a:t>
            </a:r>
            <a:r>
              <a:rPr lang="ne-NP" sz="2400" dirty="0"/>
              <a:t>एक पंक्ति में उत्तर की ओर उन्मुख होकर बैठे हैं। केवल 2 व्यक्ति </a:t>
            </a:r>
            <a:r>
              <a:rPr lang="en-US" sz="2400" dirty="0"/>
              <a:t>G </a:t>
            </a:r>
            <a:r>
              <a:rPr lang="ne-NP" sz="2400" dirty="0"/>
              <a:t>के दायें बैठे हैं। केवल तीन व्यक्ति </a:t>
            </a:r>
            <a:r>
              <a:rPr lang="en-US" sz="2400" dirty="0"/>
              <a:t>B </a:t>
            </a:r>
            <a:r>
              <a:rPr lang="ne-NP" sz="2400" dirty="0"/>
              <a:t>और </a:t>
            </a:r>
            <a:r>
              <a:rPr lang="en-US" sz="2400" dirty="0"/>
              <a:t>G </a:t>
            </a:r>
            <a:r>
              <a:rPr lang="ne-NP" sz="2400" dirty="0"/>
              <a:t>के बीच बैठे हैं। </a:t>
            </a:r>
            <a:r>
              <a:rPr lang="en-US" sz="2400" dirty="0"/>
              <a:t>E, C </a:t>
            </a:r>
            <a:r>
              <a:rPr lang="ne-NP" sz="2400" dirty="0"/>
              <a:t>के बायें से चौथे स्थान पर बैठा है, और </a:t>
            </a:r>
            <a:r>
              <a:rPr lang="en-US" sz="2400" dirty="0"/>
              <a:t>B </a:t>
            </a:r>
            <a:r>
              <a:rPr lang="ne-NP" sz="2400" dirty="0"/>
              <a:t>और </a:t>
            </a:r>
            <a:r>
              <a:rPr lang="en-US" sz="2400" dirty="0"/>
              <a:t>A </a:t>
            </a:r>
            <a:r>
              <a:rPr lang="ne-NP" sz="2400" dirty="0"/>
              <a:t>दोनों का निकटतम पडोसी है। </a:t>
            </a:r>
            <a:r>
              <a:rPr lang="en-US" sz="2400" dirty="0"/>
              <a:t>D, B </a:t>
            </a:r>
            <a:r>
              <a:rPr lang="ne-NP" sz="2400" dirty="0"/>
              <a:t>का निकटतम पडोसी नहीं है। </a:t>
            </a:r>
            <a:r>
              <a:rPr lang="en-US" sz="2400" dirty="0"/>
              <a:t>D </a:t>
            </a:r>
            <a:r>
              <a:rPr lang="ne-NP" sz="2400" dirty="0"/>
              <a:t>बैठा है </a:t>
            </a:r>
            <a:r>
              <a:rPr lang="en-US" sz="2400" dirty="0"/>
              <a:t>H </a:t>
            </a:r>
            <a:r>
              <a:rPr lang="ne-NP" sz="2400" dirty="0"/>
              <a:t>के दायें से तीसरा। पंक्ति के दायें छोर पर कौन बैठा है?</a:t>
            </a:r>
            <a:endParaRPr lang="en-US" sz="2400" dirty="0"/>
          </a:p>
        </p:txBody>
      </p:sp>
    </p:spTree>
    <p:extLst>
      <p:ext uri="{BB962C8B-B14F-4D97-AF65-F5344CB8AC3E}">
        <p14:creationId xmlns:p14="http://schemas.microsoft.com/office/powerpoint/2010/main" val="1236215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Select the option that is related to the third term in the same way as the second term is related to the ﬁrst term and the sixth term is related to the ﬁfth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12 : 154 :: 20 : ? :: 32 : 1034</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525</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320</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410</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415</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13324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If A denotes ‘+’, B denotes ‘×‘, C denotes ‘−’, and D denotes ‘÷’, then what will come in place of ‘?’ in the following equation?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(89 C 8) B ? D 81 = 729</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9</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729</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89</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81</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953714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Select the option that indicates the correct arrangement of the given words in the order they appear in an English dictionary.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1. </a:t>
            </a:r>
            <a:r>
              <a:rPr lang="fr-FR" sz="2600" b="1" dirty="0" err="1">
                <a:latin typeface="Cambria" panose="02040503050406030204" pitchFamily="18" charset="0"/>
                <a:ea typeface="Cambria" panose="02040503050406030204" pitchFamily="18" charset="0"/>
                <a:cs typeface="Arial Unicode MS" panose="020B0604020202020204" pitchFamily="34" charset="-128"/>
              </a:rPr>
              <a:t>Conscript</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2. </a:t>
            </a:r>
            <a:r>
              <a:rPr lang="fr-FR" sz="2600" b="1" dirty="0" err="1">
                <a:latin typeface="Cambria" panose="02040503050406030204" pitchFamily="18" charset="0"/>
                <a:ea typeface="Cambria" panose="02040503050406030204" pitchFamily="18" charset="0"/>
                <a:cs typeface="Arial Unicode MS" panose="020B0604020202020204" pitchFamily="34" charset="-128"/>
              </a:rPr>
              <a:t>Consecrate</a:t>
            </a:r>
            <a:r>
              <a:rPr lang="fr-FR"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3. </a:t>
            </a:r>
            <a:r>
              <a:rPr lang="fr-FR" sz="2600" b="1" dirty="0" err="1">
                <a:latin typeface="Cambria" panose="02040503050406030204" pitchFamily="18" charset="0"/>
                <a:ea typeface="Cambria" panose="02040503050406030204" pitchFamily="18" charset="0"/>
                <a:cs typeface="Arial Unicode MS" panose="020B0604020202020204" pitchFamily="34" charset="-128"/>
              </a:rPr>
              <a:t>Consign</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4. </a:t>
            </a:r>
            <a:r>
              <a:rPr lang="fr-FR" sz="2600" b="1" dirty="0" err="1">
                <a:latin typeface="Cambria" panose="02040503050406030204" pitchFamily="18" charset="0"/>
                <a:ea typeface="Cambria" panose="02040503050406030204" pitchFamily="18" charset="0"/>
                <a:cs typeface="Arial Unicode MS" panose="020B0604020202020204" pitchFamily="34" charset="-128"/>
              </a:rPr>
              <a:t>Consequent</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5. Conserve</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6. </a:t>
            </a:r>
            <a:r>
              <a:rPr lang="fr-FR" sz="2600" b="1" dirty="0" err="1">
                <a:latin typeface="Cambria" panose="02040503050406030204" pitchFamily="18" charset="0"/>
                <a:ea typeface="Cambria" panose="02040503050406030204" pitchFamily="18" charset="0"/>
                <a:cs typeface="Arial Unicode MS" panose="020B0604020202020204" pitchFamily="34" charset="-128"/>
              </a:rPr>
              <a:t>Conscious</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6, 1, 2, 4, 5, 3</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1, 6, 4, 2, 3, 5</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6, 1, 4, 2, 5, 3</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1, 6, 2, 4, 5, 3</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832505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Two statements are given, followed by two conclusions numbered I and II. Assuming the statements to be true, even if they seem to be at variance with commonly known facts, decide which of the conclusions logically follow(s) from the statements.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Some cars are vans.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Some vans are trucks.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 Some cars are trucks.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II. All trucks are vans.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Only conclusion I follows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Both conclusions I and II follow</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Neither conclusion I nor II follows</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Only conclusion II follows</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07351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Select the option that is related to the ﬁfth term in the same way as the second term is related to the ﬁrst term and the fourth term is related to the third term.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JACKAL: LAKCAJ :: MENTOR : ROTNEM :: CRAZINESS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SSENIZARC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SSENZIARC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SSEINAZRC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SSENAIZRC</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90547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Which of the following numbers will replace the question mark (?) and complete the given number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98, 69, 46, 29, 18,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13</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12</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11</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14</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59740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Select the combination of letters, which when sequentially placed in the blanks of the given series, will complete the series.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ACB_ _EPR_ _ZY</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DGXQ</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FKQX</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DFQX</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FJQX</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0898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1436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If + means ×, - means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means -, and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means +, then what will be the value of the following?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14:m>
                  <m:oMath xmlns:m="http://schemas.openxmlformats.org/officeDocument/2006/math">
                    <m:f>
                      <m:fPr>
                        <m:ctrlPr>
                          <a:rPr lang="en-US" sz="2600" b="1" i="1" smtClean="0">
                            <a:latin typeface="Cambria Math" panose="02040503050406030204" pitchFamily="18" charset="0"/>
                            <a:cs typeface="Arial Unicode MS" panose="020B0604020202020204" pitchFamily="34" charset="-128"/>
                          </a:rPr>
                        </m:ctrlPr>
                      </m:fPr>
                      <m:num>
                        <m:r>
                          <m:rPr>
                            <m:nor/>
                          </m:rPr>
                          <a:rPr lang="fr-FR" sz="2600" b="1" dirty="0">
                            <a:latin typeface="Cambria" panose="02040503050406030204" pitchFamily="18" charset="0"/>
                            <a:ea typeface="Cambria" panose="02040503050406030204" pitchFamily="18" charset="0"/>
                            <a:cs typeface="Arial Unicode MS" panose="020B0604020202020204" pitchFamily="34" charset="-128"/>
                          </a:rPr>
                          <m:t>(30 × 5) – 5×5 </m:t>
                        </m:r>
                      </m:num>
                      <m:den>
                        <m:r>
                          <a:rPr lang="en-US" sz="2600" b="1" i="1" smtClean="0">
                            <a:latin typeface="Cambria Math" panose="02040503050406030204" pitchFamily="18" charset="0"/>
                            <a:cs typeface="Arial Unicode MS" panose="020B0604020202020204" pitchFamily="34" charset="-128"/>
                          </a:rPr>
                          <m:t>𝟒</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𝟗</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𝟐</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𝟏𝟖</m:t>
                        </m:r>
                        <m:r>
                          <a:rPr lang="en-US" sz="2600" b="1" i="1" smtClean="0">
                            <a:latin typeface="Cambria Math" panose="02040503050406030204" pitchFamily="18" charset="0"/>
                            <a:cs typeface="Arial Unicode MS" panose="020B0604020202020204" pitchFamily="34" charset="-128"/>
                          </a:rPr>
                          <m:t>÷</m:t>
                        </m:r>
                        <m:r>
                          <a:rPr lang="en-US" sz="2600" b="1" i="1" smtClean="0">
                            <a:latin typeface="Cambria Math" panose="02040503050406030204" pitchFamily="18" charset="0"/>
                            <a:cs typeface="Arial Unicode MS" panose="020B0604020202020204" pitchFamily="34" charset="-128"/>
                          </a:rPr>
                          <m:t>𝟏</m:t>
                        </m:r>
                      </m:den>
                    </m:f>
                  </m:oMath>
                </a14:m>
                <a:r>
                  <a:rPr lang="fr-FR" sz="2600" b="1" dirty="0">
                    <a:latin typeface="Cambria" panose="02040503050406030204" pitchFamily="18" charset="0"/>
                    <a:ea typeface="Cambria" panose="02040503050406030204" pitchFamily="18" charset="0"/>
                    <a:cs typeface="Arial Unicode MS" panose="020B0604020202020204" pitchFamily="34" charset="-128"/>
                  </a:rPr>
                  <a:t> = ?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2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3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0</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1</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3143681"/>
              </a:xfrm>
              <a:prstGeom prst="rect">
                <a:avLst/>
              </a:prstGeom>
              <a:blipFill>
                <a:blip r:embed="rId3"/>
                <a:stretch>
                  <a:fillRect l="-951" t="-1744" r="-951" b="-387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569268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Select the option in which the given figure is embedded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fr-FR"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B42E9688-C283-852B-E9B0-C6225D7A03CE}"/>
              </a:ext>
            </a:extLst>
          </p:cNvPr>
          <p:cNvPicPr>
            <a:picLocks noChangeAspect="1"/>
          </p:cNvPicPr>
          <p:nvPr/>
        </p:nvPicPr>
        <p:blipFill>
          <a:blip r:embed="rId3"/>
          <a:stretch>
            <a:fillRect/>
          </a:stretch>
        </p:blipFill>
        <p:spPr>
          <a:xfrm>
            <a:off x="527050" y="1896331"/>
            <a:ext cx="1213697" cy="1126270"/>
          </a:xfrm>
          <a:prstGeom prst="rect">
            <a:avLst/>
          </a:prstGeom>
        </p:spPr>
      </p:pic>
      <p:pic>
        <p:nvPicPr>
          <p:cNvPr id="8" name="Picture 7">
            <a:extLst>
              <a:ext uri="{FF2B5EF4-FFF2-40B4-BE49-F238E27FC236}">
                <a16:creationId xmlns:a16="http://schemas.microsoft.com/office/drawing/2014/main" id="{21797BF1-8038-3020-C431-355B0CF67912}"/>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995364" y="3159383"/>
            <a:ext cx="1866371" cy="1383754"/>
          </a:xfrm>
          <a:prstGeom prst="rect">
            <a:avLst/>
          </a:prstGeom>
        </p:spPr>
      </p:pic>
      <p:pic>
        <p:nvPicPr>
          <p:cNvPr id="10" name="Picture 9">
            <a:extLst>
              <a:ext uri="{FF2B5EF4-FFF2-40B4-BE49-F238E27FC236}">
                <a16:creationId xmlns:a16="http://schemas.microsoft.com/office/drawing/2014/main" id="{355A2A91-9BE9-333F-CC79-125432709D42}"/>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3744067" y="3142450"/>
            <a:ext cx="1866371" cy="1384354"/>
          </a:xfrm>
          <a:prstGeom prst="rect">
            <a:avLst/>
          </a:prstGeom>
        </p:spPr>
      </p:pic>
      <p:pic>
        <p:nvPicPr>
          <p:cNvPr id="12" name="Picture 11">
            <a:extLst>
              <a:ext uri="{FF2B5EF4-FFF2-40B4-BE49-F238E27FC236}">
                <a16:creationId xmlns:a16="http://schemas.microsoft.com/office/drawing/2014/main" id="{C178B90A-B849-0F77-FAF8-0E395B278792}"/>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6469268" y="3142451"/>
            <a:ext cx="1878216" cy="1383754"/>
          </a:xfrm>
          <a:prstGeom prst="rect">
            <a:avLst/>
          </a:prstGeom>
        </p:spPr>
      </p:pic>
      <p:pic>
        <p:nvPicPr>
          <p:cNvPr id="14" name="Picture 13">
            <a:extLst>
              <a:ext uri="{FF2B5EF4-FFF2-40B4-BE49-F238E27FC236}">
                <a16:creationId xmlns:a16="http://schemas.microsoft.com/office/drawing/2014/main" id="{312C1439-1FEC-B182-F8CB-8904ED0F99E8}"/>
              </a:ext>
            </a:extLst>
          </p:cNvPr>
          <p:cNvPicPr>
            <a:picLocks noChangeAspect="1"/>
          </p:cNvPicPr>
          <p:nvPr/>
        </p:nvPicPr>
        <p:blipFill>
          <a:blip r:embed="rId10">
            <a:extLst>
              <a:ext uri="{BEBA8EAE-BF5A-486C-A8C5-ECC9F3942E4B}">
                <a14:imgProps xmlns:a14="http://schemas.microsoft.com/office/drawing/2010/main">
                  <a14:imgLayer r:embed="rId11">
                    <a14:imgEffect>
                      <a14:artisticPhotocopy/>
                    </a14:imgEffect>
                  </a14:imgLayer>
                </a14:imgProps>
              </a:ext>
            </a:extLst>
          </a:blip>
          <a:stretch>
            <a:fillRect/>
          </a:stretch>
        </p:blipFill>
        <p:spPr>
          <a:xfrm>
            <a:off x="9231715" y="3159383"/>
            <a:ext cx="1993696" cy="1468195"/>
          </a:xfrm>
          <a:prstGeom prst="rect">
            <a:avLst/>
          </a:prstGeom>
        </p:spPr>
      </p:pic>
    </p:spTree>
    <p:extLst>
      <p:ext uri="{BB962C8B-B14F-4D97-AF65-F5344CB8AC3E}">
        <p14:creationId xmlns:p14="http://schemas.microsoft.com/office/powerpoint/2010/main" val="3673665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Q50. If A denotes ‘+’, B denotes ‘×’, C denotes ‘-’ and D denotes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then what will be the value of the following expression?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122 A 79 C 20 D 2 B 8 = ? </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(a) 298</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(b) 128</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(c) 34</a:t>
                </a:r>
              </a:p>
              <a:p>
                <a:pPr algn="just"/>
                <a:r>
                  <a:rPr lang="fr-FR" sz="2600" b="1" dirty="0">
                    <a:latin typeface="Cambria" panose="02040503050406030204" pitchFamily="18" charset="0"/>
                    <a:ea typeface="Cambria" panose="02040503050406030204" pitchFamily="18" charset="0"/>
                    <a:cs typeface="Arial Unicode MS" panose="020B0604020202020204" pitchFamily="34" charset="-128"/>
                  </a:rPr>
                  <a:t>(d) 121</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893100"/>
              </a:xfrm>
              <a:prstGeom prst="rect">
                <a:avLst/>
              </a:prstGeom>
              <a:blipFill>
                <a:blip r:embed="rId3"/>
                <a:stretch>
                  <a:fillRect l="-951" t="-1895" r="-951" b="-442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59133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In a certain code language, ‘FABRIC’ is written as ‘UZYIRX’ and ‘DANGER’ is written as ‘WZMTVI’. How will ‘ABACUS’ be written in that language?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ZYZXFH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YZYXFH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ZYZFXH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ZYZXHF</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5933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Select the set in which the numbers are NOT related in the same way as are the numbers of the given set.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(NOTE: Operations should be performed on the whole numbers, without breaking down the numbers into its constituent digits. E.g. 13 – Operations on 13 such as adding /subtracting/multiplying etc. to 13 can be performed. Breaking down 13 into 1 and 3 and then performing mathematical operations on 1 and 3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(11, 14, 77)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(15, 14, 105)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(13, 16, 104)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(12, 15, 90)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(14, 12, 86)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57599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Arrange the following in a logical and meaningful order.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1. USA</a:t>
            </a: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2. Switzerland</a:t>
            </a: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3. Australia</a:t>
            </a: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4. India</a:t>
            </a: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5. China</a:t>
            </a: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(a) 1, 5, 4, 3, 2</a:t>
            </a: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(b) 5, 4, 1, 3, 2</a:t>
            </a: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(c) 1, 5, 4, 2, 3</a:t>
            </a:r>
          </a:p>
          <a:p>
            <a:pPr algn="just">
              <a:tabLst>
                <a:tab pos="2454275" algn="l"/>
              </a:tabLst>
            </a:pPr>
            <a:r>
              <a:rPr lang="it-IT" sz="2600" b="1" dirty="0">
                <a:latin typeface="Cambria" panose="02040503050406030204" pitchFamily="18" charset="0"/>
                <a:ea typeface="Cambria" panose="02040503050406030204" pitchFamily="18" charset="0"/>
                <a:cs typeface="Arial Unicode MS" panose="020B0604020202020204" pitchFamily="34" charset="-128"/>
              </a:rPr>
              <a:t>(d) 5, 1, 4, 2, 3</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17411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Select the option that is embedded in the given figure (rotation is NOT allowed). </a:t>
            </a:r>
            <a:r>
              <a:rPr lang="en-US" sz="2600" b="1" dirty="0">
                <a:solidFill>
                  <a:srgbClr val="FF0000"/>
                </a:solidFill>
                <a:latin typeface="Cambria" panose="02040503050406030204" pitchFamily="18" charset="0"/>
                <a:ea typeface="Cambria" panose="02040503050406030204" pitchFamily="18" charset="0"/>
                <a:cs typeface="Arial Unicode MS" panose="020B0604020202020204" pitchFamily="34" charset="-128"/>
              </a:rPr>
              <a:t>(SSC JE 2022)</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it-IT"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it-IT"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it-IT"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it-IT"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it-IT" sz="2600" b="1" dirty="0">
                <a:latin typeface="Cambria" panose="02040503050406030204" pitchFamily="18" charset="0"/>
                <a:ea typeface="Cambria" panose="02040503050406030204" pitchFamily="18" charset="0"/>
                <a:cs typeface="Arial Unicode MS" panose="020B0604020202020204" pitchFamily="34" charset="-128"/>
              </a:rPr>
              <a:t>(a) 			(b) 			(c) 			(d)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21C3870E-D5BD-905B-DD17-24D7E9CE42D6}"/>
              </a:ext>
            </a:extLst>
          </p:cNvPr>
          <p:cNvPicPr>
            <a:picLocks noChangeAspect="1"/>
          </p:cNvPicPr>
          <p:nvPr/>
        </p:nvPicPr>
        <p:blipFill>
          <a:blip r:embed="rId3"/>
          <a:stretch>
            <a:fillRect/>
          </a:stretch>
        </p:blipFill>
        <p:spPr>
          <a:xfrm>
            <a:off x="534989" y="1936750"/>
            <a:ext cx="1649411" cy="1463641"/>
          </a:xfrm>
          <a:prstGeom prst="rect">
            <a:avLst/>
          </a:prstGeom>
        </p:spPr>
      </p:pic>
      <p:pic>
        <p:nvPicPr>
          <p:cNvPr id="8" name="Picture 7">
            <a:extLst>
              <a:ext uri="{FF2B5EF4-FFF2-40B4-BE49-F238E27FC236}">
                <a16:creationId xmlns:a16="http://schemas.microsoft.com/office/drawing/2014/main" id="{79F0E376-7E6D-7826-94C5-6E1504C6DE32}"/>
              </a:ext>
            </a:extLst>
          </p:cNvPr>
          <p:cNvPicPr>
            <a:picLocks noChangeAspect="1"/>
          </p:cNvPicPr>
          <p:nvPr/>
        </p:nvPicPr>
        <p:blipFill>
          <a:blip r:embed="rId4"/>
          <a:stretch>
            <a:fillRect/>
          </a:stretch>
        </p:blipFill>
        <p:spPr>
          <a:xfrm>
            <a:off x="985308" y="3517881"/>
            <a:ext cx="1986492" cy="1639644"/>
          </a:xfrm>
          <a:prstGeom prst="rect">
            <a:avLst/>
          </a:prstGeom>
        </p:spPr>
      </p:pic>
      <p:pic>
        <p:nvPicPr>
          <p:cNvPr id="10" name="Picture 9">
            <a:extLst>
              <a:ext uri="{FF2B5EF4-FFF2-40B4-BE49-F238E27FC236}">
                <a16:creationId xmlns:a16="http://schemas.microsoft.com/office/drawing/2014/main" id="{848DB60B-EE51-5EE2-C72E-ACFEAFABFD02}"/>
              </a:ext>
            </a:extLst>
          </p:cNvPr>
          <p:cNvPicPr>
            <a:picLocks noChangeAspect="1"/>
          </p:cNvPicPr>
          <p:nvPr/>
        </p:nvPicPr>
        <p:blipFill>
          <a:blip r:embed="rId5"/>
          <a:stretch>
            <a:fillRect/>
          </a:stretch>
        </p:blipFill>
        <p:spPr>
          <a:xfrm>
            <a:off x="3760260" y="3543282"/>
            <a:ext cx="1667553" cy="1639644"/>
          </a:xfrm>
          <a:prstGeom prst="rect">
            <a:avLst/>
          </a:prstGeom>
        </p:spPr>
      </p:pic>
      <p:pic>
        <p:nvPicPr>
          <p:cNvPr id="12" name="Picture 11">
            <a:extLst>
              <a:ext uri="{FF2B5EF4-FFF2-40B4-BE49-F238E27FC236}">
                <a16:creationId xmlns:a16="http://schemas.microsoft.com/office/drawing/2014/main" id="{E4971729-318A-DBC0-3065-44A7A350AC28}"/>
              </a:ext>
            </a:extLst>
          </p:cNvPr>
          <p:cNvPicPr>
            <a:picLocks noChangeAspect="1"/>
          </p:cNvPicPr>
          <p:nvPr/>
        </p:nvPicPr>
        <p:blipFill>
          <a:blip r:embed="rId6"/>
          <a:stretch>
            <a:fillRect/>
          </a:stretch>
        </p:blipFill>
        <p:spPr>
          <a:xfrm>
            <a:off x="6445348" y="3526348"/>
            <a:ext cx="1986492" cy="1488530"/>
          </a:xfrm>
          <a:prstGeom prst="rect">
            <a:avLst/>
          </a:prstGeom>
        </p:spPr>
      </p:pic>
      <p:pic>
        <p:nvPicPr>
          <p:cNvPr id="14" name="Picture 13">
            <a:extLst>
              <a:ext uri="{FF2B5EF4-FFF2-40B4-BE49-F238E27FC236}">
                <a16:creationId xmlns:a16="http://schemas.microsoft.com/office/drawing/2014/main" id="{DDC9102C-27F3-6A72-AA06-02BAFD5ECE28}"/>
              </a:ext>
            </a:extLst>
          </p:cNvPr>
          <p:cNvPicPr>
            <a:picLocks noChangeAspect="1"/>
          </p:cNvPicPr>
          <p:nvPr/>
        </p:nvPicPr>
        <p:blipFill>
          <a:blip r:embed="rId7"/>
          <a:stretch>
            <a:fillRect/>
          </a:stretch>
        </p:blipFill>
        <p:spPr>
          <a:xfrm>
            <a:off x="9264276" y="3558209"/>
            <a:ext cx="1711423" cy="1675519"/>
          </a:xfrm>
          <a:prstGeom prst="rect">
            <a:avLst/>
          </a:prstGeom>
        </p:spPr>
      </p:pic>
    </p:spTree>
    <p:extLst>
      <p:ext uri="{BB962C8B-B14F-4D97-AF65-F5344CB8AC3E}">
        <p14:creationId xmlns:p14="http://schemas.microsoft.com/office/powerpoint/2010/main" val="1491474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7635</TotalTime>
  <Words>4463</Words>
  <Application>Microsoft Office PowerPoint</Application>
  <PresentationFormat>Widescreen</PresentationFormat>
  <Paragraphs>395</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3346</cp:revision>
  <dcterms:created xsi:type="dcterms:W3CDTF">2022-08-19T12:50:04Z</dcterms:created>
  <dcterms:modified xsi:type="dcterms:W3CDTF">2023-06-12T16:12:21Z</dcterms:modified>
</cp:coreProperties>
</file>