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366" r:id="rId5"/>
    <p:sldId id="344" r:id="rId6"/>
    <p:sldId id="345"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8BAAF-9DC5-43F4-A505-A77FF7060218}"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5CE93-6519-4E3B-969B-A1DA4AF27601}" type="slidenum">
              <a:rPr lang="en-US" smtClean="0"/>
              <a:t>‹#›</a:t>
            </a:fld>
            <a:endParaRPr lang="en-US"/>
          </a:p>
        </p:txBody>
      </p:sp>
    </p:spTree>
    <p:extLst>
      <p:ext uri="{BB962C8B-B14F-4D97-AF65-F5344CB8AC3E}">
        <p14:creationId xmlns:p14="http://schemas.microsoft.com/office/powerpoint/2010/main" val="300910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24</a:t>
            </a:fld>
            <a:endParaRPr lang="en-US"/>
          </a:p>
        </p:txBody>
      </p:sp>
    </p:spTree>
    <p:extLst>
      <p:ext uri="{BB962C8B-B14F-4D97-AF65-F5344CB8AC3E}">
        <p14:creationId xmlns:p14="http://schemas.microsoft.com/office/powerpoint/2010/main" val="233966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33</a:t>
            </a:fld>
            <a:endParaRPr lang="en-US"/>
          </a:p>
        </p:txBody>
      </p:sp>
    </p:spTree>
    <p:extLst>
      <p:ext uri="{BB962C8B-B14F-4D97-AF65-F5344CB8AC3E}">
        <p14:creationId xmlns:p14="http://schemas.microsoft.com/office/powerpoint/2010/main" val="70423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34</a:t>
            </a:fld>
            <a:endParaRPr lang="en-US"/>
          </a:p>
        </p:txBody>
      </p:sp>
    </p:spTree>
    <p:extLst>
      <p:ext uri="{BB962C8B-B14F-4D97-AF65-F5344CB8AC3E}">
        <p14:creationId xmlns:p14="http://schemas.microsoft.com/office/powerpoint/2010/main" val="66663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35</a:t>
            </a:fld>
            <a:endParaRPr lang="en-US"/>
          </a:p>
        </p:txBody>
      </p:sp>
    </p:spTree>
    <p:extLst>
      <p:ext uri="{BB962C8B-B14F-4D97-AF65-F5344CB8AC3E}">
        <p14:creationId xmlns:p14="http://schemas.microsoft.com/office/powerpoint/2010/main" val="195062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36</a:t>
            </a:fld>
            <a:endParaRPr lang="en-US"/>
          </a:p>
        </p:txBody>
      </p:sp>
    </p:spTree>
    <p:extLst>
      <p:ext uri="{BB962C8B-B14F-4D97-AF65-F5344CB8AC3E}">
        <p14:creationId xmlns:p14="http://schemas.microsoft.com/office/powerpoint/2010/main" val="4750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37</a:t>
            </a:fld>
            <a:endParaRPr lang="en-US"/>
          </a:p>
        </p:txBody>
      </p:sp>
    </p:spTree>
    <p:extLst>
      <p:ext uri="{BB962C8B-B14F-4D97-AF65-F5344CB8AC3E}">
        <p14:creationId xmlns:p14="http://schemas.microsoft.com/office/powerpoint/2010/main" val="395126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38</a:t>
            </a:fld>
            <a:endParaRPr lang="en-US"/>
          </a:p>
        </p:txBody>
      </p:sp>
    </p:spTree>
    <p:extLst>
      <p:ext uri="{BB962C8B-B14F-4D97-AF65-F5344CB8AC3E}">
        <p14:creationId xmlns:p14="http://schemas.microsoft.com/office/powerpoint/2010/main" val="73661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39</a:t>
            </a:fld>
            <a:endParaRPr lang="en-US"/>
          </a:p>
        </p:txBody>
      </p:sp>
    </p:spTree>
    <p:extLst>
      <p:ext uri="{BB962C8B-B14F-4D97-AF65-F5344CB8AC3E}">
        <p14:creationId xmlns:p14="http://schemas.microsoft.com/office/powerpoint/2010/main" val="140043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25</a:t>
            </a:fld>
            <a:endParaRPr lang="en-US"/>
          </a:p>
        </p:txBody>
      </p:sp>
    </p:spTree>
    <p:extLst>
      <p:ext uri="{BB962C8B-B14F-4D97-AF65-F5344CB8AC3E}">
        <p14:creationId xmlns:p14="http://schemas.microsoft.com/office/powerpoint/2010/main" val="275510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26</a:t>
            </a:fld>
            <a:endParaRPr lang="en-US"/>
          </a:p>
        </p:txBody>
      </p:sp>
    </p:spTree>
    <p:extLst>
      <p:ext uri="{BB962C8B-B14F-4D97-AF65-F5344CB8AC3E}">
        <p14:creationId xmlns:p14="http://schemas.microsoft.com/office/powerpoint/2010/main" val="153821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27</a:t>
            </a:fld>
            <a:endParaRPr lang="en-US"/>
          </a:p>
        </p:txBody>
      </p:sp>
    </p:spTree>
    <p:extLst>
      <p:ext uri="{BB962C8B-B14F-4D97-AF65-F5344CB8AC3E}">
        <p14:creationId xmlns:p14="http://schemas.microsoft.com/office/powerpoint/2010/main" val="267289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28</a:t>
            </a:fld>
            <a:endParaRPr lang="en-US"/>
          </a:p>
        </p:txBody>
      </p:sp>
    </p:spTree>
    <p:extLst>
      <p:ext uri="{BB962C8B-B14F-4D97-AF65-F5344CB8AC3E}">
        <p14:creationId xmlns:p14="http://schemas.microsoft.com/office/powerpoint/2010/main" val="10714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29</a:t>
            </a:fld>
            <a:endParaRPr lang="en-US"/>
          </a:p>
        </p:txBody>
      </p:sp>
    </p:spTree>
    <p:extLst>
      <p:ext uri="{BB962C8B-B14F-4D97-AF65-F5344CB8AC3E}">
        <p14:creationId xmlns:p14="http://schemas.microsoft.com/office/powerpoint/2010/main" val="184179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30</a:t>
            </a:fld>
            <a:endParaRPr lang="en-US"/>
          </a:p>
        </p:txBody>
      </p:sp>
    </p:spTree>
    <p:extLst>
      <p:ext uri="{BB962C8B-B14F-4D97-AF65-F5344CB8AC3E}">
        <p14:creationId xmlns:p14="http://schemas.microsoft.com/office/powerpoint/2010/main" val="248430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31</a:t>
            </a:fld>
            <a:endParaRPr lang="en-US"/>
          </a:p>
        </p:txBody>
      </p:sp>
    </p:spTree>
    <p:extLst>
      <p:ext uri="{BB962C8B-B14F-4D97-AF65-F5344CB8AC3E}">
        <p14:creationId xmlns:p14="http://schemas.microsoft.com/office/powerpoint/2010/main" val="105221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5CE93-6519-4E3B-969B-A1DA4AF27601}" type="slidenum">
              <a:rPr lang="en-US" smtClean="0"/>
              <a:t>32</a:t>
            </a:fld>
            <a:endParaRPr lang="en-US"/>
          </a:p>
        </p:txBody>
      </p:sp>
    </p:spTree>
    <p:extLst>
      <p:ext uri="{BB962C8B-B14F-4D97-AF65-F5344CB8AC3E}">
        <p14:creationId xmlns:p14="http://schemas.microsoft.com/office/powerpoint/2010/main" val="80903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608D-404D-EA23-8A51-CF16548B7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8145C-4C38-7555-B610-777836F76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BA9D75-8001-92B2-097C-EBA68284B6FB}"/>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DB727DC7-1983-469D-1A7A-B9520D76A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3C184-1E56-1470-90BC-89A774528881}"/>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409163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A896-044D-1AE2-735C-B87F0AE3D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A5D2BF-7EBE-3FCF-6339-94E28C66B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75A69-5146-8381-696C-BDDCFD6D8ED3}"/>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FC908018-266D-15B4-E62C-8BC0601CC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8B2BD-7896-0E09-7A9C-46E7F768AEFB}"/>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10506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978FD-88D7-462F-E658-A16CFD729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8E260A-B23D-DED9-84E8-621CAEBE1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399E4-3962-9B27-24C6-A589BBAB33A3}"/>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F39E847B-79F6-7C1F-B6BF-439CFB837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CB09D-5B8C-B6C8-D157-CD1AD983A0F9}"/>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275239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FA6B-5721-1CBA-574D-4AD312448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3A65F-A1FF-A494-8376-3B55A49397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3CAC8-06AD-9DF7-D001-70EA2C95ACFE}"/>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30242B48-B505-A68C-3687-A98908016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9AF98-56D6-AACD-8DF3-B6107EF3E89D}"/>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134230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6851-2A5C-0534-A8D0-5B55870B3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7FCA34-E01D-2628-8FD1-2784E650D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B93AC9-5667-DA78-333F-5D42ABBC15F3}"/>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AF14D660-D049-120C-7F72-EF28B3385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A6F14-9E66-74AB-A863-749C81FE591B}"/>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89367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18CF-DEAB-B55B-9C9A-108DE7223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74121-0BC3-E119-37FB-B2211B5C7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75C39-D332-C13E-1D02-681298FD0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46E3E2-C300-2F57-6918-918871671FC9}"/>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6" name="Footer Placeholder 5">
            <a:extLst>
              <a:ext uri="{FF2B5EF4-FFF2-40B4-BE49-F238E27FC236}">
                <a16:creationId xmlns:a16="http://schemas.microsoft.com/office/drawing/2014/main" id="{70C06F99-5F99-CDAE-C2BF-9B1EA0A96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A8B59-C228-021B-4995-DAA8078229A8}"/>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550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A01A-FF4F-8659-BF43-5F618CBED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EF533-6D3F-6FD4-2BA8-FEAB3B1D3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16DD76-1365-C095-2916-56CD0C9DBA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9EC2C4-780B-77ED-01C3-4D96B54E63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6659D-8EFB-25EA-740E-B3D1AB4701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B877C-B8CF-6E1C-ADD0-93323E738F03}"/>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8" name="Footer Placeholder 7">
            <a:extLst>
              <a:ext uri="{FF2B5EF4-FFF2-40B4-BE49-F238E27FC236}">
                <a16:creationId xmlns:a16="http://schemas.microsoft.com/office/drawing/2014/main" id="{1014108F-D8BE-3545-8A07-EC000F004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438873-4949-79F5-9C9B-C2BC53C95369}"/>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127472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300D-DFEF-FE3F-811E-6D62CA9CED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A4C94F-E3FB-62F4-DD54-01251562A63D}"/>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4" name="Footer Placeholder 3">
            <a:extLst>
              <a:ext uri="{FF2B5EF4-FFF2-40B4-BE49-F238E27FC236}">
                <a16:creationId xmlns:a16="http://schemas.microsoft.com/office/drawing/2014/main" id="{59A41BC7-F196-DA29-3A8E-F748251C5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0D19FB-DA9D-CE30-A1A2-F4602926E0F0}"/>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303714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0EC6B-9E7C-3B15-49C9-CD83E16AADE5}"/>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3" name="Footer Placeholder 2">
            <a:extLst>
              <a:ext uri="{FF2B5EF4-FFF2-40B4-BE49-F238E27FC236}">
                <a16:creationId xmlns:a16="http://schemas.microsoft.com/office/drawing/2014/main" id="{9FB78E60-1C35-D34F-E03C-BB3593103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F21C89-5E12-A072-2157-E096BE39B0BF}"/>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389849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3248-16F6-D8AA-85A5-A560FFCF6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9A68FA-3D4C-FE17-AF1E-3CAD63BB6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D945C5-97A7-BCA8-171C-839D17A24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8CE08-C431-8672-B3AA-0D1FCF44313E}"/>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6" name="Footer Placeholder 5">
            <a:extLst>
              <a:ext uri="{FF2B5EF4-FFF2-40B4-BE49-F238E27FC236}">
                <a16:creationId xmlns:a16="http://schemas.microsoft.com/office/drawing/2014/main" id="{20E3AB42-B1BC-FB15-7517-240F04947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15560-0175-2468-5F15-CDD4CA9EC90D}"/>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298967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9108-D652-2B93-7903-74730FC9E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7EA35-ADDF-068A-6598-B12B30AB5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6A397A-05B6-AF30-EE91-548CF91C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5E9B45-9B8D-1566-6D14-AEFB72BC9C02}"/>
              </a:ext>
            </a:extLst>
          </p:cNvPr>
          <p:cNvSpPr>
            <a:spLocks noGrp="1"/>
          </p:cNvSpPr>
          <p:nvPr>
            <p:ph type="dt" sz="half" idx="10"/>
          </p:nvPr>
        </p:nvSpPr>
        <p:spPr/>
        <p:txBody>
          <a:bodyPr/>
          <a:lstStyle/>
          <a:p>
            <a:fld id="{0D2FA260-35F4-40AF-ACEE-1506C34C3AC4}" type="datetimeFigureOut">
              <a:rPr lang="en-US" smtClean="0"/>
              <a:t>6/9/2023</a:t>
            </a:fld>
            <a:endParaRPr lang="en-US"/>
          </a:p>
        </p:txBody>
      </p:sp>
      <p:sp>
        <p:nvSpPr>
          <p:cNvPr id="6" name="Footer Placeholder 5">
            <a:extLst>
              <a:ext uri="{FF2B5EF4-FFF2-40B4-BE49-F238E27FC236}">
                <a16:creationId xmlns:a16="http://schemas.microsoft.com/office/drawing/2014/main" id="{D6F7ACF9-E446-7219-E030-D6C618A81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E32E1C-33DF-C250-A937-AA590079720B}"/>
              </a:ext>
            </a:extLst>
          </p:cNvPr>
          <p:cNvSpPr>
            <a:spLocks noGrp="1"/>
          </p:cNvSpPr>
          <p:nvPr>
            <p:ph type="sldNum" sz="quarter" idx="12"/>
          </p:nvPr>
        </p:nvSpPr>
        <p:spPr/>
        <p:txBody>
          <a:bodyPr/>
          <a:lstStyle/>
          <a:p>
            <a:fld id="{C127F2D3-4078-4A98-884A-8A6EAB66A287}" type="slidenum">
              <a:rPr lang="en-US" smtClean="0"/>
              <a:t>‹#›</a:t>
            </a:fld>
            <a:endParaRPr lang="en-US"/>
          </a:p>
        </p:txBody>
      </p:sp>
    </p:spTree>
    <p:extLst>
      <p:ext uri="{BB962C8B-B14F-4D97-AF65-F5344CB8AC3E}">
        <p14:creationId xmlns:p14="http://schemas.microsoft.com/office/powerpoint/2010/main" val="135634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76F2B-C010-2A94-2E2B-D85B0F5D9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609261-C402-ABA7-CAA7-F5F4522B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B407B-24A8-8436-7E9C-BB3F79C87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FA260-35F4-40AF-ACEE-1506C34C3AC4}" type="datetimeFigureOut">
              <a:rPr lang="en-US" smtClean="0"/>
              <a:t>6/9/2023</a:t>
            </a:fld>
            <a:endParaRPr lang="en-US"/>
          </a:p>
        </p:txBody>
      </p:sp>
      <p:sp>
        <p:nvSpPr>
          <p:cNvPr id="5" name="Footer Placeholder 4">
            <a:extLst>
              <a:ext uri="{FF2B5EF4-FFF2-40B4-BE49-F238E27FC236}">
                <a16:creationId xmlns:a16="http://schemas.microsoft.com/office/drawing/2014/main" id="{04312A26-402D-8B81-6357-C2CD752D8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0C867C-FA9E-0DF0-4D72-B55F42C8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7F2D3-4078-4A98-884A-8A6EAB66A287}" type="slidenum">
              <a:rPr lang="en-US" smtClean="0"/>
              <a:t>‹#›</a:t>
            </a:fld>
            <a:endParaRPr lang="en-US"/>
          </a:p>
        </p:txBody>
      </p:sp>
    </p:spTree>
    <p:extLst>
      <p:ext uri="{BB962C8B-B14F-4D97-AF65-F5344CB8AC3E}">
        <p14:creationId xmlns:p14="http://schemas.microsoft.com/office/powerpoint/2010/main" val="162680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DA316288-D321-7745-748D-FF1AFAA67920}"/>
              </a:ext>
            </a:extLst>
          </p:cNvPr>
          <p:cNvSpPr txBox="1"/>
          <p:nvPr/>
        </p:nvSpPr>
        <p:spPr>
          <a:xfrm>
            <a:off x="261051" y="1144704"/>
            <a:ext cx="11816062" cy="2604496"/>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Q.6 </a:t>
            </a:r>
            <a:r>
              <a:rPr lang="en-US" sz="2400" b="1" dirty="0">
                <a:solidFill>
                  <a:srgbClr val="333333"/>
                </a:solidFill>
                <a:latin typeface="Cambria" panose="02040503050406030204" pitchFamily="18" charset="0"/>
                <a:ea typeface="Cambria" panose="02040503050406030204" pitchFamily="18" charset="0"/>
              </a:rPr>
              <a:t>Find the smallest 6-digit number that is divisible by 96, 120 and 180. </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वह सबसे छोटी 6 - अंकीय संख्या निर्धारित करें जो 96, 120 और 180 से विभाज्य हो। </a:t>
            </a:r>
            <a:endParaRPr lang="en-IN" sz="2400" b="1" dirty="0">
              <a:solidFill>
                <a:srgbClr val="FF0000"/>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100678</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100900</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124080</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100800</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58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41895ADC-8F1E-AA94-F3B7-6D0C75831E4C}"/>
              </a:ext>
            </a:extLst>
          </p:cNvPr>
          <p:cNvSpPr txBox="1"/>
          <p:nvPr/>
        </p:nvSpPr>
        <p:spPr>
          <a:xfrm>
            <a:off x="261051" y="1144704"/>
            <a:ext cx="11816062" cy="3453959"/>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Q.7 </a:t>
            </a:r>
            <a:r>
              <a:rPr lang="en-US" sz="2400" b="1" dirty="0">
                <a:solidFill>
                  <a:srgbClr val="333333"/>
                </a:solidFill>
                <a:latin typeface="Cambria" panose="02040503050406030204" pitchFamily="18" charset="0"/>
                <a:ea typeface="Cambria" panose="02040503050406030204" pitchFamily="18" charset="0"/>
              </a:rPr>
              <a:t>On reducing the price of a TV set by 25%, its sales increase by 20%. What is the effect on the revenue earned by the shopkeeper? </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टीवी सेट की कीमत 25</a:t>
            </a:r>
            <a:r>
              <a:rPr lang="en-US" sz="2400" b="1" dirty="0">
                <a:solidFill>
                  <a:srgbClr val="333333"/>
                </a:solidFill>
                <a:latin typeface="Cambria" panose="02040503050406030204" pitchFamily="18" charset="0"/>
                <a:ea typeface="Cambria" panose="02040503050406030204" pitchFamily="18" charset="0"/>
              </a:rPr>
              <a:t>% </a:t>
            </a:r>
            <a:r>
              <a:rPr lang="hi-IN" sz="2400" b="1" dirty="0">
                <a:solidFill>
                  <a:srgbClr val="333333"/>
                </a:solidFill>
                <a:latin typeface="Cambria" panose="02040503050406030204" pitchFamily="18" charset="0"/>
                <a:ea typeface="Cambria" panose="02040503050406030204" pitchFamily="18" charset="0"/>
              </a:rPr>
              <a:t>कम करने पर इसकी बिक्री में 20</a:t>
            </a:r>
            <a:r>
              <a:rPr lang="en-US" sz="2400" b="1" dirty="0">
                <a:solidFill>
                  <a:srgbClr val="333333"/>
                </a:solidFill>
                <a:latin typeface="Cambria" panose="02040503050406030204" pitchFamily="18" charset="0"/>
                <a:ea typeface="Cambria" panose="02040503050406030204" pitchFamily="18" charset="0"/>
              </a:rPr>
              <a:t>% </a:t>
            </a:r>
            <a:r>
              <a:rPr lang="hi-IN" sz="2400" b="1" dirty="0">
                <a:solidFill>
                  <a:srgbClr val="333333"/>
                </a:solidFill>
                <a:latin typeface="Cambria" panose="02040503050406030204" pitchFamily="18" charset="0"/>
                <a:ea typeface="Cambria" panose="02040503050406030204" pitchFamily="18" charset="0"/>
              </a:rPr>
              <a:t>की वृद्धि हुई है। दुकानदार को मिलने वाले राजस्व पर क्या प्रभाव पड़ता है? </a:t>
            </a:r>
            <a:r>
              <a:rPr lang="en-IN" sz="2400" b="1" dirty="0">
                <a:solidFill>
                  <a:srgbClr val="FF0000"/>
                </a:solidFill>
                <a:latin typeface="Cambria" panose="02040503050406030204" pitchFamily="18" charset="0"/>
                <a:ea typeface="Cambria" panose="02040503050406030204" pitchFamily="18" charset="0"/>
              </a:rPr>
              <a:t> </a:t>
            </a:r>
          </a:p>
          <a:p>
            <a:pPr>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9 %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8 %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11 %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10 %</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82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E817EB52-F978-E32C-8F6C-5D424EFF1FB2}"/>
              </a:ext>
            </a:extLst>
          </p:cNvPr>
          <p:cNvSpPr txBox="1"/>
          <p:nvPr/>
        </p:nvSpPr>
        <p:spPr>
          <a:xfrm>
            <a:off x="261051" y="1144704"/>
            <a:ext cx="11816062" cy="3453959"/>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Q.8 </a:t>
            </a:r>
            <a:r>
              <a:rPr lang="en-US" sz="2400" b="1" dirty="0">
                <a:solidFill>
                  <a:srgbClr val="333333"/>
                </a:solidFill>
                <a:latin typeface="Cambria" panose="02040503050406030204" pitchFamily="18" charset="0"/>
                <a:ea typeface="Cambria" panose="02040503050406030204" pitchFamily="18" charset="0"/>
              </a:rPr>
              <a:t>A sum of money in 3 years becomes Rs. 1344 and in 7 years it becomes Rs. 1536. What is the principle when simple rate of interest is to be charged? </a:t>
            </a:r>
          </a:p>
          <a:p>
            <a:pPr algn="just">
              <a:lnSpc>
                <a:spcPct val="115000"/>
              </a:lnSpc>
            </a:pPr>
            <a:r>
              <a:rPr lang="hi-IN" sz="2400" b="1" dirty="0">
                <a:latin typeface="Cambria" panose="02040503050406030204" pitchFamily="18" charset="0"/>
                <a:ea typeface="Cambria" panose="02040503050406030204" pitchFamily="18" charset="0"/>
              </a:rPr>
              <a:t>3 साल में एक राशि रुपये हो जाती है। 1344 और 7 वर्षों में यह रु. 1536. साधारण ब्याज दर वसूल करने का सिद्धांत क्या है?</a:t>
            </a:r>
            <a:endParaRPr lang="en-IN" sz="2400" b="1" dirty="0">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(a) 1200</a:t>
            </a:r>
          </a:p>
          <a:p>
            <a:pPr>
              <a:lnSpc>
                <a:spcPct val="115000"/>
              </a:lnSpc>
            </a:pPr>
            <a:r>
              <a:rPr lang="en-IN" sz="2400" b="1" dirty="0">
                <a:solidFill>
                  <a:srgbClr val="333333"/>
                </a:solidFill>
                <a:latin typeface="Cambria" panose="02040503050406030204" pitchFamily="18" charset="0"/>
                <a:ea typeface="Cambria" panose="02040503050406030204" pitchFamily="18" charset="0"/>
              </a:rPr>
              <a:t>(b) 1800</a:t>
            </a:r>
          </a:p>
          <a:p>
            <a:pPr>
              <a:lnSpc>
                <a:spcPct val="115000"/>
              </a:lnSpc>
            </a:pPr>
            <a:r>
              <a:rPr lang="en-IN" sz="2400" b="1" dirty="0">
                <a:solidFill>
                  <a:srgbClr val="333333"/>
                </a:solidFill>
                <a:latin typeface="Cambria" panose="02040503050406030204" pitchFamily="18" charset="0"/>
                <a:ea typeface="Cambria" panose="02040503050406030204" pitchFamily="18" charset="0"/>
              </a:rPr>
              <a:t>(c) 1500</a:t>
            </a:r>
          </a:p>
          <a:p>
            <a:pPr>
              <a:lnSpc>
                <a:spcPct val="115000"/>
              </a:lnSpc>
            </a:pPr>
            <a:r>
              <a:rPr lang="en-IN" sz="2400" b="1" dirty="0">
                <a:solidFill>
                  <a:srgbClr val="333333"/>
                </a:solidFill>
                <a:latin typeface="Cambria" panose="02040503050406030204" pitchFamily="18" charset="0"/>
                <a:ea typeface="Cambria" panose="02040503050406030204" pitchFamily="18" charset="0"/>
              </a:rPr>
              <a:t>(d) 1000</a:t>
            </a:r>
          </a:p>
        </p:txBody>
      </p:sp>
    </p:spTree>
    <p:extLst>
      <p:ext uri="{BB962C8B-B14F-4D97-AF65-F5344CB8AC3E}">
        <p14:creationId xmlns:p14="http://schemas.microsoft.com/office/powerpoint/2010/main" val="52691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465689A7-7429-8863-E6A0-A0A7A1F68843}"/>
              </a:ext>
            </a:extLst>
          </p:cNvPr>
          <p:cNvSpPr txBox="1"/>
          <p:nvPr/>
        </p:nvSpPr>
        <p:spPr>
          <a:xfrm>
            <a:off x="187969" y="833419"/>
            <a:ext cx="11816062" cy="4303422"/>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Q.9 </a:t>
            </a:r>
            <a:r>
              <a:rPr lang="en-US" sz="2400" b="1" dirty="0">
                <a:solidFill>
                  <a:srgbClr val="333333"/>
                </a:solidFill>
                <a:latin typeface="Cambria" panose="02040503050406030204" pitchFamily="18" charset="0"/>
                <a:ea typeface="Cambria" panose="02040503050406030204" pitchFamily="18" charset="0"/>
              </a:rPr>
              <a:t>A certain number is added to each of a pair of numbers which are in the ratio 4 : 5. The sum of the resulting numbers is 39 and their ratio (taken in the same order as mentioned above) is 6 : 7. What is the number added? </a:t>
            </a:r>
          </a:p>
          <a:p>
            <a:pPr algn="just">
              <a:lnSpc>
                <a:spcPct val="115000"/>
              </a:lnSpc>
            </a:pPr>
            <a:r>
              <a:rPr lang="hi-IN" sz="2400" b="1" dirty="0">
                <a:latin typeface="Cambria" panose="02040503050406030204" pitchFamily="18" charset="0"/>
                <a:ea typeface="Cambria" panose="02040503050406030204" pitchFamily="18" charset="0"/>
              </a:rPr>
              <a:t>संख्याओं के प्रत्येक युग्म में एक निश्चित संख्या जोड़ी जाती है जिसका अनुपात 4 : 5 है। परिणामी संख्याओं का योग 39 है और उनका अनुपात (उसी क्रम में लिया गया है जैसा कि ऊपर बताया गया है) 6 : 7 है। नंबर जोड़ा गया?</a:t>
            </a:r>
            <a:endParaRPr lang="en-IN" sz="2400" b="1" dirty="0">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(a) 6</a:t>
            </a:r>
          </a:p>
          <a:p>
            <a:pPr>
              <a:lnSpc>
                <a:spcPct val="115000"/>
              </a:lnSpc>
            </a:pPr>
            <a:r>
              <a:rPr lang="en-IN" sz="2400" b="1" dirty="0">
                <a:solidFill>
                  <a:srgbClr val="333333"/>
                </a:solidFill>
                <a:latin typeface="Cambria" panose="02040503050406030204" pitchFamily="18" charset="0"/>
                <a:ea typeface="Cambria" panose="02040503050406030204" pitchFamily="18" charset="0"/>
              </a:rPr>
              <a:t>(b) 7</a:t>
            </a:r>
          </a:p>
          <a:p>
            <a:pPr>
              <a:lnSpc>
                <a:spcPct val="115000"/>
              </a:lnSpc>
            </a:pPr>
            <a:r>
              <a:rPr lang="en-IN" sz="2400" b="1" dirty="0">
                <a:solidFill>
                  <a:srgbClr val="333333"/>
                </a:solidFill>
                <a:latin typeface="Cambria" panose="02040503050406030204" pitchFamily="18" charset="0"/>
                <a:ea typeface="Cambria" panose="02040503050406030204" pitchFamily="18" charset="0"/>
              </a:rPr>
              <a:t>(c) 8</a:t>
            </a:r>
          </a:p>
          <a:p>
            <a:pPr>
              <a:lnSpc>
                <a:spcPct val="115000"/>
              </a:lnSpc>
            </a:pPr>
            <a:r>
              <a:rPr lang="en-IN" sz="2400" b="1" dirty="0">
                <a:solidFill>
                  <a:srgbClr val="333333"/>
                </a:solidFill>
                <a:latin typeface="Cambria" panose="02040503050406030204" pitchFamily="18" charset="0"/>
                <a:ea typeface="Cambria" panose="02040503050406030204" pitchFamily="18" charset="0"/>
              </a:rPr>
              <a:t>(d) 9</a:t>
            </a:r>
          </a:p>
        </p:txBody>
      </p:sp>
    </p:spTree>
    <p:extLst>
      <p:ext uri="{BB962C8B-B14F-4D97-AF65-F5344CB8AC3E}">
        <p14:creationId xmlns:p14="http://schemas.microsoft.com/office/powerpoint/2010/main" val="87304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1BE9FE6-F804-103A-F2C9-B3D5388C3789}"/>
                  </a:ext>
                </a:extLst>
              </p:cNvPr>
              <p:cNvSpPr txBox="1"/>
              <p:nvPr/>
            </p:nvSpPr>
            <p:spPr>
              <a:xfrm>
                <a:off x="368891" y="938381"/>
                <a:ext cx="11454217" cy="3024546"/>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Q.10 Simplify the following expression: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3 × 8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m:t>
                    </m:r>
                  </m:oMath>
                </a14:m>
                <a:r>
                  <a:rPr lang="en-US" sz="2600" b="1" dirty="0">
                    <a:latin typeface="Cambria" panose="02040503050406030204" pitchFamily="18" charset="0"/>
                    <a:ea typeface="Cambria" panose="02040503050406030204" pitchFamily="18" charset="0"/>
                    <a:cs typeface="Rajdhani" panose="02000000000000000000" pitchFamily="2" charset="0"/>
                  </a:rPr>
                  <a:t> 9 of 6 – 2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m:t>
                    </m:r>
                  </m:oMath>
                </a14:m>
                <a:r>
                  <a:rPr lang="en-US" sz="2600" b="1" dirty="0">
                    <a:latin typeface="Cambria" panose="02040503050406030204" pitchFamily="18" charset="0"/>
                    <a:ea typeface="Cambria" panose="02040503050406030204" pitchFamily="18" charset="0"/>
                    <a:cs typeface="Rajdhani" panose="02000000000000000000" pitchFamily="2" charset="0"/>
                  </a:rPr>
                  <a:t> 3 × (5 - 2) × 2 + 18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m:t>
                    </m:r>
                  </m:oMath>
                </a14:m>
                <a:r>
                  <a:rPr lang="en-US" sz="2600" b="1" dirty="0">
                    <a:latin typeface="Cambria" panose="02040503050406030204" pitchFamily="18" charset="0"/>
                    <a:ea typeface="Cambria" panose="02040503050406030204" pitchFamily="18" charset="0"/>
                    <a:cs typeface="Rajdhani" panose="02000000000000000000" pitchFamily="2" charset="0"/>
                  </a:rPr>
                  <a:t> 3 of 3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2</a:t>
                </a:r>
                <a14:m>
                  <m:oMath xmlns:m="http://schemas.openxmlformats.org/officeDocument/2006/math">
                    <m:r>
                      <a:rPr lang="en-US" sz="2600" b="1" i="0" dirty="0" smtClean="0">
                        <a:latin typeface="Cambria Math" panose="02040503050406030204" pitchFamily="18" charset="0"/>
                        <a:ea typeface="Cambria" panose="02040503050406030204" pitchFamily="18" charset="0"/>
                        <a:cs typeface="Rajdhani" panose="02000000000000000000" pitchFamily="2" charset="0"/>
                      </a:rPr>
                      <m:t> </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𝟏</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𝟑</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m:t>
                    </m:r>
                    <m:r>
                      <a:rPr lang="en-US" sz="2600" b="1" i="1" smtClean="0">
                        <a:latin typeface="Cambria Math" panose="02040503050406030204" pitchFamily="18" charset="0"/>
                        <a:ea typeface="Cambria" panose="02040503050406030204" pitchFamily="18" charset="0"/>
                        <a:cs typeface="Rajdhani" panose="02000000000000000000" pitchFamily="2" charset="0"/>
                      </a:rPr>
                      <m:t>𝟒</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(c) 2</a:t>
                </a:r>
                <a14:m>
                  <m:oMath xmlns:m="http://schemas.openxmlformats.org/officeDocument/2006/math">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𝟏𝟐</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𝟏𝟑</m:t>
                        </m:r>
                      </m:den>
                    </m:f>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0" dirty="0" smtClean="0">
                        <a:latin typeface="Cambria Math" panose="02040503050406030204" pitchFamily="18" charset="0"/>
                        <a:ea typeface="Cambria" panose="02040503050406030204" pitchFamily="18" charset="0"/>
                        <a:cs typeface="Rajdhani" panose="02000000000000000000" pitchFamily="2" charset="0"/>
                      </a:rPr>
                      <m:t>−</m:t>
                    </m:r>
                    <m:r>
                      <a:rPr lang="en-US" sz="2600" b="1" i="1" dirty="0" smtClean="0">
                        <a:latin typeface="Cambria Math" panose="02040503050406030204" pitchFamily="18" charset="0"/>
                        <a:ea typeface="Cambria" panose="02040503050406030204" pitchFamily="18" charset="0"/>
                        <a:cs typeface="Rajdhani" panose="02000000000000000000" pitchFamily="2" charset="0"/>
                      </a:rPr>
                      <m:t>𝟏</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𝟓</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𝟗</m:t>
                        </m:r>
                      </m:den>
                    </m:f>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4" name="TextBox 3">
                <a:extLst>
                  <a:ext uri="{FF2B5EF4-FFF2-40B4-BE49-F238E27FC236}">
                    <a16:creationId xmlns:a16="http://schemas.microsoft.com/office/drawing/2014/main" id="{91BE9FE6-F804-103A-F2C9-B3D5388C3789}"/>
                  </a:ext>
                </a:extLst>
              </p:cNvPr>
              <p:cNvSpPr txBox="1">
                <a:spLocks noRot="1" noChangeAspect="1" noMove="1" noResize="1" noEditPoints="1" noAdjustHandles="1" noChangeArrowheads="1" noChangeShapeType="1" noTextEdit="1"/>
              </p:cNvSpPr>
              <p:nvPr/>
            </p:nvSpPr>
            <p:spPr>
              <a:xfrm>
                <a:off x="368891" y="938381"/>
                <a:ext cx="11454217" cy="3024546"/>
              </a:xfrm>
              <a:prstGeom prst="rect">
                <a:avLst/>
              </a:prstGeom>
              <a:blipFill>
                <a:blip r:embed="rId3"/>
                <a:stretch>
                  <a:fillRect l="-958" t="-1815" b="-1210"/>
                </a:stretch>
              </a:blipFill>
            </p:spPr>
            <p:txBody>
              <a:bodyPr/>
              <a:lstStyle/>
              <a:p>
                <a:r>
                  <a:rPr lang="en-US">
                    <a:noFill/>
                  </a:rPr>
                  <a:t> </a:t>
                </a:r>
              </a:p>
            </p:txBody>
          </p:sp>
        </mc:Fallback>
      </mc:AlternateContent>
    </p:spTree>
    <p:extLst>
      <p:ext uri="{BB962C8B-B14F-4D97-AF65-F5344CB8AC3E}">
        <p14:creationId xmlns:p14="http://schemas.microsoft.com/office/powerpoint/2010/main" val="308351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5529855-417F-58EF-0AC6-DBF81ECFDEE7}"/>
                  </a:ext>
                </a:extLst>
              </p:cNvPr>
              <p:cNvSpPr txBox="1"/>
              <p:nvPr/>
            </p:nvSpPr>
            <p:spPr>
              <a:xfrm>
                <a:off x="71120" y="700023"/>
                <a:ext cx="11454217" cy="5262979"/>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cs typeface="Rajdhani" panose="02000000000000000000" pitchFamily="2" charset="0"/>
                  </a:rPr>
                  <a:t>Q11. The data given in the table shows the number of students studying in four different disciplines in 5 institutes. Study the table and answer the question. </a:t>
                </a: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400" b="1" dirty="0">
                  <a:latin typeface="Cambria" panose="02040503050406030204" pitchFamily="18" charset="0"/>
                  <a:ea typeface="Cambria" panose="02040503050406030204" pitchFamily="18" charset="0"/>
                  <a:cs typeface="Rajdhani" panose="02000000000000000000" pitchFamily="2" charset="0"/>
                </a:endParaRPr>
              </a:p>
              <a:p>
                <a:pPr algn="just"/>
                <a:r>
                  <a:rPr lang="en-US" sz="2400" b="1" dirty="0">
                    <a:latin typeface="Cambria" panose="02040503050406030204" pitchFamily="18" charset="0"/>
                    <a:ea typeface="Cambria" panose="02040503050406030204" pitchFamily="18" charset="0"/>
                    <a:cs typeface="Rajdhani" panose="02000000000000000000" pitchFamily="2" charset="0"/>
                  </a:rPr>
                  <a:t>Number of students studying Computer Science in the institutes A and C taken together is what percent of the number of students studying Arts in the institutes B and D taken together? </a:t>
                </a:r>
              </a:p>
              <a:p>
                <a:pPr algn="just"/>
                <a:r>
                  <a:rPr lang="en-US" sz="2400" b="1" dirty="0">
                    <a:latin typeface="Cambria" panose="02040503050406030204" pitchFamily="18" charset="0"/>
                    <a:ea typeface="Cambria" panose="02040503050406030204" pitchFamily="18" charset="0"/>
                    <a:cs typeface="Rajdhani" panose="02000000000000000000" pitchFamily="2" charset="0"/>
                  </a:rPr>
                  <a:t>(a) 83.3 		(b) </a:t>
                </a:r>
                <a14:m>
                  <m:oMath xmlns:m="http://schemas.openxmlformats.org/officeDocument/2006/math">
                    <m:r>
                      <a:rPr lang="en-US" sz="2400" b="1" i="1" smtClean="0">
                        <a:latin typeface="Cambria Math" panose="02040503050406030204" pitchFamily="18" charset="0"/>
                        <a:ea typeface="Cambria" panose="02040503050406030204" pitchFamily="18" charset="0"/>
                        <a:cs typeface="Rajdhani" panose="02000000000000000000" pitchFamily="2" charset="0"/>
                      </a:rPr>
                      <m:t>𝟏𝟐𝟎</m:t>
                    </m:r>
                  </m:oMath>
                </a14:m>
                <a:r>
                  <a:rPr lang="en-US" sz="2400" b="1" dirty="0">
                    <a:latin typeface="Cambria" panose="02040503050406030204" pitchFamily="18" charset="0"/>
                    <a:ea typeface="Cambria" panose="02040503050406030204" pitchFamily="18" charset="0"/>
                    <a:cs typeface="Rajdhani" panose="02000000000000000000" pitchFamily="2" charset="0"/>
                  </a:rPr>
                  <a:t>		(c) </a:t>
                </a:r>
                <a14:m>
                  <m:oMath xmlns:m="http://schemas.openxmlformats.org/officeDocument/2006/math">
                    <m:r>
                      <a:rPr lang="en-US" sz="2400" b="1" i="1" smtClean="0">
                        <a:latin typeface="Cambria Math" panose="02040503050406030204" pitchFamily="18" charset="0"/>
                        <a:ea typeface="Cambria" panose="02040503050406030204" pitchFamily="18" charset="0"/>
                      </a:rPr>
                      <m:t>𝟐𝟎𝟎</m:t>
                    </m:r>
                  </m:oMath>
                </a14:m>
                <a:r>
                  <a:rPr lang="en-US" sz="2400" b="1" dirty="0">
                    <a:latin typeface="Cambria" panose="02040503050406030204" pitchFamily="18" charset="0"/>
                    <a:ea typeface="Cambria" panose="02040503050406030204" pitchFamily="18" charset="0"/>
                    <a:cs typeface="Rajdhani" panose="02000000000000000000" pitchFamily="2" charset="0"/>
                  </a:rPr>
                  <a:t>		(d) </a:t>
                </a:r>
                <a14:m>
                  <m:oMath xmlns:m="http://schemas.openxmlformats.org/officeDocument/2006/math">
                    <m:r>
                      <a:rPr lang="en-US" sz="2400" b="1" i="1" smtClean="0">
                        <a:latin typeface="Cambria Math" panose="02040503050406030204" pitchFamily="18" charset="0"/>
                        <a:ea typeface="Cambria" panose="02040503050406030204" pitchFamily="18" charset="0"/>
                      </a:rPr>
                      <m:t>𝟏𝟎𝟖</m:t>
                    </m:r>
                  </m:oMath>
                </a14:m>
                <a:endParaRPr lang="en-US" sz="24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3" name="TextBox 2">
                <a:extLst>
                  <a:ext uri="{FF2B5EF4-FFF2-40B4-BE49-F238E27FC236}">
                    <a16:creationId xmlns:a16="http://schemas.microsoft.com/office/drawing/2014/main" id="{35529855-417F-58EF-0AC6-DBF81ECFDEE7}"/>
                  </a:ext>
                </a:extLst>
              </p:cNvPr>
              <p:cNvSpPr txBox="1">
                <a:spLocks noRot="1" noChangeAspect="1" noMove="1" noResize="1" noEditPoints="1" noAdjustHandles="1" noChangeArrowheads="1" noChangeShapeType="1" noTextEdit="1"/>
              </p:cNvSpPr>
              <p:nvPr/>
            </p:nvSpPr>
            <p:spPr>
              <a:xfrm>
                <a:off x="71120" y="700023"/>
                <a:ext cx="11454217" cy="5262979"/>
              </a:xfrm>
              <a:prstGeom prst="rect">
                <a:avLst/>
              </a:prstGeom>
              <a:blipFill>
                <a:blip r:embed="rId3"/>
                <a:stretch>
                  <a:fillRect l="-852" t="-927" r="-798" b="-17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C46358F-982A-3BBB-CFC1-A1961A6B751D}"/>
              </a:ext>
            </a:extLst>
          </p:cNvPr>
          <p:cNvPicPr>
            <a:picLocks noChangeAspect="1"/>
          </p:cNvPicPr>
          <p:nvPr/>
        </p:nvPicPr>
        <p:blipFill>
          <a:blip r:embed="rId4"/>
          <a:stretch>
            <a:fillRect/>
          </a:stretch>
        </p:blipFill>
        <p:spPr>
          <a:xfrm>
            <a:off x="171411" y="1537176"/>
            <a:ext cx="6265364" cy="2808926"/>
          </a:xfrm>
          <a:prstGeom prst="rect">
            <a:avLst/>
          </a:prstGeom>
        </p:spPr>
      </p:pic>
    </p:spTree>
    <p:extLst>
      <p:ext uri="{BB962C8B-B14F-4D97-AF65-F5344CB8AC3E}">
        <p14:creationId xmlns:p14="http://schemas.microsoft.com/office/powerpoint/2010/main" val="770078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3D51151-DB20-844C-C593-CDF89EA09BE7}"/>
                  </a:ext>
                </a:extLst>
              </p:cNvPr>
              <p:cNvSpPr txBox="1"/>
              <p:nvPr/>
            </p:nvSpPr>
            <p:spPr>
              <a:xfrm>
                <a:off x="71120" y="780489"/>
                <a:ext cx="11913357"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Q12. Weight of A is 20% more than weight of B, whose weight is 30% more than weight of C. By how much percent weight of A is more than weight of C?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a:t>
                </a:r>
                <a:r>
                  <a:rPr lang="hi-IN" sz="2600" b="1" dirty="0">
                    <a:latin typeface="Cambria" panose="02040503050406030204" pitchFamily="18" charset="0"/>
                    <a:ea typeface="Cambria" panose="02040503050406030204" pitchFamily="18" charset="0"/>
                    <a:cs typeface="Rajdhani" panose="02000000000000000000" pitchFamily="2" charset="0"/>
                  </a:rPr>
                  <a:t>का भार </a:t>
                </a:r>
                <a:r>
                  <a:rPr lang="en-US" sz="2600" b="1" dirty="0">
                    <a:latin typeface="Cambria" panose="02040503050406030204" pitchFamily="18" charset="0"/>
                    <a:ea typeface="Cambria" panose="02040503050406030204" pitchFamily="18" charset="0"/>
                    <a:cs typeface="Rajdhani" panose="02000000000000000000" pitchFamily="2" charset="0"/>
                  </a:rPr>
                  <a:t>B </a:t>
                </a:r>
                <a:r>
                  <a:rPr lang="hi-IN" sz="2600" b="1" dirty="0">
                    <a:latin typeface="Cambria" panose="02040503050406030204" pitchFamily="18" charset="0"/>
                    <a:ea typeface="Cambria" panose="02040503050406030204" pitchFamily="18" charset="0"/>
                    <a:cs typeface="Rajdhani" panose="02000000000000000000" pitchFamily="2" charset="0"/>
                  </a:rPr>
                  <a:t>के भार से 20% अधिक है, जिसका भार </a:t>
                </a:r>
                <a:r>
                  <a:rPr lang="en-US" sz="2600" b="1" dirty="0">
                    <a:latin typeface="Cambria" panose="02040503050406030204" pitchFamily="18" charset="0"/>
                    <a:ea typeface="Cambria" panose="02040503050406030204" pitchFamily="18" charset="0"/>
                    <a:cs typeface="Rajdhani" panose="02000000000000000000" pitchFamily="2" charset="0"/>
                  </a:rPr>
                  <a:t>C </a:t>
                </a:r>
                <a:r>
                  <a:rPr lang="hi-IN" sz="2600" b="1" dirty="0">
                    <a:latin typeface="Cambria" panose="02040503050406030204" pitchFamily="18" charset="0"/>
                    <a:ea typeface="Cambria" panose="02040503050406030204" pitchFamily="18" charset="0"/>
                    <a:cs typeface="Rajdhani" panose="02000000000000000000" pitchFamily="2" charset="0"/>
                  </a:rPr>
                  <a:t>के भार से 30% अधिक है। </a:t>
                </a:r>
                <a:r>
                  <a:rPr lang="en-US" sz="2600" b="1" dirty="0">
                    <a:latin typeface="Cambria" panose="02040503050406030204" pitchFamily="18" charset="0"/>
                    <a:ea typeface="Cambria" panose="02040503050406030204" pitchFamily="18" charset="0"/>
                    <a:cs typeface="Rajdhani" panose="02000000000000000000" pitchFamily="2" charset="0"/>
                  </a:rPr>
                  <a:t>A </a:t>
                </a:r>
                <a:r>
                  <a:rPr lang="hi-IN" sz="2600" b="1" dirty="0">
                    <a:latin typeface="Cambria" panose="02040503050406030204" pitchFamily="18" charset="0"/>
                    <a:ea typeface="Cambria" panose="02040503050406030204" pitchFamily="18" charset="0"/>
                    <a:cs typeface="Rajdhani" panose="02000000000000000000" pitchFamily="2" charset="0"/>
                  </a:rPr>
                  <a:t>का भार </a:t>
                </a:r>
                <a:r>
                  <a:rPr lang="en-US" sz="2600" b="1" dirty="0">
                    <a:latin typeface="Cambria" panose="02040503050406030204" pitchFamily="18" charset="0"/>
                    <a:ea typeface="Cambria" panose="02040503050406030204" pitchFamily="18" charset="0"/>
                    <a:cs typeface="Rajdhani" panose="02000000000000000000" pitchFamily="2" charset="0"/>
                  </a:rPr>
                  <a:t>C </a:t>
                </a:r>
                <a:r>
                  <a:rPr lang="hi-IN" sz="2600" b="1" dirty="0">
                    <a:latin typeface="Cambria" panose="02040503050406030204" pitchFamily="18" charset="0"/>
                    <a:ea typeface="Cambria" panose="02040503050406030204" pitchFamily="18" charset="0"/>
                    <a:cs typeface="Rajdhani" panose="02000000000000000000" pitchFamily="2" charset="0"/>
                  </a:rPr>
                  <a:t>के भार से कितने प्रतिशत अधिक है?</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44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𝟔𝟗</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r>
                      <a:rPr lang="en-US" sz="2600" b="1" i="1" smtClean="0">
                        <a:latin typeface="Cambria Math" panose="02040503050406030204" pitchFamily="18" charset="0"/>
                        <a:ea typeface="Cambria" panose="02040503050406030204" pitchFamily="18" charset="0"/>
                      </a:rPr>
                      <m:t>𝟓𝟔</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smtClean="0">
                        <a:latin typeface="Cambria Math" panose="02040503050406030204" pitchFamily="18" charset="0"/>
                        <a:ea typeface="Cambria" panose="02040503050406030204" pitchFamily="18" charset="0"/>
                      </a:rPr>
                      <m:t>𝟑𝟓</m:t>
                    </m:r>
                    <m:r>
                      <a:rPr lang="en-US" sz="2600" b="1" i="1" smtClean="0">
                        <a:latin typeface="Cambria Math" panose="02040503050406030204" pitchFamily="18" charset="0"/>
                        <a:ea typeface="Cambria" panose="02040503050406030204" pitchFamily="18" charset="0"/>
                      </a:rPr>
                      <m:t>.</m:t>
                    </m:r>
                    <m:r>
                      <a:rPr lang="en-US" sz="2600" b="1" i="1" smtClean="0">
                        <a:latin typeface="Cambria Math" panose="02040503050406030204" pitchFamily="18" charset="0"/>
                        <a:ea typeface="Cambria" panose="02040503050406030204" pitchFamily="18" charset="0"/>
                      </a:rPr>
                      <m:t>𝟖𝟗</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4" name="TextBox 3">
                <a:extLst>
                  <a:ext uri="{FF2B5EF4-FFF2-40B4-BE49-F238E27FC236}">
                    <a16:creationId xmlns:a16="http://schemas.microsoft.com/office/drawing/2014/main" id="{53D51151-DB20-844C-C593-CDF89EA09BE7}"/>
                  </a:ext>
                </a:extLst>
              </p:cNvPr>
              <p:cNvSpPr txBox="1">
                <a:spLocks noRot="1" noChangeAspect="1" noMove="1" noResize="1" noEditPoints="1" noAdjustHandles="1" noChangeArrowheads="1" noChangeShapeType="1" noTextEdit="1"/>
              </p:cNvSpPr>
              <p:nvPr/>
            </p:nvSpPr>
            <p:spPr>
              <a:xfrm>
                <a:off x="71120" y="780489"/>
                <a:ext cx="11913357" cy="3293209"/>
              </a:xfrm>
              <a:prstGeom prst="rect">
                <a:avLst/>
              </a:prstGeom>
              <a:blipFill>
                <a:blip r:embed="rId3"/>
                <a:stretch>
                  <a:fillRect l="-921" t="-1667" r="-1535" b="-3889"/>
                </a:stretch>
              </a:blipFill>
            </p:spPr>
            <p:txBody>
              <a:bodyPr/>
              <a:lstStyle/>
              <a:p>
                <a:r>
                  <a:rPr lang="en-US">
                    <a:noFill/>
                  </a:rPr>
                  <a:t> </a:t>
                </a:r>
              </a:p>
            </p:txBody>
          </p:sp>
        </mc:Fallback>
      </mc:AlternateContent>
    </p:spTree>
    <p:extLst>
      <p:ext uri="{BB962C8B-B14F-4D97-AF65-F5344CB8AC3E}">
        <p14:creationId xmlns:p14="http://schemas.microsoft.com/office/powerpoint/2010/main" val="384523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5D886F6-C07A-3078-CAE2-3E694E9DBC88}"/>
                  </a:ext>
                </a:extLst>
              </p:cNvPr>
              <p:cNvSpPr txBox="1"/>
              <p:nvPr/>
            </p:nvSpPr>
            <p:spPr>
              <a:xfrm>
                <a:off x="161593" y="938381"/>
                <a:ext cx="11454217" cy="3732176"/>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Q13. The area of a quadrant of a circle is </a:t>
                </a:r>
                <a14:m>
                  <m:oMath xmlns:m="http://schemas.openxmlformats.org/officeDocument/2006/math">
                    <m:f>
                      <m:fPr>
                        <m:ctrlPr>
                          <a:rPr lang="en-US" sz="2600" b="1" i="1" smtClean="0">
                            <a:latin typeface="Cambria Math" panose="02040503050406030204" pitchFamily="18" charset="0"/>
                            <a:ea typeface="Cambria" panose="02040503050406030204" pitchFamily="18" charset="0"/>
                          </a:rPr>
                        </m:ctrlPr>
                      </m:fPr>
                      <m:num>
                        <m:r>
                          <a:rPr lang="en-US" sz="2600" b="1" i="1" smtClean="0">
                            <a:latin typeface="Cambria Math" panose="02040503050406030204" pitchFamily="18" charset="0"/>
                            <a:ea typeface="Cambria" panose="02040503050406030204" pitchFamily="18" charset="0"/>
                          </a:rPr>
                          <m:t>𝝅</m:t>
                        </m:r>
                      </m:num>
                      <m:den>
                        <m:r>
                          <a:rPr lang="en-US" sz="2600" b="1" i="1" smtClean="0">
                            <a:latin typeface="Cambria Math" panose="02040503050406030204" pitchFamily="18" charset="0"/>
                            <a:ea typeface="Cambria" panose="02040503050406030204" pitchFamily="18" charset="0"/>
                          </a:rPr>
                          <m:t>𝟗</m:t>
                        </m:r>
                      </m:den>
                    </m:f>
                    <m:r>
                      <a:rPr lang="en-US" sz="2600" b="1" i="1" smtClean="0">
                        <a:latin typeface="Cambria Math" panose="02040503050406030204" pitchFamily="18" charset="0"/>
                        <a:ea typeface="Cambria" panose="02040503050406030204" pitchFamily="18" charset="0"/>
                      </a:rPr>
                      <m:t> </m:t>
                    </m:r>
                    <m:r>
                      <a:rPr lang="en-US" sz="2600" b="1" i="1" smtClean="0">
                        <a:latin typeface="Cambria Math" panose="02040503050406030204" pitchFamily="18" charset="0"/>
                        <a:ea typeface="Cambria" panose="02040503050406030204" pitchFamily="18" charset="0"/>
                      </a:rPr>
                      <m:t>𝒎</m:t>
                    </m:r>
                    <m:r>
                      <a:rPr lang="en-US" sz="2600" b="1" i="1" smtClean="0">
                        <a:latin typeface="Cambria Math" panose="02040503050406030204" pitchFamily="18" charset="0"/>
                        <a:ea typeface="Cambria" panose="02040503050406030204" pitchFamily="18" charset="0"/>
                      </a:rPr>
                      <m:t>²</m:t>
                    </m:r>
                  </m:oMath>
                </a14:m>
                <a:r>
                  <a:rPr lang="en-US" sz="2600" b="1" dirty="0">
                    <a:latin typeface="Cambria" panose="02040503050406030204" pitchFamily="18" charset="0"/>
                    <a:ea typeface="Cambria" panose="02040503050406030204" pitchFamily="18" charset="0"/>
                    <a:cs typeface="Rajdhani" panose="02000000000000000000" pitchFamily="2" charset="0"/>
                  </a:rPr>
                  <a:t>. Its radius (in </a:t>
                </a:r>
                <a:r>
                  <a:rPr lang="en-US" sz="2600" b="1" dirty="0" err="1">
                    <a:latin typeface="Cambria" panose="02040503050406030204" pitchFamily="18" charset="0"/>
                    <a:ea typeface="Cambria" panose="02040503050406030204" pitchFamily="18" charset="0"/>
                    <a:cs typeface="Rajdhani" panose="02000000000000000000" pitchFamily="2" charset="0"/>
                  </a:rPr>
                  <a:t>metres</a:t>
                </a:r>
                <a:r>
                  <a:rPr lang="en-US" sz="2600" b="1" dirty="0">
                    <a:latin typeface="Cambria" panose="02040503050406030204" pitchFamily="18" charset="0"/>
                    <a:ea typeface="Cambria" panose="02040503050406030204" pitchFamily="18" charset="0"/>
                    <a:cs typeface="Rajdhani" panose="02000000000000000000" pitchFamily="2" charset="0"/>
                  </a:rPr>
                  <a:t>) is equal to: </a:t>
                </a:r>
              </a:p>
              <a:p>
                <a:pPr algn="just"/>
                <a:r>
                  <a:rPr lang="hi-IN" sz="2600" b="1" dirty="0">
                    <a:latin typeface="Cambria" panose="02040503050406030204" pitchFamily="18" charset="0"/>
                    <a:ea typeface="Cambria" panose="02040503050406030204" pitchFamily="18" charset="0"/>
                    <a:cs typeface="Rajdhani" panose="02000000000000000000" pitchFamily="2" charset="0"/>
                  </a:rPr>
                  <a:t>एक वृत्त के चतुर्थांश का क्षेत्रफल /𝟗 𝒎² है। इसकी त्रिज्या (मीटर में) के बराबर है:</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a:t>
                </a:r>
                <a14:m>
                  <m:oMath xmlns:m="http://schemas.openxmlformats.org/officeDocument/2006/math">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𝟑</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𝟐</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𝟏</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𝟐</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f>
                      <m:fPr>
                        <m:ctrlPr>
                          <a:rPr lang="en-US" sz="2600" b="1" i="1" smtClean="0">
                            <a:latin typeface="Cambria Math" panose="02040503050406030204" pitchFamily="18" charset="0"/>
                            <a:ea typeface="Cambria" panose="02040503050406030204" pitchFamily="18" charset="0"/>
                          </a:rPr>
                        </m:ctrlPr>
                      </m:fPr>
                      <m:num>
                        <m:r>
                          <a:rPr lang="en-US" sz="2600" b="1" i="1" smtClean="0">
                            <a:latin typeface="Cambria Math" panose="02040503050406030204" pitchFamily="18" charset="0"/>
                            <a:ea typeface="Cambria" panose="02040503050406030204" pitchFamily="18" charset="0"/>
                          </a:rPr>
                          <m:t>𝟐</m:t>
                        </m:r>
                      </m:num>
                      <m:den>
                        <m:r>
                          <a:rPr lang="en-US" sz="2600" b="1" i="1" smtClean="0">
                            <a:latin typeface="Cambria Math" panose="02040503050406030204" pitchFamily="18" charset="0"/>
                            <a:ea typeface="Cambria" panose="02040503050406030204" pitchFamily="18" charset="0"/>
                          </a:rPr>
                          <m:t>𝟑</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f>
                      <m:fPr>
                        <m:ctrlPr>
                          <a:rPr lang="en-US" sz="2600" b="1" i="1" smtClean="0">
                            <a:latin typeface="Cambria Math" panose="02040503050406030204" pitchFamily="18" charset="0"/>
                            <a:ea typeface="Cambria" panose="02040503050406030204" pitchFamily="18" charset="0"/>
                          </a:rPr>
                        </m:ctrlPr>
                      </m:fPr>
                      <m:num>
                        <m:r>
                          <a:rPr lang="en-US" sz="2600" b="1" i="1" smtClean="0">
                            <a:latin typeface="Cambria Math" panose="02040503050406030204" pitchFamily="18" charset="0"/>
                            <a:ea typeface="Cambria" panose="02040503050406030204" pitchFamily="18" charset="0"/>
                          </a:rPr>
                          <m:t>𝟏</m:t>
                        </m:r>
                      </m:num>
                      <m:den>
                        <m:r>
                          <a:rPr lang="en-US" sz="2600" b="1" i="1" smtClean="0">
                            <a:latin typeface="Cambria Math" panose="02040503050406030204" pitchFamily="18" charset="0"/>
                            <a:ea typeface="Cambria" panose="02040503050406030204" pitchFamily="18" charset="0"/>
                          </a:rPr>
                          <m:t>𝟑</m:t>
                        </m:r>
                      </m:den>
                    </m:f>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3" name="TextBox 2">
                <a:extLst>
                  <a:ext uri="{FF2B5EF4-FFF2-40B4-BE49-F238E27FC236}">
                    <a16:creationId xmlns:a16="http://schemas.microsoft.com/office/drawing/2014/main" id="{65D886F6-C07A-3078-CAE2-3E694E9DBC88}"/>
                  </a:ext>
                </a:extLst>
              </p:cNvPr>
              <p:cNvSpPr txBox="1">
                <a:spLocks noRot="1" noChangeAspect="1" noMove="1" noResize="1" noEditPoints="1" noAdjustHandles="1" noChangeArrowheads="1" noChangeShapeType="1" noTextEdit="1"/>
              </p:cNvSpPr>
              <p:nvPr/>
            </p:nvSpPr>
            <p:spPr>
              <a:xfrm>
                <a:off x="161593" y="938381"/>
                <a:ext cx="11454217" cy="3732176"/>
              </a:xfrm>
              <a:prstGeom prst="rect">
                <a:avLst/>
              </a:prstGeom>
              <a:blipFill>
                <a:blip r:embed="rId3"/>
                <a:stretch>
                  <a:fillRect l="-958" t="-490" r="-1012" b="-654"/>
                </a:stretch>
              </a:blipFill>
            </p:spPr>
            <p:txBody>
              <a:bodyPr/>
              <a:lstStyle/>
              <a:p>
                <a:r>
                  <a:rPr lang="en-US">
                    <a:noFill/>
                  </a:rPr>
                  <a:t> </a:t>
                </a:r>
              </a:p>
            </p:txBody>
          </p:sp>
        </mc:Fallback>
      </mc:AlternateContent>
    </p:spTree>
    <p:extLst>
      <p:ext uri="{BB962C8B-B14F-4D97-AF65-F5344CB8AC3E}">
        <p14:creationId xmlns:p14="http://schemas.microsoft.com/office/powerpoint/2010/main" val="159722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5DED6DA0-742D-F871-37BD-8BCC3B715D78}"/>
              </a:ext>
            </a:extLst>
          </p:cNvPr>
          <p:cNvSpPr txBox="1"/>
          <p:nvPr/>
        </p:nvSpPr>
        <p:spPr>
          <a:xfrm>
            <a:off x="268598" y="838854"/>
            <a:ext cx="11454217" cy="5471562"/>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Q14. Bar graph shows the number of males and females in five organizations A, B, C, D and E. </a:t>
            </a: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For which organization, difference between the number of males and the average number of females of all the organization is minimum?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D 			(b) B 			(c) C 			(d) A </a:t>
            </a:r>
          </a:p>
        </p:txBody>
      </p:sp>
      <p:pic>
        <p:nvPicPr>
          <p:cNvPr id="6" name="Picture 5">
            <a:extLst>
              <a:ext uri="{FF2B5EF4-FFF2-40B4-BE49-F238E27FC236}">
                <a16:creationId xmlns:a16="http://schemas.microsoft.com/office/drawing/2014/main" id="{866BD886-D98D-6BF4-DA98-67FD0D30080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68598" y="1792084"/>
            <a:ext cx="6326791" cy="3024187"/>
          </a:xfrm>
          <a:prstGeom prst="rect">
            <a:avLst/>
          </a:prstGeom>
        </p:spPr>
      </p:pic>
    </p:spTree>
    <p:extLst>
      <p:ext uri="{BB962C8B-B14F-4D97-AF65-F5344CB8AC3E}">
        <p14:creationId xmlns:p14="http://schemas.microsoft.com/office/powerpoint/2010/main" val="311435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CD96FCE-1F4D-AD81-ED01-6C13EF23126C}"/>
                  </a:ext>
                </a:extLst>
              </p:cNvPr>
              <p:cNvSpPr txBox="1"/>
              <p:nvPr/>
            </p:nvSpPr>
            <p:spPr>
              <a:xfrm>
                <a:off x="200504" y="936010"/>
                <a:ext cx="11454217" cy="2492990"/>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Q15. What is the value of k such that number 72k460k is divisible by 6?</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K </a:t>
                </a:r>
                <a:r>
                  <a:rPr lang="hi-IN" sz="2600" b="1" dirty="0">
                    <a:latin typeface="Cambria" panose="02040503050406030204" pitchFamily="18" charset="0"/>
                    <a:ea typeface="Cambria" panose="02040503050406030204" pitchFamily="18" charset="0"/>
                    <a:cs typeface="Rajdhani" panose="02000000000000000000" pitchFamily="2" charset="0"/>
                  </a:rPr>
                  <a:t>का मान क्या है कि संख्या 72</a:t>
                </a:r>
                <a:r>
                  <a:rPr lang="en-US" sz="2600" b="1" dirty="0">
                    <a:latin typeface="Cambria" panose="02040503050406030204" pitchFamily="18" charset="0"/>
                    <a:ea typeface="Cambria" panose="02040503050406030204" pitchFamily="18" charset="0"/>
                    <a:cs typeface="Rajdhani" panose="02000000000000000000" pitchFamily="2" charset="0"/>
                  </a:rPr>
                  <a:t>k460k 6 </a:t>
                </a:r>
                <a:r>
                  <a:rPr lang="hi-IN" sz="2600" b="1" dirty="0">
                    <a:latin typeface="Cambria" panose="02040503050406030204" pitchFamily="18" charset="0"/>
                    <a:ea typeface="Cambria" panose="02040503050406030204" pitchFamily="18" charset="0"/>
                    <a:cs typeface="Rajdhani" panose="02000000000000000000" pitchFamily="2" charset="0"/>
                  </a:rPr>
                  <a:t>से विभाज्य है?</a:t>
                </a:r>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4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7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8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𝟗</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3" name="TextBox 2">
                <a:extLst>
                  <a:ext uri="{FF2B5EF4-FFF2-40B4-BE49-F238E27FC236}">
                    <a16:creationId xmlns:a16="http://schemas.microsoft.com/office/drawing/2014/main" id="{1CD96FCE-1F4D-AD81-ED01-6C13EF23126C}"/>
                  </a:ext>
                </a:extLst>
              </p:cNvPr>
              <p:cNvSpPr txBox="1">
                <a:spLocks noRot="1" noChangeAspect="1" noMove="1" noResize="1" noEditPoints="1" noAdjustHandles="1" noChangeArrowheads="1" noChangeShapeType="1" noTextEdit="1"/>
              </p:cNvSpPr>
              <p:nvPr/>
            </p:nvSpPr>
            <p:spPr>
              <a:xfrm>
                <a:off x="200504" y="936010"/>
                <a:ext cx="11454217" cy="2492990"/>
              </a:xfrm>
              <a:prstGeom prst="rect">
                <a:avLst/>
              </a:prstGeom>
              <a:blipFill>
                <a:blip r:embed="rId3"/>
                <a:stretch>
                  <a:fillRect l="-958" t="-2445" b="-5134"/>
                </a:stretch>
              </a:blipFill>
            </p:spPr>
            <p:txBody>
              <a:bodyPr/>
              <a:lstStyle/>
              <a:p>
                <a:r>
                  <a:rPr lang="en-US">
                    <a:noFill/>
                  </a:rPr>
                  <a:t> </a:t>
                </a:r>
              </a:p>
            </p:txBody>
          </p:sp>
        </mc:Fallback>
      </mc:AlternateContent>
    </p:spTree>
    <p:extLst>
      <p:ext uri="{BB962C8B-B14F-4D97-AF65-F5344CB8AC3E}">
        <p14:creationId xmlns:p14="http://schemas.microsoft.com/office/powerpoint/2010/main" val="102144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36F9395-1CE4-B162-63B2-3C832CD9366F}"/>
                  </a:ext>
                </a:extLst>
              </p:cNvPr>
              <p:cNvSpPr txBox="1"/>
              <p:nvPr/>
            </p:nvSpPr>
            <p:spPr>
              <a:xfrm>
                <a:off x="199462" y="834685"/>
                <a:ext cx="11736376" cy="4093428"/>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Q16. Speed of motorboat in still water is 45 km/h. If the motorboat travels 80 km along the stream in 1 h 20 min, then the time taken by it to cover the same distance against the stream will be </a:t>
                </a:r>
              </a:p>
              <a:p>
                <a:pPr algn="just"/>
                <a:r>
                  <a:rPr lang="hi-IN" sz="2600" dirty="0">
                    <a:latin typeface="Cambria" panose="02040503050406030204" pitchFamily="18" charset="0"/>
                    <a:ea typeface="Cambria" panose="02040503050406030204" pitchFamily="18" charset="0"/>
                    <a:cs typeface="Rajdhani" panose="02000000000000000000" pitchFamily="2" charset="0"/>
                  </a:rPr>
                  <a:t>शांत जल में मोटरबोट की गति 45 किमी/घंटा है। यदि मोटरबोट धारा के साथ-साथ 1 घंटे 20 मिनट में 80 किमी की दूरी तय करती है, तो धारा के विपरीत समान दूरी तय करने में उसे कितना समय लगेगा?</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𝟒</m:t>
                    </m:r>
                    <m:r>
                      <a:rPr lang="en-US" sz="2600" b="1" i="1" dirty="0" smtClean="0">
                        <a:latin typeface="Cambria Math" panose="02040503050406030204" pitchFamily="18" charset="0"/>
                        <a:ea typeface="Cambria" panose="02040503050406030204" pitchFamily="18" charset="0"/>
                        <a:cs typeface="Rajdhani" panose="02000000000000000000" pitchFamily="2" charset="0"/>
                      </a:rPr>
                      <m:t> </m:t>
                    </m:r>
                  </m:oMath>
                </a14:m>
                <a:r>
                  <a:rPr lang="en-US" sz="2600" b="1" dirty="0">
                    <a:latin typeface="Cambria" panose="02040503050406030204" pitchFamily="18" charset="0"/>
                    <a:ea typeface="Cambria" panose="02040503050406030204" pitchFamily="18" charset="0"/>
                    <a:cs typeface="Rajdhani" panose="02000000000000000000" pitchFamily="2" charset="0"/>
                  </a:rPr>
                  <a:t>h 20 min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𝟑</m:t>
                    </m:r>
                    <m:r>
                      <a:rPr lang="en-US" sz="2600" b="1" i="1" dirty="0" smtClean="0">
                        <a:latin typeface="Cambria Math" panose="02040503050406030204" pitchFamily="18" charset="0"/>
                        <a:ea typeface="Cambria" panose="02040503050406030204" pitchFamily="18" charset="0"/>
                        <a:cs typeface="Rajdhani" panose="02000000000000000000" pitchFamily="2" charset="0"/>
                      </a:rPr>
                      <m:t> </m:t>
                    </m:r>
                  </m:oMath>
                </a14:m>
                <a:r>
                  <a:rPr lang="en-US" sz="2600" b="1" dirty="0">
                    <a:latin typeface="Cambria" panose="02040503050406030204" pitchFamily="18" charset="0"/>
                    <a:ea typeface="Cambria" panose="02040503050406030204" pitchFamily="18" charset="0"/>
                    <a:cs typeface="Rajdhani" panose="02000000000000000000" pitchFamily="2" charset="0"/>
                  </a:rPr>
                  <a:t>h 40 min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𝟐</m:t>
                    </m:r>
                  </m:oMath>
                </a14:m>
                <a:r>
                  <a:rPr lang="en-US" sz="2600" b="1" dirty="0">
                    <a:latin typeface="Cambria" panose="02040503050406030204" pitchFamily="18" charset="0"/>
                    <a:ea typeface="Cambria" panose="02040503050406030204" pitchFamily="18" charset="0"/>
                    <a:cs typeface="Rajdhani" panose="02000000000000000000" pitchFamily="2" charset="0"/>
                  </a:rPr>
                  <a:t> h 40 min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𝟐</m:t>
                    </m:r>
                    <m:r>
                      <a:rPr lang="en-US" sz="2600" b="1" i="1" dirty="0" smtClean="0">
                        <a:latin typeface="Cambria Math" panose="02040503050406030204" pitchFamily="18" charset="0"/>
                        <a:ea typeface="Cambria" panose="02040503050406030204" pitchFamily="18" charset="0"/>
                        <a:cs typeface="Rajdhani" panose="02000000000000000000" pitchFamily="2" charset="0"/>
                      </a:rPr>
                      <m:t> </m:t>
                    </m:r>
                  </m:oMath>
                </a14:m>
                <a:r>
                  <a:rPr lang="en-US" sz="2600" b="1" dirty="0">
                    <a:latin typeface="Cambria" panose="02040503050406030204" pitchFamily="18" charset="0"/>
                    <a:ea typeface="Cambria" panose="02040503050406030204" pitchFamily="18" charset="0"/>
                    <a:cs typeface="Rajdhani" panose="02000000000000000000" pitchFamily="2" charset="0"/>
                  </a:rPr>
                  <a:t>h 55 min </a:t>
                </a:r>
              </a:p>
            </p:txBody>
          </p:sp>
        </mc:Choice>
        <mc:Fallback>
          <p:sp>
            <p:nvSpPr>
              <p:cNvPr id="4" name="TextBox 3">
                <a:extLst>
                  <a:ext uri="{FF2B5EF4-FFF2-40B4-BE49-F238E27FC236}">
                    <a16:creationId xmlns:a16="http://schemas.microsoft.com/office/drawing/2014/main" id="{436F9395-1CE4-B162-63B2-3C832CD9366F}"/>
                  </a:ext>
                </a:extLst>
              </p:cNvPr>
              <p:cNvSpPr txBox="1">
                <a:spLocks noRot="1" noChangeAspect="1" noMove="1" noResize="1" noEditPoints="1" noAdjustHandles="1" noChangeArrowheads="1" noChangeShapeType="1" noTextEdit="1"/>
              </p:cNvSpPr>
              <p:nvPr/>
            </p:nvSpPr>
            <p:spPr>
              <a:xfrm>
                <a:off x="199462" y="834685"/>
                <a:ext cx="11736376" cy="4093428"/>
              </a:xfrm>
              <a:prstGeom prst="rect">
                <a:avLst/>
              </a:prstGeom>
              <a:blipFill>
                <a:blip r:embed="rId3"/>
                <a:stretch>
                  <a:fillRect l="-935" t="-1341" r="-1610" b="-2832"/>
                </a:stretch>
              </a:blipFill>
            </p:spPr>
            <p:txBody>
              <a:bodyPr/>
              <a:lstStyle/>
              <a:p>
                <a:r>
                  <a:rPr lang="en-US">
                    <a:noFill/>
                  </a:rPr>
                  <a:t> </a:t>
                </a:r>
              </a:p>
            </p:txBody>
          </p:sp>
        </mc:Fallback>
      </mc:AlternateContent>
    </p:spTree>
    <p:extLst>
      <p:ext uri="{BB962C8B-B14F-4D97-AF65-F5344CB8AC3E}">
        <p14:creationId xmlns:p14="http://schemas.microsoft.com/office/powerpoint/2010/main" val="3058138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D0DB6D6B-8A80-4A0D-4414-8F4CBB03BAB0}"/>
              </a:ext>
            </a:extLst>
          </p:cNvPr>
          <p:cNvSpPr txBox="1"/>
          <p:nvPr/>
        </p:nvSpPr>
        <p:spPr>
          <a:xfrm>
            <a:off x="239415" y="938381"/>
            <a:ext cx="11454217"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Q.17 If 450 men can finish construction of an apartment in 20 days, then how many men are needed to complete the same work in 30 days?</a:t>
            </a:r>
          </a:p>
          <a:p>
            <a:pPr algn="just"/>
            <a:r>
              <a:rPr lang="hi-IN" sz="2600" dirty="0">
                <a:latin typeface="Cambria" panose="02040503050406030204" pitchFamily="18" charset="0"/>
                <a:ea typeface="Cambria" panose="02040503050406030204" pitchFamily="18" charset="0"/>
                <a:cs typeface="Rajdhani" panose="02000000000000000000" pitchFamily="2" charset="0"/>
              </a:rPr>
              <a:t>यदि 450 पुरुष एक अपार्टमेंट का निर्माण 20 दिनों में पूरा कर सकते हैं, तो उसी कार्य को 30 दिनों में पूरा करने के लिए कितने पुरुषों की आवश्यकता होगी?</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150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300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400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250</a:t>
            </a:r>
          </a:p>
        </p:txBody>
      </p:sp>
    </p:spTree>
    <p:extLst>
      <p:ext uri="{BB962C8B-B14F-4D97-AF65-F5344CB8AC3E}">
        <p14:creationId xmlns:p14="http://schemas.microsoft.com/office/powerpoint/2010/main" val="407988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2B337F1E-1C91-EFD1-FC22-CB966742F72C}"/>
              </a:ext>
            </a:extLst>
          </p:cNvPr>
          <p:cNvSpPr txBox="1"/>
          <p:nvPr/>
        </p:nvSpPr>
        <p:spPr>
          <a:xfrm>
            <a:off x="181049" y="858310"/>
            <a:ext cx="11454217" cy="3293209"/>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Q.18 Two numbers are in the ratio of 6 : 5. If their HCF is 3, then what is the LCM of the two numbers?</a:t>
            </a:r>
          </a:p>
          <a:p>
            <a:pPr algn="just"/>
            <a:r>
              <a:rPr lang="hi-IN" sz="2600" dirty="0">
                <a:latin typeface="Cambria" panose="02040503050406030204" pitchFamily="18" charset="0"/>
                <a:ea typeface="Cambria" panose="02040503050406030204" pitchFamily="18" charset="0"/>
                <a:cs typeface="Rajdhani" panose="02000000000000000000" pitchFamily="2" charset="0"/>
              </a:rPr>
              <a:t>दो संख्याएं 6 : 5 के अनुपात में हैं। यदि उनका म.स.प. 3 है, तो दोनों संख्याओं का लघुत्तम समापवर्त्य क्या है?</a:t>
            </a:r>
            <a:endParaRPr lang="en-US" sz="2600"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64</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110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90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80</a:t>
            </a:r>
          </a:p>
        </p:txBody>
      </p:sp>
    </p:spTree>
    <p:extLst>
      <p:ext uri="{BB962C8B-B14F-4D97-AF65-F5344CB8AC3E}">
        <p14:creationId xmlns:p14="http://schemas.microsoft.com/office/powerpoint/2010/main" val="396439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81E971A8-1EF5-B22F-100F-8522DF6B4A3C}"/>
              </a:ext>
            </a:extLst>
          </p:cNvPr>
          <p:cNvSpPr txBox="1"/>
          <p:nvPr/>
        </p:nvSpPr>
        <p:spPr>
          <a:xfrm>
            <a:off x="219960" y="849095"/>
            <a:ext cx="11454217" cy="5509200"/>
          </a:xfrm>
          <a:prstGeom prst="rect">
            <a:avLst/>
          </a:prstGeom>
          <a:noFill/>
        </p:spPr>
        <p:txBody>
          <a:bodyPr wrap="square" rtlCol="0">
            <a:spAutoFit/>
          </a:bodyPr>
          <a:lstStyle/>
          <a:p>
            <a:pPr algn="just"/>
            <a:r>
              <a:rPr lang="en-US" sz="2200" b="1" dirty="0">
                <a:latin typeface="Cambria" panose="02040503050406030204" pitchFamily="18" charset="0"/>
                <a:ea typeface="Cambria" panose="02040503050406030204" pitchFamily="18" charset="0"/>
                <a:cs typeface="Rajdhani" panose="02000000000000000000" pitchFamily="2" charset="0"/>
              </a:rPr>
              <a:t>Q19. The table given below shows the income of two companies C1 and C2 in 6 years.</a:t>
            </a: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200" b="1" dirty="0">
              <a:latin typeface="Cambria" panose="02040503050406030204" pitchFamily="18" charset="0"/>
              <a:ea typeface="Cambria" panose="02040503050406030204" pitchFamily="18" charset="0"/>
              <a:cs typeface="Rajdhani" panose="02000000000000000000" pitchFamily="2" charset="0"/>
            </a:endParaRPr>
          </a:p>
          <a:p>
            <a:pPr algn="just"/>
            <a:r>
              <a:rPr lang="en-US" sz="2200" b="1" dirty="0">
                <a:latin typeface="Cambria" panose="02040503050406030204" pitchFamily="18" charset="0"/>
                <a:ea typeface="Cambria" panose="02040503050406030204" pitchFamily="18" charset="0"/>
                <a:cs typeface="Rajdhani" panose="02000000000000000000" pitchFamily="2" charset="0"/>
              </a:rPr>
              <a:t>Which of the following statement is NOT correct?</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I. The income of C1 in year P is 33.33 percent of the income of C2 in year Q.</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II. The average income of C1 and C2 in year T is 400.</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(a) Only I</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(b) Both I and II</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(c) Neither I nor II</a:t>
            </a:r>
          </a:p>
          <a:p>
            <a:pPr algn="just"/>
            <a:r>
              <a:rPr lang="en-US" sz="2200" b="1" dirty="0">
                <a:latin typeface="Cambria" panose="02040503050406030204" pitchFamily="18" charset="0"/>
                <a:ea typeface="Cambria" panose="02040503050406030204" pitchFamily="18" charset="0"/>
                <a:cs typeface="Rajdhani" panose="02000000000000000000" pitchFamily="2" charset="0"/>
              </a:rPr>
              <a:t>(d) Only II</a:t>
            </a:r>
          </a:p>
        </p:txBody>
      </p:sp>
      <p:pic>
        <p:nvPicPr>
          <p:cNvPr id="6" name="Picture 5">
            <a:extLst>
              <a:ext uri="{FF2B5EF4-FFF2-40B4-BE49-F238E27FC236}">
                <a16:creationId xmlns:a16="http://schemas.microsoft.com/office/drawing/2014/main" id="{98BBA384-B1F3-42B2-6530-62BE7A38F0B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17823" y="1264426"/>
            <a:ext cx="2207149" cy="2648579"/>
          </a:xfrm>
          <a:prstGeom prst="rect">
            <a:avLst/>
          </a:prstGeom>
        </p:spPr>
      </p:pic>
    </p:spTree>
    <p:extLst>
      <p:ext uri="{BB962C8B-B14F-4D97-AF65-F5344CB8AC3E}">
        <p14:creationId xmlns:p14="http://schemas.microsoft.com/office/powerpoint/2010/main" val="295196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7319B7D-45DB-D1DE-5AC9-260E8CE1839F}"/>
                  </a:ext>
                </a:extLst>
              </p:cNvPr>
              <p:cNvSpPr txBox="1"/>
              <p:nvPr/>
            </p:nvSpPr>
            <p:spPr>
              <a:xfrm>
                <a:off x="187969" y="938381"/>
                <a:ext cx="11816062" cy="2179764"/>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Q.20 </a:t>
                </a:r>
                <a:r>
                  <a:rPr lang="en-US" sz="2400" b="1" dirty="0">
                    <a:solidFill>
                      <a:srgbClr val="333333"/>
                    </a:solidFill>
                    <a:latin typeface="Cambria" panose="02040503050406030204" pitchFamily="18" charset="0"/>
                    <a:ea typeface="Cambria" panose="02040503050406030204" pitchFamily="18" charset="0"/>
                  </a:rPr>
                  <a:t>If (p + q) : (q + r) : (r + p) = 5 : 6 : 7 and p + q + r = 18, find the value of p : q : r. </a:t>
                </a:r>
                <a:endParaRPr lang="en-IN" sz="2400" b="1" dirty="0">
                  <a:solidFill>
                    <a:srgbClr val="FF0000"/>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𝟓</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𝟓</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𝟔</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5 : 6 : 7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𝟗</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𝟔</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𝟏𝟐</m:t>
                    </m:r>
                    <m:r>
                      <a:rPr lang="en-US" sz="2400" b="1" i="1" dirty="0" smtClean="0">
                        <a:solidFill>
                          <a:srgbClr val="333333"/>
                        </a:solidFill>
                        <a:latin typeface="Cambria Math" panose="02040503050406030204" pitchFamily="18" charset="0"/>
                        <a:ea typeface="Cambria" panose="02040503050406030204" pitchFamily="18" charset="0"/>
                      </a:rPr>
                      <m:t> </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2 : 3 : 4 </a:t>
                </a:r>
                <a:endParaRPr lang="en-IN" sz="2400" b="1" dirty="0">
                  <a:solidFill>
                    <a:srgbClr val="FF0000"/>
                  </a:solidFill>
                  <a:latin typeface="Cambria" panose="02040503050406030204" pitchFamily="18" charset="0"/>
                  <a:ea typeface="Cambria" panose="02040503050406030204" pitchFamily="18" charset="0"/>
                </a:endParaRPr>
              </a:p>
            </p:txBody>
          </p:sp>
        </mc:Choice>
        <mc:Fallback>
          <p:sp>
            <p:nvSpPr>
              <p:cNvPr id="4" name="TextBox 3">
                <a:extLst>
                  <a:ext uri="{FF2B5EF4-FFF2-40B4-BE49-F238E27FC236}">
                    <a16:creationId xmlns:a16="http://schemas.microsoft.com/office/drawing/2014/main" id="{17319B7D-45DB-D1DE-5AC9-260E8CE1839F}"/>
                  </a:ext>
                </a:extLst>
              </p:cNvPr>
              <p:cNvSpPr txBox="1">
                <a:spLocks noRot="1" noChangeAspect="1" noMove="1" noResize="1" noEditPoints="1" noAdjustHandles="1" noChangeArrowheads="1" noChangeShapeType="1" noTextEdit="1"/>
              </p:cNvSpPr>
              <p:nvPr/>
            </p:nvSpPr>
            <p:spPr>
              <a:xfrm>
                <a:off x="187969" y="938381"/>
                <a:ext cx="11816062" cy="2179764"/>
              </a:xfrm>
              <a:prstGeom prst="rect">
                <a:avLst/>
              </a:prstGeom>
              <a:blipFill>
                <a:blip r:embed="rId4"/>
                <a:stretch>
                  <a:fillRect l="-826" t="-1397" b="-5307"/>
                </a:stretch>
              </a:blipFill>
            </p:spPr>
            <p:txBody>
              <a:bodyPr/>
              <a:lstStyle/>
              <a:p>
                <a:r>
                  <a:rPr lang="en-US">
                    <a:noFill/>
                  </a:rPr>
                  <a:t> </a:t>
                </a:r>
              </a:p>
            </p:txBody>
          </p:sp>
        </mc:Fallback>
      </mc:AlternateContent>
    </p:spTree>
    <p:extLst>
      <p:ext uri="{BB962C8B-B14F-4D97-AF65-F5344CB8AC3E}">
        <p14:creationId xmlns:p14="http://schemas.microsoft.com/office/powerpoint/2010/main" val="310041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96C8E1D-AC1A-6883-C8A9-E3AA753B5BB5}"/>
                  </a:ext>
                </a:extLst>
              </p:cNvPr>
              <p:cNvSpPr txBox="1"/>
              <p:nvPr/>
            </p:nvSpPr>
            <p:spPr>
              <a:xfrm>
                <a:off x="261051" y="1144704"/>
                <a:ext cx="11816062" cy="2648802"/>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Q.21 </a:t>
                </a:r>
                <a:r>
                  <a:rPr lang="en-US" sz="2400" b="1" dirty="0">
                    <a:solidFill>
                      <a:srgbClr val="333333"/>
                    </a:solidFill>
                    <a:latin typeface="Cambria" panose="02040503050406030204" pitchFamily="18" charset="0"/>
                    <a:ea typeface="Cambria" panose="02040503050406030204" pitchFamily="18" charset="0"/>
                  </a:rPr>
                  <a:t>What should come in place of the question mark (?) in the following question? </a:t>
                </a:r>
                <a:endParaRPr lang="en-IN" sz="2400" b="1" dirty="0">
                  <a:solidFill>
                    <a:srgbClr val="FF0000"/>
                  </a:solidFill>
                  <a:latin typeface="Cambria" panose="02040503050406030204" pitchFamily="18" charset="0"/>
                  <a:ea typeface="Cambria" panose="02040503050406030204" pitchFamily="18" charset="0"/>
                </a:endParaRPr>
              </a:p>
              <a:p>
                <a:pPr algn="just">
                  <a:lnSpc>
                    <a:spcPct val="115000"/>
                  </a:lnSpc>
                </a:pPr>
                <a14:m>
                  <m:oMath xmlns:m="http://schemas.openxmlformats.org/officeDocument/2006/math">
                    <m:rad>
                      <m:radPr>
                        <m:degHide m:val="on"/>
                        <m:ctrlPr>
                          <a:rPr lang="en-US" sz="2400" b="1" i="1" smtClean="0">
                            <a:latin typeface="Cambria Math" panose="02040503050406030204" pitchFamily="18" charset="0"/>
                            <a:ea typeface="Cambria" panose="02040503050406030204" pitchFamily="18" charset="0"/>
                          </a:rPr>
                        </m:ctrlPr>
                      </m:radPr>
                      <m:deg/>
                      <m:e>
                        <m:r>
                          <a:rPr lang="en-US" sz="2400" b="1" i="1" smtClean="0">
                            <a:latin typeface="Cambria Math" panose="02040503050406030204" pitchFamily="18" charset="0"/>
                            <a:ea typeface="Cambria" panose="02040503050406030204" pitchFamily="18" charset="0"/>
                          </a:rPr>
                          <m:t>𝟗𝟔𝟎𝟒</m:t>
                        </m:r>
                      </m:e>
                    </m:rad>
                    <m:r>
                      <a:rPr lang="en-US" sz="2400" b="1" i="1" smtClean="0">
                        <a:latin typeface="Cambria Math" panose="02040503050406030204" pitchFamily="18" charset="0"/>
                        <a:ea typeface="Cambria" panose="02040503050406030204" pitchFamily="18" charset="0"/>
                      </a:rPr>
                      <m:t>×</m:t>
                    </m:r>
                    <m:rad>
                      <m:radPr>
                        <m:degHide m:val="on"/>
                        <m:ctrlPr>
                          <a:rPr lang="en-US" sz="2400" b="1" i="1" smtClean="0">
                            <a:latin typeface="Cambria Math" panose="02040503050406030204" pitchFamily="18" charset="0"/>
                            <a:ea typeface="Cambria" panose="02040503050406030204" pitchFamily="18" charset="0"/>
                          </a:rPr>
                        </m:ctrlPr>
                      </m:radPr>
                      <m:deg/>
                      <m:e>
                        <m:r>
                          <a:rPr lang="en-US" sz="2400" b="1" i="1" smtClean="0">
                            <a:latin typeface="Cambria Math" panose="02040503050406030204" pitchFamily="18" charset="0"/>
                            <a:ea typeface="Cambria" panose="02040503050406030204" pitchFamily="18" charset="0"/>
                          </a:rPr>
                          <m:t>𝟏𝟑𝟔𝟗</m:t>
                        </m:r>
                      </m:e>
                    </m:rad>
                    <m:r>
                      <a:rPr lang="en-US" sz="2400" b="1" i="1" smtClean="0">
                        <a:latin typeface="Cambria Math" panose="02040503050406030204" pitchFamily="18" charset="0"/>
                        <a:ea typeface="Cambria" panose="02040503050406030204" pitchFamily="18" charset="0"/>
                      </a:rPr>
                      <m:t>×</m:t>
                    </m:r>
                    <m:rad>
                      <m:radPr>
                        <m:degHide m:val="on"/>
                        <m:ctrlPr>
                          <a:rPr lang="en-US" sz="2400" b="1" i="1" smtClean="0">
                            <a:latin typeface="Cambria Math" panose="02040503050406030204" pitchFamily="18" charset="0"/>
                            <a:ea typeface="Cambria" panose="02040503050406030204" pitchFamily="18" charset="0"/>
                          </a:rPr>
                        </m:ctrlPr>
                      </m:radPr>
                      <m:deg/>
                      <m:e>
                        <m:r>
                          <a:rPr lang="en-US" sz="2400" b="1" i="1" smtClean="0">
                            <a:latin typeface="Cambria Math" panose="02040503050406030204" pitchFamily="18" charset="0"/>
                            <a:ea typeface="Cambria" panose="02040503050406030204" pitchFamily="18" charset="0"/>
                          </a:rPr>
                          <m:t>𝟓𝟐𝟗</m:t>
                        </m:r>
                      </m:e>
                    </m:rad>
                    <m:r>
                      <a:rPr lang="en-US" sz="2400" b="1" i="1" smtClean="0">
                        <a:latin typeface="Cambria Math" panose="02040503050406030204" pitchFamily="18" charset="0"/>
                        <a:ea typeface="Cambria" panose="02040503050406030204" pitchFamily="18" charset="0"/>
                      </a:rPr>
                      <m:t>÷</m:t>
                    </m:r>
                    <m:rad>
                      <m:radPr>
                        <m:degHide m:val="on"/>
                        <m:ctrlPr>
                          <a:rPr lang="en-US" sz="2400" b="1" i="1" smtClean="0">
                            <a:latin typeface="Cambria Math" panose="02040503050406030204" pitchFamily="18" charset="0"/>
                            <a:ea typeface="Cambria" panose="02040503050406030204" pitchFamily="18" charset="0"/>
                          </a:rPr>
                        </m:ctrlPr>
                      </m:radPr>
                      <m:deg/>
                      <m:e>
                        <m:r>
                          <a:rPr lang="en-US" sz="2400" b="1" i="1" smtClean="0">
                            <a:latin typeface="Cambria Math" panose="02040503050406030204" pitchFamily="18" charset="0"/>
                            <a:ea typeface="Cambria" panose="02040503050406030204" pitchFamily="18" charset="0"/>
                          </a:rPr>
                          <m:t>𝟐𝟒𝟎𝟏</m:t>
                        </m:r>
                      </m:e>
                    </m:rad>
                  </m:oMath>
                </a14:m>
                <a:r>
                  <a:rPr lang="en-IN" sz="2400" b="1" dirty="0">
                    <a:latin typeface="Cambria" panose="02040503050406030204" pitchFamily="18" charset="0"/>
                    <a:ea typeface="Cambria" panose="02040503050406030204" pitchFamily="18" charset="0"/>
                  </a:rPr>
                  <a:t> = ?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𝟏𝟕𝟎𝟐</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1865</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𝟏𝟓𝟕𝟔</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1682</a:t>
                </a:r>
                <a:endParaRPr lang="en-IN" sz="2400" b="1" dirty="0">
                  <a:solidFill>
                    <a:srgbClr val="FF0000"/>
                  </a:solidFill>
                  <a:latin typeface="Cambria" panose="02040503050406030204" pitchFamily="18" charset="0"/>
                  <a:ea typeface="Cambria" panose="02040503050406030204" pitchFamily="18" charset="0"/>
                </a:endParaRPr>
              </a:p>
            </p:txBody>
          </p:sp>
        </mc:Choice>
        <mc:Fallback>
          <p:sp>
            <p:nvSpPr>
              <p:cNvPr id="3" name="TextBox 2">
                <a:extLst>
                  <a:ext uri="{FF2B5EF4-FFF2-40B4-BE49-F238E27FC236}">
                    <a16:creationId xmlns:a16="http://schemas.microsoft.com/office/drawing/2014/main" id="{696C8E1D-AC1A-6883-C8A9-E3AA753B5BB5}"/>
                  </a:ext>
                </a:extLst>
              </p:cNvPr>
              <p:cNvSpPr txBox="1">
                <a:spLocks noRot="1" noChangeAspect="1" noMove="1" noResize="1" noEditPoints="1" noAdjustHandles="1" noChangeArrowheads="1" noChangeShapeType="1" noTextEdit="1"/>
              </p:cNvSpPr>
              <p:nvPr/>
            </p:nvSpPr>
            <p:spPr>
              <a:xfrm>
                <a:off x="261051" y="1144704"/>
                <a:ext cx="11816062" cy="2648802"/>
              </a:xfrm>
              <a:prstGeom prst="rect">
                <a:avLst/>
              </a:prstGeom>
              <a:blipFill>
                <a:blip r:embed="rId4"/>
                <a:stretch>
                  <a:fillRect l="-826" t="-1152" r="-155" b="-4378"/>
                </a:stretch>
              </a:blipFill>
            </p:spPr>
            <p:txBody>
              <a:bodyPr/>
              <a:lstStyle/>
              <a:p>
                <a:r>
                  <a:rPr lang="en-US">
                    <a:noFill/>
                  </a:rPr>
                  <a:t> </a:t>
                </a:r>
              </a:p>
            </p:txBody>
          </p:sp>
        </mc:Fallback>
      </mc:AlternateContent>
    </p:spTree>
    <p:extLst>
      <p:ext uri="{BB962C8B-B14F-4D97-AF65-F5344CB8AC3E}">
        <p14:creationId xmlns:p14="http://schemas.microsoft.com/office/powerpoint/2010/main" val="61114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7468928-4A31-9E87-1DA6-133A312EF41A}"/>
                  </a:ext>
                </a:extLst>
              </p:cNvPr>
              <p:cNvSpPr txBox="1"/>
              <p:nvPr/>
            </p:nvSpPr>
            <p:spPr>
              <a:xfrm>
                <a:off x="187969" y="775053"/>
                <a:ext cx="11816062" cy="4515788"/>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Q.22 </a:t>
                </a:r>
                <a:r>
                  <a:rPr lang="en-US" sz="2400" b="1" dirty="0">
                    <a:solidFill>
                      <a:srgbClr val="333333"/>
                    </a:solidFill>
                    <a:latin typeface="Cambria" panose="02040503050406030204" pitchFamily="18" charset="0"/>
                    <a:ea typeface="Cambria" panose="02040503050406030204" pitchFamily="18" charset="0"/>
                  </a:rPr>
                  <a:t>Two trains of lengths 80 m and 100 m are moving in the same direction with their speeds in the ratio of 3 : 2 respectively. If they cross a 20 m long bridge, then ﬁnd the ratio of the time taken by ﬁrst train to the time taken by second train to cross the bridge?</a:t>
                </a:r>
              </a:p>
              <a:p>
                <a:pPr algn="just">
                  <a:lnSpc>
                    <a:spcPct val="115000"/>
                  </a:lnSpc>
                </a:pPr>
                <a:r>
                  <a:rPr lang="hi-IN" sz="2000" b="1" dirty="0">
                    <a:solidFill>
                      <a:srgbClr val="333333"/>
                    </a:solidFill>
                    <a:latin typeface="Cambria" panose="02040503050406030204" pitchFamily="18" charset="0"/>
                    <a:ea typeface="Cambria" panose="02040503050406030204" pitchFamily="18" charset="0"/>
                  </a:rPr>
                  <a:t>80 मीटर और 100 मीटर लंबी दो ट्रेनें एक ही दिशा में उनकी गति के साथ क्रमशः 3: 2 के अनुपात में चल रही हैं। यदि वे 20 मीटर लंबे पुल को पार करते हैं, तो पहली ट्रेन द्वारा पुल को पार करने में दूसरी ट्रेन द्वारा लिए गए समय का अनुपात ज्ञात कीजिए?</a:t>
                </a:r>
                <a:r>
                  <a:rPr lang="en-US" sz="2000" b="1" dirty="0">
                    <a:solidFill>
                      <a:srgbClr val="333333"/>
                    </a:solidFill>
                    <a:latin typeface="Cambria" panose="02040503050406030204" pitchFamily="18" charset="0"/>
                    <a:ea typeface="Cambria" panose="02040503050406030204" pitchFamily="18" charset="0"/>
                  </a:rPr>
                  <a:t> </a:t>
                </a:r>
                <a:endParaRPr lang="en-IN" sz="2400" b="1" dirty="0">
                  <a:solidFill>
                    <a:srgbClr val="FF0000"/>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𝟗</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𝟓</m:t>
                    </m:r>
                    <m:r>
                      <a:rPr lang="en-US" sz="2400" b="1" i="1" dirty="0" smtClean="0">
                        <a:solidFill>
                          <a:srgbClr val="333333"/>
                        </a:solidFill>
                        <a:latin typeface="Cambria Math" panose="02040503050406030204" pitchFamily="18" charset="0"/>
                        <a:ea typeface="Cambria" panose="02040503050406030204" pitchFamily="18" charset="0"/>
                      </a:rPr>
                      <m:t> </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5 : 9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a:t>
                </a:r>
                <a14:m>
                  <m:oMath xmlns:m="http://schemas.openxmlformats.org/officeDocument/2006/math">
                    <m:r>
                      <a:rPr lang="en-US" sz="2400" b="1" i="1" dirty="0" smtClean="0">
                        <a:solidFill>
                          <a:srgbClr val="333333"/>
                        </a:solidFill>
                        <a:latin typeface="Cambria Math" panose="02040503050406030204" pitchFamily="18" charset="0"/>
                        <a:ea typeface="Cambria" panose="02040503050406030204" pitchFamily="18" charset="0"/>
                      </a:rPr>
                      <m:t>𝟔</m:t>
                    </m:r>
                    <m:r>
                      <a:rPr lang="en-US" sz="2400" b="1" i="1" dirty="0" smtClean="0">
                        <a:solidFill>
                          <a:srgbClr val="333333"/>
                        </a:solidFill>
                        <a:latin typeface="Cambria Math" panose="02040503050406030204" pitchFamily="18" charset="0"/>
                        <a:ea typeface="Cambria" panose="02040503050406030204" pitchFamily="18" charset="0"/>
                      </a:rPr>
                      <m:t> :</m:t>
                    </m:r>
                    <m:r>
                      <a:rPr lang="en-US" sz="2400" b="1" i="1" dirty="0" smtClean="0">
                        <a:solidFill>
                          <a:srgbClr val="333333"/>
                        </a:solidFill>
                        <a:latin typeface="Cambria Math" panose="02040503050406030204" pitchFamily="18" charset="0"/>
                        <a:ea typeface="Cambria" panose="02040503050406030204" pitchFamily="18" charset="0"/>
                      </a:rPr>
                      <m:t>𝟓</m:t>
                    </m:r>
                    <m:r>
                      <a:rPr lang="en-US" sz="2400" b="1" i="1" dirty="0" smtClean="0">
                        <a:solidFill>
                          <a:srgbClr val="333333"/>
                        </a:solidFill>
                        <a:latin typeface="Cambria Math" panose="02040503050406030204" pitchFamily="18" charset="0"/>
                        <a:ea typeface="Cambria" panose="02040503050406030204" pitchFamily="18" charset="0"/>
                      </a:rPr>
                      <m:t> </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5 : 6 </a:t>
                </a:r>
                <a:endParaRPr lang="en-IN" sz="2400" b="1" dirty="0">
                  <a:solidFill>
                    <a:srgbClr val="FF0000"/>
                  </a:solidFill>
                  <a:latin typeface="Cambria" panose="02040503050406030204" pitchFamily="18" charset="0"/>
                  <a:ea typeface="Cambria" panose="02040503050406030204" pitchFamily="18" charset="0"/>
                </a:endParaRPr>
              </a:p>
            </p:txBody>
          </p:sp>
        </mc:Choice>
        <mc:Fallback>
          <p:sp>
            <p:nvSpPr>
              <p:cNvPr id="4" name="TextBox 3">
                <a:extLst>
                  <a:ext uri="{FF2B5EF4-FFF2-40B4-BE49-F238E27FC236}">
                    <a16:creationId xmlns:a16="http://schemas.microsoft.com/office/drawing/2014/main" id="{27468928-4A31-9E87-1DA6-133A312EF41A}"/>
                  </a:ext>
                </a:extLst>
              </p:cNvPr>
              <p:cNvSpPr txBox="1">
                <a:spLocks noRot="1" noChangeAspect="1" noMove="1" noResize="1" noEditPoints="1" noAdjustHandles="1" noChangeArrowheads="1" noChangeShapeType="1" noTextEdit="1"/>
              </p:cNvSpPr>
              <p:nvPr/>
            </p:nvSpPr>
            <p:spPr>
              <a:xfrm>
                <a:off x="187969" y="775053"/>
                <a:ext cx="11816062" cy="4515788"/>
              </a:xfrm>
              <a:prstGeom prst="rect">
                <a:avLst/>
              </a:prstGeom>
              <a:blipFill>
                <a:blip r:embed="rId4"/>
                <a:stretch>
                  <a:fillRect l="-826" t="-675" r="-1548" b="-2024"/>
                </a:stretch>
              </a:blipFill>
            </p:spPr>
            <p:txBody>
              <a:bodyPr/>
              <a:lstStyle/>
              <a:p>
                <a:r>
                  <a:rPr lang="en-US">
                    <a:noFill/>
                  </a:rPr>
                  <a:t> </a:t>
                </a:r>
              </a:p>
            </p:txBody>
          </p:sp>
        </mc:Fallback>
      </mc:AlternateContent>
    </p:spTree>
    <p:extLst>
      <p:ext uri="{BB962C8B-B14F-4D97-AF65-F5344CB8AC3E}">
        <p14:creationId xmlns:p14="http://schemas.microsoft.com/office/powerpoint/2010/main" val="337572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4E9F76DB-2582-6FDA-BA1A-192993EC3F69}"/>
              </a:ext>
            </a:extLst>
          </p:cNvPr>
          <p:cNvSpPr txBox="1"/>
          <p:nvPr/>
        </p:nvSpPr>
        <p:spPr>
          <a:xfrm>
            <a:off x="71120" y="804236"/>
            <a:ext cx="11816062" cy="4303422"/>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Q.23 </a:t>
            </a:r>
            <a:r>
              <a:rPr lang="en-US" sz="2400" b="1" dirty="0">
                <a:solidFill>
                  <a:srgbClr val="333333"/>
                </a:solidFill>
                <a:latin typeface="Cambria" panose="02040503050406030204" pitchFamily="18" charset="0"/>
                <a:ea typeface="Cambria" panose="02040503050406030204" pitchFamily="18" charset="0"/>
              </a:rPr>
              <a:t>The average age of 25 students and the principal is 15 years. When the principal's age is excluded, the average age decreases by 1 year. What is the age of principal?</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25 छात्रों और प्रधानाचार्य की औसत आयु 15 वर्ष है। जब प्रधानाचार्य की आयु को हटा दिया जाता है, तो औसत आयु 1 वर्ष कम हो जाती है। प्रिंसिपल की उम्र क्या है?</a:t>
            </a:r>
            <a:r>
              <a:rPr lang="en-US" sz="2400" b="1" dirty="0">
                <a:solidFill>
                  <a:srgbClr val="333333"/>
                </a:solidFill>
                <a:latin typeface="Cambria" panose="02040503050406030204" pitchFamily="18" charset="0"/>
                <a:ea typeface="Cambria" panose="02040503050406030204" pitchFamily="18" charset="0"/>
              </a:rPr>
              <a:t> </a:t>
            </a:r>
            <a:r>
              <a:rPr lang="en-IN" sz="2400" b="1" dirty="0">
                <a:solidFill>
                  <a:srgbClr val="FF0000"/>
                </a:solidFill>
                <a:latin typeface="Cambria" panose="02040503050406030204" pitchFamily="18" charset="0"/>
                <a:ea typeface="Cambria" panose="02040503050406030204" pitchFamily="18" charset="0"/>
              </a:rPr>
              <a:t>(DSSSB 2019) </a:t>
            </a:r>
          </a:p>
          <a:p>
            <a:pPr algn="just">
              <a:lnSpc>
                <a:spcPct val="115000"/>
              </a:lnSpc>
            </a:pPr>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Data inadequate</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38 years</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40 years</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39 years</a:t>
            </a:r>
            <a:r>
              <a:rPr lang="en-IN" sz="2400" b="1"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4816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F8AB53E-1E3F-A658-2B5D-5ECE1BB09431}"/>
                  </a:ext>
                </a:extLst>
              </p:cNvPr>
              <p:cNvSpPr txBox="1"/>
              <p:nvPr/>
            </p:nvSpPr>
            <p:spPr>
              <a:xfrm>
                <a:off x="261051" y="1144704"/>
                <a:ext cx="11816062" cy="3602846"/>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Q.24 </a:t>
                </a:r>
                <a:r>
                  <a:rPr lang="en-US" sz="2400" b="1" dirty="0">
                    <a:solidFill>
                      <a:srgbClr val="333333"/>
                    </a:solidFill>
                    <a:latin typeface="Cambria" panose="02040503050406030204" pitchFamily="18" charset="0"/>
                    <a:ea typeface="Cambria" panose="02040503050406030204" pitchFamily="18" charset="0"/>
                  </a:rPr>
                  <a:t>Simplify the following expression. </a:t>
                </a:r>
                <a:r>
                  <a:rPr lang="en-IN" sz="2400" b="1" dirty="0">
                    <a:solidFill>
                      <a:srgbClr val="FF0000"/>
                    </a:solidFill>
                    <a:latin typeface="Cambria" panose="02040503050406030204" pitchFamily="18" charset="0"/>
                    <a:ea typeface="Cambria" panose="02040503050406030204" pitchFamily="18" charset="0"/>
                  </a:rPr>
                  <a:t> </a:t>
                </a:r>
              </a:p>
              <a:p>
                <a:pPr algn="just">
                  <a:lnSpc>
                    <a:spcPct val="115000"/>
                  </a:lnSpc>
                </a:pP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𝟑</m:t>
                        </m:r>
                      </m:num>
                      <m:den>
                        <m:r>
                          <a:rPr lang="en-US" sz="2400" b="1" i="1" smtClean="0">
                            <a:solidFill>
                              <a:srgbClr val="333333"/>
                            </a:solidFill>
                            <a:latin typeface="Cambria Math" panose="02040503050406030204" pitchFamily="18" charset="0"/>
                            <a:ea typeface="Cambria" panose="02040503050406030204" pitchFamily="18" charset="0"/>
                          </a:rPr>
                          <m:t>𝟓</m:t>
                        </m:r>
                      </m:den>
                    </m:f>
                  </m:oMath>
                </a14:m>
                <a:r>
                  <a:rPr lang="en-US" sz="2400" b="1" dirty="0">
                    <a:solidFill>
                      <a:srgbClr val="333333"/>
                    </a:solidFill>
                    <a:latin typeface="Cambria" panose="02040503050406030204" pitchFamily="18" charset="0"/>
                    <a:ea typeface="Cambria" panose="02040503050406030204" pitchFamily="18" charset="0"/>
                  </a:rPr>
                  <a:t> of</a:t>
                </a:r>
                <a14:m>
                  <m:oMath xmlns:m="http://schemas.openxmlformats.org/officeDocument/2006/math">
                    <m:r>
                      <a:rPr lang="en-US" sz="2400" b="1" i="0" dirty="0" smtClean="0">
                        <a:solidFill>
                          <a:srgbClr val="333333"/>
                        </a:solidFill>
                        <a:latin typeface="Cambria Math" panose="02040503050406030204" pitchFamily="18" charset="0"/>
                        <a:ea typeface="Cambria" panose="02040503050406030204" pitchFamily="18" charset="0"/>
                      </a:rPr>
                      <m:t> </m:t>
                    </m:r>
                    <m:d>
                      <m:dPr>
                        <m:begChr m:val="{"/>
                        <m:endChr m:val="}"/>
                        <m:ctrlPr>
                          <a:rPr lang="en-US" sz="2400" b="1" i="1" dirty="0" smtClean="0">
                            <a:solidFill>
                              <a:srgbClr val="333333"/>
                            </a:solidFill>
                            <a:latin typeface="Cambria Math" panose="02040503050406030204" pitchFamily="18" charset="0"/>
                            <a:ea typeface="Cambria" panose="02040503050406030204" pitchFamily="18" charset="0"/>
                          </a:rPr>
                        </m:ctrlPr>
                      </m:dPr>
                      <m:e>
                        <m:d>
                          <m:dPr>
                            <m:ctrlPr>
                              <a:rPr lang="en-US" sz="2400" b="1" i="1" dirty="0" smtClean="0">
                                <a:solidFill>
                                  <a:srgbClr val="333333"/>
                                </a:solidFill>
                                <a:latin typeface="Cambria Math" panose="02040503050406030204" pitchFamily="18" charset="0"/>
                                <a:ea typeface="Cambria" panose="02040503050406030204" pitchFamily="18" charset="0"/>
                              </a:rPr>
                            </m:ctrlPr>
                          </m:dPr>
                          <m:e>
                            <m:r>
                              <a:rPr lang="en-US" sz="2400" b="1" i="1" dirty="0" smtClean="0">
                                <a:solidFill>
                                  <a:srgbClr val="333333"/>
                                </a:solidFill>
                                <a:latin typeface="Cambria Math" panose="02040503050406030204" pitchFamily="18" charset="0"/>
                                <a:ea typeface="Cambria" panose="02040503050406030204" pitchFamily="18" charset="0"/>
                              </a:rPr>
                              <m:t>𝟒𝟖</m:t>
                            </m:r>
                            <m:r>
                              <a:rPr lang="en-US" sz="2400" b="1" i="1" dirty="0" smtClean="0">
                                <a:solidFill>
                                  <a:srgbClr val="333333"/>
                                </a:solidFill>
                                <a:latin typeface="Cambria Math" panose="02040503050406030204" pitchFamily="18" charset="0"/>
                                <a:ea typeface="Cambria" panose="02040503050406030204" pitchFamily="18" charset="0"/>
                              </a:rPr>
                              <m:t>÷ </m:t>
                            </m:r>
                            <m:acc>
                              <m:accPr>
                                <m:chr m:val="̅"/>
                                <m:ctrlPr>
                                  <a:rPr lang="en-US" sz="2400" b="1" i="1" dirty="0" smtClean="0">
                                    <a:solidFill>
                                      <a:srgbClr val="333333"/>
                                    </a:solidFill>
                                    <a:latin typeface="Cambria Math" panose="02040503050406030204" pitchFamily="18" charset="0"/>
                                    <a:ea typeface="Cambria" panose="02040503050406030204" pitchFamily="18" charset="0"/>
                                  </a:rPr>
                                </m:ctrlPr>
                              </m:accPr>
                              <m:e>
                                <m:r>
                                  <a:rPr lang="en-US" sz="2400" b="1" i="1" dirty="0" smtClean="0">
                                    <a:solidFill>
                                      <a:srgbClr val="333333"/>
                                    </a:solidFill>
                                    <a:latin typeface="Cambria Math" panose="02040503050406030204" pitchFamily="18" charset="0"/>
                                    <a:ea typeface="Cambria" panose="02040503050406030204" pitchFamily="18" charset="0"/>
                                  </a:rPr>
                                  <m:t>𝟑𝟔</m:t>
                                </m:r>
                                <m:r>
                                  <a:rPr lang="en-US" sz="2400" b="1" i="1" dirty="0" smtClean="0">
                                    <a:solidFill>
                                      <a:srgbClr val="333333"/>
                                    </a:solidFill>
                                    <a:latin typeface="Cambria Math" panose="02040503050406030204" pitchFamily="18" charset="0"/>
                                    <a:ea typeface="Cambria" panose="02040503050406030204" pitchFamily="18" charset="0"/>
                                  </a:rPr>
                                  <m:t>÷</m:t>
                                </m:r>
                                <m:r>
                                  <a:rPr lang="en-US" sz="2400" b="1" i="1" dirty="0" smtClean="0">
                                    <a:solidFill>
                                      <a:srgbClr val="333333"/>
                                    </a:solidFill>
                                    <a:latin typeface="Cambria Math" panose="02040503050406030204" pitchFamily="18" charset="0"/>
                                    <a:ea typeface="Cambria" panose="02040503050406030204" pitchFamily="18" charset="0"/>
                                  </a:rPr>
                                  <m:t>𝟗</m:t>
                                </m:r>
                              </m:e>
                            </m:acc>
                            <m:r>
                              <a:rPr lang="en-US" sz="2400" b="1" i="1" dirty="0" smtClean="0">
                                <a:solidFill>
                                  <a:srgbClr val="333333"/>
                                </a:solidFill>
                                <a:latin typeface="Cambria Math" panose="02040503050406030204" pitchFamily="18" charset="0"/>
                                <a:ea typeface="Cambria" panose="02040503050406030204" pitchFamily="18" charset="0"/>
                              </a:rPr>
                              <m:t>×</m:t>
                            </m:r>
                            <m:f>
                              <m:fPr>
                                <m:ctrlPr>
                                  <a:rPr lang="en-US" sz="2400" b="1" i="1" dirty="0" smtClean="0">
                                    <a:solidFill>
                                      <a:srgbClr val="333333"/>
                                    </a:solidFill>
                                    <a:latin typeface="Cambria Math" panose="02040503050406030204" pitchFamily="18" charset="0"/>
                                    <a:ea typeface="Cambria" panose="02040503050406030204" pitchFamily="18" charset="0"/>
                                  </a:rPr>
                                </m:ctrlPr>
                              </m:fPr>
                              <m:num>
                                <m:r>
                                  <a:rPr lang="en-US" sz="2400" b="1" i="1" dirty="0" smtClean="0">
                                    <a:solidFill>
                                      <a:srgbClr val="333333"/>
                                    </a:solidFill>
                                    <a:latin typeface="Cambria Math" panose="02040503050406030204" pitchFamily="18" charset="0"/>
                                    <a:ea typeface="Cambria" panose="02040503050406030204" pitchFamily="18" charset="0"/>
                                  </a:rPr>
                                  <m:t>𝟏</m:t>
                                </m:r>
                              </m:num>
                              <m:den>
                                <m:r>
                                  <a:rPr lang="en-US" sz="2400" b="1" i="1" dirty="0" smtClean="0">
                                    <a:solidFill>
                                      <a:srgbClr val="333333"/>
                                    </a:solidFill>
                                    <a:latin typeface="Cambria Math" panose="02040503050406030204" pitchFamily="18" charset="0"/>
                                    <a:ea typeface="Cambria" panose="02040503050406030204" pitchFamily="18" charset="0"/>
                                  </a:rPr>
                                  <m:t>𝟔</m:t>
                                </m:r>
                              </m:den>
                            </m:f>
                          </m:e>
                        </m:d>
                        <m:r>
                          <a:rPr lang="en-US" sz="2400" b="1" i="1" dirty="0" smtClean="0">
                            <a:solidFill>
                              <a:srgbClr val="333333"/>
                            </a:solidFill>
                            <a:latin typeface="Cambria Math" panose="02040503050406030204" pitchFamily="18" charset="0"/>
                            <a:ea typeface="Cambria" panose="02040503050406030204" pitchFamily="18" charset="0"/>
                          </a:rPr>
                          <m:t>+</m:t>
                        </m:r>
                        <m:f>
                          <m:fPr>
                            <m:ctrlPr>
                              <a:rPr lang="en-US" sz="2400" b="1" i="1" dirty="0" smtClean="0">
                                <a:solidFill>
                                  <a:srgbClr val="333333"/>
                                </a:solidFill>
                                <a:latin typeface="Cambria Math" panose="02040503050406030204" pitchFamily="18" charset="0"/>
                                <a:ea typeface="Cambria" panose="02040503050406030204" pitchFamily="18" charset="0"/>
                              </a:rPr>
                            </m:ctrlPr>
                          </m:fPr>
                          <m:num>
                            <m:r>
                              <a:rPr lang="en-US" sz="2400" b="1" i="1" dirty="0" smtClean="0">
                                <a:solidFill>
                                  <a:srgbClr val="333333"/>
                                </a:solidFill>
                                <a:latin typeface="Cambria Math" panose="02040503050406030204" pitchFamily="18" charset="0"/>
                                <a:ea typeface="Cambria" panose="02040503050406030204" pitchFamily="18" charset="0"/>
                              </a:rPr>
                              <m:t>𝟏</m:t>
                            </m:r>
                          </m:num>
                          <m:den>
                            <m:r>
                              <a:rPr lang="en-US" sz="2400" b="1" i="1" dirty="0" smtClean="0">
                                <a:solidFill>
                                  <a:srgbClr val="333333"/>
                                </a:solidFill>
                                <a:latin typeface="Cambria Math" panose="02040503050406030204" pitchFamily="18" charset="0"/>
                                <a:ea typeface="Cambria" panose="02040503050406030204" pitchFamily="18" charset="0"/>
                              </a:rPr>
                              <m:t>𝟑</m:t>
                            </m:r>
                          </m:den>
                        </m:f>
                      </m:e>
                    </m:d>
                  </m:oMath>
                </a14:m>
                <a:r>
                  <a:rPr lang="en-US" sz="2400" b="1" dirty="0">
                    <a:solidFill>
                      <a:srgbClr val="333333"/>
                    </a:solidFill>
                    <a:latin typeface="Cambria" panose="02040503050406030204" pitchFamily="18" charset="0"/>
                    <a:ea typeface="Cambria" panose="02040503050406030204" pitchFamily="18" charset="0"/>
                  </a:rPr>
                  <a:t> = ?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a:t>
                </a: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𝟏</m:t>
                        </m:r>
                      </m:num>
                      <m:den>
                        <m:r>
                          <a:rPr lang="en-US" sz="2400" b="1" i="1" smtClean="0">
                            <a:solidFill>
                              <a:srgbClr val="333333"/>
                            </a:solidFill>
                            <a:latin typeface="Cambria Math" panose="02040503050406030204" pitchFamily="18" charset="0"/>
                            <a:ea typeface="Cambria" panose="02040503050406030204" pitchFamily="18" charset="0"/>
                          </a:rPr>
                          <m:t>𝟐</m:t>
                        </m:r>
                      </m:den>
                    </m:f>
                  </m:oMath>
                </a14:m>
                <a:r>
                  <a:rPr lang="en-US" sz="2400" b="1" dirty="0">
                    <a:solidFill>
                      <a:srgbClr val="333333"/>
                    </a:solidFill>
                    <a:latin typeface="Cambria" panose="02040503050406030204" pitchFamily="18" charset="0"/>
                    <a:ea typeface="Cambria" panose="02040503050406030204" pitchFamily="18" charset="0"/>
                  </a:rPr>
                  <a:t>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a:t>
                </a: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𝟕</m:t>
                        </m:r>
                      </m:num>
                      <m:den>
                        <m:r>
                          <a:rPr lang="en-US" sz="2400" b="1" i="1" smtClean="0">
                            <a:solidFill>
                              <a:srgbClr val="333333"/>
                            </a:solidFill>
                            <a:latin typeface="Cambria Math" panose="02040503050406030204" pitchFamily="18" charset="0"/>
                            <a:ea typeface="Cambria" panose="02040503050406030204" pitchFamily="18" charset="0"/>
                          </a:rPr>
                          <m:t>𝟓</m:t>
                        </m:r>
                      </m:den>
                    </m:f>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a:t>
                </a: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𝟐</m:t>
                        </m:r>
                      </m:num>
                      <m:den>
                        <m:r>
                          <a:rPr lang="en-US" sz="2400" b="1" i="1" smtClean="0">
                            <a:solidFill>
                              <a:srgbClr val="333333"/>
                            </a:solidFill>
                            <a:latin typeface="Cambria Math" panose="02040503050406030204" pitchFamily="18" charset="0"/>
                            <a:ea typeface="Cambria" panose="02040503050406030204" pitchFamily="18" charset="0"/>
                          </a:rPr>
                          <m:t>𝟓</m:t>
                        </m:r>
                      </m:den>
                    </m:f>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a:t>
                </a:r>
                <a14:m>
                  <m:oMath xmlns:m="http://schemas.openxmlformats.org/officeDocument/2006/math">
                    <m:f>
                      <m:fPr>
                        <m:ctrlPr>
                          <a:rPr lang="en-US" sz="2400" b="1" i="1" smtClean="0">
                            <a:solidFill>
                              <a:srgbClr val="333333"/>
                            </a:solidFill>
                            <a:latin typeface="Cambria Math" panose="02040503050406030204" pitchFamily="18" charset="0"/>
                            <a:ea typeface="Cambria" panose="02040503050406030204" pitchFamily="18" charset="0"/>
                          </a:rPr>
                        </m:ctrlPr>
                      </m:fPr>
                      <m:num>
                        <m:r>
                          <a:rPr lang="en-US" sz="2400" b="1" i="1" smtClean="0">
                            <a:solidFill>
                              <a:srgbClr val="333333"/>
                            </a:solidFill>
                            <a:latin typeface="Cambria Math" panose="02040503050406030204" pitchFamily="18" charset="0"/>
                            <a:ea typeface="Cambria" panose="02040503050406030204" pitchFamily="18" charset="0"/>
                          </a:rPr>
                          <m:t>𝟑</m:t>
                        </m:r>
                      </m:num>
                      <m:den>
                        <m:r>
                          <a:rPr lang="en-US" sz="2400" b="1" i="1" smtClean="0">
                            <a:solidFill>
                              <a:srgbClr val="333333"/>
                            </a:solidFill>
                            <a:latin typeface="Cambria Math" panose="02040503050406030204" pitchFamily="18" charset="0"/>
                            <a:ea typeface="Cambria" panose="02040503050406030204" pitchFamily="18" charset="0"/>
                          </a:rPr>
                          <m:t>𝟓</m:t>
                        </m:r>
                      </m:den>
                    </m:f>
                  </m:oMath>
                </a14:m>
                <a:r>
                  <a:rPr lang="en-IN" sz="2400" b="1" dirty="0">
                    <a:solidFill>
                      <a:srgbClr val="FF0000"/>
                    </a:solidFill>
                    <a:latin typeface="Cambria" panose="02040503050406030204" pitchFamily="18" charset="0"/>
                    <a:ea typeface="Cambria" panose="02040503050406030204" pitchFamily="18" charset="0"/>
                  </a:rPr>
                  <a:t> </a:t>
                </a:r>
              </a:p>
            </p:txBody>
          </p:sp>
        </mc:Choice>
        <mc:Fallback>
          <p:sp>
            <p:nvSpPr>
              <p:cNvPr id="4" name="TextBox 3">
                <a:extLst>
                  <a:ext uri="{FF2B5EF4-FFF2-40B4-BE49-F238E27FC236}">
                    <a16:creationId xmlns:a16="http://schemas.microsoft.com/office/drawing/2014/main" id="{AF8AB53E-1E3F-A658-2B5D-5ECE1BB09431}"/>
                  </a:ext>
                </a:extLst>
              </p:cNvPr>
              <p:cNvSpPr txBox="1">
                <a:spLocks noRot="1" noChangeAspect="1" noMove="1" noResize="1" noEditPoints="1" noAdjustHandles="1" noChangeArrowheads="1" noChangeShapeType="1" noTextEdit="1"/>
              </p:cNvSpPr>
              <p:nvPr/>
            </p:nvSpPr>
            <p:spPr>
              <a:xfrm>
                <a:off x="261051" y="1144704"/>
                <a:ext cx="11816062" cy="3602846"/>
              </a:xfrm>
              <a:prstGeom prst="rect">
                <a:avLst/>
              </a:prstGeom>
              <a:blipFill>
                <a:blip r:embed="rId4"/>
                <a:stretch>
                  <a:fillRect l="-826" t="-846" b="-508"/>
                </a:stretch>
              </a:blipFill>
            </p:spPr>
            <p:txBody>
              <a:bodyPr/>
              <a:lstStyle/>
              <a:p>
                <a:r>
                  <a:rPr lang="en-US">
                    <a:noFill/>
                  </a:rPr>
                  <a:t> </a:t>
                </a:r>
              </a:p>
            </p:txBody>
          </p:sp>
        </mc:Fallback>
      </mc:AlternateContent>
    </p:spTree>
    <p:extLst>
      <p:ext uri="{BB962C8B-B14F-4D97-AF65-F5344CB8AC3E}">
        <p14:creationId xmlns:p14="http://schemas.microsoft.com/office/powerpoint/2010/main" val="1105978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5AC44F6-F736-AA57-44BE-84375FE3E08B}"/>
                  </a:ext>
                </a:extLst>
              </p:cNvPr>
              <p:cNvSpPr txBox="1"/>
              <p:nvPr/>
            </p:nvSpPr>
            <p:spPr>
              <a:xfrm>
                <a:off x="261051" y="1144704"/>
                <a:ext cx="11816062" cy="2604496"/>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Q.25   </a:t>
                </a:r>
                <a:r>
                  <a:rPr lang="en-US" sz="2400" b="1" dirty="0">
                    <a:solidFill>
                      <a:srgbClr val="333333"/>
                    </a:solidFill>
                    <a:latin typeface="Cambria" panose="02040503050406030204" pitchFamily="18" charset="0"/>
                    <a:ea typeface="Cambria" panose="02040503050406030204" pitchFamily="18" charset="0"/>
                  </a:rPr>
                  <a:t>38514 is completely divisible by which of the following?</a:t>
                </a:r>
              </a:p>
              <a:p>
                <a:pPr algn="just">
                  <a:lnSpc>
                    <a:spcPct val="115000"/>
                  </a:lnSpc>
                </a:pPr>
                <a:r>
                  <a:rPr lang="ne-NP" sz="2400" b="1" dirty="0">
                    <a:solidFill>
                      <a:srgbClr val="333333"/>
                    </a:solidFill>
                    <a:latin typeface="Cambria" panose="02040503050406030204" pitchFamily="18" charset="0"/>
                    <a:ea typeface="Cambria" panose="02040503050406030204" pitchFamily="18" charset="0"/>
                  </a:rPr>
                  <a:t>38514 निम्नलिखित में से किसके द्वारा पूर्णत: विभाज्य है?</a:t>
                </a:r>
                <a:r>
                  <a:rPr lang="en-US" sz="2400" b="1" dirty="0">
                    <a:solidFill>
                      <a:srgbClr val="333333"/>
                    </a:solidFill>
                    <a:latin typeface="Cambria" panose="02040503050406030204" pitchFamily="18" charset="0"/>
                    <a:ea typeface="Cambria" panose="02040503050406030204" pitchFamily="18" charset="0"/>
                  </a:rPr>
                  <a:t> </a:t>
                </a:r>
                <a:r>
                  <a:rPr lang="en-IN" sz="2400" b="1" dirty="0">
                    <a:solidFill>
                      <a:srgbClr val="FF0000"/>
                    </a:solidFill>
                    <a:latin typeface="Cambria" panose="02040503050406030204" pitchFamily="18" charset="0"/>
                    <a:ea typeface="Cambria" panose="02040503050406030204" pitchFamily="18" charset="0"/>
                  </a:rPr>
                  <a:t> </a:t>
                </a: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(a)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𝟏𝟐</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(b)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𝟐𝟏</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(c)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𝟏𝟒</m:t>
                    </m:r>
                  </m:oMath>
                </a14:m>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solidFill>
                      <a:srgbClr val="333333"/>
                    </a:solidFill>
                    <a:latin typeface="Cambria" panose="02040503050406030204" pitchFamily="18" charset="0"/>
                    <a:ea typeface="Cambria" panose="02040503050406030204" pitchFamily="18" charset="0"/>
                  </a:rPr>
                  <a:t>(d) </a:t>
                </a:r>
                <a14:m>
                  <m:oMath xmlns:m="http://schemas.openxmlformats.org/officeDocument/2006/math">
                    <m:r>
                      <a:rPr lang="en-US" sz="2400" b="1" i="1" smtClean="0">
                        <a:solidFill>
                          <a:srgbClr val="333333"/>
                        </a:solidFill>
                        <a:latin typeface="Cambria Math" panose="02040503050406030204" pitchFamily="18" charset="0"/>
                        <a:ea typeface="Cambria" panose="02040503050406030204" pitchFamily="18" charset="0"/>
                      </a:rPr>
                      <m:t>𝟏𝟒</m:t>
                    </m:r>
                    <m:r>
                      <a:rPr lang="en-US" sz="2400" b="1" i="1" smtClean="0">
                        <a:solidFill>
                          <a:srgbClr val="333333"/>
                        </a:solidFill>
                        <a:latin typeface="Cambria Math" panose="02040503050406030204" pitchFamily="18" charset="0"/>
                        <a:ea typeface="Cambria" panose="02040503050406030204" pitchFamily="18" charset="0"/>
                      </a:rPr>
                      <m:t> </m:t>
                    </m:r>
                  </m:oMath>
                </a14:m>
                <a:r>
                  <a:rPr lang="en-IN" sz="2400" b="1" dirty="0">
                    <a:latin typeface="Cambria" panose="02040503050406030204" pitchFamily="18" charset="0"/>
                    <a:ea typeface="Cambria" panose="02040503050406030204" pitchFamily="18" charset="0"/>
                  </a:rPr>
                  <a:t>and 21 both </a:t>
                </a:r>
              </a:p>
            </p:txBody>
          </p:sp>
        </mc:Choice>
        <mc:Fallback>
          <p:sp>
            <p:nvSpPr>
              <p:cNvPr id="3" name="TextBox 2">
                <a:extLst>
                  <a:ext uri="{FF2B5EF4-FFF2-40B4-BE49-F238E27FC236}">
                    <a16:creationId xmlns:a16="http://schemas.microsoft.com/office/drawing/2014/main" id="{05AC44F6-F736-AA57-44BE-84375FE3E08B}"/>
                  </a:ext>
                </a:extLst>
              </p:cNvPr>
              <p:cNvSpPr txBox="1">
                <a:spLocks noRot="1" noChangeAspect="1" noMove="1" noResize="1" noEditPoints="1" noAdjustHandles="1" noChangeArrowheads="1" noChangeShapeType="1" noTextEdit="1"/>
              </p:cNvSpPr>
              <p:nvPr/>
            </p:nvSpPr>
            <p:spPr>
              <a:xfrm>
                <a:off x="261051" y="1144704"/>
                <a:ext cx="11816062" cy="2604496"/>
              </a:xfrm>
              <a:prstGeom prst="rect">
                <a:avLst/>
              </a:prstGeom>
              <a:blipFill>
                <a:blip r:embed="rId4"/>
                <a:stretch>
                  <a:fillRect l="-826" t="-1171" b="-4450"/>
                </a:stretch>
              </a:blipFill>
            </p:spPr>
            <p:txBody>
              <a:bodyPr/>
              <a:lstStyle/>
              <a:p>
                <a:r>
                  <a:rPr lang="en-US">
                    <a:noFill/>
                  </a:rPr>
                  <a:t> </a:t>
                </a:r>
              </a:p>
            </p:txBody>
          </p:sp>
        </mc:Fallback>
      </mc:AlternateContent>
    </p:spTree>
    <p:extLst>
      <p:ext uri="{BB962C8B-B14F-4D97-AF65-F5344CB8AC3E}">
        <p14:creationId xmlns:p14="http://schemas.microsoft.com/office/powerpoint/2010/main" val="158920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7068A9A1-2066-1293-6704-115701D9AA92}"/>
              </a:ext>
            </a:extLst>
          </p:cNvPr>
          <p:cNvSpPr txBox="1"/>
          <p:nvPr/>
        </p:nvSpPr>
        <p:spPr>
          <a:xfrm>
            <a:off x="204824" y="700023"/>
            <a:ext cx="11782352"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Q.26 </a:t>
            </a:r>
            <a:r>
              <a:rPr lang="en-US" sz="2400" b="1" dirty="0"/>
              <a:t>Ram started a business by investing Rs. 45,000. 6 months later Sam joined him with Rs. 30,000. In what ratio should the earned profit be distributed at the end of the year? </a:t>
            </a:r>
          </a:p>
          <a:p>
            <a:pPr>
              <a:lnSpc>
                <a:spcPct val="115000"/>
              </a:lnSpc>
              <a:spcAft>
                <a:spcPts val="1000"/>
              </a:spcAft>
            </a:pPr>
            <a:r>
              <a:rPr lang="hi-IN" sz="2400" b="1" dirty="0"/>
              <a:t>राम ने रुपये का निवेश करके एक व्यवसाय शुरू किया। 45,000. 6 महीने बाद सैम उसके साथ रु। 30,000 वर्ष के अंत में अर्जित लाभ को किस अनुपात में बाँटा जाना चाहिए?</a:t>
            </a:r>
            <a:endParaRPr lang="en-US" sz="2400" b="1" dirty="0"/>
          </a:p>
          <a:p>
            <a:pPr marL="457200" marR="0" indent="-457200">
              <a:lnSpc>
                <a:spcPct val="115000"/>
              </a:lnSpc>
              <a:spcBef>
                <a:spcPts val="0"/>
              </a:spcBef>
              <a:spcAft>
                <a:spcPts val="1000"/>
              </a:spcAft>
              <a:buAutoNum type="alphaLcParenBoth"/>
            </a:pPr>
            <a:r>
              <a:rPr lang="en-US" sz="2400" dirty="0"/>
              <a:t>1 : 3 </a:t>
            </a:r>
          </a:p>
          <a:p>
            <a:pPr marL="457200" marR="0" indent="-457200">
              <a:lnSpc>
                <a:spcPct val="115000"/>
              </a:lnSpc>
              <a:spcBef>
                <a:spcPts val="0"/>
              </a:spcBef>
              <a:spcAft>
                <a:spcPts val="1000"/>
              </a:spcAft>
              <a:buAutoNum type="alphaLcParenBoth"/>
            </a:pPr>
            <a:r>
              <a:rPr lang="en-US" sz="2400" dirty="0"/>
              <a:t>3 : 1 </a:t>
            </a:r>
          </a:p>
          <a:p>
            <a:pPr marL="457200" marR="0" indent="-457200">
              <a:lnSpc>
                <a:spcPct val="115000"/>
              </a:lnSpc>
              <a:spcBef>
                <a:spcPts val="0"/>
              </a:spcBef>
              <a:spcAft>
                <a:spcPts val="1000"/>
              </a:spcAft>
              <a:buAutoNum type="alphaLcParenBoth"/>
            </a:pPr>
            <a:r>
              <a:rPr lang="en-US" sz="2400" dirty="0"/>
              <a:t>2 : 3 </a:t>
            </a:r>
          </a:p>
          <a:p>
            <a:pPr marL="457200" marR="0" indent="-457200">
              <a:lnSpc>
                <a:spcPct val="115000"/>
              </a:lnSpc>
              <a:spcBef>
                <a:spcPts val="0"/>
              </a:spcBef>
              <a:spcAft>
                <a:spcPts val="1000"/>
              </a:spcAft>
              <a:buAutoNum type="alphaLcParenBoth"/>
            </a:pPr>
            <a:r>
              <a:rPr lang="en-US" sz="2400" dirty="0"/>
              <a:t>3 : 2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81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9738A297-5D05-8AD9-06AD-07170929B961}"/>
              </a:ext>
            </a:extLst>
          </p:cNvPr>
          <p:cNvSpPr txBox="1"/>
          <p:nvPr/>
        </p:nvSpPr>
        <p:spPr>
          <a:xfrm>
            <a:off x="146951" y="839618"/>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Q.27 </a:t>
            </a:r>
            <a:r>
              <a:rPr lang="en-US" sz="2400" b="1" dirty="0"/>
              <a:t>A, N and S started a business in partnership by investing in the ratio of 6 : 5 : 8 respectively. At the end of the year they earned a profit of Rs. 83,600. What will be S share?</a:t>
            </a:r>
          </a:p>
          <a:p>
            <a:pPr algn="just">
              <a:lnSpc>
                <a:spcPct val="115000"/>
              </a:lnSpc>
              <a:spcAft>
                <a:spcPts val="1000"/>
              </a:spcAft>
            </a:pPr>
            <a:r>
              <a:rPr lang="en-US" sz="2400" b="1" dirty="0"/>
              <a:t>A, N </a:t>
            </a:r>
            <a:r>
              <a:rPr lang="hi-IN" sz="2400" b="1" dirty="0"/>
              <a:t>और </a:t>
            </a:r>
            <a:r>
              <a:rPr lang="en-US" sz="2400" b="1" dirty="0"/>
              <a:t>S </a:t>
            </a:r>
            <a:r>
              <a:rPr lang="hi-IN" sz="2400" b="1" dirty="0"/>
              <a:t>ने क्रमशः 6:5:8 के अनुपात में निवेश करके साझेदारी में एक व्यवसाय शुरू किया। वर्ष के अंत में उन्होंने रु. का लाभ अर्जित किया। 83,600. एस शेयर क्या होगा?</a:t>
            </a:r>
            <a:endParaRPr lang="en-US" sz="2400" b="1" dirty="0"/>
          </a:p>
          <a:p>
            <a:pPr marL="0" marR="0">
              <a:lnSpc>
                <a:spcPct val="115000"/>
              </a:lnSpc>
              <a:spcBef>
                <a:spcPts val="0"/>
              </a:spcBef>
              <a:spcAft>
                <a:spcPts val="1000"/>
              </a:spcAft>
            </a:pPr>
            <a:r>
              <a:rPr lang="en-US" sz="2400" dirty="0"/>
              <a:t> (a) Rs. 30,200 </a:t>
            </a:r>
          </a:p>
          <a:p>
            <a:pPr marL="0" marR="0">
              <a:lnSpc>
                <a:spcPct val="115000"/>
              </a:lnSpc>
              <a:spcBef>
                <a:spcPts val="0"/>
              </a:spcBef>
              <a:spcAft>
                <a:spcPts val="1000"/>
              </a:spcAft>
            </a:pPr>
            <a:r>
              <a:rPr lang="en-US" sz="2400" dirty="0"/>
              <a:t>(b) Rs. 35,200 </a:t>
            </a:r>
          </a:p>
          <a:p>
            <a:pPr marL="0" marR="0">
              <a:lnSpc>
                <a:spcPct val="115000"/>
              </a:lnSpc>
              <a:spcBef>
                <a:spcPts val="0"/>
              </a:spcBef>
              <a:spcAft>
                <a:spcPts val="1000"/>
              </a:spcAft>
            </a:pPr>
            <a:r>
              <a:rPr lang="en-US" sz="2400" dirty="0"/>
              <a:t>(c) Rs. 32,500 </a:t>
            </a:r>
          </a:p>
          <a:p>
            <a:pPr marL="0" marR="0">
              <a:lnSpc>
                <a:spcPct val="115000"/>
              </a:lnSpc>
              <a:spcBef>
                <a:spcPts val="0"/>
              </a:spcBef>
              <a:spcAft>
                <a:spcPts val="1000"/>
              </a:spcAft>
            </a:pPr>
            <a:r>
              <a:rPr lang="en-US" sz="2400" dirty="0"/>
              <a:t>(d) Rs. 34,000</a:t>
            </a: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02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EB5F661E-FBFB-4D07-2495-E8805B7AE21B}"/>
              </a:ext>
            </a:extLst>
          </p:cNvPr>
          <p:cNvSpPr txBox="1"/>
          <p:nvPr/>
        </p:nvSpPr>
        <p:spPr>
          <a:xfrm>
            <a:off x="218892" y="829890"/>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Q.28 </a:t>
            </a:r>
            <a:r>
              <a:rPr lang="en-US" sz="2400" b="1" dirty="0"/>
              <a:t>Ram, Karan and Rohan invested capital in the ratio of 2 : 3 : 4 for time period of 6 : 4 : 3. Find the ratio of profit distributed? </a:t>
            </a:r>
          </a:p>
          <a:p>
            <a:pPr algn="just">
              <a:lnSpc>
                <a:spcPct val="115000"/>
              </a:lnSpc>
              <a:spcAft>
                <a:spcPts val="1000"/>
              </a:spcAft>
            </a:pPr>
            <a:r>
              <a:rPr lang="hi-IN" sz="2400" b="1" dirty="0"/>
              <a:t>राम, कर्ण और रोहन ने 6 : 4 : 3 की समयावधि के लिए 2:3:4 के अनुपात में पूंजी निवेश की। वितरित लाभ का अनुपात ज्ञात कीजिए?</a:t>
            </a:r>
            <a:endParaRPr lang="en-US" sz="2400" b="1" dirty="0"/>
          </a:p>
          <a:p>
            <a:pPr marL="457200" marR="0" indent="-457200" algn="just">
              <a:lnSpc>
                <a:spcPct val="115000"/>
              </a:lnSpc>
              <a:spcBef>
                <a:spcPts val="0"/>
              </a:spcBef>
              <a:spcAft>
                <a:spcPts val="1000"/>
              </a:spcAft>
              <a:buAutoNum type="alphaLcParenBoth"/>
            </a:pPr>
            <a:r>
              <a:rPr lang="en-US" sz="2400" dirty="0"/>
              <a:t>12 : 13 : 14 </a:t>
            </a:r>
          </a:p>
          <a:p>
            <a:pPr marL="457200" marR="0" indent="-457200" algn="just">
              <a:lnSpc>
                <a:spcPct val="115000"/>
              </a:lnSpc>
              <a:spcBef>
                <a:spcPts val="0"/>
              </a:spcBef>
              <a:spcAft>
                <a:spcPts val="1000"/>
              </a:spcAft>
              <a:buAutoNum type="alphaLcParenBoth"/>
            </a:pPr>
            <a:r>
              <a:rPr lang="en-US" sz="2400" dirty="0"/>
              <a:t>13 : 12 : 14 </a:t>
            </a:r>
          </a:p>
          <a:p>
            <a:pPr marL="457200" marR="0" indent="-457200" algn="just">
              <a:lnSpc>
                <a:spcPct val="115000"/>
              </a:lnSpc>
              <a:spcBef>
                <a:spcPts val="0"/>
              </a:spcBef>
              <a:spcAft>
                <a:spcPts val="1000"/>
              </a:spcAft>
              <a:buAutoNum type="alphaLcParenBoth"/>
            </a:pPr>
            <a:r>
              <a:rPr lang="en-US" sz="2400" dirty="0"/>
              <a:t>1 : 1 : 1 </a:t>
            </a:r>
          </a:p>
          <a:p>
            <a:pPr marL="457200" marR="0" indent="-457200" algn="just">
              <a:lnSpc>
                <a:spcPct val="115000"/>
              </a:lnSpc>
              <a:spcBef>
                <a:spcPts val="0"/>
              </a:spcBef>
              <a:spcAft>
                <a:spcPts val="1000"/>
              </a:spcAft>
              <a:buAutoNum type="alphaLcParenBoth"/>
            </a:pPr>
            <a:r>
              <a:rPr lang="en-US" sz="2400" dirty="0"/>
              <a:t>12 : 12 : 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763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B204DF4A-15B4-83CC-BF2C-C7AAE61D7D50}"/>
              </a:ext>
            </a:extLst>
          </p:cNvPr>
          <p:cNvSpPr txBox="1"/>
          <p:nvPr/>
        </p:nvSpPr>
        <p:spPr>
          <a:xfrm>
            <a:off x="71120" y="839618"/>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Q.29 </a:t>
            </a:r>
            <a:r>
              <a:rPr lang="en-US" sz="2400" b="1" dirty="0"/>
              <a:t>Rajan and </a:t>
            </a:r>
            <a:r>
              <a:rPr lang="en-US" sz="2400" b="1" dirty="0" err="1"/>
              <a:t>Sajan</a:t>
            </a:r>
            <a:r>
              <a:rPr lang="en-US" sz="2400" b="1" dirty="0"/>
              <a:t> started a business initially with Rs. 14200 and Rs. 15600, respectively. If total profits at the end of year is Rs. 74500, what is the </a:t>
            </a:r>
            <a:r>
              <a:rPr lang="en-US" sz="2400" b="1" dirty="0" err="1"/>
              <a:t>Rajan’s</a:t>
            </a:r>
            <a:r>
              <a:rPr lang="en-US" sz="2400" b="1" dirty="0"/>
              <a:t> share in the profit? </a:t>
            </a:r>
          </a:p>
          <a:p>
            <a:pPr algn="just">
              <a:lnSpc>
                <a:spcPct val="115000"/>
              </a:lnSpc>
              <a:spcAft>
                <a:spcPts val="1000"/>
              </a:spcAft>
            </a:pPr>
            <a:r>
              <a:rPr lang="hi-IN" sz="2400" b="1" dirty="0"/>
              <a:t>राजन और साजन ने शुरू में रुपये के साथ एक व्यवसाय शुरू किया। 14200 और रु। क्रमशः 15600। यदि वर्ष के अंत में कुल लाभ रु. 74500, लाभ में राजन का हिस्सा क्या है?</a:t>
            </a:r>
            <a:endParaRPr lang="en-US" sz="2400" b="1" dirty="0"/>
          </a:p>
          <a:p>
            <a:pPr marL="457200" marR="0" indent="-457200" algn="just">
              <a:lnSpc>
                <a:spcPct val="115000"/>
              </a:lnSpc>
              <a:spcBef>
                <a:spcPts val="0"/>
              </a:spcBef>
              <a:spcAft>
                <a:spcPts val="1000"/>
              </a:spcAft>
              <a:buAutoNum type="alphaLcParenBoth"/>
            </a:pPr>
            <a:r>
              <a:rPr lang="en-US" sz="2400" dirty="0"/>
              <a:t>Rs. 39000 </a:t>
            </a:r>
          </a:p>
          <a:p>
            <a:pPr marL="457200" marR="0" indent="-457200" algn="just">
              <a:lnSpc>
                <a:spcPct val="115000"/>
              </a:lnSpc>
              <a:spcBef>
                <a:spcPts val="0"/>
              </a:spcBef>
              <a:spcAft>
                <a:spcPts val="1000"/>
              </a:spcAft>
              <a:buAutoNum type="alphaLcParenBoth"/>
            </a:pPr>
            <a:r>
              <a:rPr lang="en-US" sz="2400" dirty="0"/>
              <a:t>Rs. 39600 </a:t>
            </a:r>
          </a:p>
          <a:p>
            <a:pPr marL="457200" marR="0" indent="-457200" algn="just">
              <a:lnSpc>
                <a:spcPct val="115000"/>
              </a:lnSpc>
              <a:spcBef>
                <a:spcPts val="0"/>
              </a:spcBef>
              <a:spcAft>
                <a:spcPts val="1000"/>
              </a:spcAft>
              <a:buAutoNum type="alphaLcParenBoth"/>
            </a:pPr>
            <a:r>
              <a:rPr lang="en-US" sz="2400" dirty="0"/>
              <a:t>Rs. 35000 </a:t>
            </a:r>
          </a:p>
          <a:p>
            <a:pPr marL="457200" marR="0" indent="-457200" algn="just">
              <a:lnSpc>
                <a:spcPct val="115000"/>
              </a:lnSpc>
              <a:spcBef>
                <a:spcPts val="0"/>
              </a:spcBef>
              <a:spcAft>
                <a:spcPts val="1000"/>
              </a:spcAft>
              <a:buAutoNum type="alphaLcParenBoth"/>
            </a:pPr>
            <a:r>
              <a:rPr lang="en-US" sz="2400" dirty="0"/>
              <a:t>Rs. 35500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4881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96BBC8AF-CA33-6CA5-7CA1-87814F770546}"/>
              </a:ext>
            </a:extLst>
          </p:cNvPr>
          <p:cNvSpPr txBox="1"/>
          <p:nvPr/>
        </p:nvSpPr>
        <p:spPr>
          <a:xfrm>
            <a:off x="218892" y="938381"/>
            <a:ext cx="11754216" cy="4106445"/>
          </a:xfrm>
          <a:prstGeom prst="rect">
            <a:avLst/>
          </a:prstGeom>
          <a:noFill/>
        </p:spPr>
        <p:txBody>
          <a:bodyPr wrap="square">
            <a:spAutoFit/>
          </a:bodyPr>
          <a:lstStyle/>
          <a:p>
            <a:pPr marL="0" marR="0" algn="just">
              <a:lnSpc>
                <a:spcPct val="115000"/>
              </a:lnSpc>
              <a:spcBef>
                <a:spcPts val="0"/>
              </a:spcBef>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Q.30 </a:t>
            </a:r>
            <a:r>
              <a:rPr lang="en-US" sz="2400" b="1" dirty="0"/>
              <a:t>A starts a business with Rs. 4000 and B joins him after 3 months with Rs. 16000. Find the ratio of their profits at the end of year. </a:t>
            </a:r>
          </a:p>
          <a:p>
            <a:pPr algn="just">
              <a:lnSpc>
                <a:spcPct val="115000"/>
              </a:lnSpc>
              <a:spcAft>
                <a:spcPts val="1000"/>
              </a:spcAft>
            </a:pPr>
            <a:r>
              <a:rPr lang="en-US" sz="2400" b="1" dirty="0"/>
              <a:t>A </a:t>
            </a:r>
            <a:r>
              <a:rPr lang="hi-IN" sz="2400" b="1" dirty="0"/>
              <a:t>रुपये के साथ एक व्यवसाय शुरू करता है। 4000 और </a:t>
            </a:r>
            <a:r>
              <a:rPr lang="en-US" sz="2400" b="1" dirty="0"/>
              <a:t>B 3 </a:t>
            </a:r>
            <a:r>
              <a:rPr lang="hi-IN" sz="2400" b="1" dirty="0"/>
              <a:t>महीने के बाद रुपये के साथ उससे जुड़ता है। 16000. वर्ष के अंत में उनके लाभ का अनुपात ज्ञात कीजिए।</a:t>
            </a:r>
            <a:endParaRPr lang="en-US" sz="2400" b="1" dirty="0"/>
          </a:p>
          <a:p>
            <a:pPr marL="457200" marR="0" indent="-457200" algn="just">
              <a:lnSpc>
                <a:spcPct val="115000"/>
              </a:lnSpc>
              <a:spcBef>
                <a:spcPts val="0"/>
              </a:spcBef>
              <a:spcAft>
                <a:spcPts val="1000"/>
              </a:spcAft>
              <a:buAutoNum type="alphaLcParenBoth"/>
            </a:pPr>
            <a:r>
              <a:rPr lang="en-US" sz="2400" dirty="0"/>
              <a:t>1 : 3 </a:t>
            </a:r>
          </a:p>
          <a:p>
            <a:pPr marL="457200" marR="0" indent="-457200" algn="just">
              <a:lnSpc>
                <a:spcPct val="115000"/>
              </a:lnSpc>
              <a:spcBef>
                <a:spcPts val="0"/>
              </a:spcBef>
              <a:spcAft>
                <a:spcPts val="1000"/>
              </a:spcAft>
              <a:buAutoNum type="alphaLcParenBoth"/>
            </a:pPr>
            <a:r>
              <a:rPr lang="en-US" sz="2400" dirty="0"/>
              <a:t>2 : 3 </a:t>
            </a:r>
          </a:p>
          <a:p>
            <a:pPr marL="457200" marR="0" indent="-457200" algn="just">
              <a:lnSpc>
                <a:spcPct val="115000"/>
              </a:lnSpc>
              <a:spcBef>
                <a:spcPts val="0"/>
              </a:spcBef>
              <a:spcAft>
                <a:spcPts val="1000"/>
              </a:spcAft>
              <a:buAutoNum type="alphaLcParenBoth"/>
            </a:pPr>
            <a:r>
              <a:rPr lang="en-US" sz="2400" dirty="0"/>
              <a:t>1 : 9 </a:t>
            </a:r>
          </a:p>
          <a:p>
            <a:pPr marL="457200" marR="0" indent="-457200" algn="just">
              <a:lnSpc>
                <a:spcPct val="115000"/>
              </a:lnSpc>
              <a:spcBef>
                <a:spcPts val="0"/>
              </a:spcBef>
              <a:spcAft>
                <a:spcPts val="1000"/>
              </a:spcAft>
              <a:buAutoNum type="alphaLcParenBoth"/>
            </a:pPr>
            <a:r>
              <a:rPr lang="en-US" sz="2400" dirty="0"/>
              <a:t>1 : 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9989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B462568-4FA6-4E96-946B-9E31F89266D4}"/>
                  </a:ext>
                </a:extLst>
              </p:cNvPr>
              <p:cNvSpPr txBox="1"/>
              <p:nvPr/>
            </p:nvSpPr>
            <p:spPr>
              <a:xfrm>
                <a:off x="368891" y="819400"/>
                <a:ext cx="11454217" cy="4445384"/>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Q.31 A shopkeeper bought a table for Rs. 4,600 and a chair for Rs. 1,800. He sells the table with 10% gain and the chair with 6% gain. Find the overall gain percentage. </a:t>
                </a:r>
              </a:p>
              <a:p>
                <a:pPr algn="just"/>
                <a:r>
                  <a:rPr lang="hi-IN" sz="2600" b="1" dirty="0">
                    <a:latin typeface="Cambria" panose="02040503050406030204" pitchFamily="18" charset="0"/>
                    <a:ea typeface="Cambria" panose="02040503050406030204" pitchFamily="18" charset="0"/>
                    <a:cs typeface="Rajdhani" panose="02000000000000000000" pitchFamily="2" charset="0"/>
                  </a:rPr>
                  <a:t>एक दुकानदार ने रुपये में एक मेज खरीदी। 4,600 और रुपये के लिए एक कुर्सी। 1,800। वह मेज को 10% लाभ पर और कुर्सी को 6% लाभ पर बेचता है। समग्र लाभ प्रतिशत ज्ञात कीजिए।</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a:t>
                </a:r>
                <a14:m>
                  <m:oMath xmlns:m="http://schemas.openxmlformats.org/officeDocument/2006/math">
                    <m:r>
                      <a:rPr lang="en-US" sz="2600" b="1" i="1" dirty="0" smtClean="0">
                        <a:latin typeface="Cambria Math" panose="02040503050406030204" pitchFamily="18" charset="0"/>
                        <a:ea typeface="Cambria" panose="02040503050406030204" pitchFamily="18" charset="0"/>
                      </a:rPr>
                      <m:t>𝟕</m:t>
                    </m:r>
                    <m:f>
                      <m:fPr>
                        <m:ctrlPr>
                          <a:rPr lang="en-US" sz="2600" b="1" i="1" dirty="0" smtClean="0">
                            <a:latin typeface="Cambria Math" panose="02040503050406030204" pitchFamily="18" charset="0"/>
                            <a:ea typeface="Cambria" panose="02040503050406030204" pitchFamily="18" charset="0"/>
                          </a:rPr>
                        </m:ctrlPr>
                      </m:fPr>
                      <m:num>
                        <m:r>
                          <a:rPr lang="en-US" sz="2600" b="1" i="1" dirty="0" smtClean="0">
                            <a:latin typeface="Cambria Math" panose="02040503050406030204" pitchFamily="18" charset="0"/>
                            <a:ea typeface="Cambria" panose="02040503050406030204" pitchFamily="18" charset="0"/>
                          </a:rPr>
                          <m:t>𝟑</m:t>
                        </m:r>
                      </m:num>
                      <m:den>
                        <m:r>
                          <a:rPr lang="en-US" sz="2600" b="1" i="1" dirty="0" smtClean="0">
                            <a:latin typeface="Cambria Math" panose="02040503050406030204" pitchFamily="18" charset="0"/>
                            <a:ea typeface="Cambria" panose="02040503050406030204" pitchFamily="18" charset="0"/>
                          </a:rPr>
                          <m:t>𝟒</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𝟖</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𝟖</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𝟕</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𝟖</m:t>
                        </m:r>
                      </m:den>
                    </m:f>
                  </m:oMath>
                </a14:m>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𝟏𝟔</m:t>
                    </m:r>
                  </m:oMath>
                </a14:m>
                <a:endParaRPr lang="en-US" sz="2600" b="1" dirty="0">
                  <a:latin typeface="Cambria" panose="02040503050406030204" pitchFamily="18" charset="0"/>
                  <a:ea typeface="Cambria" panose="02040503050406030204" pitchFamily="18" charset="0"/>
                  <a:cs typeface="Rajdhani" panose="02000000000000000000" pitchFamily="2" charset="0"/>
                </a:endParaRPr>
              </a:p>
            </p:txBody>
          </p:sp>
        </mc:Choice>
        <mc:Fallback>
          <p:sp>
            <p:nvSpPr>
              <p:cNvPr id="3" name="TextBox 2">
                <a:extLst>
                  <a:ext uri="{FF2B5EF4-FFF2-40B4-BE49-F238E27FC236}">
                    <a16:creationId xmlns:a16="http://schemas.microsoft.com/office/drawing/2014/main" id="{EB462568-4FA6-4E96-946B-9E31F89266D4}"/>
                  </a:ext>
                </a:extLst>
              </p:cNvPr>
              <p:cNvSpPr txBox="1">
                <a:spLocks noRot="1" noChangeAspect="1" noMove="1" noResize="1" noEditPoints="1" noAdjustHandles="1" noChangeArrowheads="1" noChangeShapeType="1" noTextEdit="1"/>
              </p:cNvSpPr>
              <p:nvPr/>
            </p:nvSpPr>
            <p:spPr>
              <a:xfrm>
                <a:off x="368891" y="819400"/>
                <a:ext cx="11454217" cy="4445384"/>
              </a:xfrm>
              <a:prstGeom prst="rect">
                <a:avLst/>
              </a:prstGeom>
              <a:blipFill>
                <a:blip r:embed="rId4"/>
                <a:stretch>
                  <a:fillRect l="-958" t="-1233" r="-1704" b="-2466"/>
                </a:stretch>
              </a:blipFill>
            </p:spPr>
            <p:txBody>
              <a:bodyPr/>
              <a:lstStyle/>
              <a:p>
                <a:r>
                  <a:rPr lang="en-US">
                    <a:noFill/>
                  </a:rPr>
                  <a:t> </a:t>
                </a:r>
              </a:p>
            </p:txBody>
          </p:sp>
        </mc:Fallback>
      </mc:AlternateContent>
    </p:spTree>
    <p:extLst>
      <p:ext uri="{BB962C8B-B14F-4D97-AF65-F5344CB8AC3E}">
        <p14:creationId xmlns:p14="http://schemas.microsoft.com/office/powerpoint/2010/main" val="929075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47ACDBC7-9A87-2F7E-7EDE-2F93B6735FD1}"/>
              </a:ext>
            </a:extLst>
          </p:cNvPr>
          <p:cNvSpPr txBox="1"/>
          <p:nvPr/>
        </p:nvSpPr>
        <p:spPr>
          <a:xfrm>
            <a:off x="210232" y="938381"/>
            <a:ext cx="11454217" cy="4093428"/>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Q32. A man rows a boat a certain distance downstream in 9 hours, while it takes 18 hours to row the same distance upstream. How many hours will it take him to row three-fifth of the same distance in still water?</a:t>
            </a:r>
          </a:p>
          <a:p>
            <a:pPr algn="just"/>
            <a:r>
              <a:rPr lang="hi-IN" sz="2600" b="1" dirty="0">
                <a:latin typeface="Cambria" panose="02040503050406030204" pitchFamily="18" charset="0"/>
                <a:ea typeface="Cambria" panose="02040503050406030204" pitchFamily="18" charset="0"/>
                <a:cs typeface="Rajdhani" panose="02000000000000000000" pitchFamily="2" charset="0"/>
              </a:rPr>
              <a:t>एक आदमी एक निश्चित दूरी को धारा के अनुकूल 9 घंटे में तय करता है, जबकि समान दूरी को धारा के प्रतिकूल तय करने में उसे 18 घंटे लगते हैं। उसे शांत जल में समान दूरी का तीन-पांचवां भाग कितने घंटे में तैरना होगा?</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9.5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7.2</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10</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12</a:t>
            </a:r>
          </a:p>
        </p:txBody>
      </p:sp>
    </p:spTree>
    <p:extLst>
      <p:ext uri="{BB962C8B-B14F-4D97-AF65-F5344CB8AC3E}">
        <p14:creationId xmlns:p14="http://schemas.microsoft.com/office/powerpoint/2010/main" val="1803071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71FBFC7D-B25D-1F2C-02E4-279E33BA6F4A}"/>
              </a:ext>
            </a:extLst>
          </p:cNvPr>
          <p:cNvSpPr txBox="1"/>
          <p:nvPr/>
        </p:nvSpPr>
        <p:spPr>
          <a:xfrm>
            <a:off x="210232" y="868037"/>
            <a:ext cx="11454217" cy="4893647"/>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Q.33 Study the given chart and answer the following question. </a:t>
            </a: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What is the central angle corresponding to the production steel by Kerala?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(a) 82° 		(b) 65.8° 		(c) 75.2° 		(d) 72° </a:t>
            </a:r>
          </a:p>
        </p:txBody>
      </p:sp>
      <p:pic>
        <p:nvPicPr>
          <p:cNvPr id="6" name="Picture 5">
            <a:extLst>
              <a:ext uri="{FF2B5EF4-FFF2-40B4-BE49-F238E27FC236}">
                <a16:creationId xmlns:a16="http://schemas.microsoft.com/office/drawing/2014/main" id="{66F90842-8BCE-3BA9-4593-00B66685422B}"/>
              </a:ext>
            </a:extLst>
          </p:cNvPr>
          <p:cNvPicPr>
            <a:picLocks noChangeAspect="1"/>
          </p:cNvPicPr>
          <p:nvPr/>
        </p:nvPicPr>
        <p:blipFill>
          <a:blip r:embed="rId4"/>
          <a:stretch>
            <a:fillRect/>
          </a:stretch>
        </p:blipFill>
        <p:spPr>
          <a:xfrm>
            <a:off x="435409" y="1365965"/>
            <a:ext cx="6018353" cy="3432415"/>
          </a:xfrm>
          <a:prstGeom prst="rect">
            <a:avLst/>
          </a:prstGeom>
        </p:spPr>
      </p:pic>
    </p:spTree>
    <p:extLst>
      <p:ext uri="{BB962C8B-B14F-4D97-AF65-F5344CB8AC3E}">
        <p14:creationId xmlns:p14="http://schemas.microsoft.com/office/powerpoint/2010/main" val="3222190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00DE1A2-A518-BE55-FA25-910B063FDB86}"/>
                  </a:ext>
                </a:extLst>
              </p:cNvPr>
              <p:cNvSpPr txBox="1"/>
              <p:nvPr/>
            </p:nvSpPr>
            <p:spPr>
              <a:xfrm>
                <a:off x="142138" y="770761"/>
                <a:ext cx="11454217" cy="4004430"/>
              </a:xfrm>
              <a:prstGeom prst="rect">
                <a:avLst/>
              </a:prstGeom>
              <a:noFill/>
            </p:spPr>
            <p:txBody>
              <a:bodyPr wrap="square" rtlCol="0">
                <a:spAutoFit/>
              </a:bodyPr>
              <a:lstStyle/>
              <a:p>
                <a:pPr algn="just"/>
                <a:r>
                  <a:rPr lang="en-US" sz="2600" b="1" dirty="0">
                    <a:latin typeface="Cambria" panose="02040503050406030204" pitchFamily="18" charset="0"/>
                    <a:ea typeface="Cambria" panose="02040503050406030204" pitchFamily="18" charset="0"/>
                    <a:cs typeface="Rajdhani" panose="02000000000000000000" pitchFamily="2" charset="0"/>
                  </a:rPr>
                  <a:t>Q.34 The price of a scooter increases successively by10%, 5% and 15%. What is the total percentage increase in price of scooter?</a:t>
                </a:r>
              </a:p>
              <a:p>
                <a:pPr algn="just"/>
                <a:r>
                  <a:rPr lang="hi-IN" sz="2600" b="1" dirty="0">
                    <a:latin typeface="Cambria" panose="02040503050406030204" pitchFamily="18" charset="0"/>
                    <a:ea typeface="Cambria" panose="02040503050406030204" pitchFamily="18" charset="0"/>
                    <a:cs typeface="Rajdhani" panose="02000000000000000000" pitchFamily="2" charset="0"/>
                  </a:rPr>
                  <a:t>एक स्कूटर की कीमत में क्रमिक रूप से 10%, 5% और 15% की वृद्धि हुई। स्कूटर की कीमत में कुल कितने प्रतिशत की वृद्धि हुई है?</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𝟑𝟐</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𝟑𝟑</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𝟒𝟎</m:t>
                        </m:r>
                      </m:den>
                    </m:f>
                    <m:r>
                      <a:rPr lang="en-US" sz="2600" b="1" i="1" dirty="0" smtClean="0">
                        <a:latin typeface="Cambria Math" panose="02040503050406030204" pitchFamily="18" charset="0"/>
                        <a:ea typeface="Cambria" panose="02040503050406030204" pitchFamily="18" charset="0"/>
                        <a:cs typeface="Rajdhani" panose="02000000000000000000" pitchFamily="2" charset="0"/>
                      </a:rPr>
                      <m:t>%</m:t>
                    </m:r>
                  </m:oMath>
                </a14:m>
                <a:r>
                  <a:rPr lang="en-US" sz="2600" b="1" dirty="0">
                    <a:latin typeface="Cambria" panose="02040503050406030204" pitchFamily="18" charset="0"/>
                    <a:ea typeface="Cambria" panose="02040503050406030204" pitchFamily="18" charset="0"/>
                    <a:cs typeface="Rajdhani" panose="02000000000000000000" pitchFamily="2" charset="0"/>
                  </a:rPr>
                  <a:t>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𝟑𝟒</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𝟐𝟏</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𝟒𝟎</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a:t>
                </a:r>
                <a14:m>
                  <m:oMath xmlns:m="http://schemas.openxmlformats.org/officeDocument/2006/math">
                    <m:r>
                      <a:rPr lang="en-US" sz="2600" b="1" i="1" dirty="0" smtClean="0">
                        <a:latin typeface="Cambria Math" panose="02040503050406030204" pitchFamily="18" charset="0"/>
                        <a:ea typeface="Cambria" panose="02040503050406030204" pitchFamily="18" charset="0"/>
                        <a:cs typeface="Rajdhani" panose="02000000000000000000" pitchFamily="2" charset="0"/>
                      </a:rPr>
                      <m:t>𝟑𝟎</m:t>
                    </m:r>
                    <m:f>
                      <m:fPr>
                        <m:ctrlPr>
                          <a:rPr lang="en-US" sz="2600" b="1" i="1" dirty="0"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dirty="0" smtClean="0">
                            <a:latin typeface="Cambria Math" panose="02040503050406030204" pitchFamily="18" charset="0"/>
                            <a:ea typeface="Cambria" panose="02040503050406030204" pitchFamily="18" charset="0"/>
                            <a:cs typeface="Rajdhani" panose="02000000000000000000" pitchFamily="2" charset="0"/>
                          </a:rPr>
                          <m:t>𝟏𝟏</m:t>
                        </m:r>
                      </m:num>
                      <m:den>
                        <m:r>
                          <a:rPr lang="en-US" sz="2600" b="1" i="1" dirty="0" smtClean="0">
                            <a:latin typeface="Cambria Math" panose="02040503050406030204" pitchFamily="18" charset="0"/>
                            <a:ea typeface="Cambria" panose="02040503050406030204" pitchFamily="18" charset="0"/>
                            <a:cs typeface="Rajdhani" panose="02000000000000000000" pitchFamily="2" charset="0"/>
                          </a:rPr>
                          <m:t>𝟒𝟎</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 </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a:t>
                </a:r>
                <a14:m>
                  <m:oMath xmlns:m="http://schemas.openxmlformats.org/officeDocument/2006/math">
                    <m:r>
                      <a:rPr lang="en-US" sz="2600" b="1" i="1" smtClean="0">
                        <a:latin typeface="Cambria Math" panose="02040503050406030204" pitchFamily="18" charset="0"/>
                        <a:ea typeface="Cambria" panose="02040503050406030204" pitchFamily="18" charset="0"/>
                        <a:cs typeface="Rajdhani" panose="02000000000000000000" pitchFamily="2" charset="0"/>
                      </a:rPr>
                      <m:t>𝟑𝟔</m:t>
                    </m:r>
                    <m:f>
                      <m:fPr>
                        <m:ctrlPr>
                          <a:rPr lang="en-US" sz="2600" b="1" i="1" smtClean="0">
                            <a:latin typeface="Cambria Math" panose="02040503050406030204" pitchFamily="18" charset="0"/>
                            <a:ea typeface="Cambria" panose="02040503050406030204" pitchFamily="18" charset="0"/>
                            <a:cs typeface="Rajdhani" panose="02000000000000000000" pitchFamily="2" charset="0"/>
                          </a:rPr>
                        </m:ctrlPr>
                      </m:fPr>
                      <m:num>
                        <m:r>
                          <a:rPr lang="en-US" sz="2600" b="1" i="1" smtClean="0">
                            <a:latin typeface="Cambria Math" panose="02040503050406030204" pitchFamily="18" charset="0"/>
                            <a:ea typeface="Cambria" panose="02040503050406030204" pitchFamily="18" charset="0"/>
                            <a:cs typeface="Rajdhani" panose="02000000000000000000" pitchFamily="2" charset="0"/>
                          </a:rPr>
                          <m:t>𝟑𝟏</m:t>
                        </m:r>
                      </m:num>
                      <m:den>
                        <m:r>
                          <a:rPr lang="en-US" sz="2600" b="1" i="1" smtClean="0">
                            <a:latin typeface="Cambria Math" panose="02040503050406030204" pitchFamily="18" charset="0"/>
                            <a:ea typeface="Cambria" panose="02040503050406030204" pitchFamily="18" charset="0"/>
                            <a:cs typeface="Rajdhani" panose="02000000000000000000" pitchFamily="2" charset="0"/>
                          </a:rPr>
                          <m:t>𝟒𝟎</m:t>
                        </m:r>
                      </m:den>
                    </m:f>
                  </m:oMath>
                </a14:m>
                <a:r>
                  <a:rPr lang="en-US" sz="2600" b="1" dirty="0">
                    <a:latin typeface="Cambria" panose="02040503050406030204" pitchFamily="18" charset="0"/>
                    <a:ea typeface="Cambria" panose="02040503050406030204" pitchFamily="18" charset="0"/>
                    <a:cs typeface="Rajdhani" panose="02000000000000000000" pitchFamily="2" charset="0"/>
                  </a:rPr>
                  <a:t> % </a:t>
                </a:r>
              </a:p>
            </p:txBody>
          </p:sp>
        </mc:Choice>
        <mc:Fallback>
          <p:sp>
            <p:nvSpPr>
              <p:cNvPr id="4" name="TextBox 3">
                <a:extLst>
                  <a:ext uri="{FF2B5EF4-FFF2-40B4-BE49-F238E27FC236}">
                    <a16:creationId xmlns:a16="http://schemas.microsoft.com/office/drawing/2014/main" id="{000DE1A2-A518-BE55-FA25-910B063FDB86}"/>
                  </a:ext>
                </a:extLst>
              </p:cNvPr>
              <p:cNvSpPr txBox="1">
                <a:spLocks noRot="1" noChangeAspect="1" noMove="1" noResize="1" noEditPoints="1" noAdjustHandles="1" noChangeArrowheads="1" noChangeShapeType="1" noTextEdit="1"/>
              </p:cNvSpPr>
              <p:nvPr/>
            </p:nvSpPr>
            <p:spPr>
              <a:xfrm>
                <a:off x="142138" y="770761"/>
                <a:ext cx="11454217" cy="4004430"/>
              </a:xfrm>
              <a:prstGeom prst="rect">
                <a:avLst/>
              </a:prstGeom>
              <a:blipFill>
                <a:blip r:embed="rId4"/>
                <a:stretch>
                  <a:fillRect l="-958" t="-1370" r="-1650" b="-609"/>
                </a:stretch>
              </a:blipFill>
            </p:spPr>
            <p:txBody>
              <a:bodyPr/>
              <a:lstStyle/>
              <a:p>
                <a:r>
                  <a:rPr lang="en-US">
                    <a:noFill/>
                  </a:rPr>
                  <a:t> </a:t>
                </a:r>
              </a:p>
            </p:txBody>
          </p:sp>
        </mc:Fallback>
      </mc:AlternateContent>
    </p:spTree>
    <p:extLst>
      <p:ext uri="{BB962C8B-B14F-4D97-AF65-F5344CB8AC3E}">
        <p14:creationId xmlns:p14="http://schemas.microsoft.com/office/powerpoint/2010/main" val="203287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2D1D2794-8C4E-BC00-A458-A743BCD9FEE8}"/>
              </a:ext>
            </a:extLst>
          </p:cNvPr>
          <p:cNvSpPr txBox="1"/>
          <p:nvPr/>
        </p:nvSpPr>
        <p:spPr>
          <a:xfrm>
            <a:off x="210232" y="819399"/>
            <a:ext cx="11454217" cy="2893100"/>
          </a:xfrm>
          <a:prstGeom prst="rect">
            <a:avLst/>
          </a:prstGeom>
          <a:noFill/>
        </p:spPr>
        <p:txBody>
          <a:bodyPr wrap="square" rtlCol="0">
            <a:spAutoFit/>
          </a:bodyPr>
          <a:lstStyle/>
          <a:p>
            <a:pPr algn="just"/>
            <a:r>
              <a:rPr lang="en-US" sz="2600" b="1">
                <a:latin typeface="Cambria" panose="02040503050406030204" pitchFamily="18" charset="0"/>
                <a:ea typeface="Cambria" panose="02040503050406030204" pitchFamily="18" charset="0"/>
                <a:cs typeface="Rajdhani" panose="02000000000000000000" pitchFamily="2" charset="0"/>
              </a:rPr>
              <a:t>Q.35 </a:t>
            </a:r>
            <a:r>
              <a:rPr lang="en-US" sz="2600" b="1" dirty="0">
                <a:latin typeface="Cambria" panose="02040503050406030204" pitchFamily="18" charset="0"/>
                <a:ea typeface="Cambria" panose="02040503050406030204" pitchFamily="18" charset="0"/>
                <a:cs typeface="Rajdhani" panose="02000000000000000000" pitchFamily="2" charset="0"/>
              </a:rPr>
              <a:t>What is the ratio of the mean proportional between 1.6 and 3.6 and the third proportional of 5 and 8?</a:t>
            </a:r>
          </a:p>
          <a:p>
            <a:pPr algn="just"/>
            <a:r>
              <a:rPr lang="hi-IN" sz="2600" b="1" dirty="0">
                <a:latin typeface="Cambria" panose="02040503050406030204" pitchFamily="18" charset="0"/>
                <a:ea typeface="Cambria" panose="02040503050406030204" pitchFamily="18" charset="0"/>
                <a:cs typeface="Rajdhani" panose="02000000000000000000" pitchFamily="2" charset="0"/>
              </a:rPr>
              <a:t>1.6 और 3.6 के मध्य समानुपातिक और 5 और 8 के तीसरे समानुपाती का अनुपात क्या है?</a:t>
            </a:r>
            <a:endParaRPr lang="en-US" sz="2600" b="1" dirty="0">
              <a:latin typeface="Cambria" panose="02040503050406030204" pitchFamily="18" charset="0"/>
              <a:ea typeface="Cambria" panose="02040503050406030204" pitchFamily="18" charset="0"/>
              <a:cs typeface="Rajdhani" panose="02000000000000000000" pitchFamily="2" charset="0"/>
            </a:endParaRPr>
          </a:p>
          <a:p>
            <a:pPr algn="just"/>
            <a:r>
              <a:rPr lang="en-US" sz="2600" b="1" dirty="0">
                <a:latin typeface="Cambria" panose="02040503050406030204" pitchFamily="18" charset="0"/>
                <a:ea typeface="Cambria" panose="02040503050406030204" pitchFamily="18" charset="0"/>
                <a:cs typeface="Rajdhani" panose="02000000000000000000" pitchFamily="2" charset="0"/>
              </a:rPr>
              <a:t>(a) 2 : 15</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(b) 5 : 16</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(c) 3 : 16</a:t>
            </a:r>
          </a:p>
          <a:p>
            <a:pPr algn="just"/>
            <a:r>
              <a:rPr lang="en-US" sz="2600" b="1" dirty="0">
                <a:latin typeface="Cambria" panose="02040503050406030204" pitchFamily="18" charset="0"/>
                <a:ea typeface="Cambria" panose="02040503050406030204" pitchFamily="18" charset="0"/>
                <a:cs typeface="Rajdhani" panose="02000000000000000000" pitchFamily="2" charset="0"/>
              </a:rPr>
              <a:t>(d) 4 : 15</a:t>
            </a:r>
          </a:p>
        </p:txBody>
      </p:sp>
    </p:spTree>
    <p:extLst>
      <p:ext uri="{BB962C8B-B14F-4D97-AF65-F5344CB8AC3E}">
        <p14:creationId xmlns:p14="http://schemas.microsoft.com/office/powerpoint/2010/main" val="339904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5484-554C-01B1-4C96-1F55D3846C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CCE851-7BD7-2082-13EF-DE88A4C546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6382" cy="6858000"/>
          </a:xfrm>
        </p:spPr>
      </p:pic>
    </p:spTree>
    <p:extLst>
      <p:ext uri="{BB962C8B-B14F-4D97-AF65-F5344CB8AC3E}">
        <p14:creationId xmlns:p14="http://schemas.microsoft.com/office/powerpoint/2010/main" val="258678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DCE9373C-3AF1-51C9-3827-1A99F96A75CA}"/>
              </a:ext>
            </a:extLst>
          </p:cNvPr>
          <p:cNvSpPr txBox="1"/>
          <p:nvPr/>
        </p:nvSpPr>
        <p:spPr>
          <a:xfrm>
            <a:off x="187969" y="823691"/>
            <a:ext cx="11816062" cy="4323428"/>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Q.1 </a:t>
            </a:r>
            <a:r>
              <a:rPr lang="en-US" sz="2400" b="1" dirty="0">
                <a:solidFill>
                  <a:srgbClr val="333333"/>
                </a:solidFill>
                <a:latin typeface="Cambria" panose="02040503050406030204" pitchFamily="18" charset="0"/>
                <a:ea typeface="Cambria" panose="02040503050406030204" pitchFamily="18" charset="0"/>
              </a:rPr>
              <a:t>Manish can do a piece of work in 36 days and </a:t>
            </a:r>
            <a:r>
              <a:rPr lang="en-US" sz="2400" b="1" dirty="0" err="1">
                <a:solidFill>
                  <a:srgbClr val="333333"/>
                </a:solidFill>
                <a:latin typeface="Cambria" panose="02040503050406030204" pitchFamily="18" charset="0"/>
                <a:ea typeface="Cambria" panose="02040503050406030204" pitchFamily="18" charset="0"/>
              </a:rPr>
              <a:t>Ajit</a:t>
            </a:r>
            <a:r>
              <a:rPr lang="en-US" sz="2400" b="1" dirty="0">
                <a:solidFill>
                  <a:srgbClr val="333333"/>
                </a:solidFill>
                <a:latin typeface="Cambria" panose="02040503050406030204" pitchFamily="18" charset="0"/>
                <a:ea typeface="Cambria" panose="02040503050406030204" pitchFamily="18" charset="0"/>
              </a:rPr>
              <a:t> can do the same work in 48 days with the help of Vimal. Both of them finished the work in 12 days. In how many days can Vimal alone do the same work? </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मनीष एक काम के एक भाग को 36 दिनों में कर सकता है और अजीत उसी काम को विमल की मदद से 48 दिनों में कर सकता है। दोनों ने उस काम को 12 दिनों में खत्म कर दिया। विमल अकेला कितने दिनों में वही काम कर सकता है?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(a) 25(9/2) </a:t>
            </a:r>
            <a:r>
              <a:rPr lang="hi-IN" sz="2400" b="1" dirty="0">
                <a:solidFill>
                  <a:srgbClr val="333333"/>
                </a:solidFill>
                <a:latin typeface="Cambria" panose="02040503050406030204" pitchFamily="18" charset="0"/>
                <a:ea typeface="Cambria" panose="02040503050406030204" pitchFamily="18" charset="0"/>
              </a:rPr>
              <a:t>दिन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21(6/7) </a:t>
            </a:r>
            <a:r>
              <a:rPr lang="hi-IN" sz="2400" b="1" dirty="0">
                <a:solidFill>
                  <a:srgbClr val="333333"/>
                </a:solidFill>
                <a:latin typeface="Cambria" panose="02040503050406030204" pitchFamily="18" charset="0"/>
                <a:ea typeface="Cambria" panose="02040503050406030204" pitchFamily="18" charset="0"/>
              </a:rPr>
              <a:t>दिन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16(2/3) </a:t>
            </a:r>
            <a:r>
              <a:rPr lang="hi-IN" sz="2400" b="1" dirty="0">
                <a:solidFill>
                  <a:srgbClr val="333333"/>
                </a:solidFill>
                <a:latin typeface="Cambria" panose="02040503050406030204" pitchFamily="18" charset="0"/>
                <a:ea typeface="Cambria" panose="02040503050406030204" pitchFamily="18" charset="0"/>
              </a:rPr>
              <a:t>दिन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28 (4/5) </a:t>
            </a:r>
            <a:r>
              <a:rPr lang="hi-IN" sz="2400" b="1" dirty="0">
                <a:solidFill>
                  <a:srgbClr val="333333"/>
                </a:solidFill>
                <a:latin typeface="Cambria" panose="02040503050406030204" pitchFamily="18" charset="0"/>
                <a:ea typeface="Cambria" panose="02040503050406030204" pitchFamily="18" charset="0"/>
              </a:rPr>
              <a:t>दिन </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623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31487CD1-5E6D-47F9-8406-C3D16CF119CB}"/>
              </a:ext>
            </a:extLst>
          </p:cNvPr>
          <p:cNvSpPr txBox="1"/>
          <p:nvPr/>
        </p:nvSpPr>
        <p:spPr>
          <a:xfrm>
            <a:off x="261051" y="1144704"/>
            <a:ext cx="11816062" cy="3473964"/>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Q.2 </a:t>
            </a:r>
            <a:r>
              <a:rPr lang="hi-IN" sz="2400" b="1" dirty="0">
                <a:solidFill>
                  <a:srgbClr val="333333"/>
                </a:solidFill>
                <a:latin typeface="Cambria" panose="02040503050406030204" pitchFamily="18" charset="0"/>
                <a:ea typeface="Cambria" panose="02040503050406030204" pitchFamily="18" charset="0"/>
              </a:rPr>
              <a:t>यदि अंक 43256</a:t>
            </a:r>
            <a:r>
              <a:rPr lang="en-US" sz="2400" b="1" dirty="0">
                <a:solidFill>
                  <a:srgbClr val="333333"/>
                </a:solidFill>
                <a:latin typeface="Cambria" panose="02040503050406030204" pitchFamily="18" charset="0"/>
                <a:ea typeface="Cambria" panose="02040503050406030204" pitchFamily="18" charset="0"/>
              </a:rPr>
              <a:t>ab </a:t>
            </a:r>
            <a:r>
              <a:rPr lang="hi-IN" sz="2400" b="1" dirty="0">
                <a:solidFill>
                  <a:srgbClr val="333333"/>
                </a:solidFill>
                <a:latin typeface="Cambria" panose="02040503050406030204" pitchFamily="18" charset="0"/>
                <a:ea typeface="Cambria" panose="02040503050406030204" pitchFamily="18" charset="0"/>
              </a:rPr>
              <a:t>4 और 5 से विभाज्य है, तो </a:t>
            </a:r>
            <a:r>
              <a:rPr lang="en-US" sz="2400" b="1" dirty="0">
                <a:solidFill>
                  <a:srgbClr val="333333"/>
                </a:solidFill>
                <a:latin typeface="Cambria" panose="02040503050406030204" pitchFamily="18" charset="0"/>
                <a:ea typeface="Cambria" panose="02040503050406030204" pitchFamily="18" charset="0"/>
              </a:rPr>
              <a:t>a </a:t>
            </a:r>
            <a:r>
              <a:rPr lang="hi-IN" sz="2400" b="1" dirty="0">
                <a:solidFill>
                  <a:srgbClr val="333333"/>
                </a:solidFill>
                <a:latin typeface="Cambria" panose="02040503050406030204" pitchFamily="18" charset="0"/>
                <a:ea typeface="Cambria" panose="02040503050406030204" pitchFamily="18" charset="0"/>
              </a:rPr>
              <a:t>और </a:t>
            </a:r>
            <a:r>
              <a:rPr lang="en-US" sz="2400" b="1" dirty="0">
                <a:solidFill>
                  <a:srgbClr val="333333"/>
                </a:solidFill>
                <a:latin typeface="Cambria" panose="02040503050406030204" pitchFamily="18" charset="0"/>
                <a:ea typeface="Cambria" panose="02040503050406030204" pitchFamily="18" charset="0"/>
              </a:rPr>
              <a:t>b </a:t>
            </a:r>
            <a:r>
              <a:rPr lang="hi-IN" sz="2400" b="1" dirty="0">
                <a:solidFill>
                  <a:srgbClr val="333333"/>
                </a:solidFill>
                <a:latin typeface="Cambria" panose="02040503050406030204" pitchFamily="18" charset="0"/>
                <a:ea typeface="Cambria" panose="02040503050406030204" pitchFamily="18" charset="0"/>
              </a:rPr>
              <a:t>के स्थान पर कौन सा अंक आना चाहिए? </a:t>
            </a:r>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US" sz="2400" b="1" dirty="0">
                <a:latin typeface="Cambria" panose="02040503050406030204" pitchFamily="18" charset="0"/>
                <a:ea typeface="Cambria" panose="02040503050406030204" pitchFamily="18" charset="0"/>
              </a:rPr>
              <a:t>If the digit 43256ab is divisible by 4 and 5, then what should come in place of a and b?</a:t>
            </a:r>
            <a:r>
              <a:rPr lang="en-IN" sz="2400" b="1" dirty="0">
                <a:solidFill>
                  <a:srgbClr val="FF0000"/>
                </a:solidFill>
                <a:latin typeface="Cambria" panose="02040503050406030204" pitchFamily="18" charset="0"/>
                <a:ea typeface="Cambria" panose="02040503050406030204" pitchFamily="18" charset="0"/>
              </a:rPr>
              <a:t> </a:t>
            </a:r>
          </a:p>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2 </a:t>
            </a:r>
            <a:r>
              <a:rPr lang="hi-IN" sz="2400" b="1" dirty="0">
                <a:solidFill>
                  <a:srgbClr val="333333"/>
                </a:solidFill>
                <a:latin typeface="Cambria" panose="02040503050406030204" pitchFamily="18" charset="0"/>
                <a:ea typeface="Cambria" panose="02040503050406030204" pitchFamily="18" charset="0"/>
              </a:rPr>
              <a:t>और </a:t>
            </a:r>
            <a:r>
              <a:rPr lang="en-US" sz="2400" b="1" dirty="0">
                <a:solidFill>
                  <a:srgbClr val="333333"/>
                </a:solidFill>
                <a:latin typeface="Cambria" panose="02040503050406030204" pitchFamily="18" charset="0"/>
                <a:ea typeface="Cambria" panose="02040503050406030204" pitchFamily="18" charset="0"/>
              </a:rPr>
              <a:t>8</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2 </a:t>
            </a:r>
            <a:r>
              <a:rPr lang="hi-IN" sz="2400" b="1" dirty="0">
                <a:solidFill>
                  <a:srgbClr val="333333"/>
                </a:solidFill>
                <a:latin typeface="Cambria" panose="02040503050406030204" pitchFamily="18" charset="0"/>
                <a:ea typeface="Cambria" panose="02040503050406030204" pitchFamily="18" charset="0"/>
              </a:rPr>
              <a:t>और </a:t>
            </a:r>
            <a:r>
              <a:rPr lang="en-US" sz="2400" b="1" dirty="0">
                <a:solidFill>
                  <a:srgbClr val="333333"/>
                </a:solidFill>
                <a:latin typeface="Cambria" panose="02040503050406030204" pitchFamily="18" charset="0"/>
                <a:ea typeface="Cambria" panose="02040503050406030204" pitchFamily="18" charset="0"/>
              </a:rPr>
              <a:t> 4</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5 </a:t>
            </a:r>
            <a:r>
              <a:rPr lang="hi-IN" sz="2400" b="1" dirty="0">
                <a:solidFill>
                  <a:srgbClr val="333333"/>
                </a:solidFill>
                <a:latin typeface="Cambria" panose="02040503050406030204" pitchFamily="18" charset="0"/>
                <a:ea typeface="Cambria" panose="02040503050406030204" pitchFamily="18" charset="0"/>
              </a:rPr>
              <a:t>और </a:t>
            </a:r>
            <a:r>
              <a:rPr lang="en-US" sz="2400" b="1" dirty="0">
                <a:solidFill>
                  <a:srgbClr val="333333"/>
                </a:solidFill>
                <a:latin typeface="Cambria" panose="02040503050406030204" pitchFamily="18" charset="0"/>
                <a:ea typeface="Cambria" panose="02040503050406030204" pitchFamily="18" charset="0"/>
              </a:rPr>
              <a:t> 0</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2 </a:t>
            </a:r>
            <a:r>
              <a:rPr lang="hi-IN" sz="2400" b="1" dirty="0">
                <a:solidFill>
                  <a:srgbClr val="333333"/>
                </a:solidFill>
                <a:latin typeface="Cambria" panose="02040503050406030204" pitchFamily="18" charset="0"/>
                <a:ea typeface="Cambria" panose="02040503050406030204" pitchFamily="18" charset="0"/>
              </a:rPr>
              <a:t>और </a:t>
            </a:r>
            <a:r>
              <a:rPr lang="en-US" sz="2400" b="1" dirty="0">
                <a:solidFill>
                  <a:srgbClr val="333333"/>
                </a:solidFill>
                <a:latin typeface="Cambria" panose="02040503050406030204" pitchFamily="18" charset="0"/>
                <a:ea typeface="Cambria" panose="02040503050406030204" pitchFamily="18" charset="0"/>
              </a:rPr>
              <a:t>0</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507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7BC48AEE-30D9-374A-F1A1-48026D518FFB}"/>
              </a:ext>
            </a:extLst>
          </p:cNvPr>
          <p:cNvSpPr txBox="1"/>
          <p:nvPr/>
        </p:nvSpPr>
        <p:spPr>
          <a:xfrm>
            <a:off x="261051" y="1144704"/>
            <a:ext cx="11816062" cy="3453959"/>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Q.3 </a:t>
            </a:r>
            <a:r>
              <a:rPr lang="en-US" sz="2400" b="1" dirty="0">
                <a:solidFill>
                  <a:srgbClr val="333333"/>
                </a:solidFill>
                <a:latin typeface="Cambria" panose="02040503050406030204" pitchFamily="18" charset="0"/>
                <a:ea typeface="Cambria" panose="02040503050406030204" pitchFamily="18" charset="0"/>
              </a:rPr>
              <a:t>One train is moving at a speed of 48 kmph and the other is traveling at a speed of 20 m/s. What is the ratio of the speed of both the trains? </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एक ट्रेन 48 </a:t>
            </a:r>
            <a:r>
              <a:rPr lang="en-US" sz="2400" b="1" dirty="0">
                <a:solidFill>
                  <a:srgbClr val="333333"/>
                </a:solidFill>
                <a:latin typeface="Cambria" panose="02040503050406030204" pitchFamily="18" charset="0"/>
                <a:ea typeface="Cambria" panose="02040503050406030204" pitchFamily="18" charset="0"/>
              </a:rPr>
              <a:t>kmph </a:t>
            </a:r>
            <a:r>
              <a:rPr lang="hi-IN" sz="2400" b="1" dirty="0">
                <a:solidFill>
                  <a:srgbClr val="333333"/>
                </a:solidFill>
                <a:latin typeface="Cambria" panose="02040503050406030204" pitchFamily="18" charset="0"/>
                <a:ea typeface="Cambria" panose="02040503050406030204" pitchFamily="18" charset="0"/>
              </a:rPr>
              <a:t>की रफ्तार से चल रही है और दूसरी 20 </a:t>
            </a:r>
            <a:r>
              <a:rPr lang="en-US" sz="2400" b="1" dirty="0">
                <a:solidFill>
                  <a:srgbClr val="333333"/>
                </a:solidFill>
                <a:latin typeface="Cambria" panose="02040503050406030204" pitchFamily="18" charset="0"/>
                <a:ea typeface="Cambria" panose="02040503050406030204" pitchFamily="18" charset="0"/>
              </a:rPr>
              <a:t>m/s </a:t>
            </a:r>
            <a:r>
              <a:rPr lang="hi-IN" sz="2400" b="1" dirty="0">
                <a:solidFill>
                  <a:srgbClr val="333333"/>
                </a:solidFill>
                <a:latin typeface="Cambria" panose="02040503050406030204" pitchFamily="18" charset="0"/>
                <a:ea typeface="Cambria" panose="02040503050406030204" pitchFamily="18" charset="0"/>
              </a:rPr>
              <a:t>की रफ्तार से चल रही है। दोनों ट्रेनों की गति का अनुपात क्या है? </a:t>
            </a:r>
            <a:endParaRPr lang="en-US" sz="2400" b="1" dirty="0">
              <a:solidFill>
                <a:srgbClr val="333333"/>
              </a:solidFill>
              <a:latin typeface="Cambria" panose="02040503050406030204" pitchFamily="18" charset="0"/>
              <a:ea typeface="Cambria" panose="02040503050406030204" pitchFamily="18" charset="0"/>
            </a:endParaRPr>
          </a:p>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3 : 4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4 : 5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2 : 3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1 : 2 </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78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4" name="TextBox 3">
            <a:extLst>
              <a:ext uri="{FF2B5EF4-FFF2-40B4-BE49-F238E27FC236}">
                <a16:creationId xmlns:a16="http://schemas.microsoft.com/office/drawing/2014/main" id="{A360E04D-8F89-66D7-E69D-AE967CD9E609}"/>
              </a:ext>
            </a:extLst>
          </p:cNvPr>
          <p:cNvSpPr txBox="1"/>
          <p:nvPr/>
        </p:nvSpPr>
        <p:spPr>
          <a:xfrm>
            <a:off x="261051" y="1144704"/>
            <a:ext cx="11816062" cy="2604496"/>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Q.4 </a:t>
            </a:r>
            <a:r>
              <a:rPr lang="en-US" sz="2400" b="1" dirty="0">
                <a:solidFill>
                  <a:srgbClr val="333333"/>
                </a:solidFill>
                <a:latin typeface="Cambria" panose="02040503050406030204" pitchFamily="18" charset="0"/>
                <a:ea typeface="Cambria" panose="02040503050406030204" pitchFamily="18" charset="0"/>
              </a:rPr>
              <a:t>Find the average of the first 21 odd numbers.</a:t>
            </a:r>
          </a:p>
          <a:p>
            <a:pPr algn="just">
              <a:lnSpc>
                <a:spcPct val="115000"/>
              </a:lnSpc>
            </a:pPr>
            <a:r>
              <a:rPr lang="ne-NP" sz="2400" b="1" dirty="0">
                <a:solidFill>
                  <a:srgbClr val="333333"/>
                </a:solidFill>
                <a:latin typeface="Cambria" panose="02040503050406030204" pitchFamily="18" charset="0"/>
                <a:ea typeface="Cambria" panose="02040503050406030204" pitchFamily="18" charset="0"/>
              </a:rPr>
              <a:t>प्रथम 21 विषम संख्याओं का औसत ज्ञात कीजिए।</a:t>
            </a:r>
            <a:r>
              <a:rPr lang="en-US" sz="2400" b="1" dirty="0">
                <a:solidFill>
                  <a:srgbClr val="333333"/>
                </a:solidFill>
                <a:latin typeface="Cambria" panose="02040503050406030204" pitchFamily="18" charset="0"/>
                <a:ea typeface="Cambria" panose="02040503050406030204" pitchFamily="18" charset="0"/>
              </a:rPr>
              <a:t> </a:t>
            </a:r>
            <a:r>
              <a:rPr lang="en-IN" sz="2400" b="1" dirty="0">
                <a:solidFill>
                  <a:srgbClr val="FF0000"/>
                </a:solidFill>
                <a:latin typeface="Cambria" panose="02040503050406030204" pitchFamily="18" charset="0"/>
                <a:ea typeface="Cambria" panose="02040503050406030204" pitchFamily="18" charset="0"/>
              </a:rPr>
              <a:t> </a:t>
            </a:r>
          </a:p>
          <a:p>
            <a:pPr>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12 </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21</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14</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19</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1483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DDA JE , DFCCIL  2023 | Maths  Classes | By Abhishek Sir</a:t>
            </a:r>
          </a:p>
        </p:txBody>
      </p:sp>
      <p:sp>
        <p:nvSpPr>
          <p:cNvPr id="3" name="TextBox 2">
            <a:extLst>
              <a:ext uri="{FF2B5EF4-FFF2-40B4-BE49-F238E27FC236}">
                <a16:creationId xmlns:a16="http://schemas.microsoft.com/office/drawing/2014/main" id="{09D6CF52-9173-1283-84F9-EF82782E7FF8}"/>
              </a:ext>
            </a:extLst>
          </p:cNvPr>
          <p:cNvSpPr txBox="1"/>
          <p:nvPr/>
        </p:nvSpPr>
        <p:spPr>
          <a:xfrm>
            <a:off x="261051" y="1144704"/>
            <a:ext cx="11816062" cy="2604496"/>
          </a:xfrm>
          <a:prstGeom prst="rect">
            <a:avLst/>
          </a:prstGeom>
          <a:noFill/>
        </p:spPr>
        <p:txBody>
          <a:bodyPr wrap="square" rtlCol="0">
            <a:spAutoFit/>
          </a:bodyPr>
          <a:lstStyle/>
          <a:p>
            <a:pPr algn="just">
              <a:lnSpc>
                <a:spcPct val="115000"/>
              </a:lnSpc>
            </a:pPr>
            <a:r>
              <a:rPr lang="en-IN" sz="2400" b="1" dirty="0">
                <a:solidFill>
                  <a:srgbClr val="333333"/>
                </a:solidFill>
                <a:latin typeface="Cambria" panose="02040503050406030204" pitchFamily="18" charset="0"/>
                <a:ea typeface="Cambria" panose="02040503050406030204" pitchFamily="18" charset="0"/>
              </a:rPr>
              <a:t>Q.5 </a:t>
            </a:r>
            <a:r>
              <a:rPr lang="en-US" sz="2400" b="1" dirty="0">
                <a:solidFill>
                  <a:srgbClr val="333333"/>
                </a:solidFill>
                <a:latin typeface="Cambria" panose="02040503050406030204" pitchFamily="18" charset="0"/>
                <a:ea typeface="Cambria" panose="02040503050406030204" pitchFamily="18" charset="0"/>
              </a:rPr>
              <a:t>What is the third proportional of 49 and 91? </a:t>
            </a:r>
          </a:p>
          <a:p>
            <a:pPr algn="just">
              <a:lnSpc>
                <a:spcPct val="115000"/>
              </a:lnSpc>
            </a:pPr>
            <a:r>
              <a:rPr lang="hi-IN" sz="2400" b="1" dirty="0">
                <a:solidFill>
                  <a:srgbClr val="333333"/>
                </a:solidFill>
                <a:latin typeface="Cambria" panose="02040503050406030204" pitchFamily="18" charset="0"/>
                <a:ea typeface="Cambria" panose="02040503050406030204" pitchFamily="18" charset="0"/>
              </a:rPr>
              <a:t>49 और 91 का तीसरा आनुपातिक कितना है?</a:t>
            </a:r>
            <a:r>
              <a:rPr lang="en-US" sz="2400" b="1" dirty="0">
                <a:solidFill>
                  <a:srgbClr val="333333"/>
                </a:solidFill>
                <a:latin typeface="Cambria" panose="02040503050406030204" pitchFamily="18" charset="0"/>
                <a:ea typeface="Cambria" panose="02040503050406030204" pitchFamily="18" charset="0"/>
              </a:rPr>
              <a:t> </a:t>
            </a:r>
            <a:r>
              <a:rPr lang="en-IN" sz="2400" b="1" dirty="0">
                <a:solidFill>
                  <a:srgbClr val="FF0000"/>
                </a:solidFill>
                <a:latin typeface="Cambria" panose="02040503050406030204" pitchFamily="18" charset="0"/>
                <a:ea typeface="Cambria" panose="02040503050406030204" pitchFamily="18" charset="0"/>
              </a:rPr>
              <a:t> </a:t>
            </a:r>
          </a:p>
          <a:p>
            <a:pPr>
              <a:lnSpc>
                <a:spcPct val="115000"/>
              </a:lnSpc>
            </a:pPr>
            <a:r>
              <a:rPr lang="en-IN" sz="2400" b="1" dirty="0">
                <a:solidFill>
                  <a:srgbClr val="333333"/>
                </a:solidFill>
                <a:latin typeface="Cambria" panose="02040503050406030204" pitchFamily="18" charset="0"/>
                <a:ea typeface="Cambria" panose="02040503050406030204" pitchFamily="18" charset="0"/>
              </a:rPr>
              <a:t>(a) </a:t>
            </a:r>
            <a:r>
              <a:rPr lang="en-US" sz="2400" b="1" dirty="0">
                <a:solidFill>
                  <a:srgbClr val="333333"/>
                </a:solidFill>
                <a:latin typeface="Cambria" panose="02040503050406030204" pitchFamily="18" charset="0"/>
                <a:ea typeface="Cambria" panose="02040503050406030204" pitchFamily="18" charset="0"/>
              </a:rPr>
              <a:t>225</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(b) </a:t>
            </a:r>
            <a:r>
              <a:rPr lang="en-US" sz="2400" b="1" dirty="0">
                <a:solidFill>
                  <a:srgbClr val="333333"/>
                </a:solidFill>
                <a:latin typeface="Cambria" panose="02040503050406030204" pitchFamily="18" charset="0"/>
                <a:ea typeface="Cambria" panose="02040503050406030204" pitchFamily="18" charset="0"/>
              </a:rPr>
              <a:t>196</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(c) </a:t>
            </a:r>
            <a:r>
              <a:rPr lang="en-US" sz="2400" b="1" dirty="0">
                <a:solidFill>
                  <a:srgbClr val="333333"/>
                </a:solidFill>
                <a:latin typeface="Cambria" panose="02040503050406030204" pitchFamily="18" charset="0"/>
                <a:ea typeface="Cambria" panose="02040503050406030204" pitchFamily="18" charset="0"/>
              </a:rPr>
              <a:t>169</a:t>
            </a:r>
            <a:endParaRPr lang="en-IN" sz="2400" b="1" dirty="0">
              <a:solidFill>
                <a:srgbClr val="333333"/>
              </a:solidFill>
              <a:latin typeface="Cambria" panose="02040503050406030204" pitchFamily="18" charset="0"/>
              <a:ea typeface="Cambria" panose="02040503050406030204" pitchFamily="18" charset="0"/>
            </a:endParaRPr>
          </a:p>
          <a:p>
            <a:pPr>
              <a:lnSpc>
                <a:spcPct val="115000"/>
              </a:lnSpc>
            </a:pPr>
            <a:r>
              <a:rPr lang="en-IN" sz="2400" b="1" dirty="0">
                <a:solidFill>
                  <a:srgbClr val="333333"/>
                </a:solidFill>
                <a:latin typeface="Cambria" panose="02040503050406030204" pitchFamily="18" charset="0"/>
                <a:ea typeface="Cambria" panose="02040503050406030204" pitchFamily="18" charset="0"/>
              </a:rPr>
              <a:t>(d) </a:t>
            </a:r>
            <a:r>
              <a:rPr lang="en-US" sz="2400" b="1" dirty="0">
                <a:solidFill>
                  <a:srgbClr val="333333"/>
                </a:solidFill>
                <a:latin typeface="Cambria" panose="02040503050406030204" pitchFamily="18" charset="0"/>
                <a:ea typeface="Cambria" panose="02040503050406030204" pitchFamily="18" charset="0"/>
              </a:rPr>
              <a:t>144</a:t>
            </a:r>
            <a:endParaRPr lang="en-IN" sz="2400" b="1" dirty="0">
              <a:solidFill>
                <a:srgbClr val="33333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353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3234</Words>
  <Application>Microsoft Office PowerPoint</Application>
  <PresentationFormat>Widescreen</PresentationFormat>
  <Paragraphs>287</Paragraphs>
  <Slides>39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cp:revision>
  <dcterms:created xsi:type="dcterms:W3CDTF">2023-06-10T04:24:03Z</dcterms:created>
  <dcterms:modified xsi:type="dcterms:W3CDTF">2023-06-10T05:06:26Z</dcterms:modified>
</cp:coreProperties>
</file>