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7853" r:id="rId2"/>
    <p:sldId id="5904" r:id="rId3"/>
    <p:sldId id="7860" r:id="rId4"/>
    <p:sldId id="6381" r:id="rId5"/>
    <p:sldId id="2050" r:id="rId6"/>
    <p:sldId id="6886" r:id="rId7"/>
    <p:sldId id="7647" r:id="rId8"/>
    <p:sldId id="7861" r:id="rId9"/>
    <p:sldId id="7862" r:id="rId10"/>
    <p:sldId id="7863" r:id="rId11"/>
    <p:sldId id="7864" r:id="rId12"/>
    <p:sldId id="7865" r:id="rId13"/>
    <p:sldId id="7866" r:id="rId14"/>
    <p:sldId id="7867" r:id="rId15"/>
    <p:sldId id="7868" r:id="rId16"/>
    <p:sldId id="7869" r:id="rId17"/>
    <p:sldId id="7850" r:id="rId18"/>
    <p:sldId id="7870" r:id="rId19"/>
    <p:sldId id="7871" r:id="rId20"/>
    <p:sldId id="7872" r:id="rId21"/>
    <p:sldId id="7873" r:id="rId22"/>
    <p:sldId id="7874" r:id="rId23"/>
    <p:sldId id="7875" r:id="rId24"/>
    <p:sldId id="7876" r:id="rId25"/>
    <p:sldId id="7877" r:id="rId26"/>
    <p:sldId id="7878" r:id="rId27"/>
    <p:sldId id="7879" r:id="rId28"/>
    <p:sldId id="7880" r:id="rId29"/>
    <p:sldId id="7881" r:id="rId30"/>
    <p:sldId id="7854" r:id="rId31"/>
    <p:sldId id="783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1"/>
    <p:restoredTop sz="96170"/>
  </p:normalViewPr>
  <p:slideViewPr>
    <p:cSldViewPr snapToGrid="0">
      <p:cViewPr varScale="1">
        <p:scale>
          <a:sx n="123" d="100"/>
          <a:sy n="123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CC437-503B-294B-80BD-688A6BDB8530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F6B0B-D5D8-3B44-8D6C-95F614C84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1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0044-84AF-D3F6-11FE-EBCC5FE3B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50D29-A2FC-4C3E-4EB2-974E7D631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E848F-7D56-4502-BCF3-15250003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F556B-CE10-AC37-769F-D55AB1D2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849DF-1B22-C2C0-C70C-52AF3E39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0F59-D093-928B-1B2A-C9D9C787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B95C2-8DC5-7B3A-3015-1AEFBC0A5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89E41-B1A7-9A76-DC52-24A249A27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DA385-5F97-2E36-AB08-78841BE8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6276C-10C2-FCF8-7564-C650B588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4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C5E92-BF62-3D55-B392-A038BF238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55072-55C9-7C98-CDCC-1361759D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341A4-78A0-7AD9-6EBD-BAF58841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F9D8B-C406-8BC7-AE82-EAABFA3C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70B37-A43A-EEC8-BCA0-E45A8660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1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06D0-596A-D5E7-22BE-BBBAE11D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8A1E-B4D3-374A-3083-69FAA5524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9C027-9B0B-5B67-5BFA-F614736FC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1F21-6DF9-F0A6-09D4-8AD7A2F0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6B066-7B5D-8506-8FA3-E046ABE8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8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DF43-F551-3CA2-9A91-0CEB72D0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C3C04-BC55-FA7B-75AA-D5E11AF21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AB00-A27F-0B1B-D245-BFFEBA86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1AA41-96B1-1195-6DE9-63F351E9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27636-D815-D645-39DE-12F0DFA0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4F92-E101-426C-C68A-508BB534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44E9-C631-77FE-5346-7B584D8F8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BFB41-7806-BC7E-CBD5-FF22FF17F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1EC26-80CA-DC94-3E47-AFCD23D6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53CA6-99AE-A709-C366-18DEA4E5D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DB30C-6268-A20C-6857-B0D11756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5580-D759-6B3C-3D62-A46973A3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E60F9-FB49-EBC9-9035-B31AC41A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37CD4-3DE7-B2B8-779B-FBA205027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0F55B-6905-BCD6-1C8F-C73D6FA45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5F077-2C61-E86F-B0E5-60BA368C7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4CA3E3-678A-95E9-2506-F20F5D40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CB628-4DBC-82D7-E36F-994EE17B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322A07-3BE6-37EB-DBFD-A33FA224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7FDA-FC84-9600-9763-7D42BEAB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500A6-A604-E8C3-B3A7-099971B8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72EE3-C003-E76B-4201-0AD966C2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F03DB-0DF4-A14C-72FB-9555D990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35C49-C804-DFEC-9281-D305DE53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C9F5F-A06C-1E67-6D58-232302FC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9E9D-1130-F283-F77B-630F58DE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FAA9-E606-8951-B238-1BC44FCA9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2EBC-EC58-44AA-FD7F-E257CAB5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4B869-10C1-D976-CD44-6DD425923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9FD3D-49EE-1E20-FB16-C09B136B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C8EFB-72DD-9CBD-EFCB-C84B6640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44A97-A211-CDAE-71A7-8F759CB5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8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7CF8-6D9C-F657-1444-D4122DB0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B8C9C-E772-21C3-E46E-03D006329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6E8B8-B916-7416-5234-825B5AB44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993E2-B1C5-8743-65B3-54382B0B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38F4F-550A-D313-CFA3-920FE5141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D09CA-BF75-E9A0-FD9F-D6017D52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2A1B7-78D7-4D46-78B4-D2BE4B33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1C53B-762D-4CCB-917D-7B678B967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FE347-98FD-A59B-2F9B-85AF9DD26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6FAC-AC81-ED4E-A714-CDD32EC8C684}" type="datetimeFigureOut">
              <a:rPr lang="en-US" smtClean="0"/>
              <a:t>6/7/23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586B9-744E-AF30-DCE3-2EC39BEDA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166B8-746A-5668-2997-A263E8603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548C7-D6C7-7C4C-B123-67DD3E3D8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1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845A6-021A-1000-8944-1CFE6E9CA59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standing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78D619DA-9DBD-7CAB-3695-A81FDABC8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"/>
          <a:stretch/>
        </p:blipFill>
        <p:spPr>
          <a:xfrm>
            <a:off x="0" y="10"/>
            <a:ext cx="12067309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41AAD9-0A82-BFB6-2290-489A8B9E4774}"/>
              </a:ext>
            </a:extLst>
          </p:cNvPr>
          <p:cNvSpPr/>
          <p:nvPr/>
        </p:nvSpPr>
        <p:spPr>
          <a:xfrm>
            <a:off x="2543503" y="6032938"/>
            <a:ext cx="1218006" cy="641131"/>
          </a:xfrm>
          <a:prstGeom prst="rect">
            <a:avLst/>
          </a:prstGeom>
          <a:solidFill>
            <a:srgbClr val="441700"/>
          </a:solidFill>
          <a:ln>
            <a:solidFill>
              <a:srgbClr val="441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AD901"/>
                </a:solidFill>
              </a:rPr>
              <a:t>10</a:t>
            </a:r>
            <a:endParaRPr lang="en-US" sz="2800" b="1" dirty="0">
              <a:solidFill>
                <a:srgbClr val="FAD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98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parallel forces 100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75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 on a body and have resultant of 25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kN.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Then, the two forces are-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Like parallel forces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Unlike parallel forces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Concurrent forces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96689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Limiting friction depends upon_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Materials of the body in contact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Weight of the body to be moved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Roughness of surface of contact of the two bodies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138504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241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n &lt; (2j - 3), where n is number of members used in a frame structure and j is the number of joints used in the structure, then the frame is called-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Perfect frame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Deficient frame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Redundant frame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90655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Cutting speeds for Turning with HSS on cast iron is about.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20 m/min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30 m/min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35 m/min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15 m/min</a:t>
            </a:r>
          </a:p>
        </p:txBody>
      </p:sp>
    </p:spTree>
    <p:extLst>
      <p:ext uri="{BB962C8B-B14F-4D97-AF65-F5344CB8AC3E}">
        <p14:creationId xmlns:p14="http://schemas.microsoft.com/office/powerpoint/2010/main" val="206275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Titanium in the steel improves the!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hardness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strength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resistance to corrosion of steel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strength and resistance to corrosion of steel</a:t>
            </a:r>
          </a:p>
        </p:txBody>
      </p:sp>
    </p:spTree>
    <p:extLst>
      <p:ext uri="{BB962C8B-B14F-4D97-AF65-F5344CB8AC3E}">
        <p14:creationId xmlns:p14="http://schemas.microsoft.com/office/powerpoint/2010/main" val="140852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0" i="0" dirty="0">
                <a:effectLst/>
                <a:latin typeface="Open Sans"/>
              </a:rPr>
              <a:t>Q. In which of the following joining process, the filler material used is the same as the parent material..?</a:t>
            </a:r>
            <a:br>
              <a:rPr lang="en-US" sz="2400" dirty="0"/>
            </a:br>
            <a:r>
              <a:rPr lang="en-US" sz="2400" b="0" i="0" dirty="0">
                <a:effectLst/>
                <a:latin typeface="Open Sans"/>
              </a:rPr>
              <a:t>a) Autogenous</a:t>
            </a:r>
            <a:br>
              <a:rPr lang="en-US" sz="2400" dirty="0"/>
            </a:br>
            <a:r>
              <a:rPr lang="en-US" sz="2400" b="0" i="0" dirty="0">
                <a:effectLst/>
                <a:latin typeface="Open Sans"/>
              </a:rPr>
              <a:t>b) Homogenous</a:t>
            </a:r>
            <a:br>
              <a:rPr lang="en-US" sz="2400" dirty="0"/>
            </a:br>
            <a:r>
              <a:rPr lang="en-US" sz="2400" b="0" i="0" dirty="0">
                <a:effectLst/>
                <a:latin typeface="Open Sans"/>
              </a:rPr>
              <a:t>c) Heterogenous</a:t>
            </a:r>
            <a:br>
              <a:rPr lang="en-US" sz="2400" dirty="0"/>
            </a:br>
            <a:r>
              <a:rPr lang="en-US" sz="2400" b="0" i="0" dirty="0">
                <a:effectLst/>
                <a:latin typeface="Open Sans"/>
              </a:rPr>
              <a:t>d) Either homogenous or heterogenous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23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0" i="0" dirty="0" err="1">
                <a:effectLst/>
                <a:latin typeface="Open Sans"/>
              </a:rPr>
              <a:t>Q.Which</a:t>
            </a:r>
            <a:r>
              <a:rPr lang="en-US" sz="2400" b="0" i="0" dirty="0">
                <a:effectLst/>
                <a:latin typeface="Open Sans"/>
              </a:rPr>
              <a:t> pair of the links involves two dissimilar surface contact _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Open Sans"/>
              </a:rPr>
              <a:t>Spherical Pair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Open Sans"/>
              </a:rPr>
              <a:t>Lower pair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Open Sans"/>
              </a:rPr>
              <a:t>Higher Pair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Open Sans"/>
              </a:rPr>
              <a:t>All of the above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711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A3C08D1-C4D3-1A6E-D2EC-036D0A2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2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0" i="0" dirty="0" err="1">
                <a:effectLst/>
                <a:latin typeface="Open Sans"/>
              </a:rPr>
              <a:t>Q.Which</a:t>
            </a:r>
            <a:r>
              <a:rPr lang="en-US" sz="2400" b="0" i="0" dirty="0">
                <a:effectLst/>
                <a:latin typeface="Open Sans"/>
              </a:rPr>
              <a:t> of the following mechanisms are exact straight line mechanism except!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Open Sans"/>
              </a:rPr>
              <a:t>Peculiar mechanism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Open Sans"/>
              </a:rPr>
              <a:t>Hart mechanism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Open Sans"/>
              </a:rPr>
              <a:t>Scott-</a:t>
            </a:r>
            <a:r>
              <a:rPr lang="en-US" sz="2400" dirty="0" err="1">
                <a:latin typeface="Open Sans"/>
              </a:rPr>
              <a:t>russel</a:t>
            </a:r>
            <a:r>
              <a:rPr lang="en-US" sz="2400" dirty="0">
                <a:latin typeface="Open Sans"/>
              </a:rPr>
              <a:t> mechanism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>
                <a:latin typeface="Open Sans"/>
              </a:rPr>
              <a:t>Watt indicator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449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impact factor used for brittle material is -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Directly proportional to static deflection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inversely proportional to static deflection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Zero</a:t>
            </a:r>
          </a:p>
          <a:p>
            <a:pPr marL="480472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unity</a:t>
            </a:r>
          </a:p>
        </p:txBody>
      </p:sp>
    </p:spTree>
    <p:extLst>
      <p:ext uri="{BB962C8B-B14F-4D97-AF65-F5344CB8AC3E}">
        <p14:creationId xmlns:p14="http://schemas.microsoft.com/office/powerpoint/2010/main" val="1938295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statistical approach for the study of geometry of motion for any specific fluid particle is given by_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Eulers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Renolds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Lagrangian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theory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Newtons theory</a:t>
            </a:r>
          </a:p>
        </p:txBody>
      </p:sp>
    </p:spTree>
    <p:extLst>
      <p:ext uri="{BB962C8B-B14F-4D97-AF65-F5344CB8AC3E}">
        <p14:creationId xmlns:p14="http://schemas.microsoft.com/office/powerpoint/2010/main" val="149552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the study of process we have seen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Quazistatic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which is actually-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Reversible in nature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Irreversible in nature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Isothermal in nature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Adiabatic in nature</a:t>
            </a:r>
          </a:p>
        </p:txBody>
      </p:sp>
    </p:spTree>
    <p:extLst>
      <p:ext uri="{BB962C8B-B14F-4D97-AF65-F5344CB8AC3E}">
        <p14:creationId xmlns:p14="http://schemas.microsoft.com/office/powerpoint/2010/main" val="253053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isn’t an 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extrinsic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property in real_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Entropy generation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Viscosity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409960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Any Equation of the type f( P,V,T) = 0 is known as_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Adiabatic equation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Polytropic equation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equation</a:t>
            </a:r>
          </a:p>
          <a:p>
            <a:pPr marL="937672" indent="-457200" algn="just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57794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difference between Specific Heat and specific Work Energy of a perfect gas is a function of!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absolute volume 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differential pressure 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absolute pressure 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absolute temperature </a:t>
            </a:r>
          </a:p>
        </p:txBody>
      </p:sp>
    </p:spTree>
    <p:extLst>
      <p:ext uri="{BB962C8B-B14F-4D97-AF65-F5344CB8AC3E}">
        <p14:creationId xmlns:p14="http://schemas.microsoft.com/office/powerpoint/2010/main" val="4290675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Consumable patterns are made of.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Polystyrene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Wax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Plaster of Paris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Any of the above</a:t>
            </a:r>
          </a:p>
        </p:txBody>
      </p:sp>
    </p:spTree>
    <p:extLst>
      <p:ext uri="{BB962C8B-B14F-4D97-AF65-F5344CB8AC3E}">
        <p14:creationId xmlns:p14="http://schemas.microsoft.com/office/powerpoint/2010/main" val="2077515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Shell patterns are often used for!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Pipe work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Bends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Drainage fittings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836706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ratio of specific heat at constant pressure to the specific heat at constant volume for mixture of nitrogen carbon di oxide oxygen and air, is-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1.6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1.4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1.2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1.8</a:t>
            </a:r>
          </a:p>
        </p:txBody>
      </p:sp>
    </p:spTree>
    <p:extLst>
      <p:ext uri="{BB962C8B-B14F-4D97-AF65-F5344CB8AC3E}">
        <p14:creationId xmlns:p14="http://schemas.microsoft.com/office/powerpoint/2010/main" val="1871335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is the basic property of mustered oil-?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Can resist Limiting Friction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certain limits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Never regain its original shape on release of shear stress 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It is having the maximum viscosity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655955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Calculate the dryness fraction of steam which has 75 kg of water in suspension with 100 kg of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mixrture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0.25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0.75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0.125</a:t>
            </a:r>
          </a:p>
          <a:p>
            <a:pPr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1.25</a:t>
            </a:r>
          </a:p>
        </p:txBody>
      </p:sp>
    </p:spTree>
    <p:extLst>
      <p:ext uri="{BB962C8B-B14F-4D97-AF65-F5344CB8AC3E}">
        <p14:creationId xmlns:p14="http://schemas.microsoft.com/office/powerpoint/2010/main" val="372686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Which of the following statement is correct-?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 stress is the pressure per unit area.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The strain is expressed in mm/mm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Hook's law holds good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breaking point.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Stress is directly proportional to strain within the plastic limit.</a:t>
            </a:r>
          </a:p>
        </p:txBody>
      </p:sp>
    </p:spTree>
    <p:extLst>
      <p:ext uri="{BB962C8B-B14F-4D97-AF65-F5344CB8AC3E}">
        <p14:creationId xmlns:p14="http://schemas.microsoft.com/office/powerpoint/2010/main" val="1689883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A3C08D1-C4D3-1A6E-D2EC-036D0A2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58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Saturday Special | JSSC JE Exam 2023 | Mechanical Engineering |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HW. Two Shafts in parallel is subjected to torques T1 &amp; T2 respectively. Total torque T is subjected to composite rod will be.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T = T1 = T2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B. T = T1 + T2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C. T = T1 * T2</a:t>
            </a:r>
          </a:p>
          <a:p>
            <a:pPr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70802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Ritick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Konwar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Pannelal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Kumari </a:t>
            </a:r>
            <a:r>
              <a:rPr lang="en-US" sz="2000" dirty="0" err="1">
                <a:solidFill>
                  <a:schemeClr val="bg1"/>
                </a:solidFill>
              </a:rPr>
              <a:t>Arju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Sandip </a:t>
            </a:r>
            <a:r>
              <a:rPr lang="en-US" sz="2000" dirty="0" err="1">
                <a:solidFill>
                  <a:schemeClr val="bg1"/>
                </a:solidFill>
              </a:rPr>
              <a:t>Mahata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Anchal</a:t>
            </a:r>
            <a:r>
              <a:rPr lang="en-US" sz="2000" dirty="0">
                <a:solidFill>
                  <a:schemeClr val="bg1"/>
                </a:solidFill>
              </a:rPr>
              <a:t> Mishra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</a:t>
            </a:r>
            <a:r>
              <a:rPr lang="en-US" sz="2000" dirty="0" err="1">
                <a:solidFill>
                  <a:schemeClr val="bg1"/>
                </a:solidFill>
              </a:rPr>
              <a:t>SIngh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Naresh Rock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Nivas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MS D2E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Mohit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Shahzad Ali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Queen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Kritika Mall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Pradeep </a:t>
            </a:r>
            <a:r>
              <a:rPr lang="en-US" sz="2000" dirty="0" err="1">
                <a:solidFill>
                  <a:schemeClr val="bg1"/>
                </a:solidFill>
              </a:rPr>
              <a:t>Bedia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Ayush</a:t>
            </a:r>
            <a:r>
              <a:rPr lang="en-US" sz="2000" dirty="0">
                <a:solidFill>
                  <a:schemeClr val="bg1"/>
                </a:solidFill>
              </a:rPr>
              <a:t> Suthar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Sandeep Kumar Jha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Er. </a:t>
            </a:r>
            <a:r>
              <a:rPr lang="en-US" sz="2000" dirty="0" err="1">
                <a:solidFill>
                  <a:schemeClr val="bg1"/>
                </a:solidFill>
              </a:rPr>
              <a:t>Munish</a:t>
            </a:r>
            <a:r>
              <a:rPr lang="en-US" sz="2000" dirty="0">
                <a:solidFill>
                  <a:schemeClr val="bg1"/>
                </a:solidFill>
              </a:rPr>
              <a:t>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Narender Sura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Om Prakash </a:t>
            </a:r>
            <a:r>
              <a:rPr lang="en-US" sz="2000" dirty="0" err="1">
                <a:solidFill>
                  <a:schemeClr val="bg1"/>
                </a:solidFill>
              </a:rPr>
              <a:t>Chaurasiya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Munda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Ela Sahoo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Mitu</a:t>
            </a:r>
            <a:r>
              <a:rPr lang="en-US" sz="2000" dirty="0">
                <a:solidFill>
                  <a:schemeClr val="bg1"/>
                </a:solidFill>
              </a:rPr>
              <a:t>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Rahul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Anil Gola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Krishna 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Kumari Manisha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295A83-DB43-570C-1A95-DE65EE6712D8}"/>
              </a:ext>
            </a:extLst>
          </p:cNvPr>
          <p:cNvSpPr txBox="1"/>
          <p:nvPr/>
        </p:nvSpPr>
        <p:spPr>
          <a:xfrm>
            <a:off x="8138433" y="1492962"/>
            <a:ext cx="2984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 </a:t>
            </a:r>
            <a:r>
              <a:rPr lang="en-US" sz="2000" dirty="0" err="1">
                <a:solidFill>
                  <a:schemeClr val="bg1"/>
                </a:solidFill>
              </a:rPr>
              <a:t>Jogal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Vaibhavi</a:t>
            </a:r>
            <a:r>
              <a:rPr lang="en-US" sz="2000" dirty="0">
                <a:solidFill>
                  <a:schemeClr val="bg1"/>
                </a:solidFill>
              </a:rPr>
              <a:t>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Nitish Mishra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Akhilesh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Pintu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Potbhare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Gautam Singh </a:t>
            </a:r>
            <a:r>
              <a:rPr lang="en-US" sz="2000" dirty="0" err="1">
                <a:solidFill>
                  <a:schemeClr val="bg1"/>
                </a:solidFill>
              </a:rPr>
              <a:t>Yugarya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6" name="Picture 5" descr="A picture containing text, human face, smile, person&#10;&#10;Description automatically generated">
            <a:extLst>
              <a:ext uri="{FF2B5EF4-FFF2-40B4-BE49-F238E27FC236}">
                <a16:creationId xmlns:a16="http://schemas.microsoft.com/office/drawing/2014/main" id="{F43627B9-1F8A-E924-10EA-A1149DDB6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7763" y="1019482"/>
            <a:ext cx="4599709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94227D-E026-64AB-A81C-CC6247232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357" y="1053598"/>
            <a:ext cx="3573526" cy="3591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1ACA80-6E2C-CC89-9374-0CF0424B57F4}"/>
              </a:ext>
            </a:extLst>
          </p:cNvPr>
          <p:cNvSpPr txBox="1"/>
          <p:nvPr/>
        </p:nvSpPr>
        <p:spPr>
          <a:xfrm>
            <a:off x="7481798" y="1702889"/>
            <a:ext cx="45202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b="1" i="0" dirty="0">
                <a:solidFill>
                  <a:srgbClr val="212121"/>
                </a:solidFill>
                <a:effectLst/>
                <a:latin typeface="Nunito" panose="020F0502020204030204" pitchFamily="34" charset="0"/>
              </a:rPr>
              <a:t>Course Highlights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350+ hours of Live Technical Classes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130+ hours of Live Non-Technical Classes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Access to Recorded Videos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Latest Pattern of JSSC JE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b="0" i="0" dirty="0">
                <a:solidFill>
                  <a:srgbClr val="212121"/>
                </a:solidFill>
                <a:effectLst/>
                <a:latin typeface="Nunito" pitchFamily="2" charset="77"/>
              </a:rPr>
              <a:t>Question Practice Session</a:t>
            </a:r>
          </a:p>
        </p:txBody>
      </p:sp>
    </p:spTree>
    <p:extLst>
      <p:ext uri="{BB962C8B-B14F-4D97-AF65-F5344CB8AC3E}">
        <p14:creationId xmlns:p14="http://schemas.microsoft.com/office/powerpoint/2010/main" val="382855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241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air standard efficiency of an Diesel cycle compared to Dual cycle for the given compression ratio is_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same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less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more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unpredictable</a:t>
            </a:r>
          </a:p>
        </p:txBody>
      </p:sp>
    </p:spTree>
    <p:extLst>
      <p:ext uri="{BB962C8B-B14F-4D97-AF65-F5344CB8AC3E}">
        <p14:creationId xmlns:p14="http://schemas.microsoft.com/office/powerpoint/2010/main" val="246961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1118" indent="-478355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Q.	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Combustion in compression ignition engines is-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homogeneous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heterogeneous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both A. and B.</a:t>
            </a:r>
          </a:p>
          <a:p>
            <a:pPr marL="601118" indent="-6351" algn="just" defTabSz="350830">
              <a:spcBef>
                <a:spcPts val="1067"/>
              </a:spcBef>
              <a:buNone/>
              <a:defRPr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 laminar</a:t>
            </a:r>
          </a:p>
        </p:txBody>
      </p:sp>
    </p:spTree>
    <p:extLst>
      <p:ext uri="{BB962C8B-B14F-4D97-AF65-F5344CB8AC3E}">
        <p14:creationId xmlns:p14="http://schemas.microsoft.com/office/powerpoint/2010/main" val="332430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2030</Words>
  <Application>Microsoft Macintosh PowerPoint</Application>
  <PresentationFormat>Widescreen</PresentationFormat>
  <Paragraphs>305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Apple Chancery</vt:lpstr>
      <vt:lpstr>Arial</vt:lpstr>
      <vt:lpstr>Britannic Bold</vt:lpstr>
      <vt:lpstr>Calibri</vt:lpstr>
      <vt:lpstr>Calibri Light</vt:lpstr>
      <vt:lpstr>Courier New</vt:lpstr>
      <vt:lpstr>Nunito</vt:lpstr>
      <vt:lpstr>Open Sans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2023-06-07T07:50:18Z</dcterms:created>
  <dcterms:modified xsi:type="dcterms:W3CDTF">2023-06-07T08:45:45Z</dcterms:modified>
</cp:coreProperties>
</file>