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59" r:id="rId38"/>
    <p:sldId id="342" r:id="rId39"/>
    <p:sldId id="343" r:id="rId40"/>
    <p:sldId id="344" r:id="rId41"/>
    <p:sldId id="345" r:id="rId42"/>
    <p:sldId id="346" r:id="rId43"/>
    <p:sldId id="347" r:id="rId44"/>
    <p:sldId id="348" r:id="rId45"/>
    <p:sldId id="349" r:id="rId46"/>
    <p:sldId id="360" r:id="rId47"/>
    <p:sldId id="350" r:id="rId48"/>
    <p:sldId id="361" r:id="rId49"/>
    <p:sldId id="351" r:id="rId50"/>
    <p:sldId id="352" r:id="rId51"/>
    <p:sldId id="353" r:id="rId52"/>
    <p:sldId id="354" r:id="rId53"/>
    <p:sldId id="355" r:id="rId54"/>
    <p:sldId id="356" r:id="rId55"/>
    <p:sldId id="357" r:id="rId56"/>
    <p:sldId id="358" r:id="rId57"/>
    <p:sldId id="26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6" autoAdjust="0"/>
    <p:restoredTop sz="94660"/>
  </p:normalViewPr>
  <p:slideViewPr>
    <p:cSldViewPr snapToGrid="0">
      <p:cViewPr varScale="1">
        <p:scale>
          <a:sx n="83" d="100"/>
          <a:sy n="83"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7.wdp"/></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38.png"/><Relationship Id="rId10" Type="http://schemas.openxmlformats.org/officeDocument/2006/relationships/image" Target="../media/image41.png"/><Relationship Id="rId4" Type="http://schemas.microsoft.com/office/2007/relationships/hdphoto" Target="../media/hdphoto8.wdp"/><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7247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A lady introduced a man as "the only son of her sister's father-in-law”. How is the man related to the lady?</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महिला ने एक पुरुष का परिचय "अपनी बहन के ससुर के इकलौते पुत्र" के रूप में कराया। वह पुरुष महिला से किस प्रकार संबंधित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Brother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Husband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Son-in-law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Brother-in-law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6039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Select the correct mirror image of the given figure when the mirror is placed to the right side of the figure.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C9CFCD71-F203-27E1-3256-83505EF4D883}"/>
              </a:ext>
            </a:extLst>
          </p:cNvPr>
          <p:cNvPicPr>
            <a:picLocks noChangeAspect="1"/>
          </p:cNvPicPr>
          <p:nvPr/>
        </p:nvPicPr>
        <p:blipFill>
          <a:blip r:embed="rId3"/>
          <a:stretch>
            <a:fillRect/>
          </a:stretch>
        </p:blipFill>
        <p:spPr>
          <a:xfrm>
            <a:off x="504825" y="1915377"/>
            <a:ext cx="1604519" cy="1513623"/>
          </a:xfrm>
          <a:prstGeom prst="rect">
            <a:avLst/>
          </a:prstGeom>
        </p:spPr>
      </p:pic>
      <p:pic>
        <p:nvPicPr>
          <p:cNvPr id="8" name="Picture 7">
            <a:extLst>
              <a:ext uri="{FF2B5EF4-FFF2-40B4-BE49-F238E27FC236}">
                <a16:creationId xmlns:a16="http://schemas.microsoft.com/office/drawing/2014/main" id="{5939D91C-7621-3419-77DF-4DDA3373222D}"/>
              </a:ext>
            </a:extLst>
          </p:cNvPr>
          <p:cNvPicPr>
            <a:picLocks noChangeAspect="1"/>
          </p:cNvPicPr>
          <p:nvPr/>
        </p:nvPicPr>
        <p:blipFill>
          <a:blip r:embed="rId4"/>
          <a:stretch>
            <a:fillRect/>
          </a:stretch>
        </p:blipFill>
        <p:spPr>
          <a:xfrm>
            <a:off x="958416" y="3489822"/>
            <a:ext cx="1631933" cy="1714215"/>
          </a:xfrm>
          <a:prstGeom prst="rect">
            <a:avLst/>
          </a:prstGeom>
        </p:spPr>
      </p:pic>
      <p:pic>
        <p:nvPicPr>
          <p:cNvPr id="10" name="Picture 9">
            <a:extLst>
              <a:ext uri="{FF2B5EF4-FFF2-40B4-BE49-F238E27FC236}">
                <a16:creationId xmlns:a16="http://schemas.microsoft.com/office/drawing/2014/main" id="{66B34AA5-1321-65F6-D164-A27ABA0CCD02}"/>
              </a:ext>
            </a:extLst>
          </p:cNvPr>
          <p:cNvPicPr>
            <a:picLocks noChangeAspect="1"/>
          </p:cNvPicPr>
          <p:nvPr/>
        </p:nvPicPr>
        <p:blipFill>
          <a:blip r:embed="rId5"/>
          <a:stretch>
            <a:fillRect/>
          </a:stretch>
        </p:blipFill>
        <p:spPr>
          <a:xfrm>
            <a:off x="3735956" y="3525075"/>
            <a:ext cx="1808195" cy="1692932"/>
          </a:xfrm>
          <a:prstGeom prst="rect">
            <a:avLst/>
          </a:prstGeom>
        </p:spPr>
      </p:pic>
      <p:pic>
        <p:nvPicPr>
          <p:cNvPr id="12" name="Picture 11">
            <a:extLst>
              <a:ext uri="{FF2B5EF4-FFF2-40B4-BE49-F238E27FC236}">
                <a16:creationId xmlns:a16="http://schemas.microsoft.com/office/drawing/2014/main" id="{C9BFDEB7-6AE2-4DEA-8A1C-B108FFD6BDC7}"/>
              </a:ext>
            </a:extLst>
          </p:cNvPr>
          <p:cNvPicPr>
            <a:picLocks noChangeAspect="1"/>
          </p:cNvPicPr>
          <p:nvPr/>
        </p:nvPicPr>
        <p:blipFill>
          <a:blip r:embed="rId6"/>
          <a:stretch>
            <a:fillRect/>
          </a:stretch>
        </p:blipFill>
        <p:spPr>
          <a:xfrm>
            <a:off x="6472669" y="3534700"/>
            <a:ext cx="1837011" cy="1692932"/>
          </a:xfrm>
          <a:prstGeom prst="rect">
            <a:avLst/>
          </a:prstGeom>
        </p:spPr>
      </p:pic>
      <p:pic>
        <p:nvPicPr>
          <p:cNvPr id="14" name="Picture 13">
            <a:extLst>
              <a:ext uri="{FF2B5EF4-FFF2-40B4-BE49-F238E27FC236}">
                <a16:creationId xmlns:a16="http://schemas.microsoft.com/office/drawing/2014/main" id="{125799FE-635B-9BC3-2D94-E365A4BD8680}"/>
              </a:ext>
            </a:extLst>
          </p:cNvPr>
          <p:cNvPicPr>
            <a:picLocks noChangeAspect="1"/>
          </p:cNvPicPr>
          <p:nvPr/>
        </p:nvPicPr>
        <p:blipFill>
          <a:blip r:embed="rId7"/>
          <a:stretch>
            <a:fillRect/>
          </a:stretch>
        </p:blipFill>
        <p:spPr>
          <a:xfrm>
            <a:off x="9238198" y="3489822"/>
            <a:ext cx="1625431" cy="1714215"/>
          </a:xfrm>
          <a:prstGeom prst="rect">
            <a:avLst/>
          </a:prstGeom>
        </p:spPr>
      </p:pic>
    </p:spTree>
    <p:extLst>
      <p:ext uri="{BB962C8B-B14F-4D97-AF65-F5344CB8AC3E}">
        <p14:creationId xmlns:p14="http://schemas.microsoft.com/office/powerpoint/2010/main" val="119571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Fill in the blank with correct option.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46</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74391CEC-C109-9848-6DE0-B3B2792A7EF2}"/>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Effect>
                      <a14:brightnessContrast bright="20000" contrast="-40000"/>
                    </a14:imgEffect>
                  </a14:imgLayer>
                </a14:imgProps>
              </a:ext>
            </a:extLst>
          </a:blip>
          <a:stretch>
            <a:fillRect/>
          </a:stretch>
        </p:blipFill>
        <p:spPr>
          <a:xfrm>
            <a:off x="526933" y="1557807"/>
            <a:ext cx="2524735" cy="1871193"/>
          </a:xfrm>
          <a:prstGeom prst="rect">
            <a:avLst/>
          </a:prstGeom>
        </p:spPr>
      </p:pic>
    </p:spTree>
    <p:extLst>
      <p:ext uri="{BB962C8B-B14F-4D97-AF65-F5344CB8AC3E}">
        <p14:creationId xmlns:p14="http://schemas.microsoft.com/office/powerpoint/2010/main" val="45082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Select the word-pair from the given options in which the two words are related in the same way as the two words in the following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Motor : Car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Tele : Vision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Type : Writer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Money : Order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Bull : Cart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584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‘Hat’ is related to ‘Head’ in the same way as ‘Belt’ is related to ‘_________’.</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'क्या' 'सिर' से उसी तरह संबंधित है जैसे 'बेल्ट' '________' से संबंधित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Pant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Trouser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Waist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Bag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9462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Select the option in which the number pair shares the same relationship as that shared by the following number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54 : 99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65 : 111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42 : 88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32 : 66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43 : 77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0788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a row of Class 7 students, Kanika was 9</a:t>
            </a:r>
            <a:r>
              <a:rPr lang="en-US" sz="2600" b="1" baseline="30000" dirty="0">
                <a:latin typeface="Cambria" panose="02040503050406030204" pitchFamily="18" charset="0"/>
                <a:ea typeface="Cambria" panose="02040503050406030204" pitchFamily="18" charset="0"/>
                <a:cs typeface="Arial Unicode MS" panose="020B0604020202020204" pitchFamily="34" charset="-128"/>
              </a:rPr>
              <a:t>th</a:t>
            </a:r>
            <a:r>
              <a:rPr lang="en-US" sz="2600" b="1" dirty="0">
                <a:latin typeface="Cambria" panose="02040503050406030204" pitchFamily="18" charset="0"/>
                <a:ea typeface="Cambria" panose="02040503050406030204" pitchFamily="18" charset="0"/>
                <a:cs typeface="Arial Unicode MS" panose="020B0604020202020204" pitchFamily="34" charset="-128"/>
              </a:rPr>
              <a:t> from left and 11</a:t>
            </a:r>
            <a:r>
              <a:rPr lang="en-US" sz="2600" b="1" baseline="30000" dirty="0">
                <a:latin typeface="Cambria" panose="02040503050406030204" pitchFamily="18" charset="0"/>
                <a:ea typeface="Cambria" panose="02040503050406030204" pitchFamily="18" charset="0"/>
                <a:cs typeface="Arial Unicode MS" panose="020B0604020202020204" pitchFamily="34" charset="-128"/>
              </a:rPr>
              <a:t>th</a:t>
            </a:r>
            <a:r>
              <a:rPr lang="en-US" sz="2600" b="1" dirty="0">
                <a:latin typeface="Cambria" panose="02040503050406030204" pitchFamily="18" charset="0"/>
                <a:ea typeface="Cambria" panose="02040503050406030204" pitchFamily="18" charset="0"/>
                <a:cs typeface="Arial Unicode MS" panose="020B0604020202020204" pitchFamily="34" charset="-128"/>
              </a:rPr>
              <a:t> from right. How many students were there in the row?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कक्षा 7 के विद्यार्थियों की एक पंक्ति में, कनिका बायें से 9वें और दायें से 11वें स्थान पर है। पंक्ति में कितने छात्र थे?</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21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20</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4897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Select the correct sequence of mathematical signs to replace the * signs so as to balance the given equation.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40 * 5 * 6 * 2 * 10 = 10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22331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‘Owl’ is related to ‘Hoot’ in the same was as ‘Frog’ is related to</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उल्लू' का संबंध 'हूट' से उसी प्रकार है जैसे 'मेंढक' का संबंध है</a:t>
            </a:r>
            <a:r>
              <a:rPr lang="en-US" sz="2600" b="1" dirty="0">
                <a:latin typeface="Cambria" panose="02040503050406030204" pitchFamily="18" charset="0"/>
                <a:ea typeface="Cambria" panose="02040503050406030204" pitchFamily="18" charset="0"/>
                <a:cs typeface="Arial Unicode MS" panose="020B0604020202020204" pitchFamily="34" charset="-128"/>
              </a:rPr>
              <a:t> ‘___________.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Croak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Caw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Quack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Cackle</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7793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Two statements are given followed by two conclusions numbered I and II. Assuming the statements to be true. even if they seem to be at variance with commonly known facts, decide which of the conclusions logically follow(s) from the statements.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All horses are bears.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All bears are donkeys.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 All donkeys are horses.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II. All horses are donkeys.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Both conclusions I and II follow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Only conclusion 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Only conclusion II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66352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72133D61-BD53-F5A9-8162-0AB0B39B7589}"/>
              </a:ext>
            </a:extLst>
          </p:cNvPr>
          <p:cNvPicPr>
            <a:picLocks noChangeAspect="1"/>
          </p:cNvPicPr>
          <p:nvPr/>
        </p:nvPicPr>
        <p:blipFill>
          <a:blip r:embed="rId3"/>
          <a:stretch>
            <a:fillRect/>
          </a:stretch>
        </p:blipFill>
        <p:spPr>
          <a:xfrm>
            <a:off x="489435" y="1981604"/>
            <a:ext cx="2949508" cy="1589372"/>
          </a:xfrm>
          <a:prstGeom prst="rect">
            <a:avLst/>
          </a:prstGeom>
        </p:spPr>
      </p:pic>
      <p:pic>
        <p:nvPicPr>
          <p:cNvPr id="8" name="Picture 7">
            <a:extLst>
              <a:ext uri="{FF2B5EF4-FFF2-40B4-BE49-F238E27FC236}">
                <a16:creationId xmlns:a16="http://schemas.microsoft.com/office/drawing/2014/main" id="{EA17F0CA-7DCA-0B7C-F9B1-37DF10397816}"/>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025609" y="3924452"/>
            <a:ext cx="1987099" cy="2024491"/>
          </a:xfrm>
          <a:prstGeom prst="rect">
            <a:avLst/>
          </a:prstGeom>
        </p:spPr>
      </p:pic>
      <p:pic>
        <p:nvPicPr>
          <p:cNvPr id="10" name="Picture 9">
            <a:extLst>
              <a:ext uri="{FF2B5EF4-FFF2-40B4-BE49-F238E27FC236}">
                <a16:creationId xmlns:a16="http://schemas.microsoft.com/office/drawing/2014/main" id="{720E4125-66DB-1FE8-882B-411E34FDB06E}"/>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Effect>
                      <a14:sharpenSoften amount="50000"/>
                    </a14:imgEffect>
                  </a14:imgLayer>
                </a14:imgProps>
              </a:ext>
            </a:extLst>
          </a:blip>
          <a:stretch>
            <a:fillRect/>
          </a:stretch>
        </p:blipFill>
        <p:spPr>
          <a:xfrm>
            <a:off x="3765182" y="3932669"/>
            <a:ext cx="1913723" cy="1897505"/>
          </a:xfrm>
          <a:prstGeom prst="rect">
            <a:avLst/>
          </a:prstGeom>
        </p:spPr>
      </p:pic>
      <p:pic>
        <p:nvPicPr>
          <p:cNvPr id="12" name="Picture 11">
            <a:extLst>
              <a:ext uri="{FF2B5EF4-FFF2-40B4-BE49-F238E27FC236}">
                <a16:creationId xmlns:a16="http://schemas.microsoft.com/office/drawing/2014/main" id="{ACA33464-43D8-F7E4-CA5C-13CD8C0EDE42}"/>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6496652" y="3924452"/>
            <a:ext cx="1905722" cy="1905722"/>
          </a:xfrm>
          <a:prstGeom prst="rect">
            <a:avLst/>
          </a:prstGeom>
        </p:spPr>
      </p:pic>
      <p:pic>
        <p:nvPicPr>
          <p:cNvPr id="14" name="Picture 13">
            <a:extLst>
              <a:ext uri="{FF2B5EF4-FFF2-40B4-BE49-F238E27FC236}">
                <a16:creationId xmlns:a16="http://schemas.microsoft.com/office/drawing/2014/main" id="{25853AE5-BA61-7B60-58C8-C082953FACB6}"/>
              </a:ext>
            </a:extLst>
          </p:cNvPr>
          <p:cNvPicPr>
            <a:picLocks noChangeAspect="1"/>
          </p:cNvPicPr>
          <p:nvPr/>
        </p:nvPicPr>
        <p:blipFill>
          <a:blip r:embed="rId10">
            <a:extLst>
              <a:ext uri="{BEBA8EAE-BF5A-486C-A8C5-ECC9F3942E4B}">
                <a14:imgProps xmlns:a14="http://schemas.microsoft.com/office/drawing/2010/main">
                  <a14:imgLayer r:embed="rId11">
                    <a14:imgEffect>
                      <a14:artisticPhotocopy/>
                    </a14:imgEffect>
                  </a14:imgLayer>
                </a14:imgProps>
              </a:ext>
            </a:extLst>
          </a:blip>
          <a:stretch>
            <a:fillRect/>
          </a:stretch>
        </p:blipFill>
        <p:spPr>
          <a:xfrm>
            <a:off x="9259673" y="3902506"/>
            <a:ext cx="1962027" cy="1924399"/>
          </a:xfrm>
          <a:prstGeom prst="rect">
            <a:avLst/>
          </a:prstGeom>
        </p:spPr>
      </p:pic>
    </p:spTree>
    <p:extLst>
      <p:ext uri="{BB962C8B-B14F-4D97-AF65-F5344CB8AC3E}">
        <p14:creationId xmlns:p14="http://schemas.microsoft.com/office/powerpoint/2010/main" val="332221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Which letter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V, T, R, P, N,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J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L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74967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Select the option that is related to the third term in the same way as the second term is related to the ﬁrst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PENCIL : EPCNLI : : ERASER : ___________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ARERES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RESARE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RESERA</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REASRE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0131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Which letter cluster will replace the question mark (?) in the following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USW, SQU, QOS,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SQS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OMQ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OMI</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QSW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97176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Identify the option that arranges the following stages in a logical and meaningful sequence.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Puberty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Infancy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Adolescence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Neonatal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 Childhood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 2, 1, 5,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2, 4, 5, 1,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 2, 5, 3,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 2, 5, 1,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5E54D930-561E-FA01-3B49-E52C15D03E7D}"/>
              </a:ext>
            </a:extLst>
          </p:cNvPr>
          <p:cNvSpPr txBox="1"/>
          <p:nvPr/>
        </p:nvSpPr>
        <p:spPr>
          <a:xfrm>
            <a:off x="6530108" y="1899056"/>
            <a:ext cx="3879273" cy="2246769"/>
          </a:xfrm>
          <a:prstGeom prst="rect">
            <a:avLst/>
          </a:prstGeom>
          <a:noFill/>
        </p:spPr>
        <p:txBody>
          <a:bodyPr wrap="square" rtlCol="0">
            <a:spAutoFit/>
          </a:bodyPr>
          <a:lstStyle/>
          <a:p>
            <a:r>
              <a:rPr lang="ne-NP" sz="2800" b="1" dirty="0"/>
              <a:t>1. यौवन</a:t>
            </a:r>
          </a:p>
          <a:p>
            <a:r>
              <a:rPr lang="ne-NP" sz="2800" b="1" dirty="0"/>
              <a:t>2. शैशवावस्था</a:t>
            </a:r>
          </a:p>
          <a:p>
            <a:r>
              <a:rPr lang="ne-NP" sz="2800" b="1" dirty="0"/>
              <a:t>3. किशोरावस्था</a:t>
            </a:r>
          </a:p>
          <a:p>
            <a:r>
              <a:rPr lang="ne-NP" sz="2800" b="1" dirty="0"/>
              <a:t>4. नवजात</a:t>
            </a:r>
          </a:p>
          <a:p>
            <a:r>
              <a:rPr lang="ne-NP" sz="2800" b="1" dirty="0"/>
              <a:t>5. बचपन</a:t>
            </a:r>
            <a:endParaRPr lang="en-US" sz="2800" b="1" dirty="0"/>
          </a:p>
        </p:txBody>
      </p:sp>
    </p:spTree>
    <p:extLst>
      <p:ext uri="{BB962C8B-B14F-4D97-AF65-F5344CB8AC3E}">
        <p14:creationId xmlns:p14="http://schemas.microsoft.com/office/powerpoint/2010/main" val="187505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Select the letter-cluster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err="1">
                <a:latin typeface="Cambria" panose="02040503050406030204" pitchFamily="18" charset="0"/>
                <a:ea typeface="Cambria" panose="02040503050406030204" pitchFamily="18" charset="0"/>
                <a:cs typeface="Arial Unicode MS" panose="020B0604020202020204" pitchFamily="34" charset="-128"/>
              </a:rPr>
              <a:t>aceg</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aeim</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agms</a:t>
            </a:r>
            <a:r>
              <a:rPr lang="en-US" sz="2600" b="1" dirty="0">
                <a:latin typeface="Cambria" panose="02040503050406030204" pitchFamily="18" charset="0"/>
                <a:ea typeface="Cambria" panose="02040503050406030204" pitchFamily="18" charset="0"/>
                <a:cs typeface="Arial Unicode MS" panose="020B0604020202020204" pitchFamily="34" charset="-128"/>
              </a:rPr>
              <a:t>,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err="1">
                <a:latin typeface="Cambria" panose="02040503050406030204" pitchFamily="18" charset="0"/>
                <a:ea typeface="Cambria" panose="02040503050406030204" pitchFamily="18" charset="0"/>
                <a:cs typeface="Arial Unicode MS" panose="020B0604020202020204" pitchFamily="34" charset="-128"/>
              </a:rPr>
              <a:t>ajrz</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err="1">
                <a:latin typeface="Cambria" panose="02040503050406030204" pitchFamily="18" charset="0"/>
                <a:ea typeface="Cambria" panose="02040503050406030204" pitchFamily="18" charset="0"/>
                <a:cs typeface="Arial Unicode MS" panose="020B0604020202020204" pitchFamily="34" charset="-128"/>
              </a:rPr>
              <a:t>aiqy</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en-US" sz="2600" b="1" dirty="0" err="1">
                <a:latin typeface="Cambria" panose="02040503050406030204" pitchFamily="18" charset="0"/>
                <a:ea typeface="Cambria" panose="02040503050406030204" pitchFamily="18" charset="0"/>
                <a:cs typeface="Arial Unicode MS" panose="020B0604020202020204" pitchFamily="34" charset="-128"/>
              </a:rPr>
              <a:t>akmz</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err="1">
                <a:latin typeface="Cambria" panose="02040503050406030204" pitchFamily="18" charset="0"/>
                <a:ea typeface="Cambria" panose="02040503050406030204" pitchFamily="18" charset="0"/>
                <a:cs typeface="Arial Unicode MS" panose="020B0604020202020204" pitchFamily="34" charset="-128"/>
              </a:rPr>
              <a:t>ahkn</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9856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5A379D9A-A83A-C532-94B4-C55220D5B171}"/>
              </a:ext>
            </a:extLst>
          </p:cNvPr>
          <p:cNvPicPr>
            <a:picLocks noChangeAspect="1"/>
          </p:cNvPicPr>
          <p:nvPr/>
        </p:nvPicPr>
        <p:blipFill>
          <a:blip r:embed="rId3"/>
          <a:stretch>
            <a:fillRect/>
          </a:stretch>
        </p:blipFill>
        <p:spPr>
          <a:xfrm>
            <a:off x="537311" y="1959242"/>
            <a:ext cx="1532122" cy="1416732"/>
          </a:xfrm>
          <a:prstGeom prst="rect">
            <a:avLst/>
          </a:prstGeom>
        </p:spPr>
      </p:pic>
      <p:pic>
        <p:nvPicPr>
          <p:cNvPr id="8" name="Picture 7">
            <a:extLst>
              <a:ext uri="{FF2B5EF4-FFF2-40B4-BE49-F238E27FC236}">
                <a16:creationId xmlns:a16="http://schemas.microsoft.com/office/drawing/2014/main" id="{B6EAEBFE-E6BA-5507-0071-8E472A3F9B67}"/>
              </a:ext>
            </a:extLst>
          </p:cNvPr>
          <p:cNvPicPr>
            <a:picLocks noChangeAspect="1"/>
          </p:cNvPicPr>
          <p:nvPr/>
        </p:nvPicPr>
        <p:blipFill>
          <a:blip r:embed="rId4"/>
          <a:stretch>
            <a:fillRect/>
          </a:stretch>
        </p:blipFill>
        <p:spPr>
          <a:xfrm>
            <a:off x="988996" y="3539777"/>
            <a:ext cx="1956335" cy="1891603"/>
          </a:xfrm>
          <a:prstGeom prst="rect">
            <a:avLst/>
          </a:prstGeom>
        </p:spPr>
      </p:pic>
      <p:pic>
        <p:nvPicPr>
          <p:cNvPr id="10" name="Picture 9">
            <a:extLst>
              <a:ext uri="{FF2B5EF4-FFF2-40B4-BE49-F238E27FC236}">
                <a16:creationId xmlns:a16="http://schemas.microsoft.com/office/drawing/2014/main" id="{9AFE5295-5D25-04BC-5870-6910AE3C6C8C}"/>
              </a:ext>
            </a:extLst>
          </p:cNvPr>
          <p:cNvPicPr>
            <a:picLocks noChangeAspect="1"/>
          </p:cNvPicPr>
          <p:nvPr/>
        </p:nvPicPr>
        <p:blipFill>
          <a:blip r:embed="rId5"/>
          <a:stretch>
            <a:fillRect/>
          </a:stretch>
        </p:blipFill>
        <p:spPr>
          <a:xfrm>
            <a:off x="3774857" y="3544500"/>
            <a:ext cx="1939293" cy="1886880"/>
          </a:xfrm>
          <a:prstGeom prst="rect">
            <a:avLst/>
          </a:prstGeom>
        </p:spPr>
      </p:pic>
      <p:pic>
        <p:nvPicPr>
          <p:cNvPr id="12" name="Picture 11">
            <a:extLst>
              <a:ext uri="{FF2B5EF4-FFF2-40B4-BE49-F238E27FC236}">
                <a16:creationId xmlns:a16="http://schemas.microsoft.com/office/drawing/2014/main" id="{83728E84-9967-CEFB-0E32-E68160742D0A}"/>
              </a:ext>
            </a:extLst>
          </p:cNvPr>
          <p:cNvPicPr>
            <a:picLocks noChangeAspect="1"/>
          </p:cNvPicPr>
          <p:nvPr/>
        </p:nvPicPr>
        <p:blipFill>
          <a:blip r:embed="rId6"/>
          <a:stretch>
            <a:fillRect/>
          </a:stretch>
        </p:blipFill>
        <p:spPr>
          <a:xfrm>
            <a:off x="6477852" y="3539820"/>
            <a:ext cx="1984998" cy="1886880"/>
          </a:xfrm>
          <a:prstGeom prst="rect">
            <a:avLst/>
          </a:prstGeom>
        </p:spPr>
      </p:pic>
      <p:pic>
        <p:nvPicPr>
          <p:cNvPr id="14" name="Picture 13">
            <a:extLst>
              <a:ext uri="{FF2B5EF4-FFF2-40B4-BE49-F238E27FC236}">
                <a16:creationId xmlns:a16="http://schemas.microsoft.com/office/drawing/2014/main" id="{001BA05F-7B3E-1CA2-2FB3-0C063DDA31DA}"/>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40000"/>
                    </a14:imgEffect>
                  </a14:imgLayer>
                </a14:imgProps>
              </a:ext>
            </a:extLst>
          </a:blip>
          <a:stretch>
            <a:fillRect/>
          </a:stretch>
        </p:blipFill>
        <p:spPr>
          <a:xfrm>
            <a:off x="9265921" y="3539777"/>
            <a:ext cx="1924318" cy="1886880"/>
          </a:xfrm>
          <a:prstGeom prst="rect">
            <a:avLst/>
          </a:prstGeom>
        </p:spPr>
      </p:pic>
    </p:spTree>
    <p:extLst>
      <p:ext uri="{BB962C8B-B14F-4D97-AF65-F5344CB8AC3E}">
        <p14:creationId xmlns:p14="http://schemas.microsoft.com/office/powerpoint/2010/main" val="105995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Select the option that is related to the third term in the same way as the second term is related to the ﬁrst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CARPENTER : RETNDPRAC : : SUGARCANE : ___________.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GUSCRAENA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AGUSSENAC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AGUSRENAC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ENACQAGUS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8158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Select the option is which the number pair shares the same relationship as that shared by the following number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344 : 513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126 : 217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1331 : 2744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999 : 1330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1332 : 1001</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874661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‘Advocate’ is related to ‘Advice’ in the same way as ‘Physician’ is related to ‘ __________’ .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अधिवक्ता' का संबंध 'सलाह' से उसी प्रकार है जैसे 'चिकित्सक' का संबंध '__________' से है।</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Prescription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Patient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Disease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Operation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9374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Which number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0, 8, 24, 48,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81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82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80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85763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169277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Select the Venn diagram that best illustrates the relationship between the following classes: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Potato, Vegetables, Bottle ground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CCF9D7ED-5D1A-DA08-604C-2053264CBAC0}"/>
              </a:ext>
            </a:extLst>
          </p:cNvPr>
          <p:cNvPicPr>
            <a:picLocks noChangeAspect="1"/>
          </p:cNvPicPr>
          <p:nvPr/>
        </p:nvPicPr>
        <p:blipFill>
          <a:blip r:embed="rId3"/>
          <a:stretch>
            <a:fillRect/>
          </a:stretch>
        </p:blipFill>
        <p:spPr>
          <a:xfrm>
            <a:off x="1024488" y="2315629"/>
            <a:ext cx="1579169" cy="1534476"/>
          </a:xfrm>
          <a:prstGeom prst="rect">
            <a:avLst/>
          </a:prstGeom>
        </p:spPr>
      </p:pic>
      <p:pic>
        <p:nvPicPr>
          <p:cNvPr id="8" name="Picture 7">
            <a:extLst>
              <a:ext uri="{FF2B5EF4-FFF2-40B4-BE49-F238E27FC236}">
                <a16:creationId xmlns:a16="http://schemas.microsoft.com/office/drawing/2014/main" id="{648721CD-073A-83FE-3710-6F79833AD2C0}"/>
              </a:ext>
            </a:extLst>
          </p:cNvPr>
          <p:cNvPicPr>
            <a:picLocks noChangeAspect="1"/>
          </p:cNvPicPr>
          <p:nvPr/>
        </p:nvPicPr>
        <p:blipFill>
          <a:blip r:embed="rId4"/>
          <a:stretch>
            <a:fillRect/>
          </a:stretch>
        </p:blipFill>
        <p:spPr>
          <a:xfrm>
            <a:off x="3759166" y="2335256"/>
            <a:ext cx="1765734" cy="1690275"/>
          </a:xfrm>
          <a:prstGeom prst="rect">
            <a:avLst/>
          </a:prstGeom>
        </p:spPr>
      </p:pic>
      <p:pic>
        <p:nvPicPr>
          <p:cNvPr id="10" name="Picture 9">
            <a:extLst>
              <a:ext uri="{FF2B5EF4-FFF2-40B4-BE49-F238E27FC236}">
                <a16:creationId xmlns:a16="http://schemas.microsoft.com/office/drawing/2014/main" id="{08533FD2-EBC8-E73E-9716-5F8177B66D7F}"/>
              </a:ext>
            </a:extLst>
          </p:cNvPr>
          <p:cNvPicPr>
            <a:picLocks noChangeAspect="1"/>
          </p:cNvPicPr>
          <p:nvPr/>
        </p:nvPicPr>
        <p:blipFill>
          <a:blip r:embed="rId5"/>
          <a:stretch>
            <a:fillRect/>
          </a:stretch>
        </p:blipFill>
        <p:spPr>
          <a:xfrm>
            <a:off x="6471987" y="2328985"/>
            <a:ext cx="1765734" cy="1774390"/>
          </a:xfrm>
          <a:prstGeom prst="rect">
            <a:avLst/>
          </a:prstGeom>
        </p:spPr>
      </p:pic>
      <p:pic>
        <p:nvPicPr>
          <p:cNvPr id="12" name="Picture 11">
            <a:extLst>
              <a:ext uri="{FF2B5EF4-FFF2-40B4-BE49-F238E27FC236}">
                <a16:creationId xmlns:a16="http://schemas.microsoft.com/office/drawing/2014/main" id="{2E0A1855-851B-78C7-F13C-A6B6A068A895}"/>
              </a:ext>
            </a:extLst>
          </p:cNvPr>
          <p:cNvPicPr>
            <a:picLocks noChangeAspect="1"/>
          </p:cNvPicPr>
          <p:nvPr/>
        </p:nvPicPr>
        <p:blipFill>
          <a:blip r:embed="rId6"/>
          <a:stretch>
            <a:fillRect/>
          </a:stretch>
        </p:blipFill>
        <p:spPr>
          <a:xfrm>
            <a:off x="9235941" y="2334795"/>
            <a:ext cx="1765734" cy="1821495"/>
          </a:xfrm>
          <a:prstGeom prst="rect">
            <a:avLst/>
          </a:prstGeom>
        </p:spPr>
      </p:pic>
    </p:spTree>
    <p:extLst>
      <p:ext uri="{BB962C8B-B14F-4D97-AF65-F5344CB8AC3E}">
        <p14:creationId xmlns:p14="http://schemas.microsoft.com/office/powerpoint/2010/main" val="145040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Which letter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H, M, Q, V,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Z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Y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3064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Two statements are given followed by two conclusions numbered I and II. Assuming the statements to be true, even if they seem to be at variance with commonly known facts, decide which of the conclusions logically follow(s) from the statements.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Some Carts are Rats.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All Rats are Bats.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Conclusions: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 Some Cats are Bats.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II. Some Bats are Cats.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Only conclusion II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Only conclusion 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Both conclusions I and II follow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524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Four different positions of a dice are shown below. Identify the letter which lies exactly opposite to the letter ‘E‘ on this dice.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0B318B55-9E00-EDC1-34DA-4E3F6E034037}"/>
              </a:ext>
            </a:extLst>
          </p:cNvPr>
          <p:cNvPicPr>
            <a:picLocks noChangeAspect="1"/>
          </p:cNvPicPr>
          <p:nvPr/>
        </p:nvPicPr>
        <p:blipFill>
          <a:blip r:embed="rId3"/>
          <a:stretch>
            <a:fillRect/>
          </a:stretch>
        </p:blipFill>
        <p:spPr>
          <a:xfrm>
            <a:off x="544178" y="1961398"/>
            <a:ext cx="5362068" cy="964682"/>
          </a:xfrm>
          <a:prstGeom prst="rect">
            <a:avLst/>
          </a:prstGeom>
        </p:spPr>
      </p:pic>
    </p:spTree>
    <p:extLst>
      <p:ext uri="{BB962C8B-B14F-4D97-AF65-F5344CB8AC3E}">
        <p14:creationId xmlns:p14="http://schemas.microsoft.com/office/powerpoint/2010/main" val="227674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If LONDON is coded as 37, then NEWYORK is coded as: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LONDON </a:t>
            </a:r>
            <a:r>
              <a:rPr lang="ne-NP" sz="2600" b="1" dirty="0">
                <a:latin typeface="Cambria" panose="02040503050406030204" pitchFamily="18" charset="0"/>
                <a:ea typeface="Cambria" panose="02040503050406030204" pitchFamily="18" charset="0"/>
                <a:cs typeface="Arial Unicode MS" panose="020B0604020202020204" pitchFamily="34" charset="-128"/>
              </a:rPr>
              <a:t>को 37 के रूप में कूटबद्ध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NEWYORK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कूटबद्ध किया जाता है</a:t>
            </a:r>
            <a:r>
              <a:rPr lang="ne-NP"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54.5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53.5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55.5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88994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266429"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Train A runs at the speed of 80 km/h and it leaves from station X at 6:00 o'clock. Train B departs from the same station at 6:15 o'clock. At what speed should train B run so as to reach together with Train A on the next station located at a distance of 100 km?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90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95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110 km/h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1C43EE11-6003-4A68-6296-A743809A6192}"/>
              </a:ext>
            </a:extLst>
          </p:cNvPr>
          <p:cNvSpPr txBox="1"/>
          <p:nvPr/>
        </p:nvSpPr>
        <p:spPr>
          <a:xfrm>
            <a:off x="6003636" y="1052945"/>
            <a:ext cx="5708073" cy="3108543"/>
          </a:xfrm>
          <a:prstGeom prst="rect">
            <a:avLst/>
          </a:prstGeom>
          <a:noFill/>
        </p:spPr>
        <p:txBody>
          <a:bodyPr wrap="square" rtlCol="0">
            <a:spAutoFit/>
          </a:bodyPr>
          <a:lstStyle/>
          <a:p>
            <a:pPr algn="just"/>
            <a:r>
              <a:rPr lang="ne-NP" sz="2800" dirty="0"/>
              <a:t>ट्रेन </a:t>
            </a:r>
            <a:r>
              <a:rPr lang="en-US" sz="2800" dirty="0"/>
              <a:t>A 80 </a:t>
            </a:r>
            <a:r>
              <a:rPr lang="ne-NP" sz="2800" dirty="0"/>
              <a:t>किमी/घंटा की गति से चलती है और यह स्टेशन </a:t>
            </a:r>
            <a:r>
              <a:rPr lang="en-US" sz="2800" dirty="0"/>
              <a:t>X </a:t>
            </a:r>
            <a:r>
              <a:rPr lang="ne-NP" sz="2800" dirty="0"/>
              <a:t>से 6:00 बजे निकलती है। ट्रेन </a:t>
            </a:r>
            <a:r>
              <a:rPr lang="en-US" sz="2800" dirty="0"/>
              <a:t>B </a:t>
            </a:r>
            <a:r>
              <a:rPr lang="ne-NP" sz="2800" dirty="0"/>
              <a:t>उसी स्टेशन से 6:15 बजे निकलती है। 100 किमी की दूरी पर स्थित अगले स्टेशन पर ट्रेन </a:t>
            </a:r>
            <a:r>
              <a:rPr lang="en-US" sz="2800" dirty="0"/>
              <a:t>A </a:t>
            </a:r>
            <a:r>
              <a:rPr lang="ne-NP" sz="2800" dirty="0"/>
              <a:t>के साथ पहुँचने के लिए ट्रेन </a:t>
            </a:r>
            <a:r>
              <a:rPr lang="en-US" sz="2800" dirty="0"/>
              <a:t>B </a:t>
            </a:r>
            <a:r>
              <a:rPr lang="ne-NP" sz="2800" dirty="0"/>
              <a:t>को किस गति से चलना चाहिए?</a:t>
            </a:r>
            <a:endParaRPr lang="en-US" sz="2800" dirty="0"/>
          </a:p>
        </p:txBody>
      </p:sp>
    </p:spTree>
    <p:extLst>
      <p:ext uri="{BB962C8B-B14F-4D97-AF65-F5344CB8AC3E}">
        <p14:creationId xmlns:p14="http://schemas.microsoft.com/office/powerpoint/2010/main" val="208815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266429"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Train A runs at the speed of 80 km/h and it leaves from station X at 6:00 o'clock. Train B departs from the same station at 6:15 o'clock. At what speed should train B run so as to reach together with Train A on the next station located at a distance of 100 km?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90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95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110 km/h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66753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Select the option in which the two words are related in the same way as are the two words in the given word-pair.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Bengali : Bangladesh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Arabic : Iraq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Aymara : Burma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Spanish : Brazil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Greek : Nigeria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782582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Arrange the following words in an order they appear in dictionary.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Depending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Dependence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Dependency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a:t>
            </a:r>
            <a:r>
              <a:rPr lang="en-US" sz="2600" b="1" dirty="0" err="1">
                <a:latin typeface="Cambria" panose="02040503050406030204" pitchFamily="18" charset="0"/>
                <a:ea typeface="Cambria" panose="02040503050406030204" pitchFamily="18" charset="0"/>
                <a:cs typeface="Arial Unicode MS" panose="020B0604020202020204" pitchFamily="34" charset="-128"/>
              </a:rPr>
              <a:t>Dependant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2, 4, 3,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2, 4, 1,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 2, 3,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 4, 2,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4101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95462" y="956853"/>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In a certain code language, STUDENT is written as TVVFFPU. How will STEERING be written in the same code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STUDENT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TVVFFPU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STEERING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TVFGSKOI</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TUFFSJOH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TUFGSKOH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TVGFSKPH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Which two signs need to be interchanged in the following equation so that the equation will be mathematically correct?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7 + 5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10 – 13 × 13 = 56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 and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and – 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51084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Select the option in which the following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6A6F63AD-A0AE-D0AC-D69E-A772ECF4AC5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23345" y="1925844"/>
            <a:ext cx="785909" cy="1394355"/>
          </a:xfrm>
          <a:prstGeom prst="rect">
            <a:avLst/>
          </a:prstGeom>
        </p:spPr>
      </p:pic>
      <p:pic>
        <p:nvPicPr>
          <p:cNvPr id="8" name="Picture 7">
            <a:extLst>
              <a:ext uri="{FF2B5EF4-FFF2-40B4-BE49-F238E27FC236}">
                <a16:creationId xmlns:a16="http://schemas.microsoft.com/office/drawing/2014/main" id="{6CE4A216-F1BE-3454-4DD6-6E713C458F97}"/>
              </a:ext>
            </a:extLst>
          </p:cNvPr>
          <p:cNvPicPr>
            <a:picLocks noChangeAspect="1"/>
          </p:cNvPicPr>
          <p:nvPr/>
        </p:nvPicPr>
        <p:blipFill>
          <a:blip r:embed="rId5"/>
          <a:stretch>
            <a:fillRect/>
          </a:stretch>
        </p:blipFill>
        <p:spPr>
          <a:xfrm>
            <a:off x="977058" y="3529335"/>
            <a:ext cx="1766480" cy="1730430"/>
          </a:xfrm>
          <a:prstGeom prst="rect">
            <a:avLst/>
          </a:prstGeom>
        </p:spPr>
      </p:pic>
      <p:pic>
        <p:nvPicPr>
          <p:cNvPr id="10" name="Picture 9">
            <a:extLst>
              <a:ext uri="{FF2B5EF4-FFF2-40B4-BE49-F238E27FC236}">
                <a16:creationId xmlns:a16="http://schemas.microsoft.com/office/drawing/2014/main" id="{2406A49E-1E5A-2DBB-A28E-FCD52518F50B}"/>
              </a:ext>
            </a:extLst>
          </p:cNvPr>
          <p:cNvPicPr>
            <a:picLocks noChangeAspect="1"/>
          </p:cNvPicPr>
          <p:nvPr/>
        </p:nvPicPr>
        <p:blipFill>
          <a:blip r:embed="rId6"/>
          <a:stretch>
            <a:fillRect/>
          </a:stretch>
        </p:blipFill>
        <p:spPr>
          <a:xfrm>
            <a:off x="3768725" y="3529335"/>
            <a:ext cx="1766480" cy="1740036"/>
          </a:xfrm>
          <a:prstGeom prst="rect">
            <a:avLst/>
          </a:prstGeom>
        </p:spPr>
      </p:pic>
      <p:pic>
        <p:nvPicPr>
          <p:cNvPr id="12" name="Picture 11">
            <a:extLst>
              <a:ext uri="{FF2B5EF4-FFF2-40B4-BE49-F238E27FC236}">
                <a16:creationId xmlns:a16="http://schemas.microsoft.com/office/drawing/2014/main" id="{C38188C7-4036-A44F-9E8D-917DDDC641AE}"/>
              </a:ext>
            </a:extLst>
          </p:cNvPr>
          <p:cNvPicPr>
            <a:picLocks noChangeAspect="1"/>
          </p:cNvPicPr>
          <p:nvPr/>
        </p:nvPicPr>
        <p:blipFill>
          <a:blip r:embed="rId7"/>
          <a:stretch>
            <a:fillRect/>
          </a:stretch>
        </p:blipFill>
        <p:spPr>
          <a:xfrm>
            <a:off x="6452658" y="3529335"/>
            <a:ext cx="1766480" cy="1682597"/>
          </a:xfrm>
          <a:prstGeom prst="rect">
            <a:avLst/>
          </a:prstGeom>
        </p:spPr>
      </p:pic>
      <p:pic>
        <p:nvPicPr>
          <p:cNvPr id="14" name="Picture 13">
            <a:extLst>
              <a:ext uri="{FF2B5EF4-FFF2-40B4-BE49-F238E27FC236}">
                <a16:creationId xmlns:a16="http://schemas.microsoft.com/office/drawing/2014/main" id="{2E4C1EEC-2711-DE54-C472-85A1B382FCDA}"/>
              </a:ext>
            </a:extLst>
          </p:cNvPr>
          <p:cNvPicPr>
            <a:picLocks noChangeAspect="1"/>
          </p:cNvPicPr>
          <p:nvPr/>
        </p:nvPicPr>
        <p:blipFill>
          <a:blip r:embed="rId8"/>
          <a:stretch>
            <a:fillRect/>
          </a:stretch>
        </p:blipFill>
        <p:spPr>
          <a:xfrm>
            <a:off x="9237349" y="3535038"/>
            <a:ext cx="1700630" cy="1675620"/>
          </a:xfrm>
          <a:prstGeom prst="rect">
            <a:avLst/>
          </a:prstGeom>
        </p:spPr>
      </p:pic>
    </p:spTree>
    <p:extLst>
      <p:ext uri="{BB962C8B-B14F-4D97-AF65-F5344CB8AC3E}">
        <p14:creationId xmlns:p14="http://schemas.microsoft.com/office/powerpoint/2010/main" val="3822960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Select the option in which the number pair shares the same relationship as that shared by the following number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169 : 121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49 : 25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𝟐𝟐𝟓</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𝟏𝟔𝟗</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64 : 36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𝟏𝟒𝟒</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𝟏𝟎𝟎</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5013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If ‘-’ means division, ‘×’ means addition,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means multiplication and ‘+’ means subtraction, then which of the following equations is correct?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18 + 6 × 8 – 16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4 = 62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𝟏𝟖</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6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8 + 16 – 4 = 62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18 + 6 × 8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16 – 4 = 62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𝟏𝟖</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6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8 × 16 + 4 = 62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10568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Which number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90, 18, 72, 24, ?,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𝟏𝟔</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24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𝟏𝟐</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49169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485629"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A vendor packed 96 eggs into three boxes : X, Y and Z. There are twice as many eggs in the Z box as there are in the X box, and twice as many in the X and Y boxes combined as there are in the Z box. How many eggs did he pack in the Y box?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𝟑𝟐</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6485629" cy="4493538"/>
              </a:xfrm>
              <a:prstGeom prst="rect">
                <a:avLst/>
              </a:prstGeom>
              <a:blipFill>
                <a:blip r:embed="rId3"/>
                <a:stretch>
                  <a:fillRect l="-1692" t="-1221" r="-1692" b="-257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EF828204-E3B5-4C8D-C1F8-1FF247AFADFC}"/>
              </a:ext>
            </a:extLst>
          </p:cNvPr>
          <p:cNvSpPr txBox="1"/>
          <p:nvPr/>
        </p:nvSpPr>
        <p:spPr>
          <a:xfrm>
            <a:off x="7065818" y="1145309"/>
            <a:ext cx="4821382" cy="2677656"/>
          </a:xfrm>
          <a:prstGeom prst="rect">
            <a:avLst/>
          </a:prstGeom>
          <a:noFill/>
        </p:spPr>
        <p:txBody>
          <a:bodyPr wrap="square" rtlCol="0">
            <a:spAutoFit/>
          </a:bodyPr>
          <a:lstStyle/>
          <a:p>
            <a:pPr algn="just"/>
            <a:r>
              <a:rPr lang="ne-NP" sz="2400" dirty="0"/>
              <a:t>एक विक्रेता ने 96 अंडों को तीन बक्सों: </a:t>
            </a:r>
            <a:r>
              <a:rPr lang="en-US" sz="2400" dirty="0"/>
              <a:t>X, Y </a:t>
            </a:r>
            <a:r>
              <a:rPr lang="ne-NP" sz="2400" dirty="0"/>
              <a:t>और </a:t>
            </a:r>
            <a:r>
              <a:rPr lang="en-US" sz="2400" dirty="0"/>
              <a:t>Z </a:t>
            </a:r>
            <a:r>
              <a:rPr lang="ne-NP" sz="2400" dirty="0"/>
              <a:t>में पैक किया। </a:t>
            </a:r>
            <a:r>
              <a:rPr lang="en-US" sz="2400" dirty="0"/>
              <a:t>Z </a:t>
            </a:r>
            <a:r>
              <a:rPr lang="ne-NP" sz="2400" dirty="0"/>
              <a:t>बॉक्स में </a:t>
            </a:r>
            <a:r>
              <a:rPr lang="en-US" sz="2400" dirty="0"/>
              <a:t>X </a:t>
            </a:r>
            <a:r>
              <a:rPr lang="ne-NP" sz="2400" dirty="0"/>
              <a:t>बॉक्स में जितने अंडे हैं, उससे दोगुने अंडे हैं, और </a:t>
            </a:r>
            <a:r>
              <a:rPr lang="en-US" sz="2400" dirty="0"/>
              <a:t>X </a:t>
            </a:r>
            <a:r>
              <a:rPr lang="ne-NP" sz="2400" dirty="0"/>
              <a:t>और </a:t>
            </a:r>
            <a:r>
              <a:rPr lang="en-US" sz="2400" dirty="0"/>
              <a:t>Y </a:t>
            </a:r>
            <a:r>
              <a:rPr lang="ne-NP" sz="2400" dirty="0"/>
              <a:t>बॉक्स में संयुक्त रूप से </a:t>
            </a:r>
            <a:r>
              <a:rPr lang="en-US" sz="2400" dirty="0"/>
              <a:t>Z </a:t>
            </a:r>
            <a:r>
              <a:rPr lang="ne-NP" sz="2400" dirty="0"/>
              <a:t>के मुकाबले दोगुने अंडे हैं। डिब्बा। उसने </a:t>
            </a:r>
            <a:r>
              <a:rPr lang="en-US" sz="2400" dirty="0"/>
              <a:t>Y </a:t>
            </a:r>
            <a:r>
              <a:rPr lang="ne-NP" sz="2400" dirty="0"/>
              <a:t>बॉक्स में कितने अंडे पैक किए?</a:t>
            </a:r>
            <a:endParaRPr lang="en-US" sz="2400" dirty="0"/>
          </a:p>
        </p:txBody>
      </p:sp>
    </p:spTree>
    <p:extLst>
      <p:ext uri="{BB962C8B-B14F-4D97-AF65-F5344CB8AC3E}">
        <p14:creationId xmlns:p14="http://schemas.microsoft.com/office/powerpoint/2010/main" val="1223823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485629"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A vendor packed 96 eggs into three boxes : X, Y and Z. There are twice as many eggs in the Z box as there are in the X box, and twice as many in the X and Y boxes combined as there are in the Z box. How many eggs did he pack in the Y box?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𝟑𝟐</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6485629" cy="4493538"/>
              </a:xfrm>
              <a:prstGeom prst="rect">
                <a:avLst/>
              </a:prstGeom>
              <a:blipFill>
                <a:blip r:embed="rId3"/>
                <a:stretch>
                  <a:fillRect l="-1692" t="-1221" r="-1692" b="-257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229115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6" y="1031095"/>
            <a:ext cx="5451156"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Five friends were sitting on a bench facing the east. Ritik was seated just right to Abhi, but on the third left of Ranjan. Ajit and Jayant were sitting together Jayant being to the right of Ajit. Who was sitting to the extreme right on the bench?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Jayant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Abhi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Cannot be determined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Ranjan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D110A99C-D2F5-E707-AD8F-F7BFCBFF2E57}"/>
              </a:ext>
            </a:extLst>
          </p:cNvPr>
          <p:cNvSpPr txBox="1"/>
          <p:nvPr/>
        </p:nvSpPr>
        <p:spPr>
          <a:xfrm>
            <a:off x="6096000" y="1043709"/>
            <a:ext cx="5458691" cy="3539430"/>
          </a:xfrm>
          <a:prstGeom prst="rect">
            <a:avLst/>
          </a:prstGeom>
          <a:noFill/>
        </p:spPr>
        <p:txBody>
          <a:bodyPr wrap="square" rtlCol="0">
            <a:spAutoFit/>
          </a:bodyPr>
          <a:lstStyle/>
          <a:p>
            <a:pPr algn="just"/>
            <a:r>
              <a:rPr lang="ne-NP" sz="2800" dirty="0"/>
              <a:t>एक बेंच पर पूर्व दिशा की ओर मुख करके पाँच मित्र बैठे थे। ऋतिक अभी के ठीक दायें बैठा था, लेकिन रंजन के बायें तीसरे स्थान पर। अजीत और जयंत एक साथ बैठे थे। जयंत अजीत के दाहिनी ओर था। बेंच पर सबसे दाहिनी ओर कौन बैठा था?</a:t>
            </a:r>
            <a:endParaRPr lang="en-US" sz="2800" dirty="0"/>
          </a:p>
        </p:txBody>
      </p:sp>
    </p:spTree>
    <p:extLst>
      <p:ext uri="{BB962C8B-B14F-4D97-AF65-F5344CB8AC3E}">
        <p14:creationId xmlns:p14="http://schemas.microsoft.com/office/powerpoint/2010/main" val="488627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6" y="1031095"/>
            <a:ext cx="5451156"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Five friends were sitting on a bench facing the east. Ritik was seated just right to Abhi, but on the third left of Ranjan. Ajit and Jayant were sitting together Jayant being to the right of Ajit. Who was sitting to the extreme right on the bench?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Jayant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Abhi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Cannot be determined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Ranjan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85716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A paper is folded and cut as shown below. How will it appear when figure R is unfolded?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05D7916B-D7A2-A2DB-AB96-B94A8C5E7DB7}"/>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23875" y="1930940"/>
            <a:ext cx="3868055" cy="1498060"/>
          </a:xfrm>
          <a:prstGeom prst="rect">
            <a:avLst/>
          </a:prstGeom>
        </p:spPr>
      </p:pic>
      <p:pic>
        <p:nvPicPr>
          <p:cNvPr id="10" name="Picture 9">
            <a:extLst>
              <a:ext uri="{FF2B5EF4-FFF2-40B4-BE49-F238E27FC236}">
                <a16:creationId xmlns:a16="http://schemas.microsoft.com/office/drawing/2014/main" id="{1A5580D0-E1BB-E4D8-580B-68743525B1F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18646" y="3565280"/>
            <a:ext cx="1467806" cy="1692519"/>
          </a:xfrm>
          <a:prstGeom prst="rect">
            <a:avLst/>
          </a:prstGeom>
        </p:spPr>
      </p:pic>
      <p:pic>
        <p:nvPicPr>
          <p:cNvPr id="12" name="Picture 11">
            <a:extLst>
              <a:ext uri="{FF2B5EF4-FFF2-40B4-BE49-F238E27FC236}">
                <a16:creationId xmlns:a16="http://schemas.microsoft.com/office/drawing/2014/main" id="{A8E584F1-B1B8-BB69-CEE4-8CCF0A3757C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750186" y="3556813"/>
            <a:ext cx="1543015" cy="1802587"/>
          </a:xfrm>
          <a:prstGeom prst="rect">
            <a:avLst/>
          </a:prstGeom>
        </p:spPr>
      </p:pic>
      <p:pic>
        <p:nvPicPr>
          <p:cNvPr id="14" name="Picture 13">
            <a:extLst>
              <a:ext uri="{FF2B5EF4-FFF2-40B4-BE49-F238E27FC236}">
                <a16:creationId xmlns:a16="http://schemas.microsoft.com/office/drawing/2014/main" id="{F0C3FABF-1B45-716D-3823-A312428A34FD}"/>
              </a:ext>
            </a:extLst>
          </p:cNvPr>
          <p:cNvPicPr>
            <a:picLocks noChangeAspect="1"/>
          </p:cNvPicPr>
          <p:nvPr/>
        </p:nvPicPr>
        <p:blipFill>
          <a:blip r:embed="rId9"/>
          <a:stretch>
            <a:fillRect/>
          </a:stretch>
        </p:blipFill>
        <p:spPr>
          <a:xfrm>
            <a:off x="6458428" y="3505203"/>
            <a:ext cx="1618772" cy="1828613"/>
          </a:xfrm>
          <a:prstGeom prst="rect">
            <a:avLst/>
          </a:prstGeom>
        </p:spPr>
      </p:pic>
      <p:pic>
        <p:nvPicPr>
          <p:cNvPr id="16" name="Picture 15">
            <a:extLst>
              <a:ext uri="{FF2B5EF4-FFF2-40B4-BE49-F238E27FC236}">
                <a16:creationId xmlns:a16="http://schemas.microsoft.com/office/drawing/2014/main" id="{8453EB8D-8684-DEEF-6AC5-5D22AC7ACB43}"/>
              </a:ext>
            </a:extLst>
          </p:cNvPr>
          <p:cNvPicPr>
            <a:picLocks noChangeAspect="1"/>
          </p:cNvPicPr>
          <p:nvPr/>
        </p:nvPicPr>
        <p:blipFill>
          <a:blip r:embed="rId10"/>
          <a:stretch>
            <a:fillRect/>
          </a:stretch>
        </p:blipFill>
        <p:spPr>
          <a:xfrm>
            <a:off x="9235734" y="3553289"/>
            <a:ext cx="1543015" cy="1799393"/>
          </a:xfrm>
          <a:prstGeom prst="rect">
            <a:avLst/>
          </a:prstGeom>
        </p:spPr>
      </p:pic>
    </p:spTree>
    <p:extLst>
      <p:ext uri="{BB962C8B-B14F-4D97-AF65-F5344CB8AC3E}">
        <p14:creationId xmlns:p14="http://schemas.microsoft.com/office/powerpoint/2010/main" val="369365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Identify the option that arranges the following units in a logical and meaningful sequence.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a:t>
            </a:r>
            <a:r>
              <a:rPr lang="en-US" sz="2600" b="1" dirty="0" err="1">
                <a:latin typeface="Cambria" panose="02040503050406030204" pitchFamily="18" charset="0"/>
                <a:ea typeface="Cambria" panose="02040503050406030204" pitchFamily="18" charset="0"/>
                <a:cs typeface="Arial Unicode MS" panose="020B0604020202020204" pitchFamily="34" charset="-128"/>
              </a:rPr>
              <a:t>Centi</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Deci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Micro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Deca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 Mili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3, 5, 1, 4, 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3, 5, 1, 2, 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 3, 1, 2, 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 3, 1, 4,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608832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Which letter cluster will replace the question mark (?) in the following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ORVY, MPTW, KNRUN,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LORU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ILOR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ILPS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LOSV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40866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143883"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While going to market from her office Kritika initially went straight, then she turned right and walked a while. From there she turned left and again turned left after traveling some distance. If she is now going northward, in which direction did she initially start from her office?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South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1057E9C4-7421-11E0-C12F-6B2F7BD0BD0C}"/>
              </a:ext>
            </a:extLst>
          </p:cNvPr>
          <p:cNvSpPr txBox="1"/>
          <p:nvPr/>
        </p:nvSpPr>
        <p:spPr>
          <a:xfrm>
            <a:off x="6807200" y="1025236"/>
            <a:ext cx="5006109" cy="3046988"/>
          </a:xfrm>
          <a:prstGeom prst="rect">
            <a:avLst/>
          </a:prstGeom>
          <a:noFill/>
        </p:spPr>
        <p:txBody>
          <a:bodyPr wrap="square" rtlCol="0">
            <a:spAutoFit/>
          </a:bodyPr>
          <a:lstStyle/>
          <a:p>
            <a:pPr algn="just"/>
            <a:r>
              <a:rPr lang="ne-NP" sz="2400" dirty="0"/>
              <a:t>अपने ऑफिस से बाजार जाते समय कृतिका पहले सीधी चली, फिर वह दायें मुड़ी और कुछ देर चली। वहाँ से वह बाएँ मुड़ी और कुछ दूर चलने के बाद फिर से बाएँ मुड़ी। यदि वह अब उत्तर की ओर जा रही है, तो उसने शुरुआत में अपने कार्यालय से किस दिशा में शुरुआत की थी?</a:t>
            </a:r>
            <a:endParaRPr lang="en-US" sz="2400" dirty="0"/>
          </a:p>
        </p:txBody>
      </p:sp>
    </p:spTree>
    <p:extLst>
      <p:ext uri="{BB962C8B-B14F-4D97-AF65-F5344CB8AC3E}">
        <p14:creationId xmlns:p14="http://schemas.microsoft.com/office/powerpoint/2010/main" val="238574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169277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Select the Venn diagram that best illustrates the relationship between the following classes: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Students, Football players, Basketball players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A731021C-E9BF-C848-49A1-E2F15D478339}"/>
              </a:ext>
            </a:extLst>
          </p:cNvPr>
          <p:cNvPicPr>
            <a:picLocks noChangeAspect="1"/>
          </p:cNvPicPr>
          <p:nvPr/>
        </p:nvPicPr>
        <p:blipFill>
          <a:blip r:embed="rId3"/>
          <a:stretch>
            <a:fillRect/>
          </a:stretch>
        </p:blipFill>
        <p:spPr>
          <a:xfrm>
            <a:off x="1003299" y="2332888"/>
            <a:ext cx="1624541" cy="1504782"/>
          </a:xfrm>
          <a:prstGeom prst="rect">
            <a:avLst/>
          </a:prstGeom>
        </p:spPr>
      </p:pic>
      <p:pic>
        <p:nvPicPr>
          <p:cNvPr id="8" name="Picture 7">
            <a:extLst>
              <a:ext uri="{FF2B5EF4-FFF2-40B4-BE49-F238E27FC236}">
                <a16:creationId xmlns:a16="http://schemas.microsoft.com/office/drawing/2014/main" id="{5CFA696F-EB85-7A9C-C52D-8105BAF1638A}"/>
              </a:ext>
            </a:extLst>
          </p:cNvPr>
          <p:cNvPicPr>
            <a:picLocks noChangeAspect="1"/>
          </p:cNvPicPr>
          <p:nvPr/>
        </p:nvPicPr>
        <p:blipFill>
          <a:blip r:embed="rId4"/>
          <a:stretch>
            <a:fillRect/>
          </a:stretch>
        </p:blipFill>
        <p:spPr>
          <a:xfrm>
            <a:off x="3748616" y="2341354"/>
            <a:ext cx="1310066" cy="1316246"/>
          </a:xfrm>
          <a:prstGeom prst="rect">
            <a:avLst/>
          </a:prstGeom>
        </p:spPr>
      </p:pic>
      <p:pic>
        <p:nvPicPr>
          <p:cNvPr id="10" name="Picture 9">
            <a:extLst>
              <a:ext uri="{FF2B5EF4-FFF2-40B4-BE49-F238E27FC236}">
                <a16:creationId xmlns:a16="http://schemas.microsoft.com/office/drawing/2014/main" id="{CB4EB936-07BB-36C2-56A2-C68265079F8B}"/>
              </a:ext>
            </a:extLst>
          </p:cNvPr>
          <p:cNvPicPr>
            <a:picLocks noChangeAspect="1"/>
          </p:cNvPicPr>
          <p:nvPr/>
        </p:nvPicPr>
        <p:blipFill>
          <a:blip r:embed="rId5"/>
          <a:stretch>
            <a:fillRect/>
          </a:stretch>
        </p:blipFill>
        <p:spPr>
          <a:xfrm>
            <a:off x="6445418" y="2349822"/>
            <a:ext cx="1504782" cy="1504782"/>
          </a:xfrm>
          <a:prstGeom prst="rect">
            <a:avLst/>
          </a:prstGeom>
        </p:spPr>
      </p:pic>
      <p:pic>
        <p:nvPicPr>
          <p:cNvPr id="12" name="Picture 11">
            <a:extLst>
              <a:ext uri="{FF2B5EF4-FFF2-40B4-BE49-F238E27FC236}">
                <a16:creationId xmlns:a16="http://schemas.microsoft.com/office/drawing/2014/main" id="{C20DF5AE-CBD9-1492-E244-A0E0A74A0B4D}"/>
              </a:ext>
            </a:extLst>
          </p:cNvPr>
          <p:cNvPicPr>
            <a:picLocks noChangeAspect="1"/>
          </p:cNvPicPr>
          <p:nvPr/>
        </p:nvPicPr>
        <p:blipFill>
          <a:blip r:embed="rId6"/>
          <a:stretch>
            <a:fillRect/>
          </a:stretch>
        </p:blipFill>
        <p:spPr>
          <a:xfrm>
            <a:off x="9241368" y="2349821"/>
            <a:ext cx="1537926" cy="1504781"/>
          </a:xfrm>
          <a:prstGeom prst="rect">
            <a:avLst/>
          </a:prstGeom>
        </p:spPr>
      </p:pic>
    </p:spTree>
    <p:extLst>
      <p:ext uri="{BB962C8B-B14F-4D97-AF65-F5344CB8AC3E}">
        <p14:creationId xmlns:p14="http://schemas.microsoft.com/office/powerpoint/2010/main" val="2245213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Select the option that is related to the third term in the same way as the second term is related to the first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GOLDSMITH : GPNGWROAP : : NEWSPAPER : __________.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NFXTQBQFS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NFYURCRGT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NREEWPSAP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NFYVTFVLZ</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510233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Select the word – pair from the given options in which the two words are related in the same way as the two words in the following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Hostile : Friendly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Confident : Brave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Discourteous : Humorous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Rude : Polite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Pessimistic : Helping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59011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38444" y="700023"/>
            <a:ext cx="6956683"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Shreya traveled 6 km from point A to reach point B. She took a left turn from there and traveled 5 km up to point C. She then took a right turn to reach point D at a distance of 6 km. After reaching point D, she turned left and traveled 3 km to reach point E. Finally, she turned left from there and traveled 12 km and stopped at point F. Find the aerial distance between point B and F.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11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8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10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9 km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8F0520F0-08C2-2D0C-647F-28CC20F1BAEA}"/>
              </a:ext>
            </a:extLst>
          </p:cNvPr>
          <p:cNvSpPr txBox="1"/>
          <p:nvPr/>
        </p:nvSpPr>
        <p:spPr>
          <a:xfrm>
            <a:off x="7367459" y="932078"/>
            <a:ext cx="4658286" cy="3477875"/>
          </a:xfrm>
          <a:prstGeom prst="rect">
            <a:avLst/>
          </a:prstGeom>
          <a:noFill/>
        </p:spPr>
        <p:txBody>
          <a:bodyPr wrap="square" rtlCol="0">
            <a:spAutoFit/>
          </a:bodyPr>
          <a:lstStyle/>
          <a:p>
            <a:pPr algn="just"/>
            <a:r>
              <a:rPr lang="ne-NP" sz="2000" dirty="0"/>
              <a:t>श्रेया बिंदु </a:t>
            </a:r>
            <a:r>
              <a:rPr lang="en-US" sz="2000" dirty="0"/>
              <a:t>A </a:t>
            </a:r>
            <a:r>
              <a:rPr lang="ne-NP" sz="2000" dirty="0"/>
              <a:t>से बिंदु </a:t>
            </a:r>
            <a:r>
              <a:rPr lang="en-US" sz="2000" dirty="0"/>
              <a:t>B </a:t>
            </a:r>
            <a:r>
              <a:rPr lang="ne-NP" sz="2000" dirty="0"/>
              <a:t>तक पहुँचने के लिए 6 किमी की यात्रा करती है। वह वहाँ से एक बायीं ओर मुड़ती है और बिंदु </a:t>
            </a:r>
            <a:r>
              <a:rPr lang="en-US" sz="2000" dirty="0"/>
              <a:t>C </a:t>
            </a:r>
            <a:r>
              <a:rPr lang="ne-NP" sz="2000" dirty="0"/>
              <a:t>तक 5 किमी की यात्रा करती है। फिर वह 6 किमी की दूरी पर बिंदु </a:t>
            </a:r>
            <a:r>
              <a:rPr lang="en-US" sz="2000" dirty="0"/>
              <a:t>D </a:t>
            </a:r>
            <a:r>
              <a:rPr lang="ne-NP" sz="2000" dirty="0"/>
              <a:t>पर पहुँचने के लिए दाएँ मुड़ती है। बिंदु </a:t>
            </a:r>
            <a:r>
              <a:rPr lang="en-US" sz="2000" dirty="0"/>
              <a:t>D </a:t>
            </a:r>
            <a:r>
              <a:rPr lang="ne-NP" sz="2000" dirty="0"/>
              <a:t>पर पहुँचने के बाद, वह बाईं ओर मुड़ी और बिंदु </a:t>
            </a:r>
            <a:r>
              <a:rPr lang="en-US" sz="2000" dirty="0"/>
              <a:t>E </a:t>
            </a:r>
            <a:r>
              <a:rPr lang="ne-NP" sz="2000" dirty="0"/>
              <a:t>पर पहुँचने के लिए 3 किमी की यात्रा की। अंत में, वह वहाँ से बाईं ओर मुड़ी और 12 किमी की यात्रा की और बिंदु </a:t>
            </a:r>
            <a:r>
              <a:rPr lang="en-US" sz="2000" dirty="0"/>
              <a:t>F </a:t>
            </a:r>
            <a:r>
              <a:rPr lang="ne-NP" sz="2000" dirty="0"/>
              <a:t>पर रुक गई। बिंदु </a:t>
            </a:r>
            <a:r>
              <a:rPr lang="en-US" sz="2000" dirty="0"/>
              <a:t>B </a:t>
            </a:r>
            <a:r>
              <a:rPr lang="ne-NP" sz="2000" dirty="0"/>
              <a:t>और </a:t>
            </a:r>
            <a:r>
              <a:rPr lang="en-US" sz="2000" dirty="0"/>
              <a:t>F </a:t>
            </a:r>
            <a:r>
              <a:rPr lang="ne-NP" sz="2000" dirty="0"/>
              <a:t>के बीच हवाई दूरी ज्ञात कीजिए।</a:t>
            </a:r>
            <a:endParaRPr lang="en-US" sz="2000" dirty="0"/>
          </a:p>
        </p:txBody>
      </p:sp>
    </p:spTree>
    <p:extLst>
      <p:ext uri="{BB962C8B-B14F-4D97-AF65-F5344CB8AC3E}">
        <p14:creationId xmlns:p14="http://schemas.microsoft.com/office/powerpoint/2010/main" val="3430064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If LEATHER is coded as 67 and JAGGERY is coded as 71, then how will MECHANIC be coded?</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LEATHER </a:t>
            </a:r>
            <a:r>
              <a:rPr lang="ne-NP" sz="2600" b="1" dirty="0">
                <a:latin typeface="Cambria" panose="02040503050406030204" pitchFamily="18" charset="0"/>
                <a:ea typeface="Cambria" panose="02040503050406030204" pitchFamily="18" charset="0"/>
                <a:cs typeface="Arial Unicode MS" panose="020B0604020202020204" pitchFamily="34" charset="-128"/>
              </a:rPr>
              <a:t>को 67 के रूप में कोडित किया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JAGGERY </a:t>
            </a:r>
            <a:r>
              <a:rPr lang="ne-NP" sz="2600" b="1" dirty="0">
                <a:latin typeface="Cambria" panose="02040503050406030204" pitchFamily="18" charset="0"/>
                <a:ea typeface="Cambria" panose="02040503050406030204" pitchFamily="18" charset="0"/>
                <a:cs typeface="Arial Unicode MS" panose="020B0604020202020204" pitchFamily="34" charset="-128"/>
              </a:rPr>
              <a:t>को 71 के रूप में कोडित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MECHANIC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कोडित किया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50</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84395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Select the number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122, 101, 82, 65, 50,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37</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42878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a certain code language, ELEPHANTS is written as DMFOIBMUT. How will CROCODILE be written in the same code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ELEPHANTS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DMFOIBMUT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CROCODILE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BQPBNEHKF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CSSDDPEJLF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BSPBPEHMF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DSPDPEJMF</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3707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Select the letter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F, I,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L</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J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2677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8591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Pointing to a photograph a young said, “He is the son of my mother’s elder brother”. How is the person is the photograph related to the young man?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युवा ने एक तस्वीर की ओर इशारा करते हुए कहा, "वह मेरी माँ के बड़े भाई का बेटा है"। फोटो किस प्रकार युवक से संबंधित है?</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Brother – in – law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Nephew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Cousin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Father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171248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7424</TotalTime>
  <Words>4336</Words>
  <Application>Microsoft Office PowerPoint</Application>
  <PresentationFormat>Widescreen</PresentationFormat>
  <Paragraphs>395</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3111</cp:revision>
  <dcterms:created xsi:type="dcterms:W3CDTF">2022-08-19T12:50:04Z</dcterms:created>
  <dcterms:modified xsi:type="dcterms:W3CDTF">2023-06-05T16:05:17Z</dcterms:modified>
</cp:coreProperties>
</file>