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7853" r:id="rId2"/>
    <p:sldId id="5904" r:id="rId3"/>
    <p:sldId id="7958" r:id="rId4"/>
    <p:sldId id="6381" r:id="rId5"/>
    <p:sldId id="7944" r:id="rId6"/>
    <p:sldId id="6886" r:id="rId7"/>
    <p:sldId id="7967" r:id="rId8"/>
    <p:sldId id="7959" r:id="rId9"/>
    <p:sldId id="7960" r:id="rId10"/>
    <p:sldId id="7961" r:id="rId11"/>
    <p:sldId id="7962" r:id="rId12"/>
    <p:sldId id="7963" r:id="rId13"/>
    <p:sldId id="7964" r:id="rId14"/>
    <p:sldId id="7968" r:id="rId15"/>
    <p:sldId id="7969" r:id="rId16"/>
    <p:sldId id="7970" r:id="rId17"/>
    <p:sldId id="7971" r:id="rId18"/>
    <p:sldId id="7972" r:id="rId19"/>
    <p:sldId id="7973" r:id="rId20"/>
    <p:sldId id="7974" r:id="rId21"/>
    <p:sldId id="7975" r:id="rId22"/>
    <p:sldId id="7985" r:id="rId23"/>
    <p:sldId id="7976" r:id="rId24"/>
    <p:sldId id="7977" r:id="rId25"/>
    <p:sldId id="7978" r:id="rId26"/>
    <p:sldId id="7979" r:id="rId27"/>
    <p:sldId id="7980" r:id="rId28"/>
    <p:sldId id="7981" r:id="rId29"/>
    <p:sldId id="7982" r:id="rId30"/>
    <p:sldId id="7983" r:id="rId31"/>
    <p:sldId id="7984" r:id="rId32"/>
    <p:sldId id="6890" r:id="rId33"/>
    <p:sldId id="79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6137"/>
  </p:normalViewPr>
  <p:slideViewPr>
    <p:cSldViewPr snapToGrid="0">
      <p:cViewPr varScale="1">
        <p:scale>
          <a:sx n="122" d="100"/>
          <a:sy n="122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024B2-EAAA-A040-8615-24EAC626361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67CDB-14C7-D64E-89A4-17A432A0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5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10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0B62-1E1B-FF9A-44F6-19311B19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CB5D1-48F0-281F-BEA7-24E67D69F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304F9-AE25-573B-DCAF-7EBEC155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088F3-9D8D-EFC0-077F-8873407C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37D15-3D81-ABDC-CED7-02367BD7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F340-62F1-8382-96A1-D02187A8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2FCAE-AA53-CAE9-04A1-51E2E0983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B212-7660-0C9C-5C4A-6F7ADBC2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95B0-49A1-AC12-6EAD-4D0F4535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8A23B-DEEB-C77C-1ECA-C0FCFB17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EA1C1-DC55-F178-CA6C-B260E4CB8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37CBE-752B-CA49-E3A0-9D1698BA4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3A901-BB1E-847A-5AAF-20A59C48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D898-4332-1A0E-F627-650FDD50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33AB0-C1A5-A769-66AB-19E332A4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3C72-E68F-1D11-F6B1-C77F37C8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01F12-A930-CD5E-DA81-869363E0F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1E56D-9C96-1A21-DBC2-86574ED0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33261-9587-9CD2-C37E-8937E56E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57D27-3E11-971D-E790-CCA45792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71C8-26C7-7332-CA25-22B271FC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9CB7B-65DF-8BD4-8A25-4A49180C6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766E7-E538-A715-C764-542B9D58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ED692-52A5-AC99-756B-9357B1F4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6FACE-B8F6-93BA-2E89-DE522F08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BDC9-0540-C7FA-BBF7-71F7E971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27B3-9D8B-DC14-528F-CBB2098F3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D5F1B-0DF8-A8FD-07A3-13A9E9CDE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92598-7F3A-8C01-40F0-41F4CE05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4A3F6-24C0-A17E-B46D-9348EAAC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825A4-7106-1828-5551-CC3E058D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0BF6-D6A8-8565-A184-140CB96E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527AB-4F87-37D5-9629-D68A1A7E8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8A584-ABF5-B1BE-99BF-29D71A5A8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64652-32C8-74B1-6429-70585D984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27560-5D8C-833A-011C-ADDC7E8A8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E6663-A143-DDC9-44A9-D3500A64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8329B-8A53-A6A8-26FE-68D5279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E3733-6165-10CD-B4DF-F90CC28B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7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1D60-B599-1383-9BFA-93A9F556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40A4A-F666-2CC3-CF7D-57222A85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4230F-A081-9419-5F24-CBE86229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5D4DB-F000-452F-403B-C127831B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6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A7AE5-4FA2-7D37-FA4A-9D3DDB1E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A4666-A9A8-FC22-6688-1FCD27A3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44CCA-65BD-04EB-9938-0FDD4069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8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5C2F-B685-351B-3532-FA3BBDFB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620B-56F8-5432-8A5A-BD6C68621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FB281-5CAF-DA90-FF8C-D3CDEB180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9155A-CBDA-2AB1-63AA-D8784F01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38334-BB0E-C7E8-FA40-34E877C0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9CFBC-90FC-8145-F466-22DD0AA7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8823-DF42-5537-B7EB-949C5E07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A950D-2BF5-027F-79D5-3179EE6DD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2E173-04AE-637E-4164-A2D0AF1A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66408-09A5-2F8F-C58D-60CCF5A9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D41DF-403F-E540-D09A-094F6EAB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16125-6C6B-F87B-148D-5910D089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AE0A6-F09C-5159-C9AE-B1F54B1E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E59B0-D310-DC11-1DE2-8DD72B10E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1E625-564F-D86E-52D5-73D6AF50F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64058-8E34-2443-828B-38C3AD4B9059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19EC8-5AEA-6D3C-46FF-B9511C067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65E5-2DEA-D74A-A966-62274E3CE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BE9B-8EDA-6147-B134-93C78292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0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s://www.adda247.com/engineering-maha-pack-exam-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adda247.com/engineering-maha-pack-exam-ki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F845A6-021A-1000-8944-1CFE6E9CA59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7BB60D-15DB-3333-F537-2E58FA34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A938BE-A0BB-8806-89B2-45925F9F521A}"/>
              </a:ext>
            </a:extLst>
          </p:cNvPr>
          <p:cNvSpPr/>
          <p:nvPr/>
        </p:nvSpPr>
        <p:spPr>
          <a:xfrm>
            <a:off x="3823855" y="5915890"/>
            <a:ext cx="1116007" cy="720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9279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PERT is Termed as-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Evolution and research Technique 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Evaluation and review Technique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Evolution and review Technique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Evaluation and research Technique</a:t>
            </a:r>
          </a:p>
          <a:p>
            <a:pPr marL="1056202" indent="-457200" algn="just" defTabSz="599002">
              <a:buAutoNum type="alphaUcPeriod"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2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Slowest practically possible process is- 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Quasistatic Process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Isothermal Process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Adiabatic Process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Isochoric Process </a:t>
            </a:r>
          </a:p>
          <a:p>
            <a:pPr marL="1056202" indent="-457200" algn="just" defTabSz="599002">
              <a:buAutoNum type="alphaUcPeriod"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9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Fastest practically possible process is_ 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Quasistatic Process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Isothermal Process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Adiabatic Process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Isochoric Process </a:t>
            </a:r>
          </a:p>
          <a:p>
            <a:pPr marL="1056202" indent="-457200" algn="just" defTabSz="599002">
              <a:buAutoNum type="alphaUcPeriod"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1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The dimensions of Acceleration due to gravity  are!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M</a:t>
            </a:r>
            <a:r>
              <a:rPr lang="en-US" alt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</a:t>
            </a:r>
            <a:r>
              <a:rPr lang="en-US" alt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</a:t>
            </a:r>
            <a:r>
              <a:rPr lang="en-US" alt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</a:t>
            </a:r>
            <a:endParaRPr lang="en-US" altLang="en-US" sz="2800" baseline="30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6202" indent="-457200" algn="just" defTabSz="599002">
              <a:buAutoNum type="alphaUcPeriod"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1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maximum magnitude of the unbalanced force acting along the perpendicular to the line of stroke is_</a:t>
            </a:r>
          </a:p>
          <a:p>
            <a:pPr marL="457200" indent="-457200" algn="just">
              <a:buAutoNum type="alphaLcParenBoth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attractive force </a:t>
            </a:r>
          </a:p>
          <a:p>
            <a:pPr algn="just"/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Centrifugal force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hammer blow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None of the given answer</a:t>
            </a:r>
          </a:p>
        </p:txBody>
      </p:sp>
    </p:spTree>
    <p:extLst>
      <p:ext uri="{BB962C8B-B14F-4D97-AF65-F5344CB8AC3E}">
        <p14:creationId xmlns:p14="http://schemas.microsoft.com/office/powerpoint/2010/main" val="392561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work output of theoretical Otto cycle!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Increases with increase in compression ratio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Increases with increase in pressure ratio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Increases with increase in adiabatic index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Follows all the above</a:t>
            </a:r>
          </a:p>
        </p:txBody>
      </p:sp>
    </p:spTree>
    <p:extLst>
      <p:ext uri="{BB962C8B-B14F-4D97-AF65-F5344CB8AC3E}">
        <p14:creationId xmlns:p14="http://schemas.microsoft.com/office/powerpoint/2010/main" val="235314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For a four stroke diesel engine exhaust gas temperature.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Increases with load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Decreases with load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(c)Is constant throughout the variation of load 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No prediction is possible</a:t>
            </a:r>
          </a:p>
        </p:txBody>
      </p:sp>
    </p:spTree>
    <p:extLst>
      <p:ext uri="{BB962C8B-B14F-4D97-AF65-F5344CB8AC3E}">
        <p14:creationId xmlns:p14="http://schemas.microsoft.com/office/powerpoint/2010/main" val="137808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For the same maximum pressure and temperature of Otto, diesel and duel combustion air standard cycles!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the compression ratios will be the same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(b)the heat supplied to the cycles will be the same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(c)the air standard efficiency will have the same value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(d)the heat rejected by the engine will be the same</a:t>
            </a:r>
          </a:p>
        </p:txBody>
      </p:sp>
    </p:spTree>
    <p:extLst>
      <p:ext uri="{BB962C8B-B14F-4D97-AF65-F5344CB8AC3E}">
        <p14:creationId xmlns:p14="http://schemas.microsoft.com/office/powerpoint/2010/main" val="394528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For same output, same speed and same compression ratio, the thermal efficiency of a two stroke cycle petrol engine as compared to that for four stroke cycle petrol engine is-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more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less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same as long as compression ratio is same (d) same as long as output is same</a:t>
            </a:r>
          </a:p>
        </p:txBody>
      </p:sp>
    </p:spTree>
    <p:extLst>
      <p:ext uri="{BB962C8B-B14F-4D97-AF65-F5344CB8AC3E}">
        <p14:creationId xmlns:p14="http://schemas.microsoft.com/office/powerpoint/2010/main" val="267407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For same power and same speed, the flywheel of a four-stroke engine as compared to two-stroke I.C. engine will be :-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smaller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bigger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same size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dependent on other engine parameters</a:t>
            </a:r>
          </a:p>
        </p:txBody>
      </p:sp>
    </p:spTree>
    <p:extLst>
      <p:ext uri="{BB962C8B-B14F-4D97-AF65-F5344CB8AC3E}">
        <p14:creationId xmlns:p14="http://schemas.microsoft.com/office/powerpoint/2010/main" val="326374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Q: Scavenging air in diesel engine means:!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Air used for combustion sent under pressure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Forced air for cooling cylinder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Burnt air containing product of combustion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Air used for forcing burnt gases out of engine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cylinder during the exhaust period.</a:t>
            </a:r>
          </a:p>
        </p:txBody>
      </p:sp>
    </p:spTree>
    <p:extLst>
      <p:ext uri="{BB962C8B-B14F-4D97-AF65-F5344CB8AC3E}">
        <p14:creationId xmlns:p14="http://schemas.microsoft.com/office/powerpoint/2010/main" val="30771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Q: A Gasoline engine running in a closed room is dangerous because the exhaust gas contains mainly _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Blue Smoke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Water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Carbon mono oxide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Carbon di Oxide</a:t>
            </a:r>
          </a:p>
        </p:txBody>
      </p:sp>
    </p:spTree>
    <p:extLst>
      <p:ext uri="{BB962C8B-B14F-4D97-AF65-F5344CB8AC3E}">
        <p14:creationId xmlns:p14="http://schemas.microsoft.com/office/powerpoint/2010/main" val="95139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QuestionsSet-9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6" name="Picture 5" descr="A picture containing text, human face, poster, person&#10;&#10;Description automatically generated">
            <a:extLst>
              <a:ext uri="{FF2B5EF4-FFF2-40B4-BE49-F238E27FC236}">
                <a16:creationId xmlns:a16="http://schemas.microsoft.com/office/drawing/2014/main" id="{13B2FC76-2577-C067-1191-679DC6C96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75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Q: Among the following the best insulator is-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Ash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Air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Water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Aluminium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18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Hydraulic jump is used for!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Increasing the flow rate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Reducing the flow rate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Reducing the velocity of flow 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Reducing the energy of flow</a:t>
            </a:r>
          </a:p>
        </p:txBody>
      </p:sp>
    </p:spTree>
    <p:extLst>
      <p:ext uri="{BB962C8B-B14F-4D97-AF65-F5344CB8AC3E}">
        <p14:creationId xmlns:p14="http://schemas.microsoft.com/office/powerpoint/2010/main" val="1562574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Function of 'Spillways' is to:!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It Provide structural stability to dam during reservoir flooding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Provide safety during earthquakes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Provide extra water during droughts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All of these</a:t>
            </a:r>
          </a:p>
        </p:txBody>
      </p:sp>
    </p:spTree>
    <p:extLst>
      <p:ext uri="{BB962C8B-B14F-4D97-AF65-F5344CB8AC3E}">
        <p14:creationId xmlns:p14="http://schemas.microsoft.com/office/powerpoint/2010/main" val="901583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 submerged weir is one in which the water level on the downstream of the weir is_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Just at the crest level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Below the crest level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Is above the crest level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At the same elevation as the upstream water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385627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Which of the following head loss is significant in a pipe flow- ?</a:t>
            </a:r>
          </a:p>
          <a:p>
            <a:pPr marL="457200" indent="-457200" algn="just">
              <a:buAutoNum type="alphaLcParenBoth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of head due to gradual contraction </a:t>
            </a:r>
          </a:p>
          <a:p>
            <a:pPr algn="just"/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Loss of head due to friction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Loss of head due to sudden enlargement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Loss of head due to sudden contraction</a:t>
            </a:r>
          </a:p>
        </p:txBody>
      </p:sp>
    </p:spTree>
    <p:extLst>
      <p:ext uri="{BB962C8B-B14F-4D97-AF65-F5344CB8AC3E}">
        <p14:creationId xmlns:p14="http://schemas.microsoft.com/office/powerpoint/2010/main" val="691006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Energy grade line (EGL) represents the_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Elevation head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Pressure head + Elevation head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Pressure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head+Velocity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head+Elevation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head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Pressure head + Velocity head</a:t>
            </a:r>
          </a:p>
        </p:txBody>
      </p:sp>
    </p:spTree>
    <p:extLst>
      <p:ext uri="{BB962C8B-B14F-4D97-AF65-F5344CB8AC3E}">
        <p14:creationId xmlns:p14="http://schemas.microsoft.com/office/powerpoint/2010/main" val="239342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velocity distribution at any section of pipe for steady laminar flow is-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Laminar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Parabolic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Exponential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Hyperbolic</a:t>
            </a:r>
          </a:p>
        </p:txBody>
      </p:sp>
    </p:spTree>
    <p:extLst>
      <p:ext uri="{BB962C8B-B14F-4D97-AF65-F5344CB8AC3E}">
        <p14:creationId xmlns:p14="http://schemas.microsoft.com/office/powerpoint/2010/main" val="82432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QuestionsSet-9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AutoNum type="alphaUcPeriod" startAt="17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purpose of gate is to .</a:t>
            </a:r>
          </a:p>
          <a:p>
            <a:pPr marL="480472" indent="0" algn="just"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feed the casting at a rate consistent with the rate of solidification </a:t>
            </a:r>
          </a:p>
          <a:p>
            <a:pPr marL="480472"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act as reservoir for molten metal  </a:t>
            </a:r>
          </a:p>
          <a:p>
            <a:pPr marL="480472"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help feed the casting until all solidification takes place </a:t>
            </a:r>
          </a:p>
          <a:p>
            <a:pPr marL="480472"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feed molten metal from the pouring basin to gate</a:t>
            </a:r>
          </a:p>
        </p:txBody>
      </p:sp>
    </p:spTree>
    <p:extLst>
      <p:ext uri="{BB962C8B-B14F-4D97-AF65-F5344CB8AC3E}">
        <p14:creationId xmlns:p14="http://schemas.microsoft.com/office/powerpoint/2010/main" val="3829043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The laminar flow is characterized by_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Existence of eddies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Irregular motion of fluid particles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Fluid particles moving in layers parallel to the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surface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Its space coordinates</a:t>
            </a:r>
          </a:p>
        </p:txBody>
      </p:sp>
    </p:spTree>
    <p:extLst>
      <p:ext uri="{BB962C8B-B14F-4D97-AF65-F5344CB8AC3E}">
        <p14:creationId xmlns:p14="http://schemas.microsoft.com/office/powerpoint/2010/main" val="718918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The laminar flow is characterized by_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Existence of eddies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Irregular motion of fluid particles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Fluid particles moving in layers parallel to the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surface</a:t>
            </a:r>
          </a:p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Its space coordinates</a:t>
            </a:r>
          </a:p>
        </p:txBody>
      </p:sp>
    </p:spTree>
    <p:extLst>
      <p:ext uri="{BB962C8B-B14F-4D97-AF65-F5344CB8AC3E}">
        <p14:creationId xmlns:p14="http://schemas.microsoft.com/office/powerpoint/2010/main" val="1796305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2023 AE/JE Aspirants | List of all upcoming Vacancies | By Shivam Sir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074" name="Picture 2" descr="Many Stacks Of Educational Books At Home Preparing For Exams On A White  Background Stock Photo - Download Image Now - iStock">
            <a:extLst>
              <a:ext uri="{FF2B5EF4-FFF2-40B4-BE49-F238E27FC236}">
                <a16:creationId xmlns:a16="http://schemas.microsoft.com/office/drawing/2014/main" id="{1E509962-716C-6A51-015C-B29F600E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1"/>
            <a:ext cx="12192000" cy="68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8D5C4AF-D872-1CB8-56A2-EE2CC78B96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"/>
          <a:stretch/>
        </p:blipFill>
        <p:spPr>
          <a:xfrm>
            <a:off x="1472426" y="828721"/>
            <a:ext cx="9247147" cy="520055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4169038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Viscosity of liquid____.!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increases with decrease in temperature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decreases with increase in temperature 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independent of temperature</a:t>
            </a:r>
          </a:p>
          <a:p>
            <a:pPr marL="480472" indent="0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Both A &amp; B</a:t>
            </a:r>
          </a:p>
        </p:txBody>
      </p:sp>
    </p:spTree>
    <p:extLst>
      <p:ext uri="{BB962C8B-B14F-4D97-AF65-F5344CB8AC3E}">
        <p14:creationId xmlns:p14="http://schemas.microsoft.com/office/powerpoint/2010/main" val="236272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Naresh Kr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Ritick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Konwar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Ruby Prajapati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Priyanshu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RaviRaj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Alok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Warif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Ankit </a:t>
            </a:r>
            <a:r>
              <a:rPr lang="en-US" sz="2000" dirty="0" err="1">
                <a:solidFill>
                  <a:schemeClr val="bg1"/>
                </a:solidFill>
              </a:rPr>
              <a:t>Mongre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Mayur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Prashant </a:t>
            </a:r>
            <a:r>
              <a:rPr lang="en-US" sz="2000" dirty="0" err="1">
                <a:solidFill>
                  <a:schemeClr val="bg1"/>
                </a:solidFill>
              </a:rPr>
              <a:t>Bhadauria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Ayush</a:t>
            </a:r>
            <a:r>
              <a:rPr lang="en-US" sz="2000" dirty="0">
                <a:solidFill>
                  <a:schemeClr val="bg1"/>
                </a:solidFill>
              </a:rPr>
              <a:t> Suthar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Amarjyoti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Aashik</a:t>
            </a:r>
            <a:r>
              <a:rPr lang="en-US" sz="2000" dirty="0">
                <a:solidFill>
                  <a:schemeClr val="bg1"/>
                </a:solidFill>
              </a:rPr>
              <a:t> Hussain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Chandrakant Raut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Sandeep Kumar Jha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Shahzad Ali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Mohit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Vikas Dev Pandey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Jitendra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Shubhi</a:t>
            </a:r>
            <a:r>
              <a:rPr lang="en-US" sz="2000" dirty="0">
                <a:solidFill>
                  <a:schemeClr val="bg1"/>
                </a:solidFill>
              </a:rPr>
              <a:t> Tiwari</a:t>
            </a: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Anil Gola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Rupam</a:t>
            </a:r>
            <a:r>
              <a:rPr lang="en-US" sz="2000" dirty="0">
                <a:solidFill>
                  <a:schemeClr val="bg1"/>
                </a:solidFill>
              </a:rPr>
              <a:t>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Narendra Sura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Konwledge</a:t>
            </a:r>
            <a:r>
              <a:rPr lang="en-US" sz="2000" dirty="0">
                <a:solidFill>
                  <a:schemeClr val="bg1"/>
                </a:solidFill>
              </a:rPr>
              <a:t> Facts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Pintu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Shubham Gaur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Jignesh Shah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Ravindra Kumar </a:t>
            </a:r>
            <a:r>
              <a:rPr lang="en-US" sz="2000" dirty="0" err="1">
                <a:solidFill>
                  <a:schemeClr val="bg1"/>
                </a:solidFill>
              </a:rPr>
              <a:t>Nirala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Rati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Potbhare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7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QuestionsSet-9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6" name="Picture 5" descr="A picture containing text, human face, poster, person&#10;&#10;Description automatically generated">
            <a:extLst>
              <a:ext uri="{FF2B5EF4-FFF2-40B4-BE49-F238E27FC236}">
                <a16:creationId xmlns:a16="http://schemas.microsoft.com/office/drawing/2014/main" id="{13B2FC76-2577-C067-1191-679DC6C96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2023 AE/JE Aspirants | List of all upcoming Vacancies | By Shivam Sir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074" name="Picture 2" descr="Many Stacks Of Educational Books At Home Preparing For Exams On A White  Background Stock Photo - Download Image Now - iStock">
            <a:extLst>
              <a:ext uri="{FF2B5EF4-FFF2-40B4-BE49-F238E27FC236}">
                <a16:creationId xmlns:a16="http://schemas.microsoft.com/office/drawing/2014/main" id="{1E509962-716C-6A51-015C-B29F600E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1"/>
            <a:ext cx="12192000" cy="68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8D5C4AF-D872-1CB8-56A2-EE2CC78B96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"/>
          <a:stretch/>
        </p:blipFill>
        <p:spPr>
          <a:xfrm>
            <a:off x="1472426" y="828721"/>
            <a:ext cx="9247147" cy="520055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05786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System in which No heat can transfer the boundary is known as!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system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Closed system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both open and closed system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  <a:p>
            <a:pPr marL="1056202" indent="-457200" algn="just" defTabSz="599002">
              <a:buAutoNum type="alphaUcPeriod"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Ratio of Weight density to mass density can be termed as-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Dimensionless Quantity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Acceleration due to gravity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</a:p>
          <a:p>
            <a:pPr marL="1056202" indent="-457200" algn="just" defTabSz="599002">
              <a:buAutoNum type="alphaUcPeriod"/>
            </a:pP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8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2247</Words>
  <Application>Microsoft Macintosh PowerPoint</Application>
  <PresentationFormat>Widescreen</PresentationFormat>
  <Paragraphs>317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Apple Chancery</vt:lpstr>
      <vt:lpstr>Arial</vt:lpstr>
      <vt:lpstr>Britannic Bold</vt:lpstr>
      <vt:lpstr>Calibri</vt:lpstr>
      <vt:lpstr>Calibri Light</vt:lpstr>
      <vt:lpstr>Courier New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2023-06-30T11:30:27Z</dcterms:created>
  <dcterms:modified xsi:type="dcterms:W3CDTF">2023-06-30T11:46:57Z</dcterms:modified>
</cp:coreProperties>
</file>