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11" r:id="rId3"/>
    <p:sldId id="312" r:id="rId4"/>
    <p:sldId id="313" r:id="rId5"/>
    <p:sldId id="314" r:id="rId6"/>
    <p:sldId id="315" r:id="rId7"/>
    <p:sldId id="316" r:id="rId8"/>
    <p:sldId id="317" r:id="rId9"/>
    <p:sldId id="318" r:id="rId10"/>
    <p:sldId id="319" r:id="rId11"/>
    <p:sldId id="320" r:id="rId12"/>
    <p:sldId id="324" r:id="rId13"/>
    <p:sldId id="321" r:id="rId14"/>
    <p:sldId id="322" r:id="rId15"/>
    <p:sldId id="323" r:id="rId16"/>
    <p:sldId id="325" r:id="rId17"/>
    <p:sldId id="326" r:id="rId18"/>
    <p:sldId id="327" r:id="rId19"/>
    <p:sldId id="328" r:id="rId20"/>
    <p:sldId id="329" r:id="rId21"/>
    <p:sldId id="330" r:id="rId22"/>
    <p:sldId id="331" r:id="rId23"/>
    <p:sldId id="332" r:id="rId24"/>
    <p:sldId id="333" r:id="rId25"/>
    <p:sldId id="334" r:id="rId26"/>
    <p:sldId id="335" r:id="rId27"/>
    <p:sldId id="336" r:id="rId28"/>
    <p:sldId id="337" r:id="rId29"/>
    <p:sldId id="338" r:id="rId30"/>
    <p:sldId id="339" r:id="rId31"/>
    <p:sldId id="340" r:id="rId32"/>
    <p:sldId id="341" r:id="rId33"/>
    <p:sldId id="342" r:id="rId34"/>
    <p:sldId id="343"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9" d="100"/>
          <a:sy n="79" d="100"/>
        </p:scale>
        <p:origin x="821"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7ACA0-6611-5296-5AC9-1D47B46710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6EAFBFB-BA4D-501D-D392-3FC73AE6D9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A0DC38-1974-B170-46C3-046E94650A47}"/>
              </a:ext>
            </a:extLst>
          </p:cNvPr>
          <p:cNvSpPr>
            <a:spLocks noGrp="1"/>
          </p:cNvSpPr>
          <p:nvPr>
            <p:ph type="dt" sz="half" idx="10"/>
          </p:nvPr>
        </p:nvSpPr>
        <p:spPr/>
        <p:txBody>
          <a:bodyPr/>
          <a:lstStyle/>
          <a:p>
            <a:fld id="{0EB430FD-E3FB-462B-9394-918038143569}" type="datetimeFigureOut">
              <a:rPr lang="en-US" smtClean="0"/>
              <a:t>5/24/2023</a:t>
            </a:fld>
            <a:endParaRPr lang="en-US"/>
          </a:p>
        </p:txBody>
      </p:sp>
      <p:sp>
        <p:nvSpPr>
          <p:cNvPr id="5" name="Footer Placeholder 4">
            <a:extLst>
              <a:ext uri="{FF2B5EF4-FFF2-40B4-BE49-F238E27FC236}">
                <a16:creationId xmlns:a16="http://schemas.microsoft.com/office/drawing/2014/main" id="{6EC69C39-7B89-FE87-DEF6-2CF53539E8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6426B0-F7EE-A4A5-6F91-17753CBB15AC}"/>
              </a:ext>
            </a:extLst>
          </p:cNvPr>
          <p:cNvSpPr>
            <a:spLocks noGrp="1"/>
          </p:cNvSpPr>
          <p:nvPr>
            <p:ph type="sldNum" sz="quarter" idx="12"/>
          </p:nvPr>
        </p:nvSpPr>
        <p:spPr/>
        <p:txBody>
          <a:bodyPr/>
          <a:lstStyle/>
          <a:p>
            <a:fld id="{14BA6974-39AE-4522-AB3B-A84E779816A2}" type="slidenum">
              <a:rPr lang="en-US" smtClean="0"/>
              <a:t>‹#›</a:t>
            </a:fld>
            <a:endParaRPr lang="en-US"/>
          </a:p>
        </p:txBody>
      </p:sp>
    </p:spTree>
    <p:extLst>
      <p:ext uri="{BB962C8B-B14F-4D97-AF65-F5344CB8AC3E}">
        <p14:creationId xmlns:p14="http://schemas.microsoft.com/office/powerpoint/2010/main" val="3837360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1079D-D5C8-5BDD-7CEE-00C4BC6C27A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2DB05AD-92F0-C858-BA0B-6C09C5B1A7D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E09A3D-E559-C93D-1F1F-B11AF99B9F45}"/>
              </a:ext>
            </a:extLst>
          </p:cNvPr>
          <p:cNvSpPr>
            <a:spLocks noGrp="1"/>
          </p:cNvSpPr>
          <p:nvPr>
            <p:ph type="dt" sz="half" idx="10"/>
          </p:nvPr>
        </p:nvSpPr>
        <p:spPr/>
        <p:txBody>
          <a:bodyPr/>
          <a:lstStyle/>
          <a:p>
            <a:fld id="{0EB430FD-E3FB-462B-9394-918038143569}" type="datetimeFigureOut">
              <a:rPr lang="en-US" smtClean="0"/>
              <a:t>5/24/2023</a:t>
            </a:fld>
            <a:endParaRPr lang="en-US"/>
          </a:p>
        </p:txBody>
      </p:sp>
      <p:sp>
        <p:nvSpPr>
          <p:cNvPr id="5" name="Footer Placeholder 4">
            <a:extLst>
              <a:ext uri="{FF2B5EF4-FFF2-40B4-BE49-F238E27FC236}">
                <a16:creationId xmlns:a16="http://schemas.microsoft.com/office/drawing/2014/main" id="{E0A7975F-E44B-60A3-8824-F6ECAC98C4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2E3EA4-AA41-5473-C357-A416810896CD}"/>
              </a:ext>
            </a:extLst>
          </p:cNvPr>
          <p:cNvSpPr>
            <a:spLocks noGrp="1"/>
          </p:cNvSpPr>
          <p:nvPr>
            <p:ph type="sldNum" sz="quarter" idx="12"/>
          </p:nvPr>
        </p:nvSpPr>
        <p:spPr/>
        <p:txBody>
          <a:bodyPr/>
          <a:lstStyle/>
          <a:p>
            <a:fld id="{14BA6974-39AE-4522-AB3B-A84E779816A2}" type="slidenum">
              <a:rPr lang="en-US" smtClean="0"/>
              <a:t>‹#›</a:t>
            </a:fld>
            <a:endParaRPr lang="en-US"/>
          </a:p>
        </p:txBody>
      </p:sp>
    </p:spTree>
    <p:extLst>
      <p:ext uri="{BB962C8B-B14F-4D97-AF65-F5344CB8AC3E}">
        <p14:creationId xmlns:p14="http://schemas.microsoft.com/office/powerpoint/2010/main" val="2010054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432E0B-1A03-3F3F-53CF-CA804951FEA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ACEF6C2-2527-F141-9244-A447C587F34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B2B530-3C15-D038-11B7-600E5609BDDD}"/>
              </a:ext>
            </a:extLst>
          </p:cNvPr>
          <p:cNvSpPr>
            <a:spLocks noGrp="1"/>
          </p:cNvSpPr>
          <p:nvPr>
            <p:ph type="dt" sz="half" idx="10"/>
          </p:nvPr>
        </p:nvSpPr>
        <p:spPr/>
        <p:txBody>
          <a:bodyPr/>
          <a:lstStyle/>
          <a:p>
            <a:fld id="{0EB430FD-E3FB-462B-9394-918038143569}" type="datetimeFigureOut">
              <a:rPr lang="en-US" smtClean="0"/>
              <a:t>5/24/2023</a:t>
            </a:fld>
            <a:endParaRPr lang="en-US"/>
          </a:p>
        </p:txBody>
      </p:sp>
      <p:sp>
        <p:nvSpPr>
          <p:cNvPr id="5" name="Footer Placeholder 4">
            <a:extLst>
              <a:ext uri="{FF2B5EF4-FFF2-40B4-BE49-F238E27FC236}">
                <a16:creationId xmlns:a16="http://schemas.microsoft.com/office/drawing/2014/main" id="{3A1280DA-7EA7-A343-0163-2E21D19343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42E0BC-929E-57C7-70C4-ED8224375592}"/>
              </a:ext>
            </a:extLst>
          </p:cNvPr>
          <p:cNvSpPr>
            <a:spLocks noGrp="1"/>
          </p:cNvSpPr>
          <p:nvPr>
            <p:ph type="sldNum" sz="quarter" idx="12"/>
          </p:nvPr>
        </p:nvSpPr>
        <p:spPr/>
        <p:txBody>
          <a:bodyPr/>
          <a:lstStyle/>
          <a:p>
            <a:fld id="{14BA6974-39AE-4522-AB3B-A84E779816A2}" type="slidenum">
              <a:rPr lang="en-US" smtClean="0"/>
              <a:t>‹#›</a:t>
            </a:fld>
            <a:endParaRPr lang="en-US"/>
          </a:p>
        </p:txBody>
      </p:sp>
    </p:spTree>
    <p:extLst>
      <p:ext uri="{BB962C8B-B14F-4D97-AF65-F5344CB8AC3E}">
        <p14:creationId xmlns:p14="http://schemas.microsoft.com/office/powerpoint/2010/main" val="4232173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CC336-1807-8682-D740-CE2E4EEC9C5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1413A6-A041-00A7-71C0-6ED6F854ACC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3DEBF8-8646-1575-6178-964C019D9A6E}"/>
              </a:ext>
            </a:extLst>
          </p:cNvPr>
          <p:cNvSpPr>
            <a:spLocks noGrp="1"/>
          </p:cNvSpPr>
          <p:nvPr>
            <p:ph type="dt" sz="half" idx="10"/>
          </p:nvPr>
        </p:nvSpPr>
        <p:spPr/>
        <p:txBody>
          <a:bodyPr/>
          <a:lstStyle/>
          <a:p>
            <a:fld id="{0EB430FD-E3FB-462B-9394-918038143569}" type="datetimeFigureOut">
              <a:rPr lang="en-US" smtClean="0"/>
              <a:t>5/24/2023</a:t>
            </a:fld>
            <a:endParaRPr lang="en-US"/>
          </a:p>
        </p:txBody>
      </p:sp>
      <p:sp>
        <p:nvSpPr>
          <p:cNvPr id="5" name="Footer Placeholder 4">
            <a:extLst>
              <a:ext uri="{FF2B5EF4-FFF2-40B4-BE49-F238E27FC236}">
                <a16:creationId xmlns:a16="http://schemas.microsoft.com/office/drawing/2014/main" id="{6EE19244-54D5-C73B-71C5-95D0FB15C1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28D0FB-48C4-3B32-DF87-1DEF64D602F7}"/>
              </a:ext>
            </a:extLst>
          </p:cNvPr>
          <p:cNvSpPr>
            <a:spLocks noGrp="1"/>
          </p:cNvSpPr>
          <p:nvPr>
            <p:ph type="sldNum" sz="quarter" idx="12"/>
          </p:nvPr>
        </p:nvSpPr>
        <p:spPr/>
        <p:txBody>
          <a:bodyPr/>
          <a:lstStyle/>
          <a:p>
            <a:fld id="{14BA6974-39AE-4522-AB3B-A84E779816A2}" type="slidenum">
              <a:rPr lang="en-US" smtClean="0"/>
              <a:t>‹#›</a:t>
            </a:fld>
            <a:endParaRPr lang="en-US"/>
          </a:p>
        </p:txBody>
      </p:sp>
    </p:spTree>
    <p:extLst>
      <p:ext uri="{BB962C8B-B14F-4D97-AF65-F5344CB8AC3E}">
        <p14:creationId xmlns:p14="http://schemas.microsoft.com/office/powerpoint/2010/main" val="3985539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27E89-3408-833F-44A7-010449F29AA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E88D3D6-888F-A5AE-74FB-C73FD27EC93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0D5810F-83BE-6933-4766-690944EA65DD}"/>
              </a:ext>
            </a:extLst>
          </p:cNvPr>
          <p:cNvSpPr>
            <a:spLocks noGrp="1"/>
          </p:cNvSpPr>
          <p:nvPr>
            <p:ph type="dt" sz="half" idx="10"/>
          </p:nvPr>
        </p:nvSpPr>
        <p:spPr/>
        <p:txBody>
          <a:bodyPr/>
          <a:lstStyle/>
          <a:p>
            <a:fld id="{0EB430FD-E3FB-462B-9394-918038143569}" type="datetimeFigureOut">
              <a:rPr lang="en-US" smtClean="0"/>
              <a:t>5/24/2023</a:t>
            </a:fld>
            <a:endParaRPr lang="en-US"/>
          </a:p>
        </p:txBody>
      </p:sp>
      <p:sp>
        <p:nvSpPr>
          <p:cNvPr id="5" name="Footer Placeholder 4">
            <a:extLst>
              <a:ext uri="{FF2B5EF4-FFF2-40B4-BE49-F238E27FC236}">
                <a16:creationId xmlns:a16="http://schemas.microsoft.com/office/drawing/2014/main" id="{30E8D30F-8C1B-582A-AF32-1B096ECC76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DEAA4E-EAF1-FB4E-7B78-102404150CB3}"/>
              </a:ext>
            </a:extLst>
          </p:cNvPr>
          <p:cNvSpPr>
            <a:spLocks noGrp="1"/>
          </p:cNvSpPr>
          <p:nvPr>
            <p:ph type="sldNum" sz="quarter" idx="12"/>
          </p:nvPr>
        </p:nvSpPr>
        <p:spPr/>
        <p:txBody>
          <a:bodyPr/>
          <a:lstStyle/>
          <a:p>
            <a:fld id="{14BA6974-39AE-4522-AB3B-A84E779816A2}" type="slidenum">
              <a:rPr lang="en-US" smtClean="0"/>
              <a:t>‹#›</a:t>
            </a:fld>
            <a:endParaRPr lang="en-US"/>
          </a:p>
        </p:txBody>
      </p:sp>
    </p:spTree>
    <p:extLst>
      <p:ext uri="{BB962C8B-B14F-4D97-AF65-F5344CB8AC3E}">
        <p14:creationId xmlns:p14="http://schemas.microsoft.com/office/powerpoint/2010/main" val="996573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BE1C1-5E67-CF63-AF92-3D845C566A0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7FF3E4-4A75-2108-B7A3-1AACFDDEBF3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E99436D-4EB3-9005-0079-94498628A50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D0C1EDA-077D-E73D-7F97-E6CC27D5F159}"/>
              </a:ext>
            </a:extLst>
          </p:cNvPr>
          <p:cNvSpPr>
            <a:spLocks noGrp="1"/>
          </p:cNvSpPr>
          <p:nvPr>
            <p:ph type="dt" sz="half" idx="10"/>
          </p:nvPr>
        </p:nvSpPr>
        <p:spPr/>
        <p:txBody>
          <a:bodyPr/>
          <a:lstStyle/>
          <a:p>
            <a:fld id="{0EB430FD-E3FB-462B-9394-918038143569}" type="datetimeFigureOut">
              <a:rPr lang="en-US" smtClean="0"/>
              <a:t>5/24/2023</a:t>
            </a:fld>
            <a:endParaRPr lang="en-US"/>
          </a:p>
        </p:txBody>
      </p:sp>
      <p:sp>
        <p:nvSpPr>
          <p:cNvPr id="6" name="Footer Placeholder 5">
            <a:extLst>
              <a:ext uri="{FF2B5EF4-FFF2-40B4-BE49-F238E27FC236}">
                <a16:creationId xmlns:a16="http://schemas.microsoft.com/office/drawing/2014/main" id="{90B2833B-FFF4-5D8D-5011-D5AE18F194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8607BD-BC30-4C9D-18FB-32A4052131C1}"/>
              </a:ext>
            </a:extLst>
          </p:cNvPr>
          <p:cNvSpPr>
            <a:spLocks noGrp="1"/>
          </p:cNvSpPr>
          <p:nvPr>
            <p:ph type="sldNum" sz="quarter" idx="12"/>
          </p:nvPr>
        </p:nvSpPr>
        <p:spPr/>
        <p:txBody>
          <a:bodyPr/>
          <a:lstStyle/>
          <a:p>
            <a:fld id="{14BA6974-39AE-4522-AB3B-A84E779816A2}" type="slidenum">
              <a:rPr lang="en-US" smtClean="0"/>
              <a:t>‹#›</a:t>
            </a:fld>
            <a:endParaRPr lang="en-US"/>
          </a:p>
        </p:txBody>
      </p:sp>
    </p:spTree>
    <p:extLst>
      <p:ext uri="{BB962C8B-B14F-4D97-AF65-F5344CB8AC3E}">
        <p14:creationId xmlns:p14="http://schemas.microsoft.com/office/powerpoint/2010/main" val="2510009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27199-DAFD-A293-A52B-091E62591CD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15C5F33-85B7-1726-3BA8-0387A0BAD0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A55B0A0-F9AA-DE1A-9A52-233D6C36789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AA1C01C-EC70-5008-F3E4-988F04A697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1075649-DC3A-381C-DA23-B80EDCC3C4A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EC1AE06-FF6A-78A1-B7F8-EB994C30384E}"/>
              </a:ext>
            </a:extLst>
          </p:cNvPr>
          <p:cNvSpPr>
            <a:spLocks noGrp="1"/>
          </p:cNvSpPr>
          <p:nvPr>
            <p:ph type="dt" sz="half" idx="10"/>
          </p:nvPr>
        </p:nvSpPr>
        <p:spPr/>
        <p:txBody>
          <a:bodyPr/>
          <a:lstStyle/>
          <a:p>
            <a:fld id="{0EB430FD-E3FB-462B-9394-918038143569}" type="datetimeFigureOut">
              <a:rPr lang="en-US" smtClean="0"/>
              <a:t>5/24/2023</a:t>
            </a:fld>
            <a:endParaRPr lang="en-US"/>
          </a:p>
        </p:txBody>
      </p:sp>
      <p:sp>
        <p:nvSpPr>
          <p:cNvPr id="8" name="Footer Placeholder 7">
            <a:extLst>
              <a:ext uri="{FF2B5EF4-FFF2-40B4-BE49-F238E27FC236}">
                <a16:creationId xmlns:a16="http://schemas.microsoft.com/office/drawing/2014/main" id="{FE3F8015-7819-41FF-96B9-4314CD33AD7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4D1D4D1-A230-8444-E6E1-31A54DF30548}"/>
              </a:ext>
            </a:extLst>
          </p:cNvPr>
          <p:cNvSpPr>
            <a:spLocks noGrp="1"/>
          </p:cNvSpPr>
          <p:nvPr>
            <p:ph type="sldNum" sz="quarter" idx="12"/>
          </p:nvPr>
        </p:nvSpPr>
        <p:spPr/>
        <p:txBody>
          <a:bodyPr/>
          <a:lstStyle/>
          <a:p>
            <a:fld id="{14BA6974-39AE-4522-AB3B-A84E779816A2}" type="slidenum">
              <a:rPr lang="en-US" smtClean="0"/>
              <a:t>‹#›</a:t>
            </a:fld>
            <a:endParaRPr lang="en-US"/>
          </a:p>
        </p:txBody>
      </p:sp>
    </p:spTree>
    <p:extLst>
      <p:ext uri="{BB962C8B-B14F-4D97-AF65-F5344CB8AC3E}">
        <p14:creationId xmlns:p14="http://schemas.microsoft.com/office/powerpoint/2010/main" val="1101422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23111-EC5A-6368-C458-7F81B672883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CC50DC8-A62A-A27C-3DB3-662C84A39079}"/>
              </a:ext>
            </a:extLst>
          </p:cNvPr>
          <p:cNvSpPr>
            <a:spLocks noGrp="1"/>
          </p:cNvSpPr>
          <p:nvPr>
            <p:ph type="dt" sz="half" idx="10"/>
          </p:nvPr>
        </p:nvSpPr>
        <p:spPr/>
        <p:txBody>
          <a:bodyPr/>
          <a:lstStyle/>
          <a:p>
            <a:fld id="{0EB430FD-E3FB-462B-9394-918038143569}" type="datetimeFigureOut">
              <a:rPr lang="en-US" smtClean="0"/>
              <a:t>5/24/2023</a:t>
            </a:fld>
            <a:endParaRPr lang="en-US"/>
          </a:p>
        </p:txBody>
      </p:sp>
      <p:sp>
        <p:nvSpPr>
          <p:cNvPr id="4" name="Footer Placeholder 3">
            <a:extLst>
              <a:ext uri="{FF2B5EF4-FFF2-40B4-BE49-F238E27FC236}">
                <a16:creationId xmlns:a16="http://schemas.microsoft.com/office/drawing/2014/main" id="{35CC7E9E-9427-3107-7AD0-551BE8BA119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FC31194-7110-B4F2-30FA-486F403775A4}"/>
              </a:ext>
            </a:extLst>
          </p:cNvPr>
          <p:cNvSpPr>
            <a:spLocks noGrp="1"/>
          </p:cNvSpPr>
          <p:nvPr>
            <p:ph type="sldNum" sz="quarter" idx="12"/>
          </p:nvPr>
        </p:nvSpPr>
        <p:spPr/>
        <p:txBody>
          <a:bodyPr/>
          <a:lstStyle/>
          <a:p>
            <a:fld id="{14BA6974-39AE-4522-AB3B-A84E779816A2}" type="slidenum">
              <a:rPr lang="en-US" smtClean="0"/>
              <a:t>‹#›</a:t>
            </a:fld>
            <a:endParaRPr lang="en-US"/>
          </a:p>
        </p:txBody>
      </p:sp>
    </p:spTree>
    <p:extLst>
      <p:ext uri="{BB962C8B-B14F-4D97-AF65-F5344CB8AC3E}">
        <p14:creationId xmlns:p14="http://schemas.microsoft.com/office/powerpoint/2010/main" val="2075742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4CF065-5928-ABF5-70D0-D6BA1428E036}"/>
              </a:ext>
            </a:extLst>
          </p:cNvPr>
          <p:cNvSpPr>
            <a:spLocks noGrp="1"/>
          </p:cNvSpPr>
          <p:nvPr>
            <p:ph type="dt" sz="half" idx="10"/>
          </p:nvPr>
        </p:nvSpPr>
        <p:spPr/>
        <p:txBody>
          <a:bodyPr/>
          <a:lstStyle/>
          <a:p>
            <a:fld id="{0EB430FD-E3FB-462B-9394-918038143569}" type="datetimeFigureOut">
              <a:rPr lang="en-US" smtClean="0"/>
              <a:t>5/24/2023</a:t>
            </a:fld>
            <a:endParaRPr lang="en-US"/>
          </a:p>
        </p:txBody>
      </p:sp>
      <p:sp>
        <p:nvSpPr>
          <p:cNvPr id="3" name="Footer Placeholder 2">
            <a:extLst>
              <a:ext uri="{FF2B5EF4-FFF2-40B4-BE49-F238E27FC236}">
                <a16:creationId xmlns:a16="http://schemas.microsoft.com/office/drawing/2014/main" id="{F3962954-EC55-BEAF-2D16-52BE5B8CDB2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0054480-AE0F-64F0-1C93-801C4832103A}"/>
              </a:ext>
            </a:extLst>
          </p:cNvPr>
          <p:cNvSpPr>
            <a:spLocks noGrp="1"/>
          </p:cNvSpPr>
          <p:nvPr>
            <p:ph type="sldNum" sz="quarter" idx="12"/>
          </p:nvPr>
        </p:nvSpPr>
        <p:spPr/>
        <p:txBody>
          <a:bodyPr/>
          <a:lstStyle/>
          <a:p>
            <a:fld id="{14BA6974-39AE-4522-AB3B-A84E779816A2}" type="slidenum">
              <a:rPr lang="en-US" smtClean="0"/>
              <a:t>‹#›</a:t>
            </a:fld>
            <a:endParaRPr lang="en-US"/>
          </a:p>
        </p:txBody>
      </p:sp>
    </p:spTree>
    <p:extLst>
      <p:ext uri="{BB962C8B-B14F-4D97-AF65-F5344CB8AC3E}">
        <p14:creationId xmlns:p14="http://schemas.microsoft.com/office/powerpoint/2010/main" val="1842919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A1B24-7A1F-9F99-BCCA-8BE157F3860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419FC13-5D3B-9846-A0E0-1502D7DF7F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86C893C-80AE-CC0D-D6B1-9E118C85D9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0BB8311-8654-CD36-954D-0BBCBEEB5EE9}"/>
              </a:ext>
            </a:extLst>
          </p:cNvPr>
          <p:cNvSpPr>
            <a:spLocks noGrp="1"/>
          </p:cNvSpPr>
          <p:nvPr>
            <p:ph type="dt" sz="half" idx="10"/>
          </p:nvPr>
        </p:nvSpPr>
        <p:spPr/>
        <p:txBody>
          <a:bodyPr/>
          <a:lstStyle/>
          <a:p>
            <a:fld id="{0EB430FD-E3FB-462B-9394-918038143569}" type="datetimeFigureOut">
              <a:rPr lang="en-US" smtClean="0"/>
              <a:t>5/24/2023</a:t>
            </a:fld>
            <a:endParaRPr lang="en-US"/>
          </a:p>
        </p:txBody>
      </p:sp>
      <p:sp>
        <p:nvSpPr>
          <p:cNvPr id="6" name="Footer Placeholder 5">
            <a:extLst>
              <a:ext uri="{FF2B5EF4-FFF2-40B4-BE49-F238E27FC236}">
                <a16:creationId xmlns:a16="http://schemas.microsoft.com/office/drawing/2014/main" id="{71BFFCD6-801F-070F-1E8A-A8A1E3D11F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AA9023-60EA-D33F-D6A0-B8AEF79AD930}"/>
              </a:ext>
            </a:extLst>
          </p:cNvPr>
          <p:cNvSpPr>
            <a:spLocks noGrp="1"/>
          </p:cNvSpPr>
          <p:nvPr>
            <p:ph type="sldNum" sz="quarter" idx="12"/>
          </p:nvPr>
        </p:nvSpPr>
        <p:spPr/>
        <p:txBody>
          <a:bodyPr/>
          <a:lstStyle/>
          <a:p>
            <a:fld id="{14BA6974-39AE-4522-AB3B-A84E779816A2}" type="slidenum">
              <a:rPr lang="en-US" smtClean="0"/>
              <a:t>‹#›</a:t>
            </a:fld>
            <a:endParaRPr lang="en-US"/>
          </a:p>
        </p:txBody>
      </p:sp>
    </p:spTree>
    <p:extLst>
      <p:ext uri="{BB962C8B-B14F-4D97-AF65-F5344CB8AC3E}">
        <p14:creationId xmlns:p14="http://schemas.microsoft.com/office/powerpoint/2010/main" val="4020494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CC221-C286-50F4-25D7-DD920C8456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21398FD-ACCA-5D52-CCFC-C2D5DB8CD9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84CC2A6-9C73-F5C9-1226-1940F6AED9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DC95FE-D151-F265-560B-F2041AE43C6E}"/>
              </a:ext>
            </a:extLst>
          </p:cNvPr>
          <p:cNvSpPr>
            <a:spLocks noGrp="1"/>
          </p:cNvSpPr>
          <p:nvPr>
            <p:ph type="dt" sz="half" idx="10"/>
          </p:nvPr>
        </p:nvSpPr>
        <p:spPr/>
        <p:txBody>
          <a:bodyPr/>
          <a:lstStyle/>
          <a:p>
            <a:fld id="{0EB430FD-E3FB-462B-9394-918038143569}" type="datetimeFigureOut">
              <a:rPr lang="en-US" smtClean="0"/>
              <a:t>5/24/2023</a:t>
            </a:fld>
            <a:endParaRPr lang="en-US"/>
          </a:p>
        </p:txBody>
      </p:sp>
      <p:sp>
        <p:nvSpPr>
          <p:cNvPr id="6" name="Footer Placeholder 5">
            <a:extLst>
              <a:ext uri="{FF2B5EF4-FFF2-40B4-BE49-F238E27FC236}">
                <a16:creationId xmlns:a16="http://schemas.microsoft.com/office/drawing/2014/main" id="{5913FABC-F3FF-8C6D-C8A8-F878B8139F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E3F1AA-8F6D-504F-65B7-5B3BE6C66603}"/>
              </a:ext>
            </a:extLst>
          </p:cNvPr>
          <p:cNvSpPr>
            <a:spLocks noGrp="1"/>
          </p:cNvSpPr>
          <p:nvPr>
            <p:ph type="sldNum" sz="quarter" idx="12"/>
          </p:nvPr>
        </p:nvSpPr>
        <p:spPr/>
        <p:txBody>
          <a:bodyPr/>
          <a:lstStyle/>
          <a:p>
            <a:fld id="{14BA6974-39AE-4522-AB3B-A84E779816A2}" type="slidenum">
              <a:rPr lang="en-US" smtClean="0"/>
              <a:t>‹#›</a:t>
            </a:fld>
            <a:endParaRPr lang="en-US"/>
          </a:p>
        </p:txBody>
      </p:sp>
    </p:spTree>
    <p:extLst>
      <p:ext uri="{BB962C8B-B14F-4D97-AF65-F5344CB8AC3E}">
        <p14:creationId xmlns:p14="http://schemas.microsoft.com/office/powerpoint/2010/main" val="462011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497EC99-5F56-F9DA-23E2-DD08EDE1CC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919905-6B20-62B7-194E-FF130CC9D9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F9AC19-9EB7-D9FB-4768-F65DE79DFA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B430FD-E3FB-462B-9394-918038143569}" type="datetimeFigureOut">
              <a:rPr lang="en-US" smtClean="0"/>
              <a:t>5/24/2023</a:t>
            </a:fld>
            <a:endParaRPr lang="en-US"/>
          </a:p>
        </p:txBody>
      </p:sp>
      <p:sp>
        <p:nvSpPr>
          <p:cNvPr id="5" name="Footer Placeholder 4">
            <a:extLst>
              <a:ext uri="{FF2B5EF4-FFF2-40B4-BE49-F238E27FC236}">
                <a16:creationId xmlns:a16="http://schemas.microsoft.com/office/drawing/2014/main" id="{20D0AE3C-2147-9C79-DC13-2111B3E05D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1424AAF-1E9C-F222-B4A2-9B245A0006F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BA6974-39AE-4522-AB3B-A84E779816A2}" type="slidenum">
              <a:rPr lang="en-US" smtClean="0"/>
              <a:t>‹#›</a:t>
            </a:fld>
            <a:endParaRPr lang="en-US"/>
          </a:p>
        </p:txBody>
      </p:sp>
    </p:spTree>
    <p:extLst>
      <p:ext uri="{BB962C8B-B14F-4D97-AF65-F5344CB8AC3E}">
        <p14:creationId xmlns:p14="http://schemas.microsoft.com/office/powerpoint/2010/main" val="23203444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DB98F-E3F1-E91F-5316-E106BFD6DFB9}"/>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AB90A7FF-C7F4-41EA-10E1-A61F2948EE1C}"/>
              </a:ext>
            </a:extLst>
          </p:cNvPr>
          <p:cNvSpPr>
            <a:spLocks noGrp="1"/>
          </p:cNvSpPr>
          <p:nvPr>
            <p:ph type="subTitle" idx="1"/>
          </p:nvPr>
        </p:nvSpPr>
        <p:spPr/>
        <p:txBody>
          <a:bodyPr/>
          <a:lstStyle/>
          <a:p>
            <a:endParaRPr lang="en-US"/>
          </a:p>
        </p:txBody>
      </p:sp>
      <p:pic>
        <p:nvPicPr>
          <p:cNvPr id="5" name="Picture 4">
            <a:extLst>
              <a:ext uri="{FF2B5EF4-FFF2-40B4-BE49-F238E27FC236}">
                <a16:creationId xmlns:a16="http://schemas.microsoft.com/office/drawing/2014/main" id="{2DB26EA4-9D48-2A6A-E716-B0251B4854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6841601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BB32F9C1-84AC-AF0B-353F-1C52C9C18C8D}"/>
              </a:ext>
            </a:extLst>
          </p:cNvPr>
          <p:cNvSpPr txBox="1"/>
          <p:nvPr/>
        </p:nvSpPr>
        <p:spPr>
          <a:xfrm>
            <a:off x="106953" y="837896"/>
            <a:ext cx="11916433" cy="2677656"/>
          </a:xfrm>
          <a:prstGeom prst="rect">
            <a:avLst/>
          </a:prstGeom>
          <a:noFill/>
        </p:spPr>
        <p:txBody>
          <a:bodyPr wrap="square">
            <a:spAutoFit/>
          </a:bodyPr>
          <a:lstStyle/>
          <a:p>
            <a:pPr algn="just"/>
            <a:r>
              <a:rPr lang="en-US" sz="2400" b="0" i="0" u="none" strike="noStrike" baseline="0" dirty="0">
                <a:solidFill>
                  <a:srgbClr val="000000"/>
                </a:solidFill>
                <a:latin typeface="Bookman Old Style" panose="02050604050505020204" pitchFamily="18" charset="0"/>
              </a:rPr>
              <a:t>These questions are based on the following information. </a:t>
            </a:r>
          </a:p>
          <a:p>
            <a:pPr algn="just"/>
            <a:r>
              <a:rPr lang="en-US" sz="2400" b="0" i="0" u="none" strike="noStrike" baseline="0" dirty="0">
                <a:solidFill>
                  <a:srgbClr val="000000"/>
                </a:solidFill>
                <a:latin typeface="Bookman Old Style" panose="02050604050505020204" pitchFamily="18" charset="0"/>
              </a:rPr>
              <a:t>Four girls are sitting on a bench to be photographed- Rita, Sita, Gita and </a:t>
            </a:r>
            <a:r>
              <a:rPr lang="en-US" sz="2400" b="0" i="0" u="none" strike="noStrike" baseline="0" dirty="0" err="1">
                <a:solidFill>
                  <a:srgbClr val="000000"/>
                </a:solidFill>
                <a:latin typeface="Bookman Old Style" panose="02050604050505020204" pitchFamily="18" charset="0"/>
              </a:rPr>
              <a:t>Babita</a:t>
            </a:r>
            <a:r>
              <a:rPr lang="en-US" sz="2400" b="0" i="0" u="none" strike="noStrike" baseline="0" dirty="0">
                <a:solidFill>
                  <a:srgbClr val="000000"/>
                </a:solidFill>
                <a:latin typeface="Bookman Old Style" panose="02050604050505020204" pitchFamily="18" charset="0"/>
              </a:rPr>
              <a:t>. Sita is to the left of Rita. Gita is to the right of Rita. </a:t>
            </a:r>
            <a:r>
              <a:rPr lang="en-US" sz="2400" b="0" i="0" u="none" strike="noStrike" baseline="0" dirty="0" err="1">
                <a:solidFill>
                  <a:srgbClr val="000000"/>
                </a:solidFill>
                <a:latin typeface="Bookman Old Style" panose="02050604050505020204" pitchFamily="18" charset="0"/>
              </a:rPr>
              <a:t>Babita</a:t>
            </a:r>
            <a:r>
              <a:rPr lang="en-US" sz="2400" b="0" i="0" u="none" strike="noStrike" baseline="0" dirty="0">
                <a:solidFill>
                  <a:srgbClr val="000000"/>
                </a:solidFill>
                <a:latin typeface="Bookman Old Style" panose="02050604050505020204" pitchFamily="18" charset="0"/>
              </a:rPr>
              <a:t> is between Rita and Gita. </a:t>
            </a:r>
          </a:p>
          <a:p>
            <a:pPr algn="just"/>
            <a:r>
              <a:rPr lang="en-US" sz="2400" b="1" i="0" u="none" strike="noStrike" baseline="0" dirty="0">
                <a:solidFill>
                  <a:srgbClr val="000000"/>
                </a:solidFill>
                <a:latin typeface="Bookman Old Style" panose="02050604050505020204" pitchFamily="18" charset="0"/>
              </a:rPr>
              <a:t>Q-3: </a:t>
            </a:r>
            <a:r>
              <a:rPr lang="en-US" sz="2400" i="0" u="none" strike="noStrike" baseline="0" dirty="0">
                <a:solidFill>
                  <a:srgbClr val="000000"/>
                </a:solidFill>
                <a:latin typeface="Bookman Old Style" panose="02050604050505020204" pitchFamily="18" charset="0"/>
              </a:rPr>
              <a:t>Who would be second from the left in the photograph? </a:t>
            </a:r>
          </a:p>
          <a:p>
            <a:pPr algn="just"/>
            <a:r>
              <a:rPr lang="it-IT" sz="2400" b="0" i="0" u="none" strike="noStrike" baseline="0" dirty="0">
                <a:solidFill>
                  <a:srgbClr val="000000"/>
                </a:solidFill>
                <a:latin typeface="Bookman Old Style" panose="02050604050505020204" pitchFamily="18" charset="0"/>
              </a:rPr>
              <a:t>a) Rita b) Sita c) Gita d) Babita </a:t>
            </a:r>
          </a:p>
          <a:p>
            <a:endParaRPr lang="en-US" sz="2400" dirty="0"/>
          </a:p>
        </p:txBody>
      </p:sp>
    </p:spTree>
    <p:extLst>
      <p:ext uri="{BB962C8B-B14F-4D97-AF65-F5344CB8AC3E}">
        <p14:creationId xmlns:p14="http://schemas.microsoft.com/office/powerpoint/2010/main" val="2798010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9B077E8C-B9AF-ADDA-9E71-10960582C382}"/>
              </a:ext>
            </a:extLst>
          </p:cNvPr>
          <p:cNvSpPr txBox="1"/>
          <p:nvPr/>
        </p:nvSpPr>
        <p:spPr>
          <a:xfrm>
            <a:off x="78095" y="797510"/>
            <a:ext cx="5271069" cy="5262979"/>
          </a:xfrm>
          <a:prstGeom prst="rect">
            <a:avLst/>
          </a:prstGeom>
          <a:noFill/>
        </p:spPr>
        <p:txBody>
          <a:bodyPr wrap="square">
            <a:spAutoFit/>
          </a:bodyPr>
          <a:lstStyle/>
          <a:p>
            <a:pPr algn="just"/>
            <a:r>
              <a:rPr lang="en-US" sz="2400" dirty="0"/>
              <a:t>Eight persons A,B,C,D,E,F,G and H are sitting around a circular table each facing towards the </a:t>
            </a:r>
            <a:r>
              <a:rPr lang="en-US" sz="2400" dirty="0" err="1"/>
              <a:t>centre</a:t>
            </a:r>
            <a:r>
              <a:rPr lang="en-US" sz="2400" dirty="0"/>
              <a:t> . H is third to the right of E who is an immediate neighbor of D . E is second to the right of C . B is on immediate left of G . D is second to the left of B who is fourth to the right of F . </a:t>
            </a:r>
            <a:endParaRPr lang="en-US" sz="2400" b="1" dirty="0">
              <a:solidFill>
                <a:srgbClr val="FF0000"/>
              </a:solidFill>
            </a:endParaRPr>
          </a:p>
          <a:p>
            <a:r>
              <a:rPr lang="en-US" sz="2400" b="1" dirty="0"/>
              <a:t>Q.4 </a:t>
            </a:r>
            <a:r>
              <a:rPr lang="en-US" sz="2400" dirty="0"/>
              <a:t>who is third to the right of G ?</a:t>
            </a:r>
          </a:p>
          <a:p>
            <a:r>
              <a:rPr lang="en-US" sz="2400" dirty="0"/>
              <a:t>(a) E</a:t>
            </a:r>
          </a:p>
          <a:p>
            <a:r>
              <a:rPr lang="en-US" sz="2400" dirty="0"/>
              <a:t>(b) F</a:t>
            </a:r>
          </a:p>
          <a:p>
            <a:r>
              <a:rPr lang="en-US" sz="2400" dirty="0"/>
              <a:t>(c) G</a:t>
            </a:r>
          </a:p>
          <a:p>
            <a:r>
              <a:rPr lang="en-US" sz="2400" dirty="0"/>
              <a:t>(d) H</a:t>
            </a:r>
          </a:p>
          <a:p>
            <a:endParaRPr lang="en-US" sz="2400" dirty="0"/>
          </a:p>
        </p:txBody>
      </p:sp>
      <p:sp>
        <p:nvSpPr>
          <p:cNvPr id="4" name="TextBox 3">
            <a:extLst>
              <a:ext uri="{FF2B5EF4-FFF2-40B4-BE49-F238E27FC236}">
                <a16:creationId xmlns:a16="http://schemas.microsoft.com/office/drawing/2014/main" id="{77286AFA-B8DC-3334-6CCA-C583B20A1650}"/>
              </a:ext>
            </a:extLst>
          </p:cNvPr>
          <p:cNvSpPr txBox="1"/>
          <p:nvPr/>
        </p:nvSpPr>
        <p:spPr>
          <a:xfrm>
            <a:off x="5651023" y="797510"/>
            <a:ext cx="5908430" cy="4401205"/>
          </a:xfrm>
          <a:prstGeom prst="rect">
            <a:avLst/>
          </a:prstGeom>
          <a:noFill/>
        </p:spPr>
        <p:txBody>
          <a:bodyPr wrap="square" rtlCol="0">
            <a:spAutoFit/>
          </a:bodyPr>
          <a:lstStyle/>
          <a:p>
            <a:pPr algn="just"/>
            <a:r>
              <a:rPr lang="hi-IN" sz="2800" dirty="0"/>
              <a:t>आठ व्यक्ति </a:t>
            </a:r>
            <a:r>
              <a:rPr lang="en-US" sz="2800" dirty="0"/>
              <a:t>A,B,C,D,E,F,G </a:t>
            </a:r>
            <a:r>
              <a:rPr lang="hi-IN" sz="2800" dirty="0"/>
              <a:t>और </a:t>
            </a:r>
            <a:r>
              <a:rPr lang="en-US" sz="2800" dirty="0"/>
              <a:t>H </a:t>
            </a:r>
            <a:r>
              <a:rPr lang="hi-IN" sz="2800" dirty="0"/>
              <a:t>एक वृत्ताकार मेज के चारों ओर केंद्र की ओर उन्मुख होकर बैठे हैं। </a:t>
            </a:r>
            <a:r>
              <a:rPr lang="en-US" sz="2800" dirty="0"/>
              <a:t>H, E </a:t>
            </a:r>
            <a:r>
              <a:rPr lang="hi-IN" sz="2800" dirty="0"/>
              <a:t>के दायें से तीसरे स्थान पर है जो </a:t>
            </a:r>
            <a:r>
              <a:rPr lang="en-US" sz="2800" dirty="0"/>
              <a:t>D </a:t>
            </a:r>
            <a:r>
              <a:rPr lang="hi-IN" sz="2800" dirty="0"/>
              <a:t>का निकटतम पडोसी है. </a:t>
            </a:r>
            <a:r>
              <a:rPr lang="en-US" sz="2800" dirty="0"/>
              <a:t>E, C </a:t>
            </a:r>
            <a:r>
              <a:rPr lang="hi-IN" sz="2800" dirty="0"/>
              <a:t>के दायें से दूसरे स्थान पर है। </a:t>
            </a:r>
            <a:r>
              <a:rPr lang="en-US" sz="2800" dirty="0"/>
              <a:t>B, G </a:t>
            </a:r>
            <a:r>
              <a:rPr lang="hi-IN" sz="2800" dirty="0"/>
              <a:t>के ठीक बायें है। </a:t>
            </a:r>
            <a:r>
              <a:rPr lang="en-US" sz="2800" dirty="0"/>
              <a:t>D, B </a:t>
            </a:r>
            <a:r>
              <a:rPr lang="hi-IN" sz="2800" dirty="0"/>
              <a:t>के बायें से दूसरे स्थान पर है जो </a:t>
            </a:r>
            <a:r>
              <a:rPr lang="en-US" sz="2800" dirty="0"/>
              <a:t>F </a:t>
            </a:r>
            <a:r>
              <a:rPr lang="hi-IN" sz="2800" dirty="0"/>
              <a:t>के दायें से चौथे स्थान पर है।</a:t>
            </a:r>
            <a:endParaRPr lang="en-US" sz="2800" dirty="0"/>
          </a:p>
          <a:p>
            <a:pPr algn="just"/>
            <a:r>
              <a:rPr lang="en-US" sz="2800" dirty="0"/>
              <a:t>Q.4 G </a:t>
            </a:r>
            <a:r>
              <a:rPr lang="hi-IN" sz="2800" dirty="0"/>
              <a:t>के दायें से तीसरा कौन है?</a:t>
            </a:r>
            <a:endParaRPr lang="en-US" sz="2800" dirty="0"/>
          </a:p>
          <a:p>
            <a:pPr algn="just"/>
            <a:r>
              <a:rPr lang="hi-IN" sz="2800" dirty="0"/>
              <a:t>(ए) </a:t>
            </a:r>
            <a:r>
              <a:rPr lang="en-US" sz="2800" dirty="0"/>
              <a:t>E</a:t>
            </a:r>
            <a:r>
              <a:rPr lang="hi-IN" sz="2800" dirty="0"/>
              <a:t>(बी)</a:t>
            </a:r>
            <a:r>
              <a:rPr lang="en-US" sz="2800" dirty="0"/>
              <a:t>F </a:t>
            </a:r>
            <a:r>
              <a:rPr lang="hi-IN" sz="2800" dirty="0"/>
              <a:t>(सी) </a:t>
            </a:r>
            <a:r>
              <a:rPr lang="en-US" sz="2800" dirty="0"/>
              <a:t>G</a:t>
            </a:r>
            <a:r>
              <a:rPr lang="hi-IN" sz="2800" dirty="0"/>
              <a:t>(डी) </a:t>
            </a:r>
            <a:r>
              <a:rPr lang="en-US" sz="2800" dirty="0"/>
              <a:t>H</a:t>
            </a:r>
          </a:p>
        </p:txBody>
      </p:sp>
    </p:spTree>
    <p:extLst>
      <p:ext uri="{BB962C8B-B14F-4D97-AF65-F5344CB8AC3E}">
        <p14:creationId xmlns:p14="http://schemas.microsoft.com/office/powerpoint/2010/main" val="32535483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9B077E8C-B9AF-ADDA-9E71-10960582C382}"/>
              </a:ext>
            </a:extLst>
          </p:cNvPr>
          <p:cNvSpPr txBox="1"/>
          <p:nvPr/>
        </p:nvSpPr>
        <p:spPr>
          <a:xfrm>
            <a:off x="78095" y="797510"/>
            <a:ext cx="5271069" cy="5262979"/>
          </a:xfrm>
          <a:prstGeom prst="rect">
            <a:avLst/>
          </a:prstGeom>
          <a:noFill/>
        </p:spPr>
        <p:txBody>
          <a:bodyPr wrap="square">
            <a:spAutoFit/>
          </a:bodyPr>
          <a:lstStyle/>
          <a:p>
            <a:pPr algn="just"/>
            <a:r>
              <a:rPr lang="en-US" sz="2400" dirty="0"/>
              <a:t>Eight persons A,B,C,D,E,F,G and H are sitting around a circular table each facing towards the </a:t>
            </a:r>
            <a:r>
              <a:rPr lang="en-US" sz="2400" dirty="0" err="1"/>
              <a:t>centre</a:t>
            </a:r>
            <a:r>
              <a:rPr lang="en-US" sz="2400" dirty="0"/>
              <a:t> . H is third to the right of E who is an immediate neighbor of D . E is second to the right of C . B is on immediate left of G . D is second to the left of B who is fourth to the right of F . </a:t>
            </a:r>
            <a:endParaRPr lang="en-US" sz="2400" b="1" dirty="0">
              <a:solidFill>
                <a:srgbClr val="FF0000"/>
              </a:solidFill>
            </a:endParaRPr>
          </a:p>
          <a:p>
            <a:r>
              <a:rPr lang="en-US" sz="2400" b="1" dirty="0"/>
              <a:t>Q.4 </a:t>
            </a:r>
            <a:r>
              <a:rPr lang="en-US" sz="2400" dirty="0"/>
              <a:t>who is third to the right of G ?</a:t>
            </a:r>
          </a:p>
          <a:p>
            <a:r>
              <a:rPr lang="en-US" sz="2400" dirty="0"/>
              <a:t>(a) E</a:t>
            </a:r>
          </a:p>
          <a:p>
            <a:r>
              <a:rPr lang="en-US" sz="2400" dirty="0"/>
              <a:t>(b) F</a:t>
            </a:r>
          </a:p>
          <a:p>
            <a:r>
              <a:rPr lang="en-US" sz="2400" dirty="0"/>
              <a:t>(c) G</a:t>
            </a:r>
          </a:p>
          <a:p>
            <a:r>
              <a:rPr lang="en-US" sz="2400" dirty="0"/>
              <a:t>(d) H</a:t>
            </a:r>
          </a:p>
          <a:p>
            <a:endParaRPr lang="en-US" sz="2400" dirty="0"/>
          </a:p>
        </p:txBody>
      </p:sp>
    </p:spTree>
    <p:extLst>
      <p:ext uri="{BB962C8B-B14F-4D97-AF65-F5344CB8AC3E}">
        <p14:creationId xmlns:p14="http://schemas.microsoft.com/office/powerpoint/2010/main" val="2160478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474380A5-B43A-CEBC-C5B9-E97E82404479}"/>
              </a:ext>
            </a:extLst>
          </p:cNvPr>
          <p:cNvSpPr txBox="1"/>
          <p:nvPr/>
        </p:nvSpPr>
        <p:spPr>
          <a:xfrm>
            <a:off x="90356" y="736279"/>
            <a:ext cx="11700004" cy="6001643"/>
          </a:xfrm>
          <a:prstGeom prst="rect">
            <a:avLst/>
          </a:prstGeom>
          <a:noFill/>
        </p:spPr>
        <p:txBody>
          <a:bodyPr wrap="square">
            <a:spAutoFit/>
          </a:bodyPr>
          <a:lstStyle/>
          <a:p>
            <a:r>
              <a:rPr lang="en-US" sz="2400" dirty="0"/>
              <a:t>Eight persons A,B,C,D,E,F,G and H are sitting around a circular table each facing towards the </a:t>
            </a:r>
            <a:r>
              <a:rPr lang="en-US" sz="2400" dirty="0" err="1"/>
              <a:t>centre</a:t>
            </a:r>
            <a:r>
              <a:rPr lang="en-US" sz="2400" dirty="0"/>
              <a:t> . H is third to the right of E who is an immediate neighbor of D . E is second to the right of C . B is on immediate left of G . D is second to the left of B who is fourth to the right of F . </a:t>
            </a:r>
          </a:p>
          <a:p>
            <a:r>
              <a:rPr lang="en-US" sz="2400" b="1" dirty="0"/>
              <a:t>Q.5 </a:t>
            </a:r>
            <a:r>
              <a:rPr lang="en-US" sz="2400" dirty="0"/>
              <a:t>who is third to the right of G ?</a:t>
            </a:r>
          </a:p>
          <a:p>
            <a:r>
              <a:rPr lang="en-US" sz="2400" dirty="0"/>
              <a:t>(a) E</a:t>
            </a:r>
          </a:p>
          <a:p>
            <a:r>
              <a:rPr lang="en-US" sz="2400" dirty="0"/>
              <a:t>(b) F</a:t>
            </a:r>
          </a:p>
          <a:p>
            <a:r>
              <a:rPr lang="en-US" sz="2400" dirty="0"/>
              <a:t>(c) G</a:t>
            </a:r>
          </a:p>
          <a:p>
            <a:r>
              <a:rPr lang="en-US" sz="2400" dirty="0"/>
              <a:t>(d) H</a:t>
            </a:r>
          </a:p>
          <a:p>
            <a:r>
              <a:rPr lang="en-US" sz="2400" b="1" dirty="0"/>
              <a:t>Q.6 </a:t>
            </a:r>
            <a:r>
              <a:rPr lang="en-US" sz="2400" dirty="0"/>
              <a:t>who sits just opposite to F ?</a:t>
            </a:r>
          </a:p>
          <a:p>
            <a:r>
              <a:rPr lang="en-US" sz="2400" dirty="0"/>
              <a:t>(a) E</a:t>
            </a:r>
          </a:p>
          <a:p>
            <a:r>
              <a:rPr lang="en-US" sz="2400" dirty="0"/>
              <a:t>(b) B</a:t>
            </a:r>
          </a:p>
          <a:p>
            <a:r>
              <a:rPr lang="en-US" sz="2400" dirty="0"/>
              <a:t>(c) C</a:t>
            </a:r>
          </a:p>
          <a:p>
            <a:r>
              <a:rPr lang="en-US" sz="2400" dirty="0"/>
              <a:t>(d) D</a:t>
            </a:r>
          </a:p>
          <a:p>
            <a:endParaRPr lang="en-US" sz="2400" dirty="0"/>
          </a:p>
          <a:p>
            <a:endParaRPr lang="en-US" sz="2400" dirty="0"/>
          </a:p>
        </p:txBody>
      </p:sp>
    </p:spTree>
    <p:extLst>
      <p:ext uri="{BB962C8B-B14F-4D97-AF65-F5344CB8AC3E}">
        <p14:creationId xmlns:p14="http://schemas.microsoft.com/office/powerpoint/2010/main" val="33653430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DA7F53CD-39EF-6829-891F-111D835AC785}"/>
              </a:ext>
            </a:extLst>
          </p:cNvPr>
          <p:cNvSpPr txBox="1"/>
          <p:nvPr/>
        </p:nvSpPr>
        <p:spPr>
          <a:xfrm>
            <a:off x="155019" y="867229"/>
            <a:ext cx="11700004" cy="5632311"/>
          </a:xfrm>
          <a:prstGeom prst="rect">
            <a:avLst/>
          </a:prstGeom>
          <a:noFill/>
        </p:spPr>
        <p:txBody>
          <a:bodyPr wrap="square">
            <a:spAutoFit/>
          </a:bodyPr>
          <a:lstStyle/>
          <a:p>
            <a:r>
              <a:rPr lang="en-US" sz="2400" b="1" dirty="0"/>
              <a:t>Q.7 </a:t>
            </a:r>
            <a:r>
              <a:rPr lang="en-US" sz="2400" dirty="0"/>
              <a:t>Who is fifth to the left of E ?</a:t>
            </a:r>
          </a:p>
          <a:p>
            <a:r>
              <a:rPr lang="en-US" sz="2400" dirty="0"/>
              <a:t>(a) G</a:t>
            </a:r>
          </a:p>
          <a:p>
            <a:r>
              <a:rPr lang="en-US" sz="2400" dirty="0"/>
              <a:t>(b) F</a:t>
            </a:r>
          </a:p>
          <a:p>
            <a:r>
              <a:rPr lang="en-US" sz="2400" dirty="0"/>
              <a:t>(c) A</a:t>
            </a:r>
          </a:p>
          <a:p>
            <a:r>
              <a:rPr lang="en-US" sz="2400" dirty="0"/>
              <a:t>(d) H</a:t>
            </a:r>
          </a:p>
          <a:p>
            <a:endParaRPr lang="en-US" sz="2400" dirty="0"/>
          </a:p>
          <a:p>
            <a:r>
              <a:rPr lang="en-US" sz="2400" b="1" dirty="0"/>
              <a:t>Q.8 </a:t>
            </a:r>
            <a:r>
              <a:rPr lang="en-US" sz="2400" dirty="0"/>
              <a:t>How many person are sitting between A and E ?</a:t>
            </a:r>
          </a:p>
          <a:p>
            <a:r>
              <a:rPr lang="en-US" sz="2400" dirty="0"/>
              <a:t>(a) 2</a:t>
            </a:r>
          </a:p>
          <a:p>
            <a:r>
              <a:rPr lang="en-US" sz="2400" dirty="0"/>
              <a:t>(b) 3</a:t>
            </a:r>
          </a:p>
          <a:p>
            <a:r>
              <a:rPr lang="en-US" sz="2400" dirty="0"/>
              <a:t>(c) 4</a:t>
            </a:r>
          </a:p>
          <a:p>
            <a:r>
              <a:rPr lang="en-US" sz="2400" dirty="0"/>
              <a:t>(d) 1</a:t>
            </a:r>
          </a:p>
          <a:p>
            <a:endParaRPr lang="en-US" sz="2400" dirty="0"/>
          </a:p>
          <a:p>
            <a:endParaRPr lang="en-US" sz="2400" dirty="0"/>
          </a:p>
          <a:p>
            <a:endParaRPr lang="en-US" sz="2400" dirty="0"/>
          </a:p>
          <a:p>
            <a:endParaRPr lang="en-US" sz="2400" dirty="0"/>
          </a:p>
        </p:txBody>
      </p:sp>
    </p:spTree>
    <p:extLst>
      <p:ext uri="{BB962C8B-B14F-4D97-AF65-F5344CB8AC3E}">
        <p14:creationId xmlns:p14="http://schemas.microsoft.com/office/powerpoint/2010/main" val="31365026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A8E0C054-1FDE-F145-35CE-2534BC6FA807}"/>
              </a:ext>
            </a:extLst>
          </p:cNvPr>
          <p:cNvSpPr txBox="1"/>
          <p:nvPr/>
        </p:nvSpPr>
        <p:spPr>
          <a:xfrm>
            <a:off x="284709" y="774071"/>
            <a:ext cx="5144460" cy="4616648"/>
          </a:xfrm>
          <a:prstGeom prst="rect">
            <a:avLst/>
          </a:prstGeom>
          <a:noFill/>
        </p:spPr>
        <p:txBody>
          <a:bodyPr wrap="square">
            <a:spAutoFit/>
          </a:bodyPr>
          <a:lstStyle/>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 Eight lunch boxes - A, B, C, D, E, F, G and H are kept one above the other.</a:t>
            </a: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 G is kept at the top.</a:t>
            </a: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 D is kept at a gap of one box below E, which is kept immediately below C.</a:t>
            </a: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 H is kept below A.</a:t>
            </a: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 C is kept above A.</a:t>
            </a: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 F is kept above E but, below B.</a:t>
            </a:r>
          </a:p>
          <a:p>
            <a:pPr marL="0" marR="0" algn="just">
              <a:spcBef>
                <a:spcPts val="0"/>
              </a:spcBef>
              <a:spcAft>
                <a:spcPts val="0"/>
              </a:spcAft>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4" name="TextBox 3">
            <a:extLst>
              <a:ext uri="{FF2B5EF4-FFF2-40B4-BE49-F238E27FC236}">
                <a16:creationId xmlns:a16="http://schemas.microsoft.com/office/drawing/2014/main" id="{6F39F4E4-83D8-C593-1448-269111FC22F3}"/>
              </a:ext>
            </a:extLst>
          </p:cNvPr>
          <p:cNvSpPr txBox="1"/>
          <p:nvPr/>
        </p:nvSpPr>
        <p:spPr>
          <a:xfrm>
            <a:off x="5623722" y="797510"/>
            <a:ext cx="6283569" cy="3046988"/>
          </a:xfrm>
          <a:prstGeom prst="rect">
            <a:avLst/>
          </a:prstGeom>
          <a:noFill/>
        </p:spPr>
        <p:txBody>
          <a:bodyPr wrap="square" rtlCol="0">
            <a:spAutoFit/>
          </a:bodyPr>
          <a:lstStyle/>
          <a:p>
            <a:r>
              <a:rPr lang="hi-IN" sz="2400" dirty="0"/>
              <a:t>आठ लंच बॉक्स - ए, बी, सी, डी, ई, एफ, जी और एच एक के ऊपर एक रखे गए हैं।• </a:t>
            </a:r>
            <a:r>
              <a:rPr lang="en-US" sz="2400" dirty="0"/>
              <a:t>G </a:t>
            </a:r>
            <a:r>
              <a:rPr lang="hi-IN" sz="2400" dirty="0"/>
              <a:t>को सबसे ऊपर रखा गया है।• </a:t>
            </a:r>
            <a:r>
              <a:rPr lang="en-US" sz="2400" dirty="0"/>
              <a:t>D </a:t>
            </a:r>
            <a:r>
              <a:rPr lang="hi-IN" sz="2400" dirty="0"/>
              <a:t>को </a:t>
            </a:r>
            <a:r>
              <a:rPr lang="en-US" sz="2400" dirty="0"/>
              <a:t>E </a:t>
            </a:r>
            <a:r>
              <a:rPr lang="hi-IN" sz="2400" dirty="0"/>
              <a:t>के नीचे एक बॉक्स के अंतराल पर रखा गया है, जिसे </a:t>
            </a:r>
            <a:r>
              <a:rPr lang="en-US" sz="2400" dirty="0"/>
              <a:t>C </a:t>
            </a:r>
            <a:r>
              <a:rPr lang="hi-IN" sz="2400" dirty="0"/>
              <a:t>के ठीक नीचे रखा गया है।• </a:t>
            </a:r>
            <a:r>
              <a:rPr lang="en-US" sz="2400" dirty="0"/>
              <a:t>H </a:t>
            </a:r>
            <a:r>
              <a:rPr lang="hi-IN" sz="2400" dirty="0"/>
              <a:t>को </a:t>
            </a:r>
            <a:r>
              <a:rPr lang="en-US" sz="2400" dirty="0"/>
              <a:t>A </a:t>
            </a:r>
            <a:r>
              <a:rPr lang="hi-IN" sz="2400" dirty="0"/>
              <a:t>के नीचे रखा गया है।• </a:t>
            </a:r>
            <a:r>
              <a:rPr lang="en-US" sz="2400" dirty="0"/>
              <a:t>C </a:t>
            </a:r>
            <a:r>
              <a:rPr lang="hi-IN" sz="2400" dirty="0"/>
              <a:t>को </a:t>
            </a:r>
            <a:r>
              <a:rPr lang="en-US" sz="2400" dirty="0"/>
              <a:t>A </a:t>
            </a:r>
            <a:r>
              <a:rPr lang="hi-IN" sz="2400" dirty="0"/>
              <a:t>के ऊपर रखा गया है।• </a:t>
            </a:r>
            <a:r>
              <a:rPr lang="en-US" sz="2400" dirty="0"/>
              <a:t>F </a:t>
            </a:r>
            <a:r>
              <a:rPr lang="hi-IN" sz="2400" dirty="0"/>
              <a:t>को </a:t>
            </a:r>
            <a:r>
              <a:rPr lang="en-US" sz="2400" dirty="0"/>
              <a:t>E </a:t>
            </a:r>
            <a:r>
              <a:rPr lang="hi-IN" sz="2400" dirty="0"/>
              <a:t>के ऊपर लेकिन, </a:t>
            </a:r>
            <a:r>
              <a:rPr lang="en-US" sz="2400" dirty="0"/>
              <a:t>B </a:t>
            </a:r>
            <a:r>
              <a:rPr lang="hi-IN" sz="2400" dirty="0"/>
              <a:t>के नीचे रखा गया है।</a:t>
            </a:r>
            <a:endParaRPr lang="en-US" sz="2400" dirty="0"/>
          </a:p>
          <a:p>
            <a:endParaRPr lang="en-US" sz="2400" dirty="0"/>
          </a:p>
        </p:txBody>
      </p:sp>
    </p:spTree>
    <p:extLst>
      <p:ext uri="{BB962C8B-B14F-4D97-AF65-F5344CB8AC3E}">
        <p14:creationId xmlns:p14="http://schemas.microsoft.com/office/powerpoint/2010/main" val="28467134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14A035A5-65B7-1214-458C-662DB164BC1C}"/>
              </a:ext>
            </a:extLst>
          </p:cNvPr>
          <p:cNvSpPr txBox="1"/>
          <p:nvPr/>
        </p:nvSpPr>
        <p:spPr>
          <a:xfrm>
            <a:off x="160343" y="830413"/>
            <a:ext cx="11559327" cy="5724644"/>
          </a:xfrm>
          <a:prstGeom prst="rect">
            <a:avLst/>
          </a:prstGeom>
          <a:noFill/>
        </p:spPr>
        <p:txBody>
          <a:bodyPr wrap="square">
            <a:spAutoFit/>
          </a:bodyPr>
          <a:lstStyle/>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 Eight lunch boxes - A, B, C, D, E, F, G and H are kept one above the other.</a:t>
            </a: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 G is kept at the top.</a:t>
            </a: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 D is kept at a gap of one box below E, which is kept immediately below C.</a:t>
            </a: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 H is kept below A.</a:t>
            </a: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 C is kept above A.</a:t>
            </a: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 F is kept above E but, below B.</a:t>
            </a:r>
          </a:p>
          <a:p>
            <a:pPr marL="0" marR="0" algn="just">
              <a:spcBef>
                <a:spcPts val="0"/>
              </a:spcBef>
              <a:spcAft>
                <a:spcPts val="0"/>
              </a:spcAft>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Q.</a:t>
            </a:r>
            <a:r>
              <a:rPr lang="en-US" sz="2400" b="1" dirty="0">
                <a:latin typeface="Calibri" panose="020F0502020204030204" pitchFamily="34" charset="0"/>
                <a:ea typeface="Calibri" panose="020F0502020204030204" pitchFamily="34" charset="0"/>
                <a:cs typeface="Times New Roman" panose="02020603050405020304" pitchFamily="18" charset="0"/>
              </a:rPr>
              <a:t>9</a:t>
            </a:r>
            <a:r>
              <a:rPr lang="en-US" sz="2400" b="1" dirty="0">
                <a:effectLst/>
                <a:latin typeface="Calibri" panose="020F0502020204030204" pitchFamily="34" charset="0"/>
                <a:ea typeface="Calibri" panose="020F0502020204030204" pitchFamily="34" charset="0"/>
                <a:cs typeface="Times New Roman" panose="02020603050405020304" pitchFamily="18" charset="0"/>
              </a:rPr>
              <a:t> </a:t>
            </a:r>
            <a:r>
              <a:rPr lang="en-US" sz="2400" dirty="0">
                <a:effectLst/>
                <a:latin typeface="Calibri" panose="020F0502020204030204" pitchFamily="34" charset="0"/>
                <a:ea typeface="Calibri" panose="020F0502020204030204" pitchFamily="34" charset="0"/>
                <a:cs typeface="Times New Roman" panose="02020603050405020304" pitchFamily="18" charset="0"/>
              </a:rPr>
              <a:t>which  is second to the above of C ?</a:t>
            </a: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1. F</a:t>
            </a: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2. G</a:t>
            </a: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3. B</a:t>
            </a: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4. A </a:t>
            </a:r>
          </a:p>
          <a:p>
            <a:pPr marL="0" marR="0" algn="just">
              <a:spcBef>
                <a:spcPts val="0"/>
              </a:spcBef>
              <a:spcAft>
                <a:spcPts val="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2194351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EBE917A7-5566-4F3E-E57F-C4A4607EDA5A}"/>
              </a:ext>
            </a:extLst>
          </p:cNvPr>
          <p:cNvSpPr txBox="1"/>
          <p:nvPr/>
        </p:nvSpPr>
        <p:spPr>
          <a:xfrm>
            <a:off x="173502" y="792550"/>
            <a:ext cx="11844995" cy="6832640"/>
          </a:xfrm>
          <a:prstGeom prst="rect">
            <a:avLst/>
          </a:prstGeom>
          <a:noFill/>
        </p:spPr>
        <p:txBody>
          <a:bodyPr wrap="square">
            <a:spAutoFit/>
          </a:bodyPr>
          <a:lstStyle/>
          <a:p>
            <a:pPr marL="0" marR="0" algn="just">
              <a:spcBef>
                <a:spcPts val="0"/>
              </a:spcBef>
              <a:spcAft>
                <a:spcPts val="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Q.10 </a:t>
            </a:r>
            <a:r>
              <a:rPr lang="en-US" sz="2400" dirty="0">
                <a:effectLst/>
                <a:latin typeface="Calibri" panose="020F0502020204030204" pitchFamily="34" charset="0"/>
                <a:ea typeface="Calibri" panose="020F0502020204030204" pitchFamily="34" charset="0"/>
                <a:cs typeface="Times New Roman" panose="02020603050405020304" pitchFamily="18" charset="0"/>
              </a:rPr>
              <a:t>which box sits immediate below A ?</a:t>
            </a: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1. E</a:t>
            </a: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2. D</a:t>
            </a: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3. H</a:t>
            </a: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4. F</a:t>
            </a:r>
          </a:p>
          <a:p>
            <a:pPr marL="0" marR="0" algn="just">
              <a:spcBef>
                <a:spcPts val="0"/>
              </a:spcBef>
              <a:spcAft>
                <a:spcPts val="0"/>
              </a:spcAft>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Q.11  </a:t>
            </a:r>
            <a:r>
              <a:rPr lang="en-US" sz="2400" dirty="0">
                <a:effectLst/>
                <a:latin typeface="Calibri" panose="020F0502020204030204" pitchFamily="34" charset="0"/>
                <a:ea typeface="Calibri" panose="020F0502020204030204" pitchFamily="34" charset="0"/>
                <a:cs typeface="Times New Roman" panose="02020603050405020304" pitchFamily="18" charset="0"/>
              </a:rPr>
              <a:t>which  is in the  bottom most ?</a:t>
            </a:r>
          </a:p>
          <a:p>
            <a:pPr marL="0" marR="0" algn="just">
              <a:spcBef>
                <a:spcPts val="0"/>
              </a:spcBef>
              <a:spcAft>
                <a:spcPts val="0"/>
              </a:spcAft>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1. D</a:t>
            </a: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2. G</a:t>
            </a: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3. H</a:t>
            </a: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4. B</a:t>
            </a:r>
          </a:p>
          <a:p>
            <a:pPr marL="0" marR="0" algn="just">
              <a:spcBef>
                <a:spcPts val="0"/>
              </a:spcBef>
              <a:spcAft>
                <a:spcPts val="0"/>
              </a:spcAft>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4420074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5AC788BA-A8C3-F295-2BF0-AB7B18F7072B}"/>
              </a:ext>
            </a:extLst>
          </p:cNvPr>
          <p:cNvSpPr txBox="1"/>
          <p:nvPr/>
        </p:nvSpPr>
        <p:spPr>
          <a:xfrm>
            <a:off x="108003" y="920955"/>
            <a:ext cx="5697415" cy="7201972"/>
          </a:xfrm>
          <a:prstGeom prst="rect">
            <a:avLst/>
          </a:prstGeom>
          <a:noFill/>
        </p:spPr>
        <p:txBody>
          <a:bodyPr wrap="square">
            <a:spAutoFit/>
          </a:bodyPr>
          <a:lstStyle/>
          <a:p>
            <a:pPr marL="0" marR="0" algn="just">
              <a:spcBef>
                <a:spcPts val="0"/>
              </a:spcBef>
              <a:spcAft>
                <a:spcPts val="0"/>
              </a:spcAft>
            </a:pPr>
            <a:r>
              <a:rPr lang="en-US" sz="2400" b="1" dirty="0"/>
              <a:t>Directions (12-16): </a:t>
            </a:r>
            <a:r>
              <a:rPr lang="en-US" sz="2400" dirty="0"/>
              <a:t>Study the following information carefully to answer the given question: There are eight friends P, Q, R, S, T, U, V and W seating around a square table but not necessary in same order. They are seating in a way that person who seated at corner facing outside the </a:t>
            </a:r>
            <a:r>
              <a:rPr lang="en-US" sz="2400" dirty="0" err="1"/>
              <a:t>centre</a:t>
            </a:r>
            <a:r>
              <a:rPr lang="en-US" sz="2400" dirty="0"/>
              <a:t> and person who seated at middle of the side facing inside from the </a:t>
            </a:r>
            <a:r>
              <a:rPr lang="en-US" sz="2400" dirty="0" err="1"/>
              <a:t>centre</a:t>
            </a:r>
            <a:r>
              <a:rPr lang="en-US" sz="2400" dirty="0"/>
              <a:t>. S sits third to the right of R. Only two persons sit between W and Q. V and W are immediate neighbors of S. P sits third right of V. T does not facing outside the </a:t>
            </a:r>
            <a:r>
              <a:rPr lang="en-US" sz="2400" dirty="0" err="1"/>
              <a:t>centre</a:t>
            </a:r>
            <a:r>
              <a:rPr lang="en-US" sz="2400" dirty="0"/>
              <a:t>. U is not the immediate neighbor of R. W does not sit opposite to R.</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4" name="TextBox 3">
            <a:extLst>
              <a:ext uri="{FF2B5EF4-FFF2-40B4-BE49-F238E27FC236}">
                <a16:creationId xmlns:a16="http://schemas.microsoft.com/office/drawing/2014/main" id="{BBCF8E25-EB08-1505-AECE-85F89CB7B5AF}"/>
              </a:ext>
            </a:extLst>
          </p:cNvPr>
          <p:cNvSpPr txBox="1"/>
          <p:nvPr/>
        </p:nvSpPr>
        <p:spPr>
          <a:xfrm>
            <a:off x="5913421" y="799164"/>
            <a:ext cx="5655212" cy="5632311"/>
          </a:xfrm>
          <a:prstGeom prst="rect">
            <a:avLst/>
          </a:prstGeom>
          <a:noFill/>
        </p:spPr>
        <p:txBody>
          <a:bodyPr wrap="square" rtlCol="0">
            <a:spAutoFit/>
          </a:bodyPr>
          <a:lstStyle/>
          <a:p>
            <a:pPr algn="just"/>
            <a:r>
              <a:rPr lang="hi-IN" sz="2400" dirty="0"/>
              <a:t>निर्देश (1</a:t>
            </a:r>
            <a:r>
              <a:rPr lang="en-US" sz="2400" dirty="0"/>
              <a:t>2</a:t>
            </a:r>
            <a:r>
              <a:rPr lang="hi-IN" sz="2400" dirty="0"/>
              <a:t>-1</a:t>
            </a:r>
            <a:r>
              <a:rPr lang="en-US" sz="2400" dirty="0"/>
              <a:t>6</a:t>
            </a:r>
            <a:r>
              <a:rPr lang="hi-IN" sz="2400" dirty="0"/>
              <a:t>): दिए गए प्रश्न का उत्तर देने के लिए निम्नलिखित जानकारी का ध्यानपूर्वक अध्ययन करें: आठ मित्र </a:t>
            </a:r>
            <a:r>
              <a:rPr lang="en-US" sz="2400" dirty="0"/>
              <a:t>P, Q, R, S, T, U, V </a:t>
            </a:r>
            <a:r>
              <a:rPr lang="hi-IN" sz="2400" dirty="0"/>
              <a:t>और </a:t>
            </a:r>
            <a:r>
              <a:rPr lang="en-US" sz="2400" dirty="0"/>
              <a:t>W </a:t>
            </a:r>
            <a:r>
              <a:rPr lang="hi-IN" sz="2400" dirty="0"/>
              <a:t>एक वर्गाकार मेज के चारों ओर बैठे हैं लेकिन आवश्यक नहीं कि इसी क्रम में हों। वे इस तरह से बैठे हैं कि जो व्यक्ति कोने पर बैठा है वह केंद्र से बाहर की ओर उन्मुख है और वह व्यक्ति जो केंद्र से अंदर की ओर मुख करके बैठा है। </a:t>
            </a:r>
            <a:r>
              <a:rPr lang="en-US" sz="2400" dirty="0"/>
              <a:t>S, R </a:t>
            </a:r>
            <a:r>
              <a:rPr lang="hi-IN" sz="2400" dirty="0"/>
              <a:t>के दायें से तीसरे स्थान पर बैठा है। </a:t>
            </a:r>
            <a:r>
              <a:rPr lang="en-US" sz="2400" dirty="0"/>
              <a:t>W </a:t>
            </a:r>
            <a:r>
              <a:rPr lang="hi-IN" sz="2400" dirty="0"/>
              <a:t>और </a:t>
            </a:r>
            <a:r>
              <a:rPr lang="en-US" sz="2400" dirty="0"/>
              <a:t>Q </a:t>
            </a:r>
            <a:r>
              <a:rPr lang="hi-IN" sz="2400" dirty="0"/>
              <a:t>के बीच केवल दो व्यक्ति बैठे हैं। </a:t>
            </a:r>
            <a:r>
              <a:rPr lang="en-US" sz="2400" dirty="0"/>
              <a:t>V </a:t>
            </a:r>
            <a:r>
              <a:rPr lang="hi-IN" sz="2400" dirty="0"/>
              <a:t>और </a:t>
            </a:r>
            <a:r>
              <a:rPr lang="en-US" sz="2400" dirty="0"/>
              <a:t>W, S </a:t>
            </a:r>
            <a:r>
              <a:rPr lang="hi-IN" sz="2400" dirty="0"/>
              <a:t>के निकटतम पड़ोसी हैं। </a:t>
            </a:r>
            <a:r>
              <a:rPr lang="en-US" sz="2400" dirty="0"/>
              <a:t>P, V </a:t>
            </a:r>
            <a:r>
              <a:rPr lang="hi-IN" sz="2400" dirty="0"/>
              <a:t>के दायें से तीसरे स्थान पर बैठा है। </a:t>
            </a:r>
            <a:r>
              <a:rPr lang="en-US" sz="2400" dirty="0"/>
              <a:t>T </a:t>
            </a:r>
            <a:r>
              <a:rPr lang="hi-IN" sz="2400" dirty="0"/>
              <a:t>का मुख केंद्र के बाहर नहीं है। </a:t>
            </a:r>
            <a:r>
              <a:rPr lang="en-US" sz="2400" dirty="0"/>
              <a:t>U, R </a:t>
            </a:r>
            <a:r>
              <a:rPr lang="hi-IN" sz="2400" dirty="0"/>
              <a:t>का निकटतम पडोसी नहीं है. </a:t>
            </a:r>
            <a:r>
              <a:rPr lang="en-US" sz="2400" dirty="0"/>
              <a:t>W, R </a:t>
            </a:r>
            <a:r>
              <a:rPr lang="hi-IN" sz="2400" dirty="0"/>
              <a:t>के विपरीत नहीं बैठा है.</a:t>
            </a:r>
            <a:endParaRPr lang="en-US" sz="2400" dirty="0"/>
          </a:p>
        </p:txBody>
      </p:sp>
    </p:spTree>
    <p:extLst>
      <p:ext uri="{BB962C8B-B14F-4D97-AF65-F5344CB8AC3E}">
        <p14:creationId xmlns:p14="http://schemas.microsoft.com/office/powerpoint/2010/main" val="41014400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5AC788BA-A8C3-F295-2BF0-AB7B18F7072B}"/>
              </a:ext>
            </a:extLst>
          </p:cNvPr>
          <p:cNvSpPr txBox="1"/>
          <p:nvPr/>
        </p:nvSpPr>
        <p:spPr>
          <a:xfrm>
            <a:off x="108003" y="920955"/>
            <a:ext cx="11876474" cy="6463308"/>
          </a:xfrm>
          <a:prstGeom prst="rect">
            <a:avLst/>
          </a:prstGeom>
          <a:noFill/>
        </p:spPr>
        <p:txBody>
          <a:bodyPr wrap="square">
            <a:spAutoFit/>
          </a:bodyPr>
          <a:lstStyle/>
          <a:p>
            <a:pPr marL="0" marR="0" algn="just">
              <a:spcBef>
                <a:spcPts val="0"/>
              </a:spcBef>
              <a:spcAft>
                <a:spcPts val="0"/>
              </a:spcAft>
            </a:pPr>
            <a:r>
              <a:rPr lang="en-US" sz="2400" b="1" dirty="0"/>
              <a:t>Directions (12-16): </a:t>
            </a:r>
            <a:r>
              <a:rPr lang="en-US" sz="2400" dirty="0"/>
              <a:t>Study the following information carefully to answer the given question: There are eight friends P, Q, R, S, T, U, V and W seating around a square table but not necessary in same order. They are seating in a way that person who seated at corner facing outside the </a:t>
            </a:r>
            <a:r>
              <a:rPr lang="en-US" sz="2400" dirty="0" err="1"/>
              <a:t>centre</a:t>
            </a:r>
            <a:r>
              <a:rPr lang="en-US" sz="2400" dirty="0"/>
              <a:t> and person who seated at middle of the side facing inside from the </a:t>
            </a:r>
            <a:r>
              <a:rPr lang="en-US" sz="2400" dirty="0" err="1"/>
              <a:t>centre</a:t>
            </a:r>
            <a:r>
              <a:rPr lang="en-US" sz="2400" dirty="0"/>
              <a:t>. S sits third to the right of R. Only two persons sit between W and Q. V and W are immediate neighbors of S. P sits third right of V. T does not facing outside the </a:t>
            </a:r>
            <a:r>
              <a:rPr lang="en-US" sz="2400" dirty="0" err="1"/>
              <a:t>centre</a:t>
            </a:r>
            <a:r>
              <a:rPr lang="en-US" sz="2400" dirty="0"/>
              <a:t>. U is not the immediate neighbor of R. W does not sit opposite to R.</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b="1" dirty="0">
                <a:latin typeface="Calibri" panose="020F0502020204030204" pitchFamily="34" charset="0"/>
                <a:ea typeface="Calibri" panose="020F0502020204030204" pitchFamily="34" charset="0"/>
                <a:cs typeface="Times New Roman" panose="02020603050405020304" pitchFamily="18" charset="0"/>
              </a:rPr>
              <a:t>Q.12 </a:t>
            </a:r>
            <a:r>
              <a:rPr lang="en-US" sz="2400" dirty="0"/>
              <a:t>Who sits third to the right of R? </a:t>
            </a:r>
          </a:p>
          <a:p>
            <a:pPr marL="457200" marR="0" indent="-457200" algn="just">
              <a:spcBef>
                <a:spcPts val="0"/>
              </a:spcBef>
              <a:spcAft>
                <a:spcPts val="0"/>
              </a:spcAft>
              <a:buAutoNum type="alphaLcParenBoth"/>
            </a:pPr>
            <a:r>
              <a:rPr lang="en-US" sz="2400" dirty="0"/>
              <a:t>S </a:t>
            </a:r>
          </a:p>
          <a:p>
            <a:pPr marL="457200" marR="0" indent="-457200" algn="just">
              <a:spcBef>
                <a:spcPts val="0"/>
              </a:spcBef>
              <a:spcAft>
                <a:spcPts val="0"/>
              </a:spcAft>
              <a:buAutoNum type="alphaLcParenBoth"/>
            </a:pPr>
            <a:r>
              <a:rPr lang="en-US" sz="2400" dirty="0"/>
              <a:t>T </a:t>
            </a:r>
          </a:p>
          <a:p>
            <a:pPr marL="457200" marR="0" indent="-457200" algn="just">
              <a:spcBef>
                <a:spcPts val="0"/>
              </a:spcBef>
              <a:spcAft>
                <a:spcPts val="0"/>
              </a:spcAft>
              <a:buAutoNum type="alphaLcParenBoth"/>
            </a:pPr>
            <a:r>
              <a:rPr lang="en-US" sz="2400" dirty="0"/>
              <a:t>W</a:t>
            </a:r>
          </a:p>
          <a:p>
            <a:pPr marL="457200" marR="0" indent="-457200" algn="just">
              <a:spcBef>
                <a:spcPts val="0"/>
              </a:spcBef>
              <a:spcAft>
                <a:spcPts val="0"/>
              </a:spcAft>
              <a:buAutoNum type="alphaLcParenBoth"/>
            </a:pPr>
            <a:r>
              <a:rPr lang="en-US" sz="2400" dirty="0">
                <a:latin typeface="Calibri" panose="020F0502020204030204" pitchFamily="34" charset="0"/>
                <a:ea typeface="Calibri" panose="020F0502020204030204" pitchFamily="34" charset="0"/>
                <a:cs typeface="Times New Roman" panose="02020603050405020304" pitchFamily="18" charset="0"/>
              </a:rPr>
              <a:t> P</a:t>
            </a:r>
          </a:p>
          <a:p>
            <a:pPr marL="0" marR="0" algn="just">
              <a:spcBef>
                <a:spcPts val="0"/>
              </a:spcBef>
              <a:spcAft>
                <a:spcPts val="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90912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3800196E-7C49-D10D-4E38-A9774CF702F4}"/>
              </a:ext>
            </a:extLst>
          </p:cNvPr>
          <p:cNvSpPr txBox="1"/>
          <p:nvPr/>
        </p:nvSpPr>
        <p:spPr>
          <a:xfrm>
            <a:off x="768485" y="1167318"/>
            <a:ext cx="10457234" cy="2862322"/>
          </a:xfrm>
          <a:prstGeom prst="rect">
            <a:avLst/>
          </a:prstGeom>
          <a:noFill/>
        </p:spPr>
        <p:txBody>
          <a:bodyPr wrap="square" rtlCol="0">
            <a:spAutoFit/>
          </a:bodyPr>
          <a:lstStyle/>
          <a:p>
            <a:pPr algn="just"/>
            <a:r>
              <a:rPr lang="en-US" sz="2400" dirty="0"/>
              <a:t>  </a:t>
            </a:r>
          </a:p>
          <a:p>
            <a:pPr algn="just"/>
            <a:endParaRPr lang="en-US" sz="2400" dirty="0"/>
          </a:p>
          <a:p>
            <a:pPr algn="just"/>
            <a:endParaRPr lang="en-US" sz="2400" dirty="0"/>
          </a:p>
          <a:p>
            <a:pPr algn="just"/>
            <a:endParaRPr lang="en-US" sz="2400" dirty="0"/>
          </a:p>
          <a:p>
            <a:pPr algn="just"/>
            <a:r>
              <a:rPr lang="en-US" sz="2400" dirty="0"/>
              <a:t>                                     </a:t>
            </a:r>
          </a:p>
          <a:p>
            <a:pPr algn="just"/>
            <a:r>
              <a:rPr lang="en-US" sz="6000" b="1" dirty="0"/>
              <a:t>      </a:t>
            </a:r>
            <a:r>
              <a:rPr lang="en-US" sz="6000" b="1" u="sng" dirty="0"/>
              <a:t>SEATING  ARRANGEMENT   </a:t>
            </a:r>
            <a:r>
              <a:rPr lang="en-US" sz="4000" b="1" u="sng" dirty="0"/>
              <a:t>  </a:t>
            </a:r>
            <a:endParaRPr lang="en-US" sz="3600" u="sng" dirty="0"/>
          </a:p>
        </p:txBody>
      </p:sp>
    </p:spTree>
    <p:extLst>
      <p:ext uri="{BB962C8B-B14F-4D97-AF65-F5344CB8AC3E}">
        <p14:creationId xmlns:p14="http://schemas.microsoft.com/office/powerpoint/2010/main" val="30047717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FAACE710-C67F-AB7B-660A-618A56CA970E}"/>
              </a:ext>
            </a:extLst>
          </p:cNvPr>
          <p:cNvSpPr txBox="1"/>
          <p:nvPr/>
        </p:nvSpPr>
        <p:spPr>
          <a:xfrm>
            <a:off x="112542" y="781005"/>
            <a:ext cx="11966916" cy="6463308"/>
          </a:xfrm>
          <a:prstGeom prst="rect">
            <a:avLst/>
          </a:prstGeom>
          <a:noFill/>
        </p:spPr>
        <p:txBody>
          <a:bodyPr wrap="square">
            <a:spAutoFit/>
          </a:bodyPr>
          <a:lstStyle/>
          <a:p>
            <a:pPr marL="0" marR="0" algn="just">
              <a:spcBef>
                <a:spcPts val="0"/>
              </a:spcBef>
              <a:spcAft>
                <a:spcPts val="0"/>
              </a:spcAft>
            </a:pPr>
            <a:r>
              <a:rPr lang="en-US" sz="2400" b="1" dirty="0">
                <a:latin typeface="Calibri" panose="020F0502020204030204" pitchFamily="34" charset="0"/>
                <a:ea typeface="Calibri" panose="020F0502020204030204" pitchFamily="34" charset="0"/>
                <a:cs typeface="Times New Roman" panose="02020603050405020304" pitchFamily="18" charset="0"/>
              </a:rPr>
              <a:t>Q.13 </a:t>
            </a:r>
            <a:r>
              <a:rPr lang="en-US" sz="2400" dirty="0"/>
              <a:t>How many persons sit between P and W when counted to the left of P? </a:t>
            </a:r>
          </a:p>
          <a:p>
            <a:pPr marL="0" marR="0" algn="just">
              <a:spcBef>
                <a:spcPts val="0"/>
              </a:spcBef>
              <a:spcAft>
                <a:spcPts val="0"/>
              </a:spcAft>
            </a:pPr>
            <a:endParaRPr lang="en-US" sz="2400" dirty="0"/>
          </a:p>
          <a:p>
            <a:pPr marL="457200" marR="0" indent="-457200" algn="just">
              <a:spcBef>
                <a:spcPts val="0"/>
              </a:spcBef>
              <a:spcAft>
                <a:spcPts val="0"/>
              </a:spcAft>
              <a:buAutoNum type="alphaLcParenBoth"/>
            </a:pPr>
            <a:r>
              <a:rPr lang="en-US" sz="2400" dirty="0"/>
              <a:t>None </a:t>
            </a:r>
          </a:p>
          <a:p>
            <a:pPr marL="457200" marR="0" indent="-457200" algn="just">
              <a:spcBef>
                <a:spcPts val="0"/>
              </a:spcBef>
              <a:spcAft>
                <a:spcPts val="0"/>
              </a:spcAft>
              <a:buAutoNum type="alphaLcParenBoth"/>
            </a:pPr>
            <a:r>
              <a:rPr lang="en-US" sz="2400" dirty="0"/>
              <a:t>One </a:t>
            </a:r>
          </a:p>
          <a:p>
            <a:pPr marL="457200" marR="0" indent="-457200" algn="just">
              <a:spcBef>
                <a:spcPts val="0"/>
              </a:spcBef>
              <a:spcAft>
                <a:spcPts val="0"/>
              </a:spcAft>
              <a:buAutoNum type="alphaLcParenBoth"/>
            </a:pPr>
            <a:r>
              <a:rPr lang="en-US" sz="2400" dirty="0"/>
              <a:t>Two </a:t>
            </a:r>
          </a:p>
          <a:p>
            <a:pPr marL="457200" marR="0" indent="-457200" algn="just">
              <a:spcBef>
                <a:spcPts val="0"/>
              </a:spcBef>
              <a:spcAft>
                <a:spcPts val="0"/>
              </a:spcAft>
              <a:buAutoNum type="alphaLcParenBoth"/>
            </a:pPr>
            <a:r>
              <a:rPr lang="en-US" sz="2400" dirty="0"/>
              <a:t>Three</a:t>
            </a:r>
          </a:p>
          <a:p>
            <a:pPr marR="0" algn="just">
              <a:spcBef>
                <a:spcPts val="0"/>
              </a:spcBef>
              <a:spcAft>
                <a:spcPts val="0"/>
              </a:spcAft>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0" algn="just">
              <a:spcBef>
                <a:spcPts val="0"/>
              </a:spcBef>
              <a:spcAft>
                <a:spcPts val="0"/>
              </a:spcAft>
            </a:pPr>
            <a:r>
              <a:rPr lang="en-US" sz="2400" b="1" dirty="0">
                <a:latin typeface="Calibri" panose="020F0502020204030204" pitchFamily="34" charset="0"/>
                <a:ea typeface="Calibri" panose="020F0502020204030204" pitchFamily="34" charset="0"/>
                <a:cs typeface="Times New Roman" panose="02020603050405020304" pitchFamily="18" charset="0"/>
              </a:rPr>
              <a:t>Q.14 </a:t>
            </a:r>
            <a:r>
              <a:rPr lang="en-US" sz="2400" dirty="0"/>
              <a:t>Which of the following person sits third to the left of Q? </a:t>
            </a:r>
          </a:p>
          <a:p>
            <a:pPr marR="0" algn="just">
              <a:spcBef>
                <a:spcPts val="0"/>
              </a:spcBef>
              <a:spcAft>
                <a:spcPts val="0"/>
              </a:spcAft>
            </a:pPr>
            <a:endParaRPr lang="en-US" sz="2400" dirty="0"/>
          </a:p>
          <a:p>
            <a:pPr marL="457200" marR="0" indent="-457200" algn="just">
              <a:spcBef>
                <a:spcPts val="0"/>
              </a:spcBef>
              <a:spcAft>
                <a:spcPts val="0"/>
              </a:spcAft>
              <a:buAutoNum type="alphaLcParenBoth"/>
            </a:pPr>
            <a:r>
              <a:rPr lang="en-US" sz="2400" dirty="0"/>
              <a:t>U </a:t>
            </a:r>
          </a:p>
          <a:p>
            <a:pPr marL="457200" marR="0" indent="-457200" algn="just">
              <a:spcBef>
                <a:spcPts val="0"/>
              </a:spcBef>
              <a:spcAft>
                <a:spcPts val="0"/>
              </a:spcAft>
              <a:buAutoNum type="alphaLcParenBoth"/>
            </a:pPr>
            <a:r>
              <a:rPr lang="en-US" sz="2400" dirty="0"/>
              <a:t>P </a:t>
            </a:r>
          </a:p>
          <a:p>
            <a:pPr marL="457200" marR="0" indent="-457200" algn="just">
              <a:spcBef>
                <a:spcPts val="0"/>
              </a:spcBef>
              <a:spcAft>
                <a:spcPts val="0"/>
              </a:spcAft>
              <a:buAutoNum type="alphaLcParenBoth"/>
            </a:pPr>
            <a:r>
              <a:rPr lang="en-US" sz="2400" dirty="0"/>
              <a:t>R </a:t>
            </a:r>
          </a:p>
          <a:p>
            <a:pPr marL="457200" marR="0" indent="-457200" algn="just">
              <a:spcBef>
                <a:spcPts val="0"/>
              </a:spcBef>
              <a:spcAft>
                <a:spcPts val="0"/>
              </a:spcAft>
              <a:buAutoNum type="alphaLcParenBoth"/>
            </a:pPr>
            <a:r>
              <a:rPr lang="en-US" sz="2400" dirty="0"/>
              <a:t>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13806337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3FDA5CEC-F4AC-F8CB-7177-9813040A0C58}"/>
              </a:ext>
            </a:extLst>
          </p:cNvPr>
          <p:cNvSpPr txBox="1"/>
          <p:nvPr/>
        </p:nvSpPr>
        <p:spPr>
          <a:xfrm>
            <a:off x="225084" y="887850"/>
            <a:ext cx="11966916" cy="6093976"/>
          </a:xfrm>
          <a:prstGeom prst="rect">
            <a:avLst/>
          </a:prstGeom>
          <a:noFill/>
        </p:spPr>
        <p:txBody>
          <a:bodyPr wrap="square">
            <a:spAutoFit/>
          </a:bodyPr>
          <a:lstStyle/>
          <a:p>
            <a:pPr marL="0" marR="0" algn="just">
              <a:spcBef>
                <a:spcPts val="0"/>
              </a:spcBef>
              <a:spcAft>
                <a:spcPts val="0"/>
              </a:spcAft>
            </a:pPr>
            <a:r>
              <a:rPr lang="en-US" sz="2400" b="1" dirty="0">
                <a:latin typeface="Calibri" panose="020F0502020204030204" pitchFamily="34" charset="0"/>
                <a:ea typeface="Calibri" panose="020F0502020204030204" pitchFamily="34" charset="0"/>
                <a:cs typeface="Times New Roman" panose="02020603050405020304" pitchFamily="18" charset="0"/>
              </a:rPr>
              <a:t>Q.15 </a:t>
            </a:r>
            <a:r>
              <a:rPr lang="en-US" sz="2400" dirty="0"/>
              <a:t>If we change the direction of S who sits second to the right of S? </a:t>
            </a:r>
          </a:p>
          <a:p>
            <a:pPr marL="0" marR="0" algn="just">
              <a:spcBef>
                <a:spcPts val="0"/>
              </a:spcBef>
              <a:spcAft>
                <a:spcPts val="0"/>
              </a:spcAft>
            </a:pPr>
            <a:endParaRPr lang="en-US" sz="2400" dirty="0"/>
          </a:p>
          <a:p>
            <a:pPr marL="457200" marR="0" indent="-457200" algn="just">
              <a:spcBef>
                <a:spcPts val="0"/>
              </a:spcBef>
              <a:spcAft>
                <a:spcPts val="0"/>
              </a:spcAft>
              <a:buAutoNum type="alphaLcParenBoth"/>
            </a:pPr>
            <a:r>
              <a:rPr lang="en-US" sz="2400" dirty="0"/>
              <a:t>P </a:t>
            </a:r>
          </a:p>
          <a:p>
            <a:pPr marL="457200" marR="0" indent="-457200" algn="just">
              <a:spcBef>
                <a:spcPts val="0"/>
              </a:spcBef>
              <a:spcAft>
                <a:spcPts val="0"/>
              </a:spcAft>
              <a:buAutoNum type="alphaLcParenBoth"/>
            </a:pPr>
            <a:r>
              <a:rPr lang="en-US" sz="2400" dirty="0"/>
              <a:t>Q </a:t>
            </a:r>
          </a:p>
          <a:p>
            <a:pPr marL="457200" marR="0" indent="-457200" algn="just">
              <a:spcBef>
                <a:spcPts val="0"/>
              </a:spcBef>
              <a:spcAft>
                <a:spcPts val="0"/>
              </a:spcAft>
              <a:buAutoNum type="alphaLcParenBoth"/>
            </a:pPr>
            <a:r>
              <a:rPr lang="en-US" sz="2400" dirty="0"/>
              <a:t>R </a:t>
            </a:r>
          </a:p>
          <a:p>
            <a:pPr marL="457200" marR="0" indent="-457200" algn="just">
              <a:spcBef>
                <a:spcPts val="0"/>
              </a:spcBef>
              <a:spcAft>
                <a:spcPts val="0"/>
              </a:spcAft>
              <a:buAutoNum type="alphaLcParenBoth"/>
            </a:pPr>
            <a:r>
              <a:rPr lang="en-US" sz="2400" dirty="0"/>
              <a:t>T</a:t>
            </a:r>
          </a:p>
          <a:p>
            <a:pPr marL="457200" marR="0" indent="-457200" algn="just">
              <a:spcBef>
                <a:spcPts val="0"/>
              </a:spcBef>
              <a:spcAft>
                <a:spcPts val="0"/>
              </a:spcAft>
              <a:buAutoNum type="alphaLcParenBoth"/>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R="0" algn="just">
              <a:spcBef>
                <a:spcPts val="0"/>
              </a:spcBef>
              <a:spcAft>
                <a:spcPts val="0"/>
              </a:spcAft>
            </a:pPr>
            <a:r>
              <a:rPr lang="en-US" sz="2400" b="1" dirty="0">
                <a:latin typeface="Calibri" panose="020F0502020204030204" pitchFamily="34" charset="0"/>
                <a:ea typeface="Calibri" panose="020F0502020204030204" pitchFamily="34" charset="0"/>
                <a:cs typeface="Times New Roman" panose="02020603050405020304" pitchFamily="18" charset="0"/>
              </a:rPr>
              <a:t>Q.16 </a:t>
            </a:r>
            <a:r>
              <a:rPr lang="en-US" sz="2400" dirty="0"/>
              <a:t>Who sits opposite to the one who sits immediate left of T? </a:t>
            </a:r>
          </a:p>
          <a:p>
            <a:pPr marR="0" algn="just">
              <a:spcBef>
                <a:spcPts val="0"/>
              </a:spcBef>
              <a:spcAft>
                <a:spcPts val="0"/>
              </a:spcAft>
            </a:pPr>
            <a:endParaRPr lang="en-US" sz="2400" dirty="0"/>
          </a:p>
          <a:p>
            <a:pPr marL="457200" marR="0" indent="-457200" algn="just">
              <a:spcBef>
                <a:spcPts val="0"/>
              </a:spcBef>
              <a:spcAft>
                <a:spcPts val="0"/>
              </a:spcAft>
              <a:buAutoNum type="alphaLcParenBoth"/>
            </a:pPr>
            <a:r>
              <a:rPr lang="en-US" sz="2400" dirty="0"/>
              <a:t>W </a:t>
            </a:r>
          </a:p>
          <a:p>
            <a:pPr marL="457200" marR="0" indent="-457200" algn="just">
              <a:spcBef>
                <a:spcPts val="0"/>
              </a:spcBef>
              <a:spcAft>
                <a:spcPts val="0"/>
              </a:spcAft>
              <a:buAutoNum type="alphaLcParenBoth"/>
            </a:pPr>
            <a:r>
              <a:rPr lang="en-US" sz="2400" dirty="0"/>
              <a:t>V </a:t>
            </a:r>
          </a:p>
          <a:p>
            <a:pPr marL="457200" marR="0" indent="-457200" algn="just">
              <a:spcBef>
                <a:spcPts val="0"/>
              </a:spcBef>
              <a:spcAft>
                <a:spcPts val="0"/>
              </a:spcAft>
              <a:buAutoNum type="alphaLcParenBoth"/>
            </a:pPr>
            <a:r>
              <a:rPr lang="en-US" sz="2400" dirty="0"/>
              <a:t> S </a:t>
            </a:r>
          </a:p>
          <a:p>
            <a:pPr marL="457200" marR="0" indent="-457200" algn="just">
              <a:spcBef>
                <a:spcPts val="0"/>
              </a:spcBef>
              <a:spcAft>
                <a:spcPts val="0"/>
              </a:spcAft>
              <a:buAutoNum type="alphaLcParenBoth"/>
            </a:pPr>
            <a:r>
              <a:rPr lang="en-US" sz="2400" dirty="0"/>
              <a:t>U</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5459325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9F58C6FC-C649-3A88-91E0-66FDC1D53A5C}"/>
              </a:ext>
            </a:extLst>
          </p:cNvPr>
          <p:cNvSpPr txBox="1"/>
          <p:nvPr/>
        </p:nvSpPr>
        <p:spPr>
          <a:xfrm>
            <a:off x="3824412" y="2875002"/>
            <a:ext cx="3524744" cy="1107996"/>
          </a:xfrm>
          <a:prstGeom prst="rect">
            <a:avLst/>
          </a:prstGeom>
          <a:noFill/>
        </p:spPr>
        <p:txBody>
          <a:bodyPr wrap="square" rtlCol="0">
            <a:spAutoFit/>
          </a:bodyPr>
          <a:lstStyle/>
          <a:p>
            <a:pPr algn="just"/>
            <a:r>
              <a:rPr lang="en-US" sz="6600" b="1" u="sng" dirty="0"/>
              <a:t>PUZZLES</a:t>
            </a:r>
            <a:r>
              <a:rPr lang="en-US" sz="2400" b="1" u="sng" dirty="0"/>
              <a:t> </a:t>
            </a:r>
            <a:endParaRPr lang="en-US" sz="2400" u="sng" dirty="0"/>
          </a:p>
        </p:txBody>
      </p:sp>
    </p:spTree>
    <p:extLst>
      <p:ext uri="{BB962C8B-B14F-4D97-AF65-F5344CB8AC3E}">
        <p14:creationId xmlns:p14="http://schemas.microsoft.com/office/powerpoint/2010/main" val="35921183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6D2BF01B-C73E-0FF7-FC5C-8BC283F91474}"/>
              </a:ext>
            </a:extLst>
          </p:cNvPr>
          <p:cNvSpPr txBox="1"/>
          <p:nvPr/>
        </p:nvSpPr>
        <p:spPr>
          <a:xfrm>
            <a:off x="125862" y="875786"/>
            <a:ext cx="6409047" cy="5632311"/>
          </a:xfrm>
          <a:prstGeom prst="rect">
            <a:avLst/>
          </a:prstGeom>
          <a:noFill/>
        </p:spPr>
        <p:txBody>
          <a:bodyPr wrap="square" rtlCol="0">
            <a:spAutoFit/>
          </a:bodyPr>
          <a:lstStyle/>
          <a:p>
            <a:pPr algn="just"/>
            <a:r>
              <a:rPr lang="en-US" sz="2400" b="1" dirty="0"/>
              <a:t>Directions(1–5</a:t>
            </a:r>
            <a:r>
              <a:rPr lang="en-US" sz="2400" dirty="0"/>
              <a:t>):Read the following passage carefully and answers the questions given below it A group of seven friends, A, B, C, D, E, F and G work as Economist, Agriculture Officer, IT Officer, Terminal Operator, Clerk, Forex Officer and Research Analyst, for Banks L, M, N, P, Q, R and S but not necessarily in the same order. C works for Bank N and is neither a Research Analyst nor a Clerk. E is an IT Officer and works for Bank R. A works as Forex Officer and does not work for Bank L or Q. The one who is an Agriculture Officer works for Bank M. The one who works for Bank L works as a Terminal Operator. F works for Bank Q. G works for Bank P as a Research Analyst. D is not an Agriculture Officer</a:t>
            </a:r>
            <a:endParaRPr lang="en-US" sz="2400" u="sng" dirty="0"/>
          </a:p>
        </p:txBody>
      </p:sp>
      <p:sp>
        <p:nvSpPr>
          <p:cNvPr id="4" name="TextBox 3">
            <a:extLst>
              <a:ext uri="{FF2B5EF4-FFF2-40B4-BE49-F238E27FC236}">
                <a16:creationId xmlns:a16="http://schemas.microsoft.com/office/drawing/2014/main" id="{41F673ED-03A5-FE42-3943-94D6BE169A80}"/>
              </a:ext>
            </a:extLst>
          </p:cNvPr>
          <p:cNvSpPr txBox="1"/>
          <p:nvPr/>
        </p:nvSpPr>
        <p:spPr>
          <a:xfrm>
            <a:off x="6660771" y="889843"/>
            <a:ext cx="5233515" cy="5078313"/>
          </a:xfrm>
          <a:prstGeom prst="rect">
            <a:avLst/>
          </a:prstGeom>
          <a:noFill/>
        </p:spPr>
        <p:txBody>
          <a:bodyPr wrap="square" rtlCol="0">
            <a:spAutoFit/>
          </a:bodyPr>
          <a:lstStyle/>
          <a:p>
            <a:pPr algn="just"/>
            <a:r>
              <a:rPr lang="en-US" b="1" dirty="0"/>
              <a:t>Directions(1–5):</a:t>
            </a:r>
            <a:r>
              <a:rPr lang="hi-IN" dirty="0"/>
              <a:t>निम्नलिखित गद्यांश को ध्यानपूर्वक पढ़िए और उसके नीचे दिए गए प्रश्नों के उत्तर दीजिये, सात मित्रों का एक समूह, </a:t>
            </a:r>
            <a:r>
              <a:rPr lang="en-US" dirty="0"/>
              <a:t>A, B, C, D, E, F </a:t>
            </a:r>
            <a:r>
              <a:rPr lang="hi-IN" dirty="0"/>
              <a:t>और </a:t>
            </a:r>
            <a:r>
              <a:rPr lang="en-US" dirty="0"/>
              <a:t>G </a:t>
            </a:r>
            <a:r>
              <a:rPr lang="hi-IN" dirty="0"/>
              <a:t>अर्थशास्त्री, कृषि अधिकारी, आईटी अधिकारी, टर्मिनल ऑपरेटर के रूप में कार्य करते हैं। , क्लर्क, विदेशी मुद्रा अधिकारी और अनुसंधान विश्लेषक, बैंकों के लिए एल, एम, एन, पी, क्यू, आर और एस लेकिन जरूरी नहीं कि इसी क्रम में हों। </a:t>
            </a:r>
            <a:r>
              <a:rPr lang="en-US" dirty="0"/>
              <a:t>C </a:t>
            </a:r>
            <a:r>
              <a:rPr lang="hi-IN" dirty="0"/>
              <a:t>बैंक </a:t>
            </a:r>
            <a:r>
              <a:rPr lang="en-US" dirty="0"/>
              <a:t>N </a:t>
            </a:r>
            <a:r>
              <a:rPr lang="hi-IN" dirty="0"/>
              <a:t>के लिए कार्य करता है और वह न तो अनुसंधान विश्लेषक है और न ही क्लर्क है। </a:t>
            </a:r>
            <a:r>
              <a:rPr lang="en-US" dirty="0"/>
              <a:t>E </a:t>
            </a:r>
            <a:r>
              <a:rPr lang="hi-IN" dirty="0"/>
              <a:t>एक आईटी अधिकारी है और बैंक </a:t>
            </a:r>
            <a:r>
              <a:rPr lang="en-US" dirty="0"/>
              <a:t>R </a:t>
            </a:r>
            <a:r>
              <a:rPr lang="hi-IN" dirty="0"/>
              <a:t>के लिए काम करता है। </a:t>
            </a:r>
            <a:r>
              <a:rPr lang="en-US" dirty="0"/>
              <a:t>A </a:t>
            </a:r>
            <a:r>
              <a:rPr lang="hi-IN" dirty="0"/>
              <a:t>विदेशी मुद्रा अधिकारी के रूप में काम करता है और बैंक </a:t>
            </a:r>
            <a:r>
              <a:rPr lang="en-US" dirty="0"/>
              <a:t>L </a:t>
            </a:r>
            <a:r>
              <a:rPr lang="hi-IN" dirty="0"/>
              <a:t>या </a:t>
            </a:r>
            <a:r>
              <a:rPr lang="en-US" dirty="0"/>
              <a:t>Q </a:t>
            </a:r>
            <a:r>
              <a:rPr lang="hi-IN" dirty="0"/>
              <a:t>के लिए काम नहीं करता है। जो कृषि अधिकारी है वह बैंक </a:t>
            </a:r>
            <a:r>
              <a:rPr lang="en-US" dirty="0"/>
              <a:t>M </a:t>
            </a:r>
            <a:r>
              <a:rPr lang="hi-IN" dirty="0"/>
              <a:t>के लिए काम करता है। जो बैंक </a:t>
            </a:r>
            <a:r>
              <a:rPr lang="en-US" dirty="0"/>
              <a:t>L </a:t>
            </a:r>
            <a:r>
              <a:rPr lang="hi-IN" dirty="0"/>
              <a:t>के लिए काम करता है वह टर्मिनल ऑपरेटर के रूप में काम करता है। . </a:t>
            </a:r>
            <a:r>
              <a:rPr lang="en-US" dirty="0"/>
              <a:t>F </a:t>
            </a:r>
            <a:r>
              <a:rPr lang="hi-IN" dirty="0"/>
              <a:t>बैंक </a:t>
            </a:r>
            <a:r>
              <a:rPr lang="en-US" dirty="0"/>
              <a:t>Q </a:t>
            </a:r>
            <a:r>
              <a:rPr lang="hi-IN" dirty="0"/>
              <a:t>के लिए कार्य करता है। </a:t>
            </a:r>
            <a:r>
              <a:rPr lang="en-US" dirty="0"/>
              <a:t>G </a:t>
            </a:r>
            <a:r>
              <a:rPr lang="hi-IN" dirty="0"/>
              <a:t>बैंक </a:t>
            </a:r>
            <a:r>
              <a:rPr lang="en-US" dirty="0"/>
              <a:t>P </a:t>
            </a:r>
            <a:r>
              <a:rPr lang="hi-IN" dirty="0"/>
              <a:t>के लिए अनुसंधान विश्लेषक के रूप में कार्य करता है। </a:t>
            </a:r>
            <a:r>
              <a:rPr lang="en-US" dirty="0"/>
              <a:t>D </a:t>
            </a:r>
            <a:r>
              <a:rPr lang="hi-IN" dirty="0"/>
              <a:t>कृषि अधिकारी नहीं है</a:t>
            </a:r>
            <a:endParaRPr lang="en-US" dirty="0"/>
          </a:p>
        </p:txBody>
      </p:sp>
    </p:spTree>
    <p:extLst>
      <p:ext uri="{BB962C8B-B14F-4D97-AF65-F5344CB8AC3E}">
        <p14:creationId xmlns:p14="http://schemas.microsoft.com/office/powerpoint/2010/main" val="24331257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6D2BF01B-C73E-0FF7-FC5C-8BC283F91474}"/>
              </a:ext>
            </a:extLst>
          </p:cNvPr>
          <p:cNvSpPr txBox="1"/>
          <p:nvPr/>
        </p:nvSpPr>
        <p:spPr>
          <a:xfrm>
            <a:off x="116134" y="749326"/>
            <a:ext cx="6409047" cy="5632311"/>
          </a:xfrm>
          <a:prstGeom prst="rect">
            <a:avLst/>
          </a:prstGeom>
          <a:noFill/>
        </p:spPr>
        <p:txBody>
          <a:bodyPr wrap="square" rtlCol="0">
            <a:spAutoFit/>
          </a:bodyPr>
          <a:lstStyle/>
          <a:p>
            <a:pPr algn="just"/>
            <a:r>
              <a:rPr lang="en-US" sz="2400" b="1" dirty="0"/>
              <a:t>Directions(1–5</a:t>
            </a:r>
            <a:r>
              <a:rPr lang="en-US" sz="2400" dirty="0"/>
              <a:t>):Read the following passage carefully and answers the questions given below it A group of seven friends, A, B, C, D, E, F and G work as Economist, Agriculture Officer, IT Officer, Terminal Operator, Clerk, Forex Officer and Research Analyst, for Banks L, M, N, P, Q, R and S but not necessarily in the same order. C works for Bank N and is neither a Research Analyst nor a Clerk. E is an IT Officer and works for Bank R. A works as Forex Officer and does not work for Bank L or Q. The one who is an Agriculture Officer works for Bank M. The one who works for Bank L works as a Terminal Operator. F works for Bank Q. G works for Bank P as a Research Analyst. D is not an Agriculture Officer</a:t>
            </a:r>
            <a:endParaRPr lang="en-US" sz="2400" u="sng" dirty="0"/>
          </a:p>
        </p:txBody>
      </p:sp>
    </p:spTree>
    <p:extLst>
      <p:ext uri="{BB962C8B-B14F-4D97-AF65-F5344CB8AC3E}">
        <p14:creationId xmlns:p14="http://schemas.microsoft.com/office/powerpoint/2010/main" val="18987001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4AC2C7FD-2A54-22EB-A41F-6D276912794C}"/>
              </a:ext>
            </a:extLst>
          </p:cNvPr>
          <p:cNvSpPr txBox="1"/>
          <p:nvPr/>
        </p:nvSpPr>
        <p:spPr>
          <a:xfrm>
            <a:off x="304801" y="833045"/>
            <a:ext cx="11887199" cy="5632311"/>
          </a:xfrm>
          <a:prstGeom prst="rect">
            <a:avLst/>
          </a:prstGeom>
          <a:noFill/>
        </p:spPr>
        <p:txBody>
          <a:bodyPr wrap="square" rtlCol="0">
            <a:spAutoFit/>
          </a:bodyPr>
          <a:lstStyle/>
          <a:p>
            <a:pPr algn="just"/>
            <a:r>
              <a:rPr lang="en-US" sz="2400" b="1" dirty="0"/>
              <a:t>Q.1 </a:t>
            </a:r>
            <a:r>
              <a:rPr lang="en-US" sz="2400" dirty="0"/>
              <a:t>Who amongst the following works as an Agriculture Officer ? </a:t>
            </a:r>
          </a:p>
          <a:p>
            <a:pPr algn="just"/>
            <a:endParaRPr lang="en-US" sz="2400" dirty="0"/>
          </a:p>
          <a:p>
            <a:pPr marL="457200" indent="-457200" algn="just">
              <a:buAutoNum type="alphaLcParenBoth"/>
            </a:pPr>
            <a:r>
              <a:rPr lang="en-US" sz="2400" dirty="0"/>
              <a:t>C    (b) B     (c) F    (d) E</a:t>
            </a:r>
          </a:p>
          <a:p>
            <a:pPr marL="457200" indent="-457200" algn="just">
              <a:buAutoNum type="alphaLcParenBoth"/>
            </a:pPr>
            <a:endParaRPr lang="en-US" sz="2400" dirty="0"/>
          </a:p>
          <a:p>
            <a:pPr algn="just"/>
            <a:endParaRPr lang="en-US" sz="2400" dirty="0"/>
          </a:p>
          <a:p>
            <a:pPr algn="just"/>
            <a:r>
              <a:rPr lang="en-US" sz="2400" b="1" dirty="0"/>
              <a:t>Q.2 </a:t>
            </a:r>
            <a:r>
              <a:rPr lang="en-US" sz="2400" dirty="0"/>
              <a:t>What is the profession of C ? </a:t>
            </a:r>
          </a:p>
          <a:p>
            <a:pPr algn="just"/>
            <a:endParaRPr lang="en-US" sz="2400" dirty="0"/>
          </a:p>
          <a:p>
            <a:pPr marL="457200" indent="-457200" algn="just">
              <a:buAutoNum type="alphaLcParenBoth"/>
            </a:pPr>
            <a:r>
              <a:rPr lang="en-US" sz="2400" dirty="0"/>
              <a:t>Terminal operator   (b) Agriculture Officer   (c) Economist    (d) Cannot be determined</a:t>
            </a:r>
          </a:p>
          <a:p>
            <a:pPr marL="457200" indent="-457200" algn="just">
              <a:buAutoNum type="alphaLcParenBoth"/>
            </a:pPr>
            <a:endParaRPr lang="en-US" sz="2400" dirty="0"/>
          </a:p>
          <a:p>
            <a:pPr algn="just"/>
            <a:endParaRPr lang="en-US" sz="2400" dirty="0"/>
          </a:p>
          <a:p>
            <a:pPr algn="just"/>
            <a:r>
              <a:rPr lang="en-US" sz="2400" b="1" dirty="0"/>
              <a:t>Q.3 </a:t>
            </a:r>
            <a:r>
              <a:rPr lang="en-US" sz="2400" dirty="0"/>
              <a:t>For which Bank does B work ? </a:t>
            </a:r>
          </a:p>
          <a:p>
            <a:pPr algn="just"/>
            <a:endParaRPr lang="en-US" sz="2400" dirty="0"/>
          </a:p>
          <a:p>
            <a:pPr marL="457200" indent="-457200" algn="just">
              <a:buAutoNum type="alphaLcParenBoth"/>
            </a:pPr>
            <a:r>
              <a:rPr lang="en-US" sz="2400" dirty="0"/>
              <a:t>M    (b) S     (c) L      (d) Either M or S</a:t>
            </a:r>
          </a:p>
          <a:p>
            <a:pPr marL="457200" indent="-457200" algn="just">
              <a:buAutoNum type="alphaLcParenBoth"/>
            </a:pPr>
            <a:endParaRPr lang="en-US" sz="2400" dirty="0"/>
          </a:p>
          <a:p>
            <a:pPr algn="just"/>
            <a:endParaRPr lang="en-US" sz="2400" dirty="0"/>
          </a:p>
        </p:txBody>
      </p:sp>
    </p:spTree>
    <p:extLst>
      <p:ext uri="{BB962C8B-B14F-4D97-AF65-F5344CB8AC3E}">
        <p14:creationId xmlns:p14="http://schemas.microsoft.com/office/powerpoint/2010/main" val="36827958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5012FA9A-65BA-A292-049D-C7D80906D713}"/>
              </a:ext>
            </a:extLst>
          </p:cNvPr>
          <p:cNvSpPr txBox="1"/>
          <p:nvPr/>
        </p:nvSpPr>
        <p:spPr>
          <a:xfrm>
            <a:off x="152400" y="810297"/>
            <a:ext cx="11887199" cy="3416320"/>
          </a:xfrm>
          <a:prstGeom prst="rect">
            <a:avLst/>
          </a:prstGeom>
          <a:noFill/>
        </p:spPr>
        <p:txBody>
          <a:bodyPr wrap="square" rtlCol="0">
            <a:spAutoFit/>
          </a:bodyPr>
          <a:lstStyle/>
          <a:p>
            <a:pPr algn="just"/>
            <a:r>
              <a:rPr lang="en-US" sz="2400" b="1" dirty="0"/>
              <a:t>Q. 4 </a:t>
            </a:r>
            <a:r>
              <a:rPr lang="en-US" sz="2400" dirty="0"/>
              <a:t>What is the profession of the person who works for Bank S ? </a:t>
            </a:r>
          </a:p>
          <a:p>
            <a:pPr algn="just"/>
            <a:endParaRPr lang="en-US" sz="2400" dirty="0"/>
          </a:p>
          <a:p>
            <a:pPr marL="457200" indent="-457200" algn="just">
              <a:buAutoNum type="alphaLcParenBoth"/>
            </a:pPr>
            <a:r>
              <a:rPr lang="en-US" sz="2400" dirty="0"/>
              <a:t>Clerk     (b) Agriculture Officer      (c) Terminal Operator     (d)Forex Officer</a:t>
            </a:r>
          </a:p>
          <a:p>
            <a:pPr marL="457200" indent="-457200" algn="just">
              <a:buAutoNum type="alphaLcParenBoth"/>
            </a:pPr>
            <a:endParaRPr lang="en-US" sz="2400" dirty="0"/>
          </a:p>
          <a:p>
            <a:pPr algn="just"/>
            <a:endParaRPr lang="en-US" sz="2400" dirty="0"/>
          </a:p>
          <a:p>
            <a:pPr algn="just"/>
            <a:r>
              <a:rPr lang="en-US" sz="2400" b="1" dirty="0"/>
              <a:t>Q.5 </a:t>
            </a:r>
            <a:r>
              <a:rPr lang="en-US" sz="2400" dirty="0"/>
              <a:t>For which Bank does D work ? </a:t>
            </a:r>
          </a:p>
          <a:p>
            <a:pPr algn="just"/>
            <a:endParaRPr lang="en-US" sz="2400" dirty="0"/>
          </a:p>
          <a:p>
            <a:pPr algn="just"/>
            <a:r>
              <a:rPr lang="en-US" sz="2400" dirty="0"/>
              <a:t>(a) Q     (b) L     (c) N     (d) S</a:t>
            </a:r>
          </a:p>
          <a:p>
            <a:pPr algn="just"/>
            <a:endParaRPr lang="en-US" sz="2400" dirty="0"/>
          </a:p>
        </p:txBody>
      </p:sp>
    </p:spTree>
    <p:extLst>
      <p:ext uri="{BB962C8B-B14F-4D97-AF65-F5344CB8AC3E}">
        <p14:creationId xmlns:p14="http://schemas.microsoft.com/office/powerpoint/2010/main" val="2099792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E5B80907-6E93-D2E8-886C-44B20B960460}"/>
              </a:ext>
            </a:extLst>
          </p:cNvPr>
          <p:cNvSpPr txBox="1"/>
          <p:nvPr/>
        </p:nvSpPr>
        <p:spPr>
          <a:xfrm>
            <a:off x="186223" y="918347"/>
            <a:ext cx="5767754" cy="5632311"/>
          </a:xfrm>
          <a:prstGeom prst="rect">
            <a:avLst/>
          </a:prstGeom>
          <a:noFill/>
        </p:spPr>
        <p:txBody>
          <a:bodyPr wrap="square" rtlCol="0">
            <a:spAutoFit/>
          </a:bodyPr>
          <a:lstStyle/>
          <a:p>
            <a:pPr algn="just"/>
            <a:r>
              <a:rPr lang="en-US" sz="2400" b="1" dirty="0"/>
              <a:t>Direction(6-10) </a:t>
            </a:r>
            <a:r>
              <a:rPr lang="en-US" sz="2400" dirty="0"/>
              <a:t>Study the following information carefully and answer the questions given below: A building has eight floors 1 to 8 in such a way that ground floor is numbered 1, the floor above it is numbered 2 and so on. The topmost floor is numbered 8. Eight persons G, P, M, R, Q, A, D and C are staying each on one of these floor mentioned above. A is staying on Floor no. 6. There is a gap of three floors between G and R. C is staying on the topmost floor. Neither P nor M is staying on floor no. 5. Q is staying in the middle of floor P and M. R staying on floor no. 1. M is not an immediate </a:t>
            </a:r>
            <a:r>
              <a:rPr lang="en-US" sz="2400" dirty="0" err="1"/>
              <a:t>neighbour</a:t>
            </a:r>
            <a:r>
              <a:rPr lang="en-US" sz="2400" dirty="0"/>
              <a:t> of G.</a:t>
            </a:r>
          </a:p>
        </p:txBody>
      </p:sp>
      <p:sp>
        <p:nvSpPr>
          <p:cNvPr id="4" name="TextBox 3">
            <a:extLst>
              <a:ext uri="{FF2B5EF4-FFF2-40B4-BE49-F238E27FC236}">
                <a16:creationId xmlns:a16="http://schemas.microsoft.com/office/drawing/2014/main" id="{EED85F79-740B-7BE5-AAB7-BF44F4CF49AB}"/>
              </a:ext>
            </a:extLst>
          </p:cNvPr>
          <p:cNvSpPr txBox="1"/>
          <p:nvPr/>
        </p:nvSpPr>
        <p:spPr>
          <a:xfrm>
            <a:off x="6096000" y="733680"/>
            <a:ext cx="5600487" cy="6001643"/>
          </a:xfrm>
          <a:prstGeom prst="rect">
            <a:avLst/>
          </a:prstGeom>
          <a:noFill/>
        </p:spPr>
        <p:txBody>
          <a:bodyPr wrap="square" rtlCol="0">
            <a:spAutoFit/>
          </a:bodyPr>
          <a:lstStyle/>
          <a:p>
            <a:pPr algn="just"/>
            <a:r>
              <a:rPr lang="hi-IN" sz="2400" dirty="0"/>
              <a:t>निर्देश(6-10) निम्नलिखित जानकारी का ध्यानपूर्वक अध्ययन करें और नीचे दिए गए प्रश्नों के उत्तर दें: एक इमारत में आठ मंजिलें 1 से 8 इस प्रकार हैं कि भूतल की संख्या 1 है, इसके ऊपर की मंजिल की संख्या 2 है और इसी तरह आगे भी। सबसे ऊपर की मंजिल की संख्या 8 है। आठ व्यक्ति </a:t>
            </a:r>
            <a:r>
              <a:rPr lang="en-US" sz="2400" dirty="0"/>
              <a:t>G, P, M, R, Q, A, D </a:t>
            </a:r>
            <a:r>
              <a:rPr lang="hi-IN" sz="2400" dirty="0"/>
              <a:t>और </a:t>
            </a:r>
            <a:r>
              <a:rPr lang="en-US" sz="2400" dirty="0"/>
              <a:t>C </a:t>
            </a:r>
            <a:r>
              <a:rPr lang="hi-IN" sz="2400" dirty="0"/>
              <a:t>ऊपर बताए गए इन मंजिलों में से प्रत्येक पर रहते हैं। </a:t>
            </a:r>
            <a:r>
              <a:rPr lang="en-US" sz="2400" dirty="0"/>
              <a:t>A, </a:t>
            </a:r>
            <a:r>
              <a:rPr lang="hi-IN" sz="2400" dirty="0"/>
              <a:t>तल नं. पर रहता है। 6. </a:t>
            </a:r>
            <a:r>
              <a:rPr lang="en-US" sz="2400" dirty="0"/>
              <a:t>G </a:t>
            </a:r>
            <a:r>
              <a:rPr lang="hi-IN" sz="2400" dirty="0"/>
              <a:t>और </a:t>
            </a:r>
            <a:r>
              <a:rPr lang="en-US" sz="2400" dirty="0"/>
              <a:t>R </a:t>
            </a:r>
            <a:r>
              <a:rPr lang="hi-IN" sz="2400" dirty="0"/>
              <a:t>के बीच तीन मंजिलों का अंतर है। </a:t>
            </a:r>
            <a:r>
              <a:rPr lang="en-US" sz="2400" dirty="0"/>
              <a:t>C </a:t>
            </a:r>
            <a:r>
              <a:rPr lang="hi-IN" sz="2400" dirty="0"/>
              <a:t>सबसे ऊपरी मंजिल पर रहता है। न तो </a:t>
            </a:r>
            <a:r>
              <a:rPr lang="en-US" sz="2400" dirty="0"/>
              <a:t>P </a:t>
            </a:r>
            <a:r>
              <a:rPr lang="hi-IN" sz="2400" dirty="0"/>
              <a:t>न ही </a:t>
            </a:r>
            <a:r>
              <a:rPr lang="en-US" sz="2400" dirty="0"/>
              <a:t>M </a:t>
            </a:r>
            <a:r>
              <a:rPr lang="hi-IN" sz="2400" dirty="0"/>
              <a:t>मंजिल संख्या पर रहता है। 5. </a:t>
            </a:r>
            <a:r>
              <a:rPr lang="en-US" sz="2400" dirty="0"/>
              <a:t>Q </a:t>
            </a:r>
            <a:r>
              <a:rPr lang="hi-IN" sz="2400" dirty="0"/>
              <a:t>तल </a:t>
            </a:r>
            <a:r>
              <a:rPr lang="en-US" sz="2400" dirty="0"/>
              <a:t>P </a:t>
            </a:r>
            <a:r>
              <a:rPr lang="hi-IN" sz="2400" dirty="0"/>
              <a:t>और </a:t>
            </a:r>
            <a:r>
              <a:rPr lang="en-US" sz="2400" dirty="0"/>
              <a:t>M </a:t>
            </a:r>
            <a:r>
              <a:rPr lang="hi-IN" sz="2400" dirty="0"/>
              <a:t>के मध्य में रहता है। </a:t>
            </a:r>
            <a:r>
              <a:rPr lang="en-US" sz="2400" dirty="0"/>
              <a:t>R </a:t>
            </a:r>
            <a:r>
              <a:rPr lang="hi-IN" sz="2400" dirty="0"/>
              <a:t>तल संख्या पर रहता है। 1. </a:t>
            </a:r>
            <a:r>
              <a:rPr lang="en-US" sz="2400" dirty="0"/>
              <a:t>M, G </a:t>
            </a:r>
            <a:r>
              <a:rPr lang="hi-IN" sz="2400" dirty="0"/>
              <a:t>का निकटतम पडोसी नहीं है.</a:t>
            </a:r>
            <a:endParaRPr lang="en-US" sz="2400" dirty="0"/>
          </a:p>
        </p:txBody>
      </p:sp>
    </p:spTree>
    <p:extLst>
      <p:ext uri="{BB962C8B-B14F-4D97-AF65-F5344CB8AC3E}">
        <p14:creationId xmlns:p14="http://schemas.microsoft.com/office/powerpoint/2010/main" val="11560011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E5B80907-6E93-D2E8-886C-44B20B960460}"/>
              </a:ext>
            </a:extLst>
          </p:cNvPr>
          <p:cNvSpPr txBox="1"/>
          <p:nvPr/>
        </p:nvSpPr>
        <p:spPr>
          <a:xfrm>
            <a:off x="186223" y="918347"/>
            <a:ext cx="11739888" cy="4524315"/>
          </a:xfrm>
          <a:prstGeom prst="rect">
            <a:avLst/>
          </a:prstGeom>
          <a:noFill/>
        </p:spPr>
        <p:txBody>
          <a:bodyPr wrap="square" rtlCol="0">
            <a:spAutoFit/>
          </a:bodyPr>
          <a:lstStyle/>
          <a:p>
            <a:pPr algn="just"/>
            <a:r>
              <a:rPr lang="en-US" sz="2400" b="1" dirty="0"/>
              <a:t>Direction(6-10) </a:t>
            </a:r>
            <a:r>
              <a:rPr lang="en-US" sz="2400" dirty="0"/>
              <a:t>Study the following information carefully and answer the questions given below: A building has eight floors 1 to 8 in such a way that ground floor is numbered 1, the floor above it is numbered 2 and so on. The topmost floor is numbered 8. Eight persons G, P, M, R, Q, A, D and C are staying each on one of these floor mentioned above. A is staying on Floor no. 6. There is a gap of three floors between G and R. C is staying on the topmost floor. Neither P nor M is staying on floor no. 5. Q is staying in the middle of floor P and M. R staying on floor no. 1. M is not an immediate </a:t>
            </a:r>
            <a:r>
              <a:rPr lang="en-US" sz="2400" dirty="0" err="1"/>
              <a:t>neighbour</a:t>
            </a:r>
            <a:r>
              <a:rPr lang="en-US" sz="2400" dirty="0"/>
              <a:t> of G.</a:t>
            </a:r>
          </a:p>
          <a:p>
            <a:pPr algn="just"/>
            <a:endParaRPr lang="en-US" sz="2400" dirty="0"/>
          </a:p>
          <a:p>
            <a:pPr algn="just"/>
            <a:r>
              <a:rPr lang="en-US" sz="2400" dirty="0"/>
              <a:t>Q.6 . Who is staying on floor no. 7? </a:t>
            </a:r>
          </a:p>
          <a:p>
            <a:pPr algn="just"/>
            <a:endParaRPr lang="en-US" sz="2400" dirty="0"/>
          </a:p>
          <a:p>
            <a:pPr algn="just"/>
            <a:r>
              <a:rPr lang="en-US" sz="2400" dirty="0"/>
              <a:t>(a) A (b) P (c) D (d) R</a:t>
            </a:r>
          </a:p>
          <a:p>
            <a:pPr algn="just"/>
            <a:endParaRPr lang="en-US" sz="2400" dirty="0"/>
          </a:p>
        </p:txBody>
      </p:sp>
    </p:spTree>
    <p:extLst>
      <p:ext uri="{BB962C8B-B14F-4D97-AF65-F5344CB8AC3E}">
        <p14:creationId xmlns:p14="http://schemas.microsoft.com/office/powerpoint/2010/main" val="138813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F7EEBC18-2904-9125-4DFD-3D3E4F8D7656}"/>
              </a:ext>
            </a:extLst>
          </p:cNvPr>
          <p:cNvSpPr txBox="1"/>
          <p:nvPr/>
        </p:nvSpPr>
        <p:spPr>
          <a:xfrm>
            <a:off x="191561" y="972525"/>
            <a:ext cx="11649594" cy="4524315"/>
          </a:xfrm>
          <a:prstGeom prst="rect">
            <a:avLst/>
          </a:prstGeom>
          <a:noFill/>
        </p:spPr>
        <p:txBody>
          <a:bodyPr wrap="square" rtlCol="0">
            <a:spAutoFit/>
          </a:bodyPr>
          <a:lstStyle/>
          <a:p>
            <a:pPr algn="just"/>
            <a:r>
              <a:rPr lang="en-US" sz="2400" dirty="0"/>
              <a:t>Q.7 How many persons are staying between floor D and P? </a:t>
            </a:r>
          </a:p>
          <a:p>
            <a:pPr algn="just"/>
            <a:endParaRPr lang="en-US" sz="2400" dirty="0"/>
          </a:p>
          <a:p>
            <a:pPr marL="457200" indent="-457200" algn="just">
              <a:buAutoNum type="alphaLcParenBoth"/>
            </a:pPr>
            <a:r>
              <a:rPr lang="en-US" sz="2400" dirty="0"/>
              <a:t>Three (b) Four (c) Two (d) one </a:t>
            </a:r>
          </a:p>
          <a:p>
            <a:pPr marL="457200" indent="-457200" algn="just">
              <a:buAutoNum type="alphaLcParenBoth"/>
            </a:pPr>
            <a:endParaRPr lang="en-US" sz="2400" dirty="0"/>
          </a:p>
          <a:p>
            <a:pPr algn="just"/>
            <a:r>
              <a:rPr lang="en-US" sz="2400" dirty="0"/>
              <a:t>Q.8 Who is staying on the second floor? </a:t>
            </a:r>
          </a:p>
          <a:p>
            <a:pPr algn="just"/>
            <a:endParaRPr lang="en-US" sz="2400" dirty="0"/>
          </a:p>
          <a:p>
            <a:pPr marL="457200" indent="-457200" algn="just">
              <a:buAutoNum type="alphaLcParenBoth"/>
            </a:pPr>
            <a:r>
              <a:rPr lang="en-US" sz="2400" dirty="0"/>
              <a:t>Q (b) M (c) P (d) A</a:t>
            </a:r>
          </a:p>
          <a:p>
            <a:pPr marL="457200" indent="-457200" algn="just">
              <a:buAutoNum type="alphaLcParenBoth"/>
            </a:pPr>
            <a:endParaRPr lang="en-US" sz="2400" dirty="0"/>
          </a:p>
          <a:p>
            <a:pPr algn="just"/>
            <a:r>
              <a:rPr lang="en-US" sz="2400" dirty="0"/>
              <a:t>Q.9 If all the persons arranged in an alphabetical order in such a way that A occupies floor no. 1 then who will occupy floor no. 5? </a:t>
            </a:r>
          </a:p>
          <a:p>
            <a:pPr algn="just"/>
            <a:endParaRPr lang="en-US" sz="2400" dirty="0"/>
          </a:p>
          <a:p>
            <a:pPr algn="just"/>
            <a:r>
              <a:rPr lang="en-US" sz="2400" dirty="0"/>
              <a:t>(a) G (b) Q (c) R (d) M</a:t>
            </a:r>
          </a:p>
        </p:txBody>
      </p:sp>
    </p:spTree>
    <p:extLst>
      <p:ext uri="{BB962C8B-B14F-4D97-AF65-F5344CB8AC3E}">
        <p14:creationId xmlns:p14="http://schemas.microsoft.com/office/powerpoint/2010/main" val="792846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7701375F-367E-FCB3-77AE-CFDD3BD064C2}"/>
              </a:ext>
            </a:extLst>
          </p:cNvPr>
          <p:cNvSpPr txBox="1"/>
          <p:nvPr/>
        </p:nvSpPr>
        <p:spPr>
          <a:xfrm>
            <a:off x="0" y="210026"/>
            <a:ext cx="11985673" cy="6647974"/>
          </a:xfrm>
          <a:prstGeom prst="rect">
            <a:avLst/>
          </a:prstGeom>
          <a:noFill/>
        </p:spPr>
        <p:txBody>
          <a:bodyPr wrap="square" rtlCol="0">
            <a:spAutoFit/>
          </a:bodyPr>
          <a:lstStyle/>
          <a:p>
            <a:pPr marL="0" marR="0" algn="just">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u="sng" dirty="0">
                <a:effectLst/>
                <a:latin typeface="Calibri" panose="020F0502020204030204" pitchFamily="34" charset="0"/>
                <a:ea typeface="Calibri" panose="020F0502020204030204" pitchFamily="34" charset="0"/>
                <a:cs typeface="Times New Roman" panose="02020603050405020304" pitchFamily="18" charset="0"/>
              </a:rPr>
              <a:t>Reading Accurately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just">
              <a:spcBef>
                <a:spcPts val="0"/>
              </a:spcBef>
              <a:spcAft>
                <a:spcPts val="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Directions:</a:t>
            </a:r>
            <a:r>
              <a:rPr lang="en-US" sz="2400" dirty="0">
                <a:effectLst/>
                <a:latin typeface="Calibri" panose="020F0502020204030204" pitchFamily="34" charset="0"/>
                <a:ea typeface="Calibri" panose="020F0502020204030204" pitchFamily="34" charset="0"/>
                <a:cs typeface="Times New Roman" panose="02020603050405020304" pitchFamily="18" charset="0"/>
              </a:rPr>
              <a:t> Each condition in this exercise is followed by a series of deductions. Determine whether each deduction is True or</a:t>
            </a:r>
            <a:r>
              <a:rPr lang="en-US" sz="2400" i="1" dirty="0">
                <a:effectLst/>
                <a:latin typeface="Calibri" panose="020F0502020204030204" pitchFamily="34" charset="0"/>
                <a:ea typeface="Calibri" panose="020F0502020204030204" pitchFamily="34" charset="0"/>
                <a:cs typeface="Times New Roman" panose="02020603050405020304" pitchFamily="18" charset="0"/>
              </a:rPr>
              <a:t> </a:t>
            </a:r>
            <a:r>
              <a:rPr lang="en-US" sz="2400" dirty="0">
                <a:effectLst/>
                <a:latin typeface="Calibri" panose="020F0502020204030204" pitchFamily="34" charset="0"/>
                <a:ea typeface="Calibri" panose="020F0502020204030204" pitchFamily="34" charset="0"/>
                <a:cs typeface="Times New Roman" panose="02020603050405020304" pitchFamily="18" charset="0"/>
              </a:rPr>
              <a:t>False.</a:t>
            </a: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just">
              <a:spcBef>
                <a:spcPts val="0"/>
              </a:spcBef>
              <a:spcAft>
                <a:spcPts val="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1</a:t>
            </a:r>
            <a:r>
              <a:rPr lang="en-US" sz="2400" dirty="0">
                <a:effectLst/>
                <a:latin typeface="Calibri" panose="020F0502020204030204" pitchFamily="34" charset="0"/>
                <a:ea typeface="Calibri" panose="020F0502020204030204" pitchFamily="34" charset="0"/>
                <a:cs typeface="Times New Roman" panose="02020603050405020304" pitchFamily="18" charset="0"/>
              </a:rPr>
              <a:t>. A and B are two consecutive elements in a line.</a:t>
            </a: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Deductions:</a:t>
            </a: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 I.A is next to B</a:t>
            </a: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II.A is to the left of B</a:t>
            </a: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III.C is between A and B </a:t>
            </a: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just">
              <a:spcBef>
                <a:spcPts val="0"/>
              </a:spcBef>
              <a:spcAft>
                <a:spcPts val="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2. </a:t>
            </a:r>
            <a:r>
              <a:rPr lang="en-US" sz="2400" dirty="0">
                <a:effectLst/>
                <a:latin typeface="Calibri" panose="020F0502020204030204" pitchFamily="34" charset="0"/>
                <a:ea typeface="Calibri" panose="020F0502020204030204" pitchFamily="34" charset="0"/>
                <a:cs typeface="Times New Roman" panose="02020603050405020304" pitchFamily="18" charset="0"/>
              </a:rPr>
              <a:t>To be in the theatre, each child (a person less than 13 years old) must be accompanied by an adult.</a:t>
            </a: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Deductions: I .Champak who is ten could be in the theatre by himself.</a:t>
            </a: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II. Champak who is thirty-five could be in the theatre by himself.</a:t>
            </a:r>
          </a:p>
          <a:p>
            <a:pPr marL="0" marR="0" algn="just">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en-US" sz="3600" u="sng" dirty="0"/>
          </a:p>
        </p:txBody>
      </p:sp>
    </p:spTree>
    <p:extLst>
      <p:ext uri="{BB962C8B-B14F-4D97-AF65-F5344CB8AC3E}">
        <p14:creationId xmlns:p14="http://schemas.microsoft.com/office/powerpoint/2010/main" val="8235491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02C73B27-D713-E0D6-C9A9-9AE99C2D3A3C}"/>
              </a:ext>
            </a:extLst>
          </p:cNvPr>
          <p:cNvSpPr txBox="1"/>
          <p:nvPr/>
        </p:nvSpPr>
        <p:spPr>
          <a:xfrm>
            <a:off x="271203" y="894704"/>
            <a:ext cx="11649594" cy="1569660"/>
          </a:xfrm>
          <a:prstGeom prst="rect">
            <a:avLst/>
          </a:prstGeom>
          <a:noFill/>
        </p:spPr>
        <p:txBody>
          <a:bodyPr wrap="square" rtlCol="0">
            <a:spAutoFit/>
          </a:bodyPr>
          <a:lstStyle/>
          <a:p>
            <a:pPr algn="just"/>
            <a:r>
              <a:rPr lang="en-US" sz="2400" dirty="0"/>
              <a:t>Q.10 Who among the following are the immediate </a:t>
            </a:r>
            <a:r>
              <a:rPr lang="en-US" sz="2400" dirty="0" err="1"/>
              <a:t>neighbours</a:t>
            </a:r>
            <a:r>
              <a:rPr lang="en-US" sz="2400" dirty="0"/>
              <a:t> of the person who is staying on floor no. 3?</a:t>
            </a:r>
          </a:p>
          <a:p>
            <a:pPr algn="just"/>
            <a:endParaRPr lang="en-US" sz="2400" dirty="0"/>
          </a:p>
          <a:p>
            <a:pPr algn="just"/>
            <a:r>
              <a:rPr lang="en-US" sz="2400" dirty="0"/>
              <a:t> (a) R and P (b) A and P (c) G and M (d) P and M</a:t>
            </a:r>
          </a:p>
        </p:txBody>
      </p:sp>
    </p:spTree>
    <p:extLst>
      <p:ext uri="{BB962C8B-B14F-4D97-AF65-F5344CB8AC3E}">
        <p14:creationId xmlns:p14="http://schemas.microsoft.com/office/powerpoint/2010/main" val="35307476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2B3D9E70-314A-0123-4833-D83B3A15FC60}"/>
              </a:ext>
            </a:extLst>
          </p:cNvPr>
          <p:cNvSpPr txBox="1"/>
          <p:nvPr/>
        </p:nvSpPr>
        <p:spPr>
          <a:xfrm>
            <a:off x="196948" y="768805"/>
            <a:ext cx="6850966" cy="6370975"/>
          </a:xfrm>
          <a:prstGeom prst="rect">
            <a:avLst/>
          </a:prstGeom>
          <a:noFill/>
        </p:spPr>
        <p:txBody>
          <a:bodyPr wrap="square" rtlCol="0">
            <a:spAutoFit/>
          </a:bodyPr>
          <a:lstStyle/>
          <a:p>
            <a:pPr algn="just"/>
            <a:r>
              <a:rPr lang="en-US" sz="2400" b="1" dirty="0"/>
              <a:t>Direction(11-15) : </a:t>
            </a:r>
            <a:r>
              <a:rPr lang="en-US" sz="2400" dirty="0"/>
              <a:t>Study the following information carefully and answer the questions given below: A, B, C, D, E, F and G are employees of different company. Each of them work on different floors numbered from I to VII, but not necessarily in the same order. Each of them wears a shirt of a different </a:t>
            </a:r>
            <a:r>
              <a:rPr lang="en-US" sz="2400" dirty="0" err="1"/>
              <a:t>colour</a:t>
            </a:r>
            <a:r>
              <a:rPr lang="en-US" sz="2400" dirty="0"/>
              <a:t>, viz Blue, Green, Yellow, sky Blue, Purple, Red and Pink but not necessarily in the same order. B works on floor IV but he does not wear either Purple or sky Blue shirt. C wears Blue shirt but he does not work on floor II or IV. E works on floor V and he wears a Red shirt. The one who wears a Green shirt works on floor VII. D works on floor I. G wears a pink shirt. A does not work on VII. The one who wears sky Blue shirts works on floor II.</a:t>
            </a:r>
          </a:p>
          <a:p>
            <a:pPr algn="just"/>
            <a:endParaRPr lang="en-US" sz="2400" dirty="0"/>
          </a:p>
          <a:p>
            <a:pPr algn="just"/>
            <a:endParaRPr lang="en-US" sz="2400" dirty="0"/>
          </a:p>
        </p:txBody>
      </p:sp>
      <p:sp>
        <p:nvSpPr>
          <p:cNvPr id="4" name="TextBox 3">
            <a:extLst>
              <a:ext uri="{FF2B5EF4-FFF2-40B4-BE49-F238E27FC236}">
                <a16:creationId xmlns:a16="http://schemas.microsoft.com/office/drawing/2014/main" id="{B3D022A7-633D-1D12-2187-B610AD1A365B}"/>
              </a:ext>
            </a:extLst>
          </p:cNvPr>
          <p:cNvSpPr txBox="1"/>
          <p:nvPr/>
        </p:nvSpPr>
        <p:spPr>
          <a:xfrm>
            <a:off x="7244862" y="768805"/>
            <a:ext cx="4572000" cy="5632311"/>
          </a:xfrm>
          <a:prstGeom prst="rect">
            <a:avLst/>
          </a:prstGeom>
          <a:noFill/>
        </p:spPr>
        <p:txBody>
          <a:bodyPr wrap="square" rtlCol="0">
            <a:spAutoFit/>
          </a:bodyPr>
          <a:lstStyle/>
          <a:p>
            <a:r>
              <a:rPr lang="hi-IN" dirty="0"/>
              <a:t>निर्देश (11-15): निम्नलिखित जानकारी का ध्यानपूर्वक अध्ययन करें और नीचे दिए गए प्रश्नों के उत्तर दें: </a:t>
            </a:r>
            <a:r>
              <a:rPr lang="en-US" dirty="0"/>
              <a:t>A, B, C, D, E, F </a:t>
            </a:r>
            <a:r>
              <a:rPr lang="hi-IN" dirty="0"/>
              <a:t>और </a:t>
            </a:r>
            <a:r>
              <a:rPr lang="en-US" dirty="0"/>
              <a:t>G </a:t>
            </a:r>
            <a:r>
              <a:rPr lang="hi-IN" dirty="0"/>
              <a:t>अलग-अलग कंपनी के कर्मचारी हैं। उनमें से प्रत्येक अलग-अलग मंजिलों पर </a:t>
            </a:r>
            <a:r>
              <a:rPr lang="en-US" dirty="0"/>
              <a:t>I </a:t>
            </a:r>
            <a:r>
              <a:rPr lang="hi-IN" dirty="0"/>
              <a:t>से </a:t>
            </a:r>
            <a:r>
              <a:rPr lang="en-US" dirty="0"/>
              <a:t>VII </a:t>
            </a:r>
            <a:r>
              <a:rPr lang="hi-IN" dirty="0"/>
              <a:t>तक काम करते हैं, लेकिन जरूरी नहीं कि इसी क्रम में हों। उनमें से प्रत्येक अलग-अलग रंग की शर्ट पहनता है, जैसे नीला, हरा, पीला, आसमानी नीला, बैंगनी, लाल और गुलाबी लेकिन जरूरी नहीं कि इसी क्रम में हो। </a:t>
            </a:r>
            <a:r>
              <a:rPr lang="en-US" dirty="0"/>
              <a:t>B </a:t>
            </a:r>
            <a:r>
              <a:rPr lang="hi-IN" dirty="0"/>
              <a:t>मंजिल </a:t>
            </a:r>
            <a:r>
              <a:rPr lang="en-US" dirty="0"/>
              <a:t>IV </a:t>
            </a:r>
            <a:r>
              <a:rPr lang="hi-IN" dirty="0"/>
              <a:t>पर काम करता है लेकिन वह या तो बैंगनी या आसमानी रंग की शर्ट नहीं पहनता है। </a:t>
            </a:r>
            <a:r>
              <a:rPr lang="en-US" dirty="0"/>
              <a:t>C </a:t>
            </a:r>
            <a:r>
              <a:rPr lang="hi-IN" dirty="0"/>
              <a:t>नीली शर्ट पहनता है लेकिन वह मंजिल </a:t>
            </a:r>
            <a:r>
              <a:rPr lang="en-US" dirty="0"/>
              <a:t>II </a:t>
            </a:r>
            <a:r>
              <a:rPr lang="hi-IN" dirty="0"/>
              <a:t>या </a:t>
            </a:r>
            <a:r>
              <a:rPr lang="en-US" dirty="0"/>
              <a:t>IV </a:t>
            </a:r>
            <a:r>
              <a:rPr lang="hi-IN" dirty="0"/>
              <a:t>पर काम नहीं करता है। </a:t>
            </a:r>
            <a:r>
              <a:rPr lang="en-US" dirty="0"/>
              <a:t>E </a:t>
            </a:r>
            <a:r>
              <a:rPr lang="hi-IN" dirty="0"/>
              <a:t>मंजिल </a:t>
            </a:r>
            <a:r>
              <a:rPr lang="en-US" dirty="0"/>
              <a:t>V </a:t>
            </a:r>
            <a:r>
              <a:rPr lang="hi-IN" dirty="0"/>
              <a:t>पर काम करता है और वह लाल शर्ट पहनता है। वह व्यक्ति जिसने हरे रंग की शर्ट पहनी है, मंजिल </a:t>
            </a:r>
            <a:r>
              <a:rPr lang="en-US" dirty="0"/>
              <a:t>VII </a:t>
            </a:r>
            <a:r>
              <a:rPr lang="hi-IN" dirty="0"/>
              <a:t>पर कार्य करता है। </a:t>
            </a:r>
            <a:r>
              <a:rPr lang="en-US" dirty="0"/>
              <a:t>D </a:t>
            </a:r>
            <a:r>
              <a:rPr lang="hi-IN" dirty="0"/>
              <a:t>मंजिल </a:t>
            </a:r>
            <a:r>
              <a:rPr lang="en-US" dirty="0"/>
              <a:t>I </a:t>
            </a:r>
            <a:r>
              <a:rPr lang="hi-IN" dirty="0"/>
              <a:t>पर काम करता है। </a:t>
            </a:r>
            <a:r>
              <a:rPr lang="en-US" dirty="0"/>
              <a:t>G </a:t>
            </a:r>
            <a:r>
              <a:rPr lang="hi-IN" dirty="0"/>
              <a:t>गुलाबी शर्ट पहनता है। </a:t>
            </a:r>
            <a:r>
              <a:rPr lang="en-US" dirty="0"/>
              <a:t>A, VII </a:t>
            </a:r>
            <a:r>
              <a:rPr lang="hi-IN" dirty="0"/>
              <a:t>पर कार्य नहीं करता है। वह व्यक्ति जो स्काई ब्लू शर्ट पहनता है, दूसरे तल पर कार्य करता है।</a:t>
            </a:r>
            <a:endParaRPr lang="en-US" dirty="0"/>
          </a:p>
        </p:txBody>
      </p:sp>
    </p:spTree>
    <p:extLst>
      <p:ext uri="{BB962C8B-B14F-4D97-AF65-F5344CB8AC3E}">
        <p14:creationId xmlns:p14="http://schemas.microsoft.com/office/powerpoint/2010/main" val="5104264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2B3D9E70-314A-0123-4833-D83B3A15FC60}"/>
              </a:ext>
            </a:extLst>
          </p:cNvPr>
          <p:cNvSpPr txBox="1"/>
          <p:nvPr/>
        </p:nvSpPr>
        <p:spPr>
          <a:xfrm>
            <a:off x="196948" y="768805"/>
            <a:ext cx="6850966" cy="6370975"/>
          </a:xfrm>
          <a:prstGeom prst="rect">
            <a:avLst/>
          </a:prstGeom>
          <a:noFill/>
        </p:spPr>
        <p:txBody>
          <a:bodyPr wrap="square" rtlCol="0">
            <a:spAutoFit/>
          </a:bodyPr>
          <a:lstStyle/>
          <a:p>
            <a:pPr algn="just"/>
            <a:r>
              <a:rPr lang="en-US" sz="2400" b="1" dirty="0"/>
              <a:t>Direction(11-15) : </a:t>
            </a:r>
            <a:r>
              <a:rPr lang="en-US" sz="2400" dirty="0"/>
              <a:t>Study the following information carefully and answer the questions given below: A, B, C, D, E, F and G are employees of different company. Each of them work on different floors numbered from I to VII, but not necessarily in the same order. Each of them wears a shirt of a different </a:t>
            </a:r>
            <a:r>
              <a:rPr lang="en-US" sz="2400" dirty="0" err="1"/>
              <a:t>colour</a:t>
            </a:r>
            <a:r>
              <a:rPr lang="en-US" sz="2400" dirty="0"/>
              <a:t>, viz Blue, Green, Yellow, sky Blue, Purple, Red and Pink but not necessarily in the same order. B works on floor IV but he does not wear either Purple or sky Blue shirt. C wears Blue shirt but he does not work on floor II or IV. E works on floor V and he wears a Red shirt. The one who wears a Green shirt works on floor VII. D works on floor I. G wears a pink shirt. A does not work on VII. The one who wears sky Blue shirts works on floor II.</a:t>
            </a:r>
          </a:p>
          <a:p>
            <a:pPr algn="just"/>
            <a:endParaRPr lang="en-US" sz="2400" dirty="0"/>
          </a:p>
          <a:p>
            <a:pPr algn="just"/>
            <a:endParaRPr lang="en-US" sz="2400" dirty="0"/>
          </a:p>
        </p:txBody>
      </p:sp>
    </p:spTree>
    <p:extLst>
      <p:ext uri="{BB962C8B-B14F-4D97-AF65-F5344CB8AC3E}">
        <p14:creationId xmlns:p14="http://schemas.microsoft.com/office/powerpoint/2010/main" val="32287023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8FB94951-4BA0-919D-373E-B41D657944CE}"/>
              </a:ext>
            </a:extLst>
          </p:cNvPr>
          <p:cNvSpPr txBox="1"/>
          <p:nvPr/>
        </p:nvSpPr>
        <p:spPr>
          <a:xfrm>
            <a:off x="156988" y="917991"/>
            <a:ext cx="11211952" cy="3785652"/>
          </a:xfrm>
          <a:prstGeom prst="rect">
            <a:avLst/>
          </a:prstGeom>
          <a:noFill/>
        </p:spPr>
        <p:txBody>
          <a:bodyPr wrap="square" rtlCol="0">
            <a:spAutoFit/>
          </a:bodyPr>
          <a:lstStyle/>
          <a:p>
            <a:r>
              <a:rPr lang="en-US" sz="2400" dirty="0"/>
              <a:t>Q.11 G works on which of the following Floors? </a:t>
            </a:r>
          </a:p>
          <a:p>
            <a:pPr marL="457200" indent="-457200">
              <a:buAutoNum type="alphaLcParenBoth"/>
            </a:pPr>
            <a:r>
              <a:rPr lang="en-US" sz="2400" dirty="0"/>
              <a:t>II (b) III (c) VI (d) VII</a:t>
            </a:r>
          </a:p>
          <a:p>
            <a:pPr marL="457200" indent="-457200">
              <a:buAutoNum type="alphaLcParenBoth"/>
            </a:pPr>
            <a:endParaRPr lang="en-US" sz="2400" dirty="0"/>
          </a:p>
          <a:p>
            <a:r>
              <a:rPr lang="en-US" sz="2400" dirty="0"/>
              <a:t>Q.12 A wears a shirt of which of the following </a:t>
            </a:r>
            <a:r>
              <a:rPr lang="en-US" sz="2400" dirty="0" err="1"/>
              <a:t>colours</a:t>
            </a:r>
            <a:r>
              <a:rPr lang="en-US" sz="2400" dirty="0"/>
              <a:t>? </a:t>
            </a:r>
          </a:p>
          <a:p>
            <a:endParaRPr lang="en-US" sz="2400" dirty="0"/>
          </a:p>
          <a:p>
            <a:pPr marL="457200" indent="-457200">
              <a:buAutoNum type="alphaLcParenBoth"/>
            </a:pPr>
            <a:r>
              <a:rPr lang="en-US" sz="2400" dirty="0"/>
              <a:t>Sky Blue (b) Blue (c) Purple (d) Yellow</a:t>
            </a:r>
          </a:p>
          <a:p>
            <a:pPr marL="457200" indent="-457200">
              <a:buAutoNum type="alphaLcParenBoth"/>
            </a:pPr>
            <a:endParaRPr lang="en-US" sz="2400" dirty="0"/>
          </a:p>
          <a:p>
            <a:r>
              <a:rPr lang="en-US" sz="2400" dirty="0"/>
              <a:t>Q.13 Which of the following combinations is/are true? </a:t>
            </a:r>
          </a:p>
          <a:p>
            <a:endParaRPr lang="en-US" sz="2400" dirty="0"/>
          </a:p>
          <a:p>
            <a:r>
              <a:rPr lang="en-US" sz="2400" dirty="0"/>
              <a:t>(a) F - Yellow - VII (b) D - Purple - I (c) A - Green - I (d) Both 1) and 3)</a:t>
            </a:r>
          </a:p>
        </p:txBody>
      </p:sp>
    </p:spTree>
    <p:extLst>
      <p:ext uri="{BB962C8B-B14F-4D97-AF65-F5344CB8AC3E}">
        <p14:creationId xmlns:p14="http://schemas.microsoft.com/office/powerpoint/2010/main" val="38300630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89FECC05-90E9-5DEB-E8F5-C6BE9129DE27}"/>
              </a:ext>
            </a:extLst>
          </p:cNvPr>
          <p:cNvSpPr txBox="1"/>
          <p:nvPr/>
        </p:nvSpPr>
        <p:spPr>
          <a:xfrm>
            <a:off x="107030" y="1359178"/>
            <a:ext cx="11211952" cy="2677656"/>
          </a:xfrm>
          <a:prstGeom prst="rect">
            <a:avLst/>
          </a:prstGeom>
          <a:noFill/>
        </p:spPr>
        <p:txBody>
          <a:bodyPr wrap="square" rtlCol="0">
            <a:spAutoFit/>
          </a:bodyPr>
          <a:lstStyle/>
          <a:p>
            <a:r>
              <a:rPr lang="en-US" sz="2400" dirty="0"/>
              <a:t>Q.14 Who among the following wears a shirt of Green </a:t>
            </a:r>
            <a:r>
              <a:rPr lang="en-US" sz="2400" dirty="0" err="1"/>
              <a:t>colour</a:t>
            </a:r>
            <a:r>
              <a:rPr lang="en-US" sz="2400" dirty="0"/>
              <a:t>? </a:t>
            </a:r>
          </a:p>
          <a:p>
            <a:endParaRPr lang="en-US" sz="2400" dirty="0"/>
          </a:p>
          <a:p>
            <a:pPr marL="457200" indent="-457200">
              <a:buAutoNum type="alphaLcParenBoth"/>
            </a:pPr>
            <a:r>
              <a:rPr lang="en-US" sz="2400" dirty="0"/>
              <a:t>A (b) F (c) D (d) Can't be determined</a:t>
            </a:r>
          </a:p>
          <a:p>
            <a:pPr marL="457200" indent="-457200">
              <a:buAutoNum type="alphaLcParenBoth"/>
            </a:pPr>
            <a:endParaRPr lang="en-US" sz="2400" dirty="0"/>
          </a:p>
          <a:p>
            <a:r>
              <a:rPr lang="en-US" sz="2400" dirty="0"/>
              <a:t>Q.15 Who among the follow works on floor II? </a:t>
            </a:r>
          </a:p>
          <a:p>
            <a:endParaRPr lang="en-US" sz="2400" dirty="0"/>
          </a:p>
          <a:p>
            <a:r>
              <a:rPr lang="en-US" sz="2400" dirty="0"/>
              <a:t>(a) F (b) C (c) A (d) G</a:t>
            </a:r>
          </a:p>
        </p:txBody>
      </p:sp>
    </p:spTree>
    <p:extLst>
      <p:ext uri="{BB962C8B-B14F-4D97-AF65-F5344CB8AC3E}">
        <p14:creationId xmlns:p14="http://schemas.microsoft.com/office/powerpoint/2010/main" val="2042406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A8E1C52E-D271-6B40-62C3-E1F93C8E6311}"/>
              </a:ext>
            </a:extLst>
          </p:cNvPr>
          <p:cNvSpPr txBox="1"/>
          <p:nvPr/>
        </p:nvSpPr>
        <p:spPr>
          <a:xfrm>
            <a:off x="338797" y="893163"/>
            <a:ext cx="11514406" cy="5262979"/>
          </a:xfrm>
          <a:prstGeom prst="rect">
            <a:avLst/>
          </a:prstGeom>
          <a:noFill/>
        </p:spPr>
        <p:txBody>
          <a:bodyPr wrap="square">
            <a:spAutoFit/>
          </a:bodyPr>
          <a:lstStyle/>
          <a:p>
            <a:pPr marL="0" marR="0" algn="just">
              <a:spcBef>
                <a:spcPts val="0"/>
              </a:spcBef>
              <a:spcAft>
                <a:spcPts val="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3</a:t>
            </a:r>
            <a:r>
              <a:rPr lang="en-US" sz="2400" dirty="0">
                <a:effectLst/>
                <a:latin typeface="Calibri" panose="020F0502020204030204" pitchFamily="34" charset="0"/>
                <a:ea typeface="Calibri" panose="020F0502020204030204" pitchFamily="34" charset="0"/>
                <a:cs typeface="Times New Roman" panose="02020603050405020304" pitchFamily="18" charset="0"/>
              </a:rPr>
              <a:t>. Of four elements-A, B , C and D – in a line, B sits between A and C.</a:t>
            </a: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Deductions: I. B is next to A</a:t>
            </a: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II .B is next to either A or C.</a:t>
            </a: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just">
              <a:spcBef>
                <a:spcPts val="0"/>
              </a:spcBef>
              <a:spcAft>
                <a:spcPts val="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4. </a:t>
            </a:r>
            <a:r>
              <a:rPr lang="en-US" sz="2400" dirty="0">
                <a:effectLst/>
                <a:latin typeface="Calibri" panose="020F0502020204030204" pitchFamily="34" charset="0"/>
                <a:ea typeface="Calibri" panose="020F0502020204030204" pitchFamily="34" charset="0"/>
                <a:cs typeface="Times New Roman" panose="02020603050405020304" pitchFamily="18" charset="0"/>
              </a:rPr>
              <a:t>On a line A sits 2 places away from B .</a:t>
            </a: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Deductions: I. Two people sit between A and B.</a:t>
            </a: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5. Mohan is older than Raju who is younger than Aman, and Ankit is not older than Raju</a:t>
            </a: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Deductions: I. Raju is younger than Mohan</a:t>
            </a: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II. Raju is older than Ankit</a:t>
            </a:r>
          </a:p>
          <a:p>
            <a:r>
              <a:rPr lang="en-US" sz="2400" dirty="0">
                <a:effectLst/>
                <a:latin typeface="Calibri" panose="020F0502020204030204" pitchFamily="34" charset="0"/>
                <a:ea typeface="Calibri" panose="020F0502020204030204" pitchFamily="34" charset="0"/>
                <a:cs typeface="Times New Roman" panose="02020603050405020304" pitchFamily="18" charset="0"/>
              </a:rPr>
              <a:t>III. Aman is older than Ankit</a:t>
            </a:r>
            <a:endParaRPr lang="en-US" sz="2400" dirty="0"/>
          </a:p>
        </p:txBody>
      </p:sp>
    </p:spTree>
    <p:extLst>
      <p:ext uri="{BB962C8B-B14F-4D97-AF65-F5344CB8AC3E}">
        <p14:creationId xmlns:p14="http://schemas.microsoft.com/office/powerpoint/2010/main" val="2333683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3674DCF0-2AD2-4C72-16CA-579D9D4A4AA7}"/>
              </a:ext>
            </a:extLst>
          </p:cNvPr>
          <p:cNvSpPr txBox="1"/>
          <p:nvPr/>
        </p:nvSpPr>
        <p:spPr>
          <a:xfrm>
            <a:off x="136187" y="651753"/>
            <a:ext cx="11220905" cy="6494085"/>
          </a:xfrm>
          <a:prstGeom prst="rect">
            <a:avLst/>
          </a:prstGeom>
          <a:noFill/>
        </p:spPr>
        <p:txBody>
          <a:bodyPr wrap="square">
            <a:spAutoFit/>
          </a:bodyPr>
          <a:lstStyle/>
          <a:p>
            <a:pPr marL="0" marR="0" algn="just">
              <a:spcBef>
                <a:spcPts val="0"/>
              </a:spcBef>
              <a:spcAft>
                <a:spcPts val="0"/>
              </a:spcAft>
            </a:pPr>
            <a:r>
              <a:rPr lang="en-US" sz="2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Directions:</a:t>
            </a:r>
            <a:r>
              <a:rPr lang="en-US"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Translate the given statements into symbols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 On a line, B is to the immediate right of A.</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Symbol: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 On a line, B is to the right of A</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Symbol: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 On a line, A is not next to B.</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Symbol: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 On a line, B sits two places away from A.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endParaRPr lang="en-US" sz="3200" dirty="0"/>
          </a:p>
          <a:p>
            <a:pPr algn="just"/>
            <a:r>
              <a:rPr lang="en-US"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Symbol: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endParaRPr lang="en-US" sz="2400" dirty="0"/>
          </a:p>
        </p:txBody>
      </p:sp>
    </p:spTree>
    <p:extLst>
      <p:ext uri="{BB962C8B-B14F-4D97-AF65-F5344CB8AC3E}">
        <p14:creationId xmlns:p14="http://schemas.microsoft.com/office/powerpoint/2010/main" val="1207182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7F27DC3B-4205-DC96-BE23-B270B35981CC}"/>
              </a:ext>
            </a:extLst>
          </p:cNvPr>
          <p:cNvSpPr txBox="1"/>
          <p:nvPr/>
        </p:nvSpPr>
        <p:spPr>
          <a:xfrm>
            <a:off x="134516" y="865810"/>
            <a:ext cx="11514406" cy="3816429"/>
          </a:xfrm>
          <a:prstGeom prst="rect">
            <a:avLst/>
          </a:prstGeom>
          <a:noFill/>
        </p:spPr>
        <p:txBody>
          <a:bodyPr wrap="square">
            <a:spAutoFit/>
          </a:bodyPr>
          <a:lstStyle/>
          <a:p>
            <a:pPr marL="0" marR="0" algn="just">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5. Four people are standing in a line. If A is last, then A must be next to either B or C.</a:t>
            </a:r>
          </a:p>
          <a:p>
            <a:pPr marL="0" marR="0" algn="just">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just">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Symbol:</a:t>
            </a:r>
          </a:p>
          <a:p>
            <a:pPr marL="0" marR="0" algn="just">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just">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6. Ankit  lives 3 floor above Mohit .</a:t>
            </a:r>
          </a:p>
          <a:p>
            <a:pPr marL="0" marR="0" algn="just">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just">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Symbol:   </a:t>
            </a:r>
          </a:p>
          <a:p>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en-US" sz="2400" dirty="0"/>
          </a:p>
        </p:txBody>
      </p:sp>
    </p:spTree>
    <p:extLst>
      <p:ext uri="{BB962C8B-B14F-4D97-AF65-F5344CB8AC3E}">
        <p14:creationId xmlns:p14="http://schemas.microsoft.com/office/powerpoint/2010/main" val="24684791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1131F54A-5BB1-2199-6A09-62D64CA6803B}"/>
              </a:ext>
            </a:extLst>
          </p:cNvPr>
          <p:cNvSpPr txBox="1"/>
          <p:nvPr/>
        </p:nvSpPr>
        <p:spPr>
          <a:xfrm>
            <a:off x="251721" y="843677"/>
            <a:ext cx="6042075" cy="5170646"/>
          </a:xfrm>
          <a:prstGeom prst="rect">
            <a:avLst/>
          </a:prstGeom>
          <a:noFill/>
        </p:spPr>
        <p:txBody>
          <a:bodyPr wrap="square">
            <a:spAutoFit/>
          </a:bodyPr>
          <a:lstStyle/>
          <a:p>
            <a:pPr marL="0" marR="0" algn="just">
              <a:spcBef>
                <a:spcPts val="0"/>
              </a:spcBef>
              <a:spcAft>
                <a:spcPts val="0"/>
              </a:spcAft>
            </a:pPr>
            <a:r>
              <a:rPr lang="en-US" sz="2400" b="1" dirty="0">
                <a:latin typeface="Calibri" panose="020F0502020204030204" pitchFamily="34" charset="0"/>
                <a:ea typeface="Calibri" panose="020F0502020204030204" pitchFamily="34" charset="0"/>
                <a:cs typeface="Times New Roman" panose="02020603050405020304" pitchFamily="18" charset="0"/>
              </a:rPr>
              <a:t>Q.1 </a:t>
            </a: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P, Q, R, S and T are sitting in a line facing West. </a:t>
            </a: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P and Q are sitting together. </a:t>
            </a: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R is sitting at south end and S is sitting at North end. </a:t>
            </a:r>
          </a:p>
          <a:p>
            <a:pPr marL="0" marR="0" algn="just">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T is neighbor of Q and R. Who is sitting the middle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sz="2400" dirty="0">
                <a:latin typeface="Calibri" panose="020F0502020204030204" pitchFamily="34" charset="0"/>
                <a:ea typeface="Calibri" panose="020F0502020204030204" pitchFamily="34" charset="0"/>
                <a:cs typeface="Times New Roman" panose="02020603050405020304" pitchFamily="18" charset="0"/>
              </a:rPr>
              <a:t>?</a:t>
            </a:r>
          </a:p>
          <a:p>
            <a:pPr marL="0" marR="0" algn="just">
              <a:spcBef>
                <a:spcPts val="0"/>
              </a:spcBef>
              <a:spcAft>
                <a:spcPts val="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en-US" sz="2400" dirty="0"/>
              <a:t>P, Q, R, S </a:t>
            </a:r>
            <a:r>
              <a:rPr lang="hi-IN" sz="2400" dirty="0"/>
              <a:t>और </a:t>
            </a:r>
            <a:r>
              <a:rPr lang="en-US" sz="2400" dirty="0"/>
              <a:t>T </a:t>
            </a:r>
            <a:r>
              <a:rPr lang="hi-IN" sz="2400" dirty="0"/>
              <a:t>एक पंक्ति में पश्चिम की ओर मुख करके बैठे हैं।</a:t>
            </a:r>
            <a:r>
              <a:rPr lang="en-US" sz="2400" dirty="0"/>
              <a:t>P </a:t>
            </a:r>
            <a:r>
              <a:rPr lang="hi-IN" sz="2400" dirty="0"/>
              <a:t>और </a:t>
            </a:r>
            <a:r>
              <a:rPr lang="en-US" sz="2400" dirty="0"/>
              <a:t>Q </a:t>
            </a:r>
            <a:r>
              <a:rPr lang="hi-IN" sz="2400" dirty="0"/>
              <a:t>एक साथ बैठे हैं।</a:t>
            </a:r>
            <a:r>
              <a:rPr lang="en-US" sz="2400" dirty="0"/>
              <a:t>R </a:t>
            </a:r>
            <a:r>
              <a:rPr lang="hi-IN" sz="2400" dirty="0"/>
              <a:t>दक्षिण छोर पर बैठा है और </a:t>
            </a:r>
            <a:r>
              <a:rPr lang="en-US" sz="2400" dirty="0"/>
              <a:t>S </a:t>
            </a:r>
            <a:r>
              <a:rPr lang="hi-IN" sz="2400" dirty="0"/>
              <a:t>उत्तर छोर पर बैठा है।</a:t>
            </a:r>
            <a:r>
              <a:rPr lang="en-US" sz="2400" dirty="0"/>
              <a:t>T, Q </a:t>
            </a:r>
            <a:r>
              <a:rPr lang="hi-IN" sz="2400" dirty="0"/>
              <a:t>और </a:t>
            </a:r>
            <a:r>
              <a:rPr lang="en-US" sz="2400" dirty="0"/>
              <a:t>R </a:t>
            </a:r>
            <a:r>
              <a:rPr lang="hi-IN" sz="2400" dirty="0"/>
              <a:t>का पड़ोसी है। बीच में कौन बैठा है?</a:t>
            </a:r>
            <a:endParaRPr lang="en-US" sz="2400" dirty="0"/>
          </a:p>
        </p:txBody>
      </p:sp>
    </p:spTree>
    <p:extLst>
      <p:ext uri="{BB962C8B-B14F-4D97-AF65-F5344CB8AC3E}">
        <p14:creationId xmlns:p14="http://schemas.microsoft.com/office/powerpoint/2010/main" val="2084029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035E1837-FB80-1C3E-E35A-89A91ADCF230}"/>
              </a:ext>
            </a:extLst>
          </p:cNvPr>
          <p:cNvSpPr txBox="1"/>
          <p:nvPr/>
        </p:nvSpPr>
        <p:spPr>
          <a:xfrm>
            <a:off x="288386" y="644318"/>
            <a:ext cx="5929534" cy="6124754"/>
          </a:xfrm>
          <a:prstGeom prst="rect">
            <a:avLst/>
          </a:prstGeom>
          <a:noFill/>
        </p:spPr>
        <p:txBody>
          <a:bodyPr wrap="square">
            <a:spAutoFit/>
          </a:bodyPr>
          <a:lstStyle/>
          <a:p>
            <a:pPr marL="0" marR="0" algn="just">
              <a:spcBef>
                <a:spcPts val="0"/>
              </a:spcBef>
              <a:spcAft>
                <a:spcPts val="0"/>
              </a:spcAft>
            </a:pPr>
            <a:r>
              <a:rPr lang="en-US" sz="2800" b="1" dirty="0">
                <a:latin typeface="Calibri" panose="020F0502020204030204" pitchFamily="34" charset="0"/>
                <a:ea typeface="Calibri" panose="020F0502020204030204" pitchFamily="34" charset="0"/>
                <a:cs typeface="Times New Roman" panose="02020603050405020304" pitchFamily="18" charset="0"/>
              </a:rPr>
              <a:t>Q.2 </a:t>
            </a:r>
            <a:r>
              <a:rPr lang="en-US" sz="2800" dirty="0">
                <a:effectLst/>
                <a:latin typeface="Calibri" panose="020F0502020204030204" pitchFamily="34" charset="0"/>
                <a:ea typeface="Calibri" panose="020F0502020204030204" pitchFamily="34" charset="0"/>
                <a:cs typeface="Times New Roman" panose="02020603050405020304" pitchFamily="18" charset="0"/>
              </a:rPr>
              <a:t>Six friends A, B, C, D, E and F are sitting in a row facing towards North. </a:t>
            </a:r>
          </a:p>
          <a:p>
            <a:pPr marL="0" marR="0" algn="just">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C is sitting between A and E. D is not at the extreme end. </a:t>
            </a:r>
          </a:p>
          <a:p>
            <a:pPr marL="0" marR="0" algn="just">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B is sitting at immediate right of E. </a:t>
            </a:r>
          </a:p>
          <a:p>
            <a:pPr marL="0" marR="0" algn="just">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F is not at the right end but D is sitting at 3rd left of E.</a:t>
            </a:r>
          </a:p>
          <a:p>
            <a:pPr marL="0" marR="0" algn="just">
              <a:spcBef>
                <a:spcPts val="0"/>
              </a:spcBef>
              <a:spcAft>
                <a:spcPts val="0"/>
              </a:spcAft>
            </a:pPr>
            <a:r>
              <a:rPr lang="en-US" sz="2800" b="1" dirty="0">
                <a:latin typeface="Calibri" panose="020F0502020204030204" pitchFamily="34" charset="0"/>
                <a:ea typeface="Calibri" panose="020F0502020204030204" pitchFamily="34" charset="0"/>
                <a:cs typeface="Times New Roman" panose="02020603050405020304" pitchFamily="18" charset="0"/>
              </a:rPr>
              <a:t> </a:t>
            </a:r>
          </a:p>
          <a:p>
            <a:pPr marL="0" marR="0" algn="just">
              <a:spcBef>
                <a:spcPts val="0"/>
              </a:spcBef>
              <a:spcAft>
                <a:spcPts val="0"/>
              </a:spcAft>
            </a:pPr>
            <a:r>
              <a:rPr lang="hi-IN" sz="2800" dirty="0"/>
              <a:t>छह मित्र </a:t>
            </a:r>
            <a:r>
              <a:rPr lang="en-US" sz="2800" dirty="0"/>
              <a:t>A, B, C, D, E </a:t>
            </a:r>
            <a:r>
              <a:rPr lang="hi-IN" sz="2800" dirty="0"/>
              <a:t>और </a:t>
            </a:r>
            <a:r>
              <a:rPr lang="en-US" sz="2800" dirty="0"/>
              <a:t>F </a:t>
            </a:r>
            <a:r>
              <a:rPr lang="hi-IN" sz="2800" dirty="0"/>
              <a:t>एक पंक्ति में उत्तर की ओर मुख करके बैठे हैं।</a:t>
            </a:r>
            <a:r>
              <a:rPr lang="en-US" sz="2800" dirty="0"/>
              <a:t>C, A </a:t>
            </a:r>
            <a:r>
              <a:rPr lang="hi-IN" sz="2800" dirty="0"/>
              <a:t>और </a:t>
            </a:r>
            <a:r>
              <a:rPr lang="en-US" sz="2800" dirty="0"/>
              <a:t>E </a:t>
            </a:r>
            <a:r>
              <a:rPr lang="hi-IN" sz="2800" dirty="0"/>
              <a:t>के बीच में बैठा है। </a:t>
            </a:r>
            <a:r>
              <a:rPr lang="en-US" sz="2800" dirty="0"/>
              <a:t>D </a:t>
            </a:r>
            <a:r>
              <a:rPr lang="hi-IN" sz="2800" dirty="0"/>
              <a:t>अंतिम छोर पर नहीं है।</a:t>
            </a:r>
            <a:r>
              <a:rPr lang="en-US" sz="2800" dirty="0"/>
              <a:t>B, E </a:t>
            </a:r>
            <a:r>
              <a:rPr lang="hi-IN" sz="2800" dirty="0"/>
              <a:t>के ठीक दायें बैठा है।</a:t>
            </a:r>
            <a:r>
              <a:rPr lang="en-US" sz="2800" dirty="0"/>
              <a:t>F </a:t>
            </a:r>
            <a:r>
              <a:rPr lang="hi-IN" sz="2800" dirty="0"/>
              <a:t>दायें छोर पर नहीं है लेकिन </a:t>
            </a:r>
            <a:r>
              <a:rPr lang="en-US" sz="2800" dirty="0"/>
              <a:t>D, E </a:t>
            </a:r>
            <a:r>
              <a:rPr lang="hi-IN" sz="2800" dirty="0"/>
              <a:t>के बायें तीसरे स्थान पर बैठा है।</a:t>
            </a:r>
            <a:endParaRPr lang="en-US" sz="2800" dirty="0"/>
          </a:p>
        </p:txBody>
      </p:sp>
    </p:spTree>
    <p:extLst>
      <p:ext uri="{BB962C8B-B14F-4D97-AF65-F5344CB8AC3E}">
        <p14:creationId xmlns:p14="http://schemas.microsoft.com/office/powerpoint/2010/main" val="32899269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BB32F9C1-84AC-AF0B-353F-1C52C9C18C8D}"/>
              </a:ext>
            </a:extLst>
          </p:cNvPr>
          <p:cNvSpPr txBox="1"/>
          <p:nvPr/>
        </p:nvSpPr>
        <p:spPr>
          <a:xfrm>
            <a:off x="106954" y="837896"/>
            <a:ext cx="4483278" cy="5632311"/>
          </a:xfrm>
          <a:prstGeom prst="rect">
            <a:avLst/>
          </a:prstGeom>
          <a:noFill/>
        </p:spPr>
        <p:txBody>
          <a:bodyPr wrap="square">
            <a:spAutoFit/>
          </a:bodyPr>
          <a:lstStyle/>
          <a:p>
            <a:pPr algn="just"/>
            <a:r>
              <a:rPr lang="en-US" sz="2400" b="0" i="0" u="none" strike="noStrike" baseline="0" dirty="0">
                <a:solidFill>
                  <a:srgbClr val="000000"/>
                </a:solidFill>
                <a:latin typeface="Bookman Old Style" panose="02050604050505020204" pitchFamily="18" charset="0"/>
              </a:rPr>
              <a:t>These questions are based on the following information. </a:t>
            </a:r>
          </a:p>
          <a:p>
            <a:pPr algn="just"/>
            <a:r>
              <a:rPr lang="en-US" sz="2400" b="0" i="0" u="none" strike="noStrike" baseline="0" dirty="0">
                <a:solidFill>
                  <a:srgbClr val="000000"/>
                </a:solidFill>
                <a:latin typeface="Bookman Old Style" panose="02050604050505020204" pitchFamily="18" charset="0"/>
              </a:rPr>
              <a:t>Four girls are sitting on a bench to be photographed- Rita, Sita, Gita and </a:t>
            </a:r>
            <a:r>
              <a:rPr lang="en-US" sz="2400" b="0" i="0" u="none" strike="noStrike" baseline="0" dirty="0" err="1">
                <a:solidFill>
                  <a:srgbClr val="000000"/>
                </a:solidFill>
                <a:latin typeface="Bookman Old Style" panose="02050604050505020204" pitchFamily="18" charset="0"/>
              </a:rPr>
              <a:t>Babita</a:t>
            </a:r>
            <a:r>
              <a:rPr lang="en-US" sz="2400" b="0" i="0" u="none" strike="noStrike" baseline="0" dirty="0">
                <a:solidFill>
                  <a:srgbClr val="000000"/>
                </a:solidFill>
                <a:latin typeface="Bookman Old Style" panose="02050604050505020204" pitchFamily="18" charset="0"/>
              </a:rPr>
              <a:t>. Sita is to the left of Rita. Gita is to the right of Rita. </a:t>
            </a:r>
            <a:r>
              <a:rPr lang="en-US" sz="2400" b="0" i="0" u="none" strike="noStrike" baseline="0" dirty="0" err="1">
                <a:solidFill>
                  <a:srgbClr val="000000"/>
                </a:solidFill>
                <a:latin typeface="Bookman Old Style" panose="02050604050505020204" pitchFamily="18" charset="0"/>
              </a:rPr>
              <a:t>Babita</a:t>
            </a:r>
            <a:r>
              <a:rPr lang="en-US" sz="2400" b="0" i="0" u="none" strike="noStrike" baseline="0" dirty="0">
                <a:solidFill>
                  <a:srgbClr val="000000"/>
                </a:solidFill>
                <a:latin typeface="Bookman Old Style" panose="02050604050505020204" pitchFamily="18" charset="0"/>
              </a:rPr>
              <a:t> is between Rita and Gita. </a:t>
            </a:r>
          </a:p>
          <a:p>
            <a:pPr algn="just"/>
            <a:r>
              <a:rPr lang="en-US" sz="2400" b="1" i="0" u="none" strike="noStrike" baseline="0" dirty="0">
                <a:solidFill>
                  <a:srgbClr val="000000"/>
                </a:solidFill>
                <a:latin typeface="Bookman Old Style" panose="02050604050505020204" pitchFamily="18" charset="0"/>
              </a:rPr>
              <a:t>Q-3: </a:t>
            </a:r>
            <a:r>
              <a:rPr lang="en-US" sz="2400" i="0" u="none" strike="noStrike" baseline="0" dirty="0">
                <a:solidFill>
                  <a:srgbClr val="000000"/>
                </a:solidFill>
                <a:latin typeface="Bookman Old Style" panose="02050604050505020204" pitchFamily="18" charset="0"/>
              </a:rPr>
              <a:t>Who would be second from the left in the photograph? </a:t>
            </a:r>
          </a:p>
          <a:p>
            <a:pPr algn="just"/>
            <a:r>
              <a:rPr lang="it-IT" sz="2400" b="0" i="0" u="none" strike="noStrike" baseline="0" dirty="0">
                <a:solidFill>
                  <a:srgbClr val="000000"/>
                </a:solidFill>
                <a:latin typeface="Bookman Old Style" panose="02050604050505020204" pitchFamily="18" charset="0"/>
              </a:rPr>
              <a:t>a) Rita b) Sita c) Gita d) Babita </a:t>
            </a:r>
          </a:p>
          <a:p>
            <a:endParaRPr lang="en-US" sz="2400" dirty="0"/>
          </a:p>
        </p:txBody>
      </p:sp>
      <p:sp>
        <p:nvSpPr>
          <p:cNvPr id="4" name="TextBox 3">
            <a:extLst>
              <a:ext uri="{FF2B5EF4-FFF2-40B4-BE49-F238E27FC236}">
                <a16:creationId xmlns:a16="http://schemas.microsoft.com/office/drawing/2014/main" id="{6FC3856E-292A-47D5-8526-018220E94293}"/>
              </a:ext>
            </a:extLst>
          </p:cNvPr>
          <p:cNvSpPr txBox="1"/>
          <p:nvPr/>
        </p:nvSpPr>
        <p:spPr>
          <a:xfrm>
            <a:off x="4866747" y="797510"/>
            <a:ext cx="6762243" cy="5262979"/>
          </a:xfrm>
          <a:prstGeom prst="rect">
            <a:avLst/>
          </a:prstGeom>
          <a:noFill/>
        </p:spPr>
        <p:txBody>
          <a:bodyPr wrap="square" rtlCol="0">
            <a:spAutoFit/>
          </a:bodyPr>
          <a:lstStyle/>
          <a:p>
            <a:pPr algn="just"/>
            <a:r>
              <a:rPr lang="hi-IN" sz="2800" dirty="0"/>
              <a:t>ये प्रश्न निम्नलिखित जानकारी पर आधारित हैं।चार लड़कियां एक बेंच पर फोटो खिंचवाने के लिए बैठी हैं- रीता, सीता, गीता और बबीता। सीता, रीता के बायीं ओर है। गीता रीता के दायीं ओर है। बबीता, रीता और गीता के बीच में है।</a:t>
            </a:r>
            <a:endParaRPr lang="en-US" sz="2800" dirty="0"/>
          </a:p>
          <a:p>
            <a:endParaRPr lang="en-US" sz="2800" dirty="0"/>
          </a:p>
          <a:p>
            <a:r>
              <a:rPr lang="en-US" sz="2800" dirty="0"/>
              <a:t>Q-6: </a:t>
            </a:r>
            <a:r>
              <a:rPr lang="hi-IN" sz="2800" dirty="0"/>
              <a:t>तस्वीर में बाएं से दूसरा कौन होगा?</a:t>
            </a:r>
            <a:endParaRPr lang="en-US" sz="2800" dirty="0"/>
          </a:p>
          <a:p>
            <a:pPr marL="514350" indent="-514350">
              <a:buAutoNum type="alphaLcParenR"/>
            </a:pPr>
            <a:r>
              <a:rPr lang="hi-IN" sz="2800" dirty="0"/>
              <a:t>रीता </a:t>
            </a:r>
            <a:endParaRPr lang="en-US" sz="2800" dirty="0"/>
          </a:p>
          <a:p>
            <a:pPr marL="514350" indent="-514350">
              <a:buAutoNum type="alphaLcParenR"/>
            </a:pPr>
            <a:r>
              <a:rPr lang="hi-IN" sz="2800" dirty="0"/>
              <a:t>सीता </a:t>
            </a:r>
            <a:endParaRPr lang="en-US" sz="2800" dirty="0"/>
          </a:p>
          <a:p>
            <a:pPr marL="514350" indent="-514350">
              <a:buAutoNum type="alphaLcParenR"/>
            </a:pPr>
            <a:r>
              <a:rPr lang="hi-IN" sz="2800" dirty="0"/>
              <a:t>गीता </a:t>
            </a:r>
            <a:endParaRPr lang="en-US" sz="2800" dirty="0"/>
          </a:p>
          <a:p>
            <a:pPr marL="514350" indent="-514350">
              <a:buAutoNum type="alphaLcParenR"/>
            </a:pPr>
            <a:r>
              <a:rPr lang="hi-IN" sz="2800" dirty="0"/>
              <a:t>बबीता</a:t>
            </a:r>
            <a:endParaRPr lang="en-US" sz="2800" dirty="0"/>
          </a:p>
        </p:txBody>
      </p:sp>
    </p:spTree>
    <p:extLst>
      <p:ext uri="{BB962C8B-B14F-4D97-AF65-F5344CB8AC3E}">
        <p14:creationId xmlns:p14="http://schemas.microsoft.com/office/powerpoint/2010/main" val="4242953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TotalTime>
  <Words>4252</Words>
  <Application>Microsoft Office PowerPoint</Application>
  <PresentationFormat>Widescreen</PresentationFormat>
  <Paragraphs>296</Paragraphs>
  <Slides>34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Bookman Old Style</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hp</cp:lastModifiedBy>
  <cp:revision>6</cp:revision>
  <dcterms:created xsi:type="dcterms:W3CDTF">2023-05-25T00:14:21Z</dcterms:created>
  <dcterms:modified xsi:type="dcterms:W3CDTF">2023-05-25T01:46:55Z</dcterms:modified>
</cp:coreProperties>
</file>