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7232" r:id="rId2"/>
    <p:sldId id="5904" r:id="rId3"/>
    <p:sldId id="7615" r:id="rId4"/>
    <p:sldId id="6381" r:id="rId5"/>
    <p:sldId id="2050" r:id="rId6"/>
    <p:sldId id="6886" r:id="rId7"/>
    <p:sldId id="7616" r:id="rId8"/>
    <p:sldId id="7617" r:id="rId9"/>
    <p:sldId id="7618" r:id="rId10"/>
    <p:sldId id="7619" r:id="rId11"/>
    <p:sldId id="7620" r:id="rId12"/>
    <p:sldId id="7621" r:id="rId13"/>
    <p:sldId id="7622" r:id="rId14"/>
    <p:sldId id="7623" r:id="rId15"/>
    <p:sldId id="7624" r:id="rId16"/>
    <p:sldId id="7625" r:id="rId17"/>
    <p:sldId id="7626" r:id="rId18"/>
    <p:sldId id="7627" r:id="rId19"/>
    <p:sldId id="7628" r:id="rId20"/>
    <p:sldId id="7629" r:id="rId21"/>
    <p:sldId id="7630" r:id="rId22"/>
    <p:sldId id="7583" r:id="rId23"/>
    <p:sldId id="760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473"/>
    <p:restoredTop sz="96121"/>
  </p:normalViewPr>
  <p:slideViewPr>
    <p:cSldViewPr snapToGrid="0">
      <p:cViewPr varScale="1">
        <p:scale>
          <a:sx n="65" d="100"/>
          <a:sy n="65" d="100"/>
        </p:scale>
        <p:origin x="232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3-07T14:50:41.1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23117 2913 70 0,'-8'8'169'0,"3"-2"78"0,0-1 88 15,2-2 92-15,2-1-82 0,-1-1-99 16,0-1-86-16,4-1-78 0,0-1-89 0,-1-1-86 16,4 0-84-16,0 0-77 0,0-2-106 15,2 1 2-15,0 0 50 0,-3-4 71 16,1 4 70-16,-1-2 59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3-07T14:50:41.1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23117 2913 70 0,'-8'8'169'0,"3"-2"78"0,0-1 88 15,2-2 92-15,2-1-82 0,-1-1-99 16,0-1-86-16,4-1-78 0,0-1-89 0,-1-1-86 16,4 0-84-16,0 0-77 0,0-2-106 15,2 1 2-15,0 0 50 0,-3-4 71 16,1 4 70-16,-1-2 59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53049-AE7C-B645-9A61-C8F72230BB67}" type="datetimeFigureOut">
              <a:rPr lang="en-US" smtClean="0"/>
              <a:t>5/25/23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3D992-F8AB-7E46-B1B1-E338CF043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09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7bf4720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7bf4720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18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7bf4720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7bf4720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4355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71183-FA7B-3AA8-39DB-F328A3DDF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393E2-CF85-7223-2246-0C87B949F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33D8D-0664-8E43-FE1C-49C819FFA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26D8-2ADC-B449-983C-576684D5E2C2}" type="datetimeFigureOut">
              <a:rPr lang="en-US" smtClean="0"/>
              <a:t>5/25/23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44454-CDEF-9C07-D00E-71D7B99AE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6ABF1-A76A-3613-5AF9-2A2A07FBE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5B6-30B3-3343-983F-47B8D4C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73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01C78-62F0-57D8-BC58-776789D9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39A80-579B-CBD8-B5FD-FBB342E89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95724-A69D-9809-583D-3CB32DAE7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26D8-2ADC-B449-983C-576684D5E2C2}" type="datetimeFigureOut">
              <a:rPr lang="en-US" smtClean="0"/>
              <a:t>5/25/23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FEE0D-A895-30EC-1419-EC3DC7211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499B3-FC09-00A1-B98D-643E1E5B3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5B6-30B3-3343-983F-47B8D4C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BC4FD0-8AA7-A6A2-A060-0A0A1053C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AFAD6A-1FCE-95A5-929A-2AE4A9608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08CAE-1113-5672-3A12-ECAA2A92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26D8-2ADC-B449-983C-576684D5E2C2}" type="datetimeFigureOut">
              <a:rPr lang="en-US" smtClean="0"/>
              <a:t>5/25/23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86A92-8911-AE83-A99A-0EF6007DC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B7B77-CC02-564C-5951-ADFE32AF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5B6-30B3-3343-983F-47B8D4C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5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796F8-8E04-A9E8-EFA2-BAEC8142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FED27-AF90-4559-03FE-B62A2FDF0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E4C9A-82B8-6A0E-DBA1-43D4710B0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26D8-2ADC-B449-983C-576684D5E2C2}" type="datetimeFigureOut">
              <a:rPr lang="en-US" smtClean="0"/>
              <a:t>5/25/23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C043E-EA3E-3C5F-647F-43396576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C5CFE-1329-863A-3698-A9D6703AC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5B6-30B3-3343-983F-47B8D4C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7F54F-B62A-FA59-DF73-8A9650B14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A05E2-23C1-AE3B-FD9E-63DA5CD3C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D0424-47FA-BFFD-0BEF-08722D1ED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26D8-2ADC-B449-983C-576684D5E2C2}" type="datetimeFigureOut">
              <a:rPr lang="en-US" smtClean="0"/>
              <a:t>5/25/23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9434A-1084-C016-712B-F4A8BD75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8E6F7-182B-F6BF-A341-BF6870217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5B6-30B3-3343-983F-47B8D4C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5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28CB3-F6D3-AB06-1A6D-060FC7F04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6E617-BD30-CB66-74CF-736F7F0007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A1D8A0-F704-E552-69CB-CB7F99170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F66BE-43F2-24DE-EC0F-2B99590F8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26D8-2ADC-B449-983C-576684D5E2C2}" type="datetimeFigureOut">
              <a:rPr lang="en-US" smtClean="0"/>
              <a:t>5/25/23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389F4-F97B-EC9B-2F51-505F81BAA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54A08-0C05-0CD1-1892-8A54F0210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5B6-30B3-3343-983F-47B8D4C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99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031C2-1B53-3899-6293-1F079E820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3DBC9-DB83-4EAE-4B19-27129DCCC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864B07-D687-8817-91D7-BBCF147E0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7FEC3D-0495-3F72-7E3A-6A7F057975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633396-CD9F-EDDD-08A4-29E0D17E64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8F39DE-3EB6-E728-3032-4557300AE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26D8-2ADC-B449-983C-576684D5E2C2}" type="datetimeFigureOut">
              <a:rPr lang="en-US" smtClean="0"/>
              <a:t>5/25/23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227EA5-B02E-5119-6517-A84897D6A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9D7D07-8A36-5E65-495B-4633D006C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5B6-30B3-3343-983F-47B8D4C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3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35BCA-69A4-500A-C39B-2C1267D7F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50B60B-7A9F-393E-2796-3F3A265E9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26D8-2ADC-B449-983C-576684D5E2C2}" type="datetimeFigureOut">
              <a:rPr lang="en-US" smtClean="0"/>
              <a:t>5/25/23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A8D8FB-00EE-2FA2-0DC9-866F08214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B3CA4D-A77B-1BB9-65FF-C10EAAAF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5B6-30B3-3343-983F-47B8D4C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7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838B20-5370-EF62-31CF-CB9DAEEE1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26D8-2ADC-B449-983C-576684D5E2C2}" type="datetimeFigureOut">
              <a:rPr lang="en-US" smtClean="0"/>
              <a:t>5/25/23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55E37E-293C-9E5E-2942-ECBAE365C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E7315-FDF3-5B1B-BB47-08522FC28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5B6-30B3-3343-983F-47B8D4C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5AC5C-9CFC-3250-B9B1-82EC7FAF4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0F338-FA13-1C4C-54FB-D91853657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91EA7-3D61-58F2-4487-043DEF48CE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D3D85-16F4-D91F-E9F3-1B4F04DB8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26D8-2ADC-B449-983C-576684D5E2C2}" type="datetimeFigureOut">
              <a:rPr lang="en-US" smtClean="0"/>
              <a:t>5/25/23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23EB8-8C1C-C74C-4C69-7E6810088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635CD-2E4E-6D8F-74EE-C42326583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5B6-30B3-3343-983F-47B8D4C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B46A3-287D-58AB-4619-A1C1FF875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6B9B43-6D37-60EF-C4D7-AA45B62D74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EBC3E0-9D6C-7CB1-87BB-2E1DAD7CC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CC6DE-1B4F-31E4-8E74-7DA1B8B52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26D8-2ADC-B449-983C-576684D5E2C2}" type="datetimeFigureOut">
              <a:rPr lang="en-US" smtClean="0"/>
              <a:t>5/25/23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D20AB5-265F-A3EC-537B-2D1204040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DC3F2-ABD8-7051-E278-4DA38653E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25B6-30B3-3343-983F-47B8D4C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5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C662AD-9F8B-52FF-660B-915B8392D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FD7B9-281C-5E5D-0E81-5B6F701DF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84E5D-48BF-F6BB-0237-B970DC50D5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426D8-2ADC-B449-983C-576684D5E2C2}" type="datetimeFigureOut">
              <a:rPr lang="en-US" smtClean="0"/>
              <a:t>5/25/23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70E23-999E-2151-164F-CBFA228B5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5E503-2969-5FA8-E6E4-7C0110702B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225B6-30B3-3343-983F-47B8D4C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7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NULL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NULL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https://www.adda247.com/engineering-maha-pack-exam-ki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EF845A6-021A-1000-8944-1CFE6E9CA59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erson standing with his arms crossed&#10;&#10;Description automatically generated with medium confidence">
            <a:extLst>
              <a:ext uri="{FF2B5EF4-FFF2-40B4-BE49-F238E27FC236}">
                <a16:creationId xmlns:a16="http://schemas.microsoft.com/office/drawing/2014/main" id="{EE403A2A-7A74-D27A-D4E6-89901A6CAB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1"/>
          <a:stretch/>
        </p:blipFill>
        <p:spPr>
          <a:xfrm>
            <a:off x="0" y="10"/>
            <a:ext cx="12067309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0B1BED7-28F6-36AD-1BFC-CC6DD0356B6B}"/>
              </a:ext>
            </a:extLst>
          </p:cNvPr>
          <p:cNvSpPr/>
          <p:nvPr/>
        </p:nvSpPr>
        <p:spPr>
          <a:xfrm>
            <a:off x="2543503" y="6032938"/>
            <a:ext cx="704194" cy="641131"/>
          </a:xfrm>
          <a:prstGeom prst="rect">
            <a:avLst/>
          </a:prstGeom>
          <a:solidFill>
            <a:srgbClr val="441700"/>
          </a:solidFill>
          <a:ln>
            <a:solidFill>
              <a:srgbClr val="441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AD901"/>
                </a:solidFill>
              </a:rPr>
              <a:t>3</a:t>
            </a:r>
            <a:endParaRPr lang="en-US" sz="3200" b="1" dirty="0">
              <a:solidFill>
                <a:srgbClr val="FAD9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46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  The gas in the cooling chamber of a closed cycle gas turbine is cooled at_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Constant Volume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Constant Temperature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Constant Pressure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1423424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  In an Electrolux Refrigerator!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Ammonia is absorbed in water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Ammonia is absorbed in hydrogen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Hydrogen is evaporated in ammonia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Ammonia is evaporated in hydrogen</a:t>
            </a:r>
          </a:p>
        </p:txBody>
      </p:sp>
    </p:spTree>
    <p:extLst>
      <p:ext uri="{BB962C8B-B14F-4D97-AF65-F5344CB8AC3E}">
        <p14:creationId xmlns:p14="http://schemas.microsoft.com/office/powerpoint/2010/main" val="341681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  In Which of the following refrigeration system, waste heat can be effectively used-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Vapour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Compression cycle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Vapour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absorption cycle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 Refrigeration cycle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498825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  The capillary tube, as an expansion device is used in!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Domestic refrigeration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cooler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Room air conditioners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of these</a:t>
            </a:r>
          </a:p>
        </p:txBody>
      </p:sp>
    </p:spTree>
    <p:extLst>
      <p:ext uri="{BB962C8B-B14F-4D97-AF65-F5344CB8AC3E}">
        <p14:creationId xmlns:p14="http://schemas.microsoft.com/office/powerpoint/2010/main" val="3725595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  During dehumidification process,……………….remains constant_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Wet bulb temperature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 humidity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Dry bulb temperature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 humidity</a:t>
            </a:r>
          </a:p>
        </p:txBody>
      </p:sp>
    </p:spTree>
    <p:extLst>
      <p:ext uri="{BB962C8B-B14F-4D97-AF65-F5344CB8AC3E}">
        <p14:creationId xmlns:p14="http://schemas.microsoft.com/office/powerpoint/2010/main" val="3217854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  The shear stress-shear strain rate graph for a Newtonian fluid is a .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Straight line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Parabolic curve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Hyperbolic curve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elliptical</a:t>
            </a:r>
          </a:p>
        </p:txBody>
      </p:sp>
    </p:spTree>
    <p:extLst>
      <p:ext uri="{BB962C8B-B14F-4D97-AF65-F5344CB8AC3E}">
        <p14:creationId xmlns:p14="http://schemas.microsoft.com/office/powerpoint/2010/main" val="972981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  The flow in a pipe is turbulent when Reynold number is!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than 2000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2000 and 2800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than 4000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3692526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  In a steady flow process,!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rate of heat transfer is constant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rate of work transfer is constant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ratio of mass flow at inlet and outlet is same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of these</a:t>
            </a:r>
          </a:p>
        </p:txBody>
      </p:sp>
    </p:spTree>
    <p:extLst>
      <p:ext uri="{BB962C8B-B14F-4D97-AF65-F5344CB8AC3E}">
        <p14:creationId xmlns:p14="http://schemas.microsoft.com/office/powerpoint/2010/main" val="3796359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  When a shaft is subjected to a twisting moment, every cross section of the shaft will be under_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Tensile stress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Compressive stress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Shear stress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Bending stress</a:t>
            </a:r>
          </a:p>
        </p:txBody>
      </p:sp>
    </p:spTree>
    <p:extLst>
      <p:ext uri="{BB962C8B-B14F-4D97-AF65-F5344CB8AC3E}">
        <p14:creationId xmlns:p14="http://schemas.microsoft.com/office/powerpoint/2010/main" val="1547990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  The columns whose slenderness ratio is less than 80, are known as.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 Columns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columns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Weak columns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Medium columns</a:t>
            </a:r>
          </a:p>
        </p:txBody>
      </p:sp>
    </p:spTree>
    <p:extLst>
      <p:ext uri="{BB962C8B-B14F-4D97-AF65-F5344CB8AC3E}">
        <p14:creationId xmlns:p14="http://schemas.microsoft.com/office/powerpoint/2010/main" val="1764391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5FCE86-3AE9-0227-EAE6-00E6D0D86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41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  Coefficient of friction depends upon-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 of Contact only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Nature of surface only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 a and b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70376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  Coefficient of friction depends upon-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 of Contact only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Nature of surface only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 a and b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1310904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FA3C08D1-C4D3-1A6E-D2EC-036D0A28F7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69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HW.  Heaviest fluid is _________--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Air 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Castor oil 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alcohol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Carbon tetrachloride </a:t>
            </a:r>
          </a:p>
        </p:txBody>
      </p:sp>
    </p:spTree>
    <p:extLst>
      <p:ext uri="{BB962C8B-B14F-4D97-AF65-F5344CB8AC3E}">
        <p14:creationId xmlns:p14="http://schemas.microsoft.com/office/powerpoint/2010/main" val="345639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  Automobile Steering gear is an example of!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Pair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Sliding Pair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Turning pair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pair</a:t>
            </a:r>
          </a:p>
        </p:txBody>
      </p:sp>
    </p:spTree>
    <p:extLst>
      <p:ext uri="{BB962C8B-B14F-4D97-AF65-F5344CB8AC3E}">
        <p14:creationId xmlns:p14="http://schemas.microsoft.com/office/powerpoint/2010/main" val="306679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3496173-A9EB-6B46-AB2E-B84DCF0E3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14" y="0"/>
            <a:ext cx="12219214" cy="68427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943855-5D9F-4F58-9F33-E24DA6B9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1281" y="3360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39B638-FFE5-486B-A38F-4B76326B9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227" y="3893635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23083C-E348-46CD-8ECF-309F891E1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738" y="4564192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E19DF27-5B16-43B3-A8C8-0A0C2B939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73" y="45656"/>
            <a:ext cx="11148923" cy="5434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552" tIns="36276" rIns="72552" bIns="362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None/>
            </a:pPr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14:cNvPr>
              <p14:cNvContentPartPr/>
              <p14:nvPr/>
            </p14:nvContentPartPr>
            <p14:xfrm>
              <a:off x="8312760" y="1042200"/>
              <a:ext cx="17280" cy="15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96920" y="978840"/>
                <a:ext cx="48600" cy="1425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8C92295-D6F4-4D43-862E-FDB3B94957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78" t="9926" r="13457" b="10596"/>
          <a:stretch/>
        </p:blipFill>
        <p:spPr>
          <a:xfrm>
            <a:off x="84404" y="61928"/>
            <a:ext cx="672327" cy="7020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2F022D-4FEC-134A-83C7-14CC89B891C5}"/>
              </a:ext>
            </a:extLst>
          </p:cNvPr>
          <p:cNvSpPr/>
          <p:nvPr/>
        </p:nvSpPr>
        <p:spPr>
          <a:xfrm>
            <a:off x="9872663" y="5866470"/>
            <a:ext cx="231933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8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Code : “Y166”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8DF271-DFBF-A140-9073-6B92A857794F}"/>
              </a:ext>
            </a:extLst>
          </p:cNvPr>
          <p:cNvSpPr/>
          <p:nvPr/>
        </p:nvSpPr>
        <p:spPr>
          <a:xfrm>
            <a:off x="7838512" y="5880903"/>
            <a:ext cx="5998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B5329E67-01EA-5D49-B05F-E50BE5535685}"/>
              </a:ext>
            </a:extLst>
          </p:cNvPr>
          <p:cNvSpPr/>
          <p:nvPr/>
        </p:nvSpPr>
        <p:spPr>
          <a:xfrm>
            <a:off x="8853605" y="6120734"/>
            <a:ext cx="1071073" cy="297822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6A2662E-2587-1B41-98E1-2CE92658299E}"/>
              </a:ext>
            </a:extLst>
          </p:cNvPr>
          <p:cNvSpPr/>
          <p:nvPr/>
        </p:nvSpPr>
        <p:spPr>
          <a:xfrm>
            <a:off x="3768649" y="545531"/>
            <a:ext cx="5084956" cy="763837"/>
          </a:xfrm>
          <a:prstGeom prst="roundRect">
            <a:avLst/>
          </a:prstGeom>
          <a:gradFill>
            <a:gsLst>
              <a:gs pos="13000">
                <a:srgbClr val="FF0000"/>
              </a:gs>
              <a:gs pos="69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Mechanical </a:t>
            </a:r>
            <a:r>
              <a:rPr lang="en-US" sz="3200" b="1" dirty="0" err="1"/>
              <a:t>Soormas</a:t>
            </a:r>
            <a:r>
              <a:rPr lang="en-US" sz="3200" b="1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7E30DB-8981-3F4D-BBC6-90F834462D00}"/>
              </a:ext>
            </a:extLst>
          </p:cNvPr>
          <p:cNvSpPr txBox="1"/>
          <p:nvPr/>
        </p:nvSpPr>
        <p:spPr>
          <a:xfrm>
            <a:off x="5223781" y="1492963"/>
            <a:ext cx="29842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Anuj </a:t>
            </a:r>
            <a:r>
              <a:rPr lang="en-US" sz="2000" dirty="0" err="1">
                <a:solidFill>
                  <a:schemeClr val="bg1"/>
                </a:solidFill>
              </a:rPr>
              <a:t>Kanoujiya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Ajit</a:t>
            </a:r>
            <a:r>
              <a:rPr lang="en-US" sz="2000" dirty="0">
                <a:solidFill>
                  <a:schemeClr val="bg1"/>
                </a:solidFill>
              </a:rPr>
              <a:t> Singh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Piyush Mechanical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Sahil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Saikurushna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papulwar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Aman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Mechanical queen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 Yadav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Pankaj </a:t>
            </a:r>
            <a:r>
              <a:rPr lang="en-US" sz="2000" dirty="0" err="1">
                <a:solidFill>
                  <a:schemeClr val="bg1"/>
                </a:solidFill>
              </a:rPr>
              <a:t>Mahato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Krutik</a:t>
            </a:r>
            <a:r>
              <a:rPr lang="en-US" sz="2000" dirty="0">
                <a:solidFill>
                  <a:schemeClr val="bg1"/>
                </a:solidFill>
              </a:rPr>
              <a:t> Rana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Pragya Srivastava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Sandeep Kumar </a:t>
            </a:r>
            <a:r>
              <a:rPr lang="en-US" sz="2000" dirty="0" err="1">
                <a:solidFill>
                  <a:schemeClr val="bg1"/>
                </a:solidFill>
              </a:rPr>
              <a:t>jha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Shivani Singh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Mechanical Queen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D26819-917C-524E-987C-40D04F7022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62" b="89796" l="4651" r="90930">
                        <a14:foregroundMark x1="8140" y1="51577" x2="8140" y2="51577"/>
                        <a14:foregroundMark x1="4767" y1="56030" x2="4767" y2="56030"/>
                        <a14:foregroundMark x1="69186" y1="36178" x2="69186" y2="36178"/>
                        <a14:foregroundMark x1="29419" y1="29685" x2="29419" y2="29685"/>
                        <a14:foregroundMark x1="90930" y1="17996" x2="90930" y2="17996"/>
                        <a14:foregroundMark x1="43256" y1="68275" x2="43256" y2="68275"/>
                        <a14:foregroundMark x1="46395" y1="68089" x2="46395" y2="68089"/>
                        <a14:foregroundMark x1="49419" y1="69017" x2="49419" y2="69017"/>
                        <a14:foregroundMark x1="55814" y1="69573" x2="55814" y2="69573"/>
                        <a14:foregroundMark x1="64186" y1="67904" x2="64186" y2="67904"/>
                        <a14:foregroundMark x1="71279" y1="67904" x2="71279" y2="67904"/>
                        <a14:foregroundMark x1="78605" y1="68831" x2="78605" y2="68831"/>
                        <a14:foregroundMark x1="88023" y1="67532" x2="88023" y2="67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0334" y="5484295"/>
            <a:ext cx="1716622" cy="1075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D6A2BF-374A-1BBE-2B32-FCD329E4470B}"/>
              </a:ext>
            </a:extLst>
          </p:cNvPr>
          <p:cNvSpPr txBox="1"/>
          <p:nvPr/>
        </p:nvSpPr>
        <p:spPr>
          <a:xfrm>
            <a:off x="8138433" y="1424516"/>
            <a:ext cx="29842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Dilip</a:t>
            </a:r>
            <a:r>
              <a:rPr lang="en-US" sz="2000" dirty="0">
                <a:solidFill>
                  <a:schemeClr val="bg1"/>
                </a:solidFill>
              </a:rPr>
              <a:t> Gupta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Priyanshu</a:t>
            </a:r>
            <a:r>
              <a:rPr lang="en-US" sz="2000" dirty="0">
                <a:solidFill>
                  <a:schemeClr val="bg1"/>
                </a:solidFill>
              </a:rPr>
              <a:t> Kushwaha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Anand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Ajaya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Suna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Nitish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Nidha</a:t>
            </a:r>
            <a:r>
              <a:rPr lang="en-US" sz="2000" dirty="0">
                <a:solidFill>
                  <a:schemeClr val="bg1"/>
                </a:solidFill>
              </a:rPr>
              <a:t> Zaman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Subir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Warif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Pannelal</a:t>
            </a:r>
            <a:r>
              <a:rPr lang="en-US" sz="2000" dirty="0">
                <a:solidFill>
                  <a:schemeClr val="bg1"/>
                </a:solidFill>
              </a:rPr>
              <a:t> Kushwaha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Er. Firdous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Manadeep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Vikas Dev Pandey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Abhinav Arya</a:t>
            </a:r>
          </a:p>
        </p:txBody>
      </p:sp>
    </p:spTree>
    <p:extLst>
      <p:ext uri="{BB962C8B-B14F-4D97-AF65-F5344CB8AC3E}">
        <p14:creationId xmlns:p14="http://schemas.microsoft.com/office/powerpoint/2010/main" val="69725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3496173-A9EB-6B46-AB2E-B84DCF0E3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14" y="0"/>
            <a:ext cx="12219214" cy="68427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943855-5D9F-4F58-9F33-E24DA6B9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1281" y="3360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39B638-FFE5-486B-A38F-4B76326B9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227" y="3893635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23083C-E348-46CD-8ECF-309F891E1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738" y="4564192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E19DF27-5B16-43B3-A8C8-0A0C2B939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73" y="45656"/>
            <a:ext cx="11148923" cy="5434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552" tIns="36276" rIns="72552" bIns="362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None/>
            </a:pPr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14:cNvPr>
              <p14:cNvContentPartPr/>
              <p14:nvPr/>
            </p14:nvContentPartPr>
            <p14:xfrm>
              <a:off x="8312760" y="1042200"/>
              <a:ext cx="17280" cy="15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96920" y="978840"/>
                <a:ext cx="48600" cy="1425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8C92295-D6F4-4D43-862E-FDB3B94957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78" t="9926" r="13457" b="10596"/>
          <a:stretch/>
        </p:blipFill>
        <p:spPr>
          <a:xfrm>
            <a:off x="84404" y="61928"/>
            <a:ext cx="672327" cy="7020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2F022D-4FEC-134A-83C7-14CC89B891C5}"/>
              </a:ext>
            </a:extLst>
          </p:cNvPr>
          <p:cNvSpPr/>
          <p:nvPr/>
        </p:nvSpPr>
        <p:spPr>
          <a:xfrm>
            <a:off x="9872663" y="5866470"/>
            <a:ext cx="231933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8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Code : “Y166”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8DF271-DFBF-A140-9073-6B92A857794F}"/>
              </a:ext>
            </a:extLst>
          </p:cNvPr>
          <p:cNvSpPr/>
          <p:nvPr/>
        </p:nvSpPr>
        <p:spPr>
          <a:xfrm>
            <a:off x="7838512" y="5880903"/>
            <a:ext cx="5998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B5329E67-01EA-5D49-B05F-E50BE5535685}"/>
              </a:ext>
            </a:extLst>
          </p:cNvPr>
          <p:cNvSpPr/>
          <p:nvPr/>
        </p:nvSpPr>
        <p:spPr>
          <a:xfrm>
            <a:off x="8853605" y="6120734"/>
            <a:ext cx="1071073" cy="297822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6A2662E-2587-1B41-98E1-2CE92658299E}"/>
              </a:ext>
            </a:extLst>
          </p:cNvPr>
          <p:cNvSpPr/>
          <p:nvPr/>
        </p:nvSpPr>
        <p:spPr>
          <a:xfrm>
            <a:off x="3768649" y="545531"/>
            <a:ext cx="5084956" cy="763837"/>
          </a:xfrm>
          <a:prstGeom prst="roundRect">
            <a:avLst/>
          </a:prstGeom>
          <a:gradFill>
            <a:gsLst>
              <a:gs pos="13000">
                <a:srgbClr val="FF0000"/>
              </a:gs>
              <a:gs pos="69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Mechanical </a:t>
            </a:r>
            <a:r>
              <a:rPr lang="en-US" sz="3200" b="1" dirty="0" err="1"/>
              <a:t>Soormas</a:t>
            </a:r>
            <a:r>
              <a:rPr lang="en-US" sz="3200" b="1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7E30DB-8981-3F4D-BBC6-90F834462D00}"/>
              </a:ext>
            </a:extLst>
          </p:cNvPr>
          <p:cNvSpPr txBox="1"/>
          <p:nvPr/>
        </p:nvSpPr>
        <p:spPr>
          <a:xfrm>
            <a:off x="5223781" y="1492963"/>
            <a:ext cx="29842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Mahesh </a:t>
            </a:r>
            <a:r>
              <a:rPr lang="en-US" sz="2000" dirty="0" err="1">
                <a:solidFill>
                  <a:schemeClr val="bg1"/>
                </a:solidFill>
              </a:rPr>
              <a:t>Khodifad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Krishna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Shri Krishna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Ritika Saxena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Ajay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Shubhi</a:t>
            </a:r>
            <a:r>
              <a:rPr lang="en-US" sz="2000" dirty="0">
                <a:solidFill>
                  <a:schemeClr val="bg1"/>
                </a:solidFill>
              </a:rPr>
              <a:t> Tiwari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Somnath Das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Kumari Manisha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Rajesh </a:t>
            </a:r>
            <a:r>
              <a:rPr lang="en-US" sz="2000" dirty="0" err="1">
                <a:solidFill>
                  <a:schemeClr val="bg1"/>
                </a:solidFill>
              </a:rPr>
              <a:t>Rohila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Nandan Mehta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Kuntal</a:t>
            </a:r>
            <a:r>
              <a:rPr lang="en-US" sz="2000" dirty="0">
                <a:solidFill>
                  <a:schemeClr val="bg1"/>
                </a:solidFill>
              </a:rPr>
              <a:t> Maji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Krishna India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Abhra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Samanta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Om Prakash </a:t>
            </a:r>
            <a:r>
              <a:rPr lang="en-US" sz="2000" dirty="0" err="1">
                <a:solidFill>
                  <a:schemeClr val="bg1"/>
                </a:solidFill>
              </a:rPr>
              <a:t>Chaurasiya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D26819-917C-524E-987C-40D04F7022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62" b="89796" l="4651" r="90930">
                        <a14:foregroundMark x1="8140" y1="51577" x2="8140" y2="51577"/>
                        <a14:foregroundMark x1="4767" y1="56030" x2="4767" y2="56030"/>
                        <a14:foregroundMark x1="69186" y1="36178" x2="69186" y2="36178"/>
                        <a14:foregroundMark x1="29419" y1="29685" x2="29419" y2="29685"/>
                        <a14:foregroundMark x1="90930" y1="17996" x2="90930" y2="17996"/>
                        <a14:foregroundMark x1="43256" y1="68275" x2="43256" y2="68275"/>
                        <a14:foregroundMark x1="46395" y1="68089" x2="46395" y2="68089"/>
                        <a14:foregroundMark x1="49419" y1="69017" x2="49419" y2="69017"/>
                        <a14:foregroundMark x1="55814" y1="69573" x2="55814" y2="69573"/>
                        <a14:foregroundMark x1="64186" y1="67904" x2="64186" y2="67904"/>
                        <a14:foregroundMark x1="71279" y1="67904" x2="71279" y2="67904"/>
                        <a14:foregroundMark x1="78605" y1="68831" x2="78605" y2="68831"/>
                        <a14:foregroundMark x1="88023" y1="67532" x2="88023" y2="67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0334" y="5484295"/>
            <a:ext cx="1716622" cy="1075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913D6E-D758-5EB3-2719-2E49BC45F523}"/>
              </a:ext>
            </a:extLst>
          </p:cNvPr>
          <p:cNvSpPr txBox="1"/>
          <p:nvPr/>
        </p:nvSpPr>
        <p:spPr>
          <a:xfrm>
            <a:off x="8068811" y="1465265"/>
            <a:ext cx="29842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Ayush</a:t>
            </a:r>
            <a:r>
              <a:rPr lang="en-US" sz="2000" dirty="0">
                <a:solidFill>
                  <a:schemeClr val="bg1"/>
                </a:solidFill>
              </a:rPr>
              <a:t> Suthar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Amar Jyoti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Narender Sura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Hardik Pal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Rahul R Pal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Kunal </a:t>
            </a:r>
            <a:r>
              <a:rPr lang="en-US" sz="2000" dirty="0" err="1">
                <a:solidFill>
                  <a:schemeClr val="bg1"/>
                </a:solidFill>
              </a:rPr>
              <a:t>Kisku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91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D7214A-E8F4-B1FA-FD93-AFE5C137C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5737" y="798877"/>
            <a:ext cx="5257798" cy="525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51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  In Hydrostatic Bearing, Pressure to lubricant is supplied by.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External Sources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Partially external and partially from Rotation of Journal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Supplied by External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Sorces</a:t>
            </a:r>
            <a:endParaRPr lang="en-US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Shaft Driven Pump</a:t>
            </a:r>
          </a:p>
        </p:txBody>
      </p:sp>
    </p:spTree>
    <p:extLst>
      <p:ext uri="{BB962C8B-B14F-4D97-AF65-F5344CB8AC3E}">
        <p14:creationId xmlns:p14="http://schemas.microsoft.com/office/powerpoint/2010/main" val="894520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  Moment of inertia of an area always least with respect to!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Bottom Most Axis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Radius of gyration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 axis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Centroidal axis</a:t>
            </a:r>
          </a:p>
        </p:txBody>
      </p:sp>
    </p:spTree>
    <p:extLst>
      <p:ext uri="{BB962C8B-B14F-4D97-AF65-F5344CB8AC3E}">
        <p14:creationId xmlns:p14="http://schemas.microsoft.com/office/powerpoint/2010/main" val="362670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  Shear Force at any point of the beam is the algebraic sum of_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Vertical Forces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Horizontal Forces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Forces on Either side of the point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Moment of forces on either side of the point</a:t>
            </a:r>
          </a:p>
        </p:txBody>
      </p:sp>
    </p:spTree>
    <p:extLst>
      <p:ext uri="{BB962C8B-B14F-4D97-AF65-F5344CB8AC3E}">
        <p14:creationId xmlns:p14="http://schemas.microsoft.com/office/powerpoint/2010/main" val="2801583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1316</Words>
  <Application>Microsoft Macintosh PowerPoint</Application>
  <PresentationFormat>Widescreen</PresentationFormat>
  <Paragraphs>231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Apple Chancery</vt:lpstr>
      <vt:lpstr>Arial</vt:lpstr>
      <vt:lpstr>Britannic Bold</vt:lpstr>
      <vt:lpstr>Calibri</vt:lpstr>
      <vt:lpstr>Calibri Light</vt:lpstr>
      <vt:lpstr>Courier New</vt:lpstr>
      <vt:lpstr>YouTube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User111116390</dc:creator>
  <cp:lastModifiedBy>User111116390</cp:lastModifiedBy>
  <cp:revision>1</cp:revision>
  <dcterms:created xsi:type="dcterms:W3CDTF">2023-05-25T09:01:37Z</dcterms:created>
  <dcterms:modified xsi:type="dcterms:W3CDTF">2023-05-25T10:58:50Z</dcterms:modified>
</cp:coreProperties>
</file>