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9"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59" r:id="rId43"/>
    <p:sldId id="347" r:id="rId44"/>
    <p:sldId id="348" r:id="rId45"/>
    <p:sldId id="349" r:id="rId46"/>
    <p:sldId id="350" r:id="rId47"/>
    <p:sldId id="351" r:id="rId48"/>
    <p:sldId id="352" r:id="rId49"/>
    <p:sldId id="353" r:id="rId50"/>
    <p:sldId id="360" r:id="rId51"/>
    <p:sldId id="354" r:id="rId52"/>
    <p:sldId id="355" r:id="rId53"/>
    <p:sldId id="356" r:id="rId54"/>
    <p:sldId id="357" r:id="rId55"/>
    <p:sldId id="358" r:id="rId56"/>
    <p:sldId id="26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22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76" autoAdjust="0"/>
    <p:restoredTop sz="94660"/>
  </p:normalViewPr>
  <p:slideViewPr>
    <p:cSldViewPr snapToGrid="0">
      <p:cViewPr varScale="1">
        <p:scale>
          <a:sx n="83" d="100"/>
          <a:sy n="83" d="100"/>
        </p:scale>
        <p:origin x="92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23-05-2023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23-05-2023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23-05-2023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23-05-2023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23-05-2023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23-05-2023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23-05-2023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23-05-2023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23-05-2023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23-05-2023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23-05-2023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23-05-2023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28.png"/><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30.png"/><Relationship Id="rId4" Type="http://schemas.microsoft.com/office/2007/relationships/hdphoto" Target="../media/hdphoto5.wdp"/></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6D85D-7897-0707-DAA0-89B22D18C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813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33965" y="938381"/>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Q7. Choose the pair that best represents a similar relationship to the one expressed in the original of words.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Seismograph : Earthquakes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Hygrometer : Torque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Viscometer : Elasticity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Fathometer : Gravity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Udometer : Rain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77228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Q8. Select the option in which the given figure is embedded (rotation is NOT allowed).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(b) 			(c) 			(d)</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2584725B-9C3A-1996-7FDF-FCA74A6C4B2A}"/>
              </a:ext>
            </a:extLst>
          </p:cNvPr>
          <p:cNvPicPr>
            <a:picLocks noChangeAspect="1"/>
          </p:cNvPicPr>
          <p:nvPr/>
        </p:nvPicPr>
        <p:blipFill>
          <a:blip r:embed="rId3"/>
          <a:stretch>
            <a:fillRect/>
          </a:stretch>
        </p:blipFill>
        <p:spPr>
          <a:xfrm>
            <a:off x="886978" y="2048767"/>
            <a:ext cx="1190625" cy="1714500"/>
          </a:xfrm>
          <a:prstGeom prst="rect">
            <a:avLst/>
          </a:prstGeom>
        </p:spPr>
      </p:pic>
      <p:pic>
        <p:nvPicPr>
          <p:cNvPr id="8" name="Picture 7">
            <a:extLst>
              <a:ext uri="{FF2B5EF4-FFF2-40B4-BE49-F238E27FC236}">
                <a16:creationId xmlns:a16="http://schemas.microsoft.com/office/drawing/2014/main" id="{EC2A4560-C7DD-4E42-2B83-FFF04B76FF59}"/>
              </a:ext>
            </a:extLst>
          </p:cNvPr>
          <p:cNvPicPr>
            <a:picLocks noChangeAspect="1"/>
          </p:cNvPicPr>
          <p:nvPr/>
        </p:nvPicPr>
        <p:blipFill>
          <a:blip r:embed="rId4"/>
          <a:stretch>
            <a:fillRect/>
          </a:stretch>
        </p:blipFill>
        <p:spPr>
          <a:xfrm>
            <a:off x="1031708" y="4091116"/>
            <a:ext cx="1810661" cy="1581785"/>
          </a:xfrm>
          <a:prstGeom prst="rect">
            <a:avLst/>
          </a:prstGeom>
        </p:spPr>
      </p:pic>
      <p:pic>
        <p:nvPicPr>
          <p:cNvPr id="10" name="Picture 9">
            <a:extLst>
              <a:ext uri="{FF2B5EF4-FFF2-40B4-BE49-F238E27FC236}">
                <a16:creationId xmlns:a16="http://schemas.microsoft.com/office/drawing/2014/main" id="{E64AB9AB-5BCA-5CB3-3FB6-5207E0951913}"/>
              </a:ext>
            </a:extLst>
          </p:cNvPr>
          <p:cNvPicPr>
            <a:picLocks noChangeAspect="1"/>
          </p:cNvPicPr>
          <p:nvPr/>
        </p:nvPicPr>
        <p:blipFill>
          <a:blip r:embed="rId5"/>
          <a:stretch>
            <a:fillRect/>
          </a:stretch>
        </p:blipFill>
        <p:spPr>
          <a:xfrm>
            <a:off x="3505602" y="4091116"/>
            <a:ext cx="1915429" cy="1601511"/>
          </a:xfrm>
          <a:prstGeom prst="rect">
            <a:avLst/>
          </a:prstGeom>
        </p:spPr>
      </p:pic>
      <p:pic>
        <p:nvPicPr>
          <p:cNvPr id="12" name="Picture 11">
            <a:extLst>
              <a:ext uri="{FF2B5EF4-FFF2-40B4-BE49-F238E27FC236}">
                <a16:creationId xmlns:a16="http://schemas.microsoft.com/office/drawing/2014/main" id="{50BECB3C-C113-E589-2628-7AF5FB5BA83E}"/>
              </a:ext>
            </a:extLst>
          </p:cNvPr>
          <p:cNvPicPr>
            <a:picLocks noChangeAspect="1"/>
          </p:cNvPicPr>
          <p:nvPr/>
        </p:nvPicPr>
        <p:blipFill>
          <a:blip r:embed="rId6"/>
          <a:stretch>
            <a:fillRect/>
          </a:stretch>
        </p:blipFill>
        <p:spPr>
          <a:xfrm>
            <a:off x="6503620" y="4021856"/>
            <a:ext cx="1915429" cy="1651045"/>
          </a:xfrm>
          <a:prstGeom prst="rect">
            <a:avLst/>
          </a:prstGeom>
        </p:spPr>
      </p:pic>
      <p:pic>
        <p:nvPicPr>
          <p:cNvPr id="14" name="Picture 13">
            <a:extLst>
              <a:ext uri="{FF2B5EF4-FFF2-40B4-BE49-F238E27FC236}">
                <a16:creationId xmlns:a16="http://schemas.microsoft.com/office/drawing/2014/main" id="{5BECD4F4-8B93-E8F4-1274-79C1828E85C2}"/>
              </a:ext>
            </a:extLst>
          </p:cNvPr>
          <p:cNvPicPr>
            <a:picLocks noChangeAspect="1"/>
          </p:cNvPicPr>
          <p:nvPr/>
        </p:nvPicPr>
        <p:blipFill>
          <a:blip r:embed="rId7"/>
          <a:stretch>
            <a:fillRect/>
          </a:stretch>
        </p:blipFill>
        <p:spPr>
          <a:xfrm>
            <a:off x="9264598" y="4044994"/>
            <a:ext cx="1884545" cy="1604767"/>
          </a:xfrm>
          <a:prstGeom prst="rect">
            <a:avLst/>
          </a:prstGeom>
        </p:spPr>
      </p:pic>
    </p:spTree>
    <p:extLst>
      <p:ext uri="{BB962C8B-B14F-4D97-AF65-F5344CB8AC3E}">
        <p14:creationId xmlns:p14="http://schemas.microsoft.com/office/powerpoint/2010/main" val="262369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Q9. Select the option that is related to the third term in the same way as the second term is related to the first term.</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INCOME : MHNBDL : : FORMAT : ?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BQEDJY</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NZXEWQ</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NELQSZ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JHMDBK</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101522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088840"/>
            <a:ext cx="11542255" cy="5262979"/>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Q10. The following diagram shows the information collected from a survey in Teachers Colony regarding the social status. The triangle represents families having an AC, the circle represents families having a laptop, the rectangle represents families having car, and the square represents families having a scooter.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Find the number of families that have a laptop and scooter both, but neither an AC nor a car. </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(a) 15		(b) 8</a:t>
            </a:r>
            <a:endParaRPr lang="hi-IN" sz="24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(c) 50		(d) 30</a:t>
            </a:r>
            <a:endParaRPr lang="hi-IN" sz="24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6CBFD78B-66C4-8B54-4E70-45A3572E5B89}"/>
              </a:ext>
            </a:extLst>
          </p:cNvPr>
          <p:cNvPicPr>
            <a:picLocks noChangeAspect="1"/>
          </p:cNvPicPr>
          <p:nvPr/>
        </p:nvPicPr>
        <p:blipFill>
          <a:blip r:embed="rId3"/>
          <a:stretch>
            <a:fillRect/>
          </a:stretch>
        </p:blipFill>
        <p:spPr>
          <a:xfrm>
            <a:off x="3727843" y="2606307"/>
            <a:ext cx="2495721" cy="2083624"/>
          </a:xfrm>
          <a:prstGeom prst="rect">
            <a:avLst/>
          </a:prstGeom>
        </p:spPr>
      </p:pic>
    </p:spTree>
    <p:extLst>
      <p:ext uri="{BB962C8B-B14F-4D97-AF65-F5344CB8AC3E}">
        <p14:creationId xmlns:p14="http://schemas.microsoft.com/office/powerpoint/2010/main" val="1438578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Q11. Which number will replace the question mark (?) in the following series.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3, 8, 13, 21, 61, 108, ?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513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351</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315</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531</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846815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1065026"/>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Q12. Select the option in which the given figure is embedded (rotation is NOT allowed).</a:t>
            </a: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2F5A58E3-25EC-19CC-F832-BA8BCE43D0CD}"/>
              </a:ext>
            </a:extLst>
          </p:cNvPr>
          <p:cNvPicPr>
            <a:picLocks noChangeAspect="1"/>
          </p:cNvPicPr>
          <p:nvPr/>
        </p:nvPicPr>
        <p:blipFill>
          <a:blip r:embed="rId3"/>
          <a:stretch>
            <a:fillRect/>
          </a:stretch>
        </p:blipFill>
        <p:spPr>
          <a:xfrm>
            <a:off x="548690" y="2072039"/>
            <a:ext cx="1636246" cy="1027898"/>
          </a:xfrm>
          <a:prstGeom prst="rect">
            <a:avLst/>
          </a:prstGeom>
        </p:spPr>
      </p:pic>
      <p:pic>
        <p:nvPicPr>
          <p:cNvPr id="8" name="Picture 7">
            <a:extLst>
              <a:ext uri="{FF2B5EF4-FFF2-40B4-BE49-F238E27FC236}">
                <a16:creationId xmlns:a16="http://schemas.microsoft.com/office/drawing/2014/main" id="{047A5E05-818B-9203-6029-46829CEF1944}"/>
              </a:ext>
            </a:extLst>
          </p:cNvPr>
          <p:cNvPicPr>
            <a:picLocks noChangeAspect="1"/>
          </p:cNvPicPr>
          <p:nvPr/>
        </p:nvPicPr>
        <p:blipFill>
          <a:blip r:embed="rId4"/>
          <a:stretch>
            <a:fillRect/>
          </a:stretch>
        </p:blipFill>
        <p:spPr>
          <a:xfrm>
            <a:off x="1036171" y="3261361"/>
            <a:ext cx="2048961" cy="1878530"/>
          </a:xfrm>
          <a:prstGeom prst="rect">
            <a:avLst/>
          </a:prstGeom>
        </p:spPr>
      </p:pic>
      <p:pic>
        <p:nvPicPr>
          <p:cNvPr id="10" name="Picture 9">
            <a:extLst>
              <a:ext uri="{FF2B5EF4-FFF2-40B4-BE49-F238E27FC236}">
                <a16:creationId xmlns:a16="http://schemas.microsoft.com/office/drawing/2014/main" id="{82B3CD5C-94BD-A3FE-2A94-3CE3774C9880}"/>
              </a:ext>
            </a:extLst>
          </p:cNvPr>
          <p:cNvPicPr>
            <a:picLocks noChangeAspect="1"/>
          </p:cNvPicPr>
          <p:nvPr/>
        </p:nvPicPr>
        <p:blipFill>
          <a:blip r:embed="rId5"/>
          <a:stretch>
            <a:fillRect/>
          </a:stretch>
        </p:blipFill>
        <p:spPr>
          <a:xfrm>
            <a:off x="3822733" y="3261361"/>
            <a:ext cx="2052748" cy="1878530"/>
          </a:xfrm>
          <a:prstGeom prst="rect">
            <a:avLst/>
          </a:prstGeom>
        </p:spPr>
      </p:pic>
      <p:pic>
        <p:nvPicPr>
          <p:cNvPr id="12" name="Picture 11">
            <a:extLst>
              <a:ext uri="{FF2B5EF4-FFF2-40B4-BE49-F238E27FC236}">
                <a16:creationId xmlns:a16="http://schemas.microsoft.com/office/drawing/2014/main" id="{1AFF1779-790B-EC52-373D-F5A924740D6B}"/>
              </a:ext>
            </a:extLst>
          </p:cNvPr>
          <p:cNvPicPr>
            <a:picLocks noChangeAspect="1"/>
          </p:cNvPicPr>
          <p:nvPr/>
        </p:nvPicPr>
        <p:blipFill>
          <a:blip r:embed="rId6"/>
          <a:stretch>
            <a:fillRect/>
          </a:stretch>
        </p:blipFill>
        <p:spPr>
          <a:xfrm>
            <a:off x="6469881" y="3261361"/>
            <a:ext cx="2051354" cy="1878530"/>
          </a:xfrm>
          <a:prstGeom prst="rect">
            <a:avLst/>
          </a:prstGeom>
        </p:spPr>
      </p:pic>
      <p:pic>
        <p:nvPicPr>
          <p:cNvPr id="14" name="Picture 13">
            <a:extLst>
              <a:ext uri="{FF2B5EF4-FFF2-40B4-BE49-F238E27FC236}">
                <a16:creationId xmlns:a16="http://schemas.microsoft.com/office/drawing/2014/main" id="{5B2BBD8D-815E-1608-67C1-9F12D4DAA196}"/>
              </a:ext>
            </a:extLst>
          </p:cNvPr>
          <p:cNvPicPr>
            <a:picLocks noChangeAspect="1"/>
          </p:cNvPicPr>
          <p:nvPr/>
        </p:nvPicPr>
        <p:blipFill>
          <a:blip r:embed="rId7"/>
          <a:stretch>
            <a:fillRect/>
          </a:stretch>
        </p:blipFill>
        <p:spPr>
          <a:xfrm>
            <a:off x="9270833" y="3254344"/>
            <a:ext cx="2080481" cy="1878530"/>
          </a:xfrm>
          <a:prstGeom prst="rect">
            <a:avLst/>
          </a:prstGeom>
        </p:spPr>
      </p:pic>
    </p:spTree>
    <p:extLst>
      <p:ext uri="{BB962C8B-B14F-4D97-AF65-F5344CB8AC3E}">
        <p14:creationId xmlns:p14="http://schemas.microsoft.com/office/powerpoint/2010/main" val="1153909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Q13. Study the given pattern carefully and select the number that can replace the question mark (?) in it.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12 24 26</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30 31 42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48 38 ?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46</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58</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56</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48</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238165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Q14. Select the option in which the words share the same relationship as that shared by the given pair of words.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Reptiles : Crocodiles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Amphibians : Crows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Fishes : Water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Mammals : Tigers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Kangaroos : Mollusks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925262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Q15. Select the correct option that indicates the arrangement of the given words in a logical and meaningful order.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 Attending webinar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2. e-Certificate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3. Notification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 Feedback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5. Registration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3, 1, 4, 5, 2</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3, 5, 2, 1, 4</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3, 1, 5, 4, 2</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3, 5, 1, 4, 2</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794207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Q16. Select the option that is related to the third number in the same way as the second number is related to the first number.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12 : 138 : : 14 : ?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163</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187</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189</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191</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757848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68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Q17. Select the letter – cluster from among the given options that can replace the question mark (?) in the following series.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HOX, INZ, JMB, KLD, ?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LME</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LGG</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PKF</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LKF</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594292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5262979"/>
          </a:xfrm>
          <a:prstGeom prst="rect">
            <a:avLst/>
          </a:prstGeom>
          <a:noFill/>
        </p:spPr>
        <p:txBody>
          <a:bodyPr wrap="square" rtlCol="0">
            <a:spAutoFit/>
          </a:bodyPr>
          <a:lstStyle/>
          <a:p>
            <a:pPr algn="just">
              <a:tabLst>
                <a:tab pos="2454275" algn="l"/>
              </a:tabLst>
            </a:pPr>
            <a:r>
              <a:rPr lang="en-US" sz="2100" b="1" dirty="0">
                <a:latin typeface="Cambria" panose="02040503050406030204" pitchFamily="18" charset="0"/>
                <a:ea typeface="Cambria" panose="02040503050406030204" pitchFamily="18" charset="0"/>
                <a:cs typeface="Arial Unicode MS" panose="020B0604020202020204" pitchFamily="34" charset="-128"/>
              </a:rPr>
              <a:t>Q18. Two statements are given, followed by four conclusions numbered I, II, III, IV. </a:t>
            </a:r>
          </a:p>
          <a:p>
            <a:pPr algn="just">
              <a:tabLst>
                <a:tab pos="2454275" algn="l"/>
              </a:tabLst>
            </a:pPr>
            <a:r>
              <a:rPr lang="en-US" sz="2100" b="1" dirty="0">
                <a:latin typeface="Cambria" panose="02040503050406030204" pitchFamily="18" charset="0"/>
                <a:ea typeface="Cambria" panose="02040503050406030204" pitchFamily="18" charset="0"/>
                <a:cs typeface="Arial Unicode MS" panose="020B0604020202020204" pitchFamily="34" charset="-128"/>
              </a:rPr>
              <a:t>Assuming that the information given in the statements is true, even if it appears to be at variance with commonly known facts, decide which of the given conclusions logically follow(s) from the statements.  </a:t>
            </a:r>
            <a:r>
              <a:rPr lang="en-US" sz="21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100" b="1" dirty="0">
                <a:latin typeface="Cambria" panose="02040503050406030204" pitchFamily="18" charset="0"/>
                <a:ea typeface="Cambria" panose="02040503050406030204" pitchFamily="18" charset="0"/>
                <a:cs typeface="Arial Unicode MS" panose="020B0604020202020204" pitchFamily="34" charset="-128"/>
              </a:rPr>
              <a:t>Statements: </a:t>
            </a:r>
          </a:p>
          <a:p>
            <a:pPr algn="just">
              <a:tabLst>
                <a:tab pos="2454275" algn="l"/>
              </a:tabLst>
            </a:pPr>
            <a:r>
              <a:rPr lang="en-US" sz="2100" b="1" dirty="0">
                <a:latin typeface="Cambria" panose="02040503050406030204" pitchFamily="18" charset="0"/>
                <a:ea typeface="Cambria" panose="02040503050406030204" pitchFamily="18" charset="0"/>
                <a:cs typeface="Arial Unicode MS" panose="020B0604020202020204" pitchFamily="34" charset="-128"/>
              </a:rPr>
              <a:t>1. No lotion is a syrup. </a:t>
            </a:r>
          </a:p>
          <a:p>
            <a:pPr algn="just">
              <a:tabLst>
                <a:tab pos="2454275" algn="l"/>
              </a:tabLst>
            </a:pPr>
            <a:r>
              <a:rPr lang="en-US" sz="2100" b="1" dirty="0">
                <a:latin typeface="Cambria" panose="02040503050406030204" pitchFamily="18" charset="0"/>
                <a:ea typeface="Cambria" panose="02040503050406030204" pitchFamily="18" charset="0"/>
                <a:cs typeface="Arial Unicode MS" panose="020B0604020202020204" pitchFamily="34" charset="-128"/>
              </a:rPr>
              <a:t>2. All syrups are liquids. </a:t>
            </a:r>
          </a:p>
          <a:p>
            <a:pPr algn="just">
              <a:tabLst>
                <a:tab pos="2454275" algn="l"/>
              </a:tabLst>
            </a:pPr>
            <a:r>
              <a:rPr lang="en-US" sz="2100" b="1" dirty="0">
                <a:latin typeface="Cambria" panose="02040503050406030204" pitchFamily="18" charset="0"/>
                <a:ea typeface="Cambria" panose="02040503050406030204" pitchFamily="18" charset="0"/>
                <a:cs typeface="Arial Unicode MS" panose="020B0604020202020204" pitchFamily="34" charset="-128"/>
              </a:rPr>
              <a:t>Conclusions: </a:t>
            </a:r>
          </a:p>
          <a:p>
            <a:pPr algn="just">
              <a:tabLst>
                <a:tab pos="2454275" algn="l"/>
              </a:tabLst>
            </a:pPr>
            <a:r>
              <a:rPr lang="en-US" sz="2100" b="1" dirty="0">
                <a:latin typeface="Cambria" panose="02040503050406030204" pitchFamily="18" charset="0"/>
                <a:ea typeface="Cambria" panose="02040503050406030204" pitchFamily="18" charset="0"/>
                <a:cs typeface="Arial Unicode MS" panose="020B0604020202020204" pitchFamily="34" charset="-128"/>
              </a:rPr>
              <a:t>I. No lotion is a liquid. </a:t>
            </a:r>
          </a:p>
          <a:p>
            <a:pPr algn="just">
              <a:tabLst>
                <a:tab pos="2454275" algn="l"/>
              </a:tabLst>
            </a:pPr>
            <a:r>
              <a:rPr lang="en-US" sz="2100" b="1" dirty="0">
                <a:latin typeface="Cambria" panose="02040503050406030204" pitchFamily="18" charset="0"/>
                <a:ea typeface="Cambria" panose="02040503050406030204" pitchFamily="18" charset="0"/>
                <a:cs typeface="Arial Unicode MS" panose="020B0604020202020204" pitchFamily="34" charset="-128"/>
              </a:rPr>
              <a:t>II. No liquid is a lotion. </a:t>
            </a:r>
          </a:p>
          <a:p>
            <a:pPr algn="just">
              <a:tabLst>
                <a:tab pos="2454275" algn="l"/>
              </a:tabLst>
            </a:pPr>
            <a:r>
              <a:rPr lang="en-US" sz="2100" b="1" dirty="0">
                <a:latin typeface="Cambria" panose="02040503050406030204" pitchFamily="18" charset="0"/>
                <a:ea typeface="Cambria" panose="02040503050406030204" pitchFamily="18" charset="0"/>
                <a:cs typeface="Arial Unicode MS" panose="020B0604020202020204" pitchFamily="34" charset="-128"/>
              </a:rPr>
              <a:t>III. Some liquids are syrups. </a:t>
            </a:r>
          </a:p>
          <a:p>
            <a:pPr algn="just">
              <a:tabLst>
                <a:tab pos="2454275" algn="l"/>
              </a:tabLst>
            </a:pPr>
            <a:r>
              <a:rPr lang="en-US" sz="2100" b="1" dirty="0">
                <a:latin typeface="Cambria" panose="02040503050406030204" pitchFamily="18" charset="0"/>
                <a:ea typeface="Cambria" panose="02040503050406030204" pitchFamily="18" charset="0"/>
                <a:cs typeface="Arial Unicode MS" panose="020B0604020202020204" pitchFamily="34" charset="-128"/>
              </a:rPr>
              <a:t>IV. All liquids are syrups. </a:t>
            </a:r>
          </a:p>
          <a:p>
            <a:pPr algn="just">
              <a:tabLst>
                <a:tab pos="2454275" algn="l"/>
              </a:tabLst>
            </a:pPr>
            <a:r>
              <a:rPr lang="en-US" sz="2100" b="1" dirty="0">
                <a:latin typeface="Cambria" panose="02040503050406030204" pitchFamily="18" charset="0"/>
                <a:ea typeface="Cambria" panose="02040503050406030204" pitchFamily="18" charset="0"/>
                <a:cs typeface="Arial Unicode MS" panose="020B0604020202020204" pitchFamily="34" charset="-128"/>
              </a:rPr>
              <a:t>(a) Only conclusion I follows </a:t>
            </a:r>
            <a:endParaRPr lang="hi-IN" sz="21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100" b="1" dirty="0">
                <a:latin typeface="Cambria" panose="02040503050406030204" pitchFamily="18" charset="0"/>
                <a:ea typeface="Cambria" panose="02040503050406030204" pitchFamily="18" charset="0"/>
                <a:cs typeface="Arial Unicode MS" panose="020B0604020202020204" pitchFamily="34" charset="-128"/>
              </a:rPr>
              <a:t>(b) Both conclusions I and IV follow </a:t>
            </a:r>
            <a:endParaRPr lang="hi-IN" sz="21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100" b="1" dirty="0">
                <a:latin typeface="Cambria" panose="02040503050406030204" pitchFamily="18" charset="0"/>
                <a:ea typeface="Cambria" panose="02040503050406030204" pitchFamily="18" charset="0"/>
                <a:cs typeface="Arial Unicode MS" panose="020B0604020202020204" pitchFamily="34" charset="-128"/>
              </a:rPr>
              <a:t>(c) Both conclusions I and II follow</a:t>
            </a:r>
            <a:endParaRPr lang="hi-IN" sz="21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100" b="1" dirty="0">
                <a:latin typeface="Cambria" panose="02040503050406030204" pitchFamily="18" charset="0"/>
                <a:ea typeface="Cambria" panose="02040503050406030204" pitchFamily="18" charset="0"/>
                <a:cs typeface="Arial Unicode MS" panose="020B0604020202020204" pitchFamily="34" charset="-128"/>
              </a:rPr>
              <a:t>(d) Only conclusion III follows </a:t>
            </a:r>
            <a:endParaRPr lang="hi-IN" sz="21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123807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Q19. Select the option that is related to the third letter – cluster in the same way as the second letter – cluster is related to the first letter – cluster.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PRIMER : IRPREM : CANDLE : ?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 (SSC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CDEALN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ELDNAC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ACNDEL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NACELD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063947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Q20. Seven years from now, Arun will be as old as </a:t>
            </a:r>
            <a:r>
              <a:rPr lang="en-US" sz="2600" b="1" dirty="0" err="1">
                <a:latin typeface="Cambria" panose="02040503050406030204" pitchFamily="18" charset="0"/>
                <a:ea typeface="Cambria" panose="02040503050406030204" pitchFamily="18" charset="0"/>
                <a:cs typeface="Arial Unicode MS" panose="020B0604020202020204" pitchFamily="34" charset="-128"/>
              </a:rPr>
              <a:t>Bidan</a:t>
            </a:r>
            <a:r>
              <a:rPr lang="en-US" sz="2600" b="1" dirty="0">
                <a:latin typeface="Cambria" panose="02040503050406030204" pitchFamily="18" charset="0"/>
                <a:ea typeface="Cambria" panose="02040503050406030204" pitchFamily="18" charset="0"/>
                <a:cs typeface="Arial Unicode MS" panose="020B0604020202020204" pitchFamily="34" charset="-128"/>
              </a:rPr>
              <a:t> was 4 years ago. Charan was born 2 years ago. After 10 years the average age of Arun, </a:t>
            </a:r>
            <a:r>
              <a:rPr lang="en-US" sz="2600" b="1" dirty="0" err="1">
                <a:latin typeface="Cambria" panose="02040503050406030204" pitchFamily="18" charset="0"/>
                <a:ea typeface="Cambria" panose="02040503050406030204" pitchFamily="18" charset="0"/>
                <a:cs typeface="Arial Unicode MS" panose="020B0604020202020204" pitchFamily="34" charset="-128"/>
              </a:rPr>
              <a:t>Bidan</a:t>
            </a:r>
            <a:r>
              <a:rPr lang="en-US" sz="2600" b="1" dirty="0">
                <a:latin typeface="Cambria" panose="02040503050406030204" pitchFamily="18" charset="0"/>
                <a:ea typeface="Cambria" panose="02040503050406030204" pitchFamily="18" charset="0"/>
                <a:cs typeface="Arial Unicode MS" panose="020B0604020202020204" pitchFamily="34" charset="-128"/>
              </a:rPr>
              <a:t> and Charan will be 33 years. What is the present age of Arun?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अब से सात वर्ष बाद, अरुण की उम्र उतनी होगी जितनी उम्र बिडान की 4 वर्ष पहले थी। चरण का जन्म 2 वर्ष पहले हुआ था। 10 वर्ष बाद अरुण, बिडान और चरण की औसत आयु 33 वर्ष होगी। अरुण की वर्तमान आयु कितनी है?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a:t>
            </a:r>
            <a:r>
              <a:rPr lang="hi-IN" sz="2600" b="1" dirty="0">
                <a:latin typeface="Cambria" panose="02040503050406030204" pitchFamily="18" charset="0"/>
                <a:ea typeface="Cambria" panose="02040503050406030204" pitchFamily="18" charset="0"/>
                <a:cs typeface="Arial Unicode MS" panose="020B0604020202020204" pitchFamily="34" charset="-128"/>
              </a:rPr>
              <a:t>28 वर्ष</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a:t>
            </a:r>
            <a:r>
              <a:rPr lang="hi-IN" sz="2600" b="1" dirty="0">
                <a:latin typeface="Cambria" panose="02040503050406030204" pitchFamily="18" charset="0"/>
                <a:ea typeface="Cambria" panose="02040503050406030204" pitchFamily="18" charset="0"/>
                <a:cs typeface="Arial Unicode MS" panose="020B0604020202020204" pitchFamily="34" charset="-128"/>
              </a:rPr>
              <a:t>30 वर्ष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a:t>
            </a:r>
            <a:r>
              <a:rPr lang="hi-IN" sz="2600" b="1" dirty="0">
                <a:latin typeface="Cambria" panose="02040503050406030204" pitchFamily="18" charset="0"/>
                <a:ea typeface="Cambria" panose="02040503050406030204" pitchFamily="18" charset="0"/>
                <a:cs typeface="Arial Unicode MS" panose="020B0604020202020204" pitchFamily="34" charset="-128"/>
              </a:rPr>
              <a:t>29 वर्ष</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a:t>
            </a:r>
            <a:r>
              <a:rPr lang="hi-IN" sz="2600" b="1" dirty="0">
                <a:latin typeface="Cambria" panose="02040503050406030204" pitchFamily="18" charset="0"/>
                <a:ea typeface="Cambria" panose="02040503050406030204" pitchFamily="18" charset="0"/>
                <a:cs typeface="Arial Unicode MS" panose="020B0604020202020204" pitchFamily="34" charset="-128"/>
              </a:rPr>
              <a:t>31 वर्ष </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874809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240001" y="861826"/>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Q21. Select the option that is correct for the bracketed letters with respect to their inclusion in the given series.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4, F, 8, F, J, 12, (K), P, 16, P, X, 20, U, H, 24, (Y)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Both the bracketed letters are incorrect.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The first bracketed letter is incorrect and the second bracketed letter is correct.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The first bracketed letter is correct and the second bracketed letter is incorrect.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Both the bracketed letters are correct.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639727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1132133"/>
            <a:ext cx="11542255" cy="529375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Q22. Select the dice (from among the figures A, B, C and D) that can be formed by folding the given sheet along the lines. </a:t>
            </a: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Only A, B and C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Only B, C and D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Only B and C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Only A and B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C4264938-C273-83E6-5335-681CF9F2477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16467" y="2056342"/>
            <a:ext cx="1083733" cy="1546577"/>
          </a:xfrm>
          <a:prstGeom prst="rect">
            <a:avLst/>
          </a:prstGeom>
        </p:spPr>
      </p:pic>
      <p:pic>
        <p:nvPicPr>
          <p:cNvPr id="8" name="Picture 7">
            <a:extLst>
              <a:ext uri="{FF2B5EF4-FFF2-40B4-BE49-F238E27FC236}">
                <a16:creationId xmlns:a16="http://schemas.microsoft.com/office/drawing/2014/main" id="{83316129-F526-311B-0577-7DEA19DB12A5}"/>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50334" y="3743059"/>
            <a:ext cx="3162829" cy="1040254"/>
          </a:xfrm>
          <a:prstGeom prst="rect">
            <a:avLst/>
          </a:prstGeom>
        </p:spPr>
      </p:pic>
    </p:spTree>
    <p:extLst>
      <p:ext uri="{BB962C8B-B14F-4D97-AF65-F5344CB8AC3E}">
        <p14:creationId xmlns:p14="http://schemas.microsoft.com/office/powerpoint/2010/main" val="4217965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Q23. ‘Osteoporosis’ is related to ‘Bones’ in the same way as ‘Vitiligo’ is related to ‘__________’. </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ऑस्टियोपोरोसिस' 'हड्डियों' से उसी तरह संबंधित है जैसे 'विटिलिगो' '__________' से संबंधित है।</a:t>
            </a:r>
            <a:r>
              <a:rPr lang="en-US"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Kidney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Heart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Brain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Skin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698456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5632311"/>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Q24. Read the given statements and conclusions carefully. Assuming that the information given in the statements is true, even if it appears to be at variance with commonly known facts, decide which of the given conclusions logically follow(s) from the statement 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Statement 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1. All balls are plastics items.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2. All utensils are balls.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Conclusions: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I. All utensils are plastic items.</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II. Some balls are not plastic items.</a:t>
            </a:r>
          </a:p>
          <a:p>
            <a:pPr algn="r">
              <a:tabLst>
                <a:tab pos="2454275" algn="l"/>
              </a:tabLst>
            </a:pP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(a) Both conclusions I and II follow </a:t>
            </a:r>
            <a:endParaRPr lang="hi-IN" sz="24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(b) Only conclusion II follows </a:t>
            </a:r>
            <a:endParaRPr lang="hi-IN" sz="24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(c) Only conclusion I follows </a:t>
            </a:r>
            <a:endParaRPr lang="hi-IN" sz="24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(d) Neither conclusion I nor II follows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247352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2677656"/>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Q25. Select the option that is related to the third term in the same way as the second term is related to the first term.</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SMART : MSTTR : : CROWN : ? </a:t>
            </a:r>
            <a:r>
              <a:rPr lang="en-US" sz="24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(a) NWHRC </a:t>
            </a:r>
            <a:endParaRPr lang="hi-IN" sz="24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(b) RCHNW</a:t>
            </a:r>
            <a:endParaRPr lang="hi-IN" sz="24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(c) WNHCR</a:t>
            </a:r>
            <a:endParaRPr lang="hi-IN" sz="24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(d) CRHNW</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36463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Q26. Spade' is related to 'digging' and 'scissors' is related to 'shearing' in the same way as 'scythe' is related to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‘कुदाल’, ‘खुदाई’ से और ‘कैंची’, ‘कर्तन (कटाई)’ से उसी प्रकार संबंधित हैं, जिस प्रकार ‘दराँती’, ‘------’ से संबंधित है।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a:t>
            </a:r>
            <a:r>
              <a:rPr lang="hi-IN" sz="2600" b="1" dirty="0">
                <a:latin typeface="Cambria" panose="02040503050406030204" pitchFamily="18" charset="0"/>
                <a:ea typeface="Cambria" panose="02040503050406030204" pitchFamily="18" charset="0"/>
                <a:cs typeface="Arial Unicode MS" panose="020B0604020202020204" pitchFamily="34" charset="-128"/>
              </a:rPr>
              <a:t>फसल कटाई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a:t>
            </a:r>
            <a:r>
              <a:rPr lang="hi-IN" sz="2600" b="1" dirty="0">
                <a:latin typeface="Cambria" panose="02040503050406030204" pitchFamily="18" charset="0"/>
                <a:ea typeface="Cambria" panose="02040503050406030204" pitchFamily="18" charset="0"/>
                <a:cs typeface="Arial Unicode MS" panose="020B0604020202020204" pitchFamily="34" charset="-128"/>
              </a:rPr>
              <a:t>सिलाई</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a:t>
            </a:r>
            <a:r>
              <a:rPr lang="hi-IN" sz="2600" b="1" dirty="0">
                <a:latin typeface="Cambria" panose="02040503050406030204" pitchFamily="18" charset="0"/>
                <a:ea typeface="Cambria" panose="02040503050406030204" pitchFamily="18" charset="0"/>
                <a:cs typeface="Arial Unicode MS" panose="020B0604020202020204" pitchFamily="34" charset="-128"/>
              </a:rPr>
              <a:t>सिंचाई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a:t>
            </a:r>
            <a:r>
              <a:rPr lang="hi-IN" sz="2600" b="1" dirty="0">
                <a:latin typeface="Cambria" panose="02040503050406030204" pitchFamily="18" charset="0"/>
                <a:ea typeface="Cambria" panose="02040503050406030204" pitchFamily="18" charset="0"/>
                <a:cs typeface="Arial Unicode MS" panose="020B0604020202020204" pitchFamily="34" charset="-128"/>
              </a:rPr>
              <a:t>मापन </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487062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7F754AB-6754-E943-C0C1-60B80C2C9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2408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Q27. Select the correct option that indicates the arrangement of the given words in the order in which they appear in an English dictionary.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 Never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2. Nervous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3. Nicotine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 Navigation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5. Neptune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4, 2. 5, 1, 3</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4, 2, 1, 5, 3</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4, 5, 1, 2, 3</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4, 5, 2, 1, 3</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221365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Q28. In a certain code language, AVENUE is written as ZQVIFZ and VOYAGE is written as EJBVT Z. How will EDIT OR be writ ten in that language?</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एक निश्चित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AVENUE </a:t>
            </a:r>
            <a:r>
              <a:rPr lang="ne-NP"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ZQVIFZ </a:t>
            </a:r>
            <a:r>
              <a:rPr lang="ne-NP" sz="2600" b="1" dirty="0">
                <a:latin typeface="Cambria" panose="02040503050406030204" pitchFamily="18" charset="0"/>
                <a:ea typeface="Cambria" panose="02040503050406030204" pitchFamily="18" charset="0"/>
                <a:cs typeface="Arial Unicode MS" panose="020B0604020202020204" pitchFamily="34" charset="-128"/>
              </a:rPr>
              <a:t>और </a:t>
            </a:r>
            <a:r>
              <a:rPr lang="en-US" sz="2600" b="1" dirty="0">
                <a:latin typeface="Cambria" panose="02040503050406030204" pitchFamily="18" charset="0"/>
                <a:ea typeface="Cambria" panose="02040503050406030204" pitchFamily="18" charset="0"/>
                <a:cs typeface="Arial Unicode MS" panose="020B0604020202020204" pitchFamily="34" charset="-128"/>
              </a:rPr>
              <a:t>VOYAGE </a:t>
            </a:r>
            <a:r>
              <a:rPr lang="ne-NP"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EJBVT Z </a:t>
            </a:r>
            <a:r>
              <a:rPr lang="ne-NP" sz="2600" b="1" dirty="0">
                <a:latin typeface="Cambria" panose="02040503050406030204" pitchFamily="18" charset="0"/>
                <a:ea typeface="Cambria" panose="02040503050406030204" pitchFamily="18" charset="0"/>
                <a:cs typeface="Arial Unicode MS" panose="020B0604020202020204" pitchFamily="34" charset="-128"/>
              </a:rPr>
              <a:t>लिखा जाता है। उस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EDIT OR </a:t>
            </a:r>
            <a:r>
              <a:rPr lang="ne-NP" sz="2600" b="1" dirty="0">
                <a:latin typeface="Cambria" panose="02040503050406030204" pitchFamily="18" charset="0"/>
                <a:ea typeface="Cambria" panose="02040503050406030204" pitchFamily="18" charset="0"/>
                <a:cs typeface="Arial Unicode MS" panose="020B0604020202020204" pitchFamily="34" charset="-128"/>
              </a:rPr>
              <a:t>को राइट टेन कैसे लिखा जाएगा?</a:t>
            </a:r>
            <a:r>
              <a:rPr lang="en-US"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VYSOLN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VYROLM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UYOSNL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UYROPM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591768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Q29. Select the correct option, which indicates the logical and meaningful sequence of the given word arrangement.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 rectangle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2. Octagon</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3. dodecahedron</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 Triangle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5. decagon</a:t>
            </a:r>
            <a:r>
              <a:rPr lang="hi-IN"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4, 2, 1, 5, 3</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4, 3, 1, 2, 5</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4, 1, 2, 5, 3</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4, 1, 2, 3, 5</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854656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Q30. Which letter will replace the question mark (?) in the following series?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M, H, E, Z, W, R, O, ?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N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J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M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K</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612660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Q31. Which two signs should be interchanged to make the given equation correct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266 ÷ 7 + 2 − 80 × 13 = 9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 and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 and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 and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 and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106378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Q32. In a family of six persons, A, B, C, D, E and F, C is the father of B. A is the mother of F. D is the son of B. E is the mother-in-law of B’s wife. F is the sister of D. How is C related to E?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B, C, D, E </a:t>
            </a:r>
            <a:r>
              <a:rPr lang="ne-NP" sz="2600" b="1" dirty="0">
                <a:latin typeface="Cambria" panose="02040503050406030204" pitchFamily="18" charset="0"/>
                <a:ea typeface="Cambria" panose="02040503050406030204" pitchFamily="18" charset="0"/>
                <a:cs typeface="Arial Unicode MS" panose="020B0604020202020204" pitchFamily="34" charset="-128"/>
              </a:rPr>
              <a:t>और </a:t>
            </a:r>
            <a:r>
              <a:rPr lang="en-US" sz="2600" b="1" dirty="0">
                <a:latin typeface="Cambria" panose="02040503050406030204" pitchFamily="18" charset="0"/>
                <a:ea typeface="Cambria" panose="02040503050406030204" pitchFamily="18" charset="0"/>
                <a:cs typeface="Arial Unicode MS" panose="020B0604020202020204" pitchFamily="34" charset="-128"/>
              </a:rPr>
              <a:t>F </a:t>
            </a:r>
            <a:r>
              <a:rPr lang="ne-NP" sz="2600" b="1" dirty="0">
                <a:latin typeface="Cambria" panose="02040503050406030204" pitchFamily="18" charset="0"/>
                <a:ea typeface="Cambria" panose="02040503050406030204" pitchFamily="18" charset="0"/>
                <a:cs typeface="Arial Unicode MS" panose="020B0604020202020204" pitchFamily="34" charset="-128"/>
              </a:rPr>
              <a:t>छह व्यक्तियों के एक परिवार में, </a:t>
            </a:r>
            <a:r>
              <a:rPr lang="en-US" sz="2600" b="1" dirty="0">
                <a:latin typeface="Cambria" panose="02040503050406030204" pitchFamily="18" charset="0"/>
                <a:ea typeface="Cambria" panose="02040503050406030204" pitchFamily="18" charset="0"/>
                <a:cs typeface="Arial Unicode MS" panose="020B0604020202020204" pitchFamily="34" charset="-128"/>
              </a:rPr>
              <a:t>C, B </a:t>
            </a:r>
            <a:r>
              <a:rPr lang="ne-NP" sz="2600" b="1" dirty="0">
                <a:latin typeface="Cambria" panose="02040503050406030204" pitchFamily="18" charset="0"/>
                <a:ea typeface="Cambria" panose="02040503050406030204" pitchFamily="18" charset="0"/>
                <a:cs typeface="Arial Unicode MS" panose="020B0604020202020204" pitchFamily="34" charset="-128"/>
              </a:rPr>
              <a:t>का पिता है। </a:t>
            </a:r>
            <a:r>
              <a:rPr lang="en-US" sz="2600" b="1" dirty="0">
                <a:latin typeface="Cambria" panose="02040503050406030204" pitchFamily="18" charset="0"/>
                <a:ea typeface="Cambria" panose="02040503050406030204" pitchFamily="18" charset="0"/>
                <a:cs typeface="Arial Unicode MS" panose="020B0604020202020204" pitchFamily="34" charset="-128"/>
              </a:rPr>
              <a:t>A, F </a:t>
            </a:r>
            <a:r>
              <a:rPr lang="ne-NP" sz="2600" b="1" dirty="0">
                <a:latin typeface="Cambria" panose="02040503050406030204" pitchFamily="18" charset="0"/>
                <a:ea typeface="Cambria" panose="02040503050406030204" pitchFamily="18" charset="0"/>
                <a:cs typeface="Arial Unicode MS" panose="020B0604020202020204" pitchFamily="34" charset="-128"/>
              </a:rPr>
              <a:t>की माँ है। </a:t>
            </a:r>
            <a:r>
              <a:rPr lang="en-US" sz="2600" b="1" dirty="0">
                <a:latin typeface="Cambria" panose="02040503050406030204" pitchFamily="18" charset="0"/>
                <a:ea typeface="Cambria" panose="02040503050406030204" pitchFamily="18" charset="0"/>
                <a:cs typeface="Arial Unicode MS" panose="020B0604020202020204" pitchFamily="34" charset="-128"/>
              </a:rPr>
              <a:t>D, B </a:t>
            </a:r>
            <a:r>
              <a:rPr lang="ne-NP" sz="2600" b="1" dirty="0">
                <a:latin typeface="Cambria" panose="02040503050406030204" pitchFamily="18" charset="0"/>
                <a:ea typeface="Cambria" panose="02040503050406030204" pitchFamily="18" charset="0"/>
                <a:cs typeface="Arial Unicode MS" panose="020B0604020202020204" pitchFamily="34" charset="-128"/>
              </a:rPr>
              <a:t>का पुत्र है। </a:t>
            </a:r>
            <a:r>
              <a:rPr lang="en-US" sz="2600" b="1" dirty="0">
                <a:latin typeface="Cambria" panose="02040503050406030204" pitchFamily="18" charset="0"/>
                <a:ea typeface="Cambria" panose="02040503050406030204" pitchFamily="18" charset="0"/>
                <a:cs typeface="Arial Unicode MS" panose="020B0604020202020204" pitchFamily="34" charset="-128"/>
              </a:rPr>
              <a:t>E, B </a:t>
            </a:r>
            <a:r>
              <a:rPr lang="ne-NP" sz="2600" b="1" dirty="0">
                <a:latin typeface="Cambria" panose="02040503050406030204" pitchFamily="18" charset="0"/>
                <a:ea typeface="Cambria" panose="02040503050406030204" pitchFamily="18" charset="0"/>
                <a:cs typeface="Arial Unicode MS" panose="020B0604020202020204" pitchFamily="34" charset="-128"/>
              </a:rPr>
              <a:t>की सास है। पत्नी। </a:t>
            </a:r>
            <a:r>
              <a:rPr lang="en-US" sz="2600" b="1" dirty="0">
                <a:latin typeface="Cambria" panose="02040503050406030204" pitchFamily="18" charset="0"/>
                <a:ea typeface="Cambria" panose="02040503050406030204" pitchFamily="18" charset="0"/>
                <a:cs typeface="Arial Unicode MS" panose="020B0604020202020204" pitchFamily="34" charset="-128"/>
              </a:rPr>
              <a:t>F, D </a:t>
            </a:r>
            <a:r>
              <a:rPr lang="ne-NP" sz="2600" b="1" dirty="0">
                <a:latin typeface="Cambria" panose="02040503050406030204" pitchFamily="18" charset="0"/>
                <a:ea typeface="Cambria" panose="02040503050406030204" pitchFamily="18" charset="0"/>
                <a:cs typeface="Arial Unicode MS" panose="020B0604020202020204" pitchFamily="34" charset="-128"/>
              </a:rPr>
              <a:t>की बहन है। </a:t>
            </a:r>
            <a:r>
              <a:rPr lang="en-US" sz="2600" b="1" dirty="0">
                <a:latin typeface="Cambria" panose="02040503050406030204" pitchFamily="18" charset="0"/>
                <a:ea typeface="Cambria" panose="02040503050406030204" pitchFamily="18" charset="0"/>
                <a:cs typeface="Arial Unicode MS" panose="020B0604020202020204" pitchFamily="34" charset="-128"/>
              </a:rPr>
              <a:t>C, E </a:t>
            </a:r>
            <a:r>
              <a:rPr lang="ne-NP" sz="2600" b="1" dirty="0">
                <a:latin typeface="Cambria" panose="02040503050406030204" pitchFamily="18" charset="0"/>
                <a:ea typeface="Cambria" panose="02040503050406030204" pitchFamily="18" charset="0"/>
                <a:cs typeface="Arial Unicode MS" panose="020B0604020202020204" pitchFamily="34" charset="-128"/>
              </a:rPr>
              <a:t>से किस प्रकार संबंधित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Father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Mother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Husband</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Wife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64171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Q33. If MALICE is coded as 116 and NORMAL is coded as 87, then how will OMINOUS be coded? </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यदि </a:t>
            </a:r>
            <a:r>
              <a:rPr lang="en-US" sz="2600" b="1" dirty="0">
                <a:latin typeface="Cambria" panose="02040503050406030204" pitchFamily="18" charset="0"/>
                <a:ea typeface="Cambria" panose="02040503050406030204" pitchFamily="18" charset="0"/>
                <a:cs typeface="Arial Unicode MS" panose="020B0604020202020204" pitchFamily="34" charset="-128"/>
              </a:rPr>
              <a:t>MALICE </a:t>
            </a:r>
            <a:r>
              <a:rPr lang="ne-NP" sz="2600" b="1" dirty="0">
                <a:latin typeface="Cambria" panose="02040503050406030204" pitchFamily="18" charset="0"/>
                <a:ea typeface="Cambria" panose="02040503050406030204" pitchFamily="18" charset="0"/>
                <a:cs typeface="Arial Unicode MS" panose="020B0604020202020204" pitchFamily="34" charset="-128"/>
              </a:rPr>
              <a:t>को 116 के रूप में कोडित किया जाता है और </a:t>
            </a:r>
            <a:r>
              <a:rPr lang="en-US" sz="2600" b="1" dirty="0">
                <a:latin typeface="Cambria" panose="02040503050406030204" pitchFamily="18" charset="0"/>
                <a:ea typeface="Cambria" panose="02040503050406030204" pitchFamily="18" charset="0"/>
                <a:cs typeface="Arial Unicode MS" panose="020B0604020202020204" pitchFamily="34" charset="-128"/>
              </a:rPr>
              <a:t>NORMAL </a:t>
            </a:r>
            <a:r>
              <a:rPr lang="ne-NP" sz="2600" b="1" dirty="0">
                <a:latin typeface="Cambria" panose="02040503050406030204" pitchFamily="18" charset="0"/>
                <a:ea typeface="Cambria" panose="02040503050406030204" pitchFamily="18" charset="0"/>
                <a:cs typeface="Arial Unicode MS" panose="020B0604020202020204" pitchFamily="34" charset="-128"/>
              </a:rPr>
              <a:t>को 87 के रूप में कोडित किया जाता है, तो </a:t>
            </a:r>
            <a:r>
              <a:rPr lang="en-US" sz="2600" b="1" dirty="0">
                <a:latin typeface="Cambria" panose="02040503050406030204" pitchFamily="18" charset="0"/>
                <a:ea typeface="Cambria" panose="02040503050406030204" pitchFamily="18" charset="0"/>
                <a:cs typeface="Arial Unicode MS" panose="020B0604020202020204" pitchFamily="34" charset="-128"/>
              </a:rPr>
              <a:t>OMINOUS </a:t>
            </a:r>
            <a:r>
              <a:rPr lang="ne-NP" sz="2600" b="1" dirty="0">
                <a:latin typeface="Cambria" panose="02040503050406030204" pitchFamily="18" charset="0"/>
                <a:ea typeface="Cambria" panose="02040503050406030204" pitchFamily="18" charset="0"/>
                <a:cs typeface="Arial Unicode MS" panose="020B0604020202020204" pitchFamily="34" charset="-128"/>
              </a:rPr>
              <a:t>को कैसे कोडित किया जाएगा?</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81</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80</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79</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82</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982522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Q34. Which letter cluster will replace the question mark (?) in the following series?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FKKP, IOOU, LSSZ, OWWE, ?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RAZA</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ZARA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RAAJ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ZAAR</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616837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Q35. Select the correct mirror image of the given combination when the mirror is placed at ‘PQ’ as shown. </a:t>
            </a:r>
          </a:p>
          <a:p>
            <a:pPr algn="r">
              <a:tabLst>
                <a:tab pos="2454275" algn="l"/>
              </a:tabLst>
            </a:pP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50EF699D-6989-4E94-5AE3-02B7354F15A7}"/>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586316" y="2066925"/>
            <a:ext cx="2741084" cy="1114597"/>
          </a:xfrm>
          <a:prstGeom prst="rect">
            <a:avLst/>
          </a:prstGeom>
        </p:spPr>
      </p:pic>
      <p:pic>
        <p:nvPicPr>
          <p:cNvPr id="8" name="Picture 7">
            <a:extLst>
              <a:ext uri="{FF2B5EF4-FFF2-40B4-BE49-F238E27FC236}">
                <a16:creationId xmlns:a16="http://schemas.microsoft.com/office/drawing/2014/main" id="{B6219EF8-C14D-BFB8-82FD-53565259620A}"/>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a14:imgEffect>
                    <a14:imgEffect>
                      <a14:sharpenSoften amount="50000"/>
                    </a14:imgEffect>
                    <a14:imgEffect>
                      <a14:brightnessContrast bright="40000" contrast="-20000"/>
                    </a14:imgEffect>
                  </a14:imgLayer>
                </a14:imgProps>
              </a:ext>
            </a:extLst>
          </a:blip>
          <a:stretch>
            <a:fillRect/>
          </a:stretch>
        </p:blipFill>
        <p:spPr>
          <a:xfrm>
            <a:off x="1038752" y="3243263"/>
            <a:ext cx="2229381" cy="1565096"/>
          </a:xfrm>
          <a:prstGeom prst="rect">
            <a:avLst/>
          </a:prstGeom>
        </p:spPr>
      </p:pic>
    </p:spTree>
    <p:extLst>
      <p:ext uri="{BB962C8B-B14F-4D97-AF65-F5344CB8AC3E}">
        <p14:creationId xmlns:p14="http://schemas.microsoft.com/office/powerpoint/2010/main" val="4027720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Q36. Select the option that is related to the third number in the same way as the second number is related to the first number.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13 : 26 : : 14 : ?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36</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33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31</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30</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1032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203055" y="747159"/>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 The sequence of folding a piece of paper and the manner in which the folded paper has been cut is shown in the given figures. How would this paper look when unfolded?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8B2E5E0F-C9C1-8B66-037A-06F20AAB456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05484" y="1925090"/>
            <a:ext cx="4218422" cy="1302637"/>
          </a:xfrm>
          <a:prstGeom prst="rect">
            <a:avLst/>
          </a:prstGeom>
        </p:spPr>
      </p:pic>
      <p:pic>
        <p:nvPicPr>
          <p:cNvPr id="8" name="Picture 7">
            <a:extLst>
              <a:ext uri="{FF2B5EF4-FFF2-40B4-BE49-F238E27FC236}">
                <a16:creationId xmlns:a16="http://schemas.microsoft.com/office/drawing/2014/main" id="{ACB00A0C-E548-E91E-03ED-83B92F684449}"/>
              </a:ext>
            </a:extLst>
          </p:cNvPr>
          <p:cNvPicPr>
            <a:picLocks noChangeAspect="1"/>
          </p:cNvPicPr>
          <p:nvPr/>
        </p:nvPicPr>
        <p:blipFill>
          <a:blip r:embed="rId5"/>
          <a:stretch>
            <a:fillRect/>
          </a:stretch>
        </p:blipFill>
        <p:spPr>
          <a:xfrm>
            <a:off x="939220" y="3928803"/>
            <a:ext cx="1676832" cy="1717447"/>
          </a:xfrm>
          <a:prstGeom prst="rect">
            <a:avLst/>
          </a:prstGeom>
        </p:spPr>
      </p:pic>
      <p:pic>
        <p:nvPicPr>
          <p:cNvPr id="10" name="Picture 9">
            <a:extLst>
              <a:ext uri="{FF2B5EF4-FFF2-40B4-BE49-F238E27FC236}">
                <a16:creationId xmlns:a16="http://schemas.microsoft.com/office/drawing/2014/main" id="{01328FB8-EDD8-7003-F8C2-F3572DAF79A7}"/>
              </a:ext>
            </a:extLst>
          </p:cNvPr>
          <p:cNvPicPr>
            <a:picLocks noChangeAspect="1"/>
          </p:cNvPicPr>
          <p:nvPr/>
        </p:nvPicPr>
        <p:blipFill>
          <a:blip r:embed="rId6">
            <a:extLst>
              <a:ext uri="{BEBA8EAE-BF5A-486C-A8C5-ECC9F3942E4B}">
                <a14:imgProps xmlns:a14="http://schemas.microsoft.com/office/drawing/2010/main">
                  <a14:imgLayer r:embed="rId7">
                    <a14:imgEffect>
                      <a14:artisticPhotocopy/>
                    </a14:imgEffect>
                    <a14:imgEffect>
                      <a14:brightnessContrast bright="40000" contrast="-20000"/>
                    </a14:imgEffect>
                  </a14:imgLayer>
                </a14:imgProps>
              </a:ext>
            </a:extLst>
          </a:blip>
          <a:stretch>
            <a:fillRect/>
          </a:stretch>
        </p:blipFill>
        <p:spPr>
          <a:xfrm>
            <a:off x="3555272" y="3898618"/>
            <a:ext cx="1733734" cy="1716043"/>
          </a:xfrm>
          <a:prstGeom prst="rect">
            <a:avLst/>
          </a:prstGeom>
        </p:spPr>
      </p:pic>
      <p:pic>
        <p:nvPicPr>
          <p:cNvPr id="12" name="Picture 11">
            <a:extLst>
              <a:ext uri="{FF2B5EF4-FFF2-40B4-BE49-F238E27FC236}">
                <a16:creationId xmlns:a16="http://schemas.microsoft.com/office/drawing/2014/main" id="{905719AE-328C-1513-6FCA-CF5F4FF1FC32}"/>
              </a:ext>
            </a:extLst>
          </p:cNvPr>
          <p:cNvPicPr>
            <a:picLocks noChangeAspect="1"/>
          </p:cNvPicPr>
          <p:nvPr/>
        </p:nvPicPr>
        <p:blipFill>
          <a:blip r:embed="rId8"/>
          <a:stretch>
            <a:fillRect/>
          </a:stretch>
        </p:blipFill>
        <p:spPr>
          <a:xfrm>
            <a:off x="6382692" y="3898618"/>
            <a:ext cx="1733734" cy="1727897"/>
          </a:xfrm>
          <a:prstGeom prst="rect">
            <a:avLst/>
          </a:prstGeom>
        </p:spPr>
      </p:pic>
      <p:pic>
        <p:nvPicPr>
          <p:cNvPr id="14" name="Picture 13">
            <a:extLst>
              <a:ext uri="{FF2B5EF4-FFF2-40B4-BE49-F238E27FC236}">
                <a16:creationId xmlns:a16="http://schemas.microsoft.com/office/drawing/2014/main" id="{C38342E2-0110-51AE-3572-CDEEDEF2AF05}"/>
              </a:ext>
            </a:extLst>
          </p:cNvPr>
          <p:cNvPicPr>
            <a:picLocks noChangeAspect="1"/>
          </p:cNvPicPr>
          <p:nvPr/>
        </p:nvPicPr>
        <p:blipFill>
          <a:blip r:embed="rId9"/>
          <a:stretch>
            <a:fillRect/>
          </a:stretch>
        </p:blipFill>
        <p:spPr>
          <a:xfrm>
            <a:off x="9210113" y="3863415"/>
            <a:ext cx="1733734" cy="1751246"/>
          </a:xfrm>
          <a:prstGeom prst="rect">
            <a:avLst/>
          </a:prstGeom>
        </p:spPr>
      </p:pic>
    </p:spTree>
    <p:extLst>
      <p:ext uri="{BB962C8B-B14F-4D97-AF65-F5344CB8AC3E}">
        <p14:creationId xmlns:p14="http://schemas.microsoft.com/office/powerpoint/2010/main" val="2747697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Q37. In a certain code language, MOTHER is written as TGJVQO. How will SHOULD be written in that language? </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एक निश्चित कोड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MOTHER </a:t>
            </a:r>
            <a:r>
              <a:rPr lang="ne-NP"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TGJVQO </a:t>
            </a:r>
            <a:r>
              <a:rPr lang="ne-NP" sz="2600" b="1" dirty="0">
                <a:latin typeface="Cambria" panose="02040503050406030204" pitchFamily="18" charset="0"/>
                <a:ea typeface="Cambria" panose="02040503050406030204" pitchFamily="18" charset="0"/>
                <a:cs typeface="Arial Unicode MS" panose="020B0604020202020204" pitchFamily="34" charset="-128"/>
              </a:rPr>
              <a:t>लिखा जाता है। उस भाषा में कैसे लिखा जाएगा?</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FOVQKU</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UIQXMG</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FNWQJU</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UJQWNF</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4040914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87783" y="938381"/>
            <a:ext cx="7038254" cy="529375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Q38. A student walked 110 m to the East to look for his class teacher, and then he turned right and walked 40 m. Then he turned right again, and after walking 50 m he reached his class teacher’s staff room. His class teacher was not there. From there he walked 120 m to his north and met his class teacher. How far from the starting point did he meet his class teacher?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80 m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100 m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260 m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120 m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881764BC-9640-97BB-782F-0B24090666D0}"/>
              </a:ext>
            </a:extLst>
          </p:cNvPr>
          <p:cNvSpPr txBox="1"/>
          <p:nvPr/>
        </p:nvSpPr>
        <p:spPr>
          <a:xfrm>
            <a:off x="7647709" y="1089891"/>
            <a:ext cx="4248727" cy="3477875"/>
          </a:xfrm>
          <a:prstGeom prst="rect">
            <a:avLst/>
          </a:prstGeom>
          <a:noFill/>
        </p:spPr>
        <p:txBody>
          <a:bodyPr wrap="square" rtlCol="0">
            <a:spAutoFit/>
          </a:bodyPr>
          <a:lstStyle/>
          <a:p>
            <a:pPr algn="just"/>
            <a:r>
              <a:rPr lang="ne-NP" sz="2000" dirty="0"/>
              <a:t>एक छात्र अपने कक्षा शिक्षक को देखने के लिए 110 मीटर पूर्व की ओर चलता है, और फिर वह दायें मुड़ता है और 40 मीटर चलता है। फिर वह फिर दाएँ मुड़ा और 50 मीटर चलने के बाद अपने क्लास टीचर के स्टाफ़ रूम में पहुँचा। उनके क्लास टीचर वहां नहीं थे। वहां से वह अपने उत्तर की ओर 120 मीटर चला और अपने क्लास टीचर से मिला। वह प्रारंभिक स्थान से अपने कक्षा शिक्षक से कितनी दूर पर मिला?</a:t>
            </a:r>
            <a:endParaRPr lang="en-US" sz="2000" dirty="0"/>
          </a:p>
        </p:txBody>
      </p:sp>
    </p:spTree>
    <p:extLst>
      <p:ext uri="{BB962C8B-B14F-4D97-AF65-F5344CB8AC3E}">
        <p14:creationId xmlns:p14="http://schemas.microsoft.com/office/powerpoint/2010/main" val="1998470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87783" y="938381"/>
            <a:ext cx="7038254" cy="529375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Q38. A student walked 110 m to the East to look for his class teacher, and then he turned right and walked 40 m. Then he turned right again, and after walking 50 m he reached his class teacher’s staff room. His class teacher was not there. From there he walked 120 m to his north and met his class teacher. How far from the starting point did he meet his class teacher?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80 m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100 m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260 m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120 m </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836592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Q39. Kamal is 82 m north-west of Sarika. If Murali is 82 m north-east of Sarika, then Murali is in which direction with respect to Kamal?</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कमल, सारिका से 82 मीटर उत्तर-पश्चिम में है। यदि मुरली सारिका से 82 मीटर उत्तर-पूर्व में है, तो कमल के सन्दर्भ में मुरली किस दिशा में है?</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East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West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North</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South-East</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6998586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Q40. Which letter cluster will replace the question mark (?) in the following series?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MASTERMIND, NSTJMMIA, ITOHMS, ?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MTTC</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MTCT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MCTC</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MCTT</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307357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Q41. If SINK is coded as 49 and CRAFT is coded as 43, then how will PRINT be coded?  </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यदि </a:t>
            </a:r>
            <a:r>
              <a:rPr lang="en-US" sz="2600" b="1" dirty="0">
                <a:latin typeface="Cambria" panose="02040503050406030204" pitchFamily="18" charset="0"/>
                <a:ea typeface="Cambria" panose="02040503050406030204" pitchFamily="18" charset="0"/>
                <a:cs typeface="Arial Unicode MS" panose="020B0604020202020204" pitchFamily="34" charset="-128"/>
              </a:rPr>
              <a:t>SINK </a:t>
            </a:r>
            <a:r>
              <a:rPr lang="ne-NP" sz="2600" b="1" dirty="0">
                <a:latin typeface="Cambria" panose="02040503050406030204" pitchFamily="18" charset="0"/>
                <a:ea typeface="Cambria" panose="02040503050406030204" pitchFamily="18" charset="0"/>
                <a:cs typeface="Arial Unicode MS" panose="020B0604020202020204" pitchFamily="34" charset="-128"/>
              </a:rPr>
              <a:t>को 49 के रूप में कोडित किया जाता है और </a:t>
            </a:r>
            <a:r>
              <a:rPr lang="en-US" sz="2600" b="1" dirty="0">
                <a:latin typeface="Cambria" panose="02040503050406030204" pitchFamily="18" charset="0"/>
                <a:ea typeface="Cambria" panose="02040503050406030204" pitchFamily="18" charset="0"/>
                <a:cs typeface="Arial Unicode MS" panose="020B0604020202020204" pitchFamily="34" charset="-128"/>
              </a:rPr>
              <a:t>CRAFT </a:t>
            </a:r>
            <a:r>
              <a:rPr lang="ne-NP" sz="2600" b="1" dirty="0">
                <a:latin typeface="Cambria" panose="02040503050406030204" pitchFamily="18" charset="0"/>
                <a:ea typeface="Cambria" panose="02040503050406030204" pitchFamily="18" charset="0"/>
                <a:cs typeface="Arial Unicode MS" panose="020B0604020202020204" pitchFamily="34" charset="-128"/>
              </a:rPr>
              <a:t>को 43 के रूप में कोडित किया जाता है, तो </a:t>
            </a:r>
            <a:r>
              <a:rPr lang="en-US" sz="2600" b="1" dirty="0">
                <a:latin typeface="Cambria" panose="02040503050406030204" pitchFamily="18" charset="0"/>
                <a:ea typeface="Cambria" panose="02040503050406030204" pitchFamily="18" charset="0"/>
                <a:cs typeface="Arial Unicode MS" panose="020B0604020202020204" pitchFamily="34" charset="-128"/>
              </a:rPr>
              <a:t>PRINT </a:t>
            </a:r>
            <a:r>
              <a:rPr lang="ne-NP" sz="2600" b="1" dirty="0">
                <a:latin typeface="Cambria" panose="02040503050406030204" pitchFamily="18" charset="0"/>
                <a:ea typeface="Cambria" panose="02040503050406030204" pitchFamily="18" charset="0"/>
                <a:cs typeface="Arial Unicode MS" panose="020B0604020202020204" pitchFamily="34" charset="-128"/>
              </a:rPr>
              <a:t>को कैसे कोडित किया जाएगा?</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73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72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77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75</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711181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Q42. Select the number from among the given options that can replace the question mark (?) in the following series.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43, 57, 72, ?, 105, 123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83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102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78</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88</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0753373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1692771"/>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Q43. Select the Venn diagram that best illustrates the relationship between the given classes.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Rabbit, Animals, Lion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E2F760B9-5C72-7E80-6B4A-2DCECD04606D}"/>
              </a:ext>
            </a:extLst>
          </p:cNvPr>
          <p:cNvPicPr>
            <a:picLocks noChangeAspect="1"/>
          </p:cNvPicPr>
          <p:nvPr/>
        </p:nvPicPr>
        <p:blipFill>
          <a:blip r:embed="rId3"/>
          <a:stretch>
            <a:fillRect/>
          </a:stretch>
        </p:blipFill>
        <p:spPr>
          <a:xfrm>
            <a:off x="1053571" y="2880981"/>
            <a:ext cx="1587744" cy="1458006"/>
          </a:xfrm>
          <a:prstGeom prst="rect">
            <a:avLst/>
          </a:prstGeom>
        </p:spPr>
      </p:pic>
      <p:pic>
        <p:nvPicPr>
          <p:cNvPr id="8" name="Picture 7">
            <a:extLst>
              <a:ext uri="{FF2B5EF4-FFF2-40B4-BE49-F238E27FC236}">
                <a16:creationId xmlns:a16="http://schemas.microsoft.com/office/drawing/2014/main" id="{95562B6F-CFF6-3C35-E2BF-E1CF0A650620}"/>
              </a:ext>
            </a:extLst>
          </p:cNvPr>
          <p:cNvPicPr>
            <a:picLocks noChangeAspect="1"/>
          </p:cNvPicPr>
          <p:nvPr/>
        </p:nvPicPr>
        <p:blipFill>
          <a:blip r:embed="rId4"/>
          <a:stretch>
            <a:fillRect/>
          </a:stretch>
        </p:blipFill>
        <p:spPr>
          <a:xfrm>
            <a:off x="3793595" y="2899343"/>
            <a:ext cx="1726671" cy="1509963"/>
          </a:xfrm>
          <a:prstGeom prst="rect">
            <a:avLst/>
          </a:prstGeom>
        </p:spPr>
      </p:pic>
      <p:pic>
        <p:nvPicPr>
          <p:cNvPr id="10" name="Picture 9">
            <a:extLst>
              <a:ext uri="{FF2B5EF4-FFF2-40B4-BE49-F238E27FC236}">
                <a16:creationId xmlns:a16="http://schemas.microsoft.com/office/drawing/2014/main" id="{E685BF77-699B-7831-54BC-475B54060DA5}"/>
              </a:ext>
            </a:extLst>
          </p:cNvPr>
          <p:cNvPicPr>
            <a:picLocks noChangeAspect="1"/>
          </p:cNvPicPr>
          <p:nvPr/>
        </p:nvPicPr>
        <p:blipFill>
          <a:blip r:embed="rId5"/>
          <a:stretch>
            <a:fillRect/>
          </a:stretch>
        </p:blipFill>
        <p:spPr>
          <a:xfrm>
            <a:off x="6497003" y="2899047"/>
            <a:ext cx="1726671" cy="1429684"/>
          </a:xfrm>
          <a:prstGeom prst="rect">
            <a:avLst/>
          </a:prstGeom>
        </p:spPr>
      </p:pic>
      <p:pic>
        <p:nvPicPr>
          <p:cNvPr id="12" name="Picture 11">
            <a:extLst>
              <a:ext uri="{FF2B5EF4-FFF2-40B4-BE49-F238E27FC236}">
                <a16:creationId xmlns:a16="http://schemas.microsoft.com/office/drawing/2014/main" id="{35E15C4B-A608-373C-23F7-E421E67A67E7}"/>
              </a:ext>
            </a:extLst>
          </p:cNvPr>
          <p:cNvPicPr>
            <a:picLocks noChangeAspect="1"/>
          </p:cNvPicPr>
          <p:nvPr/>
        </p:nvPicPr>
        <p:blipFill>
          <a:blip r:embed="rId6"/>
          <a:stretch>
            <a:fillRect/>
          </a:stretch>
        </p:blipFill>
        <p:spPr>
          <a:xfrm>
            <a:off x="9268247" y="2899047"/>
            <a:ext cx="2274748" cy="913844"/>
          </a:xfrm>
          <a:prstGeom prst="rect">
            <a:avLst/>
          </a:prstGeom>
        </p:spPr>
      </p:pic>
    </p:spTree>
    <p:extLst>
      <p:ext uri="{BB962C8B-B14F-4D97-AF65-F5344CB8AC3E}">
        <p14:creationId xmlns:p14="http://schemas.microsoft.com/office/powerpoint/2010/main" val="16959605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Q44. Select the option that has the same relationship between the words as the relationship between the words in the given pair.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believer : atheist</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आस्तिक : नास्तिक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a:t>
            </a:r>
            <a:r>
              <a:rPr lang="hi-IN" sz="2600" b="1" dirty="0">
                <a:latin typeface="Cambria" panose="02040503050406030204" pitchFamily="18" charset="0"/>
                <a:ea typeface="Cambria" panose="02040503050406030204" pitchFamily="18" charset="0"/>
                <a:cs typeface="Arial Unicode MS" panose="020B0604020202020204" pitchFamily="34" charset="-128"/>
              </a:rPr>
              <a:t>पुलिस : थल सेना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a:t>
            </a:r>
            <a:r>
              <a:rPr lang="hi-IN" sz="2600" b="1" dirty="0">
                <a:latin typeface="Cambria" panose="02040503050406030204" pitchFamily="18" charset="0"/>
                <a:ea typeface="Cambria" panose="02040503050406030204" pitchFamily="18" charset="0"/>
                <a:cs typeface="Arial Unicode MS" panose="020B0604020202020204" pitchFamily="34" charset="-128"/>
              </a:rPr>
              <a:t>खतरनाक : सुरक्षित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a:t>
            </a:r>
            <a:r>
              <a:rPr lang="hi-IN" sz="2600" b="1" dirty="0">
                <a:latin typeface="Cambria" panose="02040503050406030204" pitchFamily="18" charset="0"/>
                <a:ea typeface="Cambria" panose="02040503050406030204" pitchFamily="18" charset="0"/>
                <a:cs typeface="Arial Unicode MS" panose="020B0604020202020204" pitchFamily="34" charset="-128"/>
              </a:rPr>
              <a:t>स्वादिष्ट : स्वादपूर्ण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a:t>
            </a:r>
            <a:r>
              <a:rPr lang="hi-IN" sz="2600" b="1" dirty="0">
                <a:latin typeface="Cambria" panose="02040503050406030204" pitchFamily="18" charset="0"/>
                <a:ea typeface="Cambria" panose="02040503050406030204" pitchFamily="18" charset="0"/>
                <a:cs typeface="Arial Unicode MS" panose="020B0604020202020204" pitchFamily="34" charset="-128"/>
              </a:rPr>
              <a:t>आनंददायक : प्रीतिकर </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176282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6871999"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Q45. </a:t>
            </a:r>
            <a:r>
              <a:rPr lang="hi-IN" sz="2600" b="1" dirty="0">
                <a:latin typeface="Cambria" panose="02040503050406030204" pitchFamily="18" charset="0"/>
                <a:ea typeface="Cambria" panose="02040503050406030204" pitchFamily="18" charset="0"/>
                <a:cs typeface="Arial Unicode MS" panose="020B0604020202020204" pitchFamily="34" charset="-128"/>
              </a:rPr>
              <a:t>विभिन्न देशें के छः प्रतिनिधित एक गोल मेज के परितः एक - दूसरे के विकर्णीय रुप से सम्मुख बैठे थे। भारतीय प्रतिनिधित, रुसी प्रतिनिधि के दाईं ओर था, लेकिन वह अमेरिकी प्रतिनिधि के बाई ओर था। ऑस्ट्रेलियाई प्रतिनिधित ठीक भारतीय प्रतिनिधि के सम्मुख था, लेकिन वह दक्षिण अफ्रीकी  प्रतिनिधि के दाई ओर और कनाडा के प्रतिनिधि के बाईं ओर था। दक्षिण अफ्रीकी प्रतिनिधित के ठीक सम्मुख कौन सा प्रतिनिधि बैठा था?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a:t>
            </a:r>
            <a:r>
              <a:rPr lang="hi-IN" sz="2600" b="1" dirty="0">
                <a:latin typeface="Cambria" panose="02040503050406030204" pitchFamily="18" charset="0"/>
                <a:ea typeface="Cambria" panose="02040503050406030204" pitchFamily="18" charset="0"/>
                <a:cs typeface="Arial Unicode MS" panose="020B0604020202020204" pitchFamily="34" charset="-128"/>
              </a:rPr>
              <a:t>कनाडा का प्रतिनिधि</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a:t>
            </a:r>
            <a:r>
              <a:rPr lang="hi-IN" sz="2600" b="1" dirty="0">
                <a:latin typeface="Cambria" panose="02040503050406030204" pitchFamily="18" charset="0"/>
                <a:ea typeface="Cambria" panose="02040503050406030204" pitchFamily="18" charset="0"/>
                <a:cs typeface="Arial Unicode MS" panose="020B0604020202020204" pitchFamily="34" charset="-128"/>
              </a:rPr>
              <a:t>ऑस्ट्रेलियाई प्रतिनिधि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a:t>
            </a:r>
            <a:r>
              <a:rPr lang="hi-IN" sz="2600" b="1" dirty="0">
                <a:latin typeface="Cambria" panose="02040503050406030204" pitchFamily="18" charset="0"/>
                <a:ea typeface="Cambria" panose="02040503050406030204" pitchFamily="18" charset="0"/>
                <a:cs typeface="Arial Unicode MS" panose="020B0604020202020204" pitchFamily="34" charset="-128"/>
              </a:rPr>
              <a:t>भारतीय प्रतिनिधि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a:t>
            </a:r>
            <a:r>
              <a:rPr lang="hi-IN" sz="2600" b="1" dirty="0">
                <a:latin typeface="Cambria" panose="02040503050406030204" pitchFamily="18" charset="0"/>
                <a:ea typeface="Cambria" panose="02040503050406030204" pitchFamily="18" charset="0"/>
                <a:cs typeface="Arial Unicode MS" panose="020B0604020202020204" pitchFamily="34" charset="-128"/>
              </a:rPr>
              <a:t>रुसी प्रतिनिधि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F1C582FC-D884-2B43-AB41-4283BAA792D5}"/>
              </a:ext>
            </a:extLst>
          </p:cNvPr>
          <p:cNvSpPr txBox="1"/>
          <p:nvPr/>
        </p:nvSpPr>
        <p:spPr>
          <a:xfrm>
            <a:off x="7555345" y="1145309"/>
            <a:ext cx="4257964" cy="3416320"/>
          </a:xfrm>
          <a:prstGeom prst="rect">
            <a:avLst/>
          </a:prstGeom>
          <a:noFill/>
        </p:spPr>
        <p:txBody>
          <a:bodyPr wrap="square" rtlCol="0">
            <a:spAutoFit/>
          </a:bodyPr>
          <a:lstStyle/>
          <a:p>
            <a:pPr algn="just"/>
            <a:r>
              <a:rPr lang="en-US" dirty="0"/>
              <a:t>Six representatives of different countries were sitting around a round table facing each other diagonally. The Indian delegate was to the right of the Russian delegate, but he was to the left of the American delegate. The Australian representative was directly opposite the Indian representative, but to the right of the South African representative and to the left of the Canadian representative. Which representative was sitting exactly opposite to the South African representative?</a:t>
            </a:r>
          </a:p>
        </p:txBody>
      </p:sp>
    </p:spTree>
    <p:extLst>
      <p:ext uri="{BB962C8B-B14F-4D97-AF65-F5344CB8AC3E}">
        <p14:creationId xmlns:p14="http://schemas.microsoft.com/office/powerpoint/2010/main" val="3548851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324872" y="885911"/>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 Select the correct combination of mathematical signs to sequentially replace the * signs and to balance the given equation. </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चिन्हों को क्रमिक रूप से बदलने और दिए गए समीकरण को संतुलित करने के लिए गणितीय चिह्नों के सही संयोजन का चयन करें।</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16 * 4 * 22 * 2 * 5 = 58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 +,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m:t>
                    </m:r>
                  </m:oMath>
                </a14:m>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 </a:t>
                </a: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324872" y="885911"/>
                <a:ext cx="11542255" cy="3693319"/>
              </a:xfrm>
              <a:prstGeom prst="rect">
                <a:avLst/>
              </a:prstGeom>
              <a:blipFill>
                <a:blip r:embed="rId3"/>
                <a:stretch>
                  <a:fillRect l="-950" t="-1485" r="-1742" b="-3300"/>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183050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F1C582FC-D884-2B43-AB41-4283BAA792D5}"/>
              </a:ext>
            </a:extLst>
          </p:cNvPr>
          <p:cNvSpPr txBox="1"/>
          <p:nvPr/>
        </p:nvSpPr>
        <p:spPr>
          <a:xfrm>
            <a:off x="286326" y="938381"/>
            <a:ext cx="6114474" cy="5663089"/>
          </a:xfrm>
          <a:prstGeom prst="rect">
            <a:avLst/>
          </a:prstGeom>
          <a:noFill/>
        </p:spPr>
        <p:txBody>
          <a:bodyPr wrap="square" rtlCol="0">
            <a:spAutoFit/>
          </a:bodyPr>
          <a:lstStyle/>
          <a:p>
            <a:pPr algn="just"/>
            <a:r>
              <a:rPr lang="en-US" sz="2400" dirty="0"/>
              <a:t>Six representatives of different countries were sitting around a round table facing each other diagonally. The Indian delegate was to the right of the Russian delegate, but he was to the left of the American delegate. The Australian representative was directly opposite the Indian representative, but to the right of the South African representative and to the left of the Canadian representative. Which representative was sitting exactly opposite to the South African representative</a:t>
            </a:r>
            <a:r>
              <a:rPr lang="en-US" sz="2000" dirty="0"/>
              <a:t>?</a:t>
            </a:r>
          </a:p>
          <a:p>
            <a:pPr algn="just">
              <a:tabLst>
                <a:tab pos="2454275" algn="l"/>
              </a:tabLst>
            </a:pPr>
            <a:r>
              <a:rPr lang="en-US" sz="2000" b="1" dirty="0">
                <a:latin typeface="Cambria" panose="02040503050406030204" pitchFamily="18" charset="0"/>
                <a:ea typeface="Cambria" panose="02040503050406030204" pitchFamily="18" charset="0"/>
                <a:cs typeface="Arial Unicode MS" panose="020B0604020202020204" pitchFamily="34" charset="-128"/>
              </a:rPr>
              <a:t>(a) </a:t>
            </a:r>
            <a:r>
              <a:rPr lang="hi-IN" sz="2000" b="1" dirty="0">
                <a:latin typeface="Cambria" panose="02040503050406030204" pitchFamily="18" charset="0"/>
                <a:ea typeface="Cambria" panose="02040503050406030204" pitchFamily="18" charset="0"/>
                <a:cs typeface="Arial Unicode MS" panose="020B0604020202020204" pitchFamily="34" charset="-128"/>
              </a:rPr>
              <a:t>कनाडा का प्रतिनिधि</a:t>
            </a:r>
          </a:p>
          <a:p>
            <a:pPr algn="just">
              <a:tabLst>
                <a:tab pos="2454275" algn="l"/>
              </a:tabLst>
            </a:pPr>
            <a:r>
              <a:rPr lang="en-US" sz="2000" b="1" dirty="0">
                <a:latin typeface="Cambria" panose="02040503050406030204" pitchFamily="18" charset="0"/>
                <a:ea typeface="Cambria" panose="02040503050406030204" pitchFamily="18" charset="0"/>
                <a:cs typeface="Arial Unicode MS" panose="020B0604020202020204" pitchFamily="34" charset="-128"/>
              </a:rPr>
              <a:t>(b) </a:t>
            </a:r>
            <a:r>
              <a:rPr lang="hi-IN" sz="2000" b="1" dirty="0">
                <a:latin typeface="Cambria" panose="02040503050406030204" pitchFamily="18" charset="0"/>
                <a:ea typeface="Cambria" panose="02040503050406030204" pitchFamily="18" charset="0"/>
                <a:cs typeface="Arial Unicode MS" panose="020B0604020202020204" pitchFamily="34" charset="-128"/>
              </a:rPr>
              <a:t>ऑस्ट्रेलियाई प्रतिनिधि </a:t>
            </a:r>
          </a:p>
          <a:p>
            <a:pPr algn="just">
              <a:tabLst>
                <a:tab pos="2454275" algn="l"/>
              </a:tabLst>
            </a:pPr>
            <a:r>
              <a:rPr lang="en-US" sz="2000" b="1" dirty="0">
                <a:latin typeface="Cambria" panose="02040503050406030204" pitchFamily="18" charset="0"/>
                <a:ea typeface="Cambria" panose="02040503050406030204" pitchFamily="18" charset="0"/>
                <a:cs typeface="Arial Unicode MS" panose="020B0604020202020204" pitchFamily="34" charset="-128"/>
              </a:rPr>
              <a:t>(c) </a:t>
            </a:r>
            <a:r>
              <a:rPr lang="hi-IN" sz="2000" b="1" dirty="0">
                <a:latin typeface="Cambria" panose="02040503050406030204" pitchFamily="18" charset="0"/>
                <a:ea typeface="Cambria" panose="02040503050406030204" pitchFamily="18" charset="0"/>
                <a:cs typeface="Arial Unicode MS" panose="020B0604020202020204" pitchFamily="34" charset="-128"/>
              </a:rPr>
              <a:t>भारतीय प्रतिनिधि </a:t>
            </a:r>
          </a:p>
          <a:p>
            <a:pPr algn="just">
              <a:tabLst>
                <a:tab pos="2454275" algn="l"/>
              </a:tabLst>
            </a:pPr>
            <a:r>
              <a:rPr lang="en-US" sz="2000" b="1" dirty="0">
                <a:latin typeface="Cambria" panose="02040503050406030204" pitchFamily="18" charset="0"/>
                <a:ea typeface="Cambria" panose="02040503050406030204" pitchFamily="18" charset="0"/>
                <a:cs typeface="Arial Unicode MS" panose="020B0604020202020204" pitchFamily="34" charset="-128"/>
              </a:rPr>
              <a:t>(d) </a:t>
            </a:r>
            <a:r>
              <a:rPr lang="hi-IN" sz="2000" b="1" dirty="0">
                <a:latin typeface="Cambria" panose="02040503050406030204" pitchFamily="18" charset="0"/>
                <a:ea typeface="Cambria" panose="02040503050406030204" pitchFamily="18" charset="0"/>
                <a:cs typeface="Arial Unicode MS" panose="020B0604020202020204" pitchFamily="34" charset="-128"/>
              </a:rPr>
              <a:t>रुसी प्रतिनिधि </a:t>
            </a:r>
          </a:p>
          <a:p>
            <a:pPr algn="just"/>
            <a:endParaRPr lang="en-US" dirty="0"/>
          </a:p>
        </p:txBody>
      </p:sp>
    </p:spTree>
    <p:extLst>
      <p:ext uri="{BB962C8B-B14F-4D97-AF65-F5344CB8AC3E}">
        <p14:creationId xmlns:p14="http://schemas.microsoft.com/office/powerpoint/2010/main" val="2762551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258473" y="797172"/>
            <a:ext cx="11542255"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Q46. Arpita, Gagan, Nitin, Varsha, </a:t>
            </a:r>
            <a:r>
              <a:rPr lang="en-US" sz="2600" b="1" dirty="0" err="1">
                <a:latin typeface="Cambria" panose="02040503050406030204" pitchFamily="18" charset="0"/>
                <a:ea typeface="Cambria" panose="02040503050406030204" pitchFamily="18" charset="0"/>
                <a:cs typeface="Arial Unicode MS" panose="020B0604020202020204" pitchFamily="34" charset="-128"/>
              </a:rPr>
              <a:t>Shreay</a:t>
            </a:r>
            <a:r>
              <a:rPr lang="en-US" sz="2600" b="1" dirty="0">
                <a:latin typeface="Cambria" panose="02040503050406030204" pitchFamily="18" charset="0"/>
                <a:ea typeface="Cambria" panose="02040503050406030204" pitchFamily="18" charset="0"/>
                <a:cs typeface="Arial Unicode MS" panose="020B0604020202020204" pitchFamily="34" charset="-128"/>
              </a:rPr>
              <a:t> and Shahid are sitting in a straight line facing the north. Nitin is to the immediate left of Gagan. Shreya is between Arpit a and Shahid. Shahid is at the second place from the right end. Four persons are sitting between Nitin and Varsha. Who is sitting between Varsha and Shreya? </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अर्पिता, गगन, नितिन, वर्षा, श्रेय और शाहिद एक सीधी रेखा में उत्तर की ओर मुख करके बैठे हैं। नितिन, गगन के ठीक बायें है। श्रेया, अर्पित और शाहिद के बीच में है। शाहिद दायें छोर से दूसरे स्थान पर है। नितिन और वर्षा के बीच चार व्यक्ति बैठे हैं। वर्षा और श्रेया के मध्य कौन बैठा है?</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Arpita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Nitin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Gagan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Shahid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7048010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Q47. ‘Cardiology’ is related to ‘Heart’ in the same way as ‘Phonetics’ is related to ‘_________’.  </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कार्डियोलॉजी' 'हृदय' से उसी तरह संबंधित है जैसे 'फोनेटिक्स' '________' से संबंधित है।</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Insects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Heredity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Phones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Sound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6624140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Q48. Which number will replace the question mark (?) in the following series.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32, 33, 29, 38, 22, 47, 11, ?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40</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45</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60</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55</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3435926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700023"/>
            <a:ext cx="11542255" cy="489364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Q49. Select the correct option, which indicates the arrangement of the given words in a logical and meaningful order</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 Admission</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2. Attendance in class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3. Entrance Exam</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 Reporting in the Department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5. Merit List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3, 5, 1, 4, 2</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3, 1, 2, 5, 4</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3, 5, 2, 1, 4</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3, 1, 5, 2, 4</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0710681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Q50. Select the option in which the numbers are related in the same way as are the numbers in the given set.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(8, 3, 21</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(5, 7, 33)</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(9, 4, 27)</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(6, 3, 18)</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(5, 7, 23)</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32544114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185099"/>
            <a:ext cx="11542255" cy="2092881"/>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 Select the option in which the given figure is embedded (rotation is NOT allowed).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pic>
        <p:nvPicPr>
          <p:cNvPr id="6" name="Picture 5">
            <a:extLst>
              <a:ext uri="{FF2B5EF4-FFF2-40B4-BE49-F238E27FC236}">
                <a16:creationId xmlns:a16="http://schemas.microsoft.com/office/drawing/2014/main" id="{5C301D1F-D05C-7E33-C1D3-F8543A1BEF37}"/>
              </a:ext>
            </a:extLst>
          </p:cNvPr>
          <p:cNvPicPr>
            <a:picLocks noChangeAspect="1"/>
          </p:cNvPicPr>
          <p:nvPr/>
        </p:nvPicPr>
        <p:blipFill>
          <a:blip r:embed="rId3"/>
          <a:stretch>
            <a:fillRect/>
          </a:stretch>
        </p:blipFill>
        <p:spPr>
          <a:xfrm>
            <a:off x="966763" y="2075856"/>
            <a:ext cx="1809499" cy="1115990"/>
          </a:xfrm>
          <a:prstGeom prst="rect">
            <a:avLst/>
          </a:prstGeom>
        </p:spPr>
      </p:pic>
      <p:pic>
        <p:nvPicPr>
          <p:cNvPr id="8" name="Picture 7">
            <a:extLst>
              <a:ext uri="{FF2B5EF4-FFF2-40B4-BE49-F238E27FC236}">
                <a16:creationId xmlns:a16="http://schemas.microsoft.com/office/drawing/2014/main" id="{414428A6-1293-3174-21D3-503EC1D1CC44}"/>
              </a:ext>
            </a:extLst>
          </p:cNvPr>
          <p:cNvPicPr>
            <a:picLocks noChangeAspect="1"/>
          </p:cNvPicPr>
          <p:nvPr/>
        </p:nvPicPr>
        <p:blipFill>
          <a:blip r:embed="rId4"/>
          <a:stretch>
            <a:fillRect/>
          </a:stretch>
        </p:blipFill>
        <p:spPr>
          <a:xfrm>
            <a:off x="452437" y="3429000"/>
            <a:ext cx="1954530" cy="1157082"/>
          </a:xfrm>
          <a:prstGeom prst="rect">
            <a:avLst/>
          </a:prstGeom>
        </p:spPr>
      </p:pic>
      <p:pic>
        <p:nvPicPr>
          <p:cNvPr id="10" name="Picture 9">
            <a:extLst>
              <a:ext uri="{FF2B5EF4-FFF2-40B4-BE49-F238E27FC236}">
                <a16:creationId xmlns:a16="http://schemas.microsoft.com/office/drawing/2014/main" id="{DA3D0CED-B003-3F0E-FFD7-D9D523E6F284}"/>
              </a:ext>
            </a:extLst>
          </p:cNvPr>
          <p:cNvPicPr>
            <a:picLocks noChangeAspect="1"/>
          </p:cNvPicPr>
          <p:nvPr/>
        </p:nvPicPr>
        <p:blipFill>
          <a:blip r:embed="rId5"/>
          <a:stretch>
            <a:fillRect/>
          </a:stretch>
        </p:blipFill>
        <p:spPr>
          <a:xfrm>
            <a:off x="3743025" y="3191846"/>
            <a:ext cx="1502744" cy="1269209"/>
          </a:xfrm>
          <a:prstGeom prst="rect">
            <a:avLst/>
          </a:prstGeom>
        </p:spPr>
      </p:pic>
      <p:pic>
        <p:nvPicPr>
          <p:cNvPr id="12" name="Picture 11">
            <a:extLst>
              <a:ext uri="{FF2B5EF4-FFF2-40B4-BE49-F238E27FC236}">
                <a16:creationId xmlns:a16="http://schemas.microsoft.com/office/drawing/2014/main" id="{207853D3-C32A-D343-A843-6FAA5DB55B5D}"/>
              </a:ext>
            </a:extLst>
          </p:cNvPr>
          <p:cNvPicPr>
            <a:picLocks noChangeAspect="1"/>
          </p:cNvPicPr>
          <p:nvPr/>
        </p:nvPicPr>
        <p:blipFill>
          <a:blip r:embed="rId6"/>
          <a:stretch>
            <a:fillRect/>
          </a:stretch>
        </p:blipFill>
        <p:spPr>
          <a:xfrm>
            <a:off x="6547134" y="3265473"/>
            <a:ext cx="1559821" cy="1269208"/>
          </a:xfrm>
          <a:prstGeom prst="rect">
            <a:avLst/>
          </a:prstGeom>
        </p:spPr>
      </p:pic>
      <p:pic>
        <p:nvPicPr>
          <p:cNvPr id="14" name="Picture 13">
            <a:extLst>
              <a:ext uri="{FF2B5EF4-FFF2-40B4-BE49-F238E27FC236}">
                <a16:creationId xmlns:a16="http://schemas.microsoft.com/office/drawing/2014/main" id="{B9DF9090-85D1-031B-4FB8-21312447E9E3}"/>
              </a:ext>
            </a:extLst>
          </p:cNvPr>
          <p:cNvPicPr>
            <a:picLocks noChangeAspect="1"/>
          </p:cNvPicPr>
          <p:nvPr/>
        </p:nvPicPr>
        <p:blipFill>
          <a:blip r:embed="rId7"/>
          <a:stretch>
            <a:fillRect/>
          </a:stretch>
        </p:blipFill>
        <p:spPr>
          <a:xfrm>
            <a:off x="9286967" y="3307506"/>
            <a:ext cx="1921372" cy="1269209"/>
          </a:xfrm>
          <a:prstGeom prst="rect">
            <a:avLst/>
          </a:prstGeom>
        </p:spPr>
      </p:pic>
    </p:spTree>
    <p:extLst>
      <p:ext uri="{BB962C8B-B14F-4D97-AF65-F5344CB8AC3E}">
        <p14:creationId xmlns:p14="http://schemas.microsoft.com/office/powerpoint/2010/main" val="3681512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700023"/>
            <a:ext cx="11542255" cy="529375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 A little boy is performing on stage. Pointing to her, her father in the audience said to the woman sitting next to him, "That boy's grandmother's husband is also the husband of your husband's wife's daughter's grandmother." How is it related to the mother-in-law who is the father of the boy performing on the stage?</a:t>
            </a:r>
            <a:r>
              <a:rPr lang="hi-IN" sz="2600" b="1" dirty="0">
                <a:latin typeface="Cambria" panose="02040503050406030204" pitchFamily="18" charset="0"/>
                <a:ea typeface="Cambria" panose="02040503050406030204" pitchFamily="18" charset="0"/>
                <a:cs typeface="Arial Unicode MS" panose="020B0604020202020204" pitchFamily="34" charset="-128"/>
              </a:rPr>
              <a:t>एक छोटा लड़का मंच पर प्रदर्शन कर रहा है। उसकी ओर संकेत करते हुए, दर्शकों में बैठे उसके पिता ने बगल में बैठी महिला से कहा, ‘‘उस लड़के की नानी के पति, आपके पति की पत्नी की पुत्री की दादी के पति भी हैं।’’ दर्शकों में बेठी महिला का उस पुरुष की सास से क्या रिश्ता है जो मंच पर प्रदर्शन करने वाले लड़के का पिता है? </a:t>
            </a:r>
            <a:r>
              <a:rPr lang="en-US" sz="2600" b="1" dirty="0">
                <a:latin typeface="Cambria" panose="02040503050406030204" pitchFamily="18" charset="0"/>
                <a:ea typeface="Cambria" panose="02040503050406030204" pitchFamily="18" charset="0"/>
                <a:cs typeface="Arial Unicode MS" panose="020B0604020202020204" pitchFamily="34" charset="-128"/>
              </a:rPr>
              <a:t>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a:t>
            </a:r>
            <a:r>
              <a:rPr lang="hi-IN" sz="2600" b="1" dirty="0">
                <a:latin typeface="Cambria" panose="02040503050406030204" pitchFamily="18" charset="0"/>
                <a:ea typeface="Cambria" panose="02040503050406030204" pitchFamily="18" charset="0"/>
                <a:cs typeface="Arial Unicode MS" panose="020B0604020202020204" pitchFamily="34" charset="-128"/>
              </a:rPr>
              <a:t>पुत्री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a:t>
            </a:r>
            <a:r>
              <a:rPr lang="hi-IN" sz="2600" b="1" dirty="0">
                <a:latin typeface="Cambria" panose="02040503050406030204" pitchFamily="18" charset="0"/>
                <a:ea typeface="Cambria" panose="02040503050406030204" pitchFamily="18" charset="0"/>
                <a:cs typeface="Arial Unicode MS" panose="020B0604020202020204" pitchFamily="34" charset="-128"/>
              </a:rPr>
              <a:t>बहू</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a:t>
            </a:r>
            <a:r>
              <a:rPr lang="hi-IN" sz="2600" b="1" dirty="0">
                <a:latin typeface="Cambria" panose="02040503050406030204" pitchFamily="18" charset="0"/>
                <a:ea typeface="Cambria" panose="02040503050406030204" pitchFamily="18" charset="0"/>
                <a:cs typeface="Arial Unicode MS" panose="020B0604020202020204" pitchFamily="34" charset="-128"/>
              </a:rPr>
              <a:t>भाभी/साली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a:t>
            </a:r>
            <a:r>
              <a:rPr lang="hi-IN" sz="2600" b="1" dirty="0">
                <a:latin typeface="Cambria" panose="02040503050406030204" pitchFamily="18" charset="0"/>
                <a:ea typeface="Cambria" panose="02040503050406030204" pitchFamily="18" charset="0"/>
                <a:cs typeface="Arial Unicode MS" panose="020B0604020202020204" pitchFamily="34" charset="-128"/>
              </a:rPr>
              <a:t>पोती/नाती</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2899270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71120" y="700023"/>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Q5. Mangesh bought a bicycle from a shop. He sold it to Ragini and earned a profit of 12%. Ragini further sold it to Kartik for Rs. 5362.56 and earned a profit of 14%. At what price did Mangesh buy the bicycle from the shop? </a:t>
            </a:r>
            <a:r>
              <a:rPr lang="hi-IN" sz="2600" b="1" dirty="0">
                <a:latin typeface="Cambria" panose="02040503050406030204" pitchFamily="18" charset="0"/>
                <a:ea typeface="Cambria" panose="02040503050406030204" pitchFamily="18" charset="0"/>
                <a:cs typeface="Arial Unicode MS" panose="020B0604020202020204" pitchFamily="34" charset="-128"/>
              </a:rPr>
              <a:t>मंगेश ने एक दुकान से साइकिल खरीदी। उसने इसे रागिनी को बेच दिया और 12% का लाभ अर्जित किया। रागिनी ने इसे आगे कार्तिक को रुपये में बेच दिया। 5362.56 और 14% का लाभ कमाया। मंगेश ने दुकान से साइकिल किस कीमत पर खरीदी?</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Rs. 4200</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Rs. 4956</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Rs. 4000</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Rs. 4800</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56302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885911"/>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Q6. Select the option that is related to the third number in the same way as the second number related to the first number.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18 : 306 : : 23 : ?  </a:t>
            </a:r>
            <a:r>
              <a:rPr lang="en-US" sz="2600" b="1" dirty="0">
                <a:solidFill>
                  <a:srgbClr val="C00000"/>
                </a:solidFill>
                <a:latin typeface="Cambria" panose="02040503050406030204" pitchFamily="18" charset="0"/>
                <a:ea typeface="Cambria" panose="02040503050406030204" pitchFamily="18" charset="0"/>
                <a:cs typeface="Arial Unicode MS" panose="020B0604020202020204" pitchFamily="34" charset="-128"/>
              </a:rPr>
              <a:t>(SSC JE 2022)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506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509 </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508</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507</a:t>
            </a:r>
            <a:endParaRPr lang="hi-IN"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Tree>
    <p:extLst>
      <p:ext uri="{BB962C8B-B14F-4D97-AF65-F5344CB8AC3E}">
        <p14:creationId xmlns:p14="http://schemas.microsoft.com/office/powerpoint/2010/main" val="1183950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7046</TotalTime>
  <Words>4748</Words>
  <Application>Microsoft Office PowerPoint</Application>
  <PresentationFormat>Widescreen</PresentationFormat>
  <Paragraphs>399</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Calibri Light</vt:lpstr>
      <vt:lpstr>Cambria</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2888</cp:revision>
  <dcterms:created xsi:type="dcterms:W3CDTF">2022-08-19T12:50:04Z</dcterms:created>
  <dcterms:modified xsi:type="dcterms:W3CDTF">2023-05-24T00:39:36Z</dcterms:modified>
</cp:coreProperties>
</file>