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7232" r:id="rId2"/>
    <p:sldId id="5904" r:id="rId3"/>
    <p:sldId id="7596" r:id="rId4"/>
    <p:sldId id="6381" r:id="rId5"/>
    <p:sldId id="2050" r:id="rId6"/>
    <p:sldId id="6886" r:id="rId7"/>
    <p:sldId id="7597" r:id="rId8"/>
    <p:sldId id="7598" r:id="rId9"/>
    <p:sldId id="7599" r:id="rId10"/>
    <p:sldId id="7600" r:id="rId11"/>
    <p:sldId id="7601" r:id="rId12"/>
    <p:sldId id="7602" r:id="rId13"/>
    <p:sldId id="7603" r:id="rId14"/>
    <p:sldId id="7604" r:id="rId15"/>
    <p:sldId id="7605" r:id="rId16"/>
    <p:sldId id="7606" r:id="rId17"/>
    <p:sldId id="7607" r:id="rId18"/>
    <p:sldId id="7608" r:id="rId19"/>
    <p:sldId id="7610" r:id="rId20"/>
    <p:sldId id="7611" r:id="rId21"/>
    <p:sldId id="7612" r:id="rId22"/>
    <p:sldId id="7613" r:id="rId23"/>
    <p:sldId id="7614" r:id="rId24"/>
    <p:sldId id="7615" r:id="rId25"/>
    <p:sldId id="7616" r:id="rId26"/>
    <p:sldId id="7617" r:id="rId27"/>
    <p:sldId id="7583" r:id="rId28"/>
    <p:sldId id="7609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901"/>
    <a:srgbClr val="441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518"/>
    <p:restoredTop sz="96143"/>
  </p:normalViewPr>
  <p:slideViewPr>
    <p:cSldViewPr snapToGrid="0">
      <p:cViewPr varScale="1">
        <p:scale>
          <a:sx n="69" d="100"/>
          <a:sy n="69" d="100"/>
        </p:scale>
        <p:origin x="216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cm"/>
          <inkml:channel name="T" type="integer" max="2.14748E9" units="dev"/>
        </inkml:traceFormat>
        <inkml:channelProperties>
          <inkml:channelProperty channel="X" name="resolution" value="1612.54919" units="1/cm"/>
          <inkml:channelProperty channel="Y" name="resolution" value="2580.07886" units="1/cm"/>
          <inkml:channelProperty channel="F" name="resolution" value="10E-6" units="1/cm"/>
          <inkml:channelProperty channel="T" name="resolution" value="1" units="1/dev"/>
        </inkml:channelProperties>
      </inkml:inkSource>
      <inkml:timestamp xml:id="ts0" timeString="2021-03-07T14:50:41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23117 2913 70 0,'-8'8'169'0,"3"-2"78"0,0-1 88 15,2-2 92-15,2-1-82 0,-1-1-99 16,0-1-86-16,4-1-78 0,0-1-89 0,-1-1-86 16,4 0-84-16,0 0-77 0,0-2-106 15,2 1 2-15,0 0 50 0,-3-4 71 16,1 4 70-16,-1-2 59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C93016-904C-8146-B12A-D72D986BDAFA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DBEB0B-E9E8-CE44-8656-9B03D5CE4D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272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18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7bf47205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" name="Google Shape;46;g7bf47205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2435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2D20C-01E5-D75D-F1BA-0063F906824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7F1FB-0AD3-6291-0722-4D012F7EE3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4543B4-7915-1F5D-DF77-E32EBB627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05412-4ED1-DC3E-B8D3-AD719B44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D5329C-F3DB-39E3-71A2-B9132117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4759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3C7F71-1C1D-B9E1-C0F8-04255C253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ABA43E7-8D29-EC0F-A620-5E5CBCAA58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2DAB4-D6AF-8263-F0C9-23E9E46F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440991-8F60-9ECF-BA40-16BCC052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8CB360-2E47-1C89-89B6-DA30DCFFA6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260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784420-057C-2052-BDB3-20AB7C63D8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124CB2-82C6-25DF-F631-EE3289B55C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209B1-53C1-405B-9645-A961AF5851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89ECAE-E0AD-2D81-12D1-9B3D9D0EC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CFE7CE-6BC6-FCEE-63B5-BE47712BD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09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4DDDF-ED32-1441-E370-6374ED04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E3B87-CDAD-1468-CDB9-6BE9EBA7E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56E152-C977-3105-F861-0907AF10B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C10320-9D4D-2031-D438-A2244EE6E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E25B7-964E-75C2-9C66-68ECBECC8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0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47B68F-C3F4-E06D-2262-C559846EB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0E50B7-72EE-BC37-1399-4A50DD2AC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CB62C1-C4F3-1398-12C8-0F35381C3D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EC12D5-DC9D-C9E8-BB6F-22CD3C530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DA334E-CDAE-28A5-D677-E852C9DC4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172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89C43-0BA1-2261-9993-032A77B44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8E654-19BD-0E01-20B6-F04D2C2080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E93009-EFB3-1669-7CBB-36B4FAD88E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F77B1D1-C8CD-25FC-708C-AA5EBE20A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2BCC6A-D49D-FBBB-1CD0-ED4B3EE79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CCFD31-C2EF-A192-CF0A-949690ECE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5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8BDDA-073A-7ED4-259C-F989AADC18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7B170F-15AE-0647-C573-E4960AA7C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A0FD7B-FC3D-F97A-3D4A-3948386A5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487E19-335D-9899-7B70-9EA1A96EDA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148311-124F-D76D-1F05-1B2D2076F0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F33638-A548-39EF-DCA5-9B3673178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0AE811C-DE4F-45EA-5D8F-583E528D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62DFEA-FBDD-5347-02F9-009FD00BA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499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D9C6-B079-569D-F912-F72E24812D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9FE0168-3521-74DD-92CB-6425F9FEE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670783-C226-7BB2-E07E-D969D1C6D6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7B8D1-159A-D1A6-2C93-30AA59275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807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681CA1-08F7-FB1E-94D3-FBFCB7DC5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744332-CEA1-7B7F-07C0-72FCCB74F9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74E979-BE3F-4272-E742-0476FBDC7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984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FD78-9A36-F269-3CCB-CDD80EB66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2D6AF-B1CD-8BA6-F854-D0BF1C8397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031C1-0D8D-A1CA-02A9-5DB199747D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F2824-08EC-4A99-00B3-8FF58E81E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5E182E-7391-3DFD-E03F-2271193B9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24486D-646D-5941-F2D2-D80227D7E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952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84989-EDF9-F1D3-BC82-10491079E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BE98F-B172-18C5-3CF4-CF78FC0B90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F6CFE4-014C-A831-B9ED-8E0B951A49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6F6655-FC48-DE47-C2A8-BD1FCD2F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180DB9-3E64-6326-A50E-204B200A8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F5B0DD-3259-8CB0-F172-472819378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901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C1A674-FCA3-BA08-BE4F-562A899494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87045B-45D2-3A48-BB81-58B5A29DF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1B9516-1FB3-A3E7-1A39-98D953A8D0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1561C-F023-FD40-B4FB-847D90A3CF55}" type="datetimeFigureOut">
              <a:rPr lang="en-US" smtClean="0"/>
              <a:t>5/24/23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98D06-DB95-5B11-0C79-4A3C730EF2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84A7-6537-6ABF-48D2-A30D5EBA5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D0FB74-9267-E349-A0FC-5B35EAA38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117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NULL"/><Relationship Id="rId4" Type="http://schemas.openxmlformats.org/officeDocument/2006/relationships/customXml" Target="../ink/ink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hyperlink" Target="https://www.adda247.com/engineering-maha-pack-exam-kit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adda247.com/engineering-maha-pack-exam-k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AEF845A6-021A-1000-8944-1CFE6E9CA59E}"/>
              </a:ext>
            </a:extLst>
          </p:cNvPr>
          <p:cNvSpPr/>
          <p:nvPr/>
        </p:nvSpPr>
        <p:spPr>
          <a:xfrm>
            <a:off x="0" y="0"/>
            <a:ext cx="12188952" cy="6858000"/>
          </a:xfrm>
          <a:prstGeom prst="rect">
            <a:avLst/>
          </a:prstGeom>
          <a:gradFill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erson standing with his arms crossed&#10;&#10;Description automatically generated with medium confidence">
            <a:extLst>
              <a:ext uri="{FF2B5EF4-FFF2-40B4-BE49-F238E27FC236}">
                <a16:creationId xmlns:a16="http://schemas.microsoft.com/office/drawing/2014/main" id="{EE403A2A-7A74-D27A-D4E6-89901A6CAB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01"/>
          <a:stretch/>
        </p:blipFill>
        <p:spPr>
          <a:xfrm>
            <a:off x="0" y="10"/>
            <a:ext cx="12067309" cy="6857990"/>
          </a:xfrm>
          <a:custGeom>
            <a:avLst/>
            <a:gdLst/>
            <a:ahLst/>
            <a:cxnLst/>
            <a:rect l="l" t="t" r="r" b="b"/>
            <a:pathLst>
              <a:path w="11862683" h="685800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0B1BED7-28F6-36AD-1BFC-CC6DD0356B6B}"/>
              </a:ext>
            </a:extLst>
          </p:cNvPr>
          <p:cNvSpPr/>
          <p:nvPr/>
        </p:nvSpPr>
        <p:spPr>
          <a:xfrm>
            <a:off x="2543503" y="6032938"/>
            <a:ext cx="704194" cy="641131"/>
          </a:xfrm>
          <a:prstGeom prst="rect">
            <a:avLst/>
          </a:prstGeom>
          <a:solidFill>
            <a:srgbClr val="441700"/>
          </a:solidFill>
          <a:ln>
            <a:solidFill>
              <a:srgbClr val="4417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rgbClr val="FAD901"/>
                </a:solidFill>
              </a:rPr>
              <a:t>2</a:t>
            </a:r>
            <a:endParaRPr lang="en-US" sz="3200" b="1" dirty="0">
              <a:solidFill>
                <a:srgbClr val="FAD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464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Hobbing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is faster than milling because!</a:t>
            </a:r>
          </a:p>
          <a:p>
            <a:pPr marL="719138" indent="-719138" algn="just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Indexing time is less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hob rotates faster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work rotates faster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several teeth cut at a time</a:t>
            </a:r>
          </a:p>
        </p:txBody>
      </p:sp>
    </p:spTree>
    <p:extLst>
      <p:ext uri="{BB962C8B-B14F-4D97-AF65-F5344CB8AC3E}">
        <p14:creationId xmlns:p14="http://schemas.microsoft.com/office/powerpoint/2010/main" val="477499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When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venturimeter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inclined, !\then for a given flow it will show_</a:t>
            </a:r>
          </a:p>
          <a:p>
            <a:pPr marL="719138" indent="-719138" algn="just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Less reading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more reading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same reading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inaccurate reading</a:t>
            </a:r>
          </a:p>
        </p:txBody>
      </p:sp>
    </p:spTree>
    <p:extLst>
      <p:ext uri="{BB962C8B-B14F-4D97-AF65-F5344CB8AC3E}">
        <p14:creationId xmlns:p14="http://schemas.microsoft.com/office/powerpoint/2010/main" val="4265423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Grey Cast Iron is usually  welded by.</a:t>
            </a:r>
          </a:p>
          <a:p>
            <a:pPr marL="719138" indent="-719138" algn="just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Gas Welding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Resistance Welding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Arc Welding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Tig Welding</a:t>
            </a:r>
          </a:p>
        </p:txBody>
      </p:sp>
    </p:spTree>
    <p:extLst>
      <p:ext uri="{BB962C8B-B14F-4D97-AF65-F5344CB8AC3E}">
        <p14:creationId xmlns:p14="http://schemas.microsoft.com/office/powerpoint/2010/main" val="21848004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Grey Cast Iron is usually  welded by.</a:t>
            </a:r>
          </a:p>
          <a:p>
            <a:pPr marL="719138" indent="-719138" algn="just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Gas Welding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Resistance Welding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Arc Welding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Tig Welding</a:t>
            </a:r>
          </a:p>
        </p:txBody>
      </p:sp>
    </p:spTree>
    <p:extLst>
      <p:ext uri="{BB962C8B-B14F-4D97-AF65-F5344CB8AC3E}">
        <p14:creationId xmlns:p14="http://schemas.microsoft.com/office/powerpoint/2010/main" val="2634398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8562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Q : Which of the following are true for high carbon steels -?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 (a) Carbon content =0.2%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 (b) Respond readily to heat treatments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 (c) Have much ductility as compared to low and medium carbon steels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400" dirty="0"/>
              <a:t> (d) Easy to weld</a:t>
            </a:r>
          </a:p>
        </p:txBody>
      </p:sp>
    </p:spTree>
    <p:extLst>
      <p:ext uri="{BB962C8B-B14F-4D97-AF65-F5344CB8AC3E}">
        <p14:creationId xmlns:p14="http://schemas.microsoft.com/office/powerpoint/2010/main" val="1123305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A piezometer can’t be used for pressure measurement in pipes when____ 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Pressure is very low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Velocity is high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Fluid in the pipe is a gas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 Fluid is highly viscous</a:t>
            </a:r>
          </a:p>
        </p:txBody>
      </p:sp>
    </p:spTree>
    <p:extLst>
      <p:ext uri="{BB962C8B-B14F-4D97-AF65-F5344CB8AC3E}">
        <p14:creationId xmlns:p14="http://schemas.microsoft.com/office/powerpoint/2010/main" val="14483594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If no resistance is encountered by displacement, such a substance is known as_______--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fluid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water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gas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ideal fluid</a:t>
            </a:r>
          </a:p>
        </p:txBody>
      </p:sp>
    </p:spTree>
    <p:extLst>
      <p:ext uri="{BB962C8B-B14F-4D97-AF65-F5344CB8AC3E}">
        <p14:creationId xmlns:p14="http://schemas.microsoft.com/office/powerpoint/2010/main" val="1996850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Specific gravity is defined as the ratio of density of fluid and density of water at which temperature (in °K)--?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0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273.16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277.16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277.15</a:t>
            </a:r>
          </a:p>
        </p:txBody>
      </p:sp>
    </p:spTree>
    <p:extLst>
      <p:ext uri="{BB962C8B-B14F-4D97-AF65-F5344CB8AC3E}">
        <p14:creationId xmlns:p14="http://schemas.microsoft.com/office/powerpoint/2010/main" val="37112557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On increasing the temperature The viscosity of a Fluid ________!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decreases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increases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is independent of temperature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Cant say anything </a:t>
            </a:r>
          </a:p>
        </p:txBody>
      </p:sp>
    </p:spTree>
    <p:extLst>
      <p:ext uri="{BB962C8B-B14F-4D97-AF65-F5344CB8AC3E}">
        <p14:creationId xmlns:p14="http://schemas.microsoft.com/office/powerpoint/2010/main" val="1140700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For a governor running at a constant speed, what is the value of the force acting on the sleeve.?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Zero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Variable depending upon the load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Maximum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Minimum</a:t>
            </a:r>
          </a:p>
        </p:txBody>
      </p:sp>
    </p:spTree>
    <p:extLst>
      <p:ext uri="{BB962C8B-B14F-4D97-AF65-F5344CB8AC3E}">
        <p14:creationId xmlns:p14="http://schemas.microsoft.com/office/powerpoint/2010/main" val="4188975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05FCE86-3AE9-0227-EAE6-00E6D0D86E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417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The Function of a washer is!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Providing smooth surface in place of rough surface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To provide cushioning effect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To absorb shocks and vibrations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To provide bearing area</a:t>
            </a:r>
          </a:p>
        </p:txBody>
      </p:sp>
    </p:spTree>
    <p:extLst>
      <p:ext uri="{BB962C8B-B14F-4D97-AF65-F5344CB8AC3E}">
        <p14:creationId xmlns:p14="http://schemas.microsoft.com/office/powerpoint/2010/main" val="13032813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The Valve rod in a steam engine is connected to an eccentric rod by_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Cotter Joint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Bolted Joint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Knuckle Joint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Universal Coupling</a:t>
            </a:r>
          </a:p>
        </p:txBody>
      </p:sp>
    </p:spTree>
    <p:extLst>
      <p:ext uri="{BB962C8B-B14F-4D97-AF65-F5344CB8AC3E}">
        <p14:creationId xmlns:p14="http://schemas.microsoft.com/office/powerpoint/2010/main" val="35232221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Taper on the cotter and slot is provided-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On both the sides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On one side only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On none of the sides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None of the above</a:t>
            </a:r>
          </a:p>
        </p:txBody>
      </p:sp>
    </p:spTree>
    <p:extLst>
      <p:ext uri="{BB962C8B-B14F-4D97-AF65-F5344CB8AC3E}">
        <p14:creationId xmlns:p14="http://schemas.microsoft.com/office/powerpoint/2010/main" val="26553671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Gear Box is used_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To produce torque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For Speed Reduction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To obtain variable speed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To increase efficiency of system</a:t>
            </a:r>
          </a:p>
        </p:txBody>
      </p:sp>
    </p:spTree>
    <p:extLst>
      <p:ext uri="{BB962C8B-B14F-4D97-AF65-F5344CB8AC3E}">
        <p14:creationId xmlns:p14="http://schemas.microsoft.com/office/powerpoint/2010/main" val="18824146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Automobile Steering gear is an example of!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Higher Pair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Sliding Pair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Turning pair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Lower pair</a:t>
            </a:r>
          </a:p>
        </p:txBody>
      </p:sp>
    </p:spTree>
    <p:extLst>
      <p:ext uri="{BB962C8B-B14F-4D97-AF65-F5344CB8AC3E}">
        <p14:creationId xmlns:p14="http://schemas.microsoft.com/office/powerpoint/2010/main" val="13054286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In Hydrostatic Bearing, Pressure to lubricant is supplied by.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External Sources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Partially external and partially from Rotation of Journal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Supplied by External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Sorces</a:t>
            </a:r>
            <a:endParaRPr lang="en-US" altLang="en-US" sz="2400" dirty="0">
              <a:solidFill>
                <a:schemeClr val="tx1">
                  <a:lumMod val="95000"/>
                  <a:lumOff val="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Shaft Driven Pump</a:t>
            </a:r>
          </a:p>
        </p:txBody>
      </p:sp>
    </p:spTree>
    <p:extLst>
      <p:ext uri="{BB962C8B-B14F-4D97-AF65-F5344CB8AC3E}">
        <p14:creationId xmlns:p14="http://schemas.microsoft.com/office/powerpoint/2010/main" val="894520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  Moment of inertia of an area always least with respect to!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Bottom Most Axis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Radius of gyration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axis</a:t>
            </a:r>
          </a:p>
          <a:p>
            <a:pPr marL="937672" indent="-457200" algn="just" defTabSz="599002">
              <a:buAutoNum type="alphaUcPeriod"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Centroidal axis</a:t>
            </a:r>
          </a:p>
        </p:txBody>
      </p:sp>
    </p:spTree>
    <p:extLst>
      <p:ext uri="{BB962C8B-B14F-4D97-AF65-F5344CB8AC3E}">
        <p14:creationId xmlns:p14="http://schemas.microsoft.com/office/powerpoint/2010/main" val="3626707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Text&#10;&#10;Description automatically generated with medium confidence">
            <a:extLst>
              <a:ext uri="{FF2B5EF4-FFF2-40B4-BE49-F238E27FC236}">
                <a16:creationId xmlns:a16="http://schemas.microsoft.com/office/drawing/2014/main" id="{FA3C08D1-C4D3-1A6E-D2EC-036D0A28F76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7692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80472" indent="-480472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HW.  Heaviest fluid is _________--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Air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Castor oil 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alcohol</a:t>
            </a:r>
          </a:p>
          <a:p>
            <a:pPr marL="480472" indent="0" algn="just" defTabSz="599002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D. Carbon tetrachloride </a:t>
            </a:r>
          </a:p>
        </p:txBody>
      </p:sp>
    </p:spTree>
    <p:extLst>
      <p:ext uri="{BB962C8B-B14F-4D97-AF65-F5344CB8AC3E}">
        <p14:creationId xmlns:p14="http://schemas.microsoft.com/office/powerpoint/2010/main" val="345639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Following equipment are used in arc welding of material by the use of carbon electrode!</a:t>
            </a:r>
          </a:p>
          <a:p>
            <a:pPr marL="719138" indent="-719138" algn="just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AC Welding set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Rectifier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Motor Generator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DC Welding set with straight polarity</a:t>
            </a:r>
          </a:p>
        </p:txBody>
      </p:sp>
    </p:spTree>
    <p:extLst>
      <p:ext uri="{BB962C8B-B14F-4D97-AF65-F5344CB8AC3E}">
        <p14:creationId xmlns:p14="http://schemas.microsoft.com/office/powerpoint/2010/main" val="1682836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Sahil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Lokesh </a:t>
            </a:r>
            <a:r>
              <a:rPr lang="en-US" sz="2000" dirty="0" err="1">
                <a:solidFill>
                  <a:schemeClr val="bg1"/>
                </a:solidFill>
              </a:rPr>
              <a:t>Varwan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Priyanshu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Amit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Anuj </a:t>
            </a:r>
            <a:r>
              <a:rPr lang="en-US" sz="2000" dirty="0" err="1">
                <a:solidFill>
                  <a:schemeClr val="bg1"/>
                </a:solidFill>
              </a:rPr>
              <a:t>Kanoujiya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Aman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Shri Krishna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Pragya Srivastava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Ramen Ghosh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Nitish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Dilip</a:t>
            </a:r>
            <a:r>
              <a:rPr lang="en-US" sz="2000" dirty="0">
                <a:solidFill>
                  <a:schemeClr val="bg1"/>
                </a:solidFill>
              </a:rPr>
              <a:t> Gupta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Aashik</a:t>
            </a:r>
            <a:r>
              <a:rPr lang="en-US" sz="2000" dirty="0">
                <a:solidFill>
                  <a:schemeClr val="bg1"/>
                </a:solidFill>
              </a:rPr>
              <a:t> Hussain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Shivani Singh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Mechanical Queen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Mechanical Warrior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D6A2BF-374A-1BBE-2B32-FCD329E4470B}"/>
              </a:ext>
            </a:extLst>
          </p:cNvPr>
          <p:cNvSpPr txBox="1"/>
          <p:nvPr/>
        </p:nvSpPr>
        <p:spPr>
          <a:xfrm>
            <a:off x="8138433" y="1424516"/>
            <a:ext cx="298427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Sanajit</a:t>
            </a:r>
            <a:r>
              <a:rPr lang="en-US" sz="2000" dirty="0">
                <a:solidFill>
                  <a:schemeClr val="bg1"/>
                </a:solidFill>
              </a:rPr>
              <a:t> Jana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Pannelal</a:t>
            </a:r>
            <a:r>
              <a:rPr lang="en-US" sz="2000" dirty="0">
                <a:solidFill>
                  <a:schemeClr val="bg1"/>
                </a:solidFill>
              </a:rPr>
              <a:t> Kushwaha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Nidha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Zamen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Ruby Prajapati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Warif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 Yadav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Manadeep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Shubhi</a:t>
            </a:r>
            <a:r>
              <a:rPr lang="en-US" sz="2000" dirty="0">
                <a:solidFill>
                  <a:schemeClr val="bg1"/>
                </a:solidFill>
              </a:rPr>
              <a:t> Tiwari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Mahesh </a:t>
            </a:r>
            <a:r>
              <a:rPr lang="en-US" sz="2000" dirty="0" err="1">
                <a:solidFill>
                  <a:schemeClr val="bg1"/>
                </a:solidFill>
              </a:rPr>
              <a:t>Khodifad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Ritika Saxena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Kuntal</a:t>
            </a:r>
            <a:r>
              <a:rPr lang="en-US" sz="2000" dirty="0">
                <a:solidFill>
                  <a:schemeClr val="bg1"/>
                </a:solidFill>
              </a:rPr>
              <a:t> Maji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Rajesh </a:t>
            </a:r>
            <a:r>
              <a:rPr lang="en-US" sz="2000" dirty="0" err="1">
                <a:solidFill>
                  <a:schemeClr val="bg1"/>
                </a:solidFill>
              </a:rPr>
              <a:t>Rohila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Subir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252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23496173-A9EB-6B46-AB2E-B84DCF0E3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7214" y="0"/>
            <a:ext cx="12219214" cy="6842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B943855-5D9F-4F58-9F33-E24DA6B9F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1281" y="3360580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039B638-FFE5-486B-A38F-4B76326B9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40227" y="3893635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D023083C-E348-46CD-8ECF-309F891E12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6738" y="4564192"/>
            <a:ext cx="246286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21920" tIns="60960" rIns="121920" bIns="6096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 sz="2400"/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E19DF27-5B16-43B3-A8C8-0A0C2B939C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8673" y="45656"/>
            <a:ext cx="11148923" cy="543474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accent1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72552" tIns="36276" rIns="72552" bIns="36276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>
              <a:buNone/>
            </a:pPr>
            <a:r>
              <a:rPr lang="en-IN" sz="2400" b="1" i="0" dirty="0">
                <a:solidFill>
                  <a:srgbClr val="F1F1F1"/>
                </a:solidFill>
                <a:effectLst/>
                <a:latin typeface="YouTube Sans"/>
              </a:rPr>
              <a:t>SSC JE Mechanical Previous Year Questions + Answers | Mechanical Engineering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14:cNvPr>
              <p14:cNvContentPartPr/>
              <p14:nvPr/>
            </p14:nvContentPartPr>
            <p14:xfrm>
              <a:off x="8312760" y="1042200"/>
              <a:ext cx="17280" cy="1584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AC4A18F-9E1F-4F7F-A3C7-9B99799FFC9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296920" y="978840"/>
                <a:ext cx="48600" cy="142560"/>
              </a:xfrm>
              <a:prstGeom prst="rect">
                <a:avLst/>
              </a:prstGeom>
            </p:spPr>
          </p:pic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8C92295-D6F4-4D43-862E-FDB3B94957F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778" t="9926" r="13457" b="10596"/>
          <a:stretch/>
        </p:blipFill>
        <p:spPr>
          <a:xfrm>
            <a:off x="84404" y="61928"/>
            <a:ext cx="672327" cy="70201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32F022D-4FEC-134A-83C7-14CC89B891C5}"/>
              </a:ext>
            </a:extLst>
          </p:cNvPr>
          <p:cNvSpPr/>
          <p:nvPr/>
        </p:nvSpPr>
        <p:spPr>
          <a:xfrm>
            <a:off x="9872663" y="5866470"/>
            <a:ext cx="2319337" cy="523220"/>
          </a:xfrm>
          <a:prstGeom prst="rect">
            <a:avLst/>
          </a:prstGeom>
          <a:noFill/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8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Code : “Y166”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08DF271-DFBF-A140-9073-6B92A857794F}"/>
              </a:ext>
            </a:extLst>
          </p:cNvPr>
          <p:cNvSpPr/>
          <p:nvPr/>
        </p:nvSpPr>
        <p:spPr>
          <a:xfrm>
            <a:off x="7838512" y="5880903"/>
            <a:ext cx="59984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</a:t>
            </a:r>
          </a:p>
        </p:txBody>
      </p:sp>
      <p:sp>
        <p:nvSpPr>
          <p:cNvPr id="17" name="Parallelogram 16">
            <a:extLst>
              <a:ext uri="{FF2B5EF4-FFF2-40B4-BE49-F238E27FC236}">
                <a16:creationId xmlns:a16="http://schemas.microsoft.com/office/drawing/2014/main" id="{B5329E67-01EA-5D49-B05F-E50BE5535685}"/>
              </a:ext>
            </a:extLst>
          </p:cNvPr>
          <p:cNvSpPr/>
          <p:nvPr/>
        </p:nvSpPr>
        <p:spPr>
          <a:xfrm>
            <a:off x="8853605" y="6120734"/>
            <a:ext cx="1071073" cy="297822"/>
          </a:xfrm>
          <a:prstGeom prst="parallelogram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6A2662E-2587-1B41-98E1-2CE92658299E}"/>
              </a:ext>
            </a:extLst>
          </p:cNvPr>
          <p:cNvSpPr/>
          <p:nvPr/>
        </p:nvSpPr>
        <p:spPr>
          <a:xfrm>
            <a:off x="3768649" y="545531"/>
            <a:ext cx="5084956" cy="763837"/>
          </a:xfrm>
          <a:prstGeom prst="roundRect">
            <a:avLst/>
          </a:prstGeom>
          <a:gradFill>
            <a:gsLst>
              <a:gs pos="13000">
                <a:srgbClr val="FF0000"/>
              </a:gs>
              <a:gs pos="69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Mechanical </a:t>
            </a:r>
            <a:r>
              <a:rPr lang="en-US" sz="3200" b="1" dirty="0" err="1"/>
              <a:t>Soormas</a:t>
            </a:r>
            <a:r>
              <a:rPr lang="en-US" sz="32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47E30DB-8981-3F4D-BBC6-90F834462D00}"/>
              </a:ext>
            </a:extLst>
          </p:cNvPr>
          <p:cNvSpPr txBox="1"/>
          <p:nvPr/>
        </p:nvSpPr>
        <p:spPr>
          <a:xfrm>
            <a:off x="5223781" y="1492963"/>
            <a:ext cx="29842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Amar Jyoti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Kunal </a:t>
            </a:r>
            <a:r>
              <a:rPr lang="en-US" sz="2000" dirty="0" err="1">
                <a:solidFill>
                  <a:schemeClr val="bg1"/>
                </a:solidFill>
              </a:rPr>
              <a:t>Kisku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Karishna</a:t>
            </a:r>
            <a:r>
              <a:rPr lang="en-US" sz="2000" dirty="0">
                <a:solidFill>
                  <a:schemeClr val="bg1"/>
                </a:solidFill>
              </a:rPr>
              <a:t> India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Ajay Kumar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solidFill>
                  <a:schemeClr val="bg1"/>
                </a:solidFill>
              </a:rPr>
              <a:t>Pankaj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>
                <a:solidFill>
                  <a:schemeClr val="bg1"/>
                </a:solidFill>
              </a:rPr>
              <a:t>Pintu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err="1">
                <a:solidFill>
                  <a:schemeClr val="bg1"/>
                </a:solidFill>
              </a:rPr>
              <a:t>Mahato</a:t>
            </a:r>
            <a:endParaRPr lang="en-US" sz="20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1D26819-917C-524E-987C-40D04F7022E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462" b="89796" l="4651" r="90930">
                        <a14:foregroundMark x1="8140" y1="51577" x2="8140" y2="51577"/>
                        <a14:foregroundMark x1="4767" y1="56030" x2="4767" y2="56030"/>
                        <a14:foregroundMark x1="69186" y1="36178" x2="69186" y2="36178"/>
                        <a14:foregroundMark x1="29419" y1="29685" x2="29419" y2="29685"/>
                        <a14:foregroundMark x1="90930" y1="17996" x2="90930" y2="17996"/>
                        <a14:foregroundMark x1="43256" y1="68275" x2="43256" y2="68275"/>
                        <a14:foregroundMark x1="46395" y1="68089" x2="46395" y2="68089"/>
                        <a14:foregroundMark x1="49419" y1="69017" x2="49419" y2="69017"/>
                        <a14:foregroundMark x1="55814" y1="69573" x2="55814" y2="69573"/>
                        <a14:foregroundMark x1="64186" y1="67904" x2="64186" y2="67904"/>
                        <a14:foregroundMark x1="71279" y1="67904" x2="71279" y2="67904"/>
                        <a14:foregroundMark x1="78605" y1="68831" x2="78605" y2="68831"/>
                        <a14:foregroundMark x1="88023" y1="67532" x2="88023" y2="675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30334" y="5484295"/>
            <a:ext cx="1716622" cy="1075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891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pic>
        <p:nvPicPr>
          <p:cNvPr id="6" name="Picture 5" descr="A picture containing text, human face, smile, person&#10;&#10;Description automatically generated">
            <a:extLst>
              <a:ext uri="{FF2B5EF4-FFF2-40B4-BE49-F238E27FC236}">
                <a16:creationId xmlns:a16="http://schemas.microsoft.com/office/drawing/2014/main" id="{858BB121-5956-42E2-123D-D59774BBBC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8147" y="798877"/>
            <a:ext cx="5307563" cy="5307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551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Welding of stainless steel is generally difficult because of_ </a:t>
            </a:r>
          </a:p>
          <a:p>
            <a:pPr marL="719138" indent="-719138" algn="just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Rust Formation takes place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High Melting Temperature of stainless steel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Formation of oxide film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fear of cracking</a:t>
            </a:r>
          </a:p>
        </p:txBody>
      </p:sp>
    </p:spTree>
    <p:extLst>
      <p:ext uri="{BB962C8B-B14F-4D97-AF65-F5344CB8AC3E}">
        <p14:creationId xmlns:p14="http://schemas.microsoft.com/office/powerpoint/2010/main" val="20871328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For welding metals less than 5 mm thick, following method of gas welding would give best results.</a:t>
            </a:r>
          </a:p>
          <a:p>
            <a:pPr marL="719138" indent="-719138" algn="just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forehand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backhand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Straight hand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inclined hand</a:t>
            </a:r>
          </a:p>
        </p:txBody>
      </p:sp>
    </p:spTree>
    <p:extLst>
      <p:ext uri="{BB962C8B-B14F-4D97-AF65-F5344CB8AC3E}">
        <p14:creationId xmlns:p14="http://schemas.microsoft.com/office/powerpoint/2010/main" val="12080408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C1FFC54-4807-BE97-2D12-68A4B9F338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/>
            <a:lightRig rig="threePt" dir="t"/>
          </a:scene3d>
          <a:sp3d contourW="12700">
            <a:contourClr>
              <a:srgbClr val="00B050"/>
            </a:contourClr>
          </a:sp3d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1EADA57-4C46-BC4F-B110-B0717462A1A1}"/>
              </a:ext>
            </a:extLst>
          </p:cNvPr>
          <p:cNvSpPr/>
          <p:nvPr/>
        </p:nvSpPr>
        <p:spPr>
          <a:xfrm>
            <a:off x="106556" y="798877"/>
            <a:ext cx="3001911" cy="44121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267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Mechanical Engineering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7CDA65A-F32D-1C47-9158-FF7984B15006}"/>
              </a:ext>
            </a:extLst>
          </p:cNvPr>
          <p:cNvSpPr/>
          <p:nvPr/>
        </p:nvSpPr>
        <p:spPr>
          <a:xfrm>
            <a:off x="0" y="1580229"/>
            <a:ext cx="3333108" cy="49244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600" b="1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Use </a:t>
            </a:r>
            <a:r>
              <a:rPr lang="en-GB" sz="2600" b="1" cap="none" spc="0" dirty="0">
                <a:ln/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ritannic Bold" panose="020B0903060703020204" pitchFamily="34" charset="77"/>
              </a:rPr>
              <a:t>Code : “Y166”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E54FA83-1C91-CC41-90CD-F6A49C809374}"/>
              </a:ext>
            </a:extLst>
          </p:cNvPr>
          <p:cNvSpPr/>
          <p:nvPr/>
        </p:nvSpPr>
        <p:spPr>
          <a:xfrm>
            <a:off x="0" y="1179669"/>
            <a:ext cx="3130616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800" b="0" cap="none" spc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hancery" panose="03020702040506060504" pitchFamily="66" charset="-79"/>
                <a:cs typeface="Apple Chancery" panose="03020702040506060504" pitchFamily="66" charset="-79"/>
              </a:rPr>
              <a:t>For 78% Discount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7107867-126F-4911-B184-76A978DBBF34}"/>
              </a:ext>
            </a:extLst>
          </p:cNvPr>
          <p:cNvSpPr txBox="1"/>
          <p:nvPr/>
        </p:nvSpPr>
        <p:spPr>
          <a:xfrm>
            <a:off x="0" y="288272"/>
            <a:ext cx="10007400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500" b="1" i="0" dirty="0">
                <a:solidFill>
                  <a:srgbClr val="F1F1F1"/>
                </a:solidFill>
                <a:effectLst/>
                <a:latin typeface="YouTube Sans"/>
              </a:rPr>
              <a:t>JSSC JE Exam 2023 | Mechanical Engineering | Most Expected Questions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F6AFC78-8255-15EC-E7B1-4F32129C8948}"/>
              </a:ext>
            </a:extLst>
          </p:cNvPr>
          <p:cNvSpPr/>
          <p:nvPr/>
        </p:nvSpPr>
        <p:spPr>
          <a:xfrm>
            <a:off x="0" y="6335486"/>
            <a:ext cx="12190476" cy="522514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effectLst>
            <a:softEdge rad="76200"/>
          </a:effectLst>
          <a:scene3d>
            <a:camera prst="orthographicFront"/>
            <a:lightRig rig="threePt" dir="t"/>
          </a:scene3d>
          <a:sp3d contourW="12700">
            <a:bevelT w="139700" h="139700" prst="divot"/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b="1" dirty="0">
                <a:solidFill>
                  <a:schemeClr val="bg1"/>
                </a:solidFill>
              </a:rPr>
              <a:t>For Complete theory and concepts join our </a:t>
            </a:r>
            <a:r>
              <a:rPr lang="en-US" sz="2300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Mahapack</a:t>
            </a:r>
            <a:r>
              <a:rPr lang="en-US" sz="2300" b="1" dirty="0">
                <a:solidFill>
                  <a:schemeClr val="bg1"/>
                </a:solidFill>
              </a:rPr>
              <a:t> Batch, Use Code </a:t>
            </a:r>
            <a:r>
              <a:rPr lang="en-US" sz="2300" b="1" dirty="0">
                <a:solidFill>
                  <a:srgbClr val="FF0000"/>
                </a:solidFill>
                <a:highlight>
                  <a:srgbClr val="FFFF00"/>
                </a:highlight>
              </a:rPr>
              <a:t>Y166</a:t>
            </a:r>
            <a:r>
              <a:rPr lang="en-US" sz="2300" b="1" dirty="0">
                <a:solidFill>
                  <a:schemeClr val="bg1"/>
                </a:solidFill>
                <a:highlight>
                  <a:srgbClr val="FFFF00"/>
                </a:highlight>
              </a:rPr>
              <a:t> </a:t>
            </a:r>
            <a:r>
              <a:rPr lang="en-US" sz="2300" b="1" dirty="0">
                <a:solidFill>
                  <a:schemeClr val="bg1"/>
                </a:solidFill>
              </a:rPr>
              <a:t>For 78% of Discount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427D3C-B340-252D-8C5D-F977B0D588C1}"/>
              </a:ext>
            </a:extLst>
          </p:cNvPr>
          <p:cNvSpPr txBox="1"/>
          <p:nvPr/>
        </p:nvSpPr>
        <p:spPr>
          <a:xfrm>
            <a:off x="4335332" y="856249"/>
            <a:ext cx="7559853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Q. </a:t>
            </a:r>
            <a:r>
              <a:rPr lang="en-US" altLang="en-US" sz="24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Hobbing</a:t>
            </a: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process is not suitable for cutting following type of gear!</a:t>
            </a:r>
          </a:p>
          <a:p>
            <a:pPr marL="719138" indent="-719138" algn="just"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(a) spur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(b) helical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(c) worm</a:t>
            </a:r>
          </a:p>
          <a:p>
            <a:pPr marL="719138" indent="-719138" algn="just">
              <a:buNone/>
            </a:pPr>
            <a:r>
              <a:rPr lang="en-US" altLang="en-US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(d) bevel</a:t>
            </a:r>
          </a:p>
        </p:txBody>
      </p:sp>
    </p:spTree>
    <p:extLst>
      <p:ext uri="{BB962C8B-B14F-4D97-AF65-F5344CB8AC3E}">
        <p14:creationId xmlns:p14="http://schemas.microsoft.com/office/powerpoint/2010/main" val="1774743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1816</Words>
  <Application>Microsoft Macintosh PowerPoint</Application>
  <PresentationFormat>Widescreen</PresentationFormat>
  <Paragraphs>268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Apple Chancery</vt:lpstr>
      <vt:lpstr>Arial</vt:lpstr>
      <vt:lpstr>Britannic Bold</vt:lpstr>
      <vt:lpstr>Calibri</vt:lpstr>
      <vt:lpstr>Calibri Light</vt:lpstr>
      <vt:lpstr>Courier New</vt:lpstr>
      <vt:lpstr>YouTube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User111116390</dc:creator>
  <cp:lastModifiedBy>User111116390</cp:lastModifiedBy>
  <cp:revision>1</cp:revision>
  <dcterms:created xsi:type="dcterms:W3CDTF">2023-05-24T10:21:26Z</dcterms:created>
  <dcterms:modified xsi:type="dcterms:W3CDTF">2023-05-24T11:31:50Z</dcterms:modified>
</cp:coreProperties>
</file>