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11" r:id="rId3"/>
    <p:sldId id="312" r:id="rId4"/>
    <p:sldId id="313" r:id="rId5"/>
    <p:sldId id="314" r:id="rId6"/>
    <p:sldId id="315" r:id="rId7"/>
    <p:sldId id="316" r:id="rId8"/>
    <p:sldId id="317" r:id="rId9"/>
    <p:sldId id="318" r:id="rId10"/>
    <p:sldId id="319" r:id="rId11"/>
    <p:sldId id="320" r:id="rId12"/>
    <p:sldId id="321" r:id="rId13"/>
    <p:sldId id="322" r:id="rId14"/>
    <p:sldId id="323" r:id="rId15"/>
    <p:sldId id="324" r:id="rId16"/>
    <p:sldId id="32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9" d="100"/>
          <a:sy n="79" d="100"/>
        </p:scale>
        <p:origin x="821"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5E5E5-1009-178F-496C-872A12D5CEA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1BF3A5D-7C79-FE2D-5F03-35BD3B591F1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E7AA35F-0D33-940E-9AB6-54C5111F3BCA}"/>
              </a:ext>
            </a:extLst>
          </p:cNvPr>
          <p:cNvSpPr>
            <a:spLocks noGrp="1"/>
          </p:cNvSpPr>
          <p:nvPr>
            <p:ph type="dt" sz="half" idx="10"/>
          </p:nvPr>
        </p:nvSpPr>
        <p:spPr/>
        <p:txBody>
          <a:bodyPr/>
          <a:lstStyle/>
          <a:p>
            <a:fld id="{836C68BF-AFE4-4012-9D3B-432FBBB882CD}" type="datetimeFigureOut">
              <a:rPr lang="en-US" smtClean="0"/>
              <a:t>5/22/2023</a:t>
            </a:fld>
            <a:endParaRPr lang="en-US"/>
          </a:p>
        </p:txBody>
      </p:sp>
      <p:sp>
        <p:nvSpPr>
          <p:cNvPr id="5" name="Footer Placeholder 4">
            <a:extLst>
              <a:ext uri="{FF2B5EF4-FFF2-40B4-BE49-F238E27FC236}">
                <a16:creationId xmlns:a16="http://schemas.microsoft.com/office/drawing/2014/main" id="{43830F4A-99BF-E6F7-348E-D2EBCEBA4C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534A8A-E123-4616-34B3-EA49ECFC97E6}"/>
              </a:ext>
            </a:extLst>
          </p:cNvPr>
          <p:cNvSpPr>
            <a:spLocks noGrp="1"/>
          </p:cNvSpPr>
          <p:nvPr>
            <p:ph type="sldNum" sz="quarter" idx="12"/>
          </p:nvPr>
        </p:nvSpPr>
        <p:spPr/>
        <p:txBody>
          <a:bodyPr/>
          <a:lstStyle/>
          <a:p>
            <a:fld id="{ECA814E8-2549-4C0F-87CC-E10C68C9F4DB}" type="slidenum">
              <a:rPr lang="en-US" smtClean="0"/>
              <a:t>‹#›</a:t>
            </a:fld>
            <a:endParaRPr lang="en-US"/>
          </a:p>
        </p:txBody>
      </p:sp>
    </p:spTree>
    <p:extLst>
      <p:ext uri="{BB962C8B-B14F-4D97-AF65-F5344CB8AC3E}">
        <p14:creationId xmlns:p14="http://schemas.microsoft.com/office/powerpoint/2010/main" val="3385945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DB474-952F-5B14-751C-6A8D0282BFE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03507BB-4C15-8160-F757-F576372A1AE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807213-345E-9FFF-CCA1-111261CBDB0A}"/>
              </a:ext>
            </a:extLst>
          </p:cNvPr>
          <p:cNvSpPr>
            <a:spLocks noGrp="1"/>
          </p:cNvSpPr>
          <p:nvPr>
            <p:ph type="dt" sz="half" idx="10"/>
          </p:nvPr>
        </p:nvSpPr>
        <p:spPr/>
        <p:txBody>
          <a:bodyPr/>
          <a:lstStyle/>
          <a:p>
            <a:fld id="{836C68BF-AFE4-4012-9D3B-432FBBB882CD}" type="datetimeFigureOut">
              <a:rPr lang="en-US" smtClean="0"/>
              <a:t>5/22/2023</a:t>
            </a:fld>
            <a:endParaRPr lang="en-US"/>
          </a:p>
        </p:txBody>
      </p:sp>
      <p:sp>
        <p:nvSpPr>
          <p:cNvPr id="5" name="Footer Placeholder 4">
            <a:extLst>
              <a:ext uri="{FF2B5EF4-FFF2-40B4-BE49-F238E27FC236}">
                <a16:creationId xmlns:a16="http://schemas.microsoft.com/office/drawing/2014/main" id="{0F89CD72-2EFF-DC04-1BA5-36F4B08C9F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5B5501-8042-4C7F-248B-05CD568E3D1E}"/>
              </a:ext>
            </a:extLst>
          </p:cNvPr>
          <p:cNvSpPr>
            <a:spLocks noGrp="1"/>
          </p:cNvSpPr>
          <p:nvPr>
            <p:ph type="sldNum" sz="quarter" idx="12"/>
          </p:nvPr>
        </p:nvSpPr>
        <p:spPr/>
        <p:txBody>
          <a:bodyPr/>
          <a:lstStyle/>
          <a:p>
            <a:fld id="{ECA814E8-2549-4C0F-87CC-E10C68C9F4DB}" type="slidenum">
              <a:rPr lang="en-US" smtClean="0"/>
              <a:t>‹#›</a:t>
            </a:fld>
            <a:endParaRPr lang="en-US"/>
          </a:p>
        </p:txBody>
      </p:sp>
    </p:spTree>
    <p:extLst>
      <p:ext uri="{BB962C8B-B14F-4D97-AF65-F5344CB8AC3E}">
        <p14:creationId xmlns:p14="http://schemas.microsoft.com/office/powerpoint/2010/main" val="675225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B02C611-3DF3-67C0-7630-A5D81706182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078CB2F-019B-CC26-C0B2-1B6281F2044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4334BE-4A34-9339-9405-6F339E10EAE6}"/>
              </a:ext>
            </a:extLst>
          </p:cNvPr>
          <p:cNvSpPr>
            <a:spLocks noGrp="1"/>
          </p:cNvSpPr>
          <p:nvPr>
            <p:ph type="dt" sz="half" idx="10"/>
          </p:nvPr>
        </p:nvSpPr>
        <p:spPr/>
        <p:txBody>
          <a:bodyPr/>
          <a:lstStyle/>
          <a:p>
            <a:fld id="{836C68BF-AFE4-4012-9D3B-432FBBB882CD}" type="datetimeFigureOut">
              <a:rPr lang="en-US" smtClean="0"/>
              <a:t>5/22/2023</a:t>
            </a:fld>
            <a:endParaRPr lang="en-US"/>
          </a:p>
        </p:txBody>
      </p:sp>
      <p:sp>
        <p:nvSpPr>
          <p:cNvPr id="5" name="Footer Placeholder 4">
            <a:extLst>
              <a:ext uri="{FF2B5EF4-FFF2-40B4-BE49-F238E27FC236}">
                <a16:creationId xmlns:a16="http://schemas.microsoft.com/office/drawing/2014/main" id="{330C75B8-9462-BC71-8528-83F7A8C38B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D4AB53-9AB3-1F2B-C4E0-A03BB78268CE}"/>
              </a:ext>
            </a:extLst>
          </p:cNvPr>
          <p:cNvSpPr>
            <a:spLocks noGrp="1"/>
          </p:cNvSpPr>
          <p:nvPr>
            <p:ph type="sldNum" sz="quarter" idx="12"/>
          </p:nvPr>
        </p:nvSpPr>
        <p:spPr/>
        <p:txBody>
          <a:bodyPr/>
          <a:lstStyle/>
          <a:p>
            <a:fld id="{ECA814E8-2549-4C0F-87CC-E10C68C9F4DB}" type="slidenum">
              <a:rPr lang="en-US" smtClean="0"/>
              <a:t>‹#›</a:t>
            </a:fld>
            <a:endParaRPr lang="en-US"/>
          </a:p>
        </p:txBody>
      </p:sp>
    </p:spTree>
    <p:extLst>
      <p:ext uri="{BB962C8B-B14F-4D97-AF65-F5344CB8AC3E}">
        <p14:creationId xmlns:p14="http://schemas.microsoft.com/office/powerpoint/2010/main" val="1631235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10E4A-66CC-CB1D-B116-79CDEB2260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8EA754-43C8-B980-87DD-9BD80648F64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C983BD-6EDA-74DB-72F7-31DB6EEBD2AC}"/>
              </a:ext>
            </a:extLst>
          </p:cNvPr>
          <p:cNvSpPr>
            <a:spLocks noGrp="1"/>
          </p:cNvSpPr>
          <p:nvPr>
            <p:ph type="dt" sz="half" idx="10"/>
          </p:nvPr>
        </p:nvSpPr>
        <p:spPr/>
        <p:txBody>
          <a:bodyPr/>
          <a:lstStyle/>
          <a:p>
            <a:fld id="{836C68BF-AFE4-4012-9D3B-432FBBB882CD}" type="datetimeFigureOut">
              <a:rPr lang="en-US" smtClean="0"/>
              <a:t>5/22/2023</a:t>
            </a:fld>
            <a:endParaRPr lang="en-US"/>
          </a:p>
        </p:txBody>
      </p:sp>
      <p:sp>
        <p:nvSpPr>
          <p:cNvPr id="5" name="Footer Placeholder 4">
            <a:extLst>
              <a:ext uri="{FF2B5EF4-FFF2-40B4-BE49-F238E27FC236}">
                <a16:creationId xmlns:a16="http://schemas.microsoft.com/office/drawing/2014/main" id="{0B1CEAA4-4832-177E-B2F1-5251E3A0DD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D347AE-0FB8-86BA-08F3-5A3AFB756378}"/>
              </a:ext>
            </a:extLst>
          </p:cNvPr>
          <p:cNvSpPr>
            <a:spLocks noGrp="1"/>
          </p:cNvSpPr>
          <p:nvPr>
            <p:ph type="sldNum" sz="quarter" idx="12"/>
          </p:nvPr>
        </p:nvSpPr>
        <p:spPr/>
        <p:txBody>
          <a:bodyPr/>
          <a:lstStyle/>
          <a:p>
            <a:fld id="{ECA814E8-2549-4C0F-87CC-E10C68C9F4DB}" type="slidenum">
              <a:rPr lang="en-US" smtClean="0"/>
              <a:t>‹#›</a:t>
            </a:fld>
            <a:endParaRPr lang="en-US"/>
          </a:p>
        </p:txBody>
      </p:sp>
    </p:spTree>
    <p:extLst>
      <p:ext uri="{BB962C8B-B14F-4D97-AF65-F5344CB8AC3E}">
        <p14:creationId xmlns:p14="http://schemas.microsoft.com/office/powerpoint/2010/main" val="3573870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97F14-F62E-4298-4471-6FB74615190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2BD3166-0C0C-0B25-7E87-164F63BEE00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CCF0091-8C87-AC95-C03D-B7D47DF35AE8}"/>
              </a:ext>
            </a:extLst>
          </p:cNvPr>
          <p:cNvSpPr>
            <a:spLocks noGrp="1"/>
          </p:cNvSpPr>
          <p:nvPr>
            <p:ph type="dt" sz="half" idx="10"/>
          </p:nvPr>
        </p:nvSpPr>
        <p:spPr/>
        <p:txBody>
          <a:bodyPr/>
          <a:lstStyle/>
          <a:p>
            <a:fld id="{836C68BF-AFE4-4012-9D3B-432FBBB882CD}" type="datetimeFigureOut">
              <a:rPr lang="en-US" smtClean="0"/>
              <a:t>5/22/2023</a:t>
            </a:fld>
            <a:endParaRPr lang="en-US"/>
          </a:p>
        </p:txBody>
      </p:sp>
      <p:sp>
        <p:nvSpPr>
          <p:cNvPr id="5" name="Footer Placeholder 4">
            <a:extLst>
              <a:ext uri="{FF2B5EF4-FFF2-40B4-BE49-F238E27FC236}">
                <a16:creationId xmlns:a16="http://schemas.microsoft.com/office/drawing/2014/main" id="{41F3C311-F6BE-1EBB-42FE-D6793BBC51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9909AC-7E89-C5C3-33C9-461D45AF2488}"/>
              </a:ext>
            </a:extLst>
          </p:cNvPr>
          <p:cNvSpPr>
            <a:spLocks noGrp="1"/>
          </p:cNvSpPr>
          <p:nvPr>
            <p:ph type="sldNum" sz="quarter" idx="12"/>
          </p:nvPr>
        </p:nvSpPr>
        <p:spPr/>
        <p:txBody>
          <a:bodyPr/>
          <a:lstStyle/>
          <a:p>
            <a:fld id="{ECA814E8-2549-4C0F-87CC-E10C68C9F4DB}" type="slidenum">
              <a:rPr lang="en-US" smtClean="0"/>
              <a:t>‹#›</a:t>
            </a:fld>
            <a:endParaRPr lang="en-US"/>
          </a:p>
        </p:txBody>
      </p:sp>
    </p:spTree>
    <p:extLst>
      <p:ext uri="{BB962C8B-B14F-4D97-AF65-F5344CB8AC3E}">
        <p14:creationId xmlns:p14="http://schemas.microsoft.com/office/powerpoint/2010/main" val="735181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12B11-0A8A-F241-66A0-2D999664E3D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BF5500-5FFF-1CA3-1897-935055A2D78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52B0016-E5F4-B574-AF56-022B25F550F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C6CEBB1-229A-F943-79CA-FB9B674F3378}"/>
              </a:ext>
            </a:extLst>
          </p:cNvPr>
          <p:cNvSpPr>
            <a:spLocks noGrp="1"/>
          </p:cNvSpPr>
          <p:nvPr>
            <p:ph type="dt" sz="half" idx="10"/>
          </p:nvPr>
        </p:nvSpPr>
        <p:spPr/>
        <p:txBody>
          <a:bodyPr/>
          <a:lstStyle/>
          <a:p>
            <a:fld id="{836C68BF-AFE4-4012-9D3B-432FBBB882CD}" type="datetimeFigureOut">
              <a:rPr lang="en-US" smtClean="0"/>
              <a:t>5/22/2023</a:t>
            </a:fld>
            <a:endParaRPr lang="en-US"/>
          </a:p>
        </p:txBody>
      </p:sp>
      <p:sp>
        <p:nvSpPr>
          <p:cNvPr id="6" name="Footer Placeholder 5">
            <a:extLst>
              <a:ext uri="{FF2B5EF4-FFF2-40B4-BE49-F238E27FC236}">
                <a16:creationId xmlns:a16="http://schemas.microsoft.com/office/drawing/2014/main" id="{461E6392-BE33-917B-BE42-977625C072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14A825-1891-EC68-7E4A-A860292BFCCE}"/>
              </a:ext>
            </a:extLst>
          </p:cNvPr>
          <p:cNvSpPr>
            <a:spLocks noGrp="1"/>
          </p:cNvSpPr>
          <p:nvPr>
            <p:ph type="sldNum" sz="quarter" idx="12"/>
          </p:nvPr>
        </p:nvSpPr>
        <p:spPr/>
        <p:txBody>
          <a:bodyPr/>
          <a:lstStyle/>
          <a:p>
            <a:fld id="{ECA814E8-2549-4C0F-87CC-E10C68C9F4DB}" type="slidenum">
              <a:rPr lang="en-US" smtClean="0"/>
              <a:t>‹#›</a:t>
            </a:fld>
            <a:endParaRPr lang="en-US"/>
          </a:p>
        </p:txBody>
      </p:sp>
    </p:spTree>
    <p:extLst>
      <p:ext uri="{BB962C8B-B14F-4D97-AF65-F5344CB8AC3E}">
        <p14:creationId xmlns:p14="http://schemas.microsoft.com/office/powerpoint/2010/main" val="3471071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EDF2E-ED3D-3C99-D8D8-7F4E945C7F9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18FDF0D-18B0-3893-7BB1-9F6F97A1375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E8D345-ACAF-FFBC-9A4B-69F4FC082B6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26B68FE-F45A-EB64-86F0-2C547649E0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538F30C-21EC-82D3-55BF-6DCF284EE7D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EAF9893-823D-6AC3-CD7A-C1FE82734B4A}"/>
              </a:ext>
            </a:extLst>
          </p:cNvPr>
          <p:cNvSpPr>
            <a:spLocks noGrp="1"/>
          </p:cNvSpPr>
          <p:nvPr>
            <p:ph type="dt" sz="half" idx="10"/>
          </p:nvPr>
        </p:nvSpPr>
        <p:spPr/>
        <p:txBody>
          <a:bodyPr/>
          <a:lstStyle/>
          <a:p>
            <a:fld id="{836C68BF-AFE4-4012-9D3B-432FBBB882CD}" type="datetimeFigureOut">
              <a:rPr lang="en-US" smtClean="0"/>
              <a:t>5/22/2023</a:t>
            </a:fld>
            <a:endParaRPr lang="en-US"/>
          </a:p>
        </p:txBody>
      </p:sp>
      <p:sp>
        <p:nvSpPr>
          <p:cNvPr id="8" name="Footer Placeholder 7">
            <a:extLst>
              <a:ext uri="{FF2B5EF4-FFF2-40B4-BE49-F238E27FC236}">
                <a16:creationId xmlns:a16="http://schemas.microsoft.com/office/drawing/2014/main" id="{A45C14C9-3A81-2C07-43EC-7396964AE1F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66714A6-3D98-10DC-8F10-1B57D1CBE613}"/>
              </a:ext>
            </a:extLst>
          </p:cNvPr>
          <p:cNvSpPr>
            <a:spLocks noGrp="1"/>
          </p:cNvSpPr>
          <p:nvPr>
            <p:ph type="sldNum" sz="quarter" idx="12"/>
          </p:nvPr>
        </p:nvSpPr>
        <p:spPr/>
        <p:txBody>
          <a:bodyPr/>
          <a:lstStyle/>
          <a:p>
            <a:fld id="{ECA814E8-2549-4C0F-87CC-E10C68C9F4DB}" type="slidenum">
              <a:rPr lang="en-US" smtClean="0"/>
              <a:t>‹#›</a:t>
            </a:fld>
            <a:endParaRPr lang="en-US"/>
          </a:p>
        </p:txBody>
      </p:sp>
    </p:spTree>
    <p:extLst>
      <p:ext uri="{BB962C8B-B14F-4D97-AF65-F5344CB8AC3E}">
        <p14:creationId xmlns:p14="http://schemas.microsoft.com/office/powerpoint/2010/main" val="440635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83BDA-DEA0-F65A-3A45-56C3613A1DF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75C5096-8734-5E2D-5083-1174FC526A88}"/>
              </a:ext>
            </a:extLst>
          </p:cNvPr>
          <p:cNvSpPr>
            <a:spLocks noGrp="1"/>
          </p:cNvSpPr>
          <p:nvPr>
            <p:ph type="dt" sz="half" idx="10"/>
          </p:nvPr>
        </p:nvSpPr>
        <p:spPr/>
        <p:txBody>
          <a:bodyPr/>
          <a:lstStyle/>
          <a:p>
            <a:fld id="{836C68BF-AFE4-4012-9D3B-432FBBB882CD}" type="datetimeFigureOut">
              <a:rPr lang="en-US" smtClean="0"/>
              <a:t>5/22/2023</a:t>
            </a:fld>
            <a:endParaRPr lang="en-US"/>
          </a:p>
        </p:txBody>
      </p:sp>
      <p:sp>
        <p:nvSpPr>
          <p:cNvPr id="4" name="Footer Placeholder 3">
            <a:extLst>
              <a:ext uri="{FF2B5EF4-FFF2-40B4-BE49-F238E27FC236}">
                <a16:creationId xmlns:a16="http://schemas.microsoft.com/office/drawing/2014/main" id="{A767E778-D8A1-FA56-9055-8E8DBDF61B3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51CCC60-FA95-894D-DF46-7CB79D7E2A81}"/>
              </a:ext>
            </a:extLst>
          </p:cNvPr>
          <p:cNvSpPr>
            <a:spLocks noGrp="1"/>
          </p:cNvSpPr>
          <p:nvPr>
            <p:ph type="sldNum" sz="quarter" idx="12"/>
          </p:nvPr>
        </p:nvSpPr>
        <p:spPr/>
        <p:txBody>
          <a:bodyPr/>
          <a:lstStyle/>
          <a:p>
            <a:fld id="{ECA814E8-2549-4C0F-87CC-E10C68C9F4DB}" type="slidenum">
              <a:rPr lang="en-US" smtClean="0"/>
              <a:t>‹#›</a:t>
            </a:fld>
            <a:endParaRPr lang="en-US"/>
          </a:p>
        </p:txBody>
      </p:sp>
    </p:spTree>
    <p:extLst>
      <p:ext uri="{BB962C8B-B14F-4D97-AF65-F5344CB8AC3E}">
        <p14:creationId xmlns:p14="http://schemas.microsoft.com/office/powerpoint/2010/main" val="4033327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032EE6-872F-1024-BFEB-9AB1D4A3F04B}"/>
              </a:ext>
            </a:extLst>
          </p:cNvPr>
          <p:cNvSpPr>
            <a:spLocks noGrp="1"/>
          </p:cNvSpPr>
          <p:nvPr>
            <p:ph type="dt" sz="half" idx="10"/>
          </p:nvPr>
        </p:nvSpPr>
        <p:spPr/>
        <p:txBody>
          <a:bodyPr/>
          <a:lstStyle/>
          <a:p>
            <a:fld id="{836C68BF-AFE4-4012-9D3B-432FBBB882CD}" type="datetimeFigureOut">
              <a:rPr lang="en-US" smtClean="0"/>
              <a:t>5/22/2023</a:t>
            </a:fld>
            <a:endParaRPr lang="en-US"/>
          </a:p>
        </p:txBody>
      </p:sp>
      <p:sp>
        <p:nvSpPr>
          <p:cNvPr id="3" name="Footer Placeholder 2">
            <a:extLst>
              <a:ext uri="{FF2B5EF4-FFF2-40B4-BE49-F238E27FC236}">
                <a16:creationId xmlns:a16="http://schemas.microsoft.com/office/drawing/2014/main" id="{EEB30A44-3F2B-F719-0836-2F95842DA87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FE1281B-0668-7B7C-7EF4-592831F6434C}"/>
              </a:ext>
            </a:extLst>
          </p:cNvPr>
          <p:cNvSpPr>
            <a:spLocks noGrp="1"/>
          </p:cNvSpPr>
          <p:nvPr>
            <p:ph type="sldNum" sz="quarter" idx="12"/>
          </p:nvPr>
        </p:nvSpPr>
        <p:spPr/>
        <p:txBody>
          <a:bodyPr/>
          <a:lstStyle/>
          <a:p>
            <a:fld id="{ECA814E8-2549-4C0F-87CC-E10C68C9F4DB}" type="slidenum">
              <a:rPr lang="en-US" smtClean="0"/>
              <a:t>‹#›</a:t>
            </a:fld>
            <a:endParaRPr lang="en-US"/>
          </a:p>
        </p:txBody>
      </p:sp>
    </p:spTree>
    <p:extLst>
      <p:ext uri="{BB962C8B-B14F-4D97-AF65-F5344CB8AC3E}">
        <p14:creationId xmlns:p14="http://schemas.microsoft.com/office/powerpoint/2010/main" val="1675986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45338-BD86-D4DD-338C-7847C20BD0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1B46637-5B52-443D-5065-05468E7928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820858D-767D-635C-DFFB-256575C89E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95FC2A-97A9-6390-2B5F-67B4B786ED83}"/>
              </a:ext>
            </a:extLst>
          </p:cNvPr>
          <p:cNvSpPr>
            <a:spLocks noGrp="1"/>
          </p:cNvSpPr>
          <p:nvPr>
            <p:ph type="dt" sz="half" idx="10"/>
          </p:nvPr>
        </p:nvSpPr>
        <p:spPr/>
        <p:txBody>
          <a:bodyPr/>
          <a:lstStyle/>
          <a:p>
            <a:fld id="{836C68BF-AFE4-4012-9D3B-432FBBB882CD}" type="datetimeFigureOut">
              <a:rPr lang="en-US" smtClean="0"/>
              <a:t>5/22/2023</a:t>
            </a:fld>
            <a:endParaRPr lang="en-US"/>
          </a:p>
        </p:txBody>
      </p:sp>
      <p:sp>
        <p:nvSpPr>
          <p:cNvPr id="6" name="Footer Placeholder 5">
            <a:extLst>
              <a:ext uri="{FF2B5EF4-FFF2-40B4-BE49-F238E27FC236}">
                <a16:creationId xmlns:a16="http://schemas.microsoft.com/office/drawing/2014/main" id="{9B0507AA-D79F-B27F-EB6E-E38879A7D3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D38A128-C28E-629E-D412-3204BD18D53F}"/>
              </a:ext>
            </a:extLst>
          </p:cNvPr>
          <p:cNvSpPr>
            <a:spLocks noGrp="1"/>
          </p:cNvSpPr>
          <p:nvPr>
            <p:ph type="sldNum" sz="quarter" idx="12"/>
          </p:nvPr>
        </p:nvSpPr>
        <p:spPr/>
        <p:txBody>
          <a:bodyPr/>
          <a:lstStyle/>
          <a:p>
            <a:fld id="{ECA814E8-2549-4C0F-87CC-E10C68C9F4DB}" type="slidenum">
              <a:rPr lang="en-US" smtClean="0"/>
              <a:t>‹#›</a:t>
            </a:fld>
            <a:endParaRPr lang="en-US"/>
          </a:p>
        </p:txBody>
      </p:sp>
    </p:spTree>
    <p:extLst>
      <p:ext uri="{BB962C8B-B14F-4D97-AF65-F5344CB8AC3E}">
        <p14:creationId xmlns:p14="http://schemas.microsoft.com/office/powerpoint/2010/main" val="3330842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94470-6BC7-A1AA-E97F-65A839B8C6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5FC3A3C-9B22-F518-932A-B2D42980EE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2A7B00C-5D7D-DEC8-154C-2ED4690858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0D67A49-968B-47DA-C527-179D4B79C815}"/>
              </a:ext>
            </a:extLst>
          </p:cNvPr>
          <p:cNvSpPr>
            <a:spLocks noGrp="1"/>
          </p:cNvSpPr>
          <p:nvPr>
            <p:ph type="dt" sz="half" idx="10"/>
          </p:nvPr>
        </p:nvSpPr>
        <p:spPr/>
        <p:txBody>
          <a:bodyPr/>
          <a:lstStyle/>
          <a:p>
            <a:fld id="{836C68BF-AFE4-4012-9D3B-432FBBB882CD}" type="datetimeFigureOut">
              <a:rPr lang="en-US" smtClean="0"/>
              <a:t>5/22/2023</a:t>
            </a:fld>
            <a:endParaRPr lang="en-US"/>
          </a:p>
        </p:txBody>
      </p:sp>
      <p:sp>
        <p:nvSpPr>
          <p:cNvPr id="6" name="Footer Placeholder 5">
            <a:extLst>
              <a:ext uri="{FF2B5EF4-FFF2-40B4-BE49-F238E27FC236}">
                <a16:creationId xmlns:a16="http://schemas.microsoft.com/office/drawing/2014/main" id="{5A2A8F0F-A204-FF83-3AA9-63DC4A4F0B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E8DAB4-7411-DB04-F164-6759742ADABD}"/>
              </a:ext>
            </a:extLst>
          </p:cNvPr>
          <p:cNvSpPr>
            <a:spLocks noGrp="1"/>
          </p:cNvSpPr>
          <p:nvPr>
            <p:ph type="sldNum" sz="quarter" idx="12"/>
          </p:nvPr>
        </p:nvSpPr>
        <p:spPr/>
        <p:txBody>
          <a:bodyPr/>
          <a:lstStyle/>
          <a:p>
            <a:fld id="{ECA814E8-2549-4C0F-87CC-E10C68C9F4DB}" type="slidenum">
              <a:rPr lang="en-US" smtClean="0"/>
              <a:t>‹#›</a:t>
            </a:fld>
            <a:endParaRPr lang="en-US"/>
          </a:p>
        </p:txBody>
      </p:sp>
    </p:spTree>
    <p:extLst>
      <p:ext uri="{BB962C8B-B14F-4D97-AF65-F5344CB8AC3E}">
        <p14:creationId xmlns:p14="http://schemas.microsoft.com/office/powerpoint/2010/main" val="3717571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BD8ED0-9BD4-4E16-C33C-FC14C90DF4C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E7153A2-26C4-7426-9EAC-C18516BE21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11029B-16CD-41A2-EF6F-9F7F297B883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6C68BF-AFE4-4012-9D3B-432FBBB882CD}" type="datetimeFigureOut">
              <a:rPr lang="en-US" smtClean="0"/>
              <a:t>5/22/2023</a:t>
            </a:fld>
            <a:endParaRPr lang="en-US"/>
          </a:p>
        </p:txBody>
      </p:sp>
      <p:sp>
        <p:nvSpPr>
          <p:cNvPr id="5" name="Footer Placeholder 4">
            <a:extLst>
              <a:ext uri="{FF2B5EF4-FFF2-40B4-BE49-F238E27FC236}">
                <a16:creationId xmlns:a16="http://schemas.microsoft.com/office/drawing/2014/main" id="{21412E84-F209-0FEB-0222-BCFB0DB0D9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68CB8C0-BB40-E22E-FA37-6247D3D4F6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A814E8-2549-4C0F-87CC-E10C68C9F4DB}" type="slidenum">
              <a:rPr lang="en-US" smtClean="0"/>
              <a:t>‹#›</a:t>
            </a:fld>
            <a:endParaRPr lang="en-US"/>
          </a:p>
        </p:txBody>
      </p:sp>
    </p:spTree>
    <p:extLst>
      <p:ext uri="{BB962C8B-B14F-4D97-AF65-F5344CB8AC3E}">
        <p14:creationId xmlns:p14="http://schemas.microsoft.com/office/powerpoint/2010/main" val="1732708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DB98F-E3F1-E91F-5316-E106BFD6DFB9}"/>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AB90A7FF-C7F4-41EA-10E1-A61F2948EE1C}"/>
              </a:ext>
            </a:extLst>
          </p:cNvPr>
          <p:cNvSpPr>
            <a:spLocks noGrp="1"/>
          </p:cNvSpPr>
          <p:nvPr>
            <p:ph type="subTitle" idx="1"/>
          </p:nvPr>
        </p:nvSpPr>
        <p:spPr/>
        <p:txBody>
          <a:bodyPr/>
          <a:lstStyle/>
          <a:p>
            <a:endParaRPr lang="en-US"/>
          </a:p>
        </p:txBody>
      </p:sp>
      <p:pic>
        <p:nvPicPr>
          <p:cNvPr id="5" name="Picture 4">
            <a:extLst>
              <a:ext uri="{FF2B5EF4-FFF2-40B4-BE49-F238E27FC236}">
                <a16:creationId xmlns:a16="http://schemas.microsoft.com/office/drawing/2014/main" id="{2DB26EA4-9D48-2A6A-E716-B0251B4854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6841601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B7017CBE-01F1-80E9-D7CB-3B7E899441CA}"/>
              </a:ext>
            </a:extLst>
          </p:cNvPr>
          <p:cNvSpPr txBox="1"/>
          <p:nvPr/>
        </p:nvSpPr>
        <p:spPr>
          <a:xfrm>
            <a:off x="136837" y="876796"/>
            <a:ext cx="11529220" cy="4832092"/>
          </a:xfrm>
          <a:prstGeom prst="rect">
            <a:avLst/>
          </a:prstGeom>
          <a:noFill/>
        </p:spPr>
        <p:txBody>
          <a:bodyPr wrap="square" rtlCol="0">
            <a:spAutoFit/>
          </a:bodyPr>
          <a:lstStyle/>
          <a:p>
            <a:pPr algn="just"/>
            <a:r>
              <a:rPr lang="en-US" sz="2800" b="1" dirty="0"/>
              <a:t>Q.7 </a:t>
            </a:r>
            <a:r>
              <a:rPr lang="en-US" sz="2800" dirty="0"/>
              <a:t>In a certain code language, '3a, 2b, 7c' means 'truth is eternal'; '7c, 9a, 8b, 3a' means 'enmity is not eternal' and '9a, 4d, 2b, 6b' means 'truth does not perish'. Which of the following means 'enmity' in that language? </a:t>
            </a:r>
          </a:p>
          <a:p>
            <a:pPr algn="just"/>
            <a:r>
              <a:rPr lang="ne-NP" sz="2800" dirty="0"/>
              <a:t>एक निश्चित कोड भाषा में, '3</a:t>
            </a:r>
            <a:r>
              <a:rPr lang="en-US" sz="2800" dirty="0"/>
              <a:t>a, 2b, 7c' </a:t>
            </a:r>
            <a:r>
              <a:rPr lang="ne-NP" sz="2800" dirty="0"/>
              <a:t>का अर्थ है 'सत्य शाश्वत है'; '7</a:t>
            </a:r>
            <a:r>
              <a:rPr lang="en-US" sz="2800" dirty="0"/>
              <a:t>c, 9a, 8b, 3a' </a:t>
            </a:r>
            <a:r>
              <a:rPr lang="ne-NP" sz="2800" dirty="0"/>
              <a:t>का अर्थ है 'शत्रुता शाश्वत नहीं है' और '9</a:t>
            </a:r>
            <a:r>
              <a:rPr lang="en-US" sz="2800" dirty="0"/>
              <a:t>a, 4d, 2b, 6b' </a:t>
            </a:r>
            <a:r>
              <a:rPr lang="ne-NP" sz="2800" dirty="0"/>
              <a:t>का अर्थ है 'सत्य नष्ट नहीं होता'। निम्नलिखित में से किसका अर्थ उस भाषा में 'शत्रुता' है?</a:t>
            </a:r>
            <a:endParaRPr lang="en-US" sz="2800" dirty="0"/>
          </a:p>
          <a:p>
            <a:pPr algn="just"/>
            <a:endParaRPr lang="en-US" sz="2800" dirty="0"/>
          </a:p>
          <a:p>
            <a:pPr marL="514350" indent="-514350" algn="just">
              <a:buAutoNum type="alphaLcParenBoth"/>
            </a:pPr>
            <a:r>
              <a:rPr lang="en-US" sz="2800" dirty="0"/>
              <a:t>3a </a:t>
            </a:r>
          </a:p>
          <a:p>
            <a:pPr marL="514350" indent="-514350" algn="just">
              <a:buAutoNum type="alphaLcParenBoth"/>
            </a:pPr>
            <a:r>
              <a:rPr lang="en-US" sz="2800" dirty="0"/>
              <a:t>7c </a:t>
            </a:r>
          </a:p>
          <a:p>
            <a:pPr marL="514350" indent="-514350" algn="just">
              <a:buAutoNum type="alphaLcParenBoth"/>
            </a:pPr>
            <a:r>
              <a:rPr lang="en-US" sz="2800" dirty="0"/>
              <a:t>8b </a:t>
            </a:r>
          </a:p>
          <a:p>
            <a:pPr marL="514350" indent="-514350" algn="just">
              <a:buAutoNum type="alphaLcParenBoth"/>
            </a:pPr>
            <a:r>
              <a:rPr lang="en-US" sz="2800" dirty="0"/>
              <a:t>9a</a:t>
            </a:r>
          </a:p>
        </p:txBody>
      </p:sp>
    </p:spTree>
    <p:extLst>
      <p:ext uri="{BB962C8B-B14F-4D97-AF65-F5344CB8AC3E}">
        <p14:creationId xmlns:p14="http://schemas.microsoft.com/office/powerpoint/2010/main" val="2370728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FCAF784E-DBFA-5BA0-74B1-3994159A569A}"/>
              </a:ext>
            </a:extLst>
          </p:cNvPr>
          <p:cNvSpPr txBox="1"/>
          <p:nvPr/>
        </p:nvSpPr>
        <p:spPr>
          <a:xfrm>
            <a:off x="204930" y="798975"/>
            <a:ext cx="6927539" cy="5693866"/>
          </a:xfrm>
          <a:prstGeom prst="rect">
            <a:avLst/>
          </a:prstGeom>
          <a:noFill/>
        </p:spPr>
        <p:txBody>
          <a:bodyPr wrap="square" rtlCol="0">
            <a:spAutoFit/>
          </a:bodyPr>
          <a:lstStyle/>
          <a:p>
            <a:pPr algn="just"/>
            <a:r>
              <a:rPr lang="en-US" sz="2800" b="1" dirty="0"/>
              <a:t>Directions (8-12): </a:t>
            </a:r>
            <a:r>
              <a:rPr lang="en-US" sz="2800" dirty="0"/>
              <a:t>In a certain code language, 'hop to see you' is coded as 're so </a:t>
            </a:r>
            <a:r>
              <a:rPr lang="en-US" sz="2800" dirty="0" err="1"/>
              <a:t>na</a:t>
            </a:r>
            <a:r>
              <a:rPr lang="en-US" sz="2800" dirty="0"/>
              <a:t> di, 'please come to see the party' is coded as 'fi </a:t>
            </a:r>
            <a:r>
              <a:rPr lang="en-US" sz="2800" dirty="0" err="1"/>
              <a:t>ge</a:t>
            </a:r>
            <a:r>
              <a:rPr lang="en-US" sz="2800" dirty="0"/>
              <a:t> </a:t>
            </a:r>
            <a:r>
              <a:rPr lang="en-US" sz="2800" dirty="0" err="1"/>
              <a:t>na</a:t>
            </a:r>
            <a:r>
              <a:rPr lang="en-US" sz="2800" dirty="0"/>
              <a:t> di </a:t>
            </a:r>
            <a:r>
              <a:rPr lang="en-US" sz="2800" dirty="0" err="1"/>
              <a:t>ke</a:t>
            </a:r>
            <a:r>
              <a:rPr lang="en-US" sz="2800" dirty="0"/>
              <a:t> zo', 'hope to come' is coded as 'di so </a:t>
            </a:r>
            <a:r>
              <a:rPr lang="en-US" sz="2800" dirty="0" err="1"/>
              <a:t>ge</a:t>
            </a:r>
            <a:r>
              <a:rPr lang="en-US" sz="2800" dirty="0"/>
              <a:t>' and 'see you the party' is coded as 're fi zo </a:t>
            </a:r>
            <a:r>
              <a:rPr lang="en-US" sz="2800" dirty="0" err="1"/>
              <a:t>na</a:t>
            </a:r>
            <a:endParaRPr lang="en-US" sz="2800" dirty="0"/>
          </a:p>
          <a:p>
            <a:pPr algn="just"/>
            <a:r>
              <a:rPr lang="en-US" sz="2800" b="1" dirty="0"/>
              <a:t>Q.8 </a:t>
            </a:r>
            <a:r>
              <a:rPr lang="en-US" sz="2800" dirty="0"/>
              <a:t>How is 'please' coded in the given code language? </a:t>
            </a:r>
          </a:p>
          <a:p>
            <a:pPr algn="just"/>
            <a:r>
              <a:rPr lang="en-US" sz="2800" dirty="0"/>
              <a:t>(a) Di </a:t>
            </a:r>
          </a:p>
          <a:p>
            <a:pPr marL="514350" indent="-514350" algn="just">
              <a:buAutoNum type="alphaLcParenBoth"/>
            </a:pPr>
            <a:r>
              <a:rPr lang="en-US" sz="2800" dirty="0" err="1"/>
              <a:t>ke</a:t>
            </a:r>
            <a:endParaRPr lang="en-US" sz="2800" dirty="0"/>
          </a:p>
          <a:p>
            <a:pPr marL="514350" indent="-514350" algn="just">
              <a:buAutoNum type="alphaLcParenBoth"/>
            </a:pPr>
            <a:r>
              <a:rPr lang="en-US" sz="2800" dirty="0"/>
              <a:t>fi </a:t>
            </a:r>
          </a:p>
          <a:p>
            <a:pPr marL="514350" indent="-514350" algn="just">
              <a:buAutoNum type="alphaLcParenBoth"/>
            </a:pPr>
            <a:r>
              <a:rPr lang="en-US" sz="2800" dirty="0" err="1"/>
              <a:t>na</a:t>
            </a:r>
            <a:endParaRPr lang="en-US" sz="2800" dirty="0"/>
          </a:p>
          <a:p>
            <a:pPr algn="just"/>
            <a:endParaRPr lang="en-US" sz="2800" dirty="0"/>
          </a:p>
        </p:txBody>
      </p:sp>
    </p:spTree>
    <p:extLst>
      <p:ext uri="{BB962C8B-B14F-4D97-AF65-F5344CB8AC3E}">
        <p14:creationId xmlns:p14="http://schemas.microsoft.com/office/powerpoint/2010/main" val="28638605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D92980B9-F624-AEB8-42A3-6358EF1EB91D}"/>
              </a:ext>
            </a:extLst>
          </p:cNvPr>
          <p:cNvSpPr txBox="1"/>
          <p:nvPr/>
        </p:nvSpPr>
        <p:spPr>
          <a:xfrm>
            <a:off x="282751" y="886524"/>
            <a:ext cx="11260388" cy="5262979"/>
          </a:xfrm>
          <a:prstGeom prst="rect">
            <a:avLst/>
          </a:prstGeom>
          <a:noFill/>
        </p:spPr>
        <p:txBody>
          <a:bodyPr wrap="square" rtlCol="0">
            <a:spAutoFit/>
          </a:bodyPr>
          <a:lstStyle/>
          <a:p>
            <a:pPr algn="just"/>
            <a:r>
              <a:rPr lang="en-US" sz="2800" b="1" dirty="0"/>
              <a:t>Q.9 </a:t>
            </a:r>
            <a:r>
              <a:rPr lang="en-US" sz="2800" dirty="0"/>
              <a:t>What does the code 'so' stand for in the given code language? </a:t>
            </a:r>
          </a:p>
          <a:p>
            <a:pPr algn="just"/>
            <a:endParaRPr lang="en-US" sz="2800" dirty="0"/>
          </a:p>
          <a:p>
            <a:pPr marL="514350" indent="-514350" algn="just">
              <a:buAutoNum type="alphaLcParenBoth"/>
            </a:pPr>
            <a:r>
              <a:rPr lang="en-US" sz="2800" dirty="0"/>
              <a:t>hope </a:t>
            </a:r>
          </a:p>
          <a:p>
            <a:pPr marL="514350" indent="-514350" algn="just">
              <a:buAutoNum type="alphaLcParenBoth"/>
            </a:pPr>
            <a:r>
              <a:rPr lang="en-US" sz="2800" dirty="0"/>
              <a:t>come </a:t>
            </a:r>
          </a:p>
          <a:p>
            <a:pPr marL="514350" indent="-514350" algn="just">
              <a:buAutoNum type="alphaLcParenBoth"/>
            </a:pPr>
            <a:r>
              <a:rPr lang="en-US" sz="2800" dirty="0"/>
              <a:t>see </a:t>
            </a:r>
          </a:p>
          <a:p>
            <a:pPr marL="514350" indent="-514350" algn="just">
              <a:buAutoNum type="alphaLcParenBoth"/>
            </a:pPr>
            <a:r>
              <a:rPr lang="en-US" sz="2800" dirty="0"/>
              <a:t>To</a:t>
            </a:r>
          </a:p>
          <a:p>
            <a:pPr marL="514350" indent="-514350" algn="just">
              <a:buAutoNum type="alphaLcParenBoth"/>
            </a:pPr>
            <a:endParaRPr lang="en-US" sz="2800" dirty="0"/>
          </a:p>
          <a:p>
            <a:pPr algn="just"/>
            <a:r>
              <a:rPr lang="en-US" sz="2800" b="1" dirty="0"/>
              <a:t>Q.10 </a:t>
            </a:r>
            <a:r>
              <a:rPr lang="en-US" sz="2800" dirty="0"/>
              <a:t>How is 'party' coded in the given code language? </a:t>
            </a:r>
          </a:p>
          <a:p>
            <a:pPr marL="514350" indent="-514350" algn="just">
              <a:buAutoNum type="alphaLcParenBoth"/>
            </a:pPr>
            <a:r>
              <a:rPr lang="en-US" sz="2800" dirty="0"/>
              <a:t>either 're' or 'fi’ </a:t>
            </a:r>
          </a:p>
          <a:p>
            <a:pPr marL="514350" indent="-514350" algn="just">
              <a:buAutoNum type="alphaLcParenBoth"/>
            </a:pPr>
            <a:r>
              <a:rPr lang="en-US" sz="2800" dirty="0"/>
              <a:t>Either 'zo' or '</a:t>
            </a:r>
            <a:r>
              <a:rPr lang="en-US" sz="2800" dirty="0" err="1"/>
              <a:t>na</a:t>
            </a:r>
            <a:r>
              <a:rPr lang="en-US" sz="2800" dirty="0"/>
              <a:t>’ </a:t>
            </a:r>
          </a:p>
          <a:p>
            <a:pPr marL="514350" indent="-514350" algn="just">
              <a:buAutoNum type="alphaLcParenBoth"/>
            </a:pPr>
            <a:r>
              <a:rPr lang="en-US" sz="2800" dirty="0"/>
              <a:t>Either 'zo' or 'fi’ </a:t>
            </a:r>
          </a:p>
          <a:p>
            <a:pPr marL="514350" indent="-514350" algn="just">
              <a:buAutoNum type="alphaLcParenBoth"/>
            </a:pPr>
            <a:r>
              <a:rPr lang="en-US" sz="2800" dirty="0"/>
              <a:t>Either 'zo' or '</a:t>
            </a:r>
            <a:r>
              <a:rPr lang="en-US" sz="2800" dirty="0" err="1"/>
              <a:t>ge</a:t>
            </a:r>
            <a:r>
              <a:rPr lang="en-US" sz="2800" dirty="0"/>
              <a:t>'</a:t>
            </a:r>
          </a:p>
        </p:txBody>
      </p:sp>
    </p:spTree>
    <p:extLst>
      <p:ext uri="{BB962C8B-B14F-4D97-AF65-F5344CB8AC3E}">
        <p14:creationId xmlns:p14="http://schemas.microsoft.com/office/powerpoint/2010/main" val="36684084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110571D3-1921-00BB-B9CE-6BE988377D88}"/>
              </a:ext>
            </a:extLst>
          </p:cNvPr>
          <p:cNvSpPr txBox="1"/>
          <p:nvPr/>
        </p:nvSpPr>
        <p:spPr>
          <a:xfrm>
            <a:off x="212587" y="753438"/>
            <a:ext cx="11766825" cy="5693866"/>
          </a:xfrm>
          <a:prstGeom prst="rect">
            <a:avLst/>
          </a:prstGeom>
          <a:noFill/>
        </p:spPr>
        <p:txBody>
          <a:bodyPr wrap="square" rtlCol="0">
            <a:spAutoFit/>
          </a:bodyPr>
          <a:lstStyle/>
          <a:p>
            <a:pPr algn="just"/>
            <a:r>
              <a:rPr lang="en-US" sz="2800" b="1" dirty="0"/>
              <a:t>Q.11 </a:t>
            </a:r>
            <a:r>
              <a:rPr lang="en-US" sz="2800" dirty="0"/>
              <a:t>How will 'please see you' be coded in the given code language? </a:t>
            </a:r>
          </a:p>
          <a:p>
            <a:pPr algn="just"/>
            <a:endParaRPr lang="en-US" sz="2800" dirty="0"/>
          </a:p>
          <a:p>
            <a:pPr marL="514350" indent="-514350" algn="just">
              <a:buAutoNum type="alphaLcParenBoth"/>
            </a:pPr>
            <a:r>
              <a:rPr lang="en-US" sz="2800" dirty="0"/>
              <a:t>Re </a:t>
            </a:r>
            <a:r>
              <a:rPr lang="en-US" sz="2800" dirty="0" err="1"/>
              <a:t>na</a:t>
            </a:r>
            <a:r>
              <a:rPr lang="en-US" sz="2800" dirty="0"/>
              <a:t> </a:t>
            </a:r>
            <a:r>
              <a:rPr lang="en-US" sz="2800" dirty="0" err="1"/>
              <a:t>ke</a:t>
            </a:r>
            <a:r>
              <a:rPr lang="en-US" sz="2800" dirty="0"/>
              <a:t> </a:t>
            </a:r>
          </a:p>
          <a:p>
            <a:pPr marL="514350" indent="-514350" algn="just">
              <a:buAutoNum type="alphaLcParenBoth"/>
            </a:pPr>
            <a:r>
              <a:rPr lang="en-US" sz="2800" dirty="0"/>
              <a:t>so re </a:t>
            </a:r>
            <a:r>
              <a:rPr lang="en-US" sz="2800" dirty="0" err="1"/>
              <a:t>na</a:t>
            </a:r>
            <a:r>
              <a:rPr lang="en-US" sz="2800" dirty="0"/>
              <a:t> </a:t>
            </a:r>
          </a:p>
          <a:p>
            <a:pPr marL="514350" indent="-514350" algn="just">
              <a:buAutoNum type="alphaLcParenBoth"/>
            </a:pPr>
            <a:r>
              <a:rPr lang="en-US" sz="2800" dirty="0"/>
              <a:t>zo re </a:t>
            </a:r>
            <a:r>
              <a:rPr lang="en-US" sz="2800" dirty="0" err="1"/>
              <a:t>na</a:t>
            </a:r>
            <a:r>
              <a:rPr lang="en-US" sz="2800" dirty="0"/>
              <a:t> </a:t>
            </a:r>
          </a:p>
          <a:p>
            <a:pPr marL="514350" indent="-514350" algn="just">
              <a:buAutoNum type="alphaLcParenBoth"/>
            </a:pPr>
            <a:r>
              <a:rPr lang="en-US" sz="2800" dirty="0" err="1"/>
              <a:t>na</a:t>
            </a:r>
            <a:r>
              <a:rPr lang="en-US" sz="2800" dirty="0"/>
              <a:t> di </a:t>
            </a:r>
            <a:r>
              <a:rPr lang="en-US" sz="2800" dirty="0" err="1"/>
              <a:t>ke</a:t>
            </a:r>
            <a:endParaRPr lang="en-US" sz="2800" dirty="0"/>
          </a:p>
          <a:p>
            <a:pPr algn="just"/>
            <a:endParaRPr lang="en-US" sz="2800" b="1" dirty="0"/>
          </a:p>
          <a:p>
            <a:pPr algn="just"/>
            <a:r>
              <a:rPr lang="en-US" sz="2800" b="1" dirty="0"/>
              <a:t>Q.12 </a:t>
            </a:r>
            <a:r>
              <a:rPr lang="en-US" sz="2800" dirty="0"/>
              <a:t>Which one of the following will be coded as 'so di re' in the given code language? </a:t>
            </a:r>
          </a:p>
          <a:p>
            <a:pPr marL="514350" indent="-514350" algn="just">
              <a:buAutoNum type="alphaLcParenBoth"/>
            </a:pPr>
            <a:r>
              <a:rPr lang="en-US" sz="2800" dirty="0"/>
              <a:t>you see hope </a:t>
            </a:r>
          </a:p>
          <a:p>
            <a:pPr marL="514350" indent="-514350" algn="just">
              <a:buAutoNum type="alphaLcParenBoth"/>
            </a:pPr>
            <a:r>
              <a:rPr lang="en-US" sz="2800" dirty="0"/>
              <a:t>hope you please </a:t>
            </a:r>
          </a:p>
          <a:p>
            <a:pPr marL="514350" indent="-514350" algn="just">
              <a:buAutoNum type="alphaLcParenBoth"/>
            </a:pPr>
            <a:r>
              <a:rPr lang="en-US" sz="2800" dirty="0"/>
              <a:t>hope you come </a:t>
            </a:r>
          </a:p>
          <a:p>
            <a:pPr marL="514350" indent="-514350" algn="just">
              <a:buAutoNum type="alphaLcParenBoth"/>
            </a:pPr>
            <a:r>
              <a:rPr lang="en-US" sz="2800" dirty="0"/>
              <a:t>You hope to</a:t>
            </a:r>
          </a:p>
        </p:txBody>
      </p:sp>
    </p:spTree>
    <p:extLst>
      <p:ext uri="{BB962C8B-B14F-4D97-AF65-F5344CB8AC3E}">
        <p14:creationId xmlns:p14="http://schemas.microsoft.com/office/powerpoint/2010/main" val="84617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32745286-E2DC-BEAB-DF21-BEAD0050D318}"/>
              </a:ext>
            </a:extLst>
          </p:cNvPr>
          <p:cNvSpPr txBox="1"/>
          <p:nvPr/>
        </p:nvSpPr>
        <p:spPr>
          <a:xfrm>
            <a:off x="299961" y="862602"/>
            <a:ext cx="11558055" cy="4401205"/>
          </a:xfrm>
          <a:prstGeom prst="rect">
            <a:avLst/>
          </a:prstGeom>
          <a:noFill/>
        </p:spPr>
        <p:txBody>
          <a:bodyPr wrap="square" rtlCol="0">
            <a:spAutoFit/>
          </a:bodyPr>
          <a:lstStyle/>
          <a:p>
            <a:pPr algn="just"/>
            <a:r>
              <a:rPr lang="en-IN" sz="2800" b="1" dirty="0">
                <a:solidFill>
                  <a:srgbClr val="333333"/>
                </a:solidFill>
                <a:latin typeface="Cambria" panose="02040503050406030204" pitchFamily="18" charset="0"/>
                <a:ea typeface="Cambria" panose="02040503050406030204" pitchFamily="18" charset="0"/>
                <a:cs typeface="Arial Unicode MS" panose="020B0604020202020204" pitchFamily="34" charset="-128"/>
              </a:rPr>
              <a:t>Q13. </a:t>
            </a:r>
            <a:r>
              <a:rPr lang="en-US" sz="2800" b="1" i="0" u="none" strike="noStrike" baseline="0" dirty="0">
                <a:solidFill>
                  <a:srgbClr val="252525"/>
                </a:solidFill>
                <a:latin typeface="Cambria" panose="02040503050406030204" pitchFamily="18" charset="0"/>
                <a:ea typeface="Cambria" panose="02040503050406030204" pitchFamily="18" charset="0"/>
                <a:cs typeface="Arial Unicode MS" panose="020B0604020202020204" pitchFamily="34" charset="-128"/>
              </a:rPr>
              <a:t>In a certain code language, 2369 means 'master class is fun', 9527 means 'act is class apart' and 1349 means 'we have fun class'. Find the code for 'fun’.</a:t>
            </a:r>
          </a:p>
          <a:p>
            <a:pPr algn="just"/>
            <a:r>
              <a:rPr lang="ne-NP" sz="2800" b="1" i="0" u="none" strike="noStrike" baseline="0" dirty="0">
                <a:solidFill>
                  <a:srgbClr val="252525"/>
                </a:solidFill>
                <a:latin typeface="Cambria" panose="02040503050406030204" pitchFamily="18" charset="0"/>
                <a:ea typeface="Cambria" panose="02040503050406030204" pitchFamily="18" charset="0"/>
                <a:cs typeface="Arial Unicode MS" panose="020B0604020202020204" pitchFamily="34" charset="-128"/>
              </a:rPr>
              <a:t>एक निश्चित कोड भाषा में, 2369 का अर्थ है 'मास्टर क्लास इज फन', 9527 का अर्थ है 'एक्ट इज क्लास अपार्ट' और 1349 का अर्थ है 'वी हैव फन क्लास'। '</a:t>
            </a:r>
            <a:r>
              <a:rPr lang="en-US" sz="2800" b="1" i="0" u="none" strike="noStrike" baseline="0" dirty="0">
                <a:solidFill>
                  <a:srgbClr val="252525"/>
                </a:solidFill>
                <a:latin typeface="Cambria" panose="02040503050406030204" pitchFamily="18" charset="0"/>
                <a:ea typeface="Cambria" panose="02040503050406030204" pitchFamily="18" charset="0"/>
                <a:cs typeface="Arial Unicode MS" panose="020B0604020202020204" pitchFamily="34" charset="-128"/>
              </a:rPr>
              <a:t>fun' </a:t>
            </a:r>
            <a:r>
              <a:rPr lang="ne-NP" sz="2800" b="1" i="0" u="none" strike="noStrike" baseline="0" dirty="0">
                <a:solidFill>
                  <a:srgbClr val="252525"/>
                </a:solidFill>
                <a:latin typeface="Cambria" panose="02040503050406030204" pitchFamily="18" charset="0"/>
                <a:ea typeface="Cambria" panose="02040503050406030204" pitchFamily="18" charset="0"/>
                <a:cs typeface="Arial Unicode MS" panose="020B0604020202020204" pitchFamily="34" charset="-128"/>
              </a:rPr>
              <a:t>के लिए कोड खोजें।</a:t>
            </a:r>
            <a:endParaRPr lang="en-US" sz="2800" b="1" i="0" u="none" strike="noStrike" baseline="0" dirty="0">
              <a:solidFill>
                <a:srgbClr val="252525"/>
              </a:solidFill>
              <a:latin typeface="Cambria" panose="02040503050406030204" pitchFamily="18" charset="0"/>
              <a:ea typeface="Cambria" panose="02040503050406030204" pitchFamily="18" charset="0"/>
              <a:cs typeface="Arial Unicode MS" panose="020B0604020202020204" pitchFamily="34" charset="-128"/>
            </a:endParaRPr>
          </a:p>
          <a:p>
            <a:pPr algn="just"/>
            <a:r>
              <a:rPr lang="en-US" sz="2800" b="1" i="0" u="none" strike="noStrike" baseline="0" dirty="0">
                <a:solidFill>
                  <a:srgbClr val="252525"/>
                </a:solidFill>
                <a:latin typeface="Cambria" panose="02040503050406030204" pitchFamily="18" charset="0"/>
                <a:ea typeface="Cambria" panose="02040503050406030204" pitchFamily="18" charset="0"/>
                <a:cs typeface="Arial Unicode MS" panose="020B0604020202020204" pitchFamily="34" charset="-128"/>
              </a:rPr>
              <a:t>(a) 2</a:t>
            </a:r>
          </a:p>
          <a:p>
            <a:pPr algn="just"/>
            <a:r>
              <a:rPr lang="en-US" sz="2800" b="1" i="0" u="none" strike="noStrike" baseline="0" dirty="0">
                <a:solidFill>
                  <a:srgbClr val="252525"/>
                </a:solidFill>
                <a:latin typeface="Cambria" panose="02040503050406030204" pitchFamily="18" charset="0"/>
                <a:ea typeface="Cambria" panose="02040503050406030204" pitchFamily="18" charset="0"/>
                <a:cs typeface="Arial Unicode MS" panose="020B0604020202020204" pitchFamily="34" charset="-128"/>
              </a:rPr>
              <a:t>(b) 6</a:t>
            </a:r>
          </a:p>
          <a:p>
            <a:pPr algn="just"/>
            <a:r>
              <a:rPr lang="en-US" sz="2800" b="1" i="0" u="none" strike="noStrike" baseline="0" dirty="0">
                <a:solidFill>
                  <a:srgbClr val="252525"/>
                </a:solidFill>
                <a:latin typeface="Cambria" panose="02040503050406030204" pitchFamily="18" charset="0"/>
                <a:ea typeface="Cambria" panose="02040503050406030204" pitchFamily="18" charset="0"/>
                <a:cs typeface="Arial Unicode MS" panose="020B0604020202020204" pitchFamily="34" charset="-128"/>
              </a:rPr>
              <a:t>(c) 3</a:t>
            </a:r>
          </a:p>
          <a:p>
            <a:pPr algn="just"/>
            <a:r>
              <a:rPr lang="en-US" sz="2800" b="1" i="0" u="none" strike="noStrike" baseline="0" dirty="0">
                <a:solidFill>
                  <a:srgbClr val="252525"/>
                </a:solidFill>
                <a:latin typeface="Cambria" panose="02040503050406030204" pitchFamily="18" charset="0"/>
                <a:ea typeface="Cambria" panose="02040503050406030204" pitchFamily="18" charset="0"/>
                <a:cs typeface="Arial Unicode MS" panose="020B0604020202020204" pitchFamily="34" charset="-128"/>
              </a:rPr>
              <a:t>(d) 9</a:t>
            </a:r>
            <a:endParaRPr lang="en-IN" sz="2800" b="1" dirty="0">
              <a:solidFill>
                <a:srgbClr val="333333"/>
              </a:solidFill>
              <a:latin typeface="Cambria" panose="02040503050406030204" pitchFamily="18" charset="0"/>
              <a:ea typeface="Cambria" panose="02040503050406030204" pitchFamily="18" charset="0"/>
              <a:cs typeface="Arial Unicode MS" panose="020B0604020202020204" pitchFamily="34" charset="-128"/>
            </a:endParaRPr>
          </a:p>
        </p:txBody>
      </p:sp>
    </p:spTree>
    <p:extLst>
      <p:ext uri="{BB962C8B-B14F-4D97-AF65-F5344CB8AC3E}">
        <p14:creationId xmlns:p14="http://schemas.microsoft.com/office/powerpoint/2010/main" val="13280556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5EC172F1-6D83-42CE-F9F2-7852E4E5282F}"/>
              </a:ext>
            </a:extLst>
          </p:cNvPr>
          <p:cNvSpPr txBox="1"/>
          <p:nvPr/>
        </p:nvSpPr>
        <p:spPr>
          <a:xfrm>
            <a:off x="261051" y="1144704"/>
            <a:ext cx="11228584" cy="3785652"/>
          </a:xfrm>
          <a:prstGeom prst="rect">
            <a:avLst/>
          </a:prstGeom>
          <a:noFill/>
        </p:spPr>
        <p:txBody>
          <a:bodyPr wrap="square" rtlCol="0">
            <a:spAutoFit/>
          </a:bodyPr>
          <a:lstStyle/>
          <a:p>
            <a:pPr algn="just"/>
            <a:r>
              <a:rPr lang="en-IN" sz="2400" b="1" dirty="0">
                <a:solidFill>
                  <a:srgbClr val="333333"/>
                </a:solidFill>
                <a:latin typeface="Cambria" panose="02040503050406030204" pitchFamily="18" charset="0"/>
                <a:ea typeface="Cambria" panose="02040503050406030204" pitchFamily="18" charset="0"/>
                <a:cs typeface="Arial Unicode MS" panose="020B0604020202020204" pitchFamily="34" charset="-128"/>
              </a:rPr>
              <a:t>Q14. </a:t>
            </a:r>
            <a:r>
              <a:rPr lang="en-US" sz="2400" b="1" i="0" u="none" strike="noStrike" baseline="0" dirty="0">
                <a:solidFill>
                  <a:srgbClr val="252525"/>
                </a:solidFill>
                <a:latin typeface="Cambria" panose="02040503050406030204" pitchFamily="18" charset="0"/>
                <a:ea typeface="Cambria" panose="02040503050406030204" pitchFamily="18" charset="0"/>
                <a:cs typeface="Arial Unicode MS" panose="020B0604020202020204" pitchFamily="34" charset="-128"/>
              </a:rPr>
              <a:t>In a certain code language, 1875 means 'wound the round watch', 6143 means 'a cake is round' and 7321 means 'watch a round wheel'. Find the code for 'watch’.</a:t>
            </a:r>
          </a:p>
          <a:p>
            <a:pPr algn="just"/>
            <a:r>
              <a:rPr lang="ne-NP" sz="2400" b="1" i="0" u="none" strike="noStrike" baseline="0" dirty="0">
                <a:solidFill>
                  <a:srgbClr val="252525"/>
                </a:solidFill>
                <a:latin typeface="Cambria" panose="02040503050406030204" pitchFamily="18" charset="0"/>
                <a:ea typeface="Cambria" panose="02040503050406030204" pitchFamily="18" charset="0"/>
                <a:cs typeface="Arial Unicode MS" panose="020B0604020202020204" pitchFamily="34" charset="-128"/>
              </a:rPr>
              <a:t>एक निश्चित कोड भाषा में, 1875 का अर्थ है '</a:t>
            </a:r>
            <a:r>
              <a:rPr lang="en-US" sz="2400" b="1" i="0" u="none" strike="noStrike" baseline="0" dirty="0">
                <a:solidFill>
                  <a:srgbClr val="252525"/>
                </a:solidFill>
                <a:latin typeface="Cambria" panose="02040503050406030204" pitchFamily="18" charset="0"/>
                <a:ea typeface="Cambria" panose="02040503050406030204" pitchFamily="18" charset="0"/>
                <a:cs typeface="Arial Unicode MS" panose="020B0604020202020204" pitchFamily="34" charset="-128"/>
              </a:rPr>
              <a:t>wound the Round Watch', 6143 </a:t>
            </a:r>
            <a:r>
              <a:rPr lang="ne-NP" sz="2400" b="1" i="0" u="none" strike="noStrike" baseline="0" dirty="0">
                <a:solidFill>
                  <a:srgbClr val="252525"/>
                </a:solidFill>
                <a:latin typeface="Cambria" panose="02040503050406030204" pitchFamily="18" charset="0"/>
                <a:ea typeface="Cambria" panose="02040503050406030204" pitchFamily="18" charset="0"/>
                <a:cs typeface="Arial Unicode MS" panose="020B0604020202020204" pitchFamily="34" charset="-128"/>
              </a:rPr>
              <a:t>का अर्थ है '</a:t>
            </a:r>
            <a:r>
              <a:rPr lang="en-US" sz="2400" b="1" i="0" u="none" strike="noStrike" baseline="0" dirty="0">
                <a:solidFill>
                  <a:srgbClr val="252525"/>
                </a:solidFill>
                <a:latin typeface="Cambria" panose="02040503050406030204" pitchFamily="18" charset="0"/>
                <a:ea typeface="Cambria" panose="02040503050406030204" pitchFamily="18" charset="0"/>
                <a:cs typeface="Arial Unicode MS" panose="020B0604020202020204" pitchFamily="34" charset="-128"/>
              </a:rPr>
              <a:t>a Cake is Round' </a:t>
            </a:r>
            <a:r>
              <a:rPr lang="ne-NP" sz="2400" b="1" i="0" u="none" strike="noStrike" baseline="0" dirty="0">
                <a:solidFill>
                  <a:srgbClr val="252525"/>
                </a:solidFill>
                <a:latin typeface="Cambria" panose="02040503050406030204" pitchFamily="18" charset="0"/>
                <a:ea typeface="Cambria" panose="02040503050406030204" pitchFamily="18" charset="0"/>
                <a:cs typeface="Arial Unicode MS" panose="020B0604020202020204" pitchFamily="34" charset="-128"/>
              </a:rPr>
              <a:t>और 7321 का अर्थ है 'वॉच ए राउंड व्हील'। '</a:t>
            </a:r>
            <a:r>
              <a:rPr lang="en-US" sz="2400" b="1" i="0" u="none" strike="noStrike" baseline="0" dirty="0">
                <a:solidFill>
                  <a:srgbClr val="252525"/>
                </a:solidFill>
                <a:latin typeface="Cambria" panose="02040503050406030204" pitchFamily="18" charset="0"/>
                <a:ea typeface="Cambria" panose="02040503050406030204" pitchFamily="18" charset="0"/>
                <a:cs typeface="Arial Unicode MS" panose="020B0604020202020204" pitchFamily="34" charset="-128"/>
              </a:rPr>
              <a:t>watch' </a:t>
            </a:r>
            <a:r>
              <a:rPr lang="ne-NP" sz="2400" b="1" i="0" u="none" strike="noStrike" baseline="0" dirty="0">
                <a:solidFill>
                  <a:srgbClr val="252525"/>
                </a:solidFill>
                <a:latin typeface="Cambria" panose="02040503050406030204" pitchFamily="18" charset="0"/>
                <a:ea typeface="Cambria" panose="02040503050406030204" pitchFamily="18" charset="0"/>
                <a:cs typeface="Arial Unicode MS" panose="020B0604020202020204" pitchFamily="34" charset="-128"/>
              </a:rPr>
              <a:t>के लिए कोड खोजें।</a:t>
            </a:r>
            <a:endParaRPr lang="en-US" sz="2400" b="1" i="0" u="none" strike="noStrike" baseline="0" dirty="0">
              <a:solidFill>
                <a:srgbClr val="252525"/>
              </a:solidFill>
              <a:latin typeface="Cambria" panose="02040503050406030204" pitchFamily="18" charset="0"/>
              <a:ea typeface="Cambria" panose="02040503050406030204" pitchFamily="18" charset="0"/>
              <a:cs typeface="Arial Unicode MS" panose="020B0604020202020204" pitchFamily="34" charset="-128"/>
            </a:endParaRPr>
          </a:p>
          <a:p>
            <a:pPr algn="just"/>
            <a:r>
              <a:rPr lang="en-US" sz="2400" b="1" i="0" u="none" strike="noStrike" baseline="0" dirty="0">
                <a:solidFill>
                  <a:srgbClr val="252525"/>
                </a:solidFill>
                <a:latin typeface="Cambria" panose="02040503050406030204" pitchFamily="18" charset="0"/>
                <a:ea typeface="Cambria" panose="02040503050406030204" pitchFamily="18" charset="0"/>
                <a:cs typeface="Arial Unicode MS" panose="020B0604020202020204" pitchFamily="34" charset="-128"/>
              </a:rPr>
              <a:t>(a) </a:t>
            </a:r>
            <a:r>
              <a:rPr lang="en-US" sz="2400" b="1" dirty="0">
                <a:solidFill>
                  <a:srgbClr val="252525"/>
                </a:solidFill>
                <a:latin typeface="Cambria" panose="02040503050406030204" pitchFamily="18" charset="0"/>
                <a:ea typeface="Cambria" panose="02040503050406030204" pitchFamily="18" charset="0"/>
                <a:cs typeface="Arial Unicode MS" panose="020B0604020202020204" pitchFamily="34" charset="-128"/>
              </a:rPr>
              <a:t>1</a:t>
            </a:r>
            <a:endParaRPr lang="en-US" sz="2400" b="1" i="0" u="none" strike="noStrike" baseline="0" dirty="0">
              <a:solidFill>
                <a:srgbClr val="252525"/>
              </a:solidFill>
              <a:latin typeface="Cambria" panose="02040503050406030204" pitchFamily="18" charset="0"/>
              <a:ea typeface="Cambria" panose="02040503050406030204" pitchFamily="18" charset="0"/>
              <a:cs typeface="Arial Unicode MS" panose="020B0604020202020204" pitchFamily="34" charset="-128"/>
            </a:endParaRPr>
          </a:p>
          <a:p>
            <a:pPr algn="just"/>
            <a:r>
              <a:rPr lang="en-US" sz="2400" b="1" i="0" u="none" strike="noStrike" baseline="0" dirty="0">
                <a:solidFill>
                  <a:srgbClr val="252525"/>
                </a:solidFill>
                <a:latin typeface="Cambria" panose="02040503050406030204" pitchFamily="18" charset="0"/>
                <a:ea typeface="Cambria" panose="02040503050406030204" pitchFamily="18" charset="0"/>
                <a:cs typeface="Arial Unicode MS" panose="020B0604020202020204" pitchFamily="34" charset="-128"/>
              </a:rPr>
              <a:t>(b) 8</a:t>
            </a:r>
          </a:p>
          <a:p>
            <a:pPr algn="just"/>
            <a:r>
              <a:rPr lang="en-US" sz="2400" b="1" i="0" u="none" strike="noStrike" baseline="0" dirty="0">
                <a:solidFill>
                  <a:srgbClr val="252525"/>
                </a:solidFill>
                <a:latin typeface="Cambria" panose="02040503050406030204" pitchFamily="18" charset="0"/>
                <a:ea typeface="Cambria" panose="02040503050406030204" pitchFamily="18" charset="0"/>
                <a:cs typeface="Arial Unicode MS" panose="020B0604020202020204" pitchFamily="34" charset="-128"/>
              </a:rPr>
              <a:t>(c) 5</a:t>
            </a:r>
          </a:p>
          <a:p>
            <a:pPr algn="just"/>
            <a:r>
              <a:rPr lang="en-US" sz="2400" b="1" i="0" u="none" strike="noStrike" baseline="0" dirty="0">
                <a:solidFill>
                  <a:srgbClr val="252525"/>
                </a:solidFill>
                <a:latin typeface="Cambria" panose="02040503050406030204" pitchFamily="18" charset="0"/>
                <a:ea typeface="Cambria" panose="02040503050406030204" pitchFamily="18" charset="0"/>
                <a:cs typeface="Arial Unicode MS" panose="020B0604020202020204" pitchFamily="34" charset="-128"/>
              </a:rPr>
              <a:t>(d) </a:t>
            </a:r>
            <a:r>
              <a:rPr lang="en-US" sz="2400" b="1" dirty="0">
                <a:solidFill>
                  <a:srgbClr val="252525"/>
                </a:solidFill>
                <a:latin typeface="Cambria" panose="02040503050406030204" pitchFamily="18" charset="0"/>
                <a:ea typeface="Cambria" panose="02040503050406030204" pitchFamily="18" charset="0"/>
                <a:cs typeface="Arial Unicode MS" panose="020B0604020202020204" pitchFamily="34" charset="-128"/>
              </a:rPr>
              <a:t>7</a:t>
            </a:r>
          </a:p>
          <a:p>
            <a:pPr algn="just"/>
            <a:endParaRPr lang="en-US" sz="2400" b="1" dirty="0">
              <a:solidFill>
                <a:srgbClr val="252525"/>
              </a:solidFill>
              <a:latin typeface="Cambria" panose="02040503050406030204" pitchFamily="18" charset="0"/>
              <a:ea typeface="Cambria" panose="02040503050406030204" pitchFamily="18" charset="0"/>
              <a:cs typeface="Arial Unicode MS" panose="020B0604020202020204" pitchFamily="34" charset="-128"/>
            </a:endParaRPr>
          </a:p>
        </p:txBody>
      </p:sp>
    </p:spTree>
    <p:extLst>
      <p:ext uri="{BB962C8B-B14F-4D97-AF65-F5344CB8AC3E}">
        <p14:creationId xmlns:p14="http://schemas.microsoft.com/office/powerpoint/2010/main" val="5711558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75A39E28-4CA3-1D6A-72A5-0755D3BECC78}"/>
              </a:ext>
            </a:extLst>
          </p:cNvPr>
          <p:cNvSpPr txBox="1"/>
          <p:nvPr/>
        </p:nvSpPr>
        <p:spPr>
          <a:xfrm>
            <a:off x="177418" y="813964"/>
            <a:ext cx="11837164" cy="3108543"/>
          </a:xfrm>
          <a:prstGeom prst="rect">
            <a:avLst/>
          </a:prstGeom>
          <a:noFill/>
        </p:spPr>
        <p:txBody>
          <a:bodyPr wrap="square" rtlCol="0">
            <a:spAutoFit/>
          </a:bodyPr>
          <a:lstStyle/>
          <a:p>
            <a:pPr algn="just"/>
            <a:r>
              <a:rPr lang="en-IN" sz="2800" b="1" i="0" u="none" strike="noStrike" baseline="0" dirty="0">
                <a:solidFill>
                  <a:srgbClr val="333333"/>
                </a:solidFill>
                <a:latin typeface="Cambria" panose="02040503050406030204" pitchFamily="18" charset="0"/>
                <a:ea typeface="Cambria" panose="02040503050406030204" pitchFamily="18" charset="0"/>
                <a:cs typeface="Arial Unicode MS" panose="020B0604020202020204" pitchFamily="34" charset="-128"/>
              </a:rPr>
              <a:t>Q.15  </a:t>
            </a:r>
            <a:r>
              <a:rPr lang="en-US" sz="2800" b="1" i="0" u="none" strike="noStrike" baseline="0" dirty="0">
                <a:solidFill>
                  <a:srgbClr val="252525"/>
                </a:solidFill>
                <a:latin typeface="Cambria" panose="02040503050406030204" pitchFamily="18" charset="0"/>
                <a:ea typeface="Cambria" panose="02040503050406030204" pitchFamily="18" charset="0"/>
                <a:cs typeface="Arial Unicode MS" panose="020B0604020202020204" pitchFamily="34" charset="-128"/>
              </a:rPr>
              <a:t>If CHATEAU is coded as DIBUFBV, then how will FOX be coded as ?</a:t>
            </a:r>
          </a:p>
          <a:p>
            <a:pPr algn="just"/>
            <a:r>
              <a:rPr lang="ne-NP" sz="2800" b="1" i="0" u="none" strike="noStrike" baseline="0" dirty="0">
                <a:solidFill>
                  <a:srgbClr val="252525"/>
                </a:solidFill>
                <a:latin typeface="Cambria" panose="02040503050406030204" pitchFamily="18" charset="0"/>
                <a:ea typeface="Cambria" panose="02040503050406030204" pitchFamily="18" charset="0"/>
                <a:cs typeface="Arial Unicode MS" panose="020B0604020202020204" pitchFamily="34" charset="-128"/>
              </a:rPr>
              <a:t>यदि </a:t>
            </a:r>
            <a:r>
              <a:rPr lang="en-US" sz="2800" b="1" i="0" u="none" strike="noStrike" baseline="0" dirty="0">
                <a:solidFill>
                  <a:srgbClr val="252525"/>
                </a:solidFill>
                <a:latin typeface="Cambria" panose="02040503050406030204" pitchFamily="18" charset="0"/>
                <a:ea typeface="Cambria" panose="02040503050406030204" pitchFamily="18" charset="0"/>
                <a:cs typeface="Arial Unicode MS" panose="020B0604020202020204" pitchFamily="34" charset="-128"/>
              </a:rPr>
              <a:t>CHATEAU </a:t>
            </a:r>
            <a:r>
              <a:rPr lang="ne-NP" sz="2800" b="1" i="0" u="none" strike="noStrike" baseline="0" dirty="0">
                <a:solidFill>
                  <a:srgbClr val="252525"/>
                </a:solidFill>
                <a:latin typeface="Cambria" panose="02040503050406030204" pitchFamily="18" charset="0"/>
                <a:ea typeface="Cambria" panose="02040503050406030204" pitchFamily="18" charset="0"/>
                <a:cs typeface="Arial Unicode MS" panose="020B0604020202020204" pitchFamily="34" charset="-128"/>
              </a:rPr>
              <a:t>को </a:t>
            </a:r>
            <a:r>
              <a:rPr lang="en-US" sz="2800" b="1" i="0" u="none" strike="noStrike" baseline="0" dirty="0">
                <a:solidFill>
                  <a:srgbClr val="252525"/>
                </a:solidFill>
                <a:latin typeface="Cambria" panose="02040503050406030204" pitchFamily="18" charset="0"/>
                <a:ea typeface="Cambria" panose="02040503050406030204" pitchFamily="18" charset="0"/>
                <a:cs typeface="Arial Unicode MS" panose="020B0604020202020204" pitchFamily="34" charset="-128"/>
              </a:rPr>
              <a:t>DIBUFBV </a:t>
            </a:r>
            <a:r>
              <a:rPr lang="ne-NP" sz="2800" b="1" i="0" u="none" strike="noStrike" baseline="0" dirty="0">
                <a:solidFill>
                  <a:srgbClr val="252525"/>
                </a:solidFill>
                <a:latin typeface="Cambria" panose="02040503050406030204" pitchFamily="18" charset="0"/>
                <a:ea typeface="Cambria" panose="02040503050406030204" pitchFamily="18" charset="0"/>
                <a:cs typeface="Arial Unicode MS" panose="020B0604020202020204" pitchFamily="34" charset="-128"/>
              </a:rPr>
              <a:t>के रूप में कोडित किया जाता है, तो </a:t>
            </a:r>
            <a:r>
              <a:rPr lang="en-US" sz="2800" b="1" i="0" u="none" strike="noStrike" baseline="0" dirty="0">
                <a:solidFill>
                  <a:srgbClr val="252525"/>
                </a:solidFill>
                <a:latin typeface="Cambria" panose="02040503050406030204" pitchFamily="18" charset="0"/>
                <a:ea typeface="Cambria" panose="02040503050406030204" pitchFamily="18" charset="0"/>
                <a:cs typeface="Arial Unicode MS" panose="020B0604020202020204" pitchFamily="34" charset="-128"/>
              </a:rPr>
              <a:t>FOX </a:t>
            </a:r>
            <a:r>
              <a:rPr lang="ne-NP" sz="2800" b="1" i="0" u="none" strike="noStrike" baseline="0" dirty="0">
                <a:solidFill>
                  <a:srgbClr val="252525"/>
                </a:solidFill>
                <a:latin typeface="Cambria" panose="02040503050406030204" pitchFamily="18" charset="0"/>
                <a:ea typeface="Cambria" panose="02040503050406030204" pitchFamily="18" charset="0"/>
                <a:cs typeface="Arial Unicode MS" panose="020B0604020202020204" pitchFamily="34" charset="-128"/>
              </a:rPr>
              <a:t>को किस प्रकार कोडित किया जाएगा?</a:t>
            </a:r>
            <a:r>
              <a:rPr lang="en-US" sz="2800" b="1" i="0" u="none" strike="noStrike" baseline="0" dirty="0">
                <a:solidFill>
                  <a:srgbClr val="252525"/>
                </a:solidFill>
                <a:latin typeface="Cambria" panose="02040503050406030204" pitchFamily="18" charset="0"/>
                <a:ea typeface="Cambria" panose="02040503050406030204" pitchFamily="18" charset="0"/>
                <a:cs typeface="Arial Unicode MS" panose="020B0604020202020204" pitchFamily="34" charset="-128"/>
              </a:rPr>
              <a:t> </a:t>
            </a:r>
            <a:endParaRPr lang="en-US" sz="2800" b="1" i="0" u="none" strike="noStrike" baseline="0" dirty="0">
              <a:solidFill>
                <a:srgbClr val="FF0000"/>
              </a:solidFill>
              <a:latin typeface="Cambria" panose="02040503050406030204" pitchFamily="18" charset="0"/>
              <a:ea typeface="Cambria" panose="02040503050406030204" pitchFamily="18" charset="0"/>
              <a:cs typeface="Arial Unicode MS" panose="020B0604020202020204" pitchFamily="34" charset="-128"/>
            </a:endParaRPr>
          </a:p>
          <a:p>
            <a:pPr algn="just"/>
            <a:r>
              <a:rPr lang="en-US" sz="2800" b="1" i="0" u="none" strike="noStrike" baseline="0" dirty="0">
                <a:solidFill>
                  <a:srgbClr val="252525"/>
                </a:solidFill>
                <a:latin typeface="Cambria" panose="02040503050406030204" pitchFamily="18" charset="0"/>
                <a:ea typeface="Cambria" panose="02040503050406030204" pitchFamily="18" charset="0"/>
                <a:cs typeface="Arial Unicode MS" panose="020B0604020202020204" pitchFamily="34" charset="-128"/>
              </a:rPr>
              <a:t>(a) ULC</a:t>
            </a:r>
          </a:p>
          <a:p>
            <a:pPr algn="just"/>
            <a:r>
              <a:rPr lang="en-US" sz="2800" b="1" i="0" u="none" strike="noStrike" baseline="0" dirty="0">
                <a:solidFill>
                  <a:srgbClr val="252525"/>
                </a:solidFill>
                <a:latin typeface="Cambria" panose="02040503050406030204" pitchFamily="18" charset="0"/>
                <a:ea typeface="Cambria" panose="02040503050406030204" pitchFamily="18" charset="0"/>
                <a:cs typeface="Arial Unicode MS" panose="020B0604020202020204" pitchFamily="34" charset="-128"/>
              </a:rPr>
              <a:t>(b) ENW</a:t>
            </a:r>
          </a:p>
          <a:p>
            <a:pPr algn="just"/>
            <a:r>
              <a:rPr lang="en-US" sz="2800" b="1" i="0" u="none" strike="noStrike" baseline="0" dirty="0">
                <a:solidFill>
                  <a:srgbClr val="252525"/>
                </a:solidFill>
                <a:latin typeface="Cambria" panose="02040503050406030204" pitchFamily="18" charset="0"/>
                <a:ea typeface="Cambria" panose="02040503050406030204" pitchFamily="18" charset="0"/>
                <a:cs typeface="Arial Unicode MS" panose="020B0604020202020204" pitchFamily="34" charset="-128"/>
              </a:rPr>
              <a:t>(c) GPY</a:t>
            </a:r>
          </a:p>
          <a:p>
            <a:pPr algn="just"/>
            <a:r>
              <a:rPr lang="en-US" sz="2800" b="1" i="0" u="none" strike="noStrike" baseline="0" dirty="0">
                <a:solidFill>
                  <a:srgbClr val="252525"/>
                </a:solidFill>
                <a:latin typeface="Cambria" panose="02040503050406030204" pitchFamily="18" charset="0"/>
                <a:ea typeface="Cambria" panose="02040503050406030204" pitchFamily="18" charset="0"/>
                <a:cs typeface="Arial Unicode MS" panose="020B0604020202020204" pitchFamily="34" charset="-128"/>
              </a:rPr>
              <a:t>(d) GPZ</a:t>
            </a:r>
          </a:p>
        </p:txBody>
      </p:sp>
    </p:spTree>
    <p:extLst>
      <p:ext uri="{BB962C8B-B14F-4D97-AF65-F5344CB8AC3E}">
        <p14:creationId xmlns:p14="http://schemas.microsoft.com/office/powerpoint/2010/main" val="2959568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F82A1E1C-722C-1E31-60C9-3243A28E8AC6}"/>
              </a:ext>
            </a:extLst>
          </p:cNvPr>
          <p:cNvSpPr txBox="1"/>
          <p:nvPr/>
        </p:nvSpPr>
        <p:spPr>
          <a:xfrm>
            <a:off x="1186775" y="2285039"/>
            <a:ext cx="10321047" cy="1425005"/>
          </a:xfrm>
          <a:prstGeom prst="rect">
            <a:avLst/>
          </a:prstGeom>
          <a:noFill/>
        </p:spPr>
        <p:txBody>
          <a:bodyPr wrap="square">
            <a:spAutoFit/>
          </a:bodyPr>
          <a:lstStyle/>
          <a:p>
            <a:pPr marL="0" marR="0">
              <a:lnSpc>
                <a:spcPct val="115000"/>
              </a:lnSpc>
              <a:spcBef>
                <a:spcPts val="0"/>
              </a:spcBef>
              <a:spcAft>
                <a:spcPts val="1000"/>
              </a:spcAft>
            </a:pPr>
            <a:r>
              <a:rPr lang="en-US" sz="8000" b="1" dirty="0">
                <a:effectLst/>
                <a:latin typeface="Calibri" panose="020F0502020204030204" pitchFamily="34" charset="0"/>
                <a:ea typeface="Calibri" panose="020F0502020204030204" pitchFamily="34" charset="0"/>
                <a:cs typeface="Times New Roman" panose="02020603050405020304" pitchFamily="18" charset="0"/>
              </a:rPr>
              <a:t>CODING &amp; DECODING </a:t>
            </a:r>
            <a:r>
              <a:rPr lang="en-US" sz="8000" b="1" u="sng"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004771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67F572CE-A6FC-EC82-4BFC-46A264E1D59A}"/>
              </a:ext>
            </a:extLst>
          </p:cNvPr>
          <p:cNvSpPr txBox="1"/>
          <p:nvPr/>
        </p:nvSpPr>
        <p:spPr>
          <a:xfrm>
            <a:off x="195202" y="808703"/>
            <a:ext cx="11529220" cy="3539430"/>
          </a:xfrm>
          <a:prstGeom prst="rect">
            <a:avLst/>
          </a:prstGeom>
          <a:noFill/>
        </p:spPr>
        <p:txBody>
          <a:bodyPr wrap="square" rtlCol="0">
            <a:spAutoFit/>
          </a:bodyPr>
          <a:lstStyle/>
          <a:p>
            <a:pPr algn="just"/>
            <a:r>
              <a:rPr lang="en-US" sz="2800" b="1" u="sng" dirty="0"/>
              <a:t>Types of Coding-Decoding: </a:t>
            </a:r>
          </a:p>
          <a:p>
            <a:pPr marL="514350" indent="-514350" algn="just">
              <a:buAutoNum type="arabicPeriod"/>
            </a:pPr>
            <a:r>
              <a:rPr lang="en-US" sz="2800" dirty="0"/>
              <a:t>Letter coding </a:t>
            </a:r>
          </a:p>
          <a:p>
            <a:pPr marL="514350" indent="-514350" algn="just">
              <a:buAutoNum type="arabicPeriod"/>
            </a:pPr>
            <a:r>
              <a:rPr lang="en-US" sz="2800" dirty="0"/>
              <a:t>Coding by Analogy </a:t>
            </a:r>
          </a:p>
          <a:p>
            <a:pPr marL="514350" indent="-514350" algn="just">
              <a:buAutoNum type="arabicPeriod"/>
            </a:pPr>
            <a:r>
              <a:rPr lang="en-US" sz="2800" dirty="0"/>
              <a:t>Coding in Fictitious Language </a:t>
            </a:r>
          </a:p>
          <a:p>
            <a:pPr marL="514350" indent="-514350" algn="just">
              <a:buAutoNum type="arabicPeriod"/>
            </a:pPr>
            <a:r>
              <a:rPr lang="en-US" sz="2800" dirty="0"/>
              <a:t>Coding by substitution </a:t>
            </a:r>
          </a:p>
          <a:p>
            <a:pPr marL="514350" indent="-514350" algn="just">
              <a:buAutoNum type="arabicPeriod"/>
            </a:pPr>
            <a:r>
              <a:rPr lang="en-US" sz="2800" dirty="0"/>
              <a:t>Coding by shifting words </a:t>
            </a:r>
          </a:p>
          <a:p>
            <a:pPr marL="514350" indent="-514350" algn="just">
              <a:buAutoNum type="arabicPeriod"/>
            </a:pPr>
            <a:r>
              <a:rPr lang="en-US" sz="2800" dirty="0"/>
              <a:t>Coding based on conditions </a:t>
            </a:r>
          </a:p>
          <a:p>
            <a:pPr marL="514350" indent="-514350" algn="just">
              <a:buAutoNum type="arabicPeriod"/>
            </a:pPr>
            <a:r>
              <a:rPr lang="en-US" sz="2800" dirty="0"/>
              <a:t>Mathematical operation Based coding</a:t>
            </a:r>
          </a:p>
        </p:txBody>
      </p:sp>
    </p:spTree>
    <p:extLst>
      <p:ext uri="{BB962C8B-B14F-4D97-AF65-F5344CB8AC3E}">
        <p14:creationId xmlns:p14="http://schemas.microsoft.com/office/powerpoint/2010/main" val="1282721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8F2843F8-E39F-12CF-6894-4C6509B25088}"/>
              </a:ext>
            </a:extLst>
          </p:cNvPr>
          <p:cNvSpPr txBox="1"/>
          <p:nvPr/>
        </p:nvSpPr>
        <p:spPr>
          <a:xfrm>
            <a:off x="331390" y="818430"/>
            <a:ext cx="11529220" cy="3970318"/>
          </a:xfrm>
          <a:prstGeom prst="rect">
            <a:avLst/>
          </a:prstGeom>
          <a:noFill/>
        </p:spPr>
        <p:txBody>
          <a:bodyPr wrap="square" rtlCol="0">
            <a:spAutoFit/>
          </a:bodyPr>
          <a:lstStyle/>
          <a:p>
            <a:pPr algn="just"/>
            <a:r>
              <a:rPr lang="en-US" sz="2800" b="1" dirty="0"/>
              <a:t>Q.1 </a:t>
            </a:r>
            <a:r>
              <a:rPr lang="en-US" sz="2800" dirty="0"/>
              <a:t>In a certain code "UNDER" is written as "6152@" and "DEAF" is written as "52#7". How "FRAUD" is written in that code language? </a:t>
            </a:r>
          </a:p>
          <a:p>
            <a:pPr algn="just"/>
            <a:r>
              <a:rPr lang="ne-NP" sz="2800" dirty="0"/>
              <a:t>एक निश्चित कोड में "</a:t>
            </a:r>
            <a:r>
              <a:rPr lang="en-US" sz="2800" dirty="0"/>
              <a:t>UNDER" </a:t>
            </a:r>
            <a:r>
              <a:rPr lang="ne-NP" sz="2800" dirty="0"/>
              <a:t>को "6152@" और "</a:t>
            </a:r>
            <a:r>
              <a:rPr lang="en-US" sz="2800" dirty="0"/>
              <a:t>DEAF" </a:t>
            </a:r>
            <a:r>
              <a:rPr lang="ne-NP" sz="2800" dirty="0"/>
              <a:t>को "52#7" लिखा जाता है। उसी कूट भाषा में "</a:t>
            </a:r>
            <a:r>
              <a:rPr lang="en-US" sz="2800" dirty="0"/>
              <a:t>FRAUD" </a:t>
            </a:r>
            <a:r>
              <a:rPr lang="ne-NP" sz="2800" dirty="0"/>
              <a:t>को किस प्रकार लिखा जाएगा?</a:t>
            </a:r>
            <a:endParaRPr lang="en-US" sz="2800" dirty="0"/>
          </a:p>
          <a:p>
            <a:pPr algn="just"/>
            <a:endParaRPr lang="en-US" sz="2800" dirty="0"/>
          </a:p>
          <a:p>
            <a:pPr marL="514350" indent="-514350" algn="just">
              <a:buAutoNum type="alphaLcParenBoth"/>
            </a:pPr>
            <a:r>
              <a:rPr lang="en-US" sz="2800" dirty="0"/>
              <a:t>7@6#5 </a:t>
            </a:r>
          </a:p>
          <a:p>
            <a:pPr marL="514350" indent="-514350" algn="just">
              <a:buAutoNum type="alphaLcParenBoth"/>
            </a:pPr>
            <a:r>
              <a:rPr lang="en-US" sz="2800" dirty="0"/>
              <a:t>72#65 </a:t>
            </a:r>
          </a:p>
          <a:p>
            <a:pPr marL="514350" indent="-514350" algn="just">
              <a:buAutoNum type="alphaLcParenBoth"/>
            </a:pPr>
            <a:r>
              <a:rPr lang="en-US" sz="2800" dirty="0"/>
              <a:t>7@#65 </a:t>
            </a:r>
          </a:p>
          <a:p>
            <a:pPr marL="514350" indent="-514350" algn="just">
              <a:buAutoNum type="alphaLcParenBoth"/>
            </a:pPr>
            <a:r>
              <a:rPr lang="en-US" sz="2800" dirty="0"/>
              <a:t>6@7#5</a:t>
            </a:r>
          </a:p>
        </p:txBody>
      </p:sp>
    </p:spTree>
    <p:extLst>
      <p:ext uri="{BB962C8B-B14F-4D97-AF65-F5344CB8AC3E}">
        <p14:creationId xmlns:p14="http://schemas.microsoft.com/office/powerpoint/2010/main" val="2296209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D8B898F4-CA5D-2AEE-69E0-C967D6198338}"/>
              </a:ext>
            </a:extLst>
          </p:cNvPr>
          <p:cNvSpPr txBox="1"/>
          <p:nvPr/>
        </p:nvSpPr>
        <p:spPr>
          <a:xfrm>
            <a:off x="243841" y="828158"/>
            <a:ext cx="11529220" cy="3970318"/>
          </a:xfrm>
          <a:prstGeom prst="rect">
            <a:avLst/>
          </a:prstGeom>
          <a:noFill/>
        </p:spPr>
        <p:txBody>
          <a:bodyPr wrap="square" rtlCol="0">
            <a:spAutoFit/>
          </a:bodyPr>
          <a:lstStyle/>
          <a:p>
            <a:pPr algn="just"/>
            <a:r>
              <a:rPr lang="en-US" sz="2800" b="1" dirty="0"/>
              <a:t>Q.2 </a:t>
            </a:r>
            <a:r>
              <a:rPr lang="en-US" sz="2800" dirty="0"/>
              <a:t>If "BRASS" is coded as "CTBUT", "AMIT" is coded as "BOJV" then what will be code of "ADITYA". </a:t>
            </a:r>
          </a:p>
          <a:p>
            <a:pPr algn="just"/>
            <a:r>
              <a:rPr lang="ne-NP" sz="2800" dirty="0"/>
              <a:t>यदि "</a:t>
            </a:r>
            <a:r>
              <a:rPr lang="en-US" sz="2800" dirty="0"/>
              <a:t>BRASS" </a:t>
            </a:r>
            <a:r>
              <a:rPr lang="ne-NP" sz="2800" dirty="0"/>
              <a:t>को "</a:t>
            </a:r>
            <a:r>
              <a:rPr lang="en-US" sz="2800" dirty="0"/>
              <a:t>CTBUT" </a:t>
            </a:r>
            <a:r>
              <a:rPr lang="ne-NP" sz="2800" dirty="0"/>
              <a:t>के रूप में कोडित किया जाता है, "</a:t>
            </a:r>
            <a:r>
              <a:rPr lang="en-US" sz="2800" dirty="0"/>
              <a:t>AMIT" </a:t>
            </a:r>
            <a:r>
              <a:rPr lang="ne-NP" sz="2800" dirty="0"/>
              <a:t>को "</a:t>
            </a:r>
            <a:r>
              <a:rPr lang="en-US" sz="2800" dirty="0"/>
              <a:t>BOJV" </a:t>
            </a:r>
            <a:r>
              <a:rPr lang="ne-NP" sz="2800" dirty="0"/>
              <a:t>के रूप में कोडित किया जाता है, तो "</a:t>
            </a:r>
            <a:r>
              <a:rPr lang="en-US" sz="2800" dirty="0"/>
              <a:t>ADITYA" </a:t>
            </a:r>
            <a:r>
              <a:rPr lang="ne-NP" sz="2800" dirty="0"/>
              <a:t>का कोड क्या होगा?</a:t>
            </a:r>
            <a:endParaRPr lang="en-US" sz="2800" dirty="0"/>
          </a:p>
          <a:p>
            <a:pPr algn="just"/>
            <a:endParaRPr lang="en-US" sz="2800" dirty="0"/>
          </a:p>
          <a:p>
            <a:pPr marL="514350" indent="-514350" algn="just">
              <a:buAutoNum type="alphaLcParenBoth"/>
            </a:pPr>
            <a:r>
              <a:rPr lang="en-US" sz="2800" dirty="0"/>
              <a:t>BEJUZB </a:t>
            </a:r>
          </a:p>
          <a:p>
            <a:pPr marL="514350" indent="-514350" algn="just">
              <a:buAutoNum type="alphaLcParenBoth"/>
            </a:pPr>
            <a:r>
              <a:rPr lang="en-US" sz="2800" dirty="0"/>
              <a:t>CEKVZB </a:t>
            </a:r>
          </a:p>
          <a:p>
            <a:pPr marL="514350" indent="-514350" algn="just">
              <a:buAutoNum type="alphaLcParenBoth"/>
            </a:pPr>
            <a:r>
              <a:rPr lang="en-US" sz="2800" dirty="0"/>
              <a:t>BFJZVC </a:t>
            </a:r>
          </a:p>
          <a:p>
            <a:pPr marL="514350" indent="-514350" algn="just">
              <a:buAutoNum type="alphaLcParenBoth"/>
            </a:pPr>
            <a:r>
              <a:rPr lang="en-US" sz="2800" dirty="0"/>
              <a:t>BFJVZC</a:t>
            </a:r>
            <a:r>
              <a:rPr lang="en-US" sz="2800" b="1" dirty="0"/>
              <a:t> </a:t>
            </a:r>
            <a:endParaRPr lang="en-US" sz="2800" dirty="0"/>
          </a:p>
        </p:txBody>
      </p:sp>
    </p:spTree>
    <p:extLst>
      <p:ext uri="{BB962C8B-B14F-4D97-AF65-F5344CB8AC3E}">
        <p14:creationId xmlns:p14="http://schemas.microsoft.com/office/powerpoint/2010/main" val="3041802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D650A25C-AD88-C981-0AF3-9D183D6BC015}"/>
              </a:ext>
            </a:extLst>
          </p:cNvPr>
          <p:cNvSpPr txBox="1"/>
          <p:nvPr/>
        </p:nvSpPr>
        <p:spPr>
          <a:xfrm>
            <a:off x="185475" y="779520"/>
            <a:ext cx="11529220" cy="4832092"/>
          </a:xfrm>
          <a:prstGeom prst="rect">
            <a:avLst/>
          </a:prstGeom>
          <a:noFill/>
        </p:spPr>
        <p:txBody>
          <a:bodyPr wrap="square" rtlCol="0">
            <a:spAutoFit/>
          </a:bodyPr>
          <a:lstStyle/>
          <a:p>
            <a:pPr algn="just"/>
            <a:r>
              <a:rPr lang="en-US" sz="2800" b="1" dirty="0"/>
              <a:t>Q.3 </a:t>
            </a:r>
            <a:r>
              <a:rPr lang="en-US" sz="2800" dirty="0"/>
              <a:t>If 'ski </a:t>
            </a:r>
            <a:r>
              <a:rPr lang="en-US" sz="2800" dirty="0" err="1"/>
              <a:t>rps</a:t>
            </a:r>
            <a:r>
              <a:rPr lang="en-US" sz="2800" dirty="0"/>
              <a:t> tri' stands for 'nice Sunday morning', 'the </a:t>
            </a:r>
            <a:r>
              <a:rPr lang="en-US" sz="2800" dirty="0" err="1"/>
              <a:t>sti</a:t>
            </a:r>
            <a:r>
              <a:rPr lang="en-US" sz="2800" dirty="0"/>
              <a:t> </a:t>
            </a:r>
            <a:r>
              <a:rPr lang="en-US" sz="2800" dirty="0" err="1"/>
              <a:t>rps'</a:t>
            </a:r>
            <a:r>
              <a:rPr lang="en-US" sz="2800" dirty="0"/>
              <a:t> stands for 'every Tuesday morning' and 'ski </a:t>
            </a:r>
            <a:r>
              <a:rPr lang="en-US" sz="2800" dirty="0" err="1"/>
              <a:t>ptr</a:t>
            </a:r>
            <a:r>
              <a:rPr lang="en-US" sz="2800" dirty="0"/>
              <a:t> </a:t>
            </a:r>
            <a:r>
              <a:rPr lang="en-US" sz="2800" dirty="0" err="1"/>
              <a:t>qlm</a:t>
            </a:r>
            <a:r>
              <a:rPr lang="en-US" sz="2800" dirty="0"/>
              <a:t>' stands for 'nice market place', which word stands for Sunday?</a:t>
            </a:r>
          </a:p>
          <a:p>
            <a:pPr algn="just"/>
            <a:r>
              <a:rPr lang="ne-NP" sz="2800" dirty="0"/>
              <a:t>यदि 'स्की आरपीएस ट्राई' का अर्थ 'नाइस संडे मॉर्निंग' है, 'द स्टि आरपीएस' का अर्थ 'हर मंगलवार की सुबह' है और 'स्की पीटीआर क्यूएलएम' का अर्थ 'अच्छा बाजार स्थान' है, तो कौन सा शब्द रविवार के लिए है?</a:t>
            </a:r>
            <a:endParaRPr lang="en-US" sz="2800" dirty="0"/>
          </a:p>
          <a:p>
            <a:pPr algn="just"/>
            <a:endParaRPr lang="en-US" sz="2800" dirty="0"/>
          </a:p>
          <a:p>
            <a:pPr marL="514350" indent="-514350" algn="just">
              <a:buAutoNum type="alphaLcParenBoth"/>
            </a:pPr>
            <a:r>
              <a:rPr lang="en-US" sz="2800" dirty="0"/>
              <a:t>ski </a:t>
            </a:r>
          </a:p>
          <a:p>
            <a:pPr marL="514350" indent="-514350" algn="just">
              <a:buAutoNum type="alphaLcParenBoth"/>
            </a:pPr>
            <a:r>
              <a:rPr lang="en-US" sz="2800" dirty="0" err="1"/>
              <a:t>rps</a:t>
            </a:r>
            <a:r>
              <a:rPr lang="en-US" sz="2800" dirty="0"/>
              <a:t> </a:t>
            </a:r>
          </a:p>
          <a:p>
            <a:pPr marL="514350" indent="-514350" algn="just">
              <a:buAutoNum type="alphaLcParenBoth"/>
            </a:pPr>
            <a:r>
              <a:rPr lang="en-US" sz="2800" dirty="0"/>
              <a:t>tri </a:t>
            </a:r>
          </a:p>
          <a:p>
            <a:pPr marL="514350" indent="-514350" algn="just">
              <a:buAutoNum type="alphaLcParenBoth"/>
            </a:pPr>
            <a:r>
              <a:rPr lang="en-US" sz="2800" dirty="0" err="1"/>
              <a:t>qlm</a:t>
            </a:r>
            <a:r>
              <a:rPr lang="en-US" sz="2800" b="1" dirty="0"/>
              <a:t> </a:t>
            </a:r>
            <a:endParaRPr lang="en-US" sz="2800" dirty="0"/>
          </a:p>
        </p:txBody>
      </p:sp>
    </p:spTree>
    <p:extLst>
      <p:ext uri="{BB962C8B-B14F-4D97-AF65-F5344CB8AC3E}">
        <p14:creationId xmlns:p14="http://schemas.microsoft.com/office/powerpoint/2010/main" val="367301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0CEA39B6-9FDE-EA76-599C-9D0B3232086C}"/>
              </a:ext>
            </a:extLst>
          </p:cNvPr>
          <p:cNvSpPr txBox="1"/>
          <p:nvPr/>
        </p:nvSpPr>
        <p:spPr>
          <a:xfrm>
            <a:off x="331390" y="954617"/>
            <a:ext cx="11529220" cy="5262979"/>
          </a:xfrm>
          <a:prstGeom prst="rect">
            <a:avLst/>
          </a:prstGeom>
          <a:noFill/>
        </p:spPr>
        <p:txBody>
          <a:bodyPr wrap="square" rtlCol="0">
            <a:spAutoFit/>
          </a:bodyPr>
          <a:lstStyle/>
          <a:p>
            <a:pPr algn="just"/>
            <a:r>
              <a:rPr lang="en-US" sz="2800" b="1" dirty="0"/>
              <a:t>Q.4 </a:t>
            </a:r>
            <a:r>
              <a:rPr lang="en-US" sz="2800" dirty="0"/>
              <a:t>In a certain language, 'pre </a:t>
            </a:r>
            <a:r>
              <a:rPr lang="en-US" sz="2800" dirty="0" err="1"/>
              <a:t>nat</a:t>
            </a:r>
            <a:r>
              <a:rPr lang="en-US" sz="2800" dirty="0"/>
              <a:t> bis' means 'smoking is harmful', '</a:t>
            </a:r>
            <a:r>
              <a:rPr lang="en-US" sz="2800" dirty="0" err="1"/>
              <a:t>vog</a:t>
            </a:r>
            <a:r>
              <a:rPr lang="en-US" sz="2800" dirty="0"/>
              <a:t> </a:t>
            </a:r>
            <a:r>
              <a:rPr lang="en-US" sz="2800" dirty="0" err="1"/>
              <a:t>dor</a:t>
            </a:r>
            <a:r>
              <a:rPr lang="en-US" sz="2800" dirty="0"/>
              <a:t> </a:t>
            </a:r>
            <a:r>
              <a:rPr lang="en-US" sz="2800" dirty="0" err="1"/>
              <a:t>nat</a:t>
            </a:r>
            <a:r>
              <a:rPr lang="en-US" sz="2800" dirty="0"/>
              <a:t>' means 'avoid harmful habit and '</a:t>
            </a:r>
            <a:r>
              <a:rPr lang="en-US" sz="2800" dirty="0" err="1"/>
              <a:t>dor</a:t>
            </a:r>
            <a:r>
              <a:rPr lang="en-US" sz="2800" dirty="0"/>
              <a:t> bis </a:t>
            </a:r>
            <a:r>
              <a:rPr lang="en-US" sz="2800" dirty="0" err="1"/>
              <a:t>yel</a:t>
            </a:r>
            <a:r>
              <a:rPr lang="en-US" sz="2800" dirty="0"/>
              <a:t>' means 'please avoid smoking'. Which of the following means 'habit' in that language? </a:t>
            </a:r>
          </a:p>
          <a:p>
            <a:pPr algn="just"/>
            <a:r>
              <a:rPr lang="ne-NP" sz="2800" dirty="0"/>
              <a:t>एक निश्चित भाषा में, 'प्री नट बिस' का अर्थ है 'धूम्रपान हानिकारक है', 'वोग दोर नट' का अर्थ है 'हानिकारक आदत से बचें' और 'डोर बिस येल' का अर्थ है 'कृपया धूम्रपान से बचें'। निम्नलिखित में से किसका अर्थ उस भाषा में 'आदत' है?</a:t>
            </a:r>
            <a:endParaRPr lang="en-US" sz="2800" dirty="0"/>
          </a:p>
          <a:p>
            <a:pPr algn="just"/>
            <a:endParaRPr lang="en-US" sz="2800" dirty="0"/>
          </a:p>
          <a:p>
            <a:pPr marL="514350" indent="-514350" algn="just">
              <a:buAutoNum type="alphaLcParenBoth"/>
            </a:pPr>
            <a:r>
              <a:rPr lang="en-US" sz="2800" dirty="0" err="1"/>
              <a:t>vog</a:t>
            </a:r>
            <a:r>
              <a:rPr lang="en-US" sz="2800" dirty="0"/>
              <a:t> </a:t>
            </a:r>
          </a:p>
          <a:p>
            <a:pPr marL="514350" indent="-514350" algn="just">
              <a:buAutoNum type="alphaLcParenBoth"/>
            </a:pPr>
            <a:r>
              <a:rPr lang="en-US" sz="2800" dirty="0" err="1"/>
              <a:t>nat</a:t>
            </a:r>
            <a:r>
              <a:rPr lang="en-US" sz="2800" dirty="0"/>
              <a:t> </a:t>
            </a:r>
          </a:p>
          <a:p>
            <a:pPr marL="514350" indent="-514350" algn="just">
              <a:buAutoNum type="alphaLcParenBoth"/>
            </a:pPr>
            <a:r>
              <a:rPr lang="en-US" sz="2800" dirty="0" err="1"/>
              <a:t>dor</a:t>
            </a:r>
            <a:r>
              <a:rPr lang="en-US" sz="2800" dirty="0"/>
              <a:t> </a:t>
            </a:r>
          </a:p>
          <a:p>
            <a:pPr marL="514350" indent="-514350" algn="just">
              <a:buAutoNum type="alphaLcParenBoth"/>
            </a:pPr>
            <a:r>
              <a:rPr lang="en-US" sz="2800" dirty="0"/>
              <a:t>bis</a:t>
            </a:r>
          </a:p>
        </p:txBody>
      </p:sp>
    </p:spTree>
    <p:extLst>
      <p:ext uri="{BB962C8B-B14F-4D97-AF65-F5344CB8AC3E}">
        <p14:creationId xmlns:p14="http://schemas.microsoft.com/office/powerpoint/2010/main" val="34100921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0D40FB7B-E6CC-90A5-3483-49ACD016955B}"/>
              </a:ext>
            </a:extLst>
          </p:cNvPr>
          <p:cNvSpPr txBox="1"/>
          <p:nvPr/>
        </p:nvSpPr>
        <p:spPr>
          <a:xfrm>
            <a:off x="234113" y="867068"/>
            <a:ext cx="11529220" cy="5262979"/>
          </a:xfrm>
          <a:prstGeom prst="rect">
            <a:avLst/>
          </a:prstGeom>
          <a:noFill/>
        </p:spPr>
        <p:txBody>
          <a:bodyPr wrap="square" rtlCol="0">
            <a:spAutoFit/>
          </a:bodyPr>
          <a:lstStyle/>
          <a:p>
            <a:pPr algn="just"/>
            <a:r>
              <a:rPr lang="en-US" sz="2800" b="1" dirty="0"/>
              <a:t>Q.5 </a:t>
            </a:r>
            <a:r>
              <a:rPr lang="en-US" sz="2800" dirty="0"/>
              <a:t>In a certain coding system, '</a:t>
            </a:r>
            <a:r>
              <a:rPr lang="en-US" sz="2800" dirty="0" err="1"/>
              <a:t>rbm</a:t>
            </a:r>
            <a:r>
              <a:rPr lang="en-US" sz="2800" dirty="0"/>
              <a:t> std bro pus' means 'the cat is beautiful', '</a:t>
            </a:r>
            <a:r>
              <a:rPr lang="en-US" sz="2800" dirty="0" err="1"/>
              <a:t>tnh</a:t>
            </a:r>
            <a:r>
              <a:rPr lang="en-US" sz="2800" dirty="0"/>
              <a:t> pus dim std' means 'the dog is brown', 'pus dim bro pus </a:t>
            </a:r>
            <a:r>
              <a:rPr lang="en-US" sz="2800" dirty="0" err="1"/>
              <a:t>cus'</a:t>
            </a:r>
            <a:r>
              <a:rPr lang="en-US" sz="2800" dirty="0"/>
              <a:t> means 'the dog has the cat'. What is the code for 'has’? </a:t>
            </a:r>
          </a:p>
          <a:p>
            <a:pPr algn="just"/>
            <a:r>
              <a:rPr lang="ne-NP" sz="2800" dirty="0"/>
              <a:t>एक निश्चित कोडिंग प्रणाली में, 'आरबीएम एसटीडी ब्रो पस' का अर्थ है 'द कैट इज ब्यूटीफुल', 'टीएनएच पस डिम एसटीडी' का अर्थ है 'द डॉग इज ब्राउन', 'पुस डिम ब्रो पस कूस' का अर्थ है 'द डॉग हैज द कैट'। '</a:t>
            </a:r>
            <a:r>
              <a:rPr lang="en-US" sz="2800" dirty="0" err="1"/>
              <a:t>has'</a:t>
            </a:r>
            <a:r>
              <a:rPr lang="en-US" sz="2800" dirty="0"/>
              <a:t> </a:t>
            </a:r>
            <a:r>
              <a:rPr lang="ne-NP" sz="2800" dirty="0"/>
              <a:t>के लिए कूट क्या है?</a:t>
            </a:r>
            <a:endParaRPr lang="en-US" sz="2800" dirty="0"/>
          </a:p>
          <a:p>
            <a:pPr algn="just"/>
            <a:endParaRPr lang="en-US" sz="2800" dirty="0"/>
          </a:p>
          <a:p>
            <a:pPr marL="514350" indent="-514350" algn="just">
              <a:buAutoNum type="alphaLcParenBoth"/>
            </a:pPr>
            <a:r>
              <a:rPr lang="en-US" sz="2800" dirty="0"/>
              <a:t>Std </a:t>
            </a:r>
          </a:p>
          <a:p>
            <a:pPr marL="514350" indent="-514350" algn="just">
              <a:buAutoNum type="alphaLcParenBoth"/>
            </a:pPr>
            <a:r>
              <a:rPr lang="en-US" sz="2800" dirty="0"/>
              <a:t>dim </a:t>
            </a:r>
          </a:p>
          <a:p>
            <a:pPr marL="514350" indent="-514350" algn="just">
              <a:buAutoNum type="alphaLcParenBoth"/>
            </a:pPr>
            <a:r>
              <a:rPr lang="en-US" sz="2800" dirty="0"/>
              <a:t>bro </a:t>
            </a:r>
          </a:p>
          <a:p>
            <a:pPr marL="514350" indent="-514350" algn="just">
              <a:buAutoNum type="alphaLcParenBoth"/>
            </a:pPr>
            <a:r>
              <a:rPr lang="en-US" sz="2800" dirty="0" err="1"/>
              <a:t>cus</a:t>
            </a:r>
            <a:endParaRPr lang="en-US" sz="2800" dirty="0"/>
          </a:p>
        </p:txBody>
      </p:sp>
    </p:spTree>
    <p:extLst>
      <p:ext uri="{BB962C8B-B14F-4D97-AF65-F5344CB8AC3E}">
        <p14:creationId xmlns:p14="http://schemas.microsoft.com/office/powerpoint/2010/main" val="3995253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a:extLst>
              <a:ext uri="{FF2B5EF4-FFF2-40B4-BE49-F238E27FC236}">
                <a16:creationId xmlns:a16="http://schemas.microsoft.com/office/drawing/2014/main" id="{98646A06-35E7-2CF8-7991-A04FB5DCB574}"/>
              </a:ext>
            </a:extLst>
          </p:cNvPr>
          <p:cNvSpPr txBox="1"/>
          <p:nvPr/>
        </p:nvSpPr>
        <p:spPr>
          <a:xfrm>
            <a:off x="224386" y="944890"/>
            <a:ext cx="11529220" cy="4832092"/>
          </a:xfrm>
          <a:prstGeom prst="rect">
            <a:avLst/>
          </a:prstGeom>
          <a:noFill/>
        </p:spPr>
        <p:txBody>
          <a:bodyPr wrap="square" rtlCol="0">
            <a:spAutoFit/>
          </a:bodyPr>
          <a:lstStyle/>
          <a:p>
            <a:pPr algn="just"/>
            <a:r>
              <a:rPr lang="en-US" sz="2800" b="1" dirty="0"/>
              <a:t>Q.6 </a:t>
            </a:r>
            <a:r>
              <a:rPr lang="en-US" sz="2800" dirty="0"/>
              <a:t>In a certain code, '786' means 'study very hard', '958' means 'hard work pays' and '645' means 'study and work'. Which of the following is the code for "very"? </a:t>
            </a:r>
          </a:p>
          <a:p>
            <a:pPr algn="just"/>
            <a:r>
              <a:rPr lang="ne-NP" sz="2800" dirty="0"/>
              <a:t>एक निश्चित कोड में, '786' का अर्थ है 'अध्ययन बहुत कठिन', '958' का अर्थ है 'कड़ी मेहनत का भुगतान' और '645' का अर्थ है 'अध्ययन और कार्य'। निम्नलिखित में से कौन सा "</a:t>
            </a:r>
            <a:r>
              <a:rPr lang="en-US" sz="2800" dirty="0"/>
              <a:t>every" </a:t>
            </a:r>
            <a:r>
              <a:rPr lang="ne-NP" sz="2800" dirty="0"/>
              <a:t>के लिए कूट है?</a:t>
            </a:r>
            <a:endParaRPr lang="en-US" sz="2800" dirty="0"/>
          </a:p>
          <a:p>
            <a:pPr algn="just"/>
            <a:endParaRPr lang="en-US" sz="2800" dirty="0"/>
          </a:p>
          <a:p>
            <a:pPr marL="514350" indent="-514350" algn="just">
              <a:buAutoNum type="alphaLcParenBoth"/>
            </a:pPr>
            <a:r>
              <a:rPr lang="en-US" sz="2800" dirty="0"/>
              <a:t>8 </a:t>
            </a:r>
          </a:p>
          <a:p>
            <a:pPr marL="514350" indent="-514350" algn="just">
              <a:buAutoNum type="alphaLcParenBoth"/>
            </a:pPr>
            <a:r>
              <a:rPr lang="en-US" sz="2800" dirty="0"/>
              <a:t>6 </a:t>
            </a:r>
          </a:p>
          <a:p>
            <a:pPr marL="514350" indent="-514350" algn="just">
              <a:buAutoNum type="alphaLcParenBoth"/>
            </a:pPr>
            <a:r>
              <a:rPr lang="en-US" sz="2800" dirty="0"/>
              <a:t>7 </a:t>
            </a:r>
          </a:p>
          <a:p>
            <a:pPr marL="514350" indent="-514350" algn="just">
              <a:buAutoNum type="alphaLcParenBoth"/>
            </a:pPr>
            <a:r>
              <a:rPr lang="en-US" sz="2800" dirty="0"/>
              <a:t>Cannot be determined</a:t>
            </a:r>
          </a:p>
        </p:txBody>
      </p:sp>
    </p:spTree>
    <p:extLst>
      <p:ext uri="{BB962C8B-B14F-4D97-AF65-F5344CB8AC3E}">
        <p14:creationId xmlns:p14="http://schemas.microsoft.com/office/powerpoint/2010/main" val="22870007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1168</Words>
  <Application>Microsoft Office PowerPoint</Application>
  <PresentationFormat>Widescreen</PresentationFormat>
  <Paragraphs>106</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Cambria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hp</cp:lastModifiedBy>
  <cp:revision>2</cp:revision>
  <dcterms:created xsi:type="dcterms:W3CDTF">2023-05-23T00:29:59Z</dcterms:created>
  <dcterms:modified xsi:type="dcterms:W3CDTF">2023-05-23T00:57:14Z</dcterms:modified>
</cp:coreProperties>
</file>