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2" r:id="rId8"/>
    <p:sldId id="313" r:id="rId9"/>
    <p:sldId id="314" r:id="rId10"/>
    <p:sldId id="315" r:id="rId11"/>
    <p:sldId id="317" r:id="rId12"/>
    <p:sldId id="359"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60" r:id="rId52"/>
    <p:sldId id="356" r:id="rId53"/>
    <p:sldId id="357" r:id="rId54"/>
    <p:sldId id="358" r:id="rId55"/>
    <p:sldId id="26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4660"/>
  </p:normalViewPr>
  <p:slideViewPr>
    <p:cSldViewPr snapToGrid="0">
      <p:cViewPr varScale="1">
        <p:scale>
          <a:sx n="83" d="100"/>
          <a:sy n="83" d="100"/>
        </p:scale>
        <p:origin x="93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19-05-2023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19-05-2023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10.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microsoft.com/office/2007/relationships/hdphoto" Target="../media/hdphoto12.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13.wdp"/></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4.wdp"/><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15.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Q7. Select the correct mirror image of the given figure when the mirror is placed at ‘AB’ as shown.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62A281AC-D619-10EA-4C8D-20B6B8330033}"/>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contrast="-40000"/>
                    </a14:imgEffect>
                  </a14:imgLayer>
                </a14:imgProps>
              </a:ext>
            </a:extLst>
          </a:blip>
          <a:stretch>
            <a:fillRect/>
          </a:stretch>
        </p:blipFill>
        <p:spPr>
          <a:xfrm>
            <a:off x="617153" y="2024270"/>
            <a:ext cx="1851431" cy="2061617"/>
          </a:xfrm>
          <a:prstGeom prst="rect">
            <a:avLst/>
          </a:prstGeom>
        </p:spPr>
      </p:pic>
      <p:pic>
        <p:nvPicPr>
          <p:cNvPr id="8" name="Picture 7">
            <a:extLst>
              <a:ext uri="{FF2B5EF4-FFF2-40B4-BE49-F238E27FC236}">
                <a16:creationId xmlns:a16="http://schemas.microsoft.com/office/drawing/2014/main" id="{BCA31285-A4F1-8201-7BA4-AE79ABE74957}"/>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brightnessContrast bright="20000" contrast="-40000"/>
                    </a14:imgEffect>
                  </a14:imgLayer>
                </a14:imgProps>
              </a:ext>
            </a:extLst>
          </a:blip>
          <a:stretch>
            <a:fillRect/>
          </a:stretch>
        </p:blipFill>
        <p:spPr>
          <a:xfrm>
            <a:off x="924563" y="4573141"/>
            <a:ext cx="1724025" cy="1676400"/>
          </a:xfrm>
          <a:prstGeom prst="rect">
            <a:avLst/>
          </a:prstGeom>
        </p:spPr>
      </p:pic>
      <p:pic>
        <p:nvPicPr>
          <p:cNvPr id="10" name="Picture 9">
            <a:extLst>
              <a:ext uri="{FF2B5EF4-FFF2-40B4-BE49-F238E27FC236}">
                <a16:creationId xmlns:a16="http://schemas.microsoft.com/office/drawing/2014/main" id="{906FEB86-F6CE-E617-D949-5B4174EA1AC9}"/>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40000"/>
                    </a14:imgEffect>
                  </a14:imgLayer>
                </a14:imgProps>
              </a:ext>
            </a:extLst>
          </a:blip>
          <a:stretch>
            <a:fillRect/>
          </a:stretch>
        </p:blipFill>
        <p:spPr>
          <a:xfrm>
            <a:off x="3796246" y="4359383"/>
            <a:ext cx="1810836" cy="1770484"/>
          </a:xfrm>
          <a:prstGeom prst="rect">
            <a:avLst/>
          </a:prstGeom>
        </p:spPr>
      </p:pic>
      <p:pic>
        <p:nvPicPr>
          <p:cNvPr id="12" name="Picture 11">
            <a:extLst>
              <a:ext uri="{FF2B5EF4-FFF2-40B4-BE49-F238E27FC236}">
                <a16:creationId xmlns:a16="http://schemas.microsoft.com/office/drawing/2014/main" id="{4D6BADEE-B3A0-E26D-4FAE-69224F9C2BFB}"/>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Effect>
                      <a14:brightnessContrast bright="20000" contrast="-40000"/>
                    </a14:imgEffect>
                  </a14:imgLayer>
                </a14:imgProps>
              </a:ext>
            </a:extLst>
          </a:blip>
          <a:stretch>
            <a:fillRect/>
          </a:stretch>
        </p:blipFill>
        <p:spPr>
          <a:xfrm>
            <a:off x="6417735" y="4359384"/>
            <a:ext cx="1838377" cy="1770483"/>
          </a:xfrm>
          <a:prstGeom prst="rect">
            <a:avLst/>
          </a:prstGeom>
        </p:spPr>
      </p:pic>
      <p:pic>
        <p:nvPicPr>
          <p:cNvPr id="14" name="Picture 13">
            <a:extLst>
              <a:ext uri="{FF2B5EF4-FFF2-40B4-BE49-F238E27FC236}">
                <a16:creationId xmlns:a16="http://schemas.microsoft.com/office/drawing/2014/main" id="{D51645F7-99B8-68C5-EEA0-0099180384D2}"/>
              </a:ext>
            </a:extLst>
          </p:cNvPr>
          <p:cNvPicPr>
            <a:picLocks noChangeAspect="1"/>
          </p:cNvPicPr>
          <p:nvPr/>
        </p:nvPicPr>
        <p:blipFill>
          <a:blip r:embed="rId11">
            <a:extLst>
              <a:ext uri="{BEBA8EAE-BF5A-486C-A8C5-ECC9F3942E4B}">
                <a14:imgProps xmlns:a14="http://schemas.microsoft.com/office/drawing/2010/main">
                  <a14:imgLayer r:embed="rId12">
                    <a14:imgEffect>
                      <a14:artisticPhotocopy/>
                    </a14:imgEffect>
                    <a14:imgEffect>
                      <a14:brightnessContrast bright="20000" contrast="-40000"/>
                    </a14:imgEffect>
                  </a14:imgLayer>
                </a14:imgProps>
              </a:ext>
            </a:extLst>
          </a:blip>
          <a:stretch>
            <a:fillRect/>
          </a:stretch>
        </p:blipFill>
        <p:spPr>
          <a:xfrm>
            <a:off x="9262319" y="4379947"/>
            <a:ext cx="1810836" cy="1769913"/>
          </a:xfrm>
          <a:prstGeom prst="rect">
            <a:avLst/>
          </a:prstGeom>
        </p:spPr>
      </p:pic>
    </p:spTree>
    <p:extLst>
      <p:ext uri="{BB962C8B-B14F-4D97-AF65-F5344CB8AC3E}">
        <p14:creationId xmlns:p14="http://schemas.microsoft.com/office/powerpoint/2010/main" val="396180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71120" y="807011"/>
            <a:ext cx="7465753"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Q9. Seven children, P, Q, R, S, T, U, and V are seated around a square dining table, all facing towards the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Some of them are sitting at the corners while some are sitting at the exact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of the sides of the table. One seat is left vacant. U and T are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neighbours</a:t>
            </a:r>
            <a:r>
              <a:rPr lang="en-US" sz="2400" b="1" dirty="0">
                <a:latin typeface="Cambria" panose="02040503050406030204" pitchFamily="18" charset="0"/>
                <a:ea typeface="Cambria" panose="02040503050406030204" pitchFamily="18" charset="0"/>
                <a:cs typeface="Arial Unicode MS" panose="020B0604020202020204" pitchFamily="34" charset="-128"/>
              </a:rPr>
              <a:t>. Q is seated at a corner, third to the right of T. Only three kids are seated between U and Q. R is an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both P and Q. P is not an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T. S is seated second to the left of T. If V is seated fourth to the right of P, where is the vacant seat?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Third to the right of 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Fourth to the left of Q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Second to the left of 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To the immediate left of V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7EDAC2AE-4851-21DD-8F7F-7DCD5532A573}"/>
              </a:ext>
            </a:extLst>
          </p:cNvPr>
          <p:cNvSpPr txBox="1"/>
          <p:nvPr/>
        </p:nvSpPr>
        <p:spPr>
          <a:xfrm>
            <a:off x="7730836" y="979055"/>
            <a:ext cx="4230255" cy="428567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4DEBCAA3-6D09-9F8A-EB8C-2BC93029B5DF}"/>
              </a:ext>
            </a:extLst>
          </p:cNvPr>
          <p:cNvSpPr txBox="1"/>
          <p:nvPr/>
        </p:nvSpPr>
        <p:spPr>
          <a:xfrm>
            <a:off x="7607993" y="938381"/>
            <a:ext cx="4353098" cy="3416320"/>
          </a:xfrm>
          <a:prstGeom prst="rect">
            <a:avLst/>
          </a:prstGeom>
          <a:noFill/>
        </p:spPr>
        <p:txBody>
          <a:bodyPr wrap="square" rtlCol="0">
            <a:spAutoFit/>
          </a:bodyPr>
          <a:lstStyle/>
          <a:p>
            <a:r>
              <a:rPr lang="ne-NP" dirty="0"/>
              <a:t>सात बच्चे, </a:t>
            </a:r>
            <a:r>
              <a:rPr lang="en-US" dirty="0"/>
              <a:t>P, Q, R, S, T, U, </a:t>
            </a:r>
            <a:r>
              <a:rPr lang="ne-NP" dirty="0"/>
              <a:t>और </a:t>
            </a:r>
            <a:r>
              <a:rPr lang="en-US" dirty="0"/>
              <a:t>V </a:t>
            </a:r>
            <a:r>
              <a:rPr lang="ne-NP" dirty="0"/>
              <a:t>एक चौकोर खाने की मेज के चारों ओर केंद्र की ओर उन्मुख होकर बैठे हैं। उनमें से कुछ कोने पर बैठे हैं जबकि कुछ मेज की भुजाओं के ठीक मध्य में बैठे हैं। एक सीट खाली रह गई है। </a:t>
            </a:r>
            <a:r>
              <a:rPr lang="en-US" dirty="0"/>
              <a:t>U </a:t>
            </a:r>
            <a:r>
              <a:rPr lang="ne-NP" dirty="0"/>
              <a:t>और </a:t>
            </a:r>
            <a:r>
              <a:rPr lang="en-US" dirty="0"/>
              <a:t>T </a:t>
            </a:r>
            <a:r>
              <a:rPr lang="ne-NP" dirty="0"/>
              <a:t>तत्काल पड़ोसी हैं। </a:t>
            </a:r>
            <a:r>
              <a:rPr lang="en-US" dirty="0"/>
              <a:t>Q </a:t>
            </a:r>
            <a:r>
              <a:rPr lang="ne-NP" dirty="0"/>
              <a:t>कोने पर बैठा है, </a:t>
            </a:r>
            <a:r>
              <a:rPr lang="en-US" dirty="0"/>
              <a:t>T </a:t>
            </a:r>
            <a:r>
              <a:rPr lang="ne-NP" dirty="0"/>
              <a:t>के दायें से तीसरा। </a:t>
            </a:r>
            <a:r>
              <a:rPr lang="en-US" dirty="0"/>
              <a:t>U </a:t>
            </a:r>
            <a:r>
              <a:rPr lang="ne-NP" dirty="0"/>
              <a:t>और </a:t>
            </a:r>
            <a:r>
              <a:rPr lang="en-US" dirty="0"/>
              <a:t>Q </a:t>
            </a:r>
            <a:r>
              <a:rPr lang="ne-NP" dirty="0"/>
              <a:t>के बीच केवल तीन बच्चे बैठे हैं। </a:t>
            </a:r>
            <a:r>
              <a:rPr lang="en-US" dirty="0"/>
              <a:t>R, P </a:t>
            </a:r>
            <a:r>
              <a:rPr lang="ne-NP" dirty="0"/>
              <a:t>और </a:t>
            </a:r>
            <a:r>
              <a:rPr lang="en-US" dirty="0"/>
              <a:t>Q </a:t>
            </a:r>
            <a:r>
              <a:rPr lang="ne-NP" dirty="0"/>
              <a:t>दोनों का निकटतम पड़ोसी है। </a:t>
            </a:r>
            <a:r>
              <a:rPr lang="en-US" dirty="0"/>
              <a:t>P, T </a:t>
            </a:r>
            <a:r>
              <a:rPr lang="ne-NP" dirty="0"/>
              <a:t>का निकटतम पड़ोसी नहीं है। </a:t>
            </a:r>
            <a:r>
              <a:rPr lang="en-US" dirty="0"/>
              <a:t>T </a:t>
            </a:r>
            <a:r>
              <a:rPr lang="ne-NP" dirty="0"/>
              <a:t>के बायें। यदि </a:t>
            </a:r>
            <a:r>
              <a:rPr lang="en-US" dirty="0"/>
              <a:t>V, P </a:t>
            </a:r>
            <a:r>
              <a:rPr lang="ne-NP" dirty="0"/>
              <a:t>के दायें से चौथे स्थान पर बैठा है, तो खाली सीट कहाँ है?</a:t>
            </a:r>
            <a:endParaRPr lang="en-US" dirty="0"/>
          </a:p>
        </p:txBody>
      </p:sp>
    </p:spTree>
    <p:extLst>
      <p:ext uri="{BB962C8B-B14F-4D97-AF65-F5344CB8AC3E}">
        <p14:creationId xmlns:p14="http://schemas.microsoft.com/office/powerpoint/2010/main" val="280260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71120" y="807011"/>
            <a:ext cx="7465753"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Q9. Seven children, P, Q, R, S, T, U, and V are seated around a square dining table, all facing towards the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Some of them are sitting at the corners while some are sitting at the exact </a:t>
            </a:r>
            <a:r>
              <a:rPr lang="en-US" sz="24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400" b="1" dirty="0">
                <a:latin typeface="Cambria" panose="02040503050406030204" pitchFamily="18" charset="0"/>
                <a:ea typeface="Cambria" panose="02040503050406030204" pitchFamily="18" charset="0"/>
                <a:cs typeface="Arial Unicode MS" panose="020B0604020202020204" pitchFamily="34" charset="-128"/>
              </a:rPr>
              <a:t> of the sides of the table. One seat is left vacant. U and T are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neighbours</a:t>
            </a:r>
            <a:r>
              <a:rPr lang="en-US" sz="2400" b="1" dirty="0">
                <a:latin typeface="Cambria" panose="02040503050406030204" pitchFamily="18" charset="0"/>
                <a:ea typeface="Cambria" panose="02040503050406030204" pitchFamily="18" charset="0"/>
                <a:cs typeface="Arial Unicode MS" panose="020B0604020202020204" pitchFamily="34" charset="-128"/>
              </a:rPr>
              <a:t>. Q is seated at a corner, third to the right of T. Only three kids are seated between U and Q. R is an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both P and Q. P is not an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T. S is seated second to the left of T. If V is seated fourth to the right of P, where is the vacant seat?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Third to the right of 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Fourth to the left of Q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Second to the left of 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To the immediate left of V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7EDAC2AE-4851-21DD-8F7F-7DCD5532A573}"/>
              </a:ext>
            </a:extLst>
          </p:cNvPr>
          <p:cNvSpPr txBox="1"/>
          <p:nvPr/>
        </p:nvSpPr>
        <p:spPr>
          <a:xfrm>
            <a:off x="7730836" y="979055"/>
            <a:ext cx="4230255" cy="428567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9694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06531" y="1257185"/>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Q10. Select the option that will replace the question mark (?) in the given figure to complete the pattern.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EFC82F9F-78E4-6F75-6C13-7F389972496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543214" y="2024270"/>
            <a:ext cx="1638300" cy="1752600"/>
          </a:xfrm>
          <a:prstGeom prst="rect">
            <a:avLst/>
          </a:prstGeom>
        </p:spPr>
      </p:pic>
      <p:pic>
        <p:nvPicPr>
          <p:cNvPr id="8" name="Picture 7">
            <a:extLst>
              <a:ext uri="{FF2B5EF4-FFF2-40B4-BE49-F238E27FC236}">
                <a16:creationId xmlns:a16="http://schemas.microsoft.com/office/drawing/2014/main" id="{E5F87A35-1E22-E49A-14C8-230261EE7EFE}"/>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brightnessContrast bright="20000" contrast="-20000"/>
                    </a14:imgEffect>
                  </a14:imgLayer>
                </a14:imgProps>
              </a:ext>
            </a:extLst>
          </a:blip>
          <a:stretch>
            <a:fillRect/>
          </a:stretch>
        </p:blipFill>
        <p:spPr>
          <a:xfrm>
            <a:off x="966656" y="4092811"/>
            <a:ext cx="1249494" cy="2051534"/>
          </a:xfrm>
          <a:prstGeom prst="rect">
            <a:avLst/>
          </a:prstGeom>
        </p:spPr>
      </p:pic>
      <p:pic>
        <p:nvPicPr>
          <p:cNvPr id="10" name="Picture 9">
            <a:extLst>
              <a:ext uri="{FF2B5EF4-FFF2-40B4-BE49-F238E27FC236}">
                <a16:creationId xmlns:a16="http://schemas.microsoft.com/office/drawing/2014/main" id="{7E717DF9-1BEC-8DA9-C5AF-E0E026B0D944}"/>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Photocopy/>
                    </a14:imgEffect>
                    <a14:imgEffect>
                      <a14:brightnessContrast bright="20000" contrast="-20000"/>
                    </a14:imgEffect>
                  </a14:imgLayer>
                </a14:imgProps>
              </a:ext>
            </a:extLst>
          </a:blip>
          <a:srcRect l="7287"/>
          <a:stretch/>
        </p:blipFill>
        <p:spPr>
          <a:xfrm>
            <a:off x="3759201" y="3983569"/>
            <a:ext cx="1249494" cy="2161577"/>
          </a:xfrm>
          <a:prstGeom prst="rect">
            <a:avLst/>
          </a:prstGeom>
        </p:spPr>
      </p:pic>
      <p:pic>
        <p:nvPicPr>
          <p:cNvPr id="12" name="Picture 11">
            <a:extLst>
              <a:ext uri="{FF2B5EF4-FFF2-40B4-BE49-F238E27FC236}">
                <a16:creationId xmlns:a16="http://schemas.microsoft.com/office/drawing/2014/main" id="{71C6D3E9-D64F-7717-2AFD-53A728B43374}"/>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Effect>
                      <a14:brightnessContrast bright="20000" contrast="-20000"/>
                    </a14:imgEffect>
                  </a14:imgLayer>
                </a14:imgProps>
              </a:ext>
            </a:extLst>
          </a:blip>
          <a:stretch>
            <a:fillRect/>
          </a:stretch>
        </p:blipFill>
        <p:spPr>
          <a:xfrm>
            <a:off x="6475544" y="4003560"/>
            <a:ext cx="1249494" cy="2039990"/>
          </a:xfrm>
          <a:prstGeom prst="rect">
            <a:avLst/>
          </a:prstGeom>
        </p:spPr>
      </p:pic>
      <p:pic>
        <p:nvPicPr>
          <p:cNvPr id="14" name="Picture 13">
            <a:extLst>
              <a:ext uri="{FF2B5EF4-FFF2-40B4-BE49-F238E27FC236}">
                <a16:creationId xmlns:a16="http://schemas.microsoft.com/office/drawing/2014/main" id="{BE36CC42-9799-D2D0-4EAB-BD09C6D0EBBB}"/>
              </a:ext>
            </a:extLst>
          </p:cNvPr>
          <p:cNvPicPr>
            <a:picLocks noChangeAspect="1"/>
          </p:cNvPicPr>
          <p:nvPr/>
        </p:nvPicPr>
        <p:blipFill>
          <a:blip r:embed="rId11">
            <a:extLst>
              <a:ext uri="{BEBA8EAE-BF5A-486C-A8C5-ECC9F3942E4B}">
                <a14:imgProps xmlns:a14="http://schemas.microsoft.com/office/drawing/2010/main">
                  <a14:imgLayer r:embed="rId12">
                    <a14:imgEffect>
                      <a14:artisticPhotocopy/>
                    </a14:imgEffect>
                    <a14:imgEffect>
                      <a14:sharpenSoften amount="50000"/>
                    </a14:imgEffect>
                    <a14:imgEffect>
                      <a14:brightnessContrast bright="20000" contrast="-20000"/>
                    </a14:imgEffect>
                  </a14:imgLayer>
                </a14:imgProps>
              </a:ext>
            </a:extLst>
          </a:blip>
          <a:stretch>
            <a:fillRect/>
          </a:stretch>
        </p:blipFill>
        <p:spPr>
          <a:xfrm>
            <a:off x="9266633" y="4003560"/>
            <a:ext cx="1107658" cy="1948507"/>
          </a:xfrm>
          <a:prstGeom prst="rect">
            <a:avLst/>
          </a:prstGeom>
        </p:spPr>
      </p:pic>
    </p:spTree>
    <p:extLst>
      <p:ext uri="{BB962C8B-B14F-4D97-AF65-F5344CB8AC3E}">
        <p14:creationId xmlns:p14="http://schemas.microsoft.com/office/powerpoint/2010/main" val="314607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07011"/>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Q11. Select the option that is related to the fifth term in the same way as the second term is related to the first term and the fourth term is related to the third term.</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SEVERE : EREVES :: CRIMINAL: LANIMIRC :: LOCATION : ?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NIOATCOL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NOITACOL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NIOTACOL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NOIATCOL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67310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71120" y="843956"/>
            <a:ext cx="11542255" cy="415498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Q12. Seven people A, B, C, D, E, F and G are sitting in a straight row, facing north. Only five people are sitting in between G and E. F is an immediate </a:t>
            </a:r>
            <a:r>
              <a:rPr lang="en-US" sz="24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400" b="1" dirty="0">
                <a:latin typeface="Cambria" panose="02040503050406030204" pitchFamily="18" charset="0"/>
                <a:ea typeface="Cambria" panose="02040503050406030204" pitchFamily="18" charset="0"/>
                <a:cs typeface="Arial Unicode MS" panose="020B0604020202020204" pitchFamily="34" charset="-128"/>
              </a:rPr>
              <a:t> of both G and A. Only four people are sitting to the right of A. Who is sitting on the extreme left? </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सात व्यक्ति </a:t>
            </a:r>
            <a:r>
              <a:rPr lang="en-US" sz="2400" b="1" dirty="0">
                <a:latin typeface="Cambria" panose="02040503050406030204" pitchFamily="18" charset="0"/>
                <a:ea typeface="Cambria" panose="02040503050406030204" pitchFamily="18" charset="0"/>
                <a:cs typeface="Arial Unicode MS" panose="020B0604020202020204" pitchFamily="34" charset="-128"/>
              </a:rPr>
              <a:t>A, B, C, D, E, F </a:t>
            </a:r>
            <a:r>
              <a:rPr lang="ne-NP" sz="2400" b="1" dirty="0">
                <a:latin typeface="Cambria" panose="02040503050406030204" pitchFamily="18" charset="0"/>
                <a:ea typeface="Cambria" panose="02040503050406030204" pitchFamily="18" charset="0"/>
                <a:cs typeface="Arial Unicode MS" panose="020B0604020202020204" pitchFamily="34" charset="-128"/>
              </a:rPr>
              <a:t>और </a:t>
            </a:r>
            <a:r>
              <a:rPr lang="en-US" sz="2400" b="1" dirty="0">
                <a:latin typeface="Cambria" panose="02040503050406030204" pitchFamily="18" charset="0"/>
                <a:ea typeface="Cambria" panose="02040503050406030204" pitchFamily="18" charset="0"/>
                <a:cs typeface="Arial Unicode MS" panose="020B0604020202020204" pitchFamily="34" charset="-128"/>
              </a:rPr>
              <a:t>G </a:t>
            </a:r>
            <a:r>
              <a:rPr lang="ne-NP" sz="2400" b="1" dirty="0">
                <a:latin typeface="Cambria" panose="02040503050406030204" pitchFamily="18" charset="0"/>
                <a:ea typeface="Cambria" panose="02040503050406030204" pitchFamily="18" charset="0"/>
                <a:cs typeface="Arial Unicode MS" panose="020B0604020202020204" pitchFamily="34" charset="-128"/>
              </a:rPr>
              <a:t>एक सीधी पंक्ति में उत्तर की ओर उन्मुख होकर बैठे हैं। </a:t>
            </a:r>
            <a:r>
              <a:rPr lang="en-US" sz="2400" b="1" dirty="0">
                <a:latin typeface="Cambria" panose="02040503050406030204" pitchFamily="18" charset="0"/>
                <a:ea typeface="Cambria" panose="02040503050406030204" pitchFamily="18" charset="0"/>
                <a:cs typeface="Arial Unicode MS" panose="020B0604020202020204" pitchFamily="34" charset="-128"/>
              </a:rPr>
              <a:t>G </a:t>
            </a:r>
            <a:r>
              <a:rPr lang="ne-NP" sz="2400" b="1" dirty="0">
                <a:latin typeface="Cambria" panose="02040503050406030204" pitchFamily="18" charset="0"/>
                <a:ea typeface="Cambria" panose="02040503050406030204" pitchFamily="18" charset="0"/>
                <a:cs typeface="Arial Unicode MS" panose="020B0604020202020204" pitchFamily="34" charset="-128"/>
              </a:rPr>
              <a:t>और </a:t>
            </a:r>
            <a:r>
              <a:rPr lang="en-US" sz="2400" b="1" dirty="0">
                <a:latin typeface="Cambria" panose="02040503050406030204" pitchFamily="18" charset="0"/>
                <a:ea typeface="Cambria" panose="02040503050406030204" pitchFamily="18" charset="0"/>
                <a:cs typeface="Arial Unicode MS" panose="020B0604020202020204" pitchFamily="34" charset="-128"/>
              </a:rPr>
              <a:t>E </a:t>
            </a:r>
            <a:r>
              <a:rPr lang="ne-NP" sz="2400" b="1" dirty="0">
                <a:latin typeface="Cambria" panose="02040503050406030204" pitchFamily="18" charset="0"/>
                <a:ea typeface="Cambria" panose="02040503050406030204" pitchFamily="18" charset="0"/>
                <a:cs typeface="Arial Unicode MS" panose="020B0604020202020204" pitchFamily="34" charset="-128"/>
              </a:rPr>
              <a:t>के मध्य केवल पांच व्यक्ति बैठे हैं। </a:t>
            </a:r>
            <a:r>
              <a:rPr lang="en-US" sz="2400" b="1" dirty="0">
                <a:latin typeface="Cambria" panose="02040503050406030204" pitchFamily="18" charset="0"/>
                <a:ea typeface="Cambria" panose="02040503050406030204" pitchFamily="18" charset="0"/>
                <a:cs typeface="Arial Unicode MS" panose="020B0604020202020204" pitchFamily="34" charset="-128"/>
              </a:rPr>
              <a:t>F, G </a:t>
            </a:r>
            <a:r>
              <a:rPr lang="ne-NP" sz="2400" b="1" dirty="0">
                <a:latin typeface="Cambria" panose="02040503050406030204" pitchFamily="18" charset="0"/>
                <a:ea typeface="Cambria" panose="02040503050406030204" pitchFamily="18" charset="0"/>
                <a:cs typeface="Arial Unicode MS" panose="020B0604020202020204" pitchFamily="34" charset="-128"/>
              </a:rPr>
              <a:t>और </a:t>
            </a:r>
            <a:r>
              <a:rPr lang="en-US" sz="2400" b="1" dirty="0">
                <a:latin typeface="Cambria" panose="02040503050406030204" pitchFamily="18" charset="0"/>
                <a:ea typeface="Cambria" panose="02040503050406030204" pitchFamily="18" charset="0"/>
                <a:cs typeface="Arial Unicode MS" panose="020B0604020202020204" pitchFamily="34" charset="-128"/>
              </a:rPr>
              <a:t>A </a:t>
            </a:r>
            <a:r>
              <a:rPr lang="ne-NP" sz="2400" b="1" dirty="0">
                <a:latin typeface="Cambria" panose="02040503050406030204" pitchFamily="18" charset="0"/>
                <a:ea typeface="Cambria" panose="02040503050406030204" pitchFamily="18" charset="0"/>
                <a:cs typeface="Arial Unicode MS" panose="020B0604020202020204" pitchFamily="34" charset="-128"/>
              </a:rPr>
              <a:t>दोनों का निकटतम पडोसी है। केवल चार व्यक्ति </a:t>
            </a:r>
            <a:r>
              <a:rPr lang="en-US" sz="2400" b="1" dirty="0">
                <a:latin typeface="Cambria" panose="02040503050406030204" pitchFamily="18" charset="0"/>
                <a:ea typeface="Cambria" panose="02040503050406030204" pitchFamily="18" charset="0"/>
                <a:cs typeface="Arial Unicode MS" panose="020B0604020202020204" pitchFamily="34" charset="-128"/>
              </a:rPr>
              <a:t>A </a:t>
            </a:r>
            <a:r>
              <a:rPr lang="ne-NP" sz="2400" b="1" dirty="0">
                <a:latin typeface="Cambria" panose="02040503050406030204" pitchFamily="18" charset="0"/>
                <a:ea typeface="Cambria" panose="02040503050406030204" pitchFamily="18" charset="0"/>
                <a:cs typeface="Arial Unicode MS" panose="020B0604020202020204" pitchFamily="34" charset="-128"/>
              </a:rPr>
              <a:t>के दायें बैठे हैं। अंतिम बायें कौन बैठा है?</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G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B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D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E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74751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Q13. Which of the given letter-clusters will replace the question mark (?) in the following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FVYA, ITWD, LRUG, ?, RNQM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OPSI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OPSJ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OTSI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OPTJ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746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Q14. Select the correct mirror image of the given figure when the mirror is placed at MN as shown.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A086360E-52AE-E8AA-3354-683D22A531D4}"/>
              </a:ext>
            </a:extLst>
          </p:cNvPr>
          <p:cNvPicPr>
            <a:picLocks noChangeAspect="1"/>
          </p:cNvPicPr>
          <p:nvPr/>
        </p:nvPicPr>
        <p:blipFill>
          <a:blip r:embed="rId3"/>
          <a:stretch>
            <a:fillRect/>
          </a:stretch>
        </p:blipFill>
        <p:spPr>
          <a:xfrm>
            <a:off x="1270273" y="2061995"/>
            <a:ext cx="1685072" cy="1717016"/>
          </a:xfrm>
          <a:prstGeom prst="rect">
            <a:avLst/>
          </a:prstGeom>
        </p:spPr>
      </p:pic>
      <p:pic>
        <p:nvPicPr>
          <p:cNvPr id="8" name="Picture 7">
            <a:extLst>
              <a:ext uri="{FF2B5EF4-FFF2-40B4-BE49-F238E27FC236}">
                <a16:creationId xmlns:a16="http://schemas.microsoft.com/office/drawing/2014/main" id="{FBD673FB-DD65-B671-3C35-03BBB3A80437}"/>
              </a:ext>
            </a:extLst>
          </p:cNvPr>
          <p:cNvPicPr>
            <a:picLocks noChangeAspect="1"/>
          </p:cNvPicPr>
          <p:nvPr/>
        </p:nvPicPr>
        <p:blipFill>
          <a:blip r:embed="rId4"/>
          <a:stretch>
            <a:fillRect/>
          </a:stretch>
        </p:blipFill>
        <p:spPr>
          <a:xfrm>
            <a:off x="1049280" y="3954479"/>
            <a:ext cx="2127058" cy="2552470"/>
          </a:xfrm>
          <a:prstGeom prst="rect">
            <a:avLst/>
          </a:prstGeom>
        </p:spPr>
      </p:pic>
    </p:spTree>
    <p:extLst>
      <p:ext uri="{BB962C8B-B14F-4D97-AF65-F5344CB8AC3E}">
        <p14:creationId xmlns:p14="http://schemas.microsoft.com/office/powerpoint/2010/main" val="302170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61674" y="807011"/>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Q15. Select the set in which the numbers are related in the same way as are the numbers of the given sets.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(6, 5, 35)</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(8, 4, 36)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(10, 6, 60)</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(7, 9, 72)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(4, 8, 36)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(9, 5, 45)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8673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Q16. Select the option that represents the correct order of the given words as they would appear in an English dictionary.</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 Stalker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 Station</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 Stammer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4. Stabbed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5. Strange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6. Strings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7. Stacked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4, 7, 1, 3, 2, 5, 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7, 4, 1, 3, 2, 5, 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4, 7, 1, 3, 5, 2, 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4, 7, 1, 3, 2, 6,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9613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Q17. In this question, three statements are given, followed by two conclusions numbered I and II. Assuming the statements to be true, even if they seem to be at variance with commonly known facts, decide which of the conclusion(s) logically follow(s) from the statements.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All scooters are cars.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No car is a cycle.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All cars are vehicles.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 All cars are scooters.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ll. Some cycles are vehicles.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Only conclusion II follows.	(b) Both conclusions I and II follow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Only conclusion I follows. 	(d) Neither conclusion I nor II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0399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Q18. Which letter-cluster will replace the question mark (?) to complete the given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FJVT, ?, JPBX, LSEZ, NVHB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GKWR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JMXU</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JKYR</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HMYV</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918452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97775"/>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Q19. Select the option that represents the correct order of the given words as they would appear in an English dictionary.</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 Pentium</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 Pentagon</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 </a:t>
            </a:r>
            <a:r>
              <a:rPr lang="en-US" sz="2400" b="1" dirty="0" err="1">
                <a:latin typeface="Cambria" panose="02040503050406030204" pitchFamily="18" charset="0"/>
                <a:ea typeface="Cambria" panose="02040503050406030204" pitchFamily="18" charset="0"/>
                <a:cs typeface="Arial Unicode MS" panose="020B0604020202020204" pitchFamily="34" charset="-128"/>
              </a:rPr>
              <a:t>Penalise</a:t>
            </a: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4. Permeate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5. Personified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6. Penetrate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7. Pesticide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3, 2, 6, 1, 4, 5, 7</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3, 6, 1, 2, 5, 4, 7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3, 6, 1, 2, 4, 5, 7</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3, 6, 2, 1, 4, 5, 7</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41566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Q20. Select the option that represents the letters that, when sequentially placed from left to right in the blanks below, will complete the letter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_ HE _ CKCC _ ECC __ CH _ C _ K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H E C </a:t>
            </a:r>
            <a:r>
              <a:rPr lang="en-US" sz="2400" b="1" dirty="0" err="1">
                <a:latin typeface="Cambria" panose="02040503050406030204" pitchFamily="18" charset="0"/>
                <a:ea typeface="Cambria" panose="02040503050406030204" pitchFamily="18" charset="0"/>
                <a:cs typeface="Arial Unicode MS" panose="020B0604020202020204" pitchFamily="34" charset="-128"/>
              </a:rPr>
              <a:t>C</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err="1">
                <a:latin typeface="Cambria" panose="02040503050406030204" pitchFamily="18" charset="0"/>
                <a:ea typeface="Cambria" panose="02040503050406030204" pitchFamily="18" charset="0"/>
                <a:cs typeface="Arial Unicode MS" panose="020B0604020202020204" pitchFamily="34" charset="-128"/>
              </a:rPr>
              <a:t>C</a:t>
            </a:r>
            <a:r>
              <a:rPr lang="en-US" sz="2400" b="1" dirty="0">
                <a:latin typeface="Cambria" panose="02040503050406030204" pitchFamily="18" charset="0"/>
                <a:ea typeface="Cambria" panose="02040503050406030204" pitchFamily="18" charset="0"/>
                <a:cs typeface="Arial Unicode MS" panose="020B0604020202020204" pitchFamily="34" charset="-128"/>
              </a:rPr>
              <a:t> E K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C </a:t>
            </a:r>
            <a:r>
              <a:rPr lang="en-US" sz="2400" b="1" dirty="0" err="1">
                <a:latin typeface="Cambria" panose="02040503050406030204" pitchFamily="18" charset="0"/>
                <a:ea typeface="Cambria" panose="02040503050406030204" pitchFamily="18" charset="0"/>
                <a:cs typeface="Arial Unicode MS" panose="020B0604020202020204" pitchFamily="34" charset="-128"/>
              </a:rPr>
              <a:t>C</a:t>
            </a:r>
            <a:r>
              <a:rPr lang="en-US" sz="2400" b="1" dirty="0">
                <a:latin typeface="Cambria" panose="02040503050406030204" pitchFamily="18" charset="0"/>
                <a:ea typeface="Cambria" panose="02040503050406030204" pitchFamily="18" charset="0"/>
                <a:cs typeface="Arial Unicode MS" panose="020B0604020202020204" pitchFamily="34" charset="-128"/>
              </a:rPr>
              <a:t> H K C E C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C H E C </a:t>
            </a:r>
            <a:r>
              <a:rPr lang="en-US" sz="2400" b="1" dirty="0" err="1">
                <a:latin typeface="Cambria" panose="02040503050406030204" pitchFamily="18" charset="0"/>
                <a:ea typeface="Cambria" panose="02040503050406030204" pitchFamily="18" charset="0"/>
                <a:cs typeface="Arial Unicode MS" panose="020B0604020202020204" pitchFamily="34" charset="-128"/>
              </a:rPr>
              <a:t>C</a:t>
            </a:r>
            <a:r>
              <a:rPr lang="en-US" sz="2400" b="1" dirty="0">
                <a:latin typeface="Cambria" panose="02040503050406030204" pitchFamily="18" charset="0"/>
                <a:ea typeface="Cambria" panose="02040503050406030204" pitchFamily="18" charset="0"/>
                <a:cs typeface="Arial Unicode MS" panose="020B0604020202020204" pitchFamily="34" charset="-128"/>
              </a:rPr>
              <a:t> E K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C K E C </a:t>
            </a:r>
            <a:r>
              <a:rPr lang="en-US" sz="2400" b="1" dirty="0" err="1">
                <a:latin typeface="Cambria" panose="02040503050406030204" pitchFamily="18" charset="0"/>
                <a:ea typeface="Cambria" panose="02040503050406030204" pitchFamily="18" charset="0"/>
                <a:cs typeface="Arial Unicode MS" panose="020B0604020202020204" pitchFamily="34" charset="-128"/>
              </a:rPr>
              <a:t>C</a:t>
            </a:r>
            <a:r>
              <a:rPr lang="en-US" sz="2400" b="1" dirty="0">
                <a:latin typeface="Cambria" panose="02040503050406030204" pitchFamily="18" charset="0"/>
                <a:ea typeface="Cambria" panose="02040503050406030204" pitchFamily="18" charset="0"/>
                <a:cs typeface="Arial Unicode MS" panose="020B0604020202020204" pitchFamily="34" charset="-128"/>
              </a:rPr>
              <a:t> H E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9150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3416320"/>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Q21. In a certain code language, 'TAXPAYER' is written as 'UCYRBAFT' and 'TAXATION’ is written as 'UCYCUKPP'. How will 'TENDENCY' be written in that language? </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400" b="1" dirty="0">
                <a:latin typeface="Cambria" panose="02040503050406030204" pitchFamily="18" charset="0"/>
                <a:ea typeface="Cambria" panose="02040503050406030204" pitchFamily="18" charset="0"/>
                <a:cs typeface="Arial Unicode MS" panose="020B0604020202020204" pitchFamily="34" charset="-128"/>
              </a:rPr>
              <a:t>TAXPAYER' </a:t>
            </a:r>
            <a:r>
              <a:rPr lang="ne-NP" sz="2400" b="1" dirty="0">
                <a:latin typeface="Cambria" panose="02040503050406030204" pitchFamily="18" charset="0"/>
                <a:ea typeface="Cambria" panose="02040503050406030204" pitchFamily="18" charset="0"/>
                <a:cs typeface="Arial Unicode MS" panose="020B0604020202020204" pitchFamily="34" charset="-128"/>
              </a:rPr>
              <a:t>को '</a:t>
            </a:r>
            <a:r>
              <a:rPr lang="en-US" sz="2400" b="1" dirty="0">
                <a:latin typeface="Cambria" panose="02040503050406030204" pitchFamily="18" charset="0"/>
                <a:ea typeface="Cambria" panose="02040503050406030204" pitchFamily="18" charset="0"/>
                <a:cs typeface="Arial Unicode MS" panose="020B0604020202020204" pitchFamily="34" charset="-128"/>
              </a:rPr>
              <a:t>UCYRBAFT' </a:t>
            </a:r>
            <a:r>
              <a:rPr lang="ne-NP" sz="2400" b="1" dirty="0">
                <a:latin typeface="Cambria" panose="02040503050406030204" pitchFamily="18" charset="0"/>
                <a:ea typeface="Cambria" panose="02040503050406030204" pitchFamily="18" charset="0"/>
                <a:cs typeface="Arial Unicode MS" panose="020B0604020202020204" pitchFamily="34" charset="-128"/>
              </a:rPr>
              <a:t>लिखा जाता है और '</a:t>
            </a:r>
            <a:r>
              <a:rPr lang="en-US" sz="2400" b="1" dirty="0">
                <a:latin typeface="Cambria" panose="02040503050406030204" pitchFamily="18" charset="0"/>
                <a:ea typeface="Cambria" panose="02040503050406030204" pitchFamily="18" charset="0"/>
                <a:cs typeface="Arial Unicode MS" panose="020B0604020202020204" pitchFamily="34" charset="-128"/>
              </a:rPr>
              <a:t>TAXATION' </a:t>
            </a:r>
            <a:r>
              <a:rPr lang="ne-NP" sz="2400" b="1" dirty="0">
                <a:latin typeface="Cambria" panose="02040503050406030204" pitchFamily="18" charset="0"/>
                <a:ea typeface="Cambria" panose="02040503050406030204" pitchFamily="18" charset="0"/>
                <a:cs typeface="Arial Unicode MS" panose="020B0604020202020204" pitchFamily="34" charset="-128"/>
              </a:rPr>
              <a:t>को '</a:t>
            </a:r>
            <a:r>
              <a:rPr lang="en-US" sz="2400" b="1" dirty="0">
                <a:latin typeface="Cambria" panose="02040503050406030204" pitchFamily="18" charset="0"/>
                <a:ea typeface="Cambria" panose="02040503050406030204" pitchFamily="18" charset="0"/>
                <a:cs typeface="Arial Unicode MS" panose="020B0604020202020204" pitchFamily="34" charset="-128"/>
              </a:rPr>
              <a:t>UCYCUKPP' </a:t>
            </a:r>
            <a:r>
              <a:rPr lang="ne-NP" sz="24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'टेंडेंसी' कैसे लिखा जाएगा?</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UGOEFPCA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UGOFFPDA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UGOFFPCB</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UHOFFPDA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51794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5491" y="938381"/>
            <a:ext cx="11542255" cy="3416320"/>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Q22. In a code language, ‘GATHER’ is written as '20-26-7-19-22-9' and ‘DISPERSE’ is written as '23-18-8-11-22-9-8-22'. How will ‘CONSTRAINT’ be written in that language? </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एक कूट भाषा में, '</a:t>
            </a:r>
            <a:r>
              <a:rPr lang="en-US" sz="2400" b="1" dirty="0">
                <a:latin typeface="Cambria" panose="02040503050406030204" pitchFamily="18" charset="0"/>
                <a:ea typeface="Cambria" panose="02040503050406030204" pitchFamily="18" charset="0"/>
                <a:cs typeface="Arial Unicode MS" panose="020B0604020202020204" pitchFamily="34" charset="-128"/>
              </a:rPr>
              <a:t>GATHER' </a:t>
            </a:r>
            <a:r>
              <a:rPr lang="ne-NP" sz="2400" b="1" dirty="0">
                <a:latin typeface="Cambria" panose="02040503050406030204" pitchFamily="18" charset="0"/>
                <a:ea typeface="Cambria" panose="02040503050406030204" pitchFamily="18" charset="0"/>
                <a:cs typeface="Arial Unicode MS" panose="020B0604020202020204" pitchFamily="34" charset="-128"/>
              </a:rPr>
              <a:t>को '20-26-7-19-22-9' और '</a:t>
            </a:r>
            <a:r>
              <a:rPr lang="en-US" sz="2400" b="1" dirty="0">
                <a:latin typeface="Cambria" panose="02040503050406030204" pitchFamily="18" charset="0"/>
                <a:ea typeface="Cambria" panose="02040503050406030204" pitchFamily="18" charset="0"/>
                <a:cs typeface="Arial Unicode MS" panose="020B0604020202020204" pitchFamily="34" charset="-128"/>
              </a:rPr>
              <a:t>DISPERSE' </a:t>
            </a:r>
            <a:r>
              <a:rPr lang="ne-NP" sz="2400" b="1" dirty="0">
                <a:latin typeface="Cambria" panose="02040503050406030204" pitchFamily="18" charset="0"/>
                <a:ea typeface="Cambria" panose="02040503050406030204" pitchFamily="18" charset="0"/>
                <a:cs typeface="Arial Unicode MS" panose="020B0604020202020204" pitchFamily="34" charset="-128"/>
              </a:rPr>
              <a:t>को '23-18-8-11-22-9-8-22' लिखा जाता है। उस भाषा में '</a:t>
            </a:r>
            <a:r>
              <a:rPr lang="en-US" sz="2400" b="1" dirty="0">
                <a:latin typeface="Cambria" panose="02040503050406030204" pitchFamily="18" charset="0"/>
                <a:ea typeface="Cambria" panose="02040503050406030204" pitchFamily="18" charset="0"/>
                <a:cs typeface="Arial Unicode MS" panose="020B0604020202020204" pitchFamily="34" charset="-128"/>
              </a:rPr>
              <a:t>CONSTRAINT' </a:t>
            </a:r>
            <a:r>
              <a:rPr lang="ne-NP" sz="2400" b="1" dirty="0">
                <a:latin typeface="Cambria" panose="02040503050406030204" pitchFamily="18" charset="0"/>
                <a:ea typeface="Cambria" panose="02040503050406030204" pitchFamily="18" charset="0"/>
                <a:cs typeface="Arial Unicode MS" panose="020B0604020202020204" pitchFamily="34" charset="-128"/>
              </a:rPr>
              <a:t>कैसे लिखा जाएगा?</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24-12-13-9-8-7-26-18-13-7</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24-13-12-8-7-9-26-13-18-7</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24-12-13-8-7-9-26-18-13-7</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24-11-13-7-8-9-26-18-13-7</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1168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62429"/>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Q23. Hari's brother is Shiv. Shiv has two sons Ram and Shyam. Shyam’s daughter is Priya. How is Shiv related to Priya?</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हरि के भाई शिव हैं। शिव के दो बेटे राम और श्याम हैं। श्याम की पुत्री प्रिया है। शिव, प्रिया से किस प्रकार संबंधित है?</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Father’s brother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Father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Father’s father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Brother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894920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324872" y="751344"/>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Q24. Select the correct combination of mathematical signs that can sequentially replace ‘A’ and balance the given equation.</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26 A 12 A 12 A 6 A 2 A 5 A 6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 +, </a:t>
                </a:r>
                <a14:m>
                  <m:oMath xmlns:m="http://schemas.openxmlformats.org/officeDocument/2006/math">
                    <m:r>
                      <a:rPr lang="en-US" sz="24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400" b="1" dirty="0">
                    <a:latin typeface="Cambria" panose="02040503050406030204" pitchFamily="18" charset="0"/>
                    <a:ea typeface="Cambria" panose="02040503050406030204" pitchFamily="18" charset="0"/>
                    <a:cs typeface="Arial Unicode MS" panose="020B0604020202020204" pitchFamily="34" charset="-128"/>
                  </a:rPr>
                  <a:t>, ×, =,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 -, </a:t>
                </a:r>
                <a14:m>
                  <m:oMath xmlns:m="http://schemas.openxmlformats.org/officeDocument/2006/math">
                    <m:r>
                      <a:rPr lang="en-US" sz="24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400" b="1" dirty="0">
                    <a:latin typeface="Cambria" panose="02040503050406030204" pitchFamily="18" charset="0"/>
                    <a:ea typeface="Cambria" panose="02040503050406030204" pitchFamily="18" charset="0"/>
                    <a:cs typeface="Arial Unicode MS" panose="020B0604020202020204" pitchFamily="34" charset="-128"/>
                  </a:rPr>
                  <a:t>, ×, =,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 +, ×, =, </a:t>
                </a:r>
                <a14:m>
                  <m:oMath xmlns:m="http://schemas.openxmlformats.org/officeDocument/2006/math">
                    <m:r>
                      <a:rPr lang="en-US" sz="24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4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 +, </a:t>
                </a:r>
                <a14:m>
                  <m:oMath xmlns:m="http://schemas.openxmlformats.org/officeDocument/2006/math">
                    <m:r>
                      <a:rPr lang="en-US" sz="24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400" b="1" dirty="0">
                    <a:latin typeface="Cambria" panose="02040503050406030204" pitchFamily="18" charset="0"/>
                    <a:ea typeface="Cambria" panose="02040503050406030204" pitchFamily="18" charset="0"/>
                    <a:cs typeface="Arial Unicode MS" panose="020B0604020202020204" pitchFamily="34" charset="-128"/>
                  </a:rPr>
                  <a:t>, =, ×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324872" y="751344"/>
                <a:ext cx="11542255" cy="2677656"/>
              </a:xfrm>
              <a:prstGeom prst="rect">
                <a:avLst/>
              </a:prstGeom>
              <a:blipFill>
                <a:blip r:embed="rId3"/>
                <a:stretch>
                  <a:fillRect l="-792" t="-1818" r="-792" b="-409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75022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324872" y="751344"/>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Q25. If A denotes ‘+’, B denotes ‘×‘, C denotes ‘-’, and D denotes ‘</a:t>
                </a:r>
                <a14:m>
                  <m:oMath xmlns:m="http://schemas.openxmlformats.org/officeDocument/2006/math">
                    <m:r>
                      <a:rPr lang="en-US" sz="24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400" b="1" dirty="0">
                    <a:latin typeface="Cambria" panose="02040503050406030204" pitchFamily="18" charset="0"/>
                    <a:ea typeface="Cambria" panose="02040503050406030204" pitchFamily="18" charset="0"/>
                    <a:cs typeface="Arial Unicode MS" panose="020B0604020202020204" pitchFamily="34" charset="-128"/>
                  </a:rPr>
                  <a:t>’, then what will come in place of ‘?’ in the following equation?</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99 D 9 B 6 D 3 A 5 B (2 C 1) A 3 = ?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30</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304</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76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154</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324872" y="751344"/>
                <a:ext cx="11542255" cy="2677656"/>
              </a:xfrm>
              <a:prstGeom prst="rect">
                <a:avLst/>
              </a:prstGeom>
              <a:blipFill>
                <a:blip r:embed="rId3"/>
                <a:stretch>
                  <a:fillRect l="-792" t="-1818" r="-792" b="-409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610896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71665"/>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Q26. Three different positions of the same dice are shown (Figure 1 – 3). Find the number on the face opposite to the face having ‘2’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4</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1</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69C6FA00-78B0-A96F-32C5-C72BEB958A83}"/>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contrast="-40000"/>
                    </a14:imgEffect>
                  </a14:imgLayer>
                </a14:imgProps>
              </a:ext>
            </a:extLst>
          </a:blip>
          <a:stretch>
            <a:fillRect/>
          </a:stretch>
        </p:blipFill>
        <p:spPr>
          <a:xfrm>
            <a:off x="600323" y="1682524"/>
            <a:ext cx="5354680" cy="2284897"/>
          </a:xfrm>
          <a:prstGeom prst="rect">
            <a:avLst/>
          </a:prstGeom>
        </p:spPr>
      </p:pic>
    </p:spTree>
    <p:extLst>
      <p:ext uri="{BB962C8B-B14F-4D97-AF65-F5344CB8AC3E}">
        <p14:creationId xmlns:p14="http://schemas.microsoft.com/office/powerpoint/2010/main" val="315856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33964" y="816247"/>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Q27. In a certain code language, 'EASY' is written as '64' and 'CAMP' is written as '47'. How will 'ABET' be written in that language?</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400" b="1" dirty="0">
                <a:latin typeface="Cambria" panose="02040503050406030204" pitchFamily="18" charset="0"/>
                <a:ea typeface="Cambria" panose="02040503050406030204" pitchFamily="18" charset="0"/>
                <a:cs typeface="Arial Unicode MS" panose="020B0604020202020204" pitchFamily="34" charset="-128"/>
              </a:rPr>
              <a:t>EASY' </a:t>
            </a:r>
            <a:r>
              <a:rPr lang="ne-NP" sz="2400" b="1" dirty="0">
                <a:latin typeface="Cambria" panose="02040503050406030204" pitchFamily="18" charset="0"/>
                <a:ea typeface="Cambria" panose="02040503050406030204" pitchFamily="18" charset="0"/>
                <a:cs typeface="Arial Unicode MS" panose="020B0604020202020204" pitchFamily="34" charset="-128"/>
              </a:rPr>
              <a:t>को '64' और '</a:t>
            </a:r>
            <a:r>
              <a:rPr lang="en-US" sz="2400" b="1" dirty="0">
                <a:latin typeface="Cambria" panose="02040503050406030204" pitchFamily="18" charset="0"/>
                <a:ea typeface="Cambria" panose="02040503050406030204" pitchFamily="18" charset="0"/>
                <a:cs typeface="Arial Unicode MS" panose="020B0604020202020204" pitchFamily="34" charset="-128"/>
              </a:rPr>
              <a:t>CAMP' </a:t>
            </a:r>
            <a:r>
              <a:rPr lang="ne-NP" sz="2400" b="1" dirty="0">
                <a:latin typeface="Cambria" panose="02040503050406030204" pitchFamily="18" charset="0"/>
                <a:ea typeface="Cambria" panose="02040503050406030204" pitchFamily="18" charset="0"/>
                <a:cs typeface="Arial Unicode MS" panose="020B0604020202020204" pitchFamily="34" charset="-128"/>
              </a:rPr>
              <a:t>को '47' लिखा जाता है। उस भाषा में '</a:t>
            </a:r>
            <a:r>
              <a:rPr lang="en-US" sz="2400" b="1" dirty="0">
                <a:latin typeface="Cambria" panose="02040503050406030204" pitchFamily="18" charset="0"/>
                <a:ea typeface="Cambria" panose="02040503050406030204" pitchFamily="18" charset="0"/>
                <a:cs typeface="Arial Unicode MS" panose="020B0604020202020204" pitchFamily="34" charset="-128"/>
              </a:rPr>
              <a:t>ABET' </a:t>
            </a:r>
            <a:r>
              <a:rPr lang="ne-NP" sz="2400" b="1" dirty="0">
                <a:latin typeface="Cambria" panose="02040503050406030204" pitchFamily="18" charset="0"/>
                <a:ea typeface="Cambria" panose="02040503050406030204" pitchFamily="18" charset="0"/>
                <a:cs typeface="Arial Unicode MS" panose="020B0604020202020204" pitchFamily="34" charset="-128"/>
              </a:rPr>
              <a:t>कैसे लिखा जाएगा?</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32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44</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42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46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67018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30832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Q28. Select the option that will replace the question mark (?) in the given figure to complete the pattern.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0A3E36A8-06FF-EC6C-8927-B183DE26E738}"/>
              </a:ext>
            </a:extLst>
          </p:cNvPr>
          <p:cNvPicPr>
            <a:picLocks noChangeAspect="1"/>
          </p:cNvPicPr>
          <p:nvPr/>
        </p:nvPicPr>
        <p:blipFill>
          <a:blip r:embed="rId3"/>
          <a:stretch>
            <a:fillRect/>
          </a:stretch>
        </p:blipFill>
        <p:spPr>
          <a:xfrm>
            <a:off x="991648" y="2165751"/>
            <a:ext cx="1491866" cy="1372517"/>
          </a:xfrm>
          <a:prstGeom prst="rect">
            <a:avLst/>
          </a:prstGeom>
        </p:spPr>
      </p:pic>
      <p:pic>
        <p:nvPicPr>
          <p:cNvPr id="8" name="Picture 7">
            <a:extLst>
              <a:ext uri="{FF2B5EF4-FFF2-40B4-BE49-F238E27FC236}">
                <a16:creationId xmlns:a16="http://schemas.microsoft.com/office/drawing/2014/main" id="{EC8BB287-9D6D-2031-3FB3-6FB5BC1088D2}"/>
              </a:ext>
            </a:extLst>
          </p:cNvPr>
          <p:cNvPicPr>
            <a:picLocks noChangeAspect="1"/>
          </p:cNvPicPr>
          <p:nvPr/>
        </p:nvPicPr>
        <p:blipFill>
          <a:blip r:embed="rId4"/>
          <a:stretch>
            <a:fillRect/>
          </a:stretch>
        </p:blipFill>
        <p:spPr>
          <a:xfrm>
            <a:off x="861177" y="3813797"/>
            <a:ext cx="1310890" cy="1836648"/>
          </a:xfrm>
          <a:prstGeom prst="rect">
            <a:avLst/>
          </a:prstGeom>
        </p:spPr>
      </p:pic>
      <p:pic>
        <p:nvPicPr>
          <p:cNvPr id="10" name="Picture 9">
            <a:extLst>
              <a:ext uri="{FF2B5EF4-FFF2-40B4-BE49-F238E27FC236}">
                <a16:creationId xmlns:a16="http://schemas.microsoft.com/office/drawing/2014/main" id="{B7B00D7F-DF48-E82E-1572-4EA05D2259E6}"/>
              </a:ext>
            </a:extLst>
          </p:cNvPr>
          <p:cNvPicPr>
            <a:picLocks noChangeAspect="1"/>
          </p:cNvPicPr>
          <p:nvPr/>
        </p:nvPicPr>
        <p:blipFill>
          <a:blip r:embed="rId5"/>
          <a:stretch>
            <a:fillRect/>
          </a:stretch>
        </p:blipFill>
        <p:spPr>
          <a:xfrm>
            <a:off x="3792400" y="3619832"/>
            <a:ext cx="1323967" cy="1913921"/>
          </a:xfrm>
          <a:prstGeom prst="rect">
            <a:avLst/>
          </a:prstGeom>
        </p:spPr>
      </p:pic>
      <p:pic>
        <p:nvPicPr>
          <p:cNvPr id="12" name="Picture 11">
            <a:extLst>
              <a:ext uri="{FF2B5EF4-FFF2-40B4-BE49-F238E27FC236}">
                <a16:creationId xmlns:a16="http://schemas.microsoft.com/office/drawing/2014/main" id="{747BA497-417F-26E2-9507-1CEEA36BCCF2}"/>
              </a:ext>
            </a:extLst>
          </p:cNvPr>
          <p:cNvPicPr>
            <a:picLocks noChangeAspect="1"/>
          </p:cNvPicPr>
          <p:nvPr/>
        </p:nvPicPr>
        <p:blipFill>
          <a:blip r:embed="rId6"/>
          <a:stretch>
            <a:fillRect/>
          </a:stretch>
        </p:blipFill>
        <p:spPr>
          <a:xfrm>
            <a:off x="6480454" y="3603921"/>
            <a:ext cx="1315175" cy="1852559"/>
          </a:xfrm>
          <a:prstGeom prst="rect">
            <a:avLst/>
          </a:prstGeom>
        </p:spPr>
      </p:pic>
      <p:pic>
        <p:nvPicPr>
          <p:cNvPr id="14" name="Picture 13">
            <a:extLst>
              <a:ext uri="{FF2B5EF4-FFF2-40B4-BE49-F238E27FC236}">
                <a16:creationId xmlns:a16="http://schemas.microsoft.com/office/drawing/2014/main" id="{398C5686-99DC-4358-1288-64EB124A6110}"/>
              </a:ext>
            </a:extLst>
          </p:cNvPr>
          <p:cNvPicPr>
            <a:picLocks noChangeAspect="1"/>
          </p:cNvPicPr>
          <p:nvPr/>
        </p:nvPicPr>
        <p:blipFill>
          <a:blip r:embed="rId7"/>
          <a:stretch>
            <a:fillRect/>
          </a:stretch>
        </p:blipFill>
        <p:spPr>
          <a:xfrm>
            <a:off x="9257882" y="3623171"/>
            <a:ext cx="1287144" cy="1815916"/>
          </a:xfrm>
          <a:prstGeom prst="rect">
            <a:avLst/>
          </a:prstGeom>
        </p:spPr>
      </p:pic>
    </p:spTree>
    <p:extLst>
      <p:ext uri="{BB962C8B-B14F-4D97-AF65-F5344CB8AC3E}">
        <p14:creationId xmlns:p14="http://schemas.microsoft.com/office/powerpoint/2010/main" val="3220868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03055" y="807011"/>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Q29. Select the option that is related to the third term in the same way as the second term is related to the first term and the sixth term is related to the fifth term.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145 : 170 :: 290 : ? :: 442 : 485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335</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320</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330</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325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542402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Q30. Which of the following numbers will replace the question mark(?) in the given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27, ?, 40, 45, 49, 52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32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35</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34</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36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261988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Q31. Select the option that is embedded in the given figure (rotation is NOT allowed) </a:t>
            </a:r>
          </a:p>
          <a:p>
            <a:pPr algn="r">
              <a:tabLst>
                <a:tab pos="2454275" algn="l"/>
              </a:tabLst>
            </a:pP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1DE868D5-496A-8C05-44B8-3FA081D0F9A0}"/>
              </a:ext>
            </a:extLst>
          </p:cNvPr>
          <p:cNvPicPr>
            <a:picLocks noChangeAspect="1"/>
          </p:cNvPicPr>
          <p:nvPr/>
        </p:nvPicPr>
        <p:blipFill>
          <a:blip r:embed="rId3"/>
          <a:stretch>
            <a:fillRect/>
          </a:stretch>
        </p:blipFill>
        <p:spPr>
          <a:xfrm>
            <a:off x="567439" y="2168393"/>
            <a:ext cx="2645660" cy="1287078"/>
          </a:xfrm>
          <a:prstGeom prst="rect">
            <a:avLst/>
          </a:prstGeom>
        </p:spPr>
      </p:pic>
      <p:pic>
        <p:nvPicPr>
          <p:cNvPr id="8" name="Picture 7">
            <a:extLst>
              <a:ext uri="{FF2B5EF4-FFF2-40B4-BE49-F238E27FC236}">
                <a16:creationId xmlns:a16="http://schemas.microsoft.com/office/drawing/2014/main" id="{E6886968-56B3-F9F2-E0CB-CF3240673F33}"/>
              </a:ext>
            </a:extLst>
          </p:cNvPr>
          <p:cNvPicPr>
            <a:picLocks noChangeAspect="1"/>
          </p:cNvPicPr>
          <p:nvPr/>
        </p:nvPicPr>
        <p:blipFill>
          <a:blip r:embed="rId4"/>
          <a:stretch>
            <a:fillRect/>
          </a:stretch>
        </p:blipFill>
        <p:spPr>
          <a:xfrm>
            <a:off x="1029533" y="3645175"/>
            <a:ext cx="1567465" cy="1623225"/>
          </a:xfrm>
          <a:prstGeom prst="rect">
            <a:avLst/>
          </a:prstGeom>
        </p:spPr>
      </p:pic>
      <p:pic>
        <p:nvPicPr>
          <p:cNvPr id="10" name="Picture 9">
            <a:extLst>
              <a:ext uri="{FF2B5EF4-FFF2-40B4-BE49-F238E27FC236}">
                <a16:creationId xmlns:a16="http://schemas.microsoft.com/office/drawing/2014/main" id="{3152DCF1-E873-EC0C-DCBF-3543521A685E}"/>
              </a:ext>
            </a:extLst>
          </p:cNvPr>
          <p:cNvPicPr>
            <a:picLocks noChangeAspect="1"/>
          </p:cNvPicPr>
          <p:nvPr/>
        </p:nvPicPr>
        <p:blipFill>
          <a:blip r:embed="rId5"/>
          <a:stretch>
            <a:fillRect/>
          </a:stretch>
        </p:blipFill>
        <p:spPr>
          <a:xfrm>
            <a:off x="3784583" y="3625925"/>
            <a:ext cx="1588996" cy="1552467"/>
          </a:xfrm>
          <a:prstGeom prst="rect">
            <a:avLst/>
          </a:prstGeom>
        </p:spPr>
      </p:pic>
      <p:pic>
        <p:nvPicPr>
          <p:cNvPr id="12" name="Picture 11">
            <a:extLst>
              <a:ext uri="{FF2B5EF4-FFF2-40B4-BE49-F238E27FC236}">
                <a16:creationId xmlns:a16="http://schemas.microsoft.com/office/drawing/2014/main" id="{0264C6C7-7CF8-878F-04C9-2001473B02B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tretch>
            <a:fillRect/>
          </a:stretch>
        </p:blipFill>
        <p:spPr>
          <a:xfrm>
            <a:off x="6463720" y="3625925"/>
            <a:ext cx="1804381" cy="1671271"/>
          </a:xfrm>
          <a:prstGeom prst="rect">
            <a:avLst/>
          </a:prstGeom>
        </p:spPr>
      </p:pic>
      <p:pic>
        <p:nvPicPr>
          <p:cNvPr id="14" name="Picture 13">
            <a:extLst>
              <a:ext uri="{FF2B5EF4-FFF2-40B4-BE49-F238E27FC236}">
                <a16:creationId xmlns:a16="http://schemas.microsoft.com/office/drawing/2014/main" id="{F463DD95-43C6-189A-B6C7-5A714081055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Lst>
          </a:blip>
          <a:stretch>
            <a:fillRect/>
          </a:stretch>
        </p:blipFill>
        <p:spPr>
          <a:xfrm>
            <a:off x="9269176" y="3640203"/>
            <a:ext cx="1603402" cy="1657072"/>
          </a:xfrm>
          <a:prstGeom prst="rect">
            <a:avLst/>
          </a:prstGeom>
        </p:spPr>
      </p:pic>
    </p:spTree>
    <p:extLst>
      <p:ext uri="{BB962C8B-B14F-4D97-AF65-F5344CB8AC3E}">
        <p14:creationId xmlns:p14="http://schemas.microsoft.com/office/powerpoint/2010/main" val="345178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97019" y="871665"/>
            <a:ext cx="11542255" cy="3785652"/>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Q32. Q lies to the east of P. R lies to the north of P. 8 lies to the north-east of Q. T lies to the south-east of P and south-west of Q. What is the position of T with respect to S?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 P </a:t>
            </a:r>
            <a:r>
              <a:rPr lang="ne-NP" sz="2400" b="1" dirty="0">
                <a:latin typeface="Cambria" panose="02040503050406030204" pitchFamily="18" charset="0"/>
                <a:ea typeface="Cambria" panose="02040503050406030204" pitchFamily="18" charset="0"/>
                <a:cs typeface="Arial Unicode MS" panose="020B0604020202020204" pitchFamily="34" charset="-128"/>
              </a:rPr>
              <a:t>के पूर्व में स्थित है। </a:t>
            </a:r>
            <a:r>
              <a:rPr lang="en-US" sz="2400" b="1" dirty="0">
                <a:latin typeface="Cambria" panose="02040503050406030204" pitchFamily="18" charset="0"/>
                <a:ea typeface="Cambria" panose="02040503050406030204" pitchFamily="18" charset="0"/>
                <a:cs typeface="Arial Unicode MS" panose="020B0604020202020204" pitchFamily="34" charset="-128"/>
              </a:rPr>
              <a:t>R, P </a:t>
            </a:r>
            <a:r>
              <a:rPr lang="ne-NP" sz="2400" b="1" dirty="0">
                <a:latin typeface="Cambria" panose="02040503050406030204" pitchFamily="18" charset="0"/>
                <a:ea typeface="Cambria" panose="02040503050406030204" pitchFamily="18" charset="0"/>
                <a:cs typeface="Arial Unicode MS" panose="020B0604020202020204" pitchFamily="34" charset="-128"/>
              </a:rPr>
              <a:t>के उत्तर में स्थित है। 8, </a:t>
            </a:r>
            <a:r>
              <a:rPr lang="en-US" sz="2400" b="1" dirty="0">
                <a:latin typeface="Cambria" panose="02040503050406030204" pitchFamily="18" charset="0"/>
                <a:ea typeface="Cambria" panose="02040503050406030204" pitchFamily="18" charset="0"/>
                <a:cs typeface="Arial Unicode MS" panose="020B0604020202020204" pitchFamily="34" charset="-128"/>
              </a:rPr>
              <a:t>Q </a:t>
            </a:r>
            <a:r>
              <a:rPr lang="ne-NP" sz="2400" b="1" dirty="0">
                <a:latin typeface="Cambria" panose="02040503050406030204" pitchFamily="18" charset="0"/>
                <a:ea typeface="Cambria" panose="02040503050406030204" pitchFamily="18" charset="0"/>
                <a:cs typeface="Arial Unicode MS" panose="020B0604020202020204" pitchFamily="34" charset="-128"/>
              </a:rPr>
              <a:t>के उत्तर-पूर्व में स्थित है। </a:t>
            </a:r>
            <a:r>
              <a:rPr lang="en-US" sz="2400" b="1" dirty="0">
                <a:latin typeface="Cambria" panose="02040503050406030204" pitchFamily="18" charset="0"/>
                <a:ea typeface="Cambria" panose="02040503050406030204" pitchFamily="18" charset="0"/>
                <a:cs typeface="Arial Unicode MS" panose="020B0604020202020204" pitchFamily="34" charset="-128"/>
              </a:rPr>
              <a:t>T, P </a:t>
            </a:r>
            <a:r>
              <a:rPr lang="ne-NP" sz="2400" b="1" dirty="0">
                <a:latin typeface="Cambria" panose="02040503050406030204" pitchFamily="18" charset="0"/>
                <a:ea typeface="Cambria" panose="02040503050406030204" pitchFamily="18" charset="0"/>
                <a:cs typeface="Arial Unicode MS" panose="020B0604020202020204" pitchFamily="34" charset="-128"/>
              </a:rPr>
              <a:t>के दक्षिण-पूर्व में और </a:t>
            </a:r>
            <a:r>
              <a:rPr lang="en-US" sz="2400" b="1" dirty="0">
                <a:latin typeface="Cambria" panose="02040503050406030204" pitchFamily="18" charset="0"/>
                <a:ea typeface="Cambria" panose="02040503050406030204" pitchFamily="18" charset="0"/>
                <a:cs typeface="Arial Unicode MS" panose="020B0604020202020204" pitchFamily="34" charset="-128"/>
              </a:rPr>
              <a:t>Q </a:t>
            </a:r>
            <a:r>
              <a:rPr lang="ne-NP" sz="2400" b="1" dirty="0">
                <a:latin typeface="Cambria" panose="02040503050406030204" pitchFamily="18" charset="0"/>
                <a:ea typeface="Cambria" panose="02040503050406030204" pitchFamily="18" charset="0"/>
                <a:cs typeface="Arial Unicode MS" panose="020B0604020202020204" pitchFamily="34" charset="-128"/>
              </a:rPr>
              <a:t>के दक्षिण-पश्चिम में स्थित है। संदर्भ में </a:t>
            </a:r>
            <a:r>
              <a:rPr lang="en-US" sz="2400" b="1" dirty="0">
                <a:latin typeface="Cambria" panose="02040503050406030204" pitchFamily="18" charset="0"/>
                <a:ea typeface="Cambria" panose="02040503050406030204" pitchFamily="18" charset="0"/>
                <a:cs typeface="Arial Unicode MS" panose="020B0604020202020204" pitchFamily="34" charset="-128"/>
              </a:rPr>
              <a:t>T </a:t>
            </a:r>
            <a:r>
              <a:rPr lang="ne-NP" sz="2400" b="1" dirty="0">
                <a:latin typeface="Cambria" panose="02040503050406030204" pitchFamily="18" charset="0"/>
                <a:ea typeface="Cambria" panose="02040503050406030204" pitchFamily="18" charset="0"/>
                <a:cs typeface="Arial Unicode MS" panose="020B0604020202020204" pitchFamily="34" charset="-128"/>
              </a:rPr>
              <a:t>की स्थिति क्या है? एस के लिए?</a:t>
            </a: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South –west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North – east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North – west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South – east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75195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Q33. Which letter-cluster will replace the question mark (?) to complete the given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KIES, OLHW, ?, WRNE, AUQI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MMJB</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NPJC</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TPLB</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SOKA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9726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43201" y="938381"/>
            <a:ext cx="11542255" cy="3785652"/>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Q34. Select the word-pair in which the two words are related in the same way as are the two words in the given pair.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(The words must be considered as meaningful English words and must not be related to each other based on the number of letters/number of consonants/vowels in the word)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Colossal : Enormous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Diligent : Inactive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Deceit : Fraud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Exigent : Ordinary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Jumble : Order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7883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38381"/>
            <a:ext cx="11542255" cy="3785652"/>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Q35. Select the option that is related to the third word in the same way as the second word is related to the first word. (The words must be considered as meaningful English words and must not be related to each other based on the number of letters/number of consonants/vowels in the word.)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Needle : Sew :: Spanner : ?</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सुई : सिलना :: स्पैनर : ?</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Scoop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Hold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Carve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Grip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4444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Q36. Which of the following numbers will replace the question mark (?) and complete the given number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38, 57, 74, 93, 110, ?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127</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118</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129</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139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46734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258473" y="871666"/>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Select the correct combination of mathematical signs that can sequentially replace ‘@’ and balance the given equation.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52 @ 12 @ 15 @ 3 @ 6 @ 5 @ 15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 +,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258473" y="871666"/>
                <a:ext cx="11542255" cy="2893100"/>
              </a:xfrm>
              <a:prstGeom prst="rect">
                <a:avLst/>
              </a:prstGeom>
              <a:blipFill>
                <a:blip r:embed="rId3"/>
                <a:stretch>
                  <a:fillRect l="-950" t="-1895" r="-898" b="-421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71665"/>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Q37. Which of the given letter-clusters will replace the question mark  in the following series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CHAI, EKBM, GNCQ, ?, KTEY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IQDU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IRDU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JRDV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IRDV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75066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65137" y="987331"/>
            <a:ext cx="11542255" cy="5262979"/>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Q38. Two statements are given, followed by two conclusions numbered I and II. Assuming the statements to be true, even if they seem to be at variance with commonly known facts, decide which of the conclusions logically follow(s) from the statements.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All ships are boats.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Some ships are cargo.</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 Some boats are cargo.</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 All boats are ships.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Only conclusion I follows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Neither conclusion I nor II follows</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Both conclusions I and II follow</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Only conclusion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644164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8474" y="1238138"/>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Q39. Select the correct mirror image of the given combination when the mirror is placed at line AB as shown.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5DC2573B-2CC3-CBA0-ED57-CCBD0D822E34}"/>
              </a:ext>
            </a:extLst>
          </p:cNvPr>
          <p:cNvPicPr>
            <a:picLocks noChangeAspect="1"/>
          </p:cNvPicPr>
          <p:nvPr/>
        </p:nvPicPr>
        <p:blipFill>
          <a:blip r:embed="rId3"/>
          <a:stretch>
            <a:fillRect/>
          </a:stretch>
        </p:blipFill>
        <p:spPr>
          <a:xfrm>
            <a:off x="1087303" y="2049729"/>
            <a:ext cx="1651585" cy="1635233"/>
          </a:xfrm>
          <a:prstGeom prst="rect">
            <a:avLst/>
          </a:prstGeom>
        </p:spPr>
      </p:pic>
      <p:pic>
        <p:nvPicPr>
          <p:cNvPr id="8" name="Picture 7">
            <a:extLst>
              <a:ext uri="{FF2B5EF4-FFF2-40B4-BE49-F238E27FC236}">
                <a16:creationId xmlns:a16="http://schemas.microsoft.com/office/drawing/2014/main" id="{DD5B7812-1818-6630-2B5D-9C65769AF14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Lst>
          </a:blip>
          <a:stretch>
            <a:fillRect/>
          </a:stretch>
        </p:blipFill>
        <p:spPr>
          <a:xfrm>
            <a:off x="1087303" y="3955736"/>
            <a:ext cx="1842043" cy="2631490"/>
          </a:xfrm>
          <a:prstGeom prst="rect">
            <a:avLst/>
          </a:prstGeom>
        </p:spPr>
      </p:pic>
    </p:spTree>
    <p:extLst>
      <p:ext uri="{BB962C8B-B14F-4D97-AF65-F5344CB8AC3E}">
        <p14:creationId xmlns:p14="http://schemas.microsoft.com/office/powerpoint/2010/main" val="1935450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Q40. Select the figure from the options that can replace the question mark (?) and complete the pattern. </a:t>
            </a:r>
          </a:p>
          <a:p>
            <a:pPr algn="r">
              <a:tabLst>
                <a:tab pos="2454275" algn="l"/>
              </a:tabLst>
            </a:pP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7" name="Picture 6">
            <a:extLst>
              <a:ext uri="{FF2B5EF4-FFF2-40B4-BE49-F238E27FC236}">
                <a16:creationId xmlns:a16="http://schemas.microsoft.com/office/drawing/2014/main" id="{43F817D2-AE81-E156-BE75-9DB4926FCD54}"/>
              </a:ext>
            </a:extLst>
          </p:cNvPr>
          <p:cNvPicPr>
            <a:picLocks noChangeAspect="1"/>
          </p:cNvPicPr>
          <p:nvPr/>
        </p:nvPicPr>
        <p:blipFill>
          <a:blip r:embed="rId3"/>
          <a:stretch>
            <a:fillRect/>
          </a:stretch>
        </p:blipFill>
        <p:spPr>
          <a:xfrm>
            <a:off x="539062" y="2171553"/>
            <a:ext cx="1645873" cy="1610705"/>
          </a:xfrm>
          <a:prstGeom prst="rect">
            <a:avLst/>
          </a:prstGeom>
        </p:spPr>
      </p:pic>
      <p:pic>
        <p:nvPicPr>
          <p:cNvPr id="10" name="Picture 9">
            <a:extLst>
              <a:ext uri="{FF2B5EF4-FFF2-40B4-BE49-F238E27FC236}">
                <a16:creationId xmlns:a16="http://schemas.microsoft.com/office/drawing/2014/main" id="{A73694BB-3327-717B-3082-9C7D098B3654}"/>
              </a:ext>
            </a:extLst>
          </p:cNvPr>
          <p:cNvPicPr>
            <a:picLocks noChangeAspect="1"/>
          </p:cNvPicPr>
          <p:nvPr/>
        </p:nvPicPr>
        <p:blipFill>
          <a:blip r:embed="rId4"/>
          <a:stretch>
            <a:fillRect/>
          </a:stretch>
        </p:blipFill>
        <p:spPr>
          <a:xfrm>
            <a:off x="1034739" y="4008349"/>
            <a:ext cx="1275374" cy="2088592"/>
          </a:xfrm>
          <a:prstGeom prst="rect">
            <a:avLst/>
          </a:prstGeom>
        </p:spPr>
      </p:pic>
      <p:pic>
        <p:nvPicPr>
          <p:cNvPr id="12" name="Picture 11">
            <a:extLst>
              <a:ext uri="{FF2B5EF4-FFF2-40B4-BE49-F238E27FC236}">
                <a16:creationId xmlns:a16="http://schemas.microsoft.com/office/drawing/2014/main" id="{10213148-2DED-81C2-5E0E-61A00C890410}"/>
              </a:ext>
            </a:extLst>
          </p:cNvPr>
          <p:cNvPicPr>
            <a:picLocks noChangeAspect="1"/>
          </p:cNvPicPr>
          <p:nvPr/>
        </p:nvPicPr>
        <p:blipFill>
          <a:blip r:embed="rId5"/>
          <a:stretch>
            <a:fillRect/>
          </a:stretch>
        </p:blipFill>
        <p:spPr>
          <a:xfrm>
            <a:off x="3786389" y="4008349"/>
            <a:ext cx="1382378" cy="2141056"/>
          </a:xfrm>
          <a:prstGeom prst="rect">
            <a:avLst/>
          </a:prstGeom>
        </p:spPr>
      </p:pic>
      <p:pic>
        <p:nvPicPr>
          <p:cNvPr id="14" name="Picture 13">
            <a:extLst>
              <a:ext uri="{FF2B5EF4-FFF2-40B4-BE49-F238E27FC236}">
                <a16:creationId xmlns:a16="http://schemas.microsoft.com/office/drawing/2014/main" id="{3362A29D-9436-B1C2-5301-B5A21BA6D269}"/>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Effect>
                      <a14:brightnessContrast bright="40000" contrast="-20000"/>
                    </a14:imgEffect>
                  </a14:imgLayer>
                </a14:imgProps>
              </a:ext>
            </a:extLst>
          </a:blip>
          <a:stretch>
            <a:fillRect/>
          </a:stretch>
        </p:blipFill>
        <p:spPr>
          <a:xfrm>
            <a:off x="6517185" y="3952053"/>
            <a:ext cx="1382378" cy="2281641"/>
          </a:xfrm>
          <a:prstGeom prst="rect">
            <a:avLst/>
          </a:prstGeom>
        </p:spPr>
      </p:pic>
      <p:pic>
        <p:nvPicPr>
          <p:cNvPr id="16" name="Picture 15">
            <a:extLst>
              <a:ext uri="{FF2B5EF4-FFF2-40B4-BE49-F238E27FC236}">
                <a16:creationId xmlns:a16="http://schemas.microsoft.com/office/drawing/2014/main" id="{74B51C7E-78BB-AA61-255D-E5BAC2990366}"/>
              </a:ext>
            </a:extLst>
          </p:cNvPr>
          <p:cNvPicPr>
            <a:picLocks noChangeAspect="1"/>
          </p:cNvPicPr>
          <p:nvPr/>
        </p:nvPicPr>
        <p:blipFill>
          <a:blip r:embed="rId8"/>
          <a:stretch>
            <a:fillRect/>
          </a:stretch>
        </p:blipFill>
        <p:spPr>
          <a:xfrm>
            <a:off x="9247980" y="3983893"/>
            <a:ext cx="1301307" cy="2296147"/>
          </a:xfrm>
          <a:prstGeom prst="rect">
            <a:avLst/>
          </a:prstGeom>
        </p:spPr>
      </p:pic>
    </p:spTree>
    <p:extLst>
      <p:ext uri="{BB962C8B-B14F-4D97-AF65-F5344CB8AC3E}">
        <p14:creationId xmlns:p14="http://schemas.microsoft.com/office/powerpoint/2010/main" val="4135332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49237" y="938381"/>
            <a:ext cx="11542255" cy="3046988"/>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Q41. Pointing at a lady, Sheela said, “She is my only brother’s daughter’s father’s mother.” How is that lady related to Sheela?</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एक महिला की ओर इशारा करते हुए शीला ने कहा, "वह मेरे इकलौते भाई की बेटी के पिता की माँ है।" वह महिला शीला से किस प्रकार संबंधित है?</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Mother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Daughter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Mother’s sister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Sister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60198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03056" y="843956"/>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Q42. Select the set in which the numbers are related in the same way as are the numbers of the given sets.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(17, 136, 7)</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(12, 120, 9)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(16, 85, 5)</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(14, 126, 8)</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(11, 99, 9)</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(15, 125, 7)</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451919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97019" y="938381"/>
            <a:ext cx="11542255" cy="3785652"/>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Q43. Select the option that is related to the third word in the same way as the second word is related to the first word. (The words must be considered as meaningful English words and must not be related to each other based on the number of letters/number of consonants/vowels in the word.)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Odisha : Bhubaneshwar :: Nagaland : ?</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ओडिशा : भुवनेश्वर : : नागालैंड : ?</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Dispur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Kohima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Jaipur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Gangtok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197080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25483"/>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Q44. Select the option that is related to the fourth term in the same way as the first term is related to the second term and fifth term is related to sixth term.</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52 : 5 :: ? : 6 :: 100 : 7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72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61</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96</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74</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439920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8474" y="816247"/>
            <a:ext cx="11542255" cy="3785652"/>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Q45. A, B, C, D, E, F and G are seven cousins of different ages. A is younger than only E. G is younger than C but older than D. B is the youngest amongst them. F is younger than D. How many people is D younger than?</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B, C, D, E, F </a:t>
            </a:r>
            <a:r>
              <a:rPr lang="ne-NP" sz="2400" b="1" dirty="0">
                <a:latin typeface="Cambria" panose="02040503050406030204" pitchFamily="18" charset="0"/>
                <a:ea typeface="Cambria" panose="02040503050406030204" pitchFamily="18" charset="0"/>
                <a:cs typeface="Arial Unicode MS" panose="020B0604020202020204" pitchFamily="34" charset="-128"/>
              </a:rPr>
              <a:t>और </a:t>
            </a:r>
            <a:r>
              <a:rPr lang="en-US" sz="2400" b="1" dirty="0">
                <a:latin typeface="Cambria" panose="02040503050406030204" pitchFamily="18" charset="0"/>
                <a:ea typeface="Cambria" panose="02040503050406030204" pitchFamily="18" charset="0"/>
                <a:cs typeface="Arial Unicode MS" panose="020B0604020202020204" pitchFamily="34" charset="-128"/>
              </a:rPr>
              <a:t>G </a:t>
            </a:r>
            <a:r>
              <a:rPr lang="ne-NP" sz="2400" b="1" dirty="0">
                <a:latin typeface="Cambria" panose="02040503050406030204" pitchFamily="18" charset="0"/>
                <a:ea typeface="Cambria" panose="02040503050406030204" pitchFamily="18" charset="0"/>
                <a:cs typeface="Arial Unicode MS" panose="020B0604020202020204" pitchFamily="34" charset="-128"/>
              </a:rPr>
              <a:t>अलग-अलग उम्र के सात चचेरे भाई हैं। </a:t>
            </a:r>
            <a:r>
              <a:rPr lang="en-US" sz="2400" b="1" dirty="0">
                <a:latin typeface="Cambria" panose="02040503050406030204" pitchFamily="18" charset="0"/>
                <a:ea typeface="Cambria" panose="02040503050406030204" pitchFamily="18" charset="0"/>
                <a:cs typeface="Arial Unicode MS" panose="020B0604020202020204" pitchFamily="34" charset="-128"/>
              </a:rPr>
              <a:t>A </a:t>
            </a:r>
            <a:r>
              <a:rPr lang="ne-NP" sz="2400" b="1" dirty="0">
                <a:latin typeface="Cambria" panose="02040503050406030204" pitchFamily="18" charset="0"/>
                <a:ea typeface="Cambria" panose="02040503050406030204" pitchFamily="18" charset="0"/>
                <a:cs typeface="Arial Unicode MS" panose="020B0604020202020204" pitchFamily="34" charset="-128"/>
              </a:rPr>
              <a:t>केवल </a:t>
            </a:r>
            <a:r>
              <a:rPr lang="en-US" sz="2400" b="1" dirty="0">
                <a:latin typeface="Cambria" panose="02040503050406030204" pitchFamily="18" charset="0"/>
                <a:ea typeface="Cambria" panose="02040503050406030204" pitchFamily="18" charset="0"/>
                <a:cs typeface="Arial Unicode MS" panose="020B0604020202020204" pitchFamily="34" charset="-128"/>
              </a:rPr>
              <a:t>E </a:t>
            </a:r>
            <a:r>
              <a:rPr lang="ne-NP" sz="2400" b="1" dirty="0">
                <a:latin typeface="Cambria" panose="02040503050406030204" pitchFamily="18" charset="0"/>
                <a:ea typeface="Cambria" panose="02040503050406030204" pitchFamily="18" charset="0"/>
                <a:cs typeface="Arial Unicode MS" panose="020B0604020202020204" pitchFamily="34" charset="-128"/>
              </a:rPr>
              <a:t>से छोटा है। </a:t>
            </a:r>
            <a:r>
              <a:rPr lang="en-US" sz="2400" b="1" dirty="0">
                <a:latin typeface="Cambria" panose="02040503050406030204" pitchFamily="18" charset="0"/>
                <a:ea typeface="Cambria" panose="02040503050406030204" pitchFamily="18" charset="0"/>
                <a:cs typeface="Arial Unicode MS" panose="020B0604020202020204" pitchFamily="34" charset="-128"/>
              </a:rPr>
              <a:t>G, C </a:t>
            </a:r>
            <a:r>
              <a:rPr lang="ne-NP" sz="2400" b="1" dirty="0">
                <a:latin typeface="Cambria" panose="02040503050406030204" pitchFamily="18" charset="0"/>
                <a:ea typeface="Cambria" panose="02040503050406030204" pitchFamily="18" charset="0"/>
                <a:cs typeface="Arial Unicode MS" panose="020B0604020202020204" pitchFamily="34" charset="-128"/>
              </a:rPr>
              <a:t>से छोटा है लेकिन </a:t>
            </a:r>
            <a:r>
              <a:rPr lang="en-US" sz="2400" b="1" dirty="0">
                <a:latin typeface="Cambria" panose="02040503050406030204" pitchFamily="18" charset="0"/>
                <a:ea typeface="Cambria" panose="02040503050406030204" pitchFamily="18" charset="0"/>
                <a:cs typeface="Arial Unicode MS" panose="020B0604020202020204" pitchFamily="34" charset="-128"/>
              </a:rPr>
              <a:t>D </a:t>
            </a:r>
            <a:r>
              <a:rPr lang="ne-NP" sz="2400" b="1" dirty="0">
                <a:latin typeface="Cambria" panose="02040503050406030204" pitchFamily="18" charset="0"/>
                <a:ea typeface="Cambria" panose="02040503050406030204" pitchFamily="18" charset="0"/>
                <a:cs typeface="Arial Unicode MS" panose="020B0604020202020204" pitchFamily="34" charset="-128"/>
              </a:rPr>
              <a:t>से बड़ा है। </a:t>
            </a:r>
            <a:r>
              <a:rPr lang="en-US" sz="2400" b="1" dirty="0">
                <a:latin typeface="Cambria" panose="02040503050406030204" pitchFamily="18" charset="0"/>
                <a:ea typeface="Cambria" panose="02040503050406030204" pitchFamily="18" charset="0"/>
                <a:cs typeface="Arial Unicode MS" panose="020B0604020202020204" pitchFamily="34" charset="-128"/>
              </a:rPr>
              <a:t>B </a:t>
            </a:r>
            <a:r>
              <a:rPr lang="ne-NP" sz="2400" b="1" dirty="0">
                <a:latin typeface="Cambria" panose="02040503050406030204" pitchFamily="18" charset="0"/>
                <a:ea typeface="Cambria" panose="02040503050406030204" pitchFamily="18" charset="0"/>
                <a:cs typeface="Arial Unicode MS" panose="020B0604020202020204" pitchFamily="34" charset="-128"/>
              </a:rPr>
              <a:t>उनमें से सबसे छोटा है। </a:t>
            </a:r>
            <a:r>
              <a:rPr lang="en-US" sz="2400" b="1" dirty="0">
                <a:latin typeface="Cambria" panose="02040503050406030204" pitchFamily="18" charset="0"/>
                <a:ea typeface="Cambria" panose="02040503050406030204" pitchFamily="18" charset="0"/>
                <a:cs typeface="Arial Unicode MS" panose="020B0604020202020204" pitchFamily="34" charset="-128"/>
              </a:rPr>
              <a:t>F, D </a:t>
            </a:r>
            <a:r>
              <a:rPr lang="ne-NP" sz="2400" b="1" dirty="0">
                <a:latin typeface="Cambria" panose="02040503050406030204" pitchFamily="18" charset="0"/>
                <a:ea typeface="Cambria" panose="02040503050406030204" pitchFamily="18" charset="0"/>
                <a:cs typeface="Arial Unicode MS" panose="020B0604020202020204" pitchFamily="34" charset="-128"/>
              </a:rPr>
              <a:t>से छोटा है। </a:t>
            </a:r>
            <a:r>
              <a:rPr lang="en-US" sz="2400" b="1" dirty="0">
                <a:latin typeface="Cambria" panose="02040503050406030204" pitchFamily="18" charset="0"/>
                <a:ea typeface="Cambria" panose="02040503050406030204" pitchFamily="18" charset="0"/>
                <a:cs typeface="Arial Unicode MS" panose="020B0604020202020204" pitchFamily="34" charset="-128"/>
              </a:rPr>
              <a:t>D </a:t>
            </a:r>
            <a:r>
              <a:rPr lang="ne-NP" sz="2400" b="1" dirty="0">
                <a:latin typeface="Cambria" panose="02040503050406030204" pitchFamily="18" charset="0"/>
                <a:ea typeface="Cambria" panose="02040503050406030204" pitchFamily="18" charset="0"/>
                <a:cs typeface="Arial Unicode MS" panose="020B0604020202020204" pitchFamily="34" charset="-128"/>
              </a:rPr>
              <a:t>कितने लोगों से छोटा है?</a:t>
            </a: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4</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3</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1</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896378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15498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Q46. Select the correct option that indicates the arrangement of the following words in a logical and meaningful order. (From Small to Big)</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 River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 0cean</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 Pond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4. Sea</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5. Lake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5, 1, 3, 4, 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3, 4, 5, 1, 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3, 1, 5, 4, 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3, 5, 1, 4,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7383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40001" y="88591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In a code language, ‘CANDLE’ is written as ‘3-1-14-4-12-5’ and ‘DARK’ is written as ‘4-1-18-11’. How will ‘LIGHT’ be written in that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CANDLE' </a:t>
            </a:r>
            <a:r>
              <a:rPr lang="ne-NP" sz="2600" b="1" dirty="0">
                <a:latin typeface="Cambria" panose="02040503050406030204" pitchFamily="18" charset="0"/>
                <a:ea typeface="Cambria" panose="02040503050406030204" pitchFamily="18" charset="0"/>
                <a:cs typeface="Arial Unicode MS" panose="020B0604020202020204" pitchFamily="34" charset="-128"/>
              </a:rPr>
              <a:t>को '3-1-14-4-12-5' और '</a:t>
            </a:r>
            <a:r>
              <a:rPr lang="en-US" sz="2600" b="1" dirty="0">
                <a:latin typeface="Cambria" panose="02040503050406030204" pitchFamily="18" charset="0"/>
                <a:ea typeface="Cambria" panose="02040503050406030204" pitchFamily="18" charset="0"/>
                <a:cs typeface="Arial Unicode MS" panose="020B0604020202020204" pitchFamily="34" charset="-128"/>
              </a:rPr>
              <a:t>DARK' </a:t>
            </a:r>
            <a:r>
              <a:rPr lang="ne-NP" sz="2600" b="1" dirty="0">
                <a:latin typeface="Cambria" panose="02040503050406030204" pitchFamily="18" charset="0"/>
                <a:ea typeface="Cambria" panose="02040503050406030204" pitchFamily="18" charset="0"/>
                <a:cs typeface="Arial Unicode MS" panose="020B0604020202020204" pitchFamily="34" charset="-128"/>
              </a:rPr>
              <a:t>को '4-1-18-11' लिखा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LIGHT' </a:t>
            </a:r>
            <a:r>
              <a:rPr lang="ne-NP" sz="2600" b="1" dirty="0">
                <a:latin typeface="Cambria" panose="02040503050406030204" pitchFamily="18" charset="0"/>
                <a:ea typeface="Cambria" panose="02040503050406030204" pitchFamily="18" charset="0"/>
                <a:cs typeface="Arial Unicode MS" panose="020B0604020202020204" pitchFamily="34" charset="-128"/>
              </a:rPr>
              <a:t>कैसे लिखा जाएगा</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12 – 9 – 8 – 7 – 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11 – 6 – 7 – 8 – 20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 – 7 – 8 – 9 – 20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12 – 9 – 7 – 8 – 20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78555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53192"/>
            <a:ext cx="5586401"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Q47. Jia starts from Point A and drives 6.3 km towards the north. She then takes a right turn, drives 2.65 km, turns right and drives 10.25 km. She then takes a right turn and drives 8.72 km. She takes a final right turn, drives 3.95 km and stops at Point P. How far and towards which direction should she now drive in order to reach Point A again? (All turns are 90 degree turns only)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6.07 km, east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6.07 km, north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6.05 km, north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6.05 km,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9ABD4B29-8E4F-E76E-1BDF-5381B685EC1E}"/>
              </a:ext>
            </a:extLst>
          </p:cNvPr>
          <p:cNvSpPr txBox="1"/>
          <p:nvPr/>
        </p:nvSpPr>
        <p:spPr>
          <a:xfrm>
            <a:off x="6206836" y="914400"/>
            <a:ext cx="5412509" cy="4154984"/>
          </a:xfrm>
          <a:prstGeom prst="rect">
            <a:avLst/>
          </a:prstGeom>
          <a:noFill/>
        </p:spPr>
        <p:txBody>
          <a:bodyPr wrap="square" rtlCol="0">
            <a:spAutoFit/>
          </a:bodyPr>
          <a:lstStyle/>
          <a:p>
            <a:pPr algn="just"/>
            <a:r>
              <a:rPr lang="ne-NP" sz="2400" dirty="0"/>
              <a:t>जिया बिंदु </a:t>
            </a:r>
            <a:r>
              <a:rPr lang="en-US" sz="2400" dirty="0"/>
              <a:t>A </a:t>
            </a:r>
            <a:r>
              <a:rPr lang="ne-NP" sz="2400" dirty="0"/>
              <a:t>से शुरू करती है और उत्तर की ओर 6.3 किमी चलती है। फिर वह दाएं मुड़ती है, 2.65 किमी ड्राइव करती है, दाएं मुड़ती है और 10.25 किमी ड्राइव करती है। फिर वह दाएं मुड़ती है और 8.72 किमी चलती है। वह अंतिम दायें मुड़ती है, 3.95 किमी ड्राइव करती है और बिंदु </a:t>
            </a:r>
            <a:r>
              <a:rPr lang="en-US" sz="2400" dirty="0"/>
              <a:t>P </a:t>
            </a:r>
            <a:r>
              <a:rPr lang="ne-NP" sz="2400" dirty="0"/>
              <a:t>पर रुकती है। अब उसे बिंदु </a:t>
            </a:r>
            <a:r>
              <a:rPr lang="en-US" sz="2400" dirty="0"/>
              <a:t>A </a:t>
            </a:r>
            <a:r>
              <a:rPr lang="ne-NP" sz="2400" dirty="0"/>
              <a:t>तक पहुँचने के लिए कितनी दूर और किस दिशा में गाड़ी चलानी चाहिए? (सभी मोड़ केवल 90 डिग्री के मोड़ हैं)</a:t>
            </a:r>
            <a:endParaRPr lang="en-US" sz="2400" dirty="0"/>
          </a:p>
        </p:txBody>
      </p:sp>
    </p:spTree>
    <p:extLst>
      <p:ext uri="{BB962C8B-B14F-4D97-AF65-F5344CB8AC3E}">
        <p14:creationId xmlns:p14="http://schemas.microsoft.com/office/powerpoint/2010/main" val="1408867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53192"/>
            <a:ext cx="5586401"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Q47. Jia starts from Point A and drives 6.3 km towards the north. She then takes a right turn, drives 2.65 km, turns right and drives 10.25 km. She then takes a right turn and drives 8.72 km. She takes a final right turn, drives 3.95 km and stops at Point P. How far and towards which direction should she now drive in order to reach Point A again? (All turns are 90 degree turns only)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6.07 km, east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6.07 km, north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6.05 km, north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6.05 km,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387109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812"/>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1436281"/>
            <a:ext cx="11542255" cy="230832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Q48. Select the option in which the given figure is embedded. (Rotation is NOT allowed)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DCB0CFB5-1A0A-AFC2-7365-D5EF92021724}"/>
              </a:ext>
            </a:extLst>
          </p:cNvPr>
          <p:cNvPicPr>
            <a:picLocks noChangeAspect="1"/>
          </p:cNvPicPr>
          <p:nvPr/>
        </p:nvPicPr>
        <p:blipFill>
          <a:blip r:embed="rId3"/>
          <a:stretch>
            <a:fillRect/>
          </a:stretch>
        </p:blipFill>
        <p:spPr>
          <a:xfrm>
            <a:off x="580373" y="2182572"/>
            <a:ext cx="998170" cy="1177616"/>
          </a:xfrm>
          <a:prstGeom prst="rect">
            <a:avLst/>
          </a:prstGeom>
        </p:spPr>
      </p:pic>
      <p:pic>
        <p:nvPicPr>
          <p:cNvPr id="8" name="Picture 7">
            <a:extLst>
              <a:ext uri="{FF2B5EF4-FFF2-40B4-BE49-F238E27FC236}">
                <a16:creationId xmlns:a16="http://schemas.microsoft.com/office/drawing/2014/main" id="{AEC43116-8D2A-0B2D-4C6C-36F7CFA72272}"/>
              </a:ext>
            </a:extLst>
          </p:cNvPr>
          <p:cNvPicPr>
            <a:picLocks noChangeAspect="1"/>
          </p:cNvPicPr>
          <p:nvPr/>
        </p:nvPicPr>
        <p:blipFill>
          <a:blip r:embed="rId4"/>
          <a:stretch>
            <a:fillRect/>
          </a:stretch>
        </p:blipFill>
        <p:spPr>
          <a:xfrm>
            <a:off x="776876" y="3810225"/>
            <a:ext cx="1703492" cy="1501279"/>
          </a:xfrm>
          <a:prstGeom prst="rect">
            <a:avLst/>
          </a:prstGeom>
        </p:spPr>
      </p:pic>
      <p:pic>
        <p:nvPicPr>
          <p:cNvPr id="10" name="Picture 9">
            <a:extLst>
              <a:ext uri="{FF2B5EF4-FFF2-40B4-BE49-F238E27FC236}">
                <a16:creationId xmlns:a16="http://schemas.microsoft.com/office/drawing/2014/main" id="{119BF7A2-8302-B54D-8BCE-50348E8F25DA}"/>
              </a:ext>
            </a:extLst>
          </p:cNvPr>
          <p:cNvPicPr>
            <a:picLocks noChangeAspect="1"/>
          </p:cNvPicPr>
          <p:nvPr/>
        </p:nvPicPr>
        <p:blipFill>
          <a:blip r:embed="rId5"/>
          <a:stretch>
            <a:fillRect/>
          </a:stretch>
        </p:blipFill>
        <p:spPr>
          <a:xfrm>
            <a:off x="3761271" y="3634734"/>
            <a:ext cx="1723166" cy="1510893"/>
          </a:xfrm>
          <a:prstGeom prst="rect">
            <a:avLst/>
          </a:prstGeom>
        </p:spPr>
      </p:pic>
      <p:pic>
        <p:nvPicPr>
          <p:cNvPr id="12" name="Picture 11">
            <a:extLst>
              <a:ext uri="{FF2B5EF4-FFF2-40B4-BE49-F238E27FC236}">
                <a16:creationId xmlns:a16="http://schemas.microsoft.com/office/drawing/2014/main" id="{B87FCE82-C3A3-CA24-0ECF-29C5EEE54779}"/>
              </a:ext>
            </a:extLst>
          </p:cNvPr>
          <p:cNvPicPr>
            <a:picLocks noChangeAspect="1"/>
          </p:cNvPicPr>
          <p:nvPr/>
        </p:nvPicPr>
        <p:blipFill>
          <a:blip r:embed="rId6"/>
          <a:stretch>
            <a:fillRect/>
          </a:stretch>
        </p:blipFill>
        <p:spPr>
          <a:xfrm>
            <a:off x="6456345" y="3605860"/>
            <a:ext cx="1759678" cy="1530155"/>
          </a:xfrm>
          <a:prstGeom prst="rect">
            <a:avLst/>
          </a:prstGeom>
        </p:spPr>
      </p:pic>
      <p:pic>
        <p:nvPicPr>
          <p:cNvPr id="14" name="Picture 13">
            <a:extLst>
              <a:ext uri="{FF2B5EF4-FFF2-40B4-BE49-F238E27FC236}">
                <a16:creationId xmlns:a16="http://schemas.microsoft.com/office/drawing/2014/main" id="{F290B742-9923-7D12-FF1B-7115A14D61B8}"/>
              </a:ext>
            </a:extLst>
          </p:cNvPr>
          <p:cNvPicPr>
            <a:picLocks noChangeAspect="1"/>
          </p:cNvPicPr>
          <p:nvPr/>
        </p:nvPicPr>
        <p:blipFill>
          <a:blip r:embed="rId7"/>
          <a:stretch>
            <a:fillRect/>
          </a:stretch>
        </p:blipFill>
        <p:spPr>
          <a:xfrm>
            <a:off x="9253345" y="3605859"/>
            <a:ext cx="1769439" cy="1530155"/>
          </a:xfrm>
          <a:prstGeom prst="rect">
            <a:avLst/>
          </a:prstGeom>
        </p:spPr>
      </p:pic>
    </p:spTree>
    <p:extLst>
      <p:ext uri="{BB962C8B-B14F-4D97-AF65-F5344CB8AC3E}">
        <p14:creationId xmlns:p14="http://schemas.microsoft.com/office/powerpoint/2010/main" val="2072333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15498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Q49. Select the option that indicates the correct arrangement of the given words in a logical and meaningful order.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 Carpet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 Ceiling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 Bed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4. Floor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5. Fan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4, 1, 3, 5, 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4, 2, 1, 5, 3</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1, 2, 4, 5, 3</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2, 1, 4, 3,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613576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415498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Q50. Select the word-pair in which the two words are related in the same way as are the two words in the given pair.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(The words must be considered as meaningful English words and must not be related to each other based on the number of letters/number of consonants/vowels in the word)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Lucid : Rational</a:t>
            </a:r>
          </a:p>
          <a:p>
            <a:pPr algn="just">
              <a:tabLst>
                <a:tab pos="2454275" algn="l"/>
              </a:tabLst>
            </a:pPr>
            <a:r>
              <a:rPr lang="ne-NP" sz="2400" b="1" dirty="0">
                <a:latin typeface="Cambria" panose="02040503050406030204" pitchFamily="18" charset="0"/>
                <a:ea typeface="Cambria" panose="02040503050406030204" pitchFamily="18" charset="0"/>
                <a:cs typeface="Arial Unicode MS" panose="020B0604020202020204" pitchFamily="34" charset="-128"/>
              </a:rPr>
              <a:t>स्पष्ट अर्थ: तर्कसंगत</a:t>
            </a:r>
            <a:r>
              <a:rPr lang="en-US"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Morbid : Healthy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(b) Numerous : Profuse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Molest : Console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(d) Malice : Kindness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910798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06255" y="871666"/>
            <a:ext cx="11542255" cy="4893647"/>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Q3. Select the set in which the numbers are related in the same way as are the numbers of the following set.</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(15, 56, 13)</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(8, 15, 7)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(11, 57, 8)</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(17, 69, 15)</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(12, 100, 7)</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(13, 99, 9)</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44088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324872" y="938381"/>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 If A denotes ‘+’, B denotes ‘×’, C denotes ‘-’, and D denotes ‘</a:t>
                </a:r>
                <a14:m>
                  <m:oMath xmlns:m="http://schemas.openxmlformats.org/officeDocument/2006/math">
                    <m:r>
                      <a:rPr lang="en-US" sz="24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400" b="1" dirty="0">
                    <a:latin typeface="Cambria" panose="02040503050406030204" pitchFamily="18" charset="0"/>
                    <a:ea typeface="Cambria" panose="02040503050406030204" pitchFamily="18" charset="0"/>
                    <a:cs typeface="Arial Unicode MS" panose="020B0604020202020204" pitchFamily="34" charset="-128"/>
                  </a:rPr>
                  <a:t>’ then what will be the value of the following expression?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121 A 78 C 25 D 4 B 8 = ?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178</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167</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149</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345</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324872" y="938381"/>
                <a:ext cx="11542255" cy="2677656"/>
              </a:xfrm>
              <a:prstGeom prst="rect">
                <a:avLst/>
              </a:prstGeom>
              <a:blipFill>
                <a:blip r:embed="rId3"/>
                <a:stretch>
                  <a:fillRect l="-792" t="-1822" r="-792" b="-432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8324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938381"/>
            <a:ext cx="11542255" cy="4154984"/>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Q5. Select the correct option that indicates the arrangement of the following words in a logical and meaningful order.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1.Knead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2.Bread</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3.Bake</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4.Flour</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5.Grain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5, 4, 1, 3, 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5, 1, 4, 2, 3</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5, 4, 1, 2, 3</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5, 1, 4, 3, 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61115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Q6. Which of the following numbers will replace the question mark (?) in the given series?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3, 9, 15, 33, 63, ?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124</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192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129</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142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5769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6817</TotalTime>
  <Words>5204</Words>
  <Application>Microsoft Office PowerPoint</Application>
  <PresentationFormat>Widescreen</PresentationFormat>
  <Paragraphs>419</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2795</cp:revision>
  <dcterms:created xsi:type="dcterms:W3CDTF">2022-08-19T12:50:04Z</dcterms:created>
  <dcterms:modified xsi:type="dcterms:W3CDTF">2023-05-19T23:18:52Z</dcterms:modified>
</cp:coreProperties>
</file>