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817" r:id="rId2"/>
    <p:sldId id="5822" r:id="rId3"/>
    <p:sldId id="5818" r:id="rId4"/>
    <p:sldId id="5819" r:id="rId5"/>
    <p:sldId id="5803" r:id="rId6"/>
    <p:sldId id="5823" r:id="rId7"/>
    <p:sldId id="5798" r:id="rId8"/>
    <p:sldId id="5802" r:id="rId9"/>
    <p:sldId id="5804" r:id="rId10"/>
    <p:sldId id="5834" r:id="rId11"/>
    <p:sldId id="5835" r:id="rId12"/>
    <p:sldId id="5821" r:id="rId13"/>
    <p:sldId id="5795" r:id="rId14"/>
    <p:sldId id="5820" r:id="rId15"/>
    <p:sldId id="5809" r:id="rId16"/>
    <p:sldId id="5810" r:id="rId17"/>
    <p:sldId id="5811" r:id="rId18"/>
    <p:sldId id="5796" r:id="rId19"/>
    <p:sldId id="5791" r:id="rId20"/>
    <p:sldId id="5792" r:id="rId21"/>
    <p:sldId id="5793" r:id="rId22"/>
    <p:sldId id="5794" r:id="rId23"/>
    <p:sldId id="5813" r:id="rId24"/>
    <p:sldId id="5814" r:id="rId25"/>
    <p:sldId id="5824" r:id="rId26"/>
    <p:sldId id="5825" r:id="rId27"/>
    <p:sldId id="5826" r:id="rId28"/>
    <p:sldId id="5827" r:id="rId29"/>
    <p:sldId id="5828" r:id="rId30"/>
    <p:sldId id="5829" r:id="rId31"/>
    <p:sldId id="5830" r:id="rId32"/>
    <p:sldId id="5831" r:id="rId33"/>
    <p:sldId id="5832" r:id="rId34"/>
    <p:sldId id="5833" r:id="rId35"/>
    <p:sldId id="5815" r:id="rId36"/>
    <p:sldId id="581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6126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39C3-5C8B-88B5-BDD7-F96816A4B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3F848-732A-6020-6713-D3A82E67C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3EDF9-2AA8-F4AA-71ED-96BF7ABB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0AE4C-6987-A5DB-8AFF-2F1AC35E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DCABB-BE44-507C-DBB3-F789FEF1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9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2F768-8CAB-32D5-1A3D-FE06A2D58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166EE-19DC-39FB-B9F5-4AF6D3ED9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2962-B3AF-C997-9263-94DD82E1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0BE32-DDF7-B884-42F0-2F60F610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24E49-4F81-8856-7625-0BAD27D5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A657C9-D162-3451-13E6-7B55FD01A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EA47E-D620-77DA-BB19-F82223B85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DC1F7-F8D5-91B3-B4A7-FD5F57E6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EAD3-E37E-B8CC-AC7F-9DC5FA19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3C38C-7322-DE02-B301-12B8AC9C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3665-F270-301F-B5CF-1689D7E9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201B0-8DB3-2208-590B-EE593E1C3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5232-2A2F-20E3-10C4-112CFC07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45AC-C5B5-5FFF-DDB9-E35087DA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B7C19-6148-BA06-FC37-0123DC20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ACF6D-8CED-940F-EDDE-423B5865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23743-1C75-90F2-DDF0-01B16386C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A877A-D1B1-8C06-1E1E-EEC0DD8E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78E4-673E-4EE1-838B-4D510980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78D79-6F5A-26F0-94D6-1C52B4E0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170F-C569-A40E-5A47-8BD056B9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3509E-7602-BA6D-36FC-796A6E917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B9D6C-D9E5-67EC-98DD-0E2E76261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5EAAA-EE77-F4D0-F672-C4FCF280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D4308-B28D-2139-5AA5-F9835683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CD86-55E0-B692-186D-3D02F543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2DA2-110B-C462-1FA4-B2036ACF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CDFAF-405E-98E8-8ED4-4C5793B5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500F1-937F-3156-894E-707F50473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B40CE-CC8B-E85D-0505-D0F4F6CDE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014ED-0115-D880-D4FE-0D4E7A547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A9088-4285-D3C2-1204-4C5DC3B1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E130D-B2D1-D244-9641-69FB54C7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E7D938-E02D-C623-C58E-BE91FE27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9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D40C-42AD-24EC-F6BB-A6BD29D4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D7CE2-F165-90C2-4F38-4F60C69F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76373-6F9F-1FE2-B9F5-6BE8AF5E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99949-8634-2734-AC04-D94E6F5F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312EB-CCD1-2FD0-617C-777FE03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E993E-84CE-3C94-B0F6-7F0038212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516E2-90DF-E564-2A85-74D2AB87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D1C5-7354-9F30-30C5-2E33FF54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BE63-F617-F883-6C17-FAF6D2E7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46D9D-5FC5-CB04-C3D9-391410D72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D31C7-CD76-FD64-2437-8EB71EC4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D3B7E-1508-8E4F-0754-800B000B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A2E3F-CD10-B098-AB69-AB1A1E38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2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5DA9-D72B-43BE-037A-C1635488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AEC5D-5331-43F7-1BF0-BDC88964D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6810B-9A82-5E46-95F5-5D63260B4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10C22-2A0D-5C83-0EDF-1E78320A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AB0A-F82F-4D8C-9DB2-786F6116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56AB1-5CDC-62C1-C4DC-427D273D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8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48EF-AFA4-6BD5-63B4-90D9CE7B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0EECA-68F8-681D-E61C-626DC2884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C356A-58DA-E0E8-9D5C-9EC84477B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F497-2F93-5745-916C-680CEB86648D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3B39-3C6C-3DA5-D0F0-51807AD44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FDF20-1C6F-B826-7DC4-F905FDBE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2C3E-AF70-D840-A925-3F8C4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2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1028" name="Picture 4" descr="Thermodynamics - Definition, Branches, Applications, Laws of Thermodynamics">
            <a:extLst>
              <a:ext uri="{FF2B5EF4-FFF2-40B4-BE49-F238E27FC236}">
                <a16:creationId xmlns:a16="http://schemas.microsoft.com/office/drawing/2014/main" id="{E29D8F86-B827-1A33-977F-B688D181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06500"/>
            <a:ext cx="10160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12290" name="Picture 2" descr="Extensive vs. Intensive Properties">
            <a:extLst>
              <a:ext uri="{FF2B5EF4-FFF2-40B4-BE49-F238E27FC236}">
                <a16:creationId xmlns:a16="http://schemas.microsoft.com/office/drawing/2014/main" id="{C6742E68-57F8-78FF-8380-B2D716E3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9" y="1212565"/>
            <a:ext cx="7222273" cy="5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B744A-E54C-E245-2A4F-4FAFF579E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AutoShape 2" descr="Intensive vs. Extensive Properties (with Examples) - PSIBERG">
            <a:extLst>
              <a:ext uri="{FF2B5EF4-FFF2-40B4-BE49-F238E27FC236}">
                <a16:creationId xmlns:a16="http://schemas.microsoft.com/office/drawing/2014/main" id="{831C410D-7C64-7239-DA20-174B6AD62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5C3FD-9AC2-2039-3B24-9E0A6BDD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88" y="1294617"/>
            <a:ext cx="8705842" cy="5106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B587E-0E2E-AB99-61B9-E62B79DDEC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074" name="Picture 2" descr="First Law Of Thermodynamics Equation (Practical Explanation)">
            <a:extLst>
              <a:ext uri="{FF2B5EF4-FFF2-40B4-BE49-F238E27FC236}">
                <a16:creationId xmlns:a16="http://schemas.microsoft.com/office/drawing/2014/main" id="{C1B6E865-1B0E-06B9-9CA2-A6B30DE3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21"/>
          <a:stretch/>
        </p:blipFill>
        <p:spPr bwMode="auto">
          <a:xfrm>
            <a:off x="1824665" y="1272537"/>
            <a:ext cx="8542670" cy="8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rinciple of First Law of Thermodynamics - QS Study">
            <a:extLst>
              <a:ext uri="{FF2B5EF4-FFF2-40B4-BE49-F238E27FC236}">
                <a16:creationId xmlns:a16="http://schemas.microsoft.com/office/drawing/2014/main" id="{69F6F60E-5121-9E60-D2E5-6A8E5D2C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02" y="2141035"/>
            <a:ext cx="7742558" cy="38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4315BA-CC98-8B63-2977-C934A08032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3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074" name="Picture 2" descr="First Law Of Thermodynamics Equation (Practical Explanation)">
            <a:extLst>
              <a:ext uri="{FF2B5EF4-FFF2-40B4-BE49-F238E27FC236}">
                <a16:creationId xmlns:a16="http://schemas.microsoft.com/office/drawing/2014/main" id="{C1B6E865-1B0E-06B9-9CA2-A6B30DE3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7"/>
          <a:stretch/>
        </p:blipFill>
        <p:spPr bwMode="auto">
          <a:xfrm>
            <a:off x="3473302" y="1116419"/>
            <a:ext cx="8542670" cy="40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0FDB94-F304-7450-363F-AE1F622360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3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7170" name="Picture 2" descr="First Law of Thermodynamics">
            <a:extLst>
              <a:ext uri="{FF2B5EF4-FFF2-40B4-BE49-F238E27FC236}">
                <a16:creationId xmlns:a16="http://schemas.microsoft.com/office/drawing/2014/main" id="{965EE0F3-4594-B9C6-EA8A-71782E6F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90" y="1536700"/>
            <a:ext cx="4978710" cy="472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4776D9-22F6-4876-D381-CFC7D4440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11266" name="Picture 2" descr="Calculation of Work done by Force F Definition and Expression">
            <a:extLst>
              <a:ext uri="{FF2B5EF4-FFF2-40B4-BE49-F238E27FC236}">
                <a16:creationId xmlns:a16="http://schemas.microsoft.com/office/drawing/2014/main" id="{EBAD475F-905D-214A-A5AC-0F3F4658C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b="8649"/>
          <a:stretch/>
        </p:blipFill>
        <p:spPr bwMode="auto">
          <a:xfrm>
            <a:off x="2178515" y="1204756"/>
            <a:ext cx="8102600" cy="51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7E61C4-1619-FA3E-9376-DCCD2EC9B5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9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084A6-608F-ACA2-3BB1-3B208E1F84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6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8FEB8-E700-B413-EAF0-9F502527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9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 descr="Limitations Of First Law Of Thermodynamics [Very Easy]">
            <a:extLst>
              <a:ext uri="{FF2B5EF4-FFF2-40B4-BE49-F238E27FC236}">
                <a16:creationId xmlns:a16="http://schemas.microsoft.com/office/drawing/2014/main" id="{6165DC43-1449-36CE-7141-152A8AA0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4" y="1151233"/>
            <a:ext cx="7159663" cy="527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F6B3F3-F48C-FA9C-3410-0CC08C470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1026" name="Picture 2" descr="What Does Thermodynamics Have To Do With The Origin Of The Universe?">
            <a:extLst>
              <a:ext uri="{FF2B5EF4-FFF2-40B4-BE49-F238E27FC236}">
                <a16:creationId xmlns:a16="http://schemas.microsoft.com/office/drawing/2014/main" id="{B74C481C-F503-B7F1-AD4B-C3ECED78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09" y="689568"/>
            <a:ext cx="8063181" cy="58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5ECDC3-61D9-09FE-7589-4AD1CA0BE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7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1026" name="Picture 2" descr="What Is Thermodynamics? | Overview, Definition &amp; Example - GK Publications">
            <a:extLst>
              <a:ext uri="{FF2B5EF4-FFF2-40B4-BE49-F238E27FC236}">
                <a16:creationId xmlns:a16="http://schemas.microsoft.com/office/drawing/2014/main" id="{3694002E-0802-34A5-6252-B599C53F4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/>
          <a:stretch/>
        </p:blipFill>
        <p:spPr bwMode="auto">
          <a:xfrm>
            <a:off x="6096000" y="1223165"/>
            <a:ext cx="5728138" cy="467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1A5192-E88D-757C-4AAC-2D49050C45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41913" y="1934757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074" name="Picture 2" descr="What Is Second Law Of Thermodynamics? [8+ Best Examples &amp; Equation]">
            <a:extLst>
              <a:ext uri="{FF2B5EF4-FFF2-40B4-BE49-F238E27FC236}">
                <a16:creationId xmlns:a16="http://schemas.microsoft.com/office/drawing/2014/main" id="{EF7B3C43-DBE4-39E8-7EFD-0E7357BCC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5" b="20488"/>
          <a:stretch/>
        </p:blipFill>
        <p:spPr bwMode="auto">
          <a:xfrm>
            <a:off x="145124" y="1527715"/>
            <a:ext cx="11901752" cy="31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17EFC1-8461-5520-7D23-9346F5DD9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5122" name="Picture 2" descr="SECOND LAW OF THERMODYNAMICS - YouTube">
            <a:extLst>
              <a:ext uri="{FF2B5EF4-FFF2-40B4-BE49-F238E27FC236}">
                <a16:creationId xmlns:a16="http://schemas.microsoft.com/office/drawing/2014/main" id="{556FCC05-EC7F-F7C7-0DA9-467ADE8A1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3"/>
          <a:stretch/>
        </p:blipFill>
        <p:spPr bwMode="auto">
          <a:xfrm>
            <a:off x="709961" y="1378036"/>
            <a:ext cx="10772078" cy="41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1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7170" name="Picture 2" descr="Second law of thermodynamics, Entropy, Heat engine, Heat pump">
            <a:extLst>
              <a:ext uri="{FF2B5EF4-FFF2-40B4-BE49-F238E27FC236}">
                <a16:creationId xmlns:a16="http://schemas.microsoft.com/office/drawing/2014/main" id="{D4914724-9869-9633-4A43-7A49E14F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343910"/>
            <a:ext cx="9902958" cy="51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C8E810-6E91-2D66-144A-0605F54DD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956B3-55F2-38AE-0010-3C9403BD4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D96E3-6E8D-4014-677C-127CEBDB2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control volume is !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 isolated system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 closed system but heat and work can cross the boundary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 specific amount of mass in space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 fixed region in space where mass, heat and work can cross the boundary of that region 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[29th January 2018, Shift-2]</a:t>
            </a:r>
          </a:p>
        </p:txBody>
      </p:sp>
    </p:spTree>
    <p:extLst>
      <p:ext uri="{BB962C8B-B14F-4D97-AF65-F5344CB8AC3E}">
        <p14:creationId xmlns:p14="http://schemas.microsoft.com/office/powerpoint/2010/main" val="1515856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601118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First law of thermodynamics furnishes the relationship between -</a:t>
            </a:r>
          </a:p>
          <a:p>
            <a:pPr marL="601118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heat and work </a:t>
            </a:r>
          </a:p>
          <a:p>
            <a:pPr marL="601118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heat, work and properties of the system </a:t>
            </a:r>
          </a:p>
          <a:p>
            <a:pPr marL="601118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various properties of the system </a:t>
            </a:r>
          </a:p>
          <a:p>
            <a:pPr marL="601118"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various thermodynamic processes </a:t>
            </a:r>
          </a:p>
          <a:p>
            <a:pPr marL="601118"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[2009]</a:t>
            </a:r>
          </a:p>
        </p:txBody>
      </p:sp>
    </p:spTree>
    <p:extLst>
      <p:ext uri="{BB962C8B-B14F-4D97-AF65-F5344CB8AC3E}">
        <p14:creationId xmlns:p14="http://schemas.microsoft.com/office/powerpoint/2010/main" val="423298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first law of thermodynamics is the law of -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conservation of mass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conservation of energy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conservation of momentum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conservation of heat 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[2010]</a:t>
            </a:r>
          </a:p>
        </p:txBody>
      </p:sp>
    </p:spTree>
    <p:extLst>
      <p:ext uri="{BB962C8B-B14F-4D97-AF65-F5344CB8AC3E}">
        <p14:creationId xmlns:p14="http://schemas.microsoft.com/office/powerpoint/2010/main" val="3745994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Extensive property of a system is one whose value.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depends on the mass of the system, like volume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does not depend on the mass of the system, like temperature, pressure, etc.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is not dependent path followed but on the state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is dependent on the path followed and not on the state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[1st March2017, Shift-2]</a:t>
            </a:r>
          </a:p>
        </p:txBody>
      </p:sp>
    </p:spTree>
    <p:extLst>
      <p:ext uri="{BB962C8B-B14F-4D97-AF65-F5344CB8AC3E}">
        <p14:creationId xmlns:p14="http://schemas.microsoft.com/office/powerpoint/2010/main" val="789490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 system will be thermodynamic equilibrium only if it is in___!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thermal equilibrium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mechanical Equilibrium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Chemical equilibrium 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Only A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Only B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Only C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A, B and C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[1st March2017, Shift-2]</a:t>
            </a:r>
          </a:p>
        </p:txBody>
      </p:sp>
    </p:spTree>
    <p:extLst>
      <p:ext uri="{BB962C8B-B14F-4D97-AF65-F5344CB8AC3E}">
        <p14:creationId xmlns:p14="http://schemas.microsoft.com/office/powerpoint/2010/main" val="307398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074" name="Picture 2" descr="What Is Thermodynamics? (35+ Topics With Definitions) [Fast]">
            <a:extLst>
              <a:ext uri="{FF2B5EF4-FFF2-40B4-BE49-F238E27FC236}">
                <a16:creationId xmlns:a16="http://schemas.microsoft.com/office/drawing/2014/main" id="{CD30E096-02F5-C24F-78ED-35AF1DF63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8"/>
          <a:stretch/>
        </p:blipFill>
        <p:spPr bwMode="auto">
          <a:xfrm>
            <a:off x="3545433" y="1151233"/>
            <a:ext cx="8051090" cy="51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FF1B2-CD2A-C134-76D6-82742C488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6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Zeroth law of thermodynamics defines_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internal energy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enthalpy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temperature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pressure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[2008]</a:t>
            </a:r>
          </a:p>
        </p:txBody>
      </p:sp>
    </p:spTree>
    <p:extLst>
      <p:ext uri="{BB962C8B-B14F-4D97-AF65-F5344CB8AC3E}">
        <p14:creationId xmlns:p14="http://schemas.microsoft.com/office/powerpoint/2010/main" val="100729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entities is not a thermodynamics property!?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Specific volume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Heat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Work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B &amp; C</a:t>
            </a:r>
          </a:p>
        </p:txBody>
      </p:sp>
    </p:spTree>
    <p:extLst>
      <p:ext uri="{BB962C8B-B14F-4D97-AF65-F5344CB8AC3E}">
        <p14:creationId xmlns:p14="http://schemas.microsoft.com/office/powerpoint/2010/main" val="172822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property is an intrinsic property of!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Specific enthalpy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Specific Volume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Thermal conductivity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640714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One of the extensive properties of a thermodynamic system amongst the following is -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pressure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volume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temperature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density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[2013]</a:t>
            </a:r>
          </a:p>
        </p:txBody>
      </p:sp>
    </p:spTree>
    <p:extLst>
      <p:ext uri="{BB962C8B-B14F-4D97-AF65-F5344CB8AC3E}">
        <p14:creationId xmlns:p14="http://schemas.microsoft.com/office/powerpoint/2010/main" val="877638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13A7E-DDB2-50CF-6F9F-58B447DA6372}"/>
              </a:ext>
            </a:extLst>
          </p:cNvPr>
          <p:cNvSpPr txBox="1"/>
          <p:nvPr/>
        </p:nvSpPr>
        <p:spPr>
          <a:xfrm>
            <a:off x="5234878" y="1399613"/>
            <a:ext cx="695712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is an extensive property!?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temperature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pressure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density</a:t>
            </a:r>
          </a:p>
          <a:p>
            <a:pPr indent="0" algn="just">
              <a:buNone/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enthalpy</a:t>
            </a:r>
          </a:p>
          <a:p>
            <a:pPr indent="0" algn="r">
              <a:buNone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[2014, Set-2]</a:t>
            </a:r>
          </a:p>
        </p:txBody>
      </p:sp>
    </p:spTree>
    <p:extLst>
      <p:ext uri="{BB962C8B-B14F-4D97-AF65-F5344CB8AC3E}">
        <p14:creationId xmlns:p14="http://schemas.microsoft.com/office/powerpoint/2010/main" val="366249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4172567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343663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5122" name="Picture 2" descr="Thermodynamics - Definition, Branches, Laws, Equations, Formulas and  Examples">
            <a:extLst>
              <a:ext uri="{FF2B5EF4-FFF2-40B4-BE49-F238E27FC236}">
                <a16:creationId xmlns:a16="http://schemas.microsoft.com/office/drawing/2014/main" id="{D157065C-41C1-61F9-36A7-4C1F42FE3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1254846"/>
            <a:ext cx="9827172" cy="49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071F5-01DC-DE29-7985-8B47C86E2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074" name="Picture 2" descr="Zeroth Law of Thermodynamics - Example, Thermal Equilibrium, Applications,  and FAQs">
            <a:extLst>
              <a:ext uri="{FF2B5EF4-FFF2-40B4-BE49-F238E27FC236}">
                <a16:creationId xmlns:a16="http://schemas.microsoft.com/office/drawing/2014/main" id="{DE7FDE87-3C0B-C59B-E800-C9979E9E5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796"/>
          <a:stretch/>
        </p:blipFill>
        <p:spPr bwMode="auto">
          <a:xfrm>
            <a:off x="1781597" y="1283430"/>
            <a:ext cx="9961418" cy="7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eroth Law of Thermodynamics - Example, Thermal Equilibrium, Applications,  and FAQs">
            <a:extLst>
              <a:ext uri="{FF2B5EF4-FFF2-40B4-BE49-F238E27FC236}">
                <a16:creationId xmlns:a16="http://schemas.microsoft.com/office/drawing/2014/main" id="{E7A2150A-BBAD-C06F-5061-DD203894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16" y="1935078"/>
            <a:ext cx="5592728" cy="469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BDBF96-C680-5569-AA58-54DB469E18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074" name="Picture 2" descr="Zeroth Law of Thermodynamics - Example, Thermal Equilibrium, Applications,  and FAQs">
            <a:extLst>
              <a:ext uri="{FF2B5EF4-FFF2-40B4-BE49-F238E27FC236}">
                <a16:creationId xmlns:a16="http://schemas.microsoft.com/office/drawing/2014/main" id="{DE7FDE87-3C0B-C59B-E800-C9979E9E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97" y="1283429"/>
            <a:ext cx="9961418" cy="49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E46B7-C957-FD3C-562A-2404E05D75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150A8-FB5E-8CC5-FF69-EDC5907791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7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2050" name="Picture 2" descr="Zeroth Law of Thermodynamics: Overview, Applications - Embibe">
            <a:extLst>
              <a:ext uri="{FF2B5EF4-FFF2-40B4-BE49-F238E27FC236}">
                <a16:creationId xmlns:a16="http://schemas.microsoft.com/office/drawing/2014/main" id="{ABCB4B8E-285A-6DD0-2A6C-2983FAE52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39" t="16279" r="12094" b="14981"/>
          <a:stretch/>
        </p:blipFill>
        <p:spPr bwMode="auto">
          <a:xfrm>
            <a:off x="4702783" y="1203245"/>
            <a:ext cx="6947749" cy="51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CFA22-DCE8-1FAE-0665-CA761C30D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29202-AA42-A646-909F-91DC7C758146}"/>
              </a:ext>
            </a:extLst>
          </p:cNvPr>
          <p:cNvSpPr txBox="1"/>
          <p:nvPr/>
        </p:nvSpPr>
        <p:spPr>
          <a:xfrm>
            <a:off x="0" y="227903"/>
            <a:ext cx="968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F1F1F1"/>
                </a:solidFill>
                <a:latin typeface="YouTube Sans"/>
              </a:rPr>
              <a:t>JSSC JE 2023 | Sunday Special | Concept of Thermodynamics | General </a:t>
            </a:r>
            <a:r>
              <a:rPr lang="en-IN" sz="2400" b="1" dirty="0" err="1">
                <a:solidFill>
                  <a:srgbClr val="F1F1F1"/>
                </a:solidFill>
                <a:latin typeface="YouTube Sans"/>
              </a:rPr>
              <a:t>Eng</a:t>
            </a:r>
            <a:endParaRPr lang="en-IN" sz="2400" b="1" i="0" dirty="0">
              <a:solidFill>
                <a:srgbClr val="F1F1F1"/>
              </a:solidFill>
              <a:effectLst/>
              <a:latin typeface="YouTube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7AFBE-5D2D-78E9-49DC-0A75AE96A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4299" r="6500" b="10604"/>
          <a:stretch/>
        </p:blipFill>
        <p:spPr>
          <a:xfrm>
            <a:off x="4810289" y="1984185"/>
            <a:ext cx="3251145" cy="37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76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869</Words>
  <Application>Microsoft Macintosh PowerPoint</Application>
  <PresentationFormat>Widescreen</PresentationFormat>
  <Paragraphs>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2</cp:revision>
  <dcterms:created xsi:type="dcterms:W3CDTF">2023-05-21T10:45:38Z</dcterms:created>
  <dcterms:modified xsi:type="dcterms:W3CDTF">2023-05-21T12:14:23Z</dcterms:modified>
</cp:coreProperties>
</file>