
<file path=[Content_Types].xml><?xml version="1.0" encoding="utf-8"?>
<Types xmlns="http://schemas.openxmlformats.org/package/2006/content-types">
  <Default Extension="docx" ContentType="application/vnd.openxmlformats-officedocument.wordprocessingml.document"/>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7232" r:id="rId2"/>
    <p:sldId id="5904" r:id="rId3"/>
    <p:sldId id="6790" r:id="rId4"/>
    <p:sldId id="6381" r:id="rId5"/>
    <p:sldId id="2050" r:id="rId6"/>
    <p:sldId id="6357" r:id="rId7"/>
    <p:sldId id="6791" r:id="rId8"/>
    <p:sldId id="6792" r:id="rId9"/>
    <p:sldId id="6793" r:id="rId10"/>
    <p:sldId id="6794" r:id="rId11"/>
    <p:sldId id="6795" r:id="rId12"/>
    <p:sldId id="6796" r:id="rId13"/>
    <p:sldId id="6797" r:id="rId14"/>
    <p:sldId id="6798" r:id="rId15"/>
    <p:sldId id="6799" r:id="rId16"/>
    <p:sldId id="6800" r:id="rId17"/>
    <p:sldId id="6801" r:id="rId18"/>
    <p:sldId id="6802" r:id="rId19"/>
    <p:sldId id="6803" r:id="rId20"/>
    <p:sldId id="6804" r:id="rId21"/>
    <p:sldId id="6805" r:id="rId22"/>
    <p:sldId id="6806" r:id="rId23"/>
    <p:sldId id="7580" r:id="rId24"/>
    <p:sldId id="6807" r:id="rId25"/>
    <p:sldId id="6808" r:id="rId26"/>
    <p:sldId id="6809" r:id="rId27"/>
    <p:sldId id="6810" r:id="rId28"/>
    <p:sldId id="6811" r:id="rId29"/>
    <p:sldId id="6812" r:id="rId30"/>
    <p:sldId id="6813" r:id="rId31"/>
    <p:sldId id="6814" r:id="rId32"/>
    <p:sldId id="6815" r:id="rId33"/>
    <p:sldId id="6816" r:id="rId34"/>
    <p:sldId id="6817" r:id="rId35"/>
    <p:sldId id="6818" r:id="rId36"/>
    <p:sldId id="6819" r:id="rId37"/>
    <p:sldId id="6820" r:id="rId38"/>
    <p:sldId id="6821" r:id="rId39"/>
    <p:sldId id="6822" r:id="rId40"/>
    <p:sldId id="6823" r:id="rId41"/>
    <p:sldId id="6824" r:id="rId42"/>
    <p:sldId id="6825" r:id="rId43"/>
    <p:sldId id="6826" r:id="rId44"/>
    <p:sldId id="6827" r:id="rId45"/>
    <p:sldId id="6828" r:id="rId46"/>
    <p:sldId id="671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2"/>
    <p:restoredTop sz="96203"/>
  </p:normalViewPr>
  <p:slideViewPr>
    <p:cSldViewPr snapToGrid="0">
      <p:cViewPr varScale="1">
        <p:scale>
          <a:sx n="93" d="100"/>
          <a:sy n="93" d="100"/>
        </p:scale>
        <p:origin x="216"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07T14:50:4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23117 2913 70 0,'-8'8'169'0,"3"-2"78"0,0-1 88 15,2-2 92-15,2-1-82 0,-1-1-99 16,0-1-86-16,4-1-78 0,0-1-89 0,-1-1-86 16,4 0-84-16,0 0-77 0,0-2-106 15,2 1 2-15,0 0 50 0,-3-4 71 16,1 4 70-16,-1-2 59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07T14:50:4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23117 2913 70 0,'-8'8'169'0,"3"-2"78"0,0-1 88 15,2-2 92-15,2-1-82 0,-1-1-99 16,0-1-86-16,4-1-78 0,0-1-89 0,-1-1-86 16,4 0-84-16,0 0-77 0,0-2-106 15,2 1 2-15,0 0 50 0,-3-4 71 16,1 4 70-16,-1-2 59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70A6C-FA39-5F4C-8143-E2F6470F914B}"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44800-EE90-D44F-AFF5-76872BCF9A19}" type="slidenum">
              <a:rPr lang="en-US" smtClean="0"/>
              <a:t>‹#›</a:t>
            </a:fld>
            <a:endParaRPr lang="en-US"/>
          </a:p>
        </p:txBody>
      </p:sp>
    </p:spTree>
    <p:extLst>
      <p:ext uri="{BB962C8B-B14F-4D97-AF65-F5344CB8AC3E}">
        <p14:creationId xmlns:p14="http://schemas.microsoft.com/office/powerpoint/2010/main" val="400652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8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43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E986-EC46-5F48-A14F-7168524113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3E24BE6-B106-18E4-9A24-35E499C876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C72434-19A4-2E5B-0FF9-1FDA77E593A0}"/>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5" name="Footer Placeholder 4">
            <a:extLst>
              <a:ext uri="{FF2B5EF4-FFF2-40B4-BE49-F238E27FC236}">
                <a16:creationId xmlns:a16="http://schemas.microsoft.com/office/drawing/2014/main" id="{B4AA8942-1D04-CCF7-38D6-3715C32C1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78AD6-7C18-7DFC-B86F-8824DEFF881F}"/>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2303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152D-171A-13E8-6C02-C197FBAC01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034660-6708-A003-C781-20DC7E5F4D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80F212-1757-DA2A-E1E0-AF1797E9AA1A}"/>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5" name="Footer Placeholder 4">
            <a:extLst>
              <a:ext uri="{FF2B5EF4-FFF2-40B4-BE49-F238E27FC236}">
                <a16:creationId xmlns:a16="http://schemas.microsoft.com/office/drawing/2014/main" id="{4AEC7520-DFB9-63BD-7D0A-AF427CA9F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0D5AB-E80E-51CD-B56B-813893818925}"/>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38087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53513-6718-3737-4DDF-20787595A2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B8DC66-AC17-5F9B-A2A4-5B72AC296BA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BFFFDD-A857-7CA3-0BEA-9BAB6DBB7795}"/>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5" name="Footer Placeholder 4">
            <a:extLst>
              <a:ext uri="{FF2B5EF4-FFF2-40B4-BE49-F238E27FC236}">
                <a16:creationId xmlns:a16="http://schemas.microsoft.com/office/drawing/2014/main" id="{07F28601-ECA0-BF85-6276-B9F48FAB6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AF6BC-43AE-608B-0E57-359161CDED09}"/>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254427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A6FA-6630-C22A-0F32-CDC705A608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3EDF88-0118-09CB-CC8F-1C801750D0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0F1606-16EC-D8EC-26D3-E24D5BD91C6A}"/>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5" name="Footer Placeholder 4">
            <a:extLst>
              <a:ext uri="{FF2B5EF4-FFF2-40B4-BE49-F238E27FC236}">
                <a16:creationId xmlns:a16="http://schemas.microsoft.com/office/drawing/2014/main" id="{1FCABA44-B41D-967F-90DB-AF83513D5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42836-B9C3-4447-A5A2-D3A06CB7C4BF}"/>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53908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0522-B2B4-B397-3BD8-A687B5ABAEC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366FA6-73D0-6EEB-4993-65EF150AA9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04E0CF-5C2B-8E8A-1CC8-6ECD120FABAB}"/>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5" name="Footer Placeholder 4">
            <a:extLst>
              <a:ext uri="{FF2B5EF4-FFF2-40B4-BE49-F238E27FC236}">
                <a16:creationId xmlns:a16="http://schemas.microsoft.com/office/drawing/2014/main" id="{D52FAC55-A462-096D-933E-B41A870A0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C19B5-99A0-8265-87C7-525469896684}"/>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311191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00E0-4421-B53C-3E6F-AE6C128B55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E1B1C9-CE2E-6CED-D972-CA9AF18A03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D925E96-8166-C3B4-6AB6-930F278421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6DC093D-364E-D851-7B66-7719FC0BDB41}"/>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6" name="Footer Placeholder 5">
            <a:extLst>
              <a:ext uri="{FF2B5EF4-FFF2-40B4-BE49-F238E27FC236}">
                <a16:creationId xmlns:a16="http://schemas.microsoft.com/office/drawing/2014/main" id="{7801A388-0542-25BB-2121-DC69140BA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922A1-6DC9-E1C9-ACEC-2815BC530E2C}"/>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338970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78C9-7AC4-E866-C970-609105E6785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84FFD4-EDC4-947F-8DFE-76CF04B94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6214E1-37AF-590A-A0D6-357CBF0319A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BDAD66D-FF51-FB5B-1287-6D71E3F444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A45B55-F832-085C-A34A-1B865CF635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295B68-41FF-C84C-183E-3EB6FC35C064}"/>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8" name="Footer Placeholder 7">
            <a:extLst>
              <a:ext uri="{FF2B5EF4-FFF2-40B4-BE49-F238E27FC236}">
                <a16:creationId xmlns:a16="http://schemas.microsoft.com/office/drawing/2014/main" id="{B180F043-AC05-75F9-9C14-506F70E5AD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BD5A9-1686-4352-A942-93885F8D9C03}"/>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179538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DAD1-9DD5-DC29-A691-6C786895CB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A5E843-A14F-BBD4-EBED-9100B1C1283A}"/>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4" name="Footer Placeholder 3">
            <a:extLst>
              <a:ext uri="{FF2B5EF4-FFF2-40B4-BE49-F238E27FC236}">
                <a16:creationId xmlns:a16="http://schemas.microsoft.com/office/drawing/2014/main" id="{81BB1D70-FD01-648D-89AD-50DB22DD2A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A99E99-B998-73EC-C3AE-443F05C4EADD}"/>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320480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371787-4D0A-5A23-DFC4-B8D20C203EB2}"/>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3" name="Footer Placeholder 2">
            <a:extLst>
              <a:ext uri="{FF2B5EF4-FFF2-40B4-BE49-F238E27FC236}">
                <a16:creationId xmlns:a16="http://schemas.microsoft.com/office/drawing/2014/main" id="{461B21CB-397F-237A-C4DA-BC88B40E23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2AD41-0A9E-F1C8-2F38-0FA1C345B1ED}"/>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188849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0F8A-32B6-68C8-FB5C-DFEA1385CA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FFD350-13F8-FFC4-E993-54BFB7EA2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5703885-BDCF-2562-6838-FED212D6B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C10DA9-6C5D-0F90-7B79-FFD16B84BF11}"/>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6" name="Footer Placeholder 5">
            <a:extLst>
              <a:ext uri="{FF2B5EF4-FFF2-40B4-BE49-F238E27FC236}">
                <a16:creationId xmlns:a16="http://schemas.microsoft.com/office/drawing/2014/main" id="{6858CA47-124E-5682-841C-3D01DD4B8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C8DC0-E2CC-2CD3-A424-C2BE29AF9822}"/>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200243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927C-9260-DD6D-6C11-B653CFD8A5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84DC79-B142-A138-1271-23F91BE4C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BB42B3-D180-9C0D-3E4F-E93DC083C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AAAB41-BB83-0C0E-62D3-5776FB37F5E7}"/>
              </a:ext>
            </a:extLst>
          </p:cNvPr>
          <p:cNvSpPr>
            <a:spLocks noGrp="1"/>
          </p:cNvSpPr>
          <p:nvPr>
            <p:ph type="dt" sz="half" idx="10"/>
          </p:nvPr>
        </p:nvSpPr>
        <p:spPr/>
        <p:txBody>
          <a:bodyPr/>
          <a:lstStyle/>
          <a:p>
            <a:fld id="{2BA573A5-4CD0-5144-B130-9F05D7D01B05}" type="datetimeFigureOut">
              <a:rPr lang="en-US" smtClean="0"/>
              <a:t>5/16/23</a:t>
            </a:fld>
            <a:endParaRPr lang="en-US"/>
          </a:p>
        </p:txBody>
      </p:sp>
      <p:sp>
        <p:nvSpPr>
          <p:cNvPr id="6" name="Footer Placeholder 5">
            <a:extLst>
              <a:ext uri="{FF2B5EF4-FFF2-40B4-BE49-F238E27FC236}">
                <a16:creationId xmlns:a16="http://schemas.microsoft.com/office/drawing/2014/main" id="{96F80C45-CEA9-27F4-F52A-7BBE72FAF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DCC80-D235-A8FD-63E3-451183B172AE}"/>
              </a:ext>
            </a:extLst>
          </p:cNvPr>
          <p:cNvSpPr>
            <a:spLocks noGrp="1"/>
          </p:cNvSpPr>
          <p:nvPr>
            <p:ph type="sldNum" sz="quarter" idx="12"/>
          </p:nvPr>
        </p:nvSpPr>
        <p:spPr/>
        <p:txBody>
          <a:bodyPr/>
          <a:lstStyle/>
          <a:p>
            <a:fld id="{35726AD1-0606-0846-9C04-9D906A51D6AD}" type="slidenum">
              <a:rPr lang="en-US" smtClean="0"/>
              <a:t>‹#›</a:t>
            </a:fld>
            <a:endParaRPr lang="en-US"/>
          </a:p>
        </p:txBody>
      </p:sp>
    </p:spTree>
    <p:extLst>
      <p:ext uri="{BB962C8B-B14F-4D97-AF65-F5344CB8AC3E}">
        <p14:creationId xmlns:p14="http://schemas.microsoft.com/office/powerpoint/2010/main" val="155621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28D4B-9C0B-396E-7C2C-9C36A5619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487F69-9D6B-E419-1F70-7C11712B9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30266B-D47A-FFFF-7F31-D21D4231A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573A5-4CD0-5144-B130-9F05D7D01B05}" type="datetimeFigureOut">
              <a:rPr lang="en-US" smtClean="0"/>
              <a:t>5/16/23</a:t>
            </a:fld>
            <a:endParaRPr lang="en-US"/>
          </a:p>
        </p:txBody>
      </p:sp>
      <p:sp>
        <p:nvSpPr>
          <p:cNvPr id="5" name="Footer Placeholder 4">
            <a:extLst>
              <a:ext uri="{FF2B5EF4-FFF2-40B4-BE49-F238E27FC236}">
                <a16:creationId xmlns:a16="http://schemas.microsoft.com/office/drawing/2014/main" id="{F4A304DA-02E7-3F23-63F9-4F33BF4E83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0B5EF3-5BE2-F3E6-D23F-AEDE964E3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26AD1-0606-0846-9C04-9D906A51D6AD}" type="slidenum">
              <a:rPr lang="en-US" smtClean="0"/>
              <a:t>‹#›</a:t>
            </a:fld>
            <a:endParaRPr lang="en-US"/>
          </a:p>
        </p:txBody>
      </p:sp>
    </p:spTree>
    <p:extLst>
      <p:ext uri="{BB962C8B-B14F-4D97-AF65-F5344CB8AC3E}">
        <p14:creationId xmlns:p14="http://schemas.microsoft.com/office/powerpoint/2010/main" val="425770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7"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7" Type="http://schemas.openxmlformats.org/officeDocument/2006/relationships/image" Target="../media/image9.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package" Target="../embeddings/Microsoft_Word_Document.docx"/><Relationship Id="rId5" Type="http://schemas.openxmlformats.org/officeDocument/2006/relationships/image" Target="../media/image2.png"/><Relationship Id="rId4" Type="http://schemas.microsoft.com/office/2017/06/relationships/model3d" Target="../media/model3d1.glb"/></Relationships>
</file>

<file path=ppt/slides/_rels/slide11.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2.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3.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4.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5.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6.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7.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8.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19.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1.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7"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package" Target="../embeddings/Microsoft_Word_Document1.docx"/><Relationship Id="rId5" Type="http://schemas.openxmlformats.org/officeDocument/2006/relationships/image" Target="../media/image2.png"/><Relationship Id="rId4" Type="http://schemas.microsoft.com/office/2017/06/relationships/model3d" Target="../media/model3d1.glb"/></Relationships>
</file>

<file path=ppt/slides/_rels/slide22.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5.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6.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7.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8.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29.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0.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1.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2.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3.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4.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5.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6.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7.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8.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39.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NULL"/><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41.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42.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43.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44.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45.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46.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NULL"/><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hyperlink" Target="https://www.adda247.com/engineering-maha-pack-exam-k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8.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_rels/slide9.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7/06/relationships/model3d" Target="../media/model3d1.glb"/></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1938992"/>
          </a:xfrm>
          <a:prstGeom prst="rect">
            <a:avLst/>
          </a:prstGeom>
          <a:noFill/>
        </p:spPr>
        <p:txBody>
          <a:bodyPr wrap="square">
            <a:spAutoFit/>
          </a:bodyPr>
          <a:lstStyle/>
          <a:p>
            <a:pPr marL="480472" indent="-480472" algn="just" defTabSz="599002">
              <a:buNone/>
            </a:pP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Q.Which</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of the following is reason of irreversibility!?</a:t>
            </a:r>
          </a:p>
          <a:p>
            <a:pPr marL="480472" indent="-48047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Lack of equilibrium during the process</a:t>
            </a:r>
          </a:p>
          <a:p>
            <a:pPr marL="480472" indent="-48047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involvement of dissipative effects</a:t>
            </a:r>
          </a:p>
          <a:p>
            <a:pPr marL="480472" indent="-48047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None of the above</a:t>
            </a:r>
          </a:p>
          <a:p>
            <a:pPr marL="480472" indent="-48047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both a &amp; b</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pic>
        <p:nvPicPr>
          <p:cNvPr id="12" name="Picture 11" descr="A person standing in front of a poster&#10;&#10;Description automatically generated with low confidence">
            <a:extLst>
              <a:ext uri="{FF2B5EF4-FFF2-40B4-BE49-F238E27FC236}">
                <a16:creationId xmlns:a16="http://schemas.microsoft.com/office/drawing/2014/main" id="{5B2CBBD8-34D9-386D-47C6-4CCBEE05BC8C}"/>
              </a:ext>
            </a:extLst>
          </p:cNvPr>
          <p:cNvPicPr>
            <a:picLocks noChangeAspect="1"/>
          </p:cNvPicPr>
          <p:nvPr/>
        </p:nvPicPr>
        <p:blipFill>
          <a:blip r:embed="rId7"/>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93FC83C-2EB7-CC61-C54E-2B2533AF219E}"/>
              </a:ext>
            </a:extLst>
          </p:cNvPr>
          <p:cNvSpPr/>
          <p:nvPr/>
        </p:nvSpPr>
        <p:spPr>
          <a:xfrm>
            <a:off x="3333107" y="5455227"/>
            <a:ext cx="1033410" cy="644237"/>
          </a:xfrm>
          <a:prstGeom prst="rect">
            <a:avLst/>
          </a:prstGeom>
          <a:solidFill>
            <a:srgbClr val="001529"/>
          </a:solidFill>
          <a:ln>
            <a:solidFill>
              <a:srgbClr val="001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D600"/>
                </a:solidFill>
              </a:rPr>
              <a:t>11</a:t>
            </a:r>
          </a:p>
        </p:txBody>
      </p:sp>
    </p:spTree>
    <p:extLst>
      <p:ext uri="{BB962C8B-B14F-4D97-AF65-F5344CB8AC3E}">
        <p14:creationId xmlns:p14="http://schemas.microsoft.com/office/powerpoint/2010/main" val="337154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graphicFrame>
        <p:nvGraphicFramePr>
          <p:cNvPr id="3" name="Object 2">
            <a:extLst>
              <a:ext uri="{FF2B5EF4-FFF2-40B4-BE49-F238E27FC236}">
                <a16:creationId xmlns:a16="http://schemas.microsoft.com/office/drawing/2014/main" id="{A20FD53F-D7DE-47A0-1A54-107450A9C793}"/>
              </a:ext>
            </a:extLst>
          </p:cNvPr>
          <p:cNvGraphicFramePr>
            <a:graphicFrameLocks noChangeAspect="1"/>
          </p:cNvGraphicFramePr>
          <p:nvPr/>
        </p:nvGraphicFramePr>
        <p:xfrm>
          <a:off x="3988131" y="718034"/>
          <a:ext cx="8112138" cy="4027784"/>
        </p:xfrm>
        <a:graphic>
          <a:graphicData uri="http://schemas.openxmlformats.org/presentationml/2006/ole">
            <mc:AlternateContent xmlns:mc="http://schemas.openxmlformats.org/markup-compatibility/2006">
              <mc:Choice xmlns:v="urn:schemas-microsoft-com:vml" Requires="v">
                <p:oleObj name="Document" r:id="rId6" imgW="6827478" imgH="3410122" progId="Word.Document.12">
                  <p:embed/>
                </p:oleObj>
              </mc:Choice>
              <mc:Fallback>
                <p:oleObj name="Document" r:id="rId6" imgW="6827478" imgH="3410122" progId="Word.Document.12">
                  <p:embed/>
                  <p:pic>
                    <p:nvPicPr>
                      <p:cNvPr id="3" name="Object 2">
                        <a:extLst>
                          <a:ext uri="{FF2B5EF4-FFF2-40B4-BE49-F238E27FC236}">
                            <a16:creationId xmlns:a16="http://schemas.microsoft.com/office/drawing/2014/main" id="{A20FD53F-D7DE-47A0-1A54-107450A9C793}"/>
                          </a:ext>
                        </a:extLst>
                      </p:cNvPr>
                      <p:cNvPicPr/>
                      <p:nvPr/>
                    </p:nvPicPr>
                    <p:blipFill>
                      <a:blip r:embed="rId7"/>
                      <a:stretch>
                        <a:fillRect/>
                      </a:stretch>
                    </p:blipFill>
                    <p:spPr>
                      <a:xfrm>
                        <a:off x="3988131" y="718034"/>
                        <a:ext cx="8112138" cy="4027784"/>
                      </a:xfrm>
                      <a:prstGeom prst="rect">
                        <a:avLst/>
                      </a:prstGeom>
                    </p:spPr>
                  </p:pic>
                </p:oleObj>
              </mc:Fallback>
            </mc:AlternateContent>
          </a:graphicData>
        </a:graphic>
      </p:graphicFrame>
    </p:spTree>
    <p:extLst>
      <p:ext uri="{BB962C8B-B14F-4D97-AF65-F5344CB8AC3E}">
        <p14:creationId xmlns:p14="http://schemas.microsoft.com/office/powerpoint/2010/main" val="129744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3646576"/>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For same compression ratio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Thermal efficiency of otto cycle is greater than that of diesel cycle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Thermal efficiency of otto cycle is less than that of diesel cycle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Thermal efficiency of otto cycle is same as that for diesel cycle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Thermal efficiency of otto cycle can not be predicted </a:t>
            </a:r>
          </a:p>
        </p:txBody>
      </p:sp>
    </p:spTree>
    <p:extLst>
      <p:ext uri="{BB962C8B-B14F-4D97-AF65-F5344CB8AC3E}">
        <p14:creationId xmlns:p14="http://schemas.microsoft.com/office/powerpoint/2010/main" val="2076509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Kelvin-Plank’s law deals with_</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Conservation of heat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Conservation of energy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Conservation of heat into work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Conservation of mass </a:t>
            </a:r>
          </a:p>
        </p:txBody>
      </p:sp>
    </p:spTree>
    <p:extLst>
      <p:ext uri="{BB962C8B-B14F-4D97-AF65-F5344CB8AC3E}">
        <p14:creationId xmlns:p14="http://schemas.microsoft.com/office/powerpoint/2010/main" val="19887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856231"/>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If the temperature of the source is increased, the efficiency of the </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carnot</a:t>
            </a:r>
            <a:r>
              <a:rPr lang="en-IN" sz="2400" dirty="0">
                <a:effectLst/>
                <a:latin typeface="Calibri" panose="020F0502020204030204" pitchFamily="34" charset="0"/>
                <a:ea typeface="SimSun" panose="02010600030101010101" pitchFamily="2" charset="-122"/>
                <a:cs typeface="Times New Roman" panose="02020603050405020304" pitchFamily="18" charset="0"/>
              </a:rPr>
              <a:t> engine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Decreases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Increases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Does not change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Depends on other factors </a:t>
            </a:r>
          </a:p>
        </p:txBody>
      </p:sp>
    </p:spTree>
    <p:extLst>
      <p:ext uri="{BB962C8B-B14F-4D97-AF65-F5344CB8AC3E}">
        <p14:creationId xmlns:p14="http://schemas.microsoft.com/office/powerpoint/2010/main" val="373996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For free convection, Nusselt number is a function of.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Prandtl and </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Grashof</a:t>
            </a:r>
            <a:r>
              <a:rPr lang="en-IN" sz="2400" dirty="0">
                <a:effectLst/>
                <a:latin typeface="Calibri" panose="020F0502020204030204" pitchFamily="34" charset="0"/>
                <a:ea typeface="SimSun" panose="02010600030101010101" pitchFamily="2" charset="-122"/>
                <a:cs typeface="Times New Roman" panose="02020603050405020304" pitchFamily="18" charset="0"/>
              </a:rPr>
              <a:t> number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Reynolds and </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Grashof</a:t>
            </a:r>
            <a:r>
              <a:rPr lang="en-IN" sz="2400" dirty="0">
                <a:effectLst/>
                <a:latin typeface="Calibri" panose="020F0502020204030204" pitchFamily="34" charset="0"/>
                <a:ea typeface="SimSun" panose="02010600030101010101" pitchFamily="2" charset="-122"/>
                <a:cs typeface="Times New Roman" panose="02020603050405020304" pitchFamily="18" charset="0"/>
              </a:rPr>
              <a:t> number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Grashof</a:t>
            </a:r>
            <a:r>
              <a:rPr lang="en-IN" sz="2400" dirty="0">
                <a:effectLst/>
                <a:latin typeface="Calibri" panose="020F0502020204030204" pitchFamily="34" charset="0"/>
                <a:ea typeface="SimSun" panose="02010600030101010101" pitchFamily="2" charset="-122"/>
                <a:cs typeface="Times New Roman" panose="02020603050405020304" pitchFamily="18" charset="0"/>
              </a:rPr>
              <a:t> number only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Reynolds and Prandtl number </a:t>
            </a:r>
          </a:p>
        </p:txBody>
      </p:sp>
    </p:spTree>
    <p:extLst>
      <p:ext uri="{BB962C8B-B14F-4D97-AF65-F5344CB8AC3E}">
        <p14:creationId xmlns:p14="http://schemas.microsoft.com/office/powerpoint/2010/main" val="38145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The unit of overall heat transfer coefficient is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w/m</a:t>
            </a:r>
            <a:r>
              <a:rPr lang="en-IN" sz="2400" baseline="30000" dirty="0">
                <a:effectLst/>
                <a:latin typeface="Calibri" panose="020F0502020204030204" pitchFamily="34" charset="0"/>
                <a:ea typeface="SimSun" panose="02010600030101010101" pitchFamily="2" charset="-122"/>
                <a:cs typeface="Times New Roman" panose="02020603050405020304" pitchFamily="18" charset="0"/>
              </a:rPr>
              <a:t>3</a:t>
            </a:r>
            <a:r>
              <a:rPr lang="en-IN" sz="2400" dirty="0">
                <a:effectLst/>
                <a:latin typeface="Calibri" panose="020F0502020204030204" pitchFamily="34" charset="0"/>
                <a:ea typeface="SimSun" panose="02010600030101010101" pitchFamily="2" charset="-122"/>
                <a:cs typeface="Times New Roman" panose="02020603050405020304" pitchFamily="18" charset="0"/>
              </a:rPr>
              <a:t>k</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w/m</a:t>
            </a:r>
            <a:r>
              <a:rPr lang="en-IN" sz="2400" baseline="30000" dirty="0">
                <a:effectLst/>
                <a:latin typeface="Calibri" panose="020F0502020204030204" pitchFamily="34" charset="0"/>
                <a:ea typeface="SimSun" panose="02010600030101010101" pitchFamily="2" charset="-122"/>
                <a:cs typeface="Times New Roman" panose="02020603050405020304" pitchFamily="18" charset="0"/>
              </a:rPr>
              <a:t>2</a:t>
            </a:r>
            <a:r>
              <a:rPr lang="en-IN" sz="2400" dirty="0">
                <a:effectLst/>
                <a:latin typeface="Calibri" panose="020F0502020204030204" pitchFamily="34" charset="0"/>
                <a:ea typeface="SimSun" panose="02010600030101010101" pitchFamily="2" charset="-122"/>
                <a:cs typeface="Times New Roman" panose="02020603050405020304" pitchFamily="18" charset="0"/>
              </a:rPr>
              <a:t>k</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w/m</a:t>
            </a:r>
            <a:r>
              <a:rPr lang="en-IN" sz="2400" baseline="30000" dirty="0">
                <a:effectLst/>
                <a:latin typeface="Calibri" panose="020F0502020204030204" pitchFamily="34" charset="0"/>
                <a:ea typeface="SimSun" panose="02010600030101010101" pitchFamily="2" charset="-122"/>
                <a:cs typeface="Times New Roman" panose="02020603050405020304" pitchFamily="18" charset="0"/>
              </a:rPr>
              <a:t>2</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w/</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mk</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4038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856231"/>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The so called radiator of an automobile is a heat exchanged of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Open type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Parallel flow type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Counter flow type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Cross flow type </a:t>
            </a:r>
          </a:p>
        </p:txBody>
      </p:sp>
    </p:spTree>
    <p:extLst>
      <p:ext uri="{BB962C8B-B14F-4D97-AF65-F5344CB8AC3E}">
        <p14:creationId xmlns:p14="http://schemas.microsoft.com/office/powerpoint/2010/main" val="2831299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3243067"/>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The shape of Bending moment diagram for uniform cantilever beam carrying a uniformly distributed load over its length is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A straight line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A hyperbola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An ellipse </a:t>
            </a:r>
          </a:p>
          <a:p>
            <a:r>
              <a:rPr lang="en-IN" sz="2400" dirty="0">
                <a:effectLst/>
                <a:latin typeface="Calibri" panose="020F0502020204030204" pitchFamily="34" charset="0"/>
                <a:ea typeface="SimSun" panose="02010600030101010101" pitchFamily="2" charset="-122"/>
                <a:cs typeface="Times New Roman" panose="02020603050405020304" pitchFamily="18" charset="0"/>
              </a:rPr>
              <a:t>D. A parabola</a:t>
            </a:r>
            <a:endParaRPr lang="en-IN" sz="2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2351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856231"/>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Which theory of failure will you use for aluminium components under steady loading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Strain Energy theory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maximum shear stress theory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Principal stress theory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Principal strain theory </a:t>
            </a:r>
          </a:p>
        </p:txBody>
      </p:sp>
    </p:spTree>
    <p:extLst>
      <p:ext uri="{BB962C8B-B14F-4D97-AF65-F5344CB8AC3E}">
        <p14:creationId xmlns:p14="http://schemas.microsoft.com/office/powerpoint/2010/main" val="141161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Which material is used for bearing lining-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Brass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Bronze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Gun metal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White metal </a:t>
            </a:r>
          </a:p>
        </p:txBody>
      </p:sp>
    </p:spTree>
    <p:extLst>
      <p:ext uri="{BB962C8B-B14F-4D97-AF65-F5344CB8AC3E}">
        <p14:creationId xmlns:p14="http://schemas.microsoft.com/office/powerpoint/2010/main" val="33656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954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Monel Metal is an alloy of-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Molybdanum</a:t>
            </a:r>
            <a:r>
              <a:rPr lang="en-IN" sz="2400" dirty="0">
                <a:effectLst/>
                <a:latin typeface="Calibri" panose="020F0502020204030204" pitchFamily="34" charset="0"/>
                <a:ea typeface="SimSun" panose="02010600030101010101" pitchFamily="2" charset="-122"/>
                <a:cs typeface="Times New Roman" panose="02020603050405020304" pitchFamily="18" charset="0"/>
              </a:rPr>
              <a:t> and nickel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a:t>
            </a:r>
            <a:r>
              <a:rPr lang="en-IN" sz="2400" b="0" i="0" dirty="0">
                <a:solidFill>
                  <a:srgbClr val="202124"/>
                </a:solidFill>
                <a:effectLst/>
                <a:latin typeface="arial" panose="020B0604020202020204" pitchFamily="34" charset="0"/>
              </a:rPr>
              <a:t>nickel</a:t>
            </a:r>
            <a:r>
              <a:rPr lang="en-IN" sz="2400" dirty="0">
                <a:effectLst/>
                <a:latin typeface="Calibri" panose="020F0502020204030204" pitchFamily="34" charset="0"/>
                <a:ea typeface="SimSun" panose="02010600030101010101" pitchFamily="2" charset="-122"/>
                <a:cs typeface="Times New Roman" panose="02020603050405020304" pitchFamily="18" charset="0"/>
              </a:rPr>
              <a:t> and copper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Molybdamum</a:t>
            </a:r>
            <a:r>
              <a:rPr lang="en-IN" sz="2400" dirty="0">
                <a:effectLst/>
                <a:latin typeface="Calibri" panose="020F0502020204030204" pitchFamily="34" charset="0"/>
                <a:ea typeface="SimSun" panose="02010600030101010101" pitchFamily="2" charset="-122"/>
                <a:cs typeface="Times New Roman" panose="02020603050405020304" pitchFamily="18" charset="0"/>
              </a:rPr>
              <a:t> and aluminium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a:t>
            </a:r>
            <a:r>
              <a:rPr lang="en-IN" sz="2400" dirty="0" err="1">
                <a:effectLst/>
                <a:latin typeface="Calibri" panose="020F0502020204030204" pitchFamily="34" charset="0"/>
                <a:ea typeface="SimSun" panose="02010600030101010101" pitchFamily="2" charset="-122"/>
                <a:cs typeface="Times New Roman" panose="02020603050405020304" pitchFamily="18" charset="0"/>
              </a:rPr>
              <a:t>Molybdanum</a:t>
            </a:r>
            <a:r>
              <a:rPr lang="en-IN" sz="2400" dirty="0">
                <a:effectLst/>
                <a:latin typeface="Calibri" panose="020F0502020204030204" pitchFamily="34" charset="0"/>
                <a:ea typeface="SimSun" panose="02010600030101010101" pitchFamily="2" charset="-122"/>
                <a:cs typeface="Times New Roman" panose="02020603050405020304" pitchFamily="18" charset="0"/>
              </a:rPr>
              <a:t> and zinc </a:t>
            </a:r>
          </a:p>
        </p:txBody>
      </p:sp>
    </p:spTree>
    <p:extLst>
      <p:ext uri="{BB962C8B-B14F-4D97-AF65-F5344CB8AC3E}">
        <p14:creationId xmlns:p14="http://schemas.microsoft.com/office/powerpoint/2010/main" val="226824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graphicFrame>
        <p:nvGraphicFramePr>
          <p:cNvPr id="3" name="Object 2">
            <a:extLst>
              <a:ext uri="{FF2B5EF4-FFF2-40B4-BE49-F238E27FC236}">
                <a16:creationId xmlns:a16="http://schemas.microsoft.com/office/drawing/2014/main" id="{C64D7F5E-0C69-A88E-DA9B-4A716EAC36B1}"/>
              </a:ext>
            </a:extLst>
          </p:cNvPr>
          <p:cNvGraphicFramePr>
            <a:graphicFrameLocks noChangeAspect="1"/>
          </p:cNvGraphicFramePr>
          <p:nvPr/>
        </p:nvGraphicFramePr>
        <p:xfrm>
          <a:off x="3667593" y="702661"/>
          <a:ext cx="8459464" cy="3806487"/>
        </p:xfrm>
        <a:graphic>
          <a:graphicData uri="http://schemas.openxmlformats.org/presentationml/2006/ole">
            <mc:AlternateContent xmlns:mc="http://schemas.openxmlformats.org/markup-compatibility/2006">
              <mc:Choice xmlns:v="urn:schemas-microsoft-com:vml" Requires="v">
                <p:oleObj name="Document" r:id="rId6" imgW="5728906" imgH="2027182" progId="Word.Document.12">
                  <p:embed/>
                </p:oleObj>
              </mc:Choice>
              <mc:Fallback>
                <p:oleObj name="Document" r:id="rId6" imgW="5728906" imgH="2027182" progId="Word.Document.12">
                  <p:embed/>
                  <p:pic>
                    <p:nvPicPr>
                      <p:cNvPr id="3" name="Object 2">
                        <a:extLst>
                          <a:ext uri="{FF2B5EF4-FFF2-40B4-BE49-F238E27FC236}">
                            <a16:creationId xmlns:a16="http://schemas.microsoft.com/office/drawing/2014/main" id="{C64D7F5E-0C69-A88E-DA9B-4A716EAC36B1}"/>
                          </a:ext>
                        </a:extLst>
                      </p:cNvPr>
                      <p:cNvPicPr/>
                      <p:nvPr/>
                    </p:nvPicPr>
                    <p:blipFill>
                      <a:blip r:embed="rId7"/>
                      <a:stretch>
                        <a:fillRect/>
                      </a:stretch>
                    </p:blipFill>
                    <p:spPr>
                      <a:xfrm>
                        <a:off x="3667593" y="702661"/>
                        <a:ext cx="8459464" cy="3806487"/>
                      </a:xfrm>
                      <a:prstGeom prst="rect">
                        <a:avLst/>
                      </a:prstGeom>
                    </p:spPr>
                  </p:pic>
                </p:oleObj>
              </mc:Fallback>
            </mc:AlternateContent>
          </a:graphicData>
        </a:graphic>
      </p:graphicFrame>
    </p:spTree>
    <p:extLst>
      <p:ext uri="{BB962C8B-B14F-4D97-AF65-F5344CB8AC3E}">
        <p14:creationId xmlns:p14="http://schemas.microsoft.com/office/powerpoint/2010/main" val="180028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In an irreversible process there is a.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Loss of heat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No loss of work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Gain of heat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No gain of heat </a:t>
            </a:r>
          </a:p>
        </p:txBody>
      </p:sp>
    </p:spTree>
    <p:extLst>
      <p:ext uri="{BB962C8B-B14F-4D97-AF65-F5344CB8AC3E}">
        <p14:creationId xmlns:p14="http://schemas.microsoft.com/office/powerpoint/2010/main" val="3707245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27FEAE6A-3CE3-47F7-C345-251FF9942CF6}"/>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7309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Availability function is expressed as_</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a = (u +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p</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u+T</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s</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a = (du +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p</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dv</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T</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ds</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a = (du +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p</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dv</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T</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ds</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a = (u +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p</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u</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T</a:t>
            </a:r>
            <a:r>
              <a:rPr lang="en-US" altLang="en-US" sz="2400" baseline="-25000" dirty="0" err="1">
                <a:solidFill>
                  <a:schemeClr val="tx1">
                    <a:lumMod val="95000"/>
                    <a:lumOff val="5000"/>
                  </a:schemeClr>
                </a:solidFill>
                <a:latin typeface="Calibri" panose="020F0502020204030204" pitchFamily="34" charset="0"/>
                <a:cs typeface="Calibri" panose="020F0502020204030204" pitchFamily="34" charset="0"/>
              </a:rPr>
              <a:t>o</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s</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5723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308324"/>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In steam and other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vapour</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cycles, the process of removing non-condensable is called-</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Scavenging process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Deaeration process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Exhaust process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Condensation process</a:t>
            </a:r>
          </a:p>
        </p:txBody>
      </p:sp>
    </p:spTree>
    <p:extLst>
      <p:ext uri="{BB962C8B-B14F-4D97-AF65-F5344CB8AC3E}">
        <p14:creationId xmlns:p14="http://schemas.microsoft.com/office/powerpoint/2010/main" val="4241898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The steam is boiler drum is always.</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Wet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Dry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Super heat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Wet or Dry </a:t>
            </a:r>
          </a:p>
        </p:txBody>
      </p:sp>
    </p:spTree>
    <p:extLst>
      <p:ext uri="{BB962C8B-B14F-4D97-AF65-F5344CB8AC3E}">
        <p14:creationId xmlns:p14="http://schemas.microsoft.com/office/powerpoint/2010/main" val="133717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An Economizer is installed in a boiler primarily to-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Super heat the steam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Reduce fuel consumption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Increase steam pressure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all of above</a:t>
            </a:r>
          </a:p>
        </p:txBody>
      </p:sp>
    </p:spTree>
    <p:extLst>
      <p:ext uri="{BB962C8B-B14F-4D97-AF65-F5344CB8AC3E}">
        <p14:creationId xmlns:p14="http://schemas.microsoft.com/office/powerpoint/2010/main" val="1191675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308324"/>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Ratio of heat absorbs by feed water to the heat supplied by fuel in a given time, is known as_</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Factor of Evaporation</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Equivalent Evaporation</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Boiler Efficiency</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Power of a boiler</a:t>
            </a:r>
          </a:p>
        </p:txBody>
      </p:sp>
    </p:spTree>
    <p:extLst>
      <p:ext uri="{BB962C8B-B14F-4D97-AF65-F5344CB8AC3E}">
        <p14:creationId xmlns:p14="http://schemas.microsoft.com/office/powerpoint/2010/main" val="236549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677656"/>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Diesel cycle consists of _</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Two adiabatic and two constant volume process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Two adiabatic and two constant pressure process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Two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adiabatics</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 one constant pressure and one constant volume process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Two isothermal, one constant pressure and one constant volume process</a:t>
            </a:r>
          </a:p>
        </p:txBody>
      </p:sp>
    </p:spTree>
    <p:extLst>
      <p:ext uri="{BB962C8B-B14F-4D97-AF65-F5344CB8AC3E}">
        <p14:creationId xmlns:p14="http://schemas.microsoft.com/office/powerpoint/2010/main" val="246053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Q. Which of following is an output device for CAD!?</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A. Pen plotters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B. Hard copy units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C. Computer output to microfilm units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D. All of above </a:t>
            </a:r>
            <a:endParaRPr lang="en-IN" sz="24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4722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Brayton cycle consists of sets of process-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Isentropic and constant volume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Isentropic and constant pressure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Isothermal and constant pressure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Isothermal and constant volume</a:t>
            </a:r>
          </a:p>
        </p:txBody>
      </p:sp>
    </p:spTree>
    <p:extLst>
      <p:ext uri="{BB962C8B-B14F-4D97-AF65-F5344CB8AC3E}">
        <p14:creationId xmlns:p14="http://schemas.microsoft.com/office/powerpoint/2010/main" val="286199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White metal is an alloy of!</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Copper and Zinc</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Copper and Tin</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Copper, Tin and Zinc</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Copper, Tin and Antimony</a:t>
            </a:r>
          </a:p>
        </p:txBody>
      </p:sp>
    </p:spTree>
    <p:extLst>
      <p:ext uri="{BB962C8B-B14F-4D97-AF65-F5344CB8AC3E}">
        <p14:creationId xmlns:p14="http://schemas.microsoft.com/office/powerpoint/2010/main" val="2291577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Pressure of cobalt in steel improves its_</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Cutting ability</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Corrosion resistance</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Strength &amp; Hardness</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None</a:t>
            </a:r>
          </a:p>
        </p:txBody>
      </p:sp>
    </p:spTree>
    <p:extLst>
      <p:ext uri="{BB962C8B-B14F-4D97-AF65-F5344CB8AC3E}">
        <p14:creationId xmlns:p14="http://schemas.microsoft.com/office/powerpoint/2010/main" val="211616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Carbon percentage is same in cast iron and-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Wrought Iron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Pig Iron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Mild Steel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High Silicon</a:t>
            </a:r>
          </a:p>
        </p:txBody>
      </p:sp>
      <p:sp>
        <p:nvSpPr>
          <p:cNvPr id="3" name="Rectangle 2">
            <a:extLst>
              <a:ext uri="{FF2B5EF4-FFF2-40B4-BE49-F238E27FC236}">
                <a16:creationId xmlns:a16="http://schemas.microsoft.com/office/drawing/2014/main" id="{B5D11DC9-2567-5ADD-B43D-956F3C6B2DDD}"/>
              </a:ext>
            </a:extLst>
          </p:cNvPr>
          <p:cNvSpPr/>
          <p:nvPr/>
        </p:nvSpPr>
        <p:spPr>
          <a:xfrm>
            <a:off x="6541781" y="5271806"/>
            <a:ext cx="184731" cy="923330"/>
          </a:xfrm>
          <a:prstGeom prst="rect">
            <a:avLst/>
          </a:prstGeom>
          <a:noFill/>
        </p:spPr>
        <p:txBody>
          <a:bodyPr wrap="none" lIns="91440" tIns="45720" rIns="91440" bIns="45720">
            <a:spAutoFit/>
          </a:bodyPr>
          <a:lstStyle/>
          <a:p>
            <a:pPr algn="ctr"/>
            <a:endParaRPr lang="en-GB"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89794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308324"/>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Which key permits axial movement as well as transmits a turning moment.?</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Feather key</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Dowel Key</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Saddle key</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Woodruff key</a:t>
            </a:r>
          </a:p>
        </p:txBody>
      </p:sp>
    </p:spTree>
    <p:extLst>
      <p:ext uri="{BB962C8B-B14F-4D97-AF65-F5344CB8AC3E}">
        <p14:creationId xmlns:p14="http://schemas.microsoft.com/office/powerpoint/2010/main" val="128746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The longitudinal joint in a boiler shell is usually_</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Butt joint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Lap joint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Butt joint with two cover plates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Butt joint with single cover plate</a:t>
            </a:r>
          </a:p>
        </p:txBody>
      </p:sp>
    </p:spTree>
    <p:extLst>
      <p:ext uri="{BB962C8B-B14F-4D97-AF65-F5344CB8AC3E}">
        <p14:creationId xmlns:p14="http://schemas.microsoft.com/office/powerpoint/2010/main" val="277374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The firing order for a six cylinder engine is-</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1-6-2-5-3-4</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1-5-3-6-2-4</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1-2-5-4-3-6</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1-3-2-6-5-4</a:t>
            </a:r>
          </a:p>
        </p:txBody>
      </p:sp>
    </p:spTree>
    <p:extLst>
      <p:ext uri="{BB962C8B-B14F-4D97-AF65-F5344CB8AC3E}">
        <p14:creationId xmlns:p14="http://schemas.microsoft.com/office/powerpoint/2010/main" val="1866157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Cavitation is caused by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High velocity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Low barometric pressure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High pressure </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Low pressure</a:t>
            </a:r>
          </a:p>
        </p:txBody>
      </p:sp>
    </p:spTree>
    <p:extLst>
      <p:ext uri="{BB962C8B-B14F-4D97-AF65-F5344CB8AC3E}">
        <p14:creationId xmlns:p14="http://schemas.microsoft.com/office/powerpoint/2010/main" val="4191828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308324"/>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What is the value of taper angle provided in draft allowances-?</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11°-12° </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0°-3°</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5°-7°</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8°-10°</a:t>
            </a:r>
          </a:p>
        </p:txBody>
      </p:sp>
    </p:spTree>
    <p:extLst>
      <p:ext uri="{BB962C8B-B14F-4D97-AF65-F5344CB8AC3E}">
        <p14:creationId xmlns:p14="http://schemas.microsoft.com/office/powerpoint/2010/main" val="1754950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308324"/>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 nozzle meter is used to measure:-</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Viscosity</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Flow rate</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Volume</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Velocity</a:t>
            </a:r>
          </a:p>
          <a:p>
            <a:pPr marL="0" indent="0" algn="r">
              <a:buNone/>
            </a:pPr>
            <a:endParaRPr lang="en-US" altLang="en-US" sz="2400" b="1"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32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16" name="Picture 15">
            <a:extLst>
              <a:ext uri="{FF2B5EF4-FFF2-40B4-BE49-F238E27FC236}">
                <a16:creationId xmlns:a16="http://schemas.microsoft.com/office/drawing/2014/main" id="{23496173-A9EB-6B46-AB2E-B84DCF0E3D45}"/>
              </a:ext>
            </a:extLst>
          </p:cNvPr>
          <p:cNvPicPr>
            <a:picLocks noChangeAspect="1"/>
          </p:cNvPicPr>
          <p:nvPr/>
        </p:nvPicPr>
        <p:blipFill>
          <a:blip r:embed="rId3"/>
          <a:stretch>
            <a:fillRect/>
          </a:stretch>
        </p:blipFill>
        <p:spPr>
          <a:xfrm>
            <a:off x="-27214" y="0"/>
            <a:ext cx="12219214" cy="6842760"/>
          </a:xfrm>
          <a:prstGeom prst="rect">
            <a:avLst/>
          </a:prstGeom>
        </p:spPr>
      </p:pic>
      <p:sp>
        <p:nvSpPr>
          <p:cNvPr id="3" name="Rectangle 2">
            <a:extLst>
              <a:ext uri="{FF2B5EF4-FFF2-40B4-BE49-F238E27FC236}">
                <a16:creationId xmlns:a16="http://schemas.microsoft.com/office/drawing/2014/main" id="{1B943855-5D9F-4F58-9F33-E24DA6B9F152}"/>
              </a:ext>
            </a:extLst>
          </p:cNvPr>
          <p:cNvSpPr>
            <a:spLocks noChangeArrowheads="1"/>
          </p:cNvSpPr>
          <p:nvPr/>
        </p:nvSpPr>
        <p:spPr bwMode="auto">
          <a:xfrm>
            <a:off x="7701281" y="3360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6" name="Rectangle 4">
            <a:extLst>
              <a:ext uri="{FF2B5EF4-FFF2-40B4-BE49-F238E27FC236}">
                <a16:creationId xmlns:a16="http://schemas.microsoft.com/office/drawing/2014/main" id="{F039B638-FFE5-486B-A38F-4B76326B9D55}"/>
              </a:ext>
            </a:extLst>
          </p:cNvPr>
          <p:cNvSpPr>
            <a:spLocks noChangeArrowheads="1"/>
          </p:cNvSpPr>
          <p:nvPr/>
        </p:nvSpPr>
        <p:spPr bwMode="auto">
          <a:xfrm>
            <a:off x="7740227" y="38936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8" name="Rectangle 6">
            <a:extLst>
              <a:ext uri="{FF2B5EF4-FFF2-40B4-BE49-F238E27FC236}">
                <a16:creationId xmlns:a16="http://schemas.microsoft.com/office/drawing/2014/main" id="{D023083C-E348-46CD-8ECF-309F891E12A1}"/>
              </a:ext>
            </a:extLst>
          </p:cNvPr>
          <p:cNvSpPr>
            <a:spLocks noChangeArrowheads="1"/>
          </p:cNvSpPr>
          <p:nvPr/>
        </p:nvSpPr>
        <p:spPr bwMode="auto">
          <a:xfrm>
            <a:off x="7756738" y="456419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15" name="Rectangle 3">
            <a:extLst>
              <a:ext uri="{FF2B5EF4-FFF2-40B4-BE49-F238E27FC236}">
                <a16:creationId xmlns:a16="http://schemas.microsoft.com/office/drawing/2014/main" id="{CE19DF27-5B16-43B3-A8C8-0A0C2B939C61}"/>
              </a:ext>
            </a:extLst>
          </p:cNvPr>
          <p:cNvSpPr>
            <a:spLocks noChangeArrowheads="1"/>
          </p:cNvSpPr>
          <p:nvPr/>
        </p:nvSpPr>
        <p:spPr bwMode="auto">
          <a:xfrm>
            <a:off x="958673" y="45656"/>
            <a:ext cx="11148923" cy="54347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8100">
            <a:solidFill>
              <a:schemeClr val="accent1">
                <a:lumMod val="60000"/>
                <a:lumOff val="40000"/>
              </a:schemeClr>
            </a:solid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72552" tIns="36276" rIns="72552" bIns="36276"/>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buNone/>
            </a:pPr>
            <a:r>
              <a:rPr lang="en-IN" sz="2400" b="1" i="0" dirty="0">
                <a:solidFill>
                  <a:srgbClr val="F1F1F1"/>
                </a:solidFill>
                <a:effectLst/>
                <a:latin typeface="YouTube Sans"/>
              </a:rPr>
              <a:t>SSC JE Mechanical Previous Year Questions + Answers | Mechanical Engineering</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CAC4A18F-9E1F-4F7F-A3C7-9B99799FFC9A}"/>
                  </a:ext>
                </a:extLst>
              </p14:cNvPr>
              <p14:cNvContentPartPr/>
              <p14:nvPr/>
            </p14:nvContentPartPr>
            <p14:xfrm>
              <a:off x="8312760" y="1042200"/>
              <a:ext cx="17280" cy="15840"/>
            </p14:xfrm>
          </p:contentPart>
        </mc:Choice>
        <mc:Fallback xmlns="">
          <p:pic>
            <p:nvPicPr>
              <p:cNvPr id="20" name="Ink 19">
                <a:extLst>
                  <a:ext uri="{FF2B5EF4-FFF2-40B4-BE49-F238E27FC236}">
                    <a16:creationId xmlns:a16="http://schemas.microsoft.com/office/drawing/2014/main" id="{CAC4A18F-9E1F-4F7F-A3C7-9B99799FFC9A}"/>
                  </a:ext>
                </a:extLst>
              </p:cNvPr>
              <p:cNvPicPr/>
              <p:nvPr/>
            </p:nvPicPr>
            <p:blipFill>
              <a:blip r:embed="rId5"/>
              <a:stretch>
                <a:fillRect/>
              </a:stretch>
            </p:blipFill>
            <p:spPr>
              <a:xfrm>
                <a:off x="8296920" y="978840"/>
                <a:ext cx="48600" cy="142560"/>
              </a:xfrm>
              <a:prstGeom prst="rect">
                <a:avLst/>
              </a:prstGeom>
            </p:spPr>
          </p:pic>
        </mc:Fallback>
      </mc:AlternateContent>
      <p:pic>
        <p:nvPicPr>
          <p:cNvPr id="4" name="Picture 3">
            <a:extLst>
              <a:ext uri="{FF2B5EF4-FFF2-40B4-BE49-F238E27FC236}">
                <a16:creationId xmlns:a16="http://schemas.microsoft.com/office/drawing/2014/main" id="{48C92295-D6F4-4D43-862E-FDB3B94957F6}"/>
              </a:ext>
            </a:extLst>
          </p:cNvPr>
          <p:cNvPicPr>
            <a:picLocks noChangeAspect="1"/>
          </p:cNvPicPr>
          <p:nvPr/>
        </p:nvPicPr>
        <p:blipFill rotWithShape="1">
          <a:blip r:embed="rId6"/>
          <a:srcRect l="10778" t="9926" r="13457" b="10596"/>
          <a:stretch/>
        </p:blipFill>
        <p:spPr>
          <a:xfrm>
            <a:off x="84404" y="61928"/>
            <a:ext cx="672327" cy="702015"/>
          </a:xfrm>
          <a:prstGeom prst="rect">
            <a:avLst/>
          </a:prstGeom>
        </p:spPr>
      </p:pic>
      <p:sp>
        <p:nvSpPr>
          <p:cNvPr id="9" name="Rectangle 8">
            <a:extLst>
              <a:ext uri="{FF2B5EF4-FFF2-40B4-BE49-F238E27FC236}">
                <a16:creationId xmlns:a16="http://schemas.microsoft.com/office/drawing/2014/main" id="{332F022D-4FEC-134A-83C7-14CC89B891C5}"/>
              </a:ext>
            </a:extLst>
          </p:cNvPr>
          <p:cNvSpPr/>
          <p:nvPr/>
        </p:nvSpPr>
        <p:spPr>
          <a:xfrm>
            <a:off x="9872663" y="5866470"/>
            <a:ext cx="2319337" cy="523220"/>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a:ln/>
                <a:solidFill>
                  <a:schemeClr val="bg1"/>
                </a:solidFill>
                <a:effectLst>
                  <a:outerShdw blurRad="50800" dist="38100" dir="2700000" algn="tl" rotWithShape="0">
                    <a:prstClr val="black">
                      <a:alpha val="40000"/>
                    </a:prstClr>
                  </a:outerShdw>
                </a:effectLst>
              </a:rPr>
              <a:t>Code : “Y166”</a:t>
            </a:r>
          </a:p>
        </p:txBody>
      </p:sp>
      <p:sp>
        <p:nvSpPr>
          <p:cNvPr id="12" name="Rectangle 11">
            <a:extLst>
              <a:ext uri="{FF2B5EF4-FFF2-40B4-BE49-F238E27FC236}">
                <a16:creationId xmlns:a16="http://schemas.microsoft.com/office/drawing/2014/main" id="{808DF271-DFBF-A140-9073-6B92A857794F}"/>
              </a:ext>
            </a:extLst>
          </p:cNvPr>
          <p:cNvSpPr/>
          <p:nvPr/>
        </p:nvSpPr>
        <p:spPr>
          <a:xfrm>
            <a:off x="7838512" y="5880903"/>
            <a:ext cx="599843" cy="523220"/>
          </a:xfrm>
          <a:prstGeom prst="rect">
            <a:avLst/>
          </a:prstGeom>
          <a:noFill/>
        </p:spPr>
        <p:txBody>
          <a:bodyPr wrap="none" lIns="91440" tIns="45720" rIns="91440" bIns="45720">
            <a:spAutoFit/>
          </a:bodyPr>
          <a:lstStyle/>
          <a:p>
            <a:pPr algn="ctr"/>
            <a:r>
              <a:rPr lang="en-GB" sz="2800" b="0" cap="none" spc="0" dirty="0">
                <a:ln w="0"/>
                <a:solidFill>
                  <a:schemeClr val="bg1"/>
                </a:solidFill>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a:t>
            </a:r>
          </a:p>
        </p:txBody>
      </p:sp>
      <p:sp>
        <p:nvSpPr>
          <p:cNvPr id="17" name="Parallelogram 16">
            <a:extLst>
              <a:ext uri="{FF2B5EF4-FFF2-40B4-BE49-F238E27FC236}">
                <a16:creationId xmlns:a16="http://schemas.microsoft.com/office/drawing/2014/main" id="{B5329E67-01EA-5D49-B05F-E50BE5535685}"/>
              </a:ext>
            </a:extLst>
          </p:cNvPr>
          <p:cNvSpPr/>
          <p:nvPr/>
        </p:nvSpPr>
        <p:spPr>
          <a:xfrm>
            <a:off x="8853605" y="6120734"/>
            <a:ext cx="1071073" cy="297822"/>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96A2662E-2587-1B41-98E1-2CE92658299E}"/>
              </a:ext>
            </a:extLst>
          </p:cNvPr>
          <p:cNvSpPr/>
          <p:nvPr/>
        </p:nvSpPr>
        <p:spPr>
          <a:xfrm>
            <a:off x="3768649" y="545531"/>
            <a:ext cx="5084956" cy="763837"/>
          </a:xfrm>
          <a:prstGeom prst="roundRect">
            <a:avLst/>
          </a:prstGeom>
          <a:gradFill>
            <a:gsLst>
              <a:gs pos="13000">
                <a:srgbClr val="FF0000"/>
              </a:gs>
              <a:gs pos="69000">
                <a:schemeClr val="accent2">
                  <a:lumMod val="97000"/>
                  <a:lumOff val="3000"/>
                </a:schemeClr>
              </a:gs>
              <a:gs pos="100000">
                <a:schemeClr val="accent2">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Mechanical </a:t>
            </a:r>
            <a:r>
              <a:rPr lang="en-US" sz="3200" b="1" dirty="0" err="1"/>
              <a:t>Soormas</a:t>
            </a:r>
            <a:r>
              <a:rPr lang="en-US" sz="3200" b="1" dirty="0"/>
              <a:t> </a:t>
            </a:r>
          </a:p>
        </p:txBody>
      </p:sp>
      <p:sp>
        <p:nvSpPr>
          <p:cNvPr id="18" name="TextBox 17">
            <a:extLst>
              <a:ext uri="{FF2B5EF4-FFF2-40B4-BE49-F238E27FC236}">
                <a16:creationId xmlns:a16="http://schemas.microsoft.com/office/drawing/2014/main" id="{547E30DB-8981-3F4D-BBC6-90F834462D00}"/>
              </a:ext>
            </a:extLst>
          </p:cNvPr>
          <p:cNvSpPr txBox="1"/>
          <p:nvPr/>
        </p:nvSpPr>
        <p:spPr>
          <a:xfrm>
            <a:off x="5223781" y="1492963"/>
            <a:ext cx="2984275" cy="5324535"/>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Anuj </a:t>
            </a:r>
            <a:r>
              <a:rPr lang="en-US" sz="2000" dirty="0" err="1">
                <a:solidFill>
                  <a:schemeClr val="bg1"/>
                </a:solidFill>
              </a:rPr>
              <a:t>Kanoujiya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Sahil Kumar</a:t>
            </a:r>
          </a:p>
          <a:p>
            <a:pPr marL="285750" indent="-285750">
              <a:buFont typeface="Courier New" panose="02070309020205020404" pitchFamily="49" charset="0"/>
              <a:buChar char="o"/>
            </a:pPr>
            <a:r>
              <a:rPr lang="en-US" sz="2000" dirty="0">
                <a:solidFill>
                  <a:schemeClr val="bg1"/>
                </a:solidFill>
              </a:rPr>
              <a:t>Pragya Srivastava</a:t>
            </a:r>
          </a:p>
          <a:p>
            <a:pPr marL="285750" indent="-285750">
              <a:buFont typeface="Courier New" panose="02070309020205020404" pitchFamily="49" charset="0"/>
              <a:buChar char="o"/>
            </a:pPr>
            <a:r>
              <a:rPr lang="en-US" sz="2000" dirty="0" err="1">
                <a:solidFill>
                  <a:schemeClr val="bg1"/>
                </a:solidFill>
              </a:rPr>
              <a:t>Ashu</a:t>
            </a:r>
            <a:r>
              <a:rPr lang="en-US" sz="2000" dirty="0">
                <a:solidFill>
                  <a:schemeClr val="bg1"/>
                </a:solidFill>
              </a:rPr>
              <a:t> Lone</a:t>
            </a:r>
          </a:p>
          <a:p>
            <a:pPr marL="285750" indent="-285750">
              <a:buFont typeface="Courier New" panose="02070309020205020404" pitchFamily="49" charset="0"/>
              <a:buChar char="o"/>
            </a:pPr>
            <a:r>
              <a:rPr lang="en-US" sz="2000" dirty="0">
                <a:solidFill>
                  <a:schemeClr val="bg1"/>
                </a:solidFill>
              </a:rPr>
              <a:t>Lokesh </a:t>
            </a:r>
            <a:r>
              <a:rPr lang="en-US" sz="2000" dirty="0" err="1">
                <a:solidFill>
                  <a:schemeClr val="bg1"/>
                </a:solidFill>
              </a:rPr>
              <a:t>Varwan</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Aman Kumar</a:t>
            </a:r>
          </a:p>
          <a:p>
            <a:pPr marL="285750" indent="-285750">
              <a:buFont typeface="Courier New" panose="02070309020205020404" pitchFamily="49" charset="0"/>
              <a:buChar char="o"/>
            </a:pPr>
            <a:r>
              <a:rPr lang="en-US" sz="2000" dirty="0" err="1">
                <a:solidFill>
                  <a:schemeClr val="bg1"/>
                </a:solidFill>
              </a:rPr>
              <a:t>Subir</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Shivani Singh</a:t>
            </a:r>
          </a:p>
          <a:p>
            <a:pPr marL="285750" indent="-285750">
              <a:buFont typeface="Courier New" panose="02070309020205020404" pitchFamily="49" charset="0"/>
              <a:buChar char="o"/>
            </a:pPr>
            <a:r>
              <a:rPr lang="en-US" sz="2000" dirty="0" err="1">
                <a:solidFill>
                  <a:schemeClr val="bg1"/>
                </a:solidFill>
              </a:rPr>
              <a:t>Priyanshu</a:t>
            </a:r>
            <a:r>
              <a:rPr lang="en-US" sz="2000" dirty="0">
                <a:solidFill>
                  <a:schemeClr val="bg1"/>
                </a:solidFill>
              </a:rPr>
              <a:t> Kushwaha</a:t>
            </a:r>
          </a:p>
          <a:p>
            <a:pPr marL="285750" indent="-285750">
              <a:buFont typeface="Courier New" panose="02070309020205020404" pitchFamily="49" charset="0"/>
              <a:buChar char="o"/>
            </a:pPr>
            <a:r>
              <a:rPr lang="en-US" sz="2000" dirty="0">
                <a:solidFill>
                  <a:schemeClr val="bg1"/>
                </a:solidFill>
              </a:rPr>
              <a:t>Kritika Mall</a:t>
            </a:r>
          </a:p>
          <a:p>
            <a:pPr marL="285750" indent="-285750">
              <a:buFont typeface="Courier New" panose="02070309020205020404" pitchFamily="49" charset="0"/>
              <a:buChar char="o"/>
            </a:pPr>
            <a:r>
              <a:rPr lang="en-US" sz="2000" dirty="0" err="1">
                <a:solidFill>
                  <a:schemeClr val="bg1"/>
                </a:solidFill>
              </a:rPr>
              <a:t>Raushan</a:t>
            </a:r>
            <a:r>
              <a:rPr lang="en-US" sz="2000" dirty="0">
                <a:solidFill>
                  <a:schemeClr val="bg1"/>
                </a:solidFill>
              </a:rPr>
              <a:t> Kumar</a:t>
            </a:r>
          </a:p>
          <a:p>
            <a:pPr marL="285750" indent="-285750">
              <a:buFont typeface="Courier New" panose="02070309020205020404" pitchFamily="49" charset="0"/>
              <a:buChar char="o"/>
            </a:pPr>
            <a:r>
              <a:rPr lang="en-US" sz="2000" dirty="0">
                <a:solidFill>
                  <a:schemeClr val="bg1"/>
                </a:solidFill>
              </a:rPr>
              <a:t>Mechanical Queen</a:t>
            </a:r>
          </a:p>
          <a:p>
            <a:pPr marL="285750" indent="-285750">
              <a:buFont typeface="Courier New" panose="02070309020205020404" pitchFamily="49" charset="0"/>
              <a:buChar char="o"/>
            </a:pPr>
            <a:r>
              <a:rPr lang="en-US" sz="2000" dirty="0" err="1">
                <a:solidFill>
                  <a:schemeClr val="bg1"/>
                </a:solidFill>
              </a:rPr>
              <a:t>Dilip</a:t>
            </a:r>
            <a:r>
              <a:rPr lang="en-US" sz="2000" dirty="0">
                <a:solidFill>
                  <a:schemeClr val="bg1"/>
                </a:solidFill>
              </a:rPr>
              <a:t> Gupta</a:t>
            </a:r>
          </a:p>
          <a:p>
            <a:pPr marL="285750" indent="-285750">
              <a:buFont typeface="Courier New" panose="02070309020205020404" pitchFamily="49" charset="0"/>
              <a:buChar char="o"/>
            </a:pPr>
            <a:r>
              <a:rPr lang="en-US" sz="2000" dirty="0" err="1">
                <a:solidFill>
                  <a:schemeClr val="bg1"/>
                </a:solidFill>
              </a:rPr>
              <a:t>Aashik</a:t>
            </a:r>
            <a:r>
              <a:rPr lang="en-US" sz="2000" dirty="0">
                <a:solidFill>
                  <a:schemeClr val="bg1"/>
                </a:solidFill>
              </a:rPr>
              <a:t> Hussain</a:t>
            </a:r>
          </a:p>
          <a:p>
            <a:pPr marL="285750" indent="-285750">
              <a:buFont typeface="Courier New" panose="02070309020205020404" pitchFamily="49" charset="0"/>
              <a:buChar char="o"/>
            </a:pPr>
            <a:r>
              <a:rPr lang="en-US" sz="2000" dirty="0" err="1">
                <a:solidFill>
                  <a:schemeClr val="bg1"/>
                </a:solidFill>
              </a:rPr>
              <a:t>Ayush</a:t>
            </a:r>
            <a:r>
              <a:rPr lang="en-US" sz="2000" dirty="0">
                <a:solidFill>
                  <a:schemeClr val="bg1"/>
                </a:solidFill>
              </a:rPr>
              <a:t> Suthar</a:t>
            </a:r>
          </a:p>
          <a:p>
            <a:pPr marL="285750" indent="-285750">
              <a:buFont typeface="Courier New" panose="02070309020205020404" pitchFamily="49" charset="0"/>
              <a:buChar char="o"/>
            </a:pPr>
            <a:r>
              <a:rPr lang="en-US" sz="2000" dirty="0" err="1">
                <a:solidFill>
                  <a:schemeClr val="bg1"/>
                </a:solidFill>
              </a:rPr>
              <a:t>Warif</a:t>
            </a:r>
            <a:endParaRPr lang="en-US" sz="2000" dirty="0">
              <a:solidFill>
                <a:schemeClr val="bg1"/>
              </a:solidFill>
            </a:endParaRPr>
          </a:p>
          <a:p>
            <a:pPr marL="285750" indent="-285750">
              <a:buFont typeface="Courier New" panose="02070309020205020404" pitchFamily="49" charset="0"/>
              <a:buChar char="o"/>
            </a:pPr>
            <a:endParaRPr lang="en-US" sz="2000" dirty="0">
              <a:solidFill>
                <a:schemeClr val="bg1"/>
              </a:solidFill>
            </a:endParaRPr>
          </a:p>
        </p:txBody>
      </p:sp>
      <p:pic>
        <p:nvPicPr>
          <p:cNvPr id="19" name="Picture 18">
            <a:extLst>
              <a:ext uri="{FF2B5EF4-FFF2-40B4-BE49-F238E27FC236}">
                <a16:creationId xmlns:a16="http://schemas.microsoft.com/office/drawing/2014/main" id="{31D26819-917C-524E-987C-40D04F7022E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62" b="89796" l="4651" r="90930">
                        <a14:foregroundMark x1="8140" y1="51577" x2="8140" y2="51577"/>
                        <a14:foregroundMark x1="4767" y1="56030" x2="4767" y2="56030"/>
                        <a14:foregroundMark x1="69186" y1="36178" x2="69186" y2="36178"/>
                        <a14:foregroundMark x1="29419" y1="29685" x2="29419" y2="29685"/>
                        <a14:foregroundMark x1="90930" y1="17996" x2="90930" y2="17996"/>
                        <a14:foregroundMark x1="43256" y1="68275" x2="43256" y2="68275"/>
                        <a14:foregroundMark x1="46395" y1="68089" x2="46395" y2="68089"/>
                        <a14:foregroundMark x1="49419" y1="69017" x2="49419" y2="69017"/>
                        <a14:foregroundMark x1="55814" y1="69573" x2="55814" y2="69573"/>
                        <a14:foregroundMark x1="64186" y1="67904" x2="64186" y2="67904"/>
                        <a14:foregroundMark x1="71279" y1="67904" x2="71279" y2="67904"/>
                        <a14:foregroundMark x1="78605" y1="68831" x2="78605" y2="68831"/>
                        <a14:foregroundMark x1="88023" y1="67532" x2="88023" y2="67532"/>
                      </a14:backgroundRemoval>
                    </a14:imgEffect>
                  </a14:imgLayer>
                </a14:imgProps>
              </a:ext>
            </a:extLst>
          </a:blip>
          <a:stretch>
            <a:fillRect/>
          </a:stretch>
        </p:blipFill>
        <p:spPr>
          <a:xfrm>
            <a:off x="8330334" y="5484295"/>
            <a:ext cx="1716622" cy="1075883"/>
          </a:xfrm>
          <a:prstGeom prst="rect">
            <a:avLst/>
          </a:prstGeom>
        </p:spPr>
      </p:pic>
      <p:sp>
        <p:nvSpPr>
          <p:cNvPr id="5" name="TextBox 4">
            <a:extLst>
              <a:ext uri="{FF2B5EF4-FFF2-40B4-BE49-F238E27FC236}">
                <a16:creationId xmlns:a16="http://schemas.microsoft.com/office/drawing/2014/main" id="{4CD6A2BF-374A-1BBE-2B32-FCD329E4470B}"/>
              </a:ext>
            </a:extLst>
          </p:cNvPr>
          <p:cNvSpPr txBox="1"/>
          <p:nvPr/>
        </p:nvSpPr>
        <p:spPr>
          <a:xfrm>
            <a:off x="8138433" y="1424516"/>
            <a:ext cx="2984275" cy="4093428"/>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err="1">
                <a:solidFill>
                  <a:schemeClr val="bg1"/>
                </a:solidFill>
              </a:rPr>
              <a:t>Pannelal</a:t>
            </a:r>
            <a:r>
              <a:rPr lang="en-US" sz="2000" dirty="0">
                <a:solidFill>
                  <a:schemeClr val="bg1"/>
                </a:solidFill>
              </a:rPr>
              <a:t> Kushwaha</a:t>
            </a:r>
          </a:p>
          <a:p>
            <a:pPr marL="285750" indent="-285750">
              <a:buFont typeface="Courier New" panose="02070309020205020404" pitchFamily="49" charset="0"/>
              <a:buChar char="o"/>
            </a:pPr>
            <a:r>
              <a:rPr lang="en-US" sz="2000" dirty="0" err="1">
                <a:solidFill>
                  <a:schemeClr val="bg1"/>
                </a:solidFill>
              </a:rPr>
              <a:t>Aashik</a:t>
            </a:r>
            <a:r>
              <a:rPr lang="en-US" sz="2000" dirty="0">
                <a:solidFill>
                  <a:schemeClr val="bg1"/>
                </a:solidFill>
              </a:rPr>
              <a:t> Hussain</a:t>
            </a:r>
          </a:p>
          <a:p>
            <a:pPr marL="285750" indent="-285750">
              <a:buFont typeface="Courier New" panose="02070309020205020404" pitchFamily="49" charset="0"/>
              <a:buChar char="o"/>
            </a:pPr>
            <a:r>
              <a:rPr lang="en-US" sz="2000" dirty="0">
                <a:solidFill>
                  <a:schemeClr val="bg1"/>
                </a:solidFill>
              </a:rPr>
              <a:t>Vikas Dev Pandey</a:t>
            </a:r>
          </a:p>
          <a:p>
            <a:pPr marL="285750" indent="-285750">
              <a:buFont typeface="Courier New" panose="02070309020205020404" pitchFamily="49" charset="0"/>
              <a:buChar char="o"/>
            </a:pPr>
            <a:r>
              <a:rPr lang="en-US" sz="2000" dirty="0">
                <a:solidFill>
                  <a:schemeClr val="bg1"/>
                </a:solidFill>
              </a:rPr>
              <a:t>Raj Yadav</a:t>
            </a:r>
          </a:p>
          <a:p>
            <a:pPr marL="285750" indent="-285750">
              <a:buFont typeface="Courier New" panose="02070309020205020404" pitchFamily="49" charset="0"/>
              <a:buChar char="o"/>
            </a:pPr>
            <a:r>
              <a:rPr lang="en-US" sz="2000" dirty="0" err="1">
                <a:solidFill>
                  <a:schemeClr val="bg1"/>
                </a:solidFill>
              </a:rPr>
              <a:t>Shubhi</a:t>
            </a:r>
            <a:r>
              <a:rPr lang="en-US" sz="2000" dirty="0">
                <a:solidFill>
                  <a:schemeClr val="bg1"/>
                </a:solidFill>
              </a:rPr>
              <a:t> Tiwari</a:t>
            </a:r>
          </a:p>
          <a:p>
            <a:pPr marL="285750" indent="-285750">
              <a:buFont typeface="Courier New" panose="02070309020205020404" pitchFamily="49" charset="0"/>
              <a:buChar char="o"/>
            </a:pPr>
            <a:r>
              <a:rPr lang="en-US" sz="2000" dirty="0" err="1">
                <a:solidFill>
                  <a:schemeClr val="bg1"/>
                </a:solidFill>
              </a:rPr>
              <a:t>Alfiya</a:t>
            </a:r>
            <a:r>
              <a:rPr lang="en-US" sz="2000" dirty="0">
                <a:solidFill>
                  <a:schemeClr val="bg1"/>
                </a:solidFill>
              </a:rPr>
              <a:t> Fatima</a:t>
            </a:r>
          </a:p>
          <a:p>
            <a:pPr marL="285750" indent="-285750">
              <a:buFont typeface="Courier New" panose="02070309020205020404" pitchFamily="49" charset="0"/>
              <a:buChar char="o"/>
            </a:pPr>
            <a:r>
              <a:rPr lang="en-US" sz="2000" dirty="0">
                <a:solidFill>
                  <a:schemeClr val="bg1"/>
                </a:solidFill>
              </a:rPr>
              <a:t>Pankaj </a:t>
            </a:r>
            <a:r>
              <a:rPr lang="en-US" sz="2000" dirty="0" err="1">
                <a:solidFill>
                  <a:schemeClr val="bg1"/>
                </a:solidFill>
              </a:rPr>
              <a:t>Mahato</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Kuntal</a:t>
            </a:r>
            <a:r>
              <a:rPr lang="en-US" sz="2000" dirty="0">
                <a:solidFill>
                  <a:schemeClr val="bg1"/>
                </a:solidFill>
              </a:rPr>
              <a:t> Maji</a:t>
            </a:r>
          </a:p>
          <a:p>
            <a:pPr marL="285750" indent="-285750">
              <a:buFont typeface="Courier New" panose="02070309020205020404" pitchFamily="49" charset="0"/>
              <a:buChar char="o"/>
            </a:pPr>
            <a:r>
              <a:rPr lang="en-US" sz="2000" dirty="0">
                <a:solidFill>
                  <a:schemeClr val="bg1"/>
                </a:solidFill>
              </a:rPr>
              <a:t>Rajesh </a:t>
            </a:r>
            <a:r>
              <a:rPr lang="en-US" sz="2000" dirty="0" err="1">
                <a:solidFill>
                  <a:schemeClr val="bg1"/>
                </a:solidFill>
              </a:rPr>
              <a:t>Rohila</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Ajaya</a:t>
            </a:r>
            <a:r>
              <a:rPr lang="en-US" sz="2000" dirty="0">
                <a:solidFill>
                  <a:schemeClr val="bg1"/>
                </a:solidFill>
              </a:rPr>
              <a:t> </a:t>
            </a:r>
            <a:r>
              <a:rPr lang="en-US" sz="2000" dirty="0" err="1">
                <a:solidFill>
                  <a:schemeClr val="bg1"/>
                </a:solidFill>
              </a:rPr>
              <a:t>Suna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Rajat </a:t>
            </a:r>
            <a:r>
              <a:rPr lang="en-US" sz="2000" dirty="0" err="1">
                <a:solidFill>
                  <a:schemeClr val="bg1"/>
                </a:solidFill>
              </a:rPr>
              <a:t>Bobde</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Nandan Mehta</a:t>
            </a:r>
          </a:p>
          <a:p>
            <a:pPr marL="285750" indent="-285750">
              <a:buFont typeface="Courier New" panose="02070309020205020404" pitchFamily="49" charset="0"/>
              <a:buChar char="o"/>
            </a:pPr>
            <a:r>
              <a:rPr lang="en-US" sz="2000" dirty="0" err="1">
                <a:solidFill>
                  <a:schemeClr val="bg1"/>
                </a:solidFill>
              </a:rPr>
              <a:t>Pintu</a:t>
            </a:r>
            <a:r>
              <a:rPr lang="en-US" sz="2000" dirty="0">
                <a:solidFill>
                  <a:schemeClr val="bg1"/>
                </a:solidFill>
              </a:rPr>
              <a:t> </a:t>
            </a:r>
            <a:r>
              <a:rPr lang="en-US" sz="2000" dirty="0" err="1">
                <a:solidFill>
                  <a:schemeClr val="bg1"/>
                </a:solidFill>
              </a:rPr>
              <a:t>Mahato</a:t>
            </a:r>
            <a:endParaRPr lang="en-US" sz="2000" dirty="0">
              <a:solidFill>
                <a:schemeClr val="bg1"/>
              </a:solidFill>
            </a:endParaRPr>
          </a:p>
        </p:txBody>
      </p:sp>
    </p:spTree>
    <p:extLst>
      <p:ext uri="{BB962C8B-B14F-4D97-AF65-F5344CB8AC3E}">
        <p14:creationId xmlns:p14="http://schemas.microsoft.com/office/powerpoint/2010/main" val="697252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3046988"/>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 circular shaft is subjected to torque. The torsional rigidity is defined as:.</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product of polar moment of inertia and modulus of rigidity</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ratio of torque and polar moment of inertia</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product of torque and length</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sum of polar moment of inertia and modulus of rigidity</a:t>
            </a:r>
          </a:p>
        </p:txBody>
      </p:sp>
    </p:spTree>
    <p:extLst>
      <p:ext uri="{BB962C8B-B14F-4D97-AF65-F5344CB8AC3E}">
        <p14:creationId xmlns:p14="http://schemas.microsoft.com/office/powerpoint/2010/main" val="351353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What is the purpose of crowning of pulleys.?</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To prevent belt running off the pulley </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To increase the tightness of the belt on the pulley </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To increase the torque transmitted </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To improve the shape and strength of pulley </a:t>
            </a:r>
          </a:p>
        </p:txBody>
      </p:sp>
    </p:spTree>
    <p:extLst>
      <p:ext uri="{BB962C8B-B14F-4D97-AF65-F5344CB8AC3E}">
        <p14:creationId xmlns:p14="http://schemas.microsoft.com/office/powerpoint/2010/main" val="1249579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1938992"/>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Which of the following is a Natural Circulation' boiler.?</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Cochran</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Velox</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Benson</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Lamont</a:t>
            </a:r>
          </a:p>
        </p:txBody>
      </p:sp>
    </p:spTree>
    <p:extLst>
      <p:ext uri="{BB962C8B-B14F-4D97-AF65-F5344CB8AC3E}">
        <p14:creationId xmlns:p14="http://schemas.microsoft.com/office/powerpoint/2010/main" val="2640052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677656"/>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In an isothermal process, the internal energy of ideal gas:_</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increases</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may increase or decrease, depends on properties of gas</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remain constant</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decreases</a:t>
            </a:r>
          </a:p>
        </p:txBody>
      </p:sp>
    </p:spTree>
    <p:extLst>
      <p:ext uri="{BB962C8B-B14F-4D97-AF65-F5344CB8AC3E}">
        <p14:creationId xmlns:p14="http://schemas.microsoft.com/office/powerpoint/2010/main" val="2950211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3046988"/>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 tank containing air is stirred by a paddle wheel. The work input to the wheel is 14000 kJ and heat transferred to the surrounding from the tank is 5000 kJ. The change in internal energy of the system (air) is:-</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-9000 kJ</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+9000 KJ</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+19000 kJ</a:t>
            </a:r>
          </a:p>
          <a:p>
            <a:pPr marL="354013"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-19000 KJ</a:t>
            </a:r>
          </a:p>
        </p:txBody>
      </p:sp>
    </p:spTree>
    <p:extLst>
      <p:ext uri="{BB962C8B-B14F-4D97-AF65-F5344CB8AC3E}">
        <p14:creationId xmlns:p14="http://schemas.microsoft.com/office/powerpoint/2010/main" val="1041990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308324"/>
          </a:xfrm>
          <a:prstGeom prst="rect">
            <a:avLst/>
          </a:prstGeom>
          <a:noFill/>
        </p:spPr>
        <p:txBody>
          <a:bodyPr wrap="square">
            <a:spAutoFit/>
          </a:bodyPr>
          <a:lstStyle/>
          <a:p>
            <a:pPr marL="719138" indent="-719138"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Which of the following is true regarding a basic shaft-?</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Lower deviation is zero</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Upper deviation is zero</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Both lower deviation and upper deviation are zero</a:t>
            </a:r>
          </a:p>
          <a:p>
            <a:pPr marL="719138" indent="0"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Lower deviation is one and upper deviation is zero</a:t>
            </a:r>
          </a:p>
        </p:txBody>
      </p:sp>
    </p:spTree>
    <p:extLst>
      <p:ext uri="{BB962C8B-B14F-4D97-AF65-F5344CB8AC3E}">
        <p14:creationId xmlns:p14="http://schemas.microsoft.com/office/powerpoint/2010/main" val="1688297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856231"/>
          </a:xfrm>
          <a:prstGeom prst="rect">
            <a:avLst/>
          </a:prstGeom>
          <a:noFill/>
        </p:spPr>
        <p:txBody>
          <a:bodyPr wrap="square">
            <a:spAutoFit/>
          </a:bodyPr>
          <a:lstStyle/>
          <a:p>
            <a:pPr>
              <a:lnSpc>
                <a:spcPct val="107000"/>
              </a:lnSpc>
              <a:spcAft>
                <a:spcPts val="800"/>
              </a:spcAft>
            </a:pPr>
            <a:r>
              <a:rPr lang="en-US" sz="2400" dirty="0">
                <a:latin typeface="Calibri" panose="020F0502020204030204" pitchFamily="34" charset="0"/>
                <a:ea typeface="SimSun" panose="02010600030101010101" pitchFamily="2" charset="-122"/>
                <a:cs typeface="Times New Roman" panose="02020603050405020304" pitchFamily="18" charset="0"/>
              </a:rPr>
              <a:t>HW</a:t>
            </a:r>
            <a:r>
              <a:rPr lang="en-US" sz="2400" dirty="0">
                <a:effectLst/>
                <a:latin typeface="Calibri" panose="020F0502020204030204" pitchFamily="34" charset="0"/>
                <a:ea typeface="SimSun" panose="02010600030101010101" pitchFamily="2" charset="-122"/>
                <a:cs typeface="Times New Roman" panose="02020603050405020304" pitchFamily="18" charset="0"/>
              </a:rPr>
              <a:t>. For viscous flow the co-efficient of frictions is given by.. </a:t>
            </a:r>
          </a:p>
          <a:p>
            <a:pPr marL="457200" indent="-457200">
              <a:lnSpc>
                <a:spcPct val="107000"/>
              </a:lnSpc>
              <a:spcAft>
                <a:spcPts val="800"/>
              </a:spcAft>
              <a:buAutoNum type="alphaUcPeriod"/>
            </a:pPr>
            <a:r>
              <a:rPr lang="en-US" sz="2400" dirty="0">
                <a:effectLst/>
                <a:latin typeface="Calibri" panose="020F0502020204030204" pitchFamily="34" charset="0"/>
                <a:ea typeface="SimSun" panose="02010600030101010101" pitchFamily="2" charset="-122"/>
                <a:cs typeface="Times New Roman" panose="02020603050405020304" pitchFamily="18" charset="0"/>
              </a:rPr>
              <a:t>f = 8/Re</a:t>
            </a:r>
          </a:p>
          <a:p>
            <a:pPr marL="457200" indent="-457200">
              <a:lnSpc>
                <a:spcPct val="107000"/>
              </a:lnSpc>
              <a:spcAft>
                <a:spcPts val="800"/>
              </a:spcAft>
              <a:buAutoNum type="alphaUcPeriod"/>
            </a:pPr>
            <a:r>
              <a:rPr lang="en-US" sz="2400" dirty="0">
                <a:latin typeface="Calibri" panose="020F0502020204030204" pitchFamily="34" charset="0"/>
                <a:ea typeface="SimSun" panose="02010600030101010101" pitchFamily="2" charset="-122"/>
                <a:cs typeface="Times New Roman" panose="02020603050405020304" pitchFamily="18" charset="0"/>
              </a:rPr>
              <a:t>f = 16/Re</a:t>
            </a:r>
          </a:p>
          <a:p>
            <a:pPr marL="457200" indent="-457200">
              <a:lnSpc>
                <a:spcPct val="107000"/>
              </a:lnSpc>
              <a:spcAft>
                <a:spcPts val="800"/>
              </a:spcAft>
              <a:buAutoNum type="alphaUcPeriod"/>
            </a:pPr>
            <a:r>
              <a:rPr lang="en-US" sz="2400" dirty="0">
                <a:latin typeface="Calibri" panose="020F0502020204030204" pitchFamily="34" charset="0"/>
                <a:ea typeface="SimSun" panose="02010600030101010101" pitchFamily="2" charset="-122"/>
                <a:cs typeface="Times New Roman" panose="02020603050405020304" pitchFamily="18" charset="0"/>
              </a:rPr>
              <a:t>f</a:t>
            </a:r>
            <a:r>
              <a:rPr lang="en-US" sz="2400" dirty="0">
                <a:effectLst/>
                <a:latin typeface="Calibri" panose="020F0502020204030204" pitchFamily="34" charset="0"/>
                <a:ea typeface="SimSun" panose="02010600030101010101" pitchFamily="2" charset="-122"/>
                <a:cs typeface="Times New Roman" panose="02020603050405020304" pitchFamily="18" charset="0"/>
              </a:rPr>
              <a:t> = 64/Re</a:t>
            </a:r>
          </a:p>
          <a:p>
            <a:pPr marL="457200" indent="-457200">
              <a:lnSpc>
                <a:spcPct val="107000"/>
              </a:lnSpc>
              <a:spcAft>
                <a:spcPts val="800"/>
              </a:spcAft>
              <a:buAutoNum type="alphaUcPeriod"/>
            </a:pPr>
            <a:r>
              <a:rPr lang="en-US" sz="2400" dirty="0">
                <a:latin typeface="Calibri" panose="020F0502020204030204" pitchFamily="34" charset="0"/>
                <a:ea typeface="SimSun" panose="02010600030101010101" pitchFamily="2" charset="-122"/>
                <a:cs typeface="Times New Roman" panose="02020603050405020304" pitchFamily="18" charset="0"/>
              </a:rPr>
              <a:t>f = 32/Re</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396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16" name="Picture 15">
            <a:extLst>
              <a:ext uri="{FF2B5EF4-FFF2-40B4-BE49-F238E27FC236}">
                <a16:creationId xmlns:a16="http://schemas.microsoft.com/office/drawing/2014/main" id="{23496173-A9EB-6B46-AB2E-B84DCF0E3D45}"/>
              </a:ext>
            </a:extLst>
          </p:cNvPr>
          <p:cNvPicPr>
            <a:picLocks noChangeAspect="1"/>
          </p:cNvPicPr>
          <p:nvPr/>
        </p:nvPicPr>
        <p:blipFill>
          <a:blip r:embed="rId3"/>
          <a:stretch>
            <a:fillRect/>
          </a:stretch>
        </p:blipFill>
        <p:spPr>
          <a:xfrm>
            <a:off x="-27214" y="0"/>
            <a:ext cx="12219214" cy="6842760"/>
          </a:xfrm>
          <a:prstGeom prst="rect">
            <a:avLst/>
          </a:prstGeom>
        </p:spPr>
      </p:pic>
      <p:sp>
        <p:nvSpPr>
          <p:cNvPr id="3" name="Rectangle 2">
            <a:extLst>
              <a:ext uri="{FF2B5EF4-FFF2-40B4-BE49-F238E27FC236}">
                <a16:creationId xmlns:a16="http://schemas.microsoft.com/office/drawing/2014/main" id="{1B943855-5D9F-4F58-9F33-E24DA6B9F152}"/>
              </a:ext>
            </a:extLst>
          </p:cNvPr>
          <p:cNvSpPr>
            <a:spLocks noChangeArrowheads="1"/>
          </p:cNvSpPr>
          <p:nvPr/>
        </p:nvSpPr>
        <p:spPr bwMode="auto">
          <a:xfrm>
            <a:off x="7701281" y="3360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6" name="Rectangle 4">
            <a:extLst>
              <a:ext uri="{FF2B5EF4-FFF2-40B4-BE49-F238E27FC236}">
                <a16:creationId xmlns:a16="http://schemas.microsoft.com/office/drawing/2014/main" id="{F039B638-FFE5-486B-A38F-4B76326B9D55}"/>
              </a:ext>
            </a:extLst>
          </p:cNvPr>
          <p:cNvSpPr>
            <a:spLocks noChangeArrowheads="1"/>
          </p:cNvSpPr>
          <p:nvPr/>
        </p:nvSpPr>
        <p:spPr bwMode="auto">
          <a:xfrm>
            <a:off x="7740227" y="38936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8" name="Rectangle 6">
            <a:extLst>
              <a:ext uri="{FF2B5EF4-FFF2-40B4-BE49-F238E27FC236}">
                <a16:creationId xmlns:a16="http://schemas.microsoft.com/office/drawing/2014/main" id="{D023083C-E348-46CD-8ECF-309F891E12A1}"/>
              </a:ext>
            </a:extLst>
          </p:cNvPr>
          <p:cNvSpPr>
            <a:spLocks noChangeArrowheads="1"/>
          </p:cNvSpPr>
          <p:nvPr/>
        </p:nvSpPr>
        <p:spPr bwMode="auto">
          <a:xfrm>
            <a:off x="7756738" y="456419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15" name="Rectangle 3">
            <a:extLst>
              <a:ext uri="{FF2B5EF4-FFF2-40B4-BE49-F238E27FC236}">
                <a16:creationId xmlns:a16="http://schemas.microsoft.com/office/drawing/2014/main" id="{CE19DF27-5B16-43B3-A8C8-0A0C2B939C61}"/>
              </a:ext>
            </a:extLst>
          </p:cNvPr>
          <p:cNvSpPr>
            <a:spLocks noChangeArrowheads="1"/>
          </p:cNvSpPr>
          <p:nvPr/>
        </p:nvSpPr>
        <p:spPr bwMode="auto">
          <a:xfrm>
            <a:off x="958673" y="45656"/>
            <a:ext cx="11148923" cy="54347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8100">
            <a:solidFill>
              <a:schemeClr val="accent1">
                <a:lumMod val="60000"/>
                <a:lumOff val="40000"/>
              </a:schemeClr>
            </a:solid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72552" tIns="36276" rIns="72552" bIns="36276"/>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buNone/>
            </a:pPr>
            <a:r>
              <a:rPr lang="en-IN" sz="2400" b="1" i="0" dirty="0">
                <a:solidFill>
                  <a:srgbClr val="F1F1F1"/>
                </a:solidFill>
                <a:effectLst/>
                <a:latin typeface="YouTube Sans"/>
              </a:rPr>
              <a:t>SSC JE Mechanical Previous Year Questions + Answers | Mechanical Engineering</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CAC4A18F-9E1F-4F7F-A3C7-9B99799FFC9A}"/>
                  </a:ext>
                </a:extLst>
              </p14:cNvPr>
              <p14:cNvContentPartPr/>
              <p14:nvPr/>
            </p14:nvContentPartPr>
            <p14:xfrm>
              <a:off x="8312760" y="1042200"/>
              <a:ext cx="17280" cy="15840"/>
            </p14:xfrm>
          </p:contentPart>
        </mc:Choice>
        <mc:Fallback xmlns="">
          <p:pic>
            <p:nvPicPr>
              <p:cNvPr id="20" name="Ink 19">
                <a:extLst>
                  <a:ext uri="{FF2B5EF4-FFF2-40B4-BE49-F238E27FC236}">
                    <a16:creationId xmlns:a16="http://schemas.microsoft.com/office/drawing/2014/main" id="{CAC4A18F-9E1F-4F7F-A3C7-9B99799FFC9A}"/>
                  </a:ext>
                </a:extLst>
              </p:cNvPr>
              <p:cNvPicPr/>
              <p:nvPr/>
            </p:nvPicPr>
            <p:blipFill>
              <a:blip r:embed="rId5"/>
              <a:stretch>
                <a:fillRect/>
              </a:stretch>
            </p:blipFill>
            <p:spPr>
              <a:xfrm>
                <a:off x="8296920" y="978840"/>
                <a:ext cx="48600" cy="142560"/>
              </a:xfrm>
              <a:prstGeom prst="rect">
                <a:avLst/>
              </a:prstGeom>
            </p:spPr>
          </p:pic>
        </mc:Fallback>
      </mc:AlternateContent>
      <p:pic>
        <p:nvPicPr>
          <p:cNvPr id="4" name="Picture 3">
            <a:extLst>
              <a:ext uri="{FF2B5EF4-FFF2-40B4-BE49-F238E27FC236}">
                <a16:creationId xmlns:a16="http://schemas.microsoft.com/office/drawing/2014/main" id="{48C92295-D6F4-4D43-862E-FDB3B94957F6}"/>
              </a:ext>
            </a:extLst>
          </p:cNvPr>
          <p:cNvPicPr>
            <a:picLocks noChangeAspect="1"/>
          </p:cNvPicPr>
          <p:nvPr/>
        </p:nvPicPr>
        <p:blipFill rotWithShape="1">
          <a:blip r:embed="rId6"/>
          <a:srcRect l="10778" t="9926" r="13457" b="10596"/>
          <a:stretch/>
        </p:blipFill>
        <p:spPr>
          <a:xfrm>
            <a:off x="84404" y="61928"/>
            <a:ext cx="672327" cy="702015"/>
          </a:xfrm>
          <a:prstGeom prst="rect">
            <a:avLst/>
          </a:prstGeom>
        </p:spPr>
      </p:pic>
      <p:sp>
        <p:nvSpPr>
          <p:cNvPr id="9" name="Rectangle 8">
            <a:extLst>
              <a:ext uri="{FF2B5EF4-FFF2-40B4-BE49-F238E27FC236}">
                <a16:creationId xmlns:a16="http://schemas.microsoft.com/office/drawing/2014/main" id="{332F022D-4FEC-134A-83C7-14CC89B891C5}"/>
              </a:ext>
            </a:extLst>
          </p:cNvPr>
          <p:cNvSpPr/>
          <p:nvPr/>
        </p:nvSpPr>
        <p:spPr>
          <a:xfrm>
            <a:off x="9872663" y="5866470"/>
            <a:ext cx="2319337" cy="523220"/>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a:ln/>
                <a:solidFill>
                  <a:schemeClr val="bg1"/>
                </a:solidFill>
                <a:effectLst>
                  <a:outerShdw blurRad="50800" dist="38100" dir="2700000" algn="tl" rotWithShape="0">
                    <a:prstClr val="black">
                      <a:alpha val="40000"/>
                    </a:prstClr>
                  </a:outerShdw>
                </a:effectLst>
              </a:rPr>
              <a:t>Code : “Y166”</a:t>
            </a:r>
          </a:p>
        </p:txBody>
      </p:sp>
      <p:sp>
        <p:nvSpPr>
          <p:cNvPr id="12" name="Rectangle 11">
            <a:extLst>
              <a:ext uri="{FF2B5EF4-FFF2-40B4-BE49-F238E27FC236}">
                <a16:creationId xmlns:a16="http://schemas.microsoft.com/office/drawing/2014/main" id="{808DF271-DFBF-A140-9073-6B92A857794F}"/>
              </a:ext>
            </a:extLst>
          </p:cNvPr>
          <p:cNvSpPr/>
          <p:nvPr/>
        </p:nvSpPr>
        <p:spPr>
          <a:xfrm>
            <a:off x="7838512" y="5880903"/>
            <a:ext cx="599843" cy="523220"/>
          </a:xfrm>
          <a:prstGeom prst="rect">
            <a:avLst/>
          </a:prstGeom>
          <a:noFill/>
        </p:spPr>
        <p:txBody>
          <a:bodyPr wrap="none" lIns="91440" tIns="45720" rIns="91440" bIns="45720">
            <a:spAutoFit/>
          </a:bodyPr>
          <a:lstStyle/>
          <a:p>
            <a:pPr algn="ctr"/>
            <a:r>
              <a:rPr lang="en-GB" sz="2800" b="0" cap="none" spc="0" dirty="0">
                <a:ln w="0"/>
                <a:solidFill>
                  <a:schemeClr val="bg1"/>
                </a:solidFill>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a:t>
            </a:r>
          </a:p>
        </p:txBody>
      </p:sp>
      <p:sp>
        <p:nvSpPr>
          <p:cNvPr id="17" name="Parallelogram 16">
            <a:extLst>
              <a:ext uri="{FF2B5EF4-FFF2-40B4-BE49-F238E27FC236}">
                <a16:creationId xmlns:a16="http://schemas.microsoft.com/office/drawing/2014/main" id="{B5329E67-01EA-5D49-B05F-E50BE5535685}"/>
              </a:ext>
            </a:extLst>
          </p:cNvPr>
          <p:cNvSpPr/>
          <p:nvPr/>
        </p:nvSpPr>
        <p:spPr>
          <a:xfrm>
            <a:off x="8853605" y="6120734"/>
            <a:ext cx="1071073" cy="297822"/>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96A2662E-2587-1B41-98E1-2CE92658299E}"/>
              </a:ext>
            </a:extLst>
          </p:cNvPr>
          <p:cNvSpPr/>
          <p:nvPr/>
        </p:nvSpPr>
        <p:spPr>
          <a:xfrm>
            <a:off x="3768649" y="545531"/>
            <a:ext cx="5084956" cy="763837"/>
          </a:xfrm>
          <a:prstGeom prst="roundRect">
            <a:avLst/>
          </a:prstGeom>
          <a:gradFill>
            <a:gsLst>
              <a:gs pos="13000">
                <a:srgbClr val="FF0000"/>
              </a:gs>
              <a:gs pos="69000">
                <a:schemeClr val="accent2">
                  <a:lumMod val="97000"/>
                  <a:lumOff val="3000"/>
                </a:schemeClr>
              </a:gs>
              <a:gs pos="100000">
                <a:schemeClr val="accent2">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Mechanical </a:t>
            </a:r>
            <a:r>
              <a:rPr lang="en-US" sz="3200" b="1" dirty="0" err="1"/>
              <a:t>Soormas</a:t>
            </a:r>
            <a:r>
              <a:rPr lang="en-US" sz="3200" b="1" dirty="0"/>
              <a:t> </a:t>
            </a:r>
          </a:p>
        </p:txBody>
      </p:sp>
      <p:sp>
        <p:nvSpPr>
          <p:cNvPr id="18" name="TextBox 17">
            <a:extLst>
              <a:ext uri="{FF2B5EF4-FFF2-40B4-BE49-F238E27FC236}">
                <a16:creationId xmlns:a16="http://schemas.microsoft.com/office/drawing/2014/main" id="{547E30DB-8981-3F4D-BBC6-90F834462D00}"/>
              </a:ext>
            </a:extLst>
          </p:cNvPr>
          <p:cNvSpPr txBox="1"/>
          <p:nvPr/>
        </p:nvSpPr>
        <p:spPr>
          <a:xfrm>
            <a:off x="5223781" y="1492963"/>
            <a:ext cx="2984275" cy="707886"/>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Deepak Kumar</a:t>
            </a:r>
          </a:p>
          <a:p>
            <a:pPr marL="285750" indent="-285750">
              <a:buFont typeface="Courier New" panose="02070309020205020404" pitchFamily="49" charset="0"/>
              <a:buChar char="o"/>
            </a:pPr>
            <a:r>
              <a:rPr lang="en-US" sz="2000" dirty="0">
                <a:solidFill>
                  <a:schemeClr val="bg1"/>
                </a:solidFill>
              </a:rPr>
              <a:t>Shri Krishna</a:t>
            </a:r>
          </a:p>
        </p:txBody>
      </p:sp>
      <p:pic>
        <p:nvPicPr>
          <p:cNvPr id="19" name="Picture 18">
            <a:extLst>
              <a:ext uri="{FF2B5EF4-FFF2-40B4-BE49-F238E27FC236}">
                <a16:creationId xmlns:a16="http://schemas.microsoft.com/office/drawing/2014/main" id="{31D26819-917C-524E-987C-40D04F7022E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62" b="89796" l="4651" r="90930">
                        <a14:foregroundMark x1="8140" y1="51577" x2="8140" y2="51577"/>
                        <a14:foregroundMark x1="4767" y1="56030" x2="4767" y2="56030"/>
                        <a14:foregroundMark x1="69186" y1="36178" x2="69186" y2="36178"/>
                        <a14:foregroundMark x1="29419" y1="29685" x2="29419" y2="29685"/>
                        <a14:foregroundMark x1="90930" y1="17996" x2="90930" y2="17996"/>
                        <a14:foregroundMark x1="43256" y1="68275" x2="43256" y2="68275"/>
                        <a14:foregroundMark x1="46395" y1="68089" x2="46395" y2="68089"/>
                        <a14:foregroundMark x1="49419" y1="69017" x2="49419" y2="69017"/>
                        <a14:foregroundMark x1="55814" y1="69573" x2="55814" y2="69573"/>
                        <a14:foregroundMark x1="64186" y1="67904" x2="64186" y2="67904"/>
                        <a14:foregroundMark x1="71279" y1="67904" x2="71279" y2="67904"/>
                        <a14:foregroundMark x1="78605" y1="68831" x2="78605" y2="68831"/>
                        <a14:foregroundMark x1="88023" y1="67532" x2="88023" y2="67532"/>
                      </a14:backgroundRemoval>
                    </a14:imgEffect>
                  </a14:imgLayer>
                </a14:imgProps>
              </a:ext>
            </a:extLst>
          </a:blip>
          <a:stretch>
            <a:fillRect/>
          </a:stretch>
        </p:blipFill>
        <p:spPr>
          <a:xfrm>
            <a:off x="8330334" y="5484295"/>
            <a:ext cx="1716622" cy="1075883"/>
          </a:xfrm>
          <a:prstGeom prst="rect">
            <a:avLst/>
          </a:prstGeom>
        </p:spPr>
      </p:pic>
    </p:spTree>
    <p:extLst>
      <p:ext uri="{BB962C8B-B14F-4D97-AF65-F5344CB8AC3E}">
        <p14:creationId xmlns:p14="http://schemas.microsoft.com/office/powerpoint/2010/main" val="104189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9683827"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pic>
        <p:nvPicPr>
          <p:cNvPr id="3" name="Picture 2" descr="Daily Writing Journal With Motivational Quotes: Buy Daily Writing Journal  With Motivational Quotes by Journal Jungle Publishing at Low Price in India  | Flipkart.com">
            <a:extLst>
              <a:ext uri="{FF2B5EF4-FFF2-40B4-BE49-F238E27FC236}">
                <a16:creationId xmlns:a16="http://schemas.microsoft.com/office/drawing/2014/main" id="{D17B72C7-FD44-EA59-7FC1-87F5C515567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t="8568" b="10280"/>
          <a:stretch/>
        </p:blipFill>
        <p:spPr bwMode="auto">
          <a:xfrm>
            <a:off x="3954901" y="976654"/>
            <a:ext cx="4080549" cy="506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2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847896"/>
          </a:xfrm>
          <a:prstGeom prst="rect">
            <a:avLst/>
          </a:prstGeom>
          <a:noFill/>
        </p:spPr>
        <p:txBody>
          <a:bodyPr wrap="square">
            <a:spAutoFit/>
          </a:bodyPr>
          <a:lstStyle/>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Q. To enlarge or reduce the apparent size of objects, the command used in Auto CAD is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A. SNAP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B. ZOOM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C. UNDO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r>
              <a:rPr lang="en-US" sz="2400" dirty="0">
                <a:effectLst/>
                <a:latin typeface="Calibri" panose="020F0502020204030204" pitchFamily="34" charset="0"/>
                <a:ea typeface="SimSun" panose="02010600030101010101" pitchFamily="2" charset="-122"/>
                <a:cs typeface="Times New Roman" panose="02020603050405020304" pitchFamily="18" charset="0"/>
              </a:rPr>
              <a:t>D. ORTHO </a:t>
            </a:r>
            <a:endParaRPr lang="en-IN" sz="2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573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Q. Steady flow occurs when.</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A. Conditions do not change with time at any unit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B. Conditions are same at adjacent points at any instant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SimSun" panose="02010600030101010101" pitchFamily="2" charset="-122"/>
                <a:cs typeface="Times New Roman" panose="02020603050405020304" pitchFamily="18" charset="0"/>
              </a:rPr>
              <a:t>C. Conditions change steadily with time </a:t>
            </a:r>
          </a:p>
          <a:p>
            <a:pPr>
              <a:lnSpc>
                <a:spcPct val="107000"/>
              </a:lnSpc>
              <a:spcAft>
                <a:spcPts val="800"/>
              </a:spcAft>
            </a:pPr>
            <a:r>
              <a:rPr lang="en-US" sz="2400" dirty="0">
                <a:latin typeface="Calibri" panose="020F0502020204030204" pitchFamily="34" charset="0"/>
                <a:ea typeface="SimSun" panose="02010600030101010101" pitchFamily="2" charset="-122"/>
                <a:cs typeface="Times New Roman" panose="02020603050405020304" pitchFamily="18" charset="0"/>
              </a:rPr>
              <a:t>d. dv/dt is Constant</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1707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cene3d>
            <a:camera prst="orthographicFront"/>
            <a:lightRig rig="threePt" dir="t"/>
          </a:scene3d>
          <a:sp3d contourW="12700">
            <a:contourClr>
              <a:srgbClr val="00B050"/>
            </a:contourClr>
          </a:sp3d>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10007400" cy="477054"/>
          </a:xfrm>
          <a:prstGeom prst="rect">
            <a:avLst/>
          </a:prstGeom>
          <a:noFill/>
        </p:spPr>
        <p:txBody>
          <a:bodyPr wrap="square">
            <a:spAutoFit/>
          </a:bodyPr>
          <a:lstStyle/>
          <a:p>
            <a:pPr algn="l"/>
            <a:r>
              <a:rPr lang="en-IN" sz="2500" b="1" i="0" dirty="0">
                <a:solidFill>
                  <a:srgbClr val="F1F1F1"/>
                </a:solidFill>
                <a:effectLst/>
                <a:latin typeface="YouTube Sans"/>
              </a:rPr>
              <a:t>1000Qs For All AE/JE Exams | Mechanical </a:t>
            </a:r>
            <a:r>
              <a:rPr lang="en-IN" sz="2500" b="1" i="0" dirty="0" err="1">
                <a:solidFill>
                  <a:srgbClr val="F1F1F1"/>
                </a:solidFill>
                <a:effectLst/>
                <a:latin typeface="YouTube Sans"/>
              </a:rPr>
              <a:t>Engg</a:t>
            </a:r>
            <a:r>
              <a:rPr lang="en-IN" sz="2500" b="1" i="0" dirty="0">
                <a:solidFill>
                  <a:srgbClr val="F1F1F1"/>
                </a:solidFill>
                <a:effectLst/>
                <a:latin typeface="YouTube Sans"/>
              </a:rPr>
              <a:t> | Questions + Answer </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a:effectLst>
            <a:softEdge rad="76200"/>
          </a:effectLst>
          <a:scene3d>
            <a:camera prst="orthographicFront"/>
            <a:lightRig rig="threePt" dir="t"/>
          </a:scene3d>
          <a:sp3d contourW="12700">
            <a:bevelT w="139700" h="139700" prst="divot"/>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For Complete theory and concepts join our </a:t>
            </a:r>
            <a:r>
              <a:rPr lang="en-US" sz="2400" dirty="0">
                <a:solidFill>
                  <a:schemeClr val="tx1"/>
                </a:solidFill>
                <a:hlinkClick r:id="rId3"/>
              </a:rPr>
              <a:t>Mahapack</a:t>
            </a:r>
            <a:r>
              <a:rPr lang="en-US" sz="2400" dirty="0">
                <a:solidFill>
                  <a:schemeClr val="tx1"/>
                </a:solidFill>
              </a:rPr>
              <a:t> Batch,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4">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5"/>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5"/>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highlight>
                  <a:srgbClr val="FFFF00"/>
                </a:highlight>
              </a:rPr>
              <a:t>Y166</a:t>
            </a:r>
            <a:endParaRPr lang="en-GB" sz="32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ounded Rectangle 5">
            <a:extLst>
              <a:ext uri="{FF2B5EF4-FFF2-40B4-BE49-F238E27FC236}">
                <a16:creationId xmlns:a16="http://schemas.microsoft.com/office/drawing/2014/main" id="{F085E984-54C2-C68C-B2FB-D1AD293B87C3}"/>
              </a:ext>
            </a:extLst>
          </p:cNvPr>
          <p:cNvSpPr/>
          <p:nvPr/>
        </p:nvSpPr>
        <p:spPr>
          <a:xfrm>
            <a:off x="106556" y="5837161"/>
            <a:ext cx="3429044" cy="435812"/>
          </a:xfrm>
          <a:prstGeom prst="roundRect">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Mentor : </a:t>
            </a:r>
            <a:r>
              <a:rPr lang="en-US" sz="2600" b="1" dirty="0" err="1">
                <a:solidFill>
                  <a:schemeClr val="tx1"/>
                </a:solidFill>
              </a:rPr>
              <a:t>Shivam</a:t>
            </a:r>
            <a:r>
              <a:rPr lang="en-US" sz="2600" b="1" dirty="0">
                <a:solidFill>
                  <a:schemeClr val="tx1"/>
                </a:solidFill>
              </a:rPr>
              <a:t> Gupta</a:t>
            </a:r>
          </a:p>
        </p:txBody>
      </p:sp>
      <p:sp>
        <p:nvSpPr>
          <p:cNvPr id="12" name="TextBox 11">
            <a:extLst>
              <a:ext uri="{FF2B5EF4-FFF2-40B4-BE49-F238E27FC236}">
                <a16:creationId xmlns:a16="http://schemas.microsoft.com/office/drawing/2014/main" id="{64427D3C-B340-252D-8C5D-F977B0D588C1}"/>
              </a:ext>
            </a:extLst>
          </p:cNvPr>
          <p:cNvSpPr txBox="1"/>
          <p:nvPr/>
        </p:nvSpPr>
        <p:spPr>
          <a:xfrm>
            <a:off x="4335332" y="856249"/>
            <a:ext cx="7559853" cy="2461058"/>
          </a:xfrm>
          <a:prstGeom prst="rect">
            <a:avLst/>
          </a:prstGeom>
          <a:noFill/>
        </p:spPr>
        <p:txBody>
          <a:bodyPr wrap="square">
            <a:spAutoFit/>
          </a:bodyPr>
          <a:lstStyle/>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Q. During throttling process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A. Enthalpy does not change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B. Pressure does not change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C. Entropy does not change </a:t>
            </a:r>
          </a:p>
          <a:p>
            <a:pPr>
              <a:lnSpc>
                <a:spcPct val="107000"/>
              </a:lnSpc>
              <a:spcAft>
                <a:spcPts val="800"/>
              </a:spcAft>
            </a:pPr>
            <a:r>
              <a:rPr lang="en-IN" sz="2400" dirty="0">
                <a:effectLst/>
                <a:latin typeface="Calibri" panose="020F0502020204030204" pitchFamily="34" charset="0"/>
                <a:ea typeface="SimSun" panose="02010600030101010101" pitchFamily="2" charset="-122"/>
                <a:cs typeface="Times New Roman" panose="02020603050405020304" pitchFamily="18" charset="0"/>
              </a:rPr>
              <a:t>D. Internal energy does not change </a:t>
            </a:r>
          </a:p>
        </p:txBody>
      </p:sp>
    </p:spTree>
    <p:extLst>
      <p:ext uri="{BB962C8B-B14F-4D97-AF65-F5344CB8AC3E}">
        <p14:creationId xmlns:p14="http://schemas.microsoft.com/office/powerpoint/2010/main" val="406142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3729</Words>
  <Application>Microsoft Macintosh PowerPoint</Application>
  <PresentationFormat>Widescreen</PresentationFormat>
  <Paragraphs>526</Paragraphs>
  <Slides>46</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Apple Chancery</vt:lpstr>
      <vt:lpstr>Arial</vt:lpstr>
      <vt:lpstr>Arial</vt:lpstr>
      <vt:lpstr>Britannic Bold</vt:lpstr>
      <vt:lpstr>Calibri</vt:lpstr>
      <vt:lpstr>Calibri Light</vt:lpstr>
      <vt:lpstr>Courier New</vt:lpstr>
      <vt:lpstr>YouTube Sans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User111116390</dc:creator>
  <cp:lastModifiedBy>User111116390</cp:lastModifiedBy>
  <cp:revision>1</cp:revision>
  <dcterms:created xsi:type="dcterms:W3CDTF">2023-05-16T09:41:02Z</dcterms:created>
  <dcterms:modified xsi:type="dcterms:W3CDTF">2023-05-16T11:01:23Z</dcterms:modified>
</cp:coreProperties>
</file>