
<file path=[Content_Types].xml><?xml version="1.0" encoding="utf-8"?>
<Types xmlns="http://schemas.openxmlformats.org/package/2006/content-types">
  <Default Extension="glb" ContentType="model/gltf.binary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7232" r:id="rId2"/>
    <p:sldId id="5904" r:id="rId3"/>
    <p:sldId id="6656" r:id="rId4"/>
    <p:sldId id="6381" r:id="rId5"/>
    <p:sldId id="2050" r:id="rId6"/>
    <p:sldId id="6357" r:id="rId7"/>
    <p:sldId id="6658" r:id="rId8"/>
    <p:sldId id="6659" r:id="rId9"/>
    <p:sldId id="6660" r:id="rId10"/>
    <p:sldId id="6661" r:id="rId11"/>
    <p:sldId id="6662" r:id="rId12"/>
    <p:sldId id="6663" r:id="rId13"/>
    <p:sldId id="6664" r:id="rId14"/>
    <p:sldId id="6665" r:id="rId15"/>
    <p:sldId id="6666" r:id="rId16"/>
    <p:sldId id="6667" r:id="rId17"/>
    <p:sldId id="6668" r:id="rId18"/>
    <p:sldId id="6669" r:id="rId19"/>
    <p:sldId id="6670" r:id="rId20"/>
    <p:sldId id="6671" r:id="rId21"/>
    <p:sldId id="6672" r:id="rId22"/>
    <p:sldId id="6673" r:id="rId23"/>
    <p:sldId id="6677" r:id="rId24"/>
    <p:sldId id="6678" r:id="rId25"/>
    <p:sldId id="6679" r:id="rId26"/>
    <p:sldId id="6680" r:id="rId27"/>
    <p:sldId id="6681" r:id="rId28"/>
    <p:sldId id="6682" r:id="rId29"/>
    <p:sldId id="6683" r:id="rId30"/>
    <p:sldId id="6684" r:id="rId31"/>
    <p:sldId id="6657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42"/>
    <p:restoredTop sz="96197"/>
  </p:normalViewPr>
  <p:slideViewPr>
    <p:cSldViewPr snapToGrid="0">
      <p:cViewPr varScale="1">
        <p:scale>
          <a:sx n="93" d="100"/>
          <a:sy n="93" d="100"/>
        </p:scale>
        <p:origin x="216" y="8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1-03-07T14:50:41.11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23117 2913 70 0,'-8'8'169'0,"3"-2"78"0,0-1 88 15,2-2 92-15,2-1-82 0,-1-1-99 16,0-1-86-16,4-1-78 0,0-1-89 0,-1-1-86 16,4 0-84-16,0 0-77 0,0-2-106 15,2 1 2-15,0 0 50 0,-3-4 71 16,1 4 70-16,-1-2 59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1-03-07T14:50:41.11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23117 2913 70 0,'-8'8'169'0,"3"-2"78"0,0-1 88 15,2-2 92-15,2-1-82 0,-1-1-99 16,0-1-86-16,4-1-78 0,0-1-89 0,-1-1-86 16,4 0-84-16,0 0-77 0,0-2-106 15,2 1 2-15,0 0 50 0,-3-4 71 16,1 4 70-16,-1-2 59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1EEF9C-010E-014C-8E7E-D8D995AA4A31}" type="datetimeFigureOut">
              <a:rPr lang="en-US" smtClean="0"/>
              <a:t>5/10/23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886BBB-EEB1-8C48-9B74-FE44644A2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029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7bf472059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" name="Google Shape;46;g7bf472059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4181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7bf472059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" name="Google Shape;46;g7bf472059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24355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2E823-4EFF-5F5A-1055-99BEB3D919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ED3D12-7C88-71B3-C371-F959CA9A4D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0DDF5A-FC51-545C-AEC4-39BD98600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DE817-342F-3044-A849-EF03AEA0F8EF}" type="datetimeFigureOut">
              <a:rPr lang="en-US" smtClean="0"/>
              <a:t>5/10/23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00AFAD-BDA6-7FB2-21DF-4608244D1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0BDABA-7EDA-12ED-DA64-FB7E84122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1A8BC-B694-BA44-806B-76A2D8FBB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366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93642-5D59-AB12-9476-796F6100E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DD644B-2E3B-45BB-D435-CD280DE8EA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CE1B93-1362-5882-0CB3-DD82BA811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DE817-342F-3044-A849-EF03AEA0F8EF}" type="datetimeFigureOut">
              <a:rPr lang="en-US" smtClean="0"/>
              <a:t>5/10/23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21180E-7F34-99F2-EBB6-20C0367E5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532C8E-AEF7-35EC-7F70-9989EBFA2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1A8BC-B694-BA44-806B-76A2D8FBB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506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5D31067-ABAC-FED7-BBC9-96DC3455B2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39B414-C809-3836-70E4-387D127CF3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C66F12-0561-2BC6-500C-DF16296A8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DE817-342F-3044-A849-EF03AEA0F8EF}" type="datetimeFigureOut">
              <a:rPr lang="en-US" smtClean="0"/>
              <a:t>5/10/23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65C3E1-5C2C-77F3-AB0D-F6B1D7BDD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8C6803-5146-7159-EFC0-BE4D2CD70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1A8BC-B694-BA44-806B-76A2D8FBB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321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42B7D-57AB-56A1-A470-3500859FC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D14D74-C63D-9768-23A6-513FFD965F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169B67-732C-E5F4-07C9-68F8CA06E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DE817-342F-3044-A849-EF03AEA0F8EF}" type="datetimeFigureOut">
              <a:rPr lang="en-US" smtClean="0"/>
              <a:t>5/10/23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96C37C-6EFF-CA01-B75A-48CB3E89E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B7D5EB-DDC5-6804-B8F3-2AB9AFDFF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1A8BC-B694-BA44-806B-76A2D8FBB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431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E8BB4-60DB-BBD3-E6B2-79EAC2704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6DBAE7-BA99-9568-811A-BCF8701757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AD95EB-EEBD-B09A-40A1-CE40946F8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DE817-342F-3044-A849-EF03AEA0F8EF}" type="datetimeFigureOut">
              <a:rPr lang="en-US" smtClean="0"/>
              <a:t>5/10/23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1603E4-3A1E-243D-D208-8E1E7E91F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A554C2-AEF6-54C1-863B-F47D52668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1A8BC-B694-BA44-806B-76A2D8FBB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561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B4AD3-B3EB-C12B-7510-165D6F4FD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518729-E733-6CC9-AC9F-B9487824AF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975993-BC66-2732-722C-E553A1D1D2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473AEC-C042-09C6-441E-26C19F9A2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DE817-342F-3044-A849-EF03AEA0F8EF}" type="datetimeFigureOut">
              <a:rPr lang="en-US" smtClean="0"/>
              <a:t>5/10/23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247D11-287A-BAE0-A015-EE5A43DD3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C1E1AE-9D39-AA7B-42A8-1441A6615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1A8BC-B694-BA44-806B-76A2D8FBB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430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534D6-3C71-7AB6-27C9-0534EDD8B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5C72E7-FA29-B9EE-112E-AE9923A0D2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ED502B-905B-6257-9E4F-300CF27241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BCCA13-E959-B45E-4F2F-B3BA4B8C4E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1496C2-72FC-38D9-A168-A569DDE9F3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39BA37-18F8-23EE-7D02-0BE75D479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DE817-342F-3044-A849-EF03AEA0F8EF}" type="datetimeFigureOut">
              <a:rPr lang="en-US" smtClean="0"/>
              <a:t>5/10/23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04EDEF-3726-76B3-B3FE-CB330D284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1DD466-FA19-F2E1-AD01-8603A349D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1A8BC-B694-BA44-806B-76A2D8FBB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599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45B7E-65A1-1A91-BA4F-09EB5AD3A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E30DED-C5A3-5FDF-F04F-0C4203164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DE817-342F-3044-A849-EF03AEA0F8EF}" type="datetimeFigureOut">
              <a:rPr lang="en-US" smtClean="0"/>
              <a:t>5/10/23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0F7748-04F1-4D79-D7A0-F87360199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4360A7-356E-8C2B-BB01-6A96DE68E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1A8BC-B694-BA44-806B-76A2D8FBB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710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EB9865-F61B-E25E-3AD7-0A6AC1819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DE817-342F-3044-A849-EF03AEA0F8EF}" type="datetimeFigureOut">
              <a:rPr lang="en-US" smtClean="0"/>
              <a:t>5/10/23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69B72E-4B85-3D39-3061-30D8EF7E7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7E0D3F-B68B-88DB-E327-25FB2E899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1A8BC-B694-BA44-806B-76A2D8FBB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064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40D82-D555-D898-0135-810B8CCDF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5965D1-8B95-2244-B1D4-21A0509698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F83695-23F5-5621-9B16-D91C12B5FA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EB3DF9-5E3D-E5B4-F335-E3CF9C00F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DE817-342F-3044-A849-EF03AEA0F8EF}" type="datetimeFigureOut">
              <a:rPr lang="en-US" smtClean="0"/>
              <a:t>5/10/23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A9F55C-50D4-AC6A-C123-78102D581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99AB59-7FD5-E744-10D8-0CFFAE351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1A8BC-B694-BA44-806B-76A2D8FBB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745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BDD74-7863-7C0A-6BFB-BD525AED5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CDFBFC-8AC6-4F3E-37F6-9605E6DAC3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F4654A-F4FE-6939-3DAA-88D89FE15A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D2EF5E-E786-C490-CA37-D5AFB217B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DE817-342F-3044-A849-EF03AEA0F8EF}" type="datetimeFigureOut">
              <a:rPr lang="en-US" smtClean="0"/>
              <a:t>5/10/23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44D47F-C8FD-ADFC-66E2-340487ABB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6BF593-09DE-A87B-28A4-D7C9D9F34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1A8BC-B694-BA44-806B-76A2D8FBB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62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1201AF-B91C-7646-29C3-EC8853660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630C18-87B4-6EA8-C260-E6D452CEFE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A50DF-FA5B-9577-F9C8-624F262B0F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DE817-342F-3044-A849-EF03AEA0F8EF}" type="datetimeFigureOut">
              <a:rPr lang="en-US" smtClean="0"/>
              <a:t>5/10/23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C458EF-1637-A185-0347-3456C3CD4C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E0F363-718D-A416-A711-8E8622A9BE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D1A8BC-B694-BA44-806B-76A2D8FBB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705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ssc-je-exam-kit" TargetMode="External"/><Relationship Id="rId7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microsoft.com/office/2017/06/relationships/model3d" Target="../media/model3d1.glb"/><Relationship Id="rId4" Type="http://schemas.openxmlformats.org/officeDocument/2006/relationships/hyperlink" Target="https://www.adda247.com/engineering-maha-pack-exam-kit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engineering-maha-pack-exam-kit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17/06/relationships/model3d" Target="../media/model3d1.glb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engineering-maha-pack-exam-kit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17/06/relationships/model3d" Target="../media/model3d1.glb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engineering-maha-pack-exam-kit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17/06/relationships/model3d" Target="../media/model3d1.glb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engineering-maha-pack-exam-kit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17/06/relationships/model3d" Target="../media/model3d1.glb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engineering-maha-pack-exam-kit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17/06/relationships/model3d" Target="../media/model3d1.glb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engineering-maha-pack-exam-kit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17/06/relationships/model3d" Target="../media/model3d1.glb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engineering-maha-pack-exam-kit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17/06/relationships/model3d" Target="../media/model3d1.glb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engineering-maha-pack-exam-kit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17/06/relationships/model3d" Target="../media/model3d1.glb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engineering-maha-pack-exam-kit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17/06/relationships/model3d" Target="../media/model3d1.glb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engineering-maha-pack-exam-kit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17/06/relationships/model3d" Target="../media/model3d1.glb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engineering-maha-pack-exam-kit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17/06/relationships/model3d" Target="../media/model3d1.glb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engineering-maha-pack-exam-kit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17/06/relationships/model3d" Target="../media/model3d1.glb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engineering-maha-pack-exam-kit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17/06/relationships/model3d" Target="../media/model3d1.glb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engineering-maha-pack-exam-kit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17/06/relationships/model3d" Target="../media/model3d1.glb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engineering-maha-pack-exam-kit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17/06/relationships/model3d" Target="../media/model3d1.glb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engineering-maha-pack-exam-kit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17/06/relationships/model3d" Target="../media/model3d1.glb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engineering-maha-pack-exam-kit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17/06/relationships/model3d" Target="../media/model3d1.glb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engineering-maha-pack-exam-kit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17/06/relationships/model3d" Target="../media/model3d1.glb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engineering-maha-pack-exam-kit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17/06/relationships/model3d" Target="../media/model3d1.glb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engineering-maha-pack-exam-kit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17/06/relationships/model3d" Target="../media/model3d1.glb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engineering-maha-pack-exam-kit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17/06/relationships/model3d" Target="../media/model3d1.glb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engineering-maha-pack-exam-kit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17/06/relationships/model3d" Target="../media/model3d1.glb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engineering-maha-pack-exam-kit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17/06/relationships/model3d" Target="../media/model3d1.glb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5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NULL"/><Relationship Id="rId4" Type="http://schemas.openxmlformats.org/officeDocument/2006/relationships/customXml" Target="../ink/ink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5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NULL"/><Relationship Id="rId4" Type="http://schemas.openxmlformats.org/officeDocument/2006/relationships/customXml" Target="../ink/ink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ssc-je-exam-kit" TargetMode="External"/><Relationship Id="rId7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microsoft.com/office/2017/06/relationships/model3d" Target="../media/model3d1.glb"/><Relationship Id="rId4" Type="http://schemas.openxmlformats.org/officeDocument/2006/relationships/hyperlink" Target="https://www.adda247.com/engineering-maha-pack-exam-kit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engineering-maha-pack-exam-kit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17/06/relationships/model3d" Target="../media/model3d1.glb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engineering-maha-pack-exam-kit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17/06/relationships/model3d" Target="../media/model3d1.glb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engineering-maha-pack-exam-kit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17/06/relationships/model3d" Target="../media/model3d1.glb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5DF7EB75-F648-582A-62C4-892B0B898751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Join Our Paid Batch :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SSC JE </a:t>
            </a:r>
            <a:r>
              <a:rPr lang="en-US" sz="2400" dirty="0">
                <a:solidFill>
                  <a:schemeClr val="tx1"/>
                </a:solidFill>
              </a:rPr>
              <a:t>Batch | </a:t>
            </a:r>
            <a:r>
              <a:rPr lang="en-US" sz="2400" dirty="0">
                <a:solidFill>
                  <a:schemeClr val="tx1"/>
                </a:solidFill>
                <a:hlinkClick r:id="rId4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 |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" name="3D Model 3" descr="Gold star">
                <a:extLst>
                  <a:ext uri="{FF2B5EF4-FFF2-40B4-BE49-F238E27FC236}">
                    <a16:creationId xmlns:a16="http://schemas.microsoft.com/office/drawing/2014/main" id="{D9A380F6-99F9-A562-EAC3-A43FE107DC80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5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6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" name="3D Model 3" descr="Gold star">
                <a:extLst>
                  <a:ext uri="{FF2B5EF4-FFF2-40B4-BE49-F238E27FC236}">
                    <a16:creationId xmlns:a16="http://schemas.microsoft.com/office/drawing/2014/main" id="{D9A380F6-99F9-A562-EAC3-A43FE107DC8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BFA439D7-4619-698D-5DBC-CEB7537CF84A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CDD579-D197-432C-1734-AFD2D37E6742}"/>
              </a:ext>
            </a:extLst>
          </p:cNvPr>
          <p:cNvSpPr txBox="1"/>
          <p:nvPr/>
        </p:nvSpPr>
        <p:spPr>
          <a:xfrm>
            <a:off x="4366517" y="831914"/>
            <a:ext cx="749242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80472" indent="-480472" algn="just" defTabSz="599002">
              <a:buNone/>
            </a:pP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Q.Which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the following is reason of irreversibility!?</a:t>
            </a:r>
          </a:p>
          <a:p>
            <a:pPr marL="480472" indent="-480472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Lack of equilibrium during the process</a:t>
            </a:r>
          </a:p>
          <a:p>
            <a:pPr marL="480472" indent="-480472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involvement of dissipative effects</a:t>
            </a:r>
          </a:p>
          <a:p>
            <a:pPr marL="480472" indent="-480472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None of the above</a:t>
            </a:r>
          </a:p>
          <a:p>
            <a:pPr marL="480472" indent="-480472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both a &amp; b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F44757-D9C7-69EF-E39F-7A3E3E9B2E81}"/>
              </a:ext>
            </a:extLst>
          </p:cNvPr>
          <p:cNvSpPr txBox="1"/>
          <p:nvPr/>
        </p:nvSpPr>
        <p:spPr>
          <a:xfrm>
            <a:off x="106556" y="311730"/>
            <a:ext cx="94311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000" b="1" i="0" dirty="0">
                <a:solidFill>
                  <a:srgbClr val="F1F1F1"/>
                </a:solidFill>
                <a:effectLst/>
                <a:latin typeface="YouTube Sans"/>
              </a:rPr>
              <a:t>SSC JE Mechanical Previous Year Questions + Answers | Mechanical Engineering</a:t>
            </a:r>
          </a:p>
        </p:txBody>
      </p:sp>
      <p:pic>
        <p:nvPicPr>
          <p:cNvPr id="12" name="Picture 11" descr="A person standing in front of a poster&#10;&#10;Description automatically generated with low confidence">
            <a:extLst>
              <a:ext uri="{FF2B5EF4-FFF2-40B4-BE49-F238E27FC236}">
                <a16:creationId xmlns:a16="http://schemas.microsoft.com/office/drawing/2014/main" id="{5B2CBBD8-34D9-386D-47C6-4CCBEE05BC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93FC83C-2EB7-CC61-C54E-2B2533AF219E}"/>
              </a:ext>
            </a:extLst>
          </p:cNvPr>
          <p:cNvSpPr/>
          <p:nvPr/>
        </p:nvSpPr>
        <p:spPr>
          <a:xfrm>
            <a:off x="3333108" y="5455227"/>
            <a:ext cx="553092" cy="644237"/>
          </a:xfrm>
          <a:prstGeom prst="rect">
            <a:avLst/>
          </a:prstGeom>
          <a:solidFill>
            <a:srgbClr val="001529"/>
          </a:solidFill>
          <a:ln>
            <a:solidFill>
              <a:srgbClr val="0015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D600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3715464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1000Qs For All AE/JE Exams | Mechanical </a:t>
            </a:r>
            <a:r>
              <a:rPr lang="en-IN" sz="2500" b="1" i="0" dirty="0" err="1">
                <a:solidFill>
                  <a:srgbClr val="F1F1F1"/>
                </a:solidFill>
                <a:effectLst/>
                <a:latin typeface="YouTube Sans"/>
              </a:rPr>
              <a:t>Engg</a:t>
            </a:r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 | Questions + Answer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For Complete theory and concepts join our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Batch,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FA583182-C8D9-B904-92D3-AFEC4BBBAF81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085E984-54C2-C68C-B2FB-D1AD293B87C3}"/>
              </a:ext>
            </a:extLst>
          </p:cNvPr>
          <p:cNvSpPr/>
          <p:nvPr/>
        </p:nvSpPr>
        <p:spPr>
          <a:xfrm>
            <a:off x="106556" y="5837161"/>
            <a:ext cx="3429044" cy="435812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Mentor : </a:t>
            </a:r>
            <a:r>
              <a:rPr lang="en-US" sz="2600" b="1" dirty="0" err="1">
                <a:solidFill>
                  <a:schemeClr val="tx1"/>
                </a:solidFill>
              </a:rPr>
              <a:t>Shivam</a:t>
            </a:r>
            <a:r>
              <a:rPr lang="en-US" sz="2600" b="1" dirty="0">
                <a:solidFill>
                  <a:schemeClr val="tx1"/>
                </a:solidFill>
              </a:rPr>
              <a:t> Gupta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19138" indent="-719138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Kinematic viscosity is equal to-</a:t>
            </a:r>
          </a:p>
          <a:p>
            <a:pPr marL="719138" indent="-719138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(a) Density/dynamic viscosity </a:t>
            </a:r>
          </a:p>
          <a:p>
            <a:pPr marL="719138" indent="-719138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(b) Dynamic viscosity/density </a:t>
            </a:r>
          </a:p>
          <a:p>
            <a:pPr marL="719138" indent="-719138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(c) Dynamic viscosity x density </a:t>
            </a:r>
          </a:p>
          <a:p>
            <a:pPr marL="719138" indent="-719138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(d) None of these</a:t>
            </a:r>
          </a:p>
        </p:txBody>
      </p:sp>
    </p:spTree>
    <p:extLst>
      <p:ext uri="{BB962C8B-B14F-4D97-AF65-F5344CB8AC3E}">
        <p14:creationId xmlns:p14="http://schemas.microsoft.com/office/powerpoint/2010/main" val="539867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1000Qs For All AE/JE Exams | Mechanical </a:t>
            </a:r>
            <a:r>
              <a:rPr lang="en-IN" sz="2500" b="1" i="0" dirty="0" err="1">
                <a:solidFill>
                  <a:srgbClr val="F1F1F1"/>
                </a:solidFill>
                <a:effectLst/>
                <a:latin typeface="YouTube Sans"/>
              </a:rPr>
              <a:t>Engg</a:t>
            </a:r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 | Questions + Answer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For Complete theory and concepts join our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Batch,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FA583182-C8D9-B904-92D3-AFEC4BBBAF81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085E984-54C2-C68C-B2FB-D1AD293B87C3}"/>
              </a:ext>
            </a:extLst>
          </p:cNvPr>
          <p:cNvSpPr/>
          <p:nvPr/>
        </p:nvSpPr>
        <p:spPr>
          <a:xfrm>
            <a:off x="106556" y="5837161"/>
            <a:ext cx="3429044" cy="435812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Mentor : </a:t>
            </a:r>
            <a:r>
              <a:rPr lang="en-US" sz="2600" b="1" dirty="0" err="1">
                <a:solidFill>
                  <a:schemeClr val="tx1"/>
                </a:solidFill>
              </a:rPr>
              <a:t>Shivam</a:t>
            </a:r>
            <a:r>
              <a:rPr lang="en-US" sz="2600" b="1" dirty="0">
                <a:solidFill>
                  <a:schemeClr val="tx1"/>
                </a:solidFill>
              </a:rPr>
              <a:t> Gupta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19138" indent="-719138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Compressibility of a liquid is expressed by its:! </a:t>
            </a:r>
          </a:p>
          <a:p>
            <a:pPr marL="719138" indent="-719138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(a) Density </a:t>
            </a:r>
          </a:p>
          <a:p>
            <a:pPr marL="719138" indent="-719138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(b) Pressure </a:t>
            </a:r>
          </a:p>
          <a:p>
            <a:pPr marL="719138" indent="-719138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(c) Volume </a:t>
            </a:r>
          </a:p>
          <a:p>
            <a:pPr marL="719138" indent="-719138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(d) Bulk modulus of elasticity</a:t>
            </a:r>
          </a:p>
        </p:txBody>
      </p:sp>
    </p:spTree>
    <p:extLst>
      <p:ext uri="{BB962C8B-B14F-4D97-AF65-F5344CB8AC3E}">
        <p14:creationId xmlns:p14="http://schemas.microsoft.com/office/powerpoint/2010/main" val="11398721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1000Qs For All AE/JE Exams | Mechanical </a:t>
            </a:r>
            <a:r>
              <a:rPr lang="en-IN" sz="2500" b="1" i="0" dirty="0" err="1">
                <a:solidFill>
                  <a:srgbClr val="F1F1F1"/>
                </a:solidFill>
                <a:effectLst/>
                <a:latin typeface="YouTube Sans"/>
              </a:rPr>
              <a:t>Engg</a:t>
            </a:r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 | Questions + Answer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For Complete theory and concepts join our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Batch,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FA583182-C8D9-B904-92D3-AFEC4BBBAF81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085E984-54C2-C68C-B2FB-D1AD293B87C3}"/>
              </a:ext>
            </a:extLst>
          </p:cNvPr>
          <p:cNvSpPr/>
          <p:nvPr/>
        </p:nvSpPr>
        <p:spPr>
          <a:xfrm>
            <a:off x="106556" y="5837161"/>
            <a:ext cx="3429044" cy="435812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Mentor : </a:t>
            </a:r>
            <a:r>
              <a:rPr lang="en-US" sz="2600" b="1" dirty="0" err="1">
                <a:solidFill>
                  <a:schemeClr val="tx1"/>
                </a:solidFill>
              </a:rPr>
              <a:t>Shivam</a:t>
            </a:r>
            <a:r>
              <a:rPr lang="en-US" sz="2600" b="1" dirty="0">
                <a:solidFill>
                  <a:schemeClr val="tx1"/>
                </a:solidFill>
              </a:rPr>
              <a:t> Gupta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19138" indent="-719138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If D and d are the diameters of the runner and</a:t>
            </a:r>
          </a:p>
          <a:p>
            <a:pPr marL="719138" indent="-719138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jet of the Pelton wheel respectively, the number </a:t>
            </a:r>
          </a:p>
          <a:p>
            <a:pPr marL="719138" indent="-719138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buckets on the runner is given by _</a:t>
            </a:r>
          </a:p>
          <a:p>
            <a:pPr marL="719138" indent="-719138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(a) 30 + D/d</a:t>
            </a:r>
          </a:p>
          <a:p>
            <a:pPr marL="719138" indent="-719138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(b) 30 + 2D/d</a:t>
            </a:r>
          </a:p>
          <a:p>
            <a:pPr marL="719138" indent="-719138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(c) 15 + D/2d</a:t>
            </a:r>
          </a:p>
          <a:p>
            <a:pPr marL="719138" indent="-719138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d) 15 + 2D/d</a:t>
            </a:r>
          </a:p>
        </p:txBody>
      </p:sp>
    </p:spTree>
    <p:extLst>
      <p:ext uri="{BB962C8B-B14F-4D97-AF65-F5344CB8AC3E}">
        <p14:creationId xmlns:p14="http://schemas.microsoft.com/office/powerpoint/2010/main" val="23428554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1000Qs For All AE/JE Exams | Mechanical </a:t>
            </a:r>
            <a:r>
              <a:rPr lang="en-IN" sz="2500" b="1" i="0" dirty="0" err="1">
                <a:solidFill>
                  <a:srgbClr val="F1F1F1"/>
                </a:solidFill>
                <a:effectLst/>
                <a:latin typeface="YouTube Sans"/>
              </a:rPr>
              <a:t>Engg</a:t>
            </a:r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 | Questions + Answer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For Complete theory and concepts join our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Batch,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FA583182-C8D9-B904-92D3-AFEC4BBBAF81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085E984-54C2-C68C-B2FB-D1AD293B87C3}"/>
              </a:ext>
            </a:extLst>
          </p:cNvPr>
          <p:cNvSpPr/>
          <p:nvPr/>
        </p:nvSpPr>
        <p:spPr>
          <a:xfrm>
            <a:off x="106556" y="5837161"/>
            <a:ext cx="3429044" cy="435812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Mentor : </a:t>
            </a:r>
            <a:r>
              <a:rPr lang="en-US" sz="2600" b="1" dirty="0" err="1">
                <a:solidFill>
                  <a:schemeClr val="tx1"/>
                </a:solidFill>
              </a:rPr>
              <a:t>Shivam</a:t>
            </a:r>
            <a:r>
              <a:rPr lang="en-US" sz="2600" b="1" dirty="0">
                <a:solidFill>
                  <a:schemeClr val="tx1"/>
                </a:solidFill>
              </a:rPr>
              <a:t> Gupta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19138" indent="-719138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How to avoid the cavitation in centrifugal pump_ </a:t>
            </a:r>
          </a:p>
          <a:p>
            <a:pPr marL="719138" indent="-719138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(a) By lowering the suction pressure </a:t>
            </a:r>
          </a:p>
          <a:p>
            <a:pPr marL="719138" indent="-719138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(b) By lowering the delivery pressure </a:t>
            </a:r>
          </a:p>
          <a:p>
            <a:pPr marL="719138" indent="-719138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(c) By increasing the suction pressure </a:t>
            </a:r>
          </a:p>
          <a:p>
            <a:pPr marL="719138" indent="-719138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(d) By increasing the delivery pressure</a:t>
            </a:r>
          </a:p>
        </p:txBody>
      </p:sp>
    </p:spTree>
    <p:extLst>
      <p:ext uri="{BB962C8B-B14F-4D97-AF65-F5344CB8AC3E}">
        <p14:creationId xmlns:p14="http://schemas.microsoft.com/office/powerpoint/2010/main" val="15656057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1000Qs For All AE/JE Exams | Mechanical </a:t>
            </a:r>
            <a:r>
              <a:rPr lang="en-IN" sz="2500" b="1" i="0" dirty="0" err="1">
                <a:solidFill>
                  <a:srgbClr val="F1F1F1"/>
                </a:solidFill>
                <a:effectLst/>
                <a:latin typeface="YouTube Sans"/>
              </a:rPr>
              <a:t>Engg</a:t>
            </a:r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 | Questions + Answer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For Complete theory and concepts join our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Batch,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FA583182-C8D9-B904-92D3-AFEC4BBBAF81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085E984-54C2-C68C-B2FB-D1AD293B87C3}"/>
              </a:ext>
            </a:extLst>
          </p:cNvPr>
          <p:cNvSpPr/>
          <p:nvPr/>
        </p:nvSpPr>
        <p:spPr>
          <a:xfrm>
            <a:off x="106556" y="5837161"/>
            <a:ext cx="3429044" cy="435812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Mentor : </a:t>
            </a:r>
            <a:r>
              <a:rPr lang="en-US" sz="2600" b="1" dirty="0" err="1">
                <a:solidFill>
                  <a:schemeClr val="tx1"/>
                </a:solidFill>
              </a:rPr>
              <a:t>Shivam</a:t>
            </a:r>
            <a:r>
              <a:rPr lang="en-US" sz="2600" b="1" dirty="0">
                <a:solidFill>
                  <a:schemeClr val="tx1"/>
                </a:solidFill>
              </a:rPr>
              <a:t> Gupta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19138" indent="-719138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When trying to turn a key into a lock, the following is applied :! </a:t>
            </a:r>
          </a:p>
          <a:p>
            <a:pPr marL="719138" indent="-719138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(a) Coplanar force</a:t>
            </a:r>
          </a:p>
          <a:p>
            <a:pPr marL="719138" indent="-719138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(b) Lever </a:t>
            </a:r>
          </a:p>
          <a:p>
            <a:pPr marL="719138" indent="-719138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(c) Moment</a:t>
            </a:r>
          </a:p>
          <a:p>
            <a:pPr marL="719138" indent="-719138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(d) Couple </a:t>
            </a:r>
          </a:p>
        </p:txBody>
      </p:sp>
    </p:spTree>
    <p:extLst>
      <p:ext uri="{BB962C8B-B14F-4D97-AF65-F5344CB8AC3E}">
        <p14:creationId xmlns:p14="http://schemas.microsoft.com/office/powerpoint/2010/main" val="19354391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1000Qs For All AE/JE Exams | Mechanical </a:t>
            </a:r>
            <a:r>
              <a:rPr lang="en-IN" sz="2500" b="1" i="0" dirty="0" err="1">
                <a:solidFill>
                  <a:srgbClr val="F1F1F1"/>
                </a:solidFill>
                <a:effectLst/>
                <a:latin typeface="YouTube Sans"/>
              </a:rPr>
              <a:t>Engg</a:t>
            </a:r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 | Questions + Answer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For Complete theory and concepts join our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Batch,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FA583182-C8D9-B904-92D3-AFEC4BBBAF81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085E984-54C2-C68C-B2FB-D1AD293B87C3}"/>
              </a:ext>
            </a:extLst>
          </p:cNvPr>
          <p:cNvSpPr/>
          <p:nvPr/>
        </p:nvSpPr>
        <p:spPr>
          <a:xfrm>
            <a:off x="106556" y="5837161"/>
            <a:ext cx="3429044" cy="435812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Mentor : </a:t>
            </a:r>
            <a:r>
              <a:rPr lang="en-US" sz="2600" b="1" dirty="0" err="1">
                <a:solidFill>
                  <a:schemeClr val="tx1"/>
                </a:solidFill>
              </a:rPr>
              <a:t>Shivam</a:t>
            </a:r>
            <a:r>
              <a:rPr lang="en-US" sz="2600" b="1" dirty="0">
                <a:solidFill>
                  <a:schemeClr val="tx1"/>
                </a:solidFill>
              </a:rPr>
              <a:t> Gupta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19138" indent="-719138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.......... represents the area under acceleration - time graph.! </a:t>
            </a:r>
          </a:p>
          <a:p>
            <a:pPr marL="719138" indent="-719138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(a) Acceleration</a:t>
            </a:r>
          </a:p>
          <a:p>
            <a:pPr marL="719138" indent="-719138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(b) Displacement </a:t>
            </a:r>
          </a:p>
          <a:p>
            <a:pPr marL="719138" indent="-719138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(c) Motion</a:t>
            </a:r>
          </a:p>
          <a:p>
            <a:pPr marL="719138" indent="-719138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(d) Change in velocity </a:t>
            </a:r>
          </a:p>
        </p:txBody>
      </p:sp>
    </p:spTree>
    <p:extLst>
      <p:ext uri="{BB962C8B-B14F-4D97-AF65-F5344CB8AC3E}">
        <p14:creationId xmlns:p14="http://schemas.microsoft.com/office/powerpoint/2010/main" val="33776318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1000Qs For All AE/JE Exams | Mechanical </a:t>
            </a:r>
            <a:r>
              <a:rPr lang="en-IN" sz="2500" b="1" i="0" dirty="0" err="1">
                <a:solidFill>
                  <a:srgbClr val="F1F1F1"/>
                </a:solidFill>
                <a:effectLst/>
                <a:latin typeface="YouTube Sans"/>
              </a:rPr>
              <a:t>Engg</a:t>
            </a:r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 | Questions + Answer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For Complete theory and concepts join our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Batch,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FA583182-C8D9-B904-92D3-AFEC4BBBAF81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085E984-54C2-C68C-B2FB-D1AD293B87C3}"/>
              </a:ext>
            </a:extLst>
          </p:cNvPr>
          <p:cNvSpPr/>
          <p:nvPr/>
        </p:nvSpPr>
        <p:spPr>
          <a:xfrm>
            <a:off x="106556" y="5837161"/>
            <a:ext cx="3429044" cy="435812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Mentor : </a:t>
            </a:r>
            <a:r>
              <a:rPr lang="en-US" sz="2600" b="1" dirty="0" err="1">
                <a:solidFill>
                  <a:schemeClr val="tx1"/>
                </a:solidFill>
              </a:rPr>
              <a:t>Shivam</a:t>
            </a:r>
            <a:r>
              <a:rPr lang="en-US" sz="2600" b="1" dirty="0">
                <a:solidFill>
                  <a:schemeClr val="tx1"/>
                </a:solidFill>
              </a:rPr>
              <a:t> Gupta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19138" indent="-719138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The area of under the stress-strain diagram up to the rupture point is known as -</a:t>
            </a:r>
          </a:p>
          <a:p>
            <a:pPr marL="719138" indent="-719138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(a) Proof resilience </a:t>
            </a:r>
          </a:p>
          <a:p>
            <a:pPr marL="719138" indent="-719138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(b) Modulus of toughness </a:t>
            </a:r>
          </a:p>
          <a:p>
            <a:pPr marL="719138" indent="-719138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(c) Modulus of elasticity </a:t>
            </a:r>
          </a:p>
          <a:p>
            <a:pPr marL="719138" indent="-719138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(d) Modulus of resilience</a:t>
            </a:r>
          </a:p>
        </p:txBody>
      </p:sp>
    </p:spTree>
    <p:extLst>
      <p:ext uri="{BB962C8B-B14F-4D97-AF65-F5344CB8AC3E}">
        <p14:creationId xmlns:p14="http://schemas.microsoft.com/office/powerpoint/2010/main" val="25605782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1000Qs For All AE/JE Exams | Mechanical </a:t>
            </a:r>
            <a:r>
              <a:rPr lang="en-IN" sz="2500" b="1" i="0" dirty="0" err="1">
                <a:solidFill>
                  <a:srgbClr val="F1F1F1"/>
                </a:solidFill>
                <a:effectLst/>
                <a:latin typeface="YouTube Sans"/>
              </a:rPr>
              <a:t>Engg</a:t>
            </a:r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 | Questions + Answer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For Complete theory and concepts join our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Batch,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FA583182-C8D9-B904-92D3-AFEC4BBBAF81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085E984-54C2-C68C-B2FB-D1AD293B87C3}"/>
              </a:ext>
            </a:extLst>
          </p:cNvPr>
          <p:cNvSpPr/>
          <p:nvPr/>
        </p:nvSpPr>
        <p:spPr>
          <a:xfrm>
            <a:off x="106556" y="5837161"/>
            <a:ext cx="3429044" cy="435812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Mentor : </a:t>
            </a:r>
            <a:r>
              <a:rPr lang="en-US" sz="2600" b="1" dirty="0" err="1">
                <a:solidFill>
                  <a:schemeClr val="tx1"/>
                </a:solidFill>
              </a:rPr>
              <a:t>Shivam</a:t>
            </a:r>
            <a:r>
              <a:rPr lang="en-US" sz="2600" b="1" dirty="0">
                <a:solidFill>
                  <a:schemeClr val="tx1"/>
                </a:solidFill>
              </a:rPr>
              <a:t> Gupta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19138" indent="-719138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For the same maximum pressure and heat input, the most efficient cycle is -</a:t>
            </a:r>
          </a:p>
          <a:p>
            <a:pPr marL="719138" indent="-719138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(a) Otto </a:t>
            </a:r>
          </a:p>
          <a:p>
            <a:pPr marL="719138" indent="-719138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(b) Diesel</a:t>
            </a:r>
          </a:p>
          <a:p>
            <a:pPr marL="719138" indent="-719138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(c) Dual</a:t>
            </a:r>
          </a:p>
          <a:p>
            <a:pPr marL="719138" indent="-719138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(d) none of the above</a:t>
            </a:r>
          </a:p>
        </p:txBody>
      </p:sp>
    </p:spTree>
    <p:extLst>
      <p:ext uri="{BB962C8B-B14F-4D97-AF65-F5344CB8AC3E}">
        <p14:creationId xmlns:p14="http://schemas.microsoft.com/office/powerpoint/2010/main" val="20937958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1000Qs For All AE/JE Exams | Mechanical </a:t>
            </a:r>
            <a:r>
              <a:rPr lang="en-IN" sz="2500" b="1" i="0" dirty="0" err="1">
                <a:solidFill>
                  <a:srgbClr val="F1F1F1"/>
                </a:solidFill>
                <a:effectLst/>
                <a:latin typeface="YouTube Sans"/>
              </a:rPr>
              <a:t>Engg</a:t>
            </a:r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 | Questions + Answer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For Complete theory and concepts join our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Batch,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FA583182-C8D9-B904-92D3-AFEC4BBBAF81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085E984-54C2-C68C-B2FB-D1AD293B87C3}"/>
              </a:ext>
            </a:extLst>
          </p:cNvPr>
          <p:cNvSpPr/>
          <p:nvPr/>
        </p:nvSpPr>
        <p:spPr>
          <a:xfrm>
            <a:off x="106556" y="5837161"/>
            <a:ext cx="3429044" cy="435812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Mentor : </a:t>
            </a:r>
            <a:r>
              <a:rPr lang="en-US" sz="2600" b="1" dirty="0" err="1">
                <a:solidFill>
                  <a:schemeClr val="tx1"/>
                </a:solidFill>
              </a:rPr>
              <a:t>Shivam</a:t>
            </a:r>
            <a:r>
              <a:rPr lang="en-US" sz="2600" b="1" dirty="0">
                <a:solidFill>
                  <a:schemeClr val="tx1"/>
                </a:solidFill>
              </a:rPr>
              <a:t> Gupta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19138" indent="-719138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	Which of the following is an inversion of single slider crank chain !</a:t>
            </a:r>
          </a:p>
          <a:p>
            <a:pPr marL="719138"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Watt's indicator mechanism </a:t>
            </a:r>
          </a:p>
          <a:p>
            <a:pPr marL="719138"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Beam Engine </a:t>
            </a:r>
          </a:p>
          <a:p>
            <a:pPr marL="719138"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Elliptical trammels </a:t>
            </a:r>
          </a:p>
          <a:p>
            <a:pPr marL="719138"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Whitworth quick return motion mechanism</a:t>
            </a:r>
          </a:p>
        </p:txBody>
      </p:sp>
    </p:spTree>
    <p:extLst>
      <p:ext uri="{BB962C8B-B14F-4D97-AF65-F5344CB8AC3E}">
        <p14:creationId xmlns:p14="http://schemas.microsoft.com/office/powerpoint/2010/main" val="11126238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1000Qs For All AE/JE Exams | Mechanical </a:t>
            </a:r>
            <a:r>
              <a:rPr lang="en-IN" sz="2500" b="1" i="0" dirty="0" err="1">
                <a:solidFill>
                  <a:srgbClr val="F1F1F1"/>
                </a:solidFill>
                <a:effectLst/>
                <a:latin typeface="YouTube Sans"/>
              </a:rPr>
              <a:t>Engg</a:t>
            </a:r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 | Questions + Answer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For Complete theory and concepts join our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Batch,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FA583182-C8D9-B904-92D3-AFEC4BBBAF81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085E984-54C2-C68C-B2FB-D1AD293B87C3}"/>
              </a:ext>
            </a:extLst>
          </p:cNvPr>
          <p:cNvSpPr/>
          <p:nvPr/>
        </p:nvSpPr>
        <p:spPr>
          <a:xfrm>
            <a:off x="106556" y="5837161"/>
            <a:ext cx="3429044" cy="435812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Mentor : </a:t>
            </a:r>
            <a:r>
              <a:rPr lang="en-US" sz="2600" b="1" dirty="0" err="1">
                <a:solidFill>
                  <a:schemeClr val="tx1"/>
                </a:solidFill>
              </a:rPr>
              <a:t>Shivam</a:t>
            </a:r>
            <a:r>
              <a:rPr lang="en-US" sz="2600" b="1" dirty="0">
                <a:solidFill>
                  <a:schemeClr val="tx1"/>
                </a:solidFill>
              </a:rPr>
              <a:t> Gupta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19138" indent="-719138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	The factor which effects the critical speed of a shaft is !</a:t>
            </a:r>
          </a:p>
          <a:p>
            <a:pPr marL="719138"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Diameter of the disc </a:t>
            </a:r>
          </a:p>
          <a:p>
            <a:pPr marL="719138"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Span of the shaft </a:t>
            </a:r>
          </a:p>
          <a:p>
            <a:pPr marL="719138"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Eccentricity </a:t>
            </a:r>
          </a:p>
          <a:p>
            <a:pPr marL="719138"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all of the above</a:t>
            </a:r>
          </a:p>
        </p:txBody>
      </p:sp>
    </p:spTree>
    <p:extLst>
      <p:ext uri="{BB962C8B-B14F-4D97-AF65-F5344CB8AC3E}">
        <p14:creationId xmlns:p14="http://schemas.microsoft.com/office/powerpoint/2010/main" val="1914534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5FCE86-3AE9-0227-EAE6-00E6D0D86E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5417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1000Qs For All AE/JE Exams | Mechanical </a:t>
            </a:r>
            <a:r>
              <a:rPr lang="en-IN" sz="2500" b="1" i="0" dirty="0" err="1">
                <a:solidFill>
                  <a:srgbClr val="F1F1F1"/>
                </a:solidFill>
                <a:effectLst/>
                <a:latin typeface="YouTube Sans"/>
              </a:rPr>
              <a:t>Engg</a:t>
            </a:r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 | Questions + Answer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For Complete theory and concepts join our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Batch,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FA583182-C8D9-B904-92D3-AFEC4BBBAF81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085E984-54C2-C68C-B2FB-D1AD293B87C3}"/>
              </a:ext>
            </a:extLst>
          </p:cNvPr>
          <p:cNvSpPr/>
          <p:nvPr/>
        </p:nvSpPr>
        <p:spPr>
          <a:xfrm>
            <a:off x="106556" y="5837161"/>
            <a:ext cx="3429044" cy="435812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Mentor : </a:t>
            </a:r>
            <a:r>
              <a:rPr lang="en-US" sz="2600" b="1" dirty="0" err="1">
                <a:solidFill>
                  <a:schemeClr val="tx1"/>
                </a:solidFill>
              </a:rPr>
              <a:t>Shivam</a:t>
            </a:r>
            <a:r>
              <a:rPr lang="en-US" sz="2600" b="1" dirty="0">
                <a:solidFill>
                  <a:schemeClr val="tx1"/>
                </a:solidFill>
              </a:rPr>
              <a:t> Gupta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19138" indent="-719138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	The brakes commonly used in motor cars is!</a:t>
            </a:r>
          </a:p>
          <a:p>
            <a:pPr marL="719138"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Shoe brake</a:t>
            </a:r>
          </a:p>
          <a:p>
            <a:pPr marL="719138"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Band brake</a:t>
            </a:r>
          </a:p>
          <a:p>
            <a:pPr marL="719138"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Band and block brake</a:t>
            </a:r>
          </a:p>
          <a:p>
            <a:pPr marL="719138"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Internal expanding brake</a:t>
            </a:r>
          </a:p>
        </p:txBody>
      </p:sp>
    </p:spTree>
    <p:extLst>
      <p:ext uri="{BB962C8B-B14F-4D97-AF65-F5344CB8AC3E}">
        <p14:creationId xmlns:p14="http://schemas.microsoft.com/office/powerpoint/2010/main" val="36752559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1000Qs For All AE/JE Exams | Mechanical </a:t>
            </a:r>
            <a:r>
              <a:rPr lang="en-IN" sz="2500" b="1" i="0" dirty="0" err="1">
                <a:solidFill>
                  <a:srgbClr val="F1F1F1"/>
                </a:solidFill>
                <a:effectLst/>
                <a:latin typeface="YouTube Sans"/>
              </a:rPr>
              <a:t>Engg</a:t>
            </a:r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 | Questions + Answer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For Complete theory and concepts join our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Batch,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FA583182-C8D9-B904-92D3-AFEC4BBBAF81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085E984-54C2-C68C-B2FB-D1AD293B87C3}"/>
              </a:ext>
            </a:extLst>
          </p:cNvPr>
          <p:cNvSpPr/>
          <p:nvPr/>
        </p:nvSpPr>
        <p:spPr>
          <a:xfrm>
            <a:off x="106556" y="5837161"/>
            <a:ext cx="3429044" cy="435812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Mentor : </a:t>
            </a:r>
            <a:r>
              <a:rPr lang="en-US" sz="2600" b="1" dirty="0" err="1">
                <a:solidFill>
                  <a:schemeClr val="tx1"/>
                </a:solidFill>
              </a:rPr>
              <a:t>Shivam</a:t>
            </a:r>
            <a:r>
              <a:rPr lang="en-US" sz="2600" b="1" dirty="0">
                <a:solidFill>
                  <a:schemeClr val="tx1"/>
                </a:solidFill>
              </a:rPr>
              <a:t> Gupta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19138" indent="-719138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	A disc is spinning with angular velocity w red/s about the axis of spin. The couple applied to the disc causing precession will be !</a:t>
            </a:r>
          </a:p>
          <a:p>
            <a:pPr marL="719138"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I= Mass moment of Inertia of disc </a:t>
            </a:r>
          </a:p>
          <a:p>
            <a:pPr marL="719138"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wp = angular velocity of precession of axis of spin</a:t>
            </a:r>
          </a:p>
          <a:p>
            <a:pPr marL="719138"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1/2 w</a:t>
            </a:r>
            <a:r>
              <a:rPr lang="en-US" altLang="en-US" sz="2400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  <a:p>
            <a:pPr marL="719138"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Iw</a:t>
            </a:r>
            <a:r>
              <a:rPr lang="en-US" altLang="en-US" sz="2400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  <a:p>
            <a:pPr marL="719138"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1/2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Iww</a:t>
            </a:r>
            <a:r>
              <a:rPr lang="en-US" altLang="en-US" sz="2400" baseline="-25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endParaRPr lang="en-US" altLang="en-US" sz="2400" baseline="-250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19138"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Iww</a:t>
            </a:r>
            <a:r>
              <a:rPr lang="en-US" altLang="en-US" sz="2400" baseline="-25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endParaRPr lang="en-US" altLang="en-US" sz="2400" baseline="-250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6350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1000Qs For All AE/JE Exams | Mechanical </a:t>
            </a:r>
            <a:r>
              <a:rPr lang="en-IN" sz="2500" b="1" i="0" dirty="0" err="1">
                <a:solidFill>
                  <a:srgbClr val="F1F1F1"/>
                </a:solidFill>
                <a:effectLst/>
                <a:latin typeface="YouTube Sans"/>
              </a:rPr>
              <a:t>Engg</a:t>
            </a:r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 | Questions + Answer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For Complete theory and concepts join our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Batch,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FA583182-C8D9-B904-92D3-AFEC4BBBAF81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085E984-54C2-C68C-B2FB-D1AD293B87C3}"/>
              </a:ext>
            </a:extLst>
          </p:cNvPr>
          <p:cNvSpPr/>
          <p:nvPr/>
        </p:nvSpPr>
        <p:spPr>
          <a:xfrm>
            <a:off x="106556" y="5837161"/>
            <a:ext cx="3429044" cy="435812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Mentor : </a:t>
            </a:r>
            <a:r>
              <a:rPr lang="en-US" sz="2600" b="1" dirty="0" err="1">
                <a:solidFill>
                  <a:schemeClr val="tx1"/>
                </a:solidFill>
              </a:rPr>
              <a:t>Shivam</a:t>
            </a:r>
            <a:r>
              <a:rPr lang="en-US" sz="2600" b="1" dirty="0">
                <a:solidFill>
                  <a:schemeClr val="tx1"/>
                </a:solidFill>
              </a:rPr>
              <a:t> Gupta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19138" indent="-719138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	When the speed of the engine fluctuates continuously above and below the mean speed, then the governor is said to be !</a:t>
            </a:r>
          </a:p>
          <a:p>
            <a:pPr marL="719138"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Unstable </a:t>
            </a:r>
          </a:p>
          <a:p>
            <a:pPr marL="719138"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Stable </a:t>
            </a:r>
          </a:p>
          <a:p>
            <a:pPr marL="719138"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Isochronous </a:t>
            </a:r>
          </a:p>
          <a:p>
            <a:pPr marL="719138"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hunt</a:t>
            </a:r>
          </a:p>
        </p:txBody>
      </p:sp>
    </p:spTree>
    <p:extLst>
      <p:ext uri="{BB962C8B-B14F-4D97-AF65-F5344CB8AC3E}">
        <p14:creationId xmlns:p14="http://schemas.microsoft.com/office/powerpoint/2010/main" val="26174635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1000Qs For All AE/JE Exams | Mechanical </a:t>
            </a:r>
            <a:r>
              <a:rPr lang="en-IN" sz="2500" b="1" i="0" dirty="0" err="1">
                <a:solidFill>
                  <a:srgbClr val="F1F1F1"/>
                </a:solidFill>
                <a:effectLst/>
                <a:latin typeface="YouTube Sans"/>
              </a:rPr>
              <a:t>Engg</a:t>
            </a:r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 | Questions + Answer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For Complete theory and concepts join our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Batch,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FA583182-C8D9-B904-92D3-AFEC4BBBAF81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085E984-54C2-C68C-B2FB-D1AD293B87C3}"/>
              </a:ext>
            </a:extLst>
          </p:cNvPr>
          <p:cNvSpPr/>
          <p:nvPr/>
        </p:nvSpPr>
        <p:spPr>
          <a:xfrm>
            <a:off x="106556" y="5837161"/>
            <a:ext cx="3429044" cy="435812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Mentor : </a:t>
            </a:r>
            <a:r>
              <a:rPr lang="en-US" sz="2600" b="1" dirty="0" err="1">
                <a:solidFill>
                  <a:schemeClr val="tx1"/>
                </a:solidFill>
              </a:rPr>
              <a:t>Shivam</a:t>
            </a:r>
            <a:r>
              <a:rPr lang="en-US" sz="2600" b="1" dirty="0">
                <a:solidFill>
                  <a:schemeClr val="tx1"/>
                </a:solidFill>
              </a:rPr>
              <a:t> Gupta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19138" indent="-719138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	A typical interactive graphics workstation consists of hardware components - !</a:t>
            </a:r>
          </a:p>
          <a:p>
            <a:pPr marL="719138"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A graphical terminal and operator input device </a:t>
            </a:r>
          </a:p>
          <a:p>
            <a:pPr marL="719138"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Output devices and terminal </a:t>
            </a:r>
          </a:p>
          <a:p>
            <a:pPr marL="719138"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CPU and terminal </a:t>
            </a:r>
          </a:p>
          <a:p>
            <a:pPr marL="719138"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all of the above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8D14AAD-A50E-C5FE-ECB6-3728EB8BF824}"/>
              </a:ext>
            </a:extLst>
          </p:cNvPr>
          <p:cNvSpPr/>
          <p:nvPr/>
        </p:nvSpPr>
        <p:spPr>
          <a:xfrm>
            <a:off x="6541781" y="5271806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GB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801787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1000Qs For All AE/JE Exams | Mechanical </a:t>
            </a:r>
            <a:r>
              <a:rPr lang="en-IN" sz="2500" b="1" i="0" dirty="0" err="1">
                <a:solidFill>
                  <a:srgbClr val="F1F1F1"/>
                </a:solidFill>
                <a:effectLst/>
                <a:latin typeface="YouTube Sans"/>
              </a:rPr>
              <a:t>Engg</a:t>
            </a:r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 | Questions + Answer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For Complete theory and concepts join our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Batch,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FA583182-C8D9-B904-92D3-AFEC4BBBAF81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085E984-54C2-C68C-B2FB-D1AD293B87C3}"/>
              </a:ext>
            </a:extLst>
          </p:cNvPr>
          <p:cNvSpPr/>
          <p:nvPr/>
        </p:nvSpPr>
        <p:spPr>
          <a:xfrm>
            <a:off x="106556" y="5837161"/>
            <a:ext cx="3429044" cy="435812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Mentor : </a:t>
            </a:r>
            <a:r>
              <a:rPr lang="en-US" sz="2600" b="1" dirty="0" err="1">
                <a:solidFill>
                  <a:schemeClr val="tx1"/>
                </a:solidFill>
              </a:rPr>
              <a:t>Shivam</a:t>
            </a:r>
            <a:r>
              <a:rPr lang="en-US" sz="2600" b="1" dirty="0">
                <a:solidFill>
                  <a:schemeClr val="tx1"/>
                </a:solidFill>
              </a:rPr>
              <a:t> Gupta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19138" indent="-719138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	Which of the following is not a part of CAD hardware. _</a:t>
            </a:r>
          </a:p>
          <a:p>
            <a:pPr marL="719138"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Graphic display terminal </a:t>
            </a:r>
          </a:p>
          <a:p>
            <a:pPr marL="719138"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Keyboards </a:t>
            </a:r>
          </a:p>
          <a:p>
            <a:pPr marL="719138"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Computer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programme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719138"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Peripheral equipment</a:t>
            </a:r>
          </a:p>
        </p:txBody>
      </p:sp>
    </p:spTree>
    <p:extLst>
      <p:ext uri="{BB962C8B-B14F-4D97-AF65-F5344CB8AC3E}">
        <p14:creationId xmlns:p14="http://schemas.microsoft.com/office/powerpoint/2010/main" val="38457906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1000Qs For All AE/JE Exams | Mechanical </a:t>
            </a:r>
            <a:r>
              <a:rPr lang="en-IN" sz="2500" b="1" i="0" dirty="0" err="1">
                <a:solidFill>
                  <a:srgbClr val="F1F1F1"/>
                </a:solidFill>
                <a:effectLst/>
                <a:latin typeface="YouTube Sans"/>
              </a:rPr>
              <a:t>Engg</a:t>
            </a:r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 | Questions + Answer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For Complete theory and concepts join our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Batch,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FA583182-C8D9-B904-92D3-AFEC4BBBAF81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085E984-54C2-C68C-B2FB-D1AD293B87C3}"/>
              </a:ext>
            </a:extLst>
          </p:cNvPr>
          <p:cNvSpPr/>
          <p:nvPr/>
        </p:nvSpPr>
        <p:spPr>
          <a:xfrm>
            <a:off x="106556" y="5837161"/>
            <a:ext cx="3429044" cy="435812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Mentor : </a:t>
            </a:r>
            <a:r>
              <a:rPr lang="en-US" sz="2600" b="1" dirty="0" err="1">
                <a:solidFill>
                  <a:schemeClr val="tx1"/>
                </a:solidFill>
              </a:rPr>
              <a:t>Shivam</a:t>
            </a:r>
            <a:r>
              <a:rPr lang="en-US" sz="2600" b="1" dirty="0">
                <a:solidFill>
                  <a:schemeClr val="tx1"/>
                </a:solidFill>
              </a:rPr>
              <a:t> Gupta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19138" indent="-719138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	A Carnot cycle refrigerator operates between 250k and 300k. Its coefficient of performance is-</a:t>
            </a:r>
          </a:p>
          <a:p>
            <a:pPr marL="719138"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6</a:t>
            </a:r>
          </a:p>
          <a:p>
            <a:pPr marL="719138"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5</a:t>
            </a:r>
          </a:p>
          <a:p>
            <a:pPr marL="719138"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1.2</a:t>
            </a:r>
          </a:p>
          <a:p>
            <a:pPr marL="719138"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0.8</a:t>
            </a:r>
          </a:p>
        </p:txBody>
      </p:sp>
    </p:spTree>
    <p:extLst>
      <p:ext uri="{BB962C8B-B14F-4D97-AF65-F5344CB8AC3E}">
        <p14:creationId xmlns:p14="http://schemas.microsoft.com/office/powerpoint/2010/main" val="18611563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1000Qs For All AE/JE Exams | Mechanical </a:t>
            </a:r>
            <a:r>
              <a:rPr lang="en-IN" sz="2500" b="1" i="0" dirty="0" err="1">
                <a:solidFill>
                  <a:srgbClr val="F1F1F1"/>
                </a:solidFill>
                <a:effectLst/>
                <a:latin typeface="YouTube Sans"/>
              </a:rPr>
              <a:t>Engg</a:t>
            </a:r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 | Questions + Answer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For Complete theory and concepts join our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Batch,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FA583182-C8D9-B904-92D3-AFEC4BBBAF81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085E984-54C2-C68C-B2FB-D1AD293B87C3}"/>
              </a:ext>
            </a:extLst>
          </p:cNvPr>
          <p:cNvSpPr/>
          <p:nvPr/>
        </p:nvSpPr>
        <p:spPr>
          <a:xfrm>
            <a:off x="106556" y="5837161"/>
            <a:ext cx="3429044" cy="435812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Mentor : </a:t>
            </a:r>
            <a:r>
              <a:rPr lang="en-US" sz="2600" b="1" dirty="0" err="1">
                <a:solidFill>
                  <a:schemeClr val="tx1"/>
                </a:solidFill>
              </a:rPr>
              <a:t>Shivam</a:t>
            </a:r>
            <a:r>
              <a:rPr lang="en-US" sz="2600" b="1" dirty="0">
                <a:solidFill>
                  <a:schemeClr val="tx1"/>
                </a:solidFill>
              </a:rPr>
              <a:t> Gupta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19138" indent="-719138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	When the wet steam flows through a throttle valve and remains wet at exit-</a:t>
            </a:r>
          </a:p>
          <a:p>
            <a:pPr marL="719138"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Its temperature and quality increases </a:t>
            </a:r>
          </a:p>
          <a:p>
            <a:pPr marL="719138"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Its temperature decreases but quality increases </a:t>
            </a:r>
          </a:p>
          <a:p>
            <a:pPr marL="719138"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Its temperature increases but quality decreases </a:t>
            </a:r>
          </a:p>
          <a:p>
            <a:pPr marL="719138"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Its temperature and quality decrease</a:t>
            </a:r>
          </a:p>
        </p:txBody>
      </p:sp>
    </p:spTree>
    <p:extLst>
      <p:ext uri="{BB962C8B-B14F-4D97-AF65-F5344CB8AC3E}">
        <p14:creationId xmlns:p14="http://schemas.microsoft.com/office/powerpoint/2010/main" val="4893311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1000Qs For All AE/JE Exams | Mechanical </a:t>
            </a:r>
            <a:r>
              <a:rPr lang="en-IN" sz="2500" b="1" i="0" dirty="0" err="1">
                <a:solidFill>
                  <a:srgbClr val="F1F1F1"/>
                </a:solidFill>
                <a:effectLst/>
                <a:latin typeface="YouTube Sans"/>
              </a:rPr>
              <a:t>Engg</a:t>
            </a:r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 | Questions + Answer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For Complete theory and concepts join our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Batch,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FA583182-C8D9-B904-92D3-AFEC4BBBAF81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085E984-54C2-C68C-B2FB-D1AD293B87C3}"/>
              </a:ext>
            </a:extLst>
          </p:cNvPr>
          <p:cNvSpPr/>
          <p:nvPr/>
        </p:nvSpPr>
        <p:spPr>
          <a:xfrm>
            <a:off x="106556" y="5837161"/>
            <a:ext cx="3429044" cy="435812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Mentor : </a:t>
            </a:r>
            <a:r>
              <a:rPr lang="en-US" sz="2600" b="1" dirty="0" err="1">
                <a:solidFill>
                  <a:schemeClr val="tx1"/>
                </a:solidFill>
              </a:rPr>
              <a:t>Shivam</a:t>
            </a:r>
            <a:r>
              <a:rPr lang="en-US" sz="2600" b="1" dirty="0">
                <a:solidFill>
                  <a:schemeClr val="tx1"/>
                </a:solidFill>
              </a:rPr>
              <a:t> Gupta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23584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Q. A real fluid is any fluid which-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A. has zero shear stress </a:t>
            </a:r>
            <a:br>
              <a:rPr lang="en-IN" sz="2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</a:br>
            <a:r>
              <a:rPr lang="en-IN" sz="2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B. has viscosity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C. has constant viscosity and density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D. has surface tension and is in compressible </a:t>
            </a:r>
          </a:p>
        </p:txBody>
      </p:sp>
    </p:spTree>
    <p:extLst>
      <p:ext uri="{BB962C8B-B14F-4D97-AF65-F5344CB8AC3E}">
        <p14:creationId xmlns:p14="http://schemas.microsoft.com/office/powerpoint/2010/main" val="24350561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1000Qs For All AE/JE Exams | Mechanical </a:t>
            </a:r>
            <a:r>
              <a:rPr lang="en-IN" sz="2500" b="1" i="0" dirty="0" err="1">
                <a:solidFill>
                  <a:srgbClr val="F1F1F1"/>
                </a:solidFill>
                <a:effectLst/>
                <a:latin typeface="YouTube Sans"/>
              </a:rPr>
              <a:t>Engg</a:t>
            </a:r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 | Questions + Answer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For Complete theory and concepts join our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Batch,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FA583182-C8D9-B904-92D3-AFEC4BBBAF81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085E984-54C2-C68C-B2FB-D1AD293B87C3}"/>
              </a:ext>
            </a:extLst>
          </p:cNvPr>
          <p:cNvSpPr/>
          <p:nvPr/>
        </p:nvSpPr>
        <p:spPr>
          <a:xfrm>
            <a:off x="106556" y="5837161"/>
            <a:ext cx="3429044" cy="435812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Mentor : </a:t>
            </a:r>
            <a:r>
              <a:rPr lang="en-US" sz="2600" b="1" dirty="0" err="1">
                <a:solidFill>
                  <a:schemeClr val="tx1"/>
                </a:solidFill>
              </a:rPr>
              <a:t>Shivam</a:t>
            </a:r>
            <a:r>
              <a:rPr lang="en-US" sz="2600" b="1" dirty="0">
                <a:solidFill>
                  <a:schemeClr val="tx1"/>
                </a:solidFill>
              </a:rPr>
              <a:t> Gupta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28562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Q. The dimensions of the coefficient of dynamic viscosity in (M.L.T) notation system are !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A. M L T</a:t>
            </a:r>
            <a:r>
              <a:rPr lang="en-IN" sz="2400" baseline="300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–1</a:t>
            </a:r>
            <a:endParaRPr lang="en-IN" sz="24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B. M</a:t>
            </a:r>
            <a:r>
              <a:rPr lang="en-IN" sz="2400" baseline="300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–1</a:t>
            </a:r>
            <a:r>
              <a:rPr lang="en-IN" sz="2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L 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C. M L</a:t>
            </a:r>
            <a:r>
              <a:rPr lang="en-IN" sz="2400" baseline="300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–1</a:t>
            </a:r>
            <a:r>
              <a:rPr lang="en-IN" sz="2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D. M L</a:t>
            </a:r>
            <a:r>
              <a:rPr lang="en-IN" sz="2400" baseline="300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–1</a:t>
            </a:r>
            <a:r>
              <a:rPr lang="en-IN" sz="2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T</a:t>
            </a:r>
            <a:r>
              <a:rPr lang="en-IN" sz="2400" baseline="300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–1</a:t>
            </a:r>
            <a:endParaRPr lang="en-IN" sz="24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482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1000Qs For All AE/JE Exams | Mechanical </a:t>
            </a:r>
            <a:r>
              <a:rPr lang="en-IN" sz="2500" b="1" i="0" dirty="0" err="1">
                <a:solidFill>
                  <a:srgbClr val="F1F1F1"/>
                </a:solidFill>
                <a:effectLst/>
                <a:latin typeface="YouTube Sans"/>
              </a:rPr>
              <a:t>Engg</a:t>
            </a:r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 | Questions + Answer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For Complete theory and concepts join our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Batch,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FA583182-C8D9-B904-92D3-AFEC4BBBAF81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085E984-54C2-C68C-B2FB-D1AD293B87C3}"/>
              </a:ext>
            </a:extLst>
          </p:cNvPr>
          <p:cNvSpPr/>
          <p:nvPr/>
        </p:nvSpPr>
        <p:spPr>
          <a:xfrm>
            <a:off x="106556" y="5837161"/>
            <a:ext cx="3429044" cy="435812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Mentor : </a:t>
            </a:r>
            <a:r>
              <a:rPr lang="en-US" sz="2600" b="1" dirty="0" err="1">
                <a:solidFill>
                  <a:schemeClr val="tx1"/>
                </a:solidFill>
              </a:rPr>
              <a:t>Shivam</a:t>
            </a:r>
            <a:r>
              <a:rPr lang="en-US" sz="2600" b="1" dirty="0">
                <a:solidFill>
                  <a:schemeClr val="tx1"/>
                </a:solidFill>
              </a:rPr>
              <a:t> Gupta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28562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Q. Inclined single column Manometer is useful for the measurement of _______ pressure-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A. Negative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B. Small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C. medium </a:t>
            </a:r>
          </a:p>
          <a:p>
            <a:r>
              <a:rPr lang="en-IN" sz="2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D. High</a:t>
            </a:r>
          </a:p>
        </p:txBody>
      </p:sp>
    </p:spTree>
    <p:extLst>
      <p:ext uri="{BB962C8B-B14F-4D97-AF65-F5344CB8AC3E}">
        <p14:creationId xmlns:p14="http://schemas.microsoft.com/office/powerpoint/2010/main" val="637784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1000Qs For All AE/JE Exams | Mechanical </a:t>
            </a:r>
            <a:r>
              <a:rPr lang="en-IN" sz="2500" b="1" i="0" dirty="0" err="1">
                <a:solidFill>
                  <a:srgbClr val="F1F1F1"/>
                </a:solidFill>
                <a:effectLst/>
                <a:latin typeface="YouTube Sans"/>
              </a:rPr>
              <a:t>Engg</a:t>
            </a:r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 | Questions + Answer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For Complete theory and concepts join our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Batch,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FA583182-C8D9-B904-92D3-AFEC4BBBAF81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085E984-54C2-C68C-B2FB-D1AD293B87C3}"/>
              </a:ext>
            </a:extLst>
          </p:cNvPr>
          <p:cNvSpPr/>
          <p:nvPr/>
        </p:nvSpPr>
        <p:spPr>
          <a:xfrm>
            <a:off x="106556" y="5837161"/>
            <a:ext cx="3429044" cy="435812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Mentor : </a:t>
            </a:r>
            <a:r>
              <a:rPr lang="en-US" sz="2600" b="1" dirty="0" err="1">
                <a:solidFill>
                  <a:schemeClr val="tx1"/>
                </a:solidFill>
              </a:rPr>
              <a:t>Shivam</a:t>
            </a:r>
            <a:r>
              <a:rPr lang="en-US" sz="2600" b="1" dirty="0">
                <a:solidFill>
                  <a:schemeClr val="tx1"/>
                </a:solidFill>
              </a:rPr>
              <a:t> Gupta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19138" indent="-719138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	Which of the following is an inversion of single slider crank chain !</a:t>
            </a:r>
          </a:p>
          <a:p>
            <a:pPr marL="719138"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Watt's indicator mechanism </a:t>
            </a:r>
          </a:p>
          <a:p>
            <a:pPr marL="719138"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Beam Engine </a:t>
            </a:r>
          </a:p>
          <a:p>
            <a:pPr marL="719138"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Elliptical trammels </a:t>
            </a:r>
          </a:p>
          <a:p>
            <a:pPr marL="719138" indent="0" algn="just">
              <a:buNone/>
            </a:pPr>
            <a:r>
              <a:rPr lang="en-US" alt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Whitworth quick return motion mechanism</a:t>
            </a:r>
          </a:p>
        </p:txBody>
      </p:sp>
    </p:spTree>
    <p:extLst>
      <p:ext uri="{BB962C8B-B14F-4D97-AF65-F5344CB8AC3E}">
        <p14:creationId xmlns:p14="http://schemas.microsoft.com/office/powerpoint/2010/main" val="27629544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1000Qs For All AE/JE Exams | Mechanical </a:t>
            </a:r>
            <a:r>
              <a:rPr lang="en-IN" sz="2500" b="1" i="0" dirty="0" err="1">
                <a:solidFill>
                  <a:srgbClr val="F1F1F1"/>
                </a:solidFill>
                <a:effectLst/>
                <a:latin typeface="YouTube Sans"/>
              </a:rPr>
              <a:t>Engg</a:t>
            </a:r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 | Questions + Answer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For Complete theory and concepts join our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Batch,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FA583182-C8D9-B904-92D3-AFEC4BBBAF81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085E984-54C2-C68C-B2FB-D1AD293B87C3}"/>
              </a:ext>
            </a:extLst>
          </p:cNvPr>
          <p:cNvSpPr/>
          <p:nvPr/>
        </p:nvSpPr>
        <p:spPr>
          <a:xfrm>
            <a:off x="106556" y="5837161"/>
            <a:ext cx="3429044" cy="435812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Mentor : </a:t>
            </a:r>
            <a:r>
              <a:rPr lang="en-US" sz="2600" b="1" dirty="0" err="1">
                <a:solidFill>
                  <a:schemeClr val="tx1"/>
                </a:solidFill>
              </a:rPr>
              <a:t>Shivam</a:t>
            </a:r>
            <a:r>
              <a:rPr lang="en-US" sz="2600" b="1" dirty="0">
                <a:solidFill>
                  <a:schemeClr val="tx1"/>
                </a:solidFill>
              </a:rPr>
              <a:t> Gupta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24610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Q. High velocity in a conduct of large size is known as-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A. Laminar flow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B. Turbulent flow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C. Either of above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D. none of the above </a:t>
            </a:r>
          </a:p>
        </p:txBody>
      </p:sp>
    </p:spTree>
    <p:extLst>
      <p:ext uri="{BB962C8B-B14F-4D97-AF65-F5344CB8AC3E}">
        <p14:creationId xmlns:p14="http://schemas.microsoft.com/office/powerpoint/2010/main" val="13289889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1000Qs For All AE/JE Exams | Mechanical </a:t>
            </a:r>
            <a:r>
              <a:rPr lang="en-IN" sz="2500" b="1" i="0" dirty="0" err="1">
                <a:solidFill>
                  <a:srgbClr val="F1F1F1"/>
                </a:solidFill>
                <a:effectLst/>
                <a:latin typeface="YouTube Sans"/>
              </a:rPr>
              <a:t>Engg</a:t>
            </a:r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 | Questions + Answer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For Complete theory and concepts join our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Batch,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FA583182-C8D9-B904-92D3-AFEC4BBBAF81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085E984-54C2-C68C-B2FB-D1AD293B87C3}"/>
              </a:ext>
            </a:extLst>
          </p:cNvPr>
          <p:cNvSpPr/>
          <p:nvPr/>
        </p:nvSpPr>
        <p:spPr>
          <a:xfrm>
            <a:off x="106556" y="5837161"/>
            <a:ext cx="3429044" cy="435812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Mentor : </a:t>
            </a:r>
            <a:r>
              <a:rPr lang="en-US" sz="2600" b="1" dirty="0" err="1">
                <a:solidFill>
                  <a:schemeClr val="tx1"/>
                </a:solidFill>
              </a:rPr>
              <a:t>Shivam</a:t>
            </a:r>
            <a:r>
              <a:rPr lang="en-US" sz="2600" b="1" dirty="0">
                <a:solidFill>
                  <a:schemeClr val="tx1"/>
                </a:solidFill>
              </a:rPr>
              <a:t> Gupta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19138" indent="-719138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HW. 	The magnitude of linear velocity of a point B on link AB relative to point A is w = angular velocity of link AB.</a:t>
            </a:r>
          </a:p>
          <a:p>
            <a:pPr marL="719138"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w.AB</a:t>
            </a:r>
            <a:endParaRPr lang="en-US" altLang="en-US" sz="24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19138"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w.(AB)</a:t>
            </a:r>
            <a:r>
              <a:rPr lang="en-US" altLang="en-US" sz="2400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  <a:p>
            <a:pPr marL="719138"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w</a:t>
            </a:r>
            <a:r>
              <a:rPr lang="en-US" altLang="en-US" sz="2400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.AB</a:t>
            </a:r>
          </a:p>
          <a:p>
            <a:pPr marL="719138"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(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w.AB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altLang="en-US" sz="2400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955108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23496173-A9EB-6B46-AB2E-B84DCF0E3D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7214" y="0"/>
            <a:ext cx="12219214" cy="684276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B943855-5D9F-4F58-9F33-E24DA6B9F1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1281" y="3360580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240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F039B638-FFE5-486B-A38F-4B76326B9D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0227" y="3893635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240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D023083C-E348-46CD-8ECF-309F891E12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6738" y="4564192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2400"/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CE19DF27-5B16-43B3-A8C8-0A0C2B939C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8673" y="45656"/>
            <a:ext cx="11148923" cy="543474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 w="38100"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72552" tIns="36276" rIns="72552" bIns="36276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buNone/>
            </a:pPr>
            <a:r>
              <a:rPr lang="en-IN" sz="2400" b="1" i="0" dirty="0">
                <a:solidFill>
                  <a:srgbClr val="F1F1F1"/>
                </a:solidFill>
                <a:effectLst/>
                <a:latin typeface="YouTube Sans"/>
              </a:rPr>
              <a:t>SSC JE Mechanical Previous Year Questions + Answers | Mechanical Engineering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CAC4A18F-9E1F-4F7F-A3C7-9B99799FFC9A}"/>
                  </a:ext>
                </a:extLst>
              </p14:cNvPr>
              <p14:cNvContentPartPr/>
              <p14:nvPr/>
            </p14:nvContentPartPr>
            <p14:xfrm>
              <a:off x="8312760" y="1042200"/>
              <a:ext cx="17280" cy="158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CAC4A18F-9E1F-4F7F-A3C7-9B99799FFC9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296920" y="978840"/>
                <a:ext cx="48600" cy="14256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48C92295-D6F4-4D43-862E-FDB3B94957F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0778" t="9926" r="13457" b="10596"/>
          <a:stretch/>
        </p:blipFill>
        <p:spPr>
          <a:xfrm>
            <a:off x="84404" y="61928"/>
            <a:ext cx="672327" cy="70201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32F022D-4FEC-134A-83C7-14CC89B891C5}"/>
              </a:ext>
            </a:extLst>
          </p:cNvPr>
          <p:cNvSpPr/>
          <p:nvPr/>
        </p:nvSpPr>
        <p:spPr>
          <a:xfrm>
            <a:off x="9872663" y="5866470"/>
            <a:ext cx="2319337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800" b="1" cap="none" spc="0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Code : “Y166”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08DF271-DFBF-A140-9073-6B92A857794F}"/>
              </a:ext>
            </a:extLst>
          </p:cNvPr>
          <p:cNvSpPr/>
          <p:nvPr/>
        </p:nvSpPr>
        <p:spPr>
          <a:xfrm>
            <a:off x="7838512" y="5880903"/>
            <a:ext cx="59984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</a:t>
            </a:r>
          </a:p>
        </p:txBody>
      </p: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B5329E67-01EA-5D49-B05F-E50BE5535685}"/>
              </a:ext>
            </a:extLst>
          </p:cNvPr>
          <p:cNvSpPr/>
          <p:nvPr/>
        </p:nvSpPr>
        <p:spPr>
          <a:xfrm>
            <a:off x="8853605" y="6120734"/>
            <a:ext cx="1071073" cy="297822"/>
          </a:xfrm>
          <a:prstGeom prst="parallelogram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6A2662E-2587-1B41-98E1-2CE92658299E}"/>
              </a:ext>
            </a:extLst>
          </p:cNvPr>
          <p:cNvSpPr/>
          <p:nvPr/>
        </p:nvSpPr>
        <p:spPr>
          <a:xfrm>
            <a:off x="3768649" y="545531"/>
            <a:ext cx="5084956" cy="763837"/>
          </a:xfrm>
          <a:prstGeom prst="roundRect">
            <a:avLst/>
          </a:prstGeom>
          <a:gradFill>
            <a:gsLst>
              <a:gs pos="13000">
                <a:srgbClr val="FF0000"/>
              </a:gs>
              <a:gs pos="69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Mechanical </a:t>
            </a:r>
            <a:r>
              <a:rPr lang="en-US" sz="3200" b="1" dirty="0" err="1"/>
              <a:t>Soormas</a:t>
            </a:r>
            <a:r>
              <a:rPr lang="en-US" sz="3200" b="1" dirty="0"/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47E30DB-8981-3F4D-BBC6-90F834462D00}"/>
              </a:ext>
            </a:extLst>
          </p:cNvPr>
          <p:cNvSpPr txBox="1"/>
          <p:nvPr/>
        </p:nvSpPr>
        <p:spPr>
          <a:xfrm>
            <a:off x="5223781" y="1492963"/>
            <a:ext cx="298427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Shubham Shukla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Lokesh </a:t>
            </a:r>
            <a:r>
              <a:rPr lang="en-US" sz="2000" dirty="0" err="1">
                <a:solidFill>
                  <a:schemeClr val="bg1"/>
                </a:solidFill>
              </a:rPr>
              <a:t>Varwan</a:t>
            </a: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chemeClr val="bg1"/>
                </a:solidFill>
              </a:rPr>
              <a:t>Subir</a:t>
            </a: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Aman Kumar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Shiksha Aur Vikas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Shivani Singh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Sandip </a:t>
            </a:r>
            <a:r>
              <a:rPr lang="en-US" sz="2000" dirty="0" err="1">
                <a:solidFill>
                  <a:schemeClr val="bg1"/>
                </a:solidFill>
              </a:rPr>
              <a:t>Mahata</a:t>
            </a: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chemeClr val="bg1"/>
                </a:solidFill>
              </a:rPr>
              <a:t>Priyanshu</a:t>
            </a:r>
            <a:r>
              <a:rPr lang="en-US" sz="2000" dirty="0">
                <a:solidFill>
                  <a:schemeClr val="bg1"/>
                </a:solidFill>
              </a:rPr>
              <a:t> Kushwaha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chemeClr val="bg1"/>
                </a:solidFill>
              </a:rPr>
              <a:t>Dilip</a:t>
            </a:r>
            <a:r>
              <a:rPr lang="en-US" sz="2000" dirty="0">
                <a:solidFill>
                  <a:schemeClr val="bg1"/>
                </a:solidFill>
              </a:rPr>
              <a:t> Gupta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Amit Kumar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Cycle Raja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chemeClr val="bg1"/>
                </a:solidFill>
              </a:rPr>
              <a:t>Atit</a:t>
            </a:r>
            <a:r>
              <a:rPr lang="en-US" sz="2000" dirty="0">
                <a:solidFill>
                  <a:schemeClr val="bg1"/>
                </a:solidFill>
              </a:rPr>
              <a:t> Ramteke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Ajay Kumar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Krishna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Kunal </a:t>
            </a:r>
            <a:r>
              <a:rPr lang="en-US" sz="2000" dirty="0" err="1">
                <a:solidFill>
                  <a:schemeClr val="bg1"/>
                </a:solidFill>
              </a:rPr>
              <a:t>Kisku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1D26819-917C-524E-987C-40D04F7022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462" b="89796" l="4651" r="90930">
                        <a14:foregroundMark x1="8140" y1="51577" x2="8140" y2="51577"/>
                        <a14:foregroundMark x1="4767" y1="56030" x2="4767" y2="56030"/>
                        <a14:foregroundMark x1="69186" y1="36178" x2="69186" y2="36178"/>
                        <a14:foregroundMark x1="29419" y1="29685" x2="29419" y2="29685"/>
                        <a14:foregroundMark x1="90930" y1="17996" x2="90930" y2="17996"/>
                        <a14:foregroundMark x1="43256" y1="68275" x2="43256" y2="68275"/>
                        <a14:foregroundMark x1="46395" y1="68089" x2="46395" y2="68089"/>
                        <a14:foregroundMark x1="49419" y1="69017" x2="49419" y2="69017"/>
                        <a14:foregroundMark x1="55814" y1="69573" x2="55814" y2="69573"/>
                        <a14:foregroundMark x1="64186" y1="67904" x2="64186" y2="67904"/>
                        <a14:foregroundMark x1="71279" y1="67904" x2="71279" y2="67904"/>
                        <a14:foregroundMark x1="78605" y1="68831" x2="78605" y2="68831"/>
                        <a14:foregroundMark x1="88023" y1="67532" x2="88023" y2="6753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30334" y="5484295"/>
            <a:ext cx="1716622" cy="107588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CD6A2BF-374A-1BBE-2B32-FCD329E4470B}"/>
              </a:ext>
            </a:extLst>
          </p:cNvPr>
          <p:cNvSpPr txBox="1"/>
          <p:nvPr/>
        </p:nvSpPr>
        <p:spPr>
          <a:xfrm>
            <a:off x="8138433" y="1424516"/>
            <a:ext cx="298427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chemeClr val="bg1"/>
                </a:solidFill>
              </a:rPr>
              <a:t>Aashik</a:t>
            </a:r>
            <a:r>
              <a:rPr lang="en-US" sz="2000" dirty="0">
                <a:solidFill>
                  <a:schemeClr val="bg1"/>
                </a:solidFill>
              </a:rPr>
              <a:t> Hussain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Pankaj </a:t>
            </a:r>
            <a:r>
              <a:rPr lang="en-US" sz="2000" dirty="0" err="1">
                <a:solidFill>
                  <a:schemeClr val="bg1"/>
                </a:solidFill>
              </a:rPr>
              <a:t>Mahato</a:t>
            </a: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Vikas </a:t>
            </a:r>
            <a:r>
              <a:rPr lang="en-US" sz="2000" dirty="0" err="1">
                <a:solidFill>
                  <a:schemeClr val="bg1"/>
                </a:solidFill>
              </a:rPr>
              <a:t>DevPandey</a:t>
            </a: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Rajat </a:t>
            </a:r>
            <a:r>
              <a:rPr lang="en-US" sz="2000" dirty="0" err="1">
                <a:solidFill>
                  <a:schemeClr val="bg1"/>
                </a:solidFill>
              </a:rPr>
              <a:t>Bobde</a:t>
            </a: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chemeClr val="bg1"/>
                </a:solidFill>
              </a:rPr>
              <a:t>Pannelal</a:t>
            </a:r>
            <a:r>
              <a:rPr lang="en-US" sz="2000" dirty="0">
                <a:solidFill>
                  <a:schemeClr val="bg1"/>
                </a:solidFill>
              </a:rPr>
              <a:t> Kushwaha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Sahil Kumar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chemeClr val="bg1"/>
                </a:solidFill>
              </a:rPr>
              <a:t>Nidha</a:t>
            </a:r>
            <a:r>
              <a:rPr lang="en-US" sz="2000" dirty="0">
                <a:solidFill>
                  <a:schemeClr val="bg1"/>
                </a:solidFill>
              </a:rPr>
              <a:t> Zaman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Ruby Prajapati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chemeClr val="bg1"/>
                </a:solidFill>
              </a:rPr>
              <a:t>Sanajit</a:t>
            </a:r>
            <a:r>
              <a:rPr lang="en-US" sz="2000" dirty="0">
                <a:solidFill>
                  <a:schemeClr val="bg1"/>
                </a:solidFill>
              </a:rPr>
              <a:t> Jana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Anuj </a:t>
            </a:r>
            <a:r>
              <a:rPr lang="en-US" sz="2000" dirty="0" err="1">
                <a:solidFill>
                  <a:schemeClr val="bg1"/>
                </a:solidFill>
              </a:rPr>
              <a:t>Kanoujiya</a:t>
            </a: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chemeClr val="bg1"/>
                </a:solidFill>
              </a:rPr>
              <a:t>Warif</a:t>
            </a: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Rahul Kumar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Raj Yadav</a:t>
            </a:r>
          </a:p>
        </p:txBody>
      </p:sp>
    </p:spTree>
    <p:extLst>
      <p:ext uri="{BB962C8B-B14F-4D97-AF65-F5344CB8AC3E}">
        <p14:creationId xmlns:p14="http://schemas.microsoft.com/office/powerpoint/2010/main" val="697252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23496173-A9EB-6B46-AB2E-B84DCF0E3D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7214" y="0"/>
            <a:ext cx="12219214" cy="684276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B943855-5D9F-4F58-9F33-E24DA6B9F1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1281" y="3360580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240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F039B638-FFE5-486B-A38F-4B76326B9D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0227" y="3893635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240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D023083C-E348-46CD-8ECF-309F891E12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6738" y="4564192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2400"/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CE19DF27-5B16-43B3-A8C8-0A0C2B939C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8673" y="45656"/>
            <a:ext cx="11148923" cy="543474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 w="38100"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72552" tIns="36276" rIns="72552" bIns="36276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buNone/>
            </a:pPr>
            <a:r>
              <a:rPr lang="en-IN" sz="2400" b="1" i="0" dirty="0">
                <a:solidFill>
                  <a:srgbClr val="F1F1F1"/>
                </a:solidFill>
                <a:effectLst/>
                <a:latin typeface="YouTube Sans"/>
              </a:rPr>
              <a:t>SSC JE Mechanical Previous Year Questions + Answers | Mechanical Engineering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CAC4A18F-9E1F-4F7F-A3C7-9B99799FFC9A}"/>
                  </a:ext>
                </a:extLst>
              </p14:cNvPr>
              <p14:cNvContentPartPr/>
              <p14:nvPr/>
            </p14:nvContentPartPr>
            <p14:xfrm>
              <a:off x="8312760" y="1042200"/>
              <a:ext cx="17280" cy="158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CAC4A18F-9E1F-4F7F-A3C7-9B99799FFC9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296920" y="978840"/>
                <a:ext cx="48600" cy="14256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48C92295-D6F4-4D43-862E-FDB3B94957F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0778" t="9926" r="13457" b="10596"/>
          <a:stretch/>
        </p:blipFill>
        <p:spPr>
          <a:xfrm>
            <a:off x="84404" y="61928"/>
            <a:ext cx="672327" cy="70201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32F022D-4FEC-134A-83C7-14CC89B891C5}"/>
              </a:ext>
            </a:extLst>
          </p:cNvPr>
          <p:cNvSpPr/>
          <p:nvPr/>
        </p:nvSpPr>
        <p:spPr>
          <a:xfrm>
            <a:off x="9872663" y="5866470"/>
            <a:ext cx="2319337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800" b="1" cap="none" spc="0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Code : “Y166”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08DF271-DFBF-A140-9073-6B92A857794F}"/>
              </a:ext>
            </a:extLst>
          </p:cNvPr>
          <p:cNvSpPr/>
          <p:nvPr/>
        </p:nvSpPr>
        <p:spPr>
          <a:xfrm>
            <a:off x="7838512" y="5880903"/>
            <a:ext cx="59984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</a:t>
            </a:r>
          </a:p>
        </p:txBody>
      </p: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B5329E67-01EA-5D49-B05F-E50BE5535685}"/>
              </a:ext>
            </a:extLst>
          </p:cNvPr>
          <p:cNvSpPr/>
          <p:nvPr/>
        </p:nvSpPr>
        <p:spPr>
          <a:xfrm>
            <a:off x="8853605" y="6120734"/>
            <a:ext cx="1071073" cy="297822"/>
          </a:xfrm>
          <a:prstGeom prst="parallelogram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6A2662E-2587-1B41-98E1-2CE92658299E}"/>
              </a:ext>
            </a:extLst>
          </p:cNvPr>
          <p:cNvSpPr/>
          <p:nvPr/>
        </p:nvSpPr>
        <p:spPr>
          <a:xfrm>
            <a:off x="3768649" y="545531"/>
            <a:ext cx="5084956" cy="763837"/>
          </a:xfrm>
          <a:prstGeom prst="roundRect">
            <a:avLst/>
          </a:prstGeom>
          <a:gradFill>
            <a:gsLst>
              <a:gs pos="13000">
                <a:srgbClr val="FF0000"/>
              </a:gs>
              <a:gs pos="69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Mechanical </a:t>
            </a:r>
            <a:r>
              <a:rPr lang="en-US" sz="3200" b="1" dirty="0" err="1"/>
              <a:t>Soormas</a:t>
            </a:r>
            <a:r>
              <a:rPr lang="en-US" sz="3200" b="1" dirty="0"/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47E30DB-8981-3F4D-BBC6-90F834462D00}"/>
              </a:ext>
            </a:extLst>
          </p:cNvPr>
          <p:cNvSpPr txBox="1"/>
          <p:nvPr/>
        </p:nvSpPr>
        <p:spPr>
          <a:xfrm>
            <a:off x="5223781" y="1492963"/>
            <a:ext cx="298427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Hardik Pal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Neha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Mohit Kumar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Akhilesh Gupta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Gurdeep Singh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Rajesh </a:t>
            </a:r>
            <a:r>
              <a:rPr lang="en-US" sz="2000" dirty="0" err="1">
                <a:solidFill>
                  <a:schemeClr val="bg1"/>
                </a:solidFill>
              </a:rPr>
              <a:t>Rohila</a:t>
            </a: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chemeClr val="bg1"/>
                </a:solidFill>
              </a:rPr>
              <a:t>Ajaya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Suna</a:t>
            </a: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Pawan Singh Rana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Rishabh </a:t>
            </a:r>
            <a:r>
              <a:rPr lang="en-US" sz="2000" dirty="0" err="1">
                <a:solidFill>
                  <a:schemeClr val="bg1"/>
                </a:solidFill>
              </a:rPr>
              <a:t>Kanaujiya</a:t>
            </a: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chemeClr val="bg1"/>
                </a:solidFill>
              </a:rPr>
              <a:t>Kuldeet</a:t>
            </a:r>
            <a:r>
              <a:rPr lang="en-US" sz="2000" dirty="0">
                <a:solidFill>
                  <a:schemeClr val="bg1"/>
                </a:solidFill>
              </a:rPr>
              <a:t> Das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Ela Sahoo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Om Prakash </a:t>
            </a:r>
            <a:r>
              <a:rPr lang="en-US" sz="2000" dirty="0" err="1">
                <a:solidFill>
                  <a:schemeClr val="bg1"/>
                </a:solidFill>
              </a:rPr>
              <a:t>Chaurasiya</a:t>
            </a: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chemeClr val="bg1"/>
                </a:solidFill>
              </a:rPr>
              <a:t>Alfiya</a:t>
            </a:r>
            <a:r>
              <a:rPr lang="en-US" sz="2000" dirty="0">
                <a:solidFill>
                  <a:schemeClr val="bg1"/>
                </a:solidFill>
              </a:rPr>
              <a:t> Fatima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Narendra Sura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1D26819-917C-524E-987C-40D04F7022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462" b="89796" l="4651" r="90930">
                        <a14:foregroundMark x1="8140" y1="51577" x2="8140" y2="51577"/>
                        <a14:foregroundMark x1="4767" y1="56030" x2="4767" y2="56030"/>
                        <a14:foregroundMark x1="69186" y1="36178" x2="69186" y2="36178"/>
                        <a14:foregroundMark x1="29419" y1="29685" x2="29419" y2="29685"/>
                        <a14:foregroundMark x1="90930" y1="17996" x2="90930" y2="17996"/>
                        <a14:foregroundMark x1="43256" y1="68275" x2="43256" y2="68275"/>
                        <a14:foregroundMark x1="46395" y1="68089" x2="46395" y2="68089"/>
                        <a14:foregroundMark x1="49419" y1="69017" x2="49419" y2="69017"/>
                        <a14:foregroundMark x1="55814" y1="69573" x2="55814" y2="69573"/>
                        <a14:foregroundMark x1="64186" y1="67904" x2="64186" y2="67904"/>
                        <a14:foregroundMark x1="71279" y1="67904" x2="71279" y2="67904"/>
                        <a14:foregroundMark x1="78605" y1="68831" x2="78605" y2="68831"/>
                        <a14:foregroundMark x1="88023" y1="67532" x2="88023" y2="6753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30334" y="5484295"/>
            <a:ext cx="1716622" cy="107588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747EEF7-AF3D-32A8-2760-BFB22451F27F}"/>
              </a:ext>
            </a:extLst>
          </p:cNvPr>
          <p:cNvSpPr txBox="1"/>
          <p:nvPr/>
        </p:nvSpPr>
        <p:spPr>
          <a:xfrm>
            <a:off x="8208056" y="1511110"/>
            <a:ext cx="29842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chemeClr val="bg1"/>
                </a:solidFill>
              </a:rPr>
              <a:t>Shishram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Bayala</a:t>
            </a: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chemeClr val="bg1"/>
                </a:solidFill>
              </a:rPr>
              <a:t>Mitu</a:t>
            </a:r>
            <a:r>
              <a:rPr lang="en-US" sz="2000" dirty="0">
                <a:solidFill>
                  <a:schemeClr val="bg1"/>
                </a:solidFill>
              </a:rPr>
              <a:t> Kumar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Deepak Kumar</a:t>
            </a:r>
          </a:p>
        </p:txBody>
      </p:sp>
    </p:spTree>
    <p:extLst>
      <p:ext uri="{BB962C8B-B14F-4D97-AF65-F5344CB8AC3E}">
        <p14:creationId xmlns:p14="http://schemas.microsoft.com/office/powerpoint/2010/main" val="1041891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968382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000" b="1" i="0" dirty="0">
                <a:solidFill>
                  <a:srgbClr val="F1F1F1"/>
                </a:solidFill>
                <a:effectLst/>
                <a:latin typeface="YouTube Sans"/>
              </a:rPr>
              <a:t>SSC JE Mechanical Previous Year Questions + Answers | Mechanical Engineering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Join Our Paid Batch :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SSC JE </a:t>
            </a:r>
            <a:r>
              <a:rPr lang="en-US" sz="2400" dirty="0">
                <a:solidFill>
                  <a:schemeClr val="tx1"/>
                </a:solidFill>
              </a:rPr>
              <a:t>Batch | </a:t>
            </a:r>
            <a:r>
              <a:rPr lang="en-US" sz="2400" dirty="0">
                <a:solidFill>
                  <a:schemeClr val="tx1"/>
                </a:solidFill>
                <a:hlinkClick r:id="rId4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 |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5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6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FA583182-C8D9-B904-92D3-AFEC4BBBAF81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26" name="Picture 2" descr="We all have 24 hours in a day - Gymaholic Fitness App | Fitness motivation  quotes, Motivational quotes, Motivation">
            <a:extLst>
              <a:ext uri="{FF2B5EF4-FFF2-40B4-BE49-F238E27FC236}">
                <a16:creationId xmlns:a16="http://schemas.microsoft.com/office/drawing/2014/main" id="{8D502424-D12C-8CA3-D2C0-62F6F976B9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23" b="33333"/>
          <a:stretch/>
        </p:blipFill>
        <p:spPr bwMode="auto">
          <a:xfrm>
            <a:off x="3414944" y="976654"/>
            <a:ext cx="5933846" cy="4027015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5226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1000Qs For All AE/JE Exams | Mechanical </a:t>
            </a:r>
            <a:r>
              <a:rPr lang="en-IN" sz="2500" b="1" i="0" dirty="0" err="1">
                <a:solidFill>
                  <a:srgbClr val="F1F1F1"/>
                </a:solidFill>
                <a:effectLst/>
                <a:latin typeface="YouTube Sans"/>
              </a:rPr>
              <a:t>Engg</a:t>
            </a:r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 | Questions + Answer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For Complete theory and concepts join our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Batch,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FA583182-C8D9-B904-92D3-AFEC4BBBAF81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085E984-54C2-C68C-B2FB-D1AD293B87C3}"/>
              </a:ext>
            </a:extLst>
          </p:cNvPr>
          <p:cNvSpPr/>
          <p:nvPr/>
        </p:nvSpPr>
        <p:spPr>
          <a:xfrm>
            <a:off x="106556" y="5837161"/>
            <a:ext cx="3429044" cy="435812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Mentor : </a:t>
            </a:r>
            <a:r>
              <a:rPr lang="en-US" sz="2600" b="1" dirty="0" err="1">
                <a:solidFill>
                  <a:schemeClr val="tx1"/>
                </a:solidFill>
              </a:rPr>
              <a:t>Shivam</a:t>
            </a:r>
            <a:r>
              <a:rPr lang="en-US" sz="2600" b="1" dirty="0">
                <a:solidFill>
                  <a:schemeClr val="tx1"/>
                </a:solidFill>
              </a:rPr>
              <a:t> Gupta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19138" indent="-719138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	The power transmitted by a belt is maximum when the maximum tension in belt (T) is equal to T</a:t>
            </a:r>
            <a:r>
              <a:rPr lang="en-US" altLang="en-US" sz="2400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Centrifugal Tension_</a:t>
            </a:r>
          </a:p>
          <a:p>
            <a:pPr marL="719138"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T</a:t>
            </a:r>
            <a:r>
              <a:rPr lang="en-US" altLang="en-US" sz="2400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  <a:p>
            <a:pPr marL="719138"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2T</a:t>
            </a:r>
            <a:r>
              <a:rPr lang="en-US" altLang="en-US" sz="2400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  <a:p>
            <a:pPr marL="719138"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3T</a:t>
            </a:r>
            <a:r>
              <a:rPr lang="en-US" altLang="en-US" sz="2400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  <a:p>
            <a:pPr marL="719138"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4T</a:t>
            </a:r>
            <a:r>
              <a:rPr lang="en-US" altLang="en-US" sz="2400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952011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1000Qs For All AE/JE Exams | Mechanical </a:t>
            </a:r>
            <a:r>
              <a:rPr lang="en-IN" sz="2500" b="1" i="0" dirty="0" err="1">
                <a:solidFill>
                  <a:srgbClr val="F1F1F1"/>
                </a:solidFill>
                <a:effectLst/>
                <a:latin typeface="YouTube Sans"/>
              </a:rPr>
              <a:t>Engg</a:t>
            </a:r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 | Questions + Answer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For Complete theory and concepts join our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Batch,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FA583182-C8D9-B904-92D3-AFEC4BBBAF81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085E984-54C2-C68C-B2FB-D1AD293B87C3}"/>
              </a:ext>
            </a:extLst>
          </p:cNvPr>
          <p:cNvSpPr/>
          <p:nvPr/>
        </p:nvSpPr>
        <p:spPr>
          <a:xfrm>
            <a:off x="106556" y="5837161"/>
            <a:ext cx="3429044" cy="435812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Mentor : </a:t>
            </a:r>
            <a:r>
              <a:rPr lang="en-US" sz="2600" b="1" dirty="0" err="1">
                <a:solidFill>
                  <a:schemeClr val="tx1"/>
                </a:solidFill>
              </a:rPr>
              <a:t>Shivam</a:t>
            </a:r>
            <a:r>
              <a:rPr lang="en-US" sz="2600" b="1" dirty="0">
                <a:solidFill>
                  <a:schemeClr val="tx1"/>
                </a:solidFill>
              </a:rPr>
              <a:t> Gupta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19138" indent="-719138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	For the same compression ratio, the efficiency of diesel cycle as compared to the otto cycle is .</a:t>
            </a:r>
          </a:p>
          <a:p>
            <a:pPr marL="719138"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Less </a:t>
            </a:r>
          </a:p>
          <a:p>
            <a:pPr marL="719138"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More</a:t>
            </a:r>
          </a:p>
          <a:p>
            <a:pPr marL="719138"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Equal </a:t>
            </a:r>
          </a:p>
          <a:p>
            <a:pPr marL="719138"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None of the above</a:t>
            </a:r>
          </a:p>
        </p:txBody>
      </p:sp>
    </p:spTree>
    <p:extLst>
      <p:ext uri="{BB962C8B-B14F-4D97-AF65-F5344CB8AC3E}">
        <p14:creationId xmlns:p14="http://schemas.microsoft.com/office/powerpoint/2010/main" val="11337114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1000Qs For All AE/JE Exams | Mechanical </a:t>
            </a:r>
            <a:r>
              <a:rPr lang="en-IN" sz="2500" b="1" i="0" dirty="0" err="1">
                <a:solidFill>
                  <a:srgbClr val="F1F1F1"/>
                </a:solidFill>
                <a:effectLst/>
                <a:latin typeface="YouTube Sans"/>
              </a:rPr>
              <a:t>Engg</a:t>
            </a:r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 | Questions + Answer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For Complete theory and concepts join our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Batch,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FA583182-C8D9-B904-92D3-AFEC4BBBAF81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085E984-54C2-C68C-B2FB-D1AD293B87C3}"/>
              </a:ext>
            </a:extLst>
          </p:cNvPr>
          <p:cNvSpPr/>
          <p:nvPr/>
        </p:nvSpPr>
        <p:spPr>
          <a:xfrm>
            <a:off x="106556" y="5837161"/>
            <a:ext cx="3429044" cy="435812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Mentor : </a:t>
            </a:r>
            <a:r>
              <a:rPr lang="en-US" sz="2600" b="1" dirty="0" err="1">
                <a:solidFill>
                  <a:schemeClr val="tx1"/>
                </a:solidFill>
              </a:rPr>
              <a:t>Shivam</a:t>
            </a:r>
            <a:r>
              <a:rPr lang="en-US" sz="2600" b="1" dirty="0">
                <a:solidFill>
                  <a:schemeClr val="tx1"/>
                </a:solidFill>
              </a:rPr>
              <a:t> Gupta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19138" indent="-719138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In case of sensible cooling of air, the coil efficiency is given by (BPF = by pass factor) : -</a:t>
            </a:r>
          </a:p>
          <a:p>
            <a:pPr marL="0"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(a) BPF –1</a:t>
            </a:r>
          </a:p>
          <a:p>
            <a:pPr marL="0"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(b) 1 – BPF </a:t>
            </a:r>
          </a:p>
          <a:p>
            <a:pPr marL="719138" indent="-719138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(c) 1/BPF </a:t>
            </a:r>
          </a:p>
          <a:p>
            <a:pPr marL="719138" indent="-719138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(d) 1 + BPF</a:t>
            </a:r>
          </a:p>
        </p:txBody>
      </p:sp>
    </p:spTree>
    <p:extLst>
      <p:ext uri="{BB962C8B-B14F-4D97-AF65-F5344CB8AC3E}">
        <p14:creationId xmlns:p14="http://schemas.microsoft.com/office/powerpoint/2010/main" val="16438987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2694</Words>
  <Application>Microsoft Macintosh PowerPoint</Application>
  <PresentationFormat>Widescreen</PresentationFormat>
  <Paragraphs>386</Paragraphs>
  <Slides>31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Apple Chancery</vt:lpstr>
      <vt:lpstr>Arial</vt:lpstr>
      <vt:lpstr>Britannic Bold</vt:lpstr>
      <vt:lpstr>Calibri</vt:lpstr>
      <vt:lpstr>Calibri Light</vt:lpstr>
      <vt:lpstr>Courier New</vt:lpstr>
      <vt:lpstr>YouTube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User111116390</dc:creator>
  <cp:lastModifiedBy>User111116390</cp:lastModifiedBy>
  <cp:revision>1</cp:revision>
  <dcterms:created xsi:type="dcterms:W3CDTF">2023-05-10T08:04:29Z</dcterms:created>
  <dcterms:modified xsi:type="dcterms:W3CDTF">2023-05-10T08:31:35Z</dcterms:modified>
</cp:coreProperties>
</file>