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7232" r:id="rId2"/>
    <p:sldId id="5904" r:id="rId3"/>
    <p:sldId id="7221" r:id="rId4"/>
    <p:sldId id="6381" r:id="rId5"/>
    <p:sldId id="2050" r:id="rId6"/>
    <p:sldId id="6357" r:id="rId7"/>
    <p:sldId id="7569" r:id="rId8"/>
    <p:sldId id="6558" r:id="rId9"/>
    <p:sldId id="6559" r:id="rId10"/>
    <p:sldId id="6560" r:id="rId11"/>
    <p:sldId id="6561" r:id="rId12"/>
    <p:sldId id="6562" r:id="rId13"/>
    <p:sldId id="6563" r:id="rId14"/>
    <p:sldId id="6564" r:id="rId15"/>
    <p:sldId id="6565" r:id="rId16"/>
    <p:sldId id="6566" r:id="rId17"/>
    <p:sldId id="7233" r:id="rId18"/>
    <p:sldId id="6356" r:id="rId19"/>
    <p:sldId id="6567" r:id="rId20"/>
    <p:sldId id="6568" r:id="rId21"/>
    <p:sldId id="6569" r:id="rId22"/>
    <p:sldId id="6570" r:id="rId23"/>
    <p:sldId id="6571" r:id="rId24"/>
    <p:sldId id="6572" r:id="rId25"/>
    <p:sldId id="6573" r:id="rId26"/>
    <p:sldId id="6574" r:id="rId27"/>
    <p:sldId id="6575" r:id="rId28"/>
    <p:sldId id="6576" r:id="rId29"/>
    <p:sldId id="6577" r:id="rId30"/>
    <p:sldId id="6578" r:id="rId31"/>
    <p:sldId id="6579" r:id="rId32"/>
    <p:sldId id="6580" r:id="rId33"/>
    <p:sldId id="6581" r:id="rId34"/>
    <p:sldId id="6582" r:id="rId35"/>
    <p:sldId id="6583" r:id="rId36"/>
    <p:sldId id="7575" r:id="rId37"/>
    <p:sldId id="6584" r:id="rId38"/>
    <p:sldId id="6585" r:id="rId39"/>
    <p:sldId id="6586" r:id="rId40"/>
    <p:sldId id="6587" r:id="rId41"/>
    <p:sldId id="6588" r:id="rId42"/>
    <p:sldId id="6589" r:id="rId43"/>
    <p:sldId id="6590" r:id="rId44"/>
    <p:sldId id="7576" r:id="rId45"/>
    <p:sldId id="6591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6186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C918-37A3-1945-BF28-9A15B7CE2D76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9A31-3242-0645-9CCE-C849A3B7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B083-A071-FEFC-A359-FCDC59945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7837A6-B739-CFFC-8B67-8E48C8EC0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57837-7942-1C16-F2AF-F410F52F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07599-9020-AAE2-F30B-2CBA6108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0D330-45C8-D80A-4F34-59A1D772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0537-EF03-D9ED-84E0-423223E8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EE1AA-8724-0A6C-F719-D815666B8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50BC-4FF9-C0EF-C94D-D51D85EF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9B6B7-4CE2-AC90-6C79-C405ED27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3C67D-AD8F-2B26-F6A8-BCDA2B7E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881B4A-980F-A19C-BDA3-066992DD2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D8F2D-53C6-E090-1978-F6F58AEC2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B790E-D5D8-BF0B-33FC-177F58CD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AE1D7-EB53-68F7-C58B-D9C2453B9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3DDBD-4B22-32AF-1513-28C72F5B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2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1584-1C47-62F7-D303-B143ACF49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1DC8E-88F7-B716-9144-7C527FC0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4459-3F18-8870-BDC6-DA493F1F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8BD0-2F0A-A30D-63DF-C18E2340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55786-AB4D-D557-6D79-9BDD7A75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0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7DF4-EE0E-394D-8D1F-5ECE8B87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77498-594B-5AB8-1EFE-7A73298C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35D4F-6CAE-F2C5-DABE-E559BA09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83194-75C7-5333-2D2E-37438C233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AC923-0A90-F4DE-7C32-C5ADD03F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3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5C78-0BF9-AA03-C906-05759216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9371-88ED-10F7-5F54-CD57EED68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6047-2F5D-273F-6E58-B21516660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B6BCB-3791-D26C-B497-20164E9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B003F-AC9E-F5DF-F8FA-050FF000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36E2E-00EA-65E5-345E-CC446849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9ED6-808A-87CE-0561-2406FBD8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39593-DC64-161B-5079-B9F534506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928BEB-1CBC-0584-265C-D7821CB0B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ACB182-2A2F-8DE6-A0D0-59BCF759C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B8B44-BBCA-6535-4BB0-64A0EA3E6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FA029-68FE-7EC5-384A-06EB0B3F6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A1914-6C3E-283D-40C1-396673AA3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784BFB-B235-A063-D096-C3087BC7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C724-8F0D-7A56-442A-550E8E051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C8A2C-D156-E71F-F765-CF532B10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0973C-819C-06E9-8F12-DF3A1A95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F11003-0DC9-2BE2-5D00-D6CBF804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9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A0FA1-CBCC-5ACA-6E80-7BBAB48B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A595C-5A7F-6244-6340-A801F450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0DD59-01F6-4244-B849-B440F174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5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582D-1EA8-2429-A5B7-6C9168538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71A7-54CE-DC07-263A-03A2A0A11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BB9B3-2C33-FB1E-7194-E674AECE1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155CE-573D-EB2E-0AD2-AEF79E898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57F77-74AB-A655-3D60-D1C1117F9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55D4F-9D75-D948-AA86-724E4A00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34DD-DAB6-784E-B949-1B8D9ABF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75CB2-13E4-53DA-EBFA-0F9AF48CE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844B4-C581-ACCD-AC91-495B52EAF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A1CB9-8C9E-D5D3-BE12-5039C04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FA046-57EB-597E-333A-F5F24E3F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45E59-EF8B-674C-0F9D-BAF9AA78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961375-0B81-6334-231E-2D1055BF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3810A-2515-DA8A-6FE6-AFAB4A989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A4235-FB52-FED6-9525-1E0E58531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ABDD4-D74C-4642-959F-8BE01FE68144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6ADDF-18EB-3D83-76D7-4AFE4E3E3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1E5A5-4211-96C7-F4CB-C6BF667BA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863C-79A2-F04F-BF55-C0D1FFE8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hyperlink" Target="https://www.adda247.com/ssc-je-exam-k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17/06/relationships/model3d" Target="../media/model3d1.glb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is reason of irreversibility!?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Lack of equilibrium during the process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involvement of dissipative effects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None of the above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 &amp;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pic>
        <p:nvPicPr>
          <p:cNvPr id="12" name="Picture 11" descr="A person standing in front of a poster&#10;&#10;Description automatically generated with low confidence">
            <a:extLst>
              <a:ext uri="{FF2B5EF4-FFF2-40B4-BE49-F238E27FC236}">
                <a16:creationId xmlns:a16="http://schemas.microsoft.com/office/drawing/2014/main" id="{5B2CBBD8-34D9-386D-47C6-4CCBEE05B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moment of inertia of a square of side A. about an axis through its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gravity is_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/4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/8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/12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21740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forces, whose lines of action are parallel to each other and act in the same directions, are known as 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Coplanar concurrent forces.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Coplanar non-concurrent forces.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Like parallel forces.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Unlike parallel forces.</a:t>
            </a:r>
          </a:p>
        </p:txBody>
      </p:sp>
    </p:spTree>
    <p:extLst>
      <p:ext uri="{BB962C8B-B14F-4D97-AF65-F5344CB8AC3E}">
        <p14:creationId xmlns:p14="http://schemas.microsoft.com/office/powerpoint/2010/main" val="109411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ladder is resting on a rough ground and leaning against a smooth vertical wall. The force of friction will act 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Downward at its upper end.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Upward at its upper end.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Zero at its upper end.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Perpendicular to the wall at its upper end.</a:t>
            </a:r>
          </a:p>
        </p:txBody>
      </p:sp>
    </p:spTree>
    <p:extLst>
      <p:ext uri="{BB962C8B-B14F-4D97-AF65-F5344CB8AC3E}">
        <p14:creationId xmlns:p14="http://schemas.microsoft.com/office/powerpoint/2010/main" val="49892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the following statement is correct!?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 stress is the pressure per unit area.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The strain is expressed in mm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Hook's law holds good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upto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breaking point.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Stress is directly proportional to strain within the elastic limit.</a:t>
            </a:r>
          </a:p>
        </p:txBody>
      </p:sp>
    </p:spTree>
    <p:extLst>
      <p:ext uri="{BB962C8B-B14F-4D97-AF65-F5344CB8AC3E}">
        <p14:creationId xmlns:p14="http://schemas.microsoft.com/office/powerpoint/2010/main" val="300306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When a body is subjected to a direct stress tensile stress (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in one plane, then the normal stress on an oblique section of the body inclined at an angle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normal of the section is-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cos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cos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</a:t>
            </a:r>
            <a:r>
              <a:rPr lang="en-US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64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bending moment on a section is maximum where shear force is!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Minimum.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Maximum.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Changing sign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Zero.</a:t>
            </a:r>
          </a:p>
        </p:txBody>
      </p:sp>
    </p:spTree>
    <p:extLst>
      <p:ext uri="{BB962C8B-B14F-4D97-AF65-F5344CB8AC3E}">
        <p14:creationId xmlns:p14="http://schemas.microsoft.com/office/powerpoint/2010/main" val="330732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following statement is correct-?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 continuous beam has only two supports at the ends.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 uniformly distributed load spreads uniformly over the whole length of a beam.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The bending moment is maximum where shear force is maximum.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The maximum bending moment of a simply supported beam of length l with a central point load </a:t>
            </a:r>
          </a:p>
        </p:txBody>
      </p:sp>
    </p:spTree>
    <p:extLst>
      <p:ext uri="{BB962C8B-B14F-4D97-AF65-F5344CB8AC3E}">
        <p14:creationId xmlns:p14="http://schemas.microsoft.com/office/powerpoint/2010/main" val="1343273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4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346229B-F1D5-41BF-5DF7-9FF663240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2582" y="1197503"/>
            <a:ext cx="4008582" cy="3968894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476152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9603C9E-986D-E84C-1535-ACD4AE1FA117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2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8789D7AC-652F-2561-3F4B-07E55E1EF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788" y="106569"/>
            <a:ext cx="11073630" cy="6228917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830230" y="4073606"/>
              <a:ext cx="2360246" cy="225298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360246" cy="2252980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3817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Gold star">
                <a:extLst>
                  <a:ext uri="{FF2B5EF4-FFF2-40B4-BE49-F238E27FC236}">
                    <a16:creationId xmlns:a16="http://schemas.microsoft.com/office/drawing/2014/main" id="{2B2BE312-A689-954A-8E81-526FD4A5C98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30230" y="4073606"/>
                <a:ext cx="2360246" cy="22529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46BCFC9-5F07-DED4-DF1D-C6D629DFB6D4}"/>
              </a:ext>
            </a:extLst>
          </p:cNvPr>
          <p:cNvSpPr/>
          <p:nvPr/>
        </p:nvSpPr>
        <p:spPr>
          <a:xfrm>
            <a:off x="10339405" y="4808533"/>
            <a:ext cx="138932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781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leaf spring is supported at the-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Ends and loaded at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Centre and loaded at the ends.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Centre and loaded anywhere.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Ends and loaded anywhere.</a:t>
            </a:r>
          </a:p>
        </p:txBody>
      </p:sp>
    </p:spTree>
    <p:extLst>
      <p:ext uri="{BB962C8B-B14F-4D97-AF65-F5344CB8AC3E}">
        <p14:creationId xmlns:p14="http://schemas.microsoft.com/office/powerpoint/2010/main" val="108066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hoop stress in a thin cylindrical shell is!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Longitudinal stress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Compressive stress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Radial stress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Circumferential tensile stress </a:t>
            </a:r>
          </a:p>
        </p:txBody>
      </p:sp>
    </p:spTree>
    <p:extLst>
      <p:ext uri="{BB962C8B-B14F-4D97-AF65-F5344CB8AC3E}">
        <p14:creationId xmlns:p14="http://schemas.microsoft.com/office/powerpoint/2010/main" val="2051029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buckling load for a given column depends upon!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Dimensions of cross-section of the column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Length and least radius of gyration of the column.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Modulus of elasticity for the material of the column.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these </a:t>
            </a:r>
          </a:p>
        </p:txBody>
      </p:sp>
    </p:spTree>
    <p:extLst>
      <p:ext uri="{BB962C8B-B14F-4D97-AF65-F5344CB8AC3E}">
        <p14:creationId xmlns:p14="http://schemas.microsoft.com/office/powerpoint/2010/main" val="3585468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Rivets are generally specified by.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Thickness of the plates to be joined.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Overall length.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Shank diameter.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Diameter of head.</a:t>
            </a:r>
          </a:p>
        </p:txBody>
      </p:sp>
    </p:spTree>
    <p:extLst>
      <p:ext uri="{BB962C8B-B14F-4D97-AF65-F5344CB8AC3E}">
        <p14:creationId xmlns:p14="http://schemas.microsoft.com/office/powerpoint/2010/main" val="1117015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With an increase in size of tube, the rise or depression of liquid in the tube due to surface tension will.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Decrease.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Remain unchanged.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Depend upon the characteristics of liquid.</a:t>
            </a:r>
          </a:p>
        </p:txBody>
      </p:sp>
    </p:spTree>
    <p:extLst>
      <p:ext uri="{BB962C8B-B14F-4D97-AF65-F5344CB8AC3E}">
        <p14:creationId xmlns:p14="http://schemas.microsoft.com/office/powerpoint/2010/main" val="355924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A body floating in a liquid is said to be in neutral equilibrium, if its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coincides with its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gravity.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lies above its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gravity.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lies below its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gravity.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lies between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buoyancy and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gravity.</a:t>
            </a:r>
          </a:p>
        </p:txBody>
      </p:sp>
    </p:spTree>
    <p:extLst>
      <p:ext uri="{BB962C8B-B14F-4D97-AF65-F5344CB8AC3E}">
        <p14:creationId xmlns:p14="http://schemas.microsoft.com/office/powerpoint/2010/main" val="165039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When a liquid is flowing through a pipe, the velocity of the liquid is.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maximum at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minimum near the walls.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minimum at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maximum near the walls.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zero at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maximum near the walls.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maximum at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Maximum near the walls.</a:t>
            </a:r>
          </a:p>
        </p:txBody>
      </p:sp>
    </p:spTree>
    <p:extLst>
      <p:ext uri="{BB962C8B-B14F-4D97-AF65-F5344CB8AC3E}">
        <p14:creationId xmlns:p14="http://schemas.microsoft.com/office/powerpoint/2010/main" val="40472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divergent portion of venturi meter is made of longer than convergent portion in order to. 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Avoid the tendency of breaking away the stream of liquid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minimise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frictional losses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Both A. and B.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 </a:t>
            </a:r>
          </a:p>
        </p:txBody>
      </p:sp>
    </p:spTree>
    <p:extLst>
      <p:ext uri="{BB962C8B-B14F-4D97-AF65-F5344CB8AC3E}">
        <p14:creationId xmlns:p14="http://schemas.microsoft.com/office/powerpoint/2010/main" val="405777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effect of magnitude of the water hammer depends upon the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Elastic properties of the pipe material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Elastic properties of the liquid flowing through the pipe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Speed at which the valve is closed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these </a:t>
            </a:r>
          </a:p>
        </p:txBody>
      </p:sp>
    </p:spTree>
    <p:extLst>
      <p:ext uri="{BB962C8B-B14F-4D97-AF65-F5344CB8AC3E}">
        <p14:creationId xmlns:p14="http://schemas.microsoft.com/office/powerpoint/2010/main" val="317687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poise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719138" indent="0" algn="just">
              <a:buNone/>
            </a:pP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0.1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N-s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1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N-s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10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N-s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719138" indent="0" algn="just">
              <a:buNone/>
            </a:pP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100 </a:t>
            </a:r>
            <a:r>
              <a:rPr lang="pt-BR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N-s</a:t>
            </a:r>
            <a:r>
              <a:rPr lang="pt-B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/m</a:t>
            </a:r>
            <a:r>
              <a:rPr lang="pt-BR" alt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5328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In an inward reaction turbine_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 water flows parallel to the axis of the wheel.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The water enters at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axis of the wheel and then flows towards the outer periphery of the wheel.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The water enters the wheel at the outer periphery towards the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wheel.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The flow of the water is partly radial and partly axial.</a:t>
            </a:r>
          </a:p>
        </p:txBody>
      </p:sp>
    </p:spTree>
    <p:extLst>
      <p:ext uri="{BB962C8B-B14F-4D97-AF65-F5344CB8AC3E}">
        <p14:creationId xmlns:p14="http://schemas.microsoft.com/office/powerpoint/2010/main" val="39763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Reciprocating pump operating in series will result in -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Higher discharge 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Higher Head 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Low speed operation 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Reduced power consumption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225216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cavitation in a hydraulic machine!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causes noise and vibration of various parts.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reduce the discharge of a turbine.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causes sudden drop in power output and efficiency.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these</a:t>
            </a:r>
          </a:p>
        </p:txBody>
      </p:sp>
    </p:spTree>
    <p:extLst>
      <p:ext uri="{BB962C8B-B14F-4D97-AF65-F5344CB8AC3E}">
        <p14:creationId xmlns:p14="http://schemas.microsoft.com/office/powerpoint/2010/main" val="884634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Which of the following statement is wrong! ?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 reaction turbines are used for low head and high discharge.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The angle of taper of draft tube is less than 8°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An impulse turbine is generally fitted slightly above the tail race.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 Francis turbine is an impulse turbine.</a:t>
            </a:r>
          </a:p>
        </p:txBody>
      </p:sp>
    </p:spTree>
    <p:extLst>
      <p:ext uri="{BB962C8B-B14F-4D97-AF65-F5344CB8AC3E}">
        <p14:creationId xmlns:p14="http://schemas.microsoft.com/office/powerpoint/2010/main" val="1996668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Multi-stage centrifugal pumps are used to-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give high discharge.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produce high heads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pump viscous fluids.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these</a:t>
            </a:r>
          </a:p>
        </p:txBody>
      </p:sp>
    </p:spTree>
    <p:extLst>
      <p:ext uri="{BB962C8B-B14F-4D97-AF65-F5344CB8AC3E}">
        <p14:creationId xmlns:p14="http://schemas.microsoft.com/office/powerpoint/2010/main" val="2190571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An open system .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is a specified region where transfers of  energy and / or mass take place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is a region of constant mass and only energy is allowed to cross the boundaries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cannot transfer either energy or mass to or from the surroundings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has an enthalpy transfer across its boundaries and the mass within the system is not  necessarily constant</a:t>
            </a:r>
          </a:p>
        </p:txBody>
      </p:sp>
    </p:spTree>
    <p:extLst>
      <p:ext uri="{BB962C8B-B14F-4D97-AF65-F5344CB8AC3E}">
        <p14:creationId xmlns:p14="http://schemas.microsoft.com/office/powerpoint/2010/main" val="503049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During an isothermal expansion process of a gas :-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pressure remains constant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temperature remains constant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both pressure and temperature remain constant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53185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Second law of thermodynamics is known as the law of-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(a) Energy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 Entropy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 Enthalpy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(d) Internal energy</a:t>
            </a:r>
          </a:p>
        </p:txBody>
      </p:sp>
    </p:spTree>
    <p:extLst>
      <p:ext uri="{BB962C8B-B14F-4D97-AF65-F5344CB8AC3E}">
        <p14:creationId xmlns:p14="http://schemas.microsoft.com/office/powerpoint/2010/main" val="1777858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C08D1-C4D3-1A6E-D2EC-036D0A2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01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Efficiency of a Carnot engine is 75%. If the cycle direction is reversed, CoP of the reversed Carnot cycle (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reff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is . _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1.33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0.75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0.33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1.75</a:t>
            </a:r>
          </a:p>
        </p:txBody>
      </p:sp>
    </p:spTree>
    <p:extLst>
      <p:ext uri="{BB962C8B-B14F-4D97-AF65-F5344CB8AC3E}">
        <p14:creationId xmlns:p14="http://schemas.microsoft.com/office/powerpoint/2010/main" val="981321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the value of ∫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dQ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/T is greater than zero, the nature of the thermodynamic cycle is !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Reversible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Irreversible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Both reversible and irreversible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Impossible</a:t>
            </a:r>
          </a:p>
        </p:txBody>
      </p:sp>
    </p:spTree>
    <p:extLst>
      <p:ext uri="{BB962C8B-B14F-4D97-AF65-F5344CB8AC3E}">
        <p14:creationId xmlns:p14="http://schemas.microsoft.com/office/powerpoint/2010/main" val="1400043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change in entropy is zero during ............  Process-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Polytropic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Adiabatic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constant pressure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Hyperbolic</a:t>
            </a:r>
          </a:p>
        </p:txBody>
      </p:sp>
    </p:spTree>
    <p:extLst>
      <p:ext uri="{BB962C8B-B14F-4D97-AF65-F5344CB8AC3E}">
        <p14:creationId xmlns:p14="http://schemas.microsoft.com/office/powerpoint/2010/main" val="159015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Ritick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Konwar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Nagin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Papa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Sandip </a:t>
            </a:r>
            <a:r>
              <a:rPr lang="en-US" sz="2000" dirty="0" err="1">
                <a:solidFill>
                  <a:schemeClr val="bg1"/>
                </a:solidFill>
              </a:rPr>
              <a:t>Mahata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Reyaz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Samoon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Yogi </a:t>
            </a:r>
            <a:r>
              <a:rPr lang="en-US" sz="2000" dirty="0" err="1">
                <a:solidFill>
                  <a:schemeClr val="bg1"/>
                </a:solidFill>
              </a:rPr>
              <a:t>Tomar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Ashu</a:t>
            </a:r>
            <a:r>
              <a:rPr lang="en-US" sz="2000" dirty="0">
                <a:solidFill>
                  <a:schemeClr val="bg1"/>
                </a:solidFill>
              </a:rPr>
              <a:t> Lone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Anchal</a:t>
            </a:r>
            <a:r>
              <a:rPr lang="en-US" sz="2000" dirty="0">
                <a:solidFill>
                  <a:schemeClr val="bg1"/>
                </a:solidFill>
              </a:rPr>
              <a:t> Mishra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Nidha</a:t>
            </a:r>
            <a:r>
              <a:rPr lang="en-US" sz="2000" dirty="0">
                <a:solidFill>
                  <a:schemeClr val="bg1"/>
                </a:solidFill>
              </a:rPr>
              <a:t> Zaman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Sandhan</a:t>
            </a:r>
            <a:r>
              <a:rPr lang="en-US" sz="2000" dirty="0">
                <a:solidFill>
                  <a:schemeClr val="bg1"/>
                </a:solidFill>
              </a:rPr>
              <a:t> Paul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Kashmir Premium</a:t>
            </a: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During fusion, the entropy :-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decreases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increases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always remains constant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none of these</a:t>
            </a:r>
          </a:p>
        </p:txBody>
      </p:sp>
    </p:spTree>
    <p:extLst>
      <p:ext uri="{BB962C8B-B14F-4D97-AF65-F5344CB8AC3E}">
        <p14:creationId xmlns:p14="http://schemas.microsoft.com/office/powerpoint/2010/main" val="6845950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Superheating of the steam is done at_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Constant temperature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Constant volume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Constant pressure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Constant entropy </a:t>
            </a:r>
          </a:p>
        </p:txBody>
      </p:sp>
    </p:spTree>
    <p:extLst>
      <p:ext uri="{BB962C8B-B14F-4D97-AF65-F5344CB8AC3E}">
        <p14:creationId xmlns:p14="http://schemas.microsoft.com/office/powerpoint/2010/main" val="16400250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Volume of 1 kg of dry steam is known as:_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total volume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saturated volume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specific volume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none of these</a:t>
            </a:r>
          </a:p>
        </p:txBody>
      </p:sp>
    </p:spTree>
    <p:extLst>
      <p:ext uri="{BB962C8B-B14F-4D97-AF65-F5344CB8AC3E}">
        <p14:creationId xmlns:p14="http://schemas.microsoft.com/office/powerpoint/2010/main" val="3801898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Deaeration of feed water in a Rankine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vapour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cycle is carried out because it reduces : -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Cavitation of boiler feed pumps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Corrosion caused by oxygen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Heat transfer coefficient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pH value of water</a:t>
            </a:r>
          </a:p>
        </p:txBody>
      </p:sp>
    </p:spTree>
    <p:extLst>
      <p:ext uri="{BB962C8B-B14F-4D97-AF65-F5344CB8AC3E}">
        <p14:creationId xmlns:p14="http://schemas.microsoft.com/office/powerpoint/2010/main" val="23796947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C08D1-C4D3-1A6E-D2EC-036D0A2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31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process of maintaining the speed of a steam turbine constant for various load conditions is known as:_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(a) Reheating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Bleeding 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Governing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Cooling</a:t>
            </a:r>
          </a:p>
        </p:txBody>
      </p:sp>
    </p:spTree>
    <p:extLst>
      <p:ext uri="{BB962C8B-B14F-4D97-AF65-F5344CB8AC3E}">
        <p14:creationId xmlns:p14="http://schemas.microsoft.com/office/powerpoint/2010/main" val="233721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Sonakshi </a:t>
            </a:r>
            <a:r>
              <a:rPr lang="en-US" sz="2000" dirty="0" err="1">
                <a:solidFill>
                  <a:schemeClr val="bg1"/>
                </a:solidFill>
              </a:rPr>
              <a:t>Pulast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Anjaneyulu 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Shishram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Bayala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Gaurav Patel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Avadhesh</a:t>
            </a:r>
            <a:r>
              <a:rPr lang="en-US" sz="2000" dirty="0">
                <a:solidFill>
                  <a:schemeClr val="bg1"/>
                </a:solidFill>
              </a:rPr>
              <a:t>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Potbhare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Deb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Kuldeet</a:t>
            </a:r>
            <a:r>
              <a:rPr lang="en-US" sz="2000" dirty="0">
                <a:solidFill>
                  <a:schemeClr val="bg1"/>
                </a:solidFill>
              </a:rPr>
              <a:t>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Tanvir Rather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Best 100+ Motivational Quotes in Hindi | हिंदी विचार">
            <a:extLst>
              <a:ext uri="{FF2B5EF4-FFF2-40B4-BE49-F238E27FC236}">
                <a16:creationId xmlns:a16="http://schemas.microsoft.com/office/drawing/2014/main" id="{552BA7C3-3F00-F555-1296-2CC3B6331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9" b="20152"/>
          <a:stretch/>
        </p:blipFill>
        <p:spPr bwMode="auto">
          <a:xfrm>
            <a:off x="3333108" y="1485937"/>
            <a:ext cx="5532462" cy="377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1"/>
              <a:ext cx="2748886" cy="2623959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6" cy="2623959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99999" az="10799999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0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1"/>
                <a:ext cx="2748886" cy="2623959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When two elastic bodies collide with each other,!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 two bodies will momentarily come to rest after collision.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The two bodies tend to compress and deform at the surface of the contact.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The two bodies begin to regain their original shape. ,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these</a:t>
            </a:r>
          </a:p>
        </p:txBody>
      </p:sp>
    </p:spTree>
    <p:extLst>
      <p:ext uri="{BB962C8B-B14F-4D97-AF65-F5344CB8AC3E}">
        <p14:creationId xmlns:p14="http://schemas.microsoft.com/office/powerpoint/2010/main" val="3502536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An ideal machine is one whose efficiency is!</a:t>
            </a:r>
          </a:p>
          <a:p>
            <a:pPr marL="719138" indent="-271463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Between 60 and 70 %</a:t>
            </a:r>
          </a:p>
          <a:p>
            <a:pPr marL="719138" indent="-271463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Between 70 and 80 %</a:t>
            </a:r>
          </a:p>
          <a:p>
            <a:pPr marL="719138" indent="-271463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Between 80 and 90 %</a:t>
            </a:r>
          </a:p>
          <a:p>
            <a:pPr marL="719138" indent="-271463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100 %</a:t>
            </a:r>
          </a:p>
        </p:txBody>
      </p:sp>
    </p:spTree>
    <p:extLst>
      <p:ext uri="{BB962C8B-B14F-4D97-AF65-F5344CB8AC3E}">
        <p14:creationId xmlns:p14="http://schemas.microsoft.com/office/powerpoint/2010/main" val="369316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The friction experienced by a body, when in motion, is known as-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Rolling friction.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Dynamic friction.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Limiting friction.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Static friction.</a:t>
            </a:r>
          </a:p>
        </p:txBody>
      </p:sp>
    </p:spTree>
    <p:extLst>
      <p:ext uri="{BB962C8B-B14F-4D97-AF65-F5344CB8AC3E}">
        <p14:creationId xmlns:p14="http://schemas.microsoft.com/office/powerpoint/2010/main" val="2324774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3916</Words>
  <Application>Microsoft Macintosh PowerPoint</Application>
  <PresentationFormat>Widescreen</PresentationFormat>
  <Paragraphs>504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2023-05-03T09:06:10Z</dcterms:created>
  <dcterms:modified xsi:type="dcterms:W3CDTF">2023-05-03T10:13:33Z</dcterms:modified>
</cp:coreProperties>
</file>