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257" r:id="rId3"/>
    <p:sldId id="258" r:id="rId4"/>
    <p:sldId id="334" r:id="rId5"/>
    <p:sldId id="335" r:id="rId6"/>
    <p:sldId id="336" r:id="rId7"/>
    <p:sldId id="337" r:id="rId8"/>
    <p:sldId id="338" r:id="rId9"/>
    <p:sldId id="339" r:id="rId10"/>
    <p:sldId id="34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76C61-62E4-0751-95B8-B7033BE7C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3304C-A9F6-AC69-734F-A2E1BF1E4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C0913-6A25-0CAE-3F59-EF68207C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F095B-8496-8323-9E8E-DE0EE2CD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4E310-144E-4BA7-A8EF-EABF39ED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5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22E41-E458-9FC2-8852-466AC94F6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16A2F-58D9-AD61-251A-15001B90E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74017-D9A0-8783-2829-03F9D8F5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D6CB7-A284-18AB-45BE-9A44A8D1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B40E6-C1C4-4E60-7758-D230CD7A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3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A8164-DFFF-66AD-BB3D-460E96B6D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790EE-CA5B-A064-C8DB-020361CE2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23898-ED7B-15DD-E99A-68F8FE0C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7EF7C-4EAD-22B5-B0F7-85AB3C76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CAFE5-C49C-85CB-F557-7D205A063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7E8BC-BE7D-6A16-3D21-1BFB206B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E0E6F-D027-08CB-3EB7-CD9DE32E7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94FAF-4CDF-5E82-F830-2D4FC70C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7474-42FB-2E1C-8EFD-C0125617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A3190-A38D-B499-CB84-BC961456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8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A06A-960A-33F2-CFDD-4E355CA5C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2B9FF-FAE9-C3ED-0278-48EFFFD17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7E75E-0EC3-07F3-09F4-87F94CC6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55534-2E20-7151-8747-0A2E1DC38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BEBA3-494E-78F6-3E6F-C516BA471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2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737A6-CAF1-C2A6-3143-66CD4CAEB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DADA1-2628-AEFD-478D-34808E6FA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769D-F8CF-4506-FB3B-DC704BAAC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D34D4-8472-387F-B0E0-72838A23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92FBE-9C4C-902C-B65C-F3C7F685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632861-D8EB-74C4-8B1A-D76397CB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8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1766-BB3B-D1FC-1E99-46EFDAEC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1679C-4F2B-BEFB-F3F3-8B7969A49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39FF0-3F2F-41E2-2BDE-681AFF894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0247BE-205F-56E4-0E94-61FCBF86B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C10C97-BF9A-4840-4222-FA744363A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61A312-7BB0-E5AB-C8CE-C1FA55A71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493139-3A04-099B-4DA3-8583776D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CC6557-747B-73B0-A95B-AC95567C6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AC1CC-874D-28F0-0E70-20D68DC7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1D077-DB19-789A-E443-12D627F1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2FF12-D703-0F8D-183F-A4ADC971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A4534-6370-F915-C01A-629D5F9AE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2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2CB8CE-BEC9-3511-390B-C4FA0426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CF2414-CF05-D475-7634-6ACA0C367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FB9D6-136B-74F8-ED1C-F5BC668D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7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B9D7B-EDF2-3197-A97B-4FAC04510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5219B-B050-DDA0-3DC8-9936D893D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C5B84-CA30-1343-5D72-E8E09B646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58022-1EF3-FAA1-73D5-350F7B1E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67E0E-0314-7553-B2A1-B21F6369B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CA0B8-264C-7C5A-0FC0-931BBB7E9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7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5D97-A4D1-98D8-E837-30DABDEFC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DBBF5-6828-C912-E3DF-EC701939A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70A77-199C-063B-503A-CFB362FED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64923-F77C-C196-2B3C-DC61EC835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50A81-9E00-5777-F9C0-41BEA0AD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F6893-599E-D8AF-9CCD-BD47BCBE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3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99428-7106-94D8-2F16-D8DD73558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57501-CFDD-474B-F946-65C6EF7CC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276D4-1FEF-7AE2-6EBD-FF2D470BB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6666E-F529-454C-B6D5-01F766045CF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41E98-0503-2B83-75F6-3031DA4834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56B54-8DC0-2139-0C25-F29BF316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AB05B-094F-400B-BAFF-7D8E7F582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5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806D85D-7897-0707-DAA0-89B22D18C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132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1FFC54-4807-BE97-2D12-68A4B9F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B96F1C-B457-871A-9D2E-500040AA9F86}"/>
              </a:ext>
            </a:extLst>
          </p:cNvPr>
          <p:cNvSpPr txBox="1"/>
          <p:nvPr/>
        </p:nvSpPr>
        <p:spPr>
          <a:xfrm>
            <a:off x="452437" y="929611"/>
            <a:ext cx="1154225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Q32. Rs.26000 is split into two sums such that the Simple Interest on one part for 5 years at 10% equals the Simple Interest on the other part for 6 years at 9%. What is the sum placed at 10% for 5 years? </a:t>
            </a:r>
            <a:r>
              <a:rPr lang="en-US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  <a:sym typeface="Wingdings" panose="05000000000000000000" pitchFamily="2" charset="2"/>
              </a:rPr>
              <a:t>(RRB JE 2019)</a:t>
            </a:r>
            <a:endParaRPr lang="en-US" sz="2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ne-NP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26000 रुपये को दो राशियों में विभाजित किया जाता है ताकि एक हिस्से पर 5 साल के लिए 10% की दर से साधारण ब्याज दूसरे हिस्से पर 9% की दर से 6 साल के साधारण ब्याज के बराबर हो। 5 वर्ष के लिए 10% पर कितनी राशि रखी गई है?</a:t>
            </a:r>
            <a:endParaRPr lang="en-US" sz="2600" b="1" dirty="0"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(a) Rs.15000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(b) Rs.12500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(c) Rs.14000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(d) Rs.13500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A14004-E8AA-3EE3-B109-72A7C8B47678}"/>
              </a:ext>
            </a:extLst>
          </p:cNvPr>
          <p:cNvSpPr txBox="1"/>
          <p:nvPr/>
        </p:nvSpPr>
        <p:spPr>
          <a:xfrm>
            <a:off x="71120" y="238358"/>
            <a:ext cx="9428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RRB JE 2023| </a:t>
            </a:r>
            <a:r>
              <a:rPr lang="en-US" sz="2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Class| By Abhishek Sir</a:t>
            </a:r>
            <a:endParaRPr lang="en-IN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3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5FCE86-3AE9-0227-EAE6-00E6D0D86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47F754AB-6754-E943-C0C1-60B80C2C9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0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1FFC54-4807-BE97-2D12-68A4B9F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B96F1C-B457-871A-9D2E-500040AA9F86}"/>
              </a:ext>
            </a:extLst>
          </p:cNvPr>
          <p:cNvSpPr txBox="1"/>
          <p:nvPr/>
        </p:nvSpPr>
        <p:spPr>
          <a:xfrm>
            <a:off x="452437" y="929611"/>
            <a:ext cx="1154225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Q26. The profit earned in selling an article for Rs.2540 is equal to the loss incurred in selling at Rs.1850. What is the cost price?</a:t>
            </a:r>
            <a:r>
              <a:rPr lang="en-US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  <a:sym typeface="Wingdings" panose="05000000000000000000" pitchFamily="2" charset="2"/>
              </a:rPr>
              <a:t> (RRB JE 2019)</a:t>
            </a:r>
            <a:endParaRPr lang="en-US" sz="2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ne-NP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एक वस्तु को 2540 रुपये में बेचने पर अर्जित लाभ 1850 रुपये में बेचने पर हुई हानि के बराबर है। लागत मूल्य क्या है?</a:t>
            </a:r>
            <a:endParaRPr lang="en-US" sz="2600" b="1" dirty="0"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marL="514350" indent="-514350" algn="just">
              <a:buAutoNum type="alphaLcParenBoth"/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Rs. 2020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(b) Rs. 2095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(c) Rs. 2195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(d) Rs.2010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A14004-E8AA-3EE3-B109-72A7C8B47678}"/>
              </a:ext>
            </a:extLst>
          </p:cNvPr>
          <p:cNvSpPr txBox="1"/>
          <p:nvPr/>
        </p:nvSpPr>
        <p:spPr>
          <a:xfrm>
            <a:off x="71120" y="238358"/>
            <a:ext cx="9428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RRB JE 2023| </a:t>
            </a:r>
            <a:r>
              <a:rPr lang="en-US" sz="2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Class| By Abhishek Sir</a:t>
            </a:r>
            <a:endParaRPr lang="en-IN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07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1FFC54-4807-BE97-2D12-68A4B9F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B96F1C-B457-871A-9D2E-500040AA9F86}"/>
              </a:ext>
            </a:extLst>
          </p:cNvPr>
          <p:cNvSpPr txBox="1"/>
          <p:nvPr/>
        </p:nvSpPr>
        <p:spPr>
          <a:xfrm>
            <a:off x="452437" y="929611"/>
            <a:ext cx="1154225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Q27. A rectangular parking space is marked out by painting three of its sides. If the length of the unpainted side is 9 ft, and the sum of the lengths of the painted sides is 37 ft, then what is the area of the parking space in square feet? </a:t>
            </a:r>
            <a:r>
              <a:rPr lang="en-US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  <a:sym typeface="Wingdings" panose="05000000000000000000" pitchFamily="2" charset="2"/>
              </a:rPr>
              <a:t>(RRB JE 2019)</a:t>
            </a:r>
            <a:endParaRPr lang="en-US" sz="2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ne-NP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एक आयताकार पार्किंग स्थान को उसके तीन पक्षों को चित्रित करके चिह्नित किया गया है। यदि पेंट न की गई साइड की लंबाई 9 फीट है, और पेंट की गई साइड की लंबाई का योग 37 फीट है, तो पार्किंग स्पेस का स्क्वायर फीट में क्षेत्रफल क्या है?</a:t>
            </a:r>
            <a:endParaRPr lang="en-US" sz="2600" b="1" dirty="0"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(a) 126 ft²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(b) 81 ft²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(c) 252 ft²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(d) 46 ft²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A14004-E8AA-3EE3-B109-72A7C8B47678}"/>
              </a:ext>
            </a:extLst>
          </p:cNvPr>
          <p:cNvSpPr txBox="1"/>
          <p:nvPr/>
        </p:nvSpPr>
        <p:spPr>
          <a:xfrm>
            <a:off x="71120" y="238358"/>
            <a:ext cx="9428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RRB JE 2023| </a:t>
            </a:r>
            <a:r>
              <a:rPr lang="en-US" sz="2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Class| By Abhishek Sir</a:t>
            </a:r>
            <a:endParaRPr lang="en-IN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76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1FFC54-4807-BE97-2D12-68A4B9F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96F1C-B457-871A-9D2E-500040AA9F86}"/>
                  </a:ext>
                </a:extLst>
              </p:cNvPr>
              <p:cNvSpPr txBox="1"/>
              <p:nvPr/>
            </p:nvSpPr>
            <p:spPr>
              <a:xfrm>
                <a:off x="452437" y="929611"/>
                <a:ext cx="11542255" cy="2804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Q28. If x = (7-4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600" b="1" i="1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radPr>
                      <m:deg/>
                      <m:e>
                        <m:r>
                          <a:rPr lang="en-US" sz="2600" b="1" i="1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), then find the value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dPr>
                      <m:e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  <m:t>𝒙</m:t>
                        </m:r>
                        <m:r>
                          <a:rPr lang="en-US" sz="2600" b="1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sz="2600" b="1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Arial Unicode MS" panose="020B0604020202020204" pitchFamily="34" charset="-128"/>
                              </a:rPr>
                            </m:ctrlPr>
                          </m:fPr>
                          <m:num>
                            <m:r>
                              <a:rPr lang="en-US" sz="2600" b="1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Arial Unicode MS" panose="020B0604020202020204" pitchFamily="34" charset="-128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600" b="1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Arial Unicode MS" panose="020B0604020202020204" pitchFamily="34" charset="-128"/>
                              </a:rPr>
                              <m:t>𝒙</m:t>
                            </m:r>
                          </m:den>
                        </m:f>
                      </m:e>
                    </m:d>
                    <m:r>
                      <a:rPr lang="en-US" sz="2600" b="1" i="0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Arial Unicode MS" panose="020B0604020202020204" pitchFamily="34" charset="-128"/>
                      </a:rPr>
                      <m:t>.</m:t>
                    </m:r>
                  </m:oMath>
                </a14:m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 </a:t>
                </a:r>
                <a:r>
                  <a:rPr lang="en-US" sz="2600" b="1" dirty="0">
                    <a:solidFill>
                      <a:srgbClr val="C0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  <a:sym typeface="Wingdings" panose="05000000000000000000" pitchFamily="2" charset="2"/>
                  </a:rPr>
                  <a:t>(RRB JE 2019)</a:t>
                </a:r>
                <a:endParaRPr lang="en-US" sz="2600" b="1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 Unicode MS" panose="020B0604020202020204" pitchFamily="34" charset="-128"/>
                </a:endParaRPr>
              </a:p>
              <a:p>
                <a:pPr algn="just">
                  <a:tabLst>
                    <a:tab pos="2454275" algn="l"/>
                  </a:tabLst>
                </a:pPr>
                <a:endParaRPr lang="en-US" sz="2600" b="1" dirty="0">
                  <a:latin typeface="Cambria" panose="02040503050406030204" pitchFamily="18" charset="0"/>
                  <a:ea typeface="Cambria" panose="02040503050406030204" pitchFamily="18" charset="0"/>
                  <a:cs typeface="Arial Unicode MS" panose="020B0604020202020204" pitchFamily="34" charset="-128"/>
                </a:endParaRP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(a) 14</a:t>
                </a: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(b) </a:t>
                </a:r>
                <a14:m>
                  <m:oMath xmlns:m="http://schemas.openxmlformats.org/officeDocument/2006/math">
                    <m:r>
                      <a:rPr lang="en-US" sz="2600" b="1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Arial Unicode MS" panose="020B0604020202020204" pitchFamily="34" charset="-128"/>
                      </a:rPr>
                      <m:t>𝟖</m:t>
                    </m:r>
                    <m:rad>
                      <m:radPr>
                        <m:degHide m:val="on"/>
                        <m:ctrlPr>
                          <a:rPr lang="en-US" sz="2600" b="1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radPr>
                      <m:deg/>
                      <m:e>
                        <m:r>
                          <a:rPr lang="en-US" sz="2600" b="1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  <m:t>𝟑</m:t>
                        </m:r>
                      </m:e>
                    </m:rad>
                  </m:oMath>
                </a14:m>
                <a:endParaRPr lang="en-US" sz="2600" b="1" dirty="0">
                  <a:latin typeface="Cambria" panose="02040503050406030204" pitchFamily="18" charset="0"/>
                  <a:ea typeface="Cambria" panose="02040503050406030204" pitchFamily="18" charset="0"/>
                  <a:cs typeface="Arial Unicode MS" panose="020B0604020202020204" pitchFamily="34" charset="-128"/>
                </a:endParaRP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(c) 14 +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Arial Unicode MS" panose="020B0604020202020204" pitchFamily="34" charset="-128"/>
                      </a:rPr>
                      <m:t>𝟖</m:t>
                    </m:r>
                    <m:rad>
                      <m:radPr>
                        <m:degHide m:val="on"/>
                        <m:ctrlPr>
                          <a:rPr lang="en-US" sz="2600" b="1" i="1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radPr>
                      <m:deg/>
                      <m:e>
                        <m:r>
                          <a:rPr lang="en-US" sz="2600" b="1" i="1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  <m:t>𝟑</m:t>
                        </m:r>
                      </m:e>
                    </m:rad>
                  </m:oMath>
                </a14:m>
                <a:endParaRPr lang="en-US" sz="2600" b="1" dirty="0">
                  <a:latin typeface="Cambria" panose="02040503050406030204" pitchFamily="18" charset="0"/>
                  <a:ea typeface="Cambria" panose="02040503050406030204" pitchFamily="18" charset="0"/>
                  <a:cs typeface="Arial Unicode MS" panose="020B0604020202020204" pitchFamily="34" charset="-128"/>
                </a:endParaRP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(d) </a:t>
                </a:r>
                <a14:m>
                  <m:oMath xmlns:m="http://schemas.openxmlformats.org/officeDocument/2006/math">
                    <m:r>
                      <a:rPr lang="en-US" sz="2600" b="1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Arial Unicode MS" panose="020B0604020202020204" pitchFamily="34" charset="-128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US" sz="2600" b="1" i="1" dirty="0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radPr>
                      <m:deg/>
                      <m:e>
                        <m:r>
                          <a:rPr lang="en-US" sz="2600" b="1" i="1" dirty="0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96F1C-B457-871A-9D2E-500040AA9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37" y="929611"/>
                <a:ext cx="11542255" cy="2804614"/>
              </a:xfrm>
              <a:prstGeom prst="rect">
                <a:avLst/>
              </a:prstGeom>
              <a:blipFill>
                <a:blip r:embed="rId3"/>
                <a:stretch>
                  <a:fillRect l="-950" b="-4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6A14004-E8AA-3EE3-B109-72A7C8B47678}"/>
              </a:ext>
            </a:extLst>
          </p:cNvPr>
          <p:cNvSpPr txBox="1"/>
          <p:nvPr/>
        </p:nvSpPr>
        <p:spPr>
          <a:xfrm>
            <a:off x="71120" y="238358"/>
            <a:ext cx="9428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RRB JE 2023| </a:t>
            </a:r>
            <a:r>
              <a:rPr lang="en-US" sz="2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Class| By Abhishek Sir</a:t>
            </a:r>
            <a:endParaRPr lang="en-IN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55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1FFC54-4807-BE97-2D12-68A4B9F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B96F1C-B457-871A-9D2E-500040AA9F86}"/>
              </a:ext>
            </a:extLst>
          </p:cNvPr>
          <p:cNvSpPr txBox="1"/>
          <p:nvPr/>
        </p:nvSpPr>
        <p:spPr>
          <a:xfrm>
            <a:off x="470193" y="894100"/>
            <a:ext cx="1154225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Q29. 0.0056 is equal to which of the following fractions? </a:t>
            </a:r>
            <a:r>
              <a:rPr lang="en-US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  <a:sym typeface="Wingdings" panose="05000000000000000000" pitchFamily="2" charset="2"/>
              </a:rPr>
              <a:t>(RRB JE 2019)</a:t>
            </a:r>
            <a:endParaRPr lang="en-US" sz="2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endParaRPr lang="en-US" sz="2600" b="1" dirty="0"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ne-NP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0.0056 निम्न में से किस भिन्न के बराबर है?</a:t>
            </a:r>
            <a:endParaRPr lang="en-US" sz="2600" b="1" dirty="0"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(a) 7/1250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(b) 7/1275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(c) 7/1175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(d) 4/625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A14004-E8AA-3EE3-B109-72A7C8B47678}"/>
              </a:ext>
            </a:extLst>
          </p:cNvPr>
          <p:cNvSpPr txBox="1"/>
          <p:nvPr/>
        </p:nvSpPr>
        <p:spPr>
          <a:xfrm>
            <a:off x="71120" y="238358"/>
            <a:ext cx="9428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RRB JE 2023| </a:t>
            </a:r>
            <a:r>
              <a:rPr lang="en-US" sz="2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Class| By Abhishek Sir</a:t>
            </a:r>
            <a:endParaRPr lang="en-IN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1FFC54-4807-BE97-2D12-68A4B9F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B96F1C-B457-871A-9D2E-500040AA9F86}"/>
              </a:ext>
            </a:extLst>
          </p:cNvPr>
          <p:cNvSpPr txBox="1"/>
          <p:nvPr/>
        </p:nvSpPr>
        <p:spPr>
          <a:xfrm>
            <a:off x="452437" y="929611"/>
            <a:ext cx="1154225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Q30. If 40% of 70 is x% more than 30% of 80, then find ‘x’. </a:t>
            </a:r>
            <a:r>
              <a:rPr lang="en-US" sz="2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  <a:sym typeface="Wingdings" panose="05000000000000000000" pitchFamily="2" charset="2"/>
              </a:rPr>
              <a:t>(RRB JE 2019)</a:t>
            </a:r>
            <a:endParaRPr lang="en-US" sz="2600" b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endParaRPr lang="en-US" sz="2600" b="1" dirty="0"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ne-NP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यदि 70 का 40%, 80 के 30% से </a:t>
            </a: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x% </a:t>
            </a:r>
            <a:r>
              <a:rPr lang="ne-NP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अधिक है, तो '</a:t>
            </a: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x' </a:t>
            </a:r>
            <a:r>
              <a:rPr lang="ne-NP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ज्ञात कीजिए।</a:t>
            </a:r>
            <a:endParaRPr lang="en-US" sz="2600" b="1" dirty="0">
              <a:latin typeface="Cambria" panose="02040503050406030204" pitchFamily="18" charset="0"/>
              <a:ea typeface="Cambria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(a) 40%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(b) 16.67%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(c) 33.33% </a:t>
            </a:r>
          </a:p>
          <a:p>
            <a:pPr algn="just">
              <a:tabLst>
                <a:tab pos="2454275" algn="l"/>
              </a:tabLst>
            </a:pPr>
            <a:r>
              <a:rPr lang="en-US" sz="2600" b="1" dirty="0">
                <a:latin typeface="Cambria" panose="02040503050406030204" pitchFamily="18" charset="0"/>
                <a:ea typeface="Cambria" panose="02040503050406030204" pitchFamily="18" charset="0"/>
                <a:cs typeface="Arial Unicode MS" panose="020B0604020202020204" pitchFamily="34" charset="-128"/>
              </a:rPr>
              <a:t>(d) 14.28%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A14004-E8AA-3EE3-B109-72A7C8B47678}"/>
              </a:ext>
            </a:extLst>
          </p:cNvPr>
          <p:cNvSpPr txBox="1"/>
          <p:nvPr/>
        </p:nvSpPr>
        <p:spPr>
          <a:xfrm>
            <a:off x="71120" y="238358"/>
            <a:ext cx="9428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RRB JE 2023| </a:t>
            </a:r>
            <a:r>
              <a:rPr lang="en-US" sz="2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Class| By Abhishek Sir</a:t>
            </a:r>
            <a:endParaRPr lang="en-IN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613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1FFC54-4807-BE97-2D12-68A4B9F33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96F1C-B457-871A-9D2E-500040AA9F86}"/>
                  </a:ext>
                </a:extLst>
              </p:cNvPr>
              <p:cNvSpPr txBox="1"/>
              <p:nvPr/>
            </p:nvSpPr>
            <p:spPr>
              <a:xfrm>
                <a:off x="452437" y="929611"/>
                <a:ext cx="11542255" cy="3106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Q31. Find the value of sin 30°. </a:t>
                </a:r>
                <a:r>
                  <a:rPr lang="en-US" sz="2600" b="1" dirty="0">
                    <a:solidFill>
                      <a:srgbClr val="C0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  <a:sym typeface="Wingdings" panose="05000000000000000000" pitchFamily="2" charset="2"/>
                  </a:rPr>
                  <a:t>(RRB JE 2019)</a:t>
                </a:r>
                <a:endParaRPr lang="en-US" sz="2600" b="1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 Unicode MS" panose="020B0604020202020204" pitchFamily="34" charset="-128"/>
                </a:endParaRP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 </a:t>
                </a: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(a) 0</a:t>
                </a: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1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fPr>
                      <m:num>
                        <m:r>
                          <a:rPr lang="en-US" sz="2600" b="1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600" b="1" i="1" dirty="0" smtClean="0">
                                <a:latin typeface="Cambria Math" panose="02040503050406030204" pitchFamily="18" charset="0"/>
                                <a:cs typeface="Arial Unicode MS" panose="020B0604020202020204" pitchFamily="34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sz="2600" b="1" i="1" dirty="0" smtClean="0">
                                <a:latin typeface="Cambria Math" panose="02040503050406030204" pitchFamily="18" charset="0"/>
                                <a:cs typeface="Arial Unicode MS" panose="020B0604020202020204" pitchFamily="34" charset="-128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 </a:t>
                </a: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1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fPr>
                      <m:num>
                        <m:r>
                          <a:rPr lang="en-US" sz="2600" b="1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  <m:t>𝟏</m:t>
                        </m:r>
                      </m:num>
                      <m:den>
                        <m:r>
                          <a:rPr lang="en-US" sz="2600" b="1" i="1" dirty="0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Arial Unicode MS" panose="020B0604020202020204" pitchFamily="34" charset="-128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 </a:t>
                </a:r>
              </a:p>
              <a:p>
                <a:pPr algn="just">
                  <a:tabLst>
                    <a:tab pos="2454275" algn="l"/>
                  </a:tabLst>
                </a:pPr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(d)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1" i="1" dirty="0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600" b="1" i="1" dirty="0" smtClean="0">
                                <a:latin typeface="Cambria Math" panose="02040503050406030204" pitchFamily="18" charset="0"/>
                                <a:cs typeface="Arial Unicode MS" panose="020B0604020202020204" pitchFamily="34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sz="2600" b="1" i="1" dirty="0" smtClean="0">
                                <a:latin typeface="Cambria Math" panose="02040503050406030204" pitchFamily="18" charset="0"/>
                                <a:cs typeface="Arial Unicode MS" panose="020B0604020202020204" pitchFamily="34" charset="-128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600" b="1" i="1" dirty="0" smtClean="0">
                            <a:latin typeface="Cambria Math" panose="02040503050406030204" pitchFamily="18" charset="0"/>
                            <a:cs typeface="Arial Unicode MS" panose="020B0604020202020204" pitchFamily="34" charset="-128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600" b="1" dirty="0">
                    <a:latin typeface="Cambria" panose="02040503050406030204" pitchFamily="18" charset="0"/>
                    <a:ea typeface="Cambria" panose="02040503050406030204" pitchFamily="18" charset="0"/>
                    <a:cs typeface="Arial Unicode MS" panose="020B0604020202020204" pitchFamily="34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EB96F1C-B457-871A-9D2E-500040AA9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37" y="929611"/>
                <a:ext cx="11542255" cy="3106107"/>
              </a:xfrm>
              <a:prstGeom prst="rect">
                <a:avLst/>
              </a:prstGeom>
              <a:blipFill>
                <a:blip r:embed="rId3"/>
                <a:stretch>
                  <a:fillRect l="-950" t="-1765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6A14004-E8AA-3EE3-B109-72A7C8B47678}"/>
              </a:ext>
            </a:extLst>
          </p:cNvPr>
          <p:cNvSpPr txBox="1"/>
          <p:nvPr/>
        </p:nvSpPr>
        <p:spPr>
          <a:xfrm>
            <a:off x="71120" y="238358"/>
            <a:ext cx="94284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RRB JE 2023| </a:t>
            </a:r>
            <a:r>
              <a:rPr lang="en-US" sz="24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Maths</a:t>
            </a: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Class| By Abhishek Sir</a:t>
            </a:r>
            <a:endParaRPr lang="en-IN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23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604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2023-05-02T15:53:04Z</dcterms:created>
  <dcterms:modified xsi:type="dcterms:W3CDTF">2023-05-02T16:13:43Z</dcterms:modified>
</cp:coreProperties>
</file>