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349" r:id="rId5"/>
    <p:sldId id="360" r:id="rId6"/>
    <p:sldId id="350" r:id="rId7"/>
    <p:sldId id="351" r:id="rId8"/>
    <p:sldId id="352" r:id="rId9"/>
    <p:sldId id="353" r:id="rId10"/>
    <p:sldId id="354" r:id="rId11"/>
    <p:sldId id="355" r:id="rId12"/>
    <p:sldId id="356" r:id="rId13"/>
    <p:sldId id="357" r:id="rId14"/>
    <p:sldId id="309" r:id="rId15"/>
    <p:sldId id="310" r:id="rId16"/>
    <p:sldId id="311" r:id="rId17"/>
    <p:sldId id="312" r:id="rId18"/>
    <p:sldId id="313" r:id="rId19"/>
    <p:sldId id="314" r:id="rId20"/>
    <p:sldId id="315" r:id="rId21"/>
    <p:sldId id="361" r:id="rId22"/>
    <p:sldId id="316" r:id="rId23"/>
    <p:sldId id="317" r:id="rId24"/>
    <p:sldId id="318" r:id="rId25"/>
    <p:sldId id="319" r:id="rId26"/>
    <p:sldId id="320" r:id="rId27"/>
    <p:sldId id="321" r:id="rId28"/>
    <p:sldId id="362" r:id="rId29"/>
    <p:sldId id="322" r:id="rId30"/>
    <p:sldId id="32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553B-C8FC-2EAB-B90C-AEDB024136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ECDE62-F41A-592B-32A8-DA7857A7C7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602B8B-409E-E07B-2B70-D882FDD1F190}"/>
              </a:ext>
            </a:extLst>
          </p:cNvPr>
          <p:cNvSpPr>
            <a:spLocks noGrp="1"/>
          </p:cNvSpPr>
          <p:nvPr>
            <p:ph type="dt" sz="half" idx="10"/>
          </p:nvPr>
        </p:nvSpPr>
        <p:spPr/>
        <p:txBody>
          <a:bodyPr/>
          <a:lstStyle/>
          <a:p>
            <a:fld id="{5B863500-061C-43D7-8E43-433B6C387758}" type="datetimeFigureOut">
              <a:rPr lang="en-US" smtClean="0"/>
              <a:t>6/1/2023</a:t>
            </a:fld>
            <a:endParaRPr lang="en-US"/>
          </a:p>
        </p:txBody>
      </p:sp>
      <p:sp>
        <p:nvSpPr>
          <p:cNvPr id="5" name="Footer Placeholder 4">
            <a:extLst>
              <a:ext uri="{FF2B5EF4-FFF2-40B4-BE49-F238E27FC236}">
                <a16:creationId xmlns:a16="http://schemas.microsoft.com/office/drawing/2014/main" id="{BCFC8D2C-9EBD-BFB3-2AFF-B79152E02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753ED-B31D-0C6C-5EE5-23A3B5C95741}"/>
              </a:ext>
            </a:extLst>
          </p:cNvPr>
          <p:cNvSpPr>
            <a:spLocks noGrp="1"/>
          </p:cNvSpPr>
          <p:nvPr>
            <p:ph type="sldNum" sz="quarter" idx="12"/>
          </p:nvPr>
        </p:nvSpPr>
        <p:spPr/>
        <p:txBody>
          <a:bodyPr/>
          <a:lstStyle/>
          <a:p>
            <a:fld id="{8DDA6E1F-344C-4CF6-B68D-C12C225D7723}" type="slidenum">
              <a:rPr lang="en-US" smtClean="0"/>
              <a:t>‹#›</a:t>
            </a:fld>
            <a:endParaRPr lang="en-US"/>
          </a:p>
        </p:txBody>
      </p:sp>
    </p:spTree>
    <p:extLst>
      <p:ext uri="{BB962C8B-B14F-4D97-AF65-F5344CB8AC3E}">
        <p14:creationId xmlns:p14="http://schemas.microsoft.com/office/powerpoint/2010/main" val="240347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F55E-1C0A-3B25-EAE7-4307518223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EFF808-DE49-4F8D-76E1-C5A1E1F076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FA792-4AA8-4209-9CA8-1EF4E43A70D6}"/>
              </a:ext>
            </a:extLst>
          </p:cNvPr>
          <p:cNvSpPr>
            <a:spLocks noGrp="1"/>
          </p:cNvSpPr>
          <p:nvPr>
            <p:ph type="dt" sz="half" idx="10"/>
          </p:nvPr>
        </p:nvSpPr>
        <p:spPr/>
        <p:txBody>
          <a:bodyPr/>
          <a:lstStyle/>
          <a:p>
            <a:fld id="{5B863500-061C-43D7-8E43-433B6C387758}" type="datetimeFigureOut">
              <a:rPr lang="en-US" smtClean="0"/>
              <a:t>6/1/2023</a:t>
            </a:fld>
            <a:endParaRPr lang="en-US"/>
          </a:p>
        </p:txBody>
      </p:sp>
      <p:sp>
        <p:nvSpPr>
          <p:cNvPr id="5" name="Footer Placeholder 4">
            <a:extLst>
              <a:ext uri="{FF2B5EF4-FFF2-40B4-BE49-F238E27FC236}">
                <a16:creationId xmlns:a16="http://schemas.microsoft.com/office/drawing/2014/main" id="{9B388100-C862-6C28-6F1E-CEAB768EB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4FBCC-FDC5-4775-EA1D-486E889C4247}"/>
              </a:ext>
            </a:extLst>
          </p:cNvPr>
          <p:cNvSpPr>
            <a:spLocks noGrp="1"/>
          </p:cNvSpPr>
          <p:nvPr>
            <p:ph type="sldNum" sz="quarter" idx="12"/>
          </p:nvPr>
        </p:nvSpPr>
        <p:spPr/>
        <p:txBody>
          <a:bodyPr/>
          <a:lstStyle/>
          <a:p>
            <a:fld id="{8DDA6E1F-344C-4CF6-B68D-C12C225D7723}" type="slidenum">
              <a:rPr lang="en-US" smtClean="0"/>
              <a:t>‹#›</a:t>
            </a:fld>
            <a:endParaRPr lang="en-US"/>
          </a:p>
        </p:txBody>
      </p:sp>
    </p:spTree>
    <p:extLst>
      <p:ext uri="{BB962C8B-B14F-4D97-AF65-F5344CB8AC3E}">
        <p14:creationId xmlns:p14="http://schemas.microsoft.com/office/powerpoint/2010/main" val="258835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8AA30-9933-BF60-E8F1-BCF88BC9F5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6F9E75-71FA-2A89-FB06-63546FD254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C34FB5-7AFA-7871-18C5-8A00A1EFB6A6}"/>
              </a:ext>
            </a:extLst>
          </p:cNvPr>
          <p:cNvSpPr>
            <a:spLocks noGrp="1"/>
          </p:cNvSpPr>
          <p:nvPr>
            <p:ph type="dt" sz="half" idx="10"/>
          </p:nvPr>
        </p:nvSpPr>
        <p:spPr/>
        <p:txBody>
          <a:bodyPr/>
          <a:lstStyle/>
          <a:p>
            <a:fld id="{5B863500-061C-43D7-8E43-433B6C387758}" type="datetimeFigureOut">
              <a:rPr lang="en-US" smtClean="0"/>
              <a:t>6/1/2023</a:t>
            </a:fld>
            <a:endParaRPr lang="en-US"/>
          </a:p>
        </p:txBody>
      </p:sp>
      <p:sp>
        <p:nvSpPr>
          <p:cNvPr id="5" name="Footer Placeholder 4">
            <a:extLst>
              <a:ext uri="{FF2B5EF4-FFF2-40B4-BE49-F238E27FC236}">
                <a16:creationId xmlns:a16="http://schemas.microsoft.com/office/drawing/2014/main" id="{918405FC-08CA-4214-75CF-620D0491B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D8291-B3C0-0AF1-81DC-F03C6E227A6D}"/>
              </a:ext>
            </a:extLst>
          </p:cNvPr>
          <p:cNvSpPr>
            <a:spLocks noGrp="1"/>
          </p:cNvSpPr>
          <p:nvPr>
            <p:ph type="sldNum" sz="quarter" idx="12"/>
          </p:nvPr>
        </p:nvSpPr>
        <p:spPr/>
        <p:txBody>
          <a:bodyPr/>
          <a:lstStyle/>
          <a:p>
            <a:fld id="{8DDA6E1F-344C-4CF6-B68D-C12C225D7723}" type="slidenum">
              <a:rPr lang="en-US" smtClean="0"/>
              <a:t>‹#›</a:t>
            </a:fld>
            <a:endParaRPr lang="en-US"/>
          </a:p>
        </p:txBody>
      </p:sp>
    </p:spTree>
    <p:extLst>
      <p:ext uri="{BB962C8B-B14F-4D97-AF65-F5344CB8AC3E}">
        <p14:creationId xmlns:p14="http://schemas.microsoft.com/office/powerpoint/2010/main" val="82992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B97F8-A586-8284-05CF-8F6B7DE002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E01706-FAE2-74D4-5763-4D222EA3C4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C72715-BF8B-2FBF-39C3-3AABE543389C}"/>
              </a:ext>
            </a:extLst>
          </p:cNvPr>
          <p:cNvSpPr>
            <a:spLocks noGrp="1"/>
          </p:cNvSpPr>
          <p:nvPr>
            <p:ph type="dt" sz="half" idx="10"/>
          </p:nvPr>
        </p:nvSpPr>
        <p:spPr/>
        <p:txBody>
          <a:bodyPr/>
          <a:lstStyle/>
          <a:p>
            <a:fld id="{5B863500-061C-43D7-8E43-433B6C387758}" type="datetimeFigureOut">
              <a:rPr lang="en-US" smtClean="0"/>
              <a:t>6/1/2023</a:t>
            </a:fld>
            <a:endParaRPr lang="en-US"/>
          </a:p>
        </p:txBody>
      </p:sp>
      <p:sp>
        <p:nvSpPr>
          <p:cNvPr id="5" name="Footer Placeholder 4">
            <a:extLst>
              <a:ext uri="{FF2B5EF4-FFF2-40B4-BE49-F238E27FC236}">
                <a16:creationId xmlns:a16="http://schemas.microsoft.com/office/drawing/2014/main" id="{3673DD8C-B1AD-6506-D95C-4CC8E10EF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BAAAC-F64A-E3EC-1FD7-F2B0C4067C97}"/>
              </a:ext>
            </a:extLst>
          </p:cNvPr>
          <p:cNvSpPr>
            <a:spLocks noGrp="1"/>
          </p:cNvSpPr>
          <p:nvPr>
            <p:ph type="sldNum" sz="quarter" idx="12"/>
          </p:nvPr>
        </p:nvSpPr>
        <p:spPr/>
        <p:txBody>
          <a:bodyPr/>
          <a:lstStyle/>
          <a:p>
            <a:fld id="{8DDA6E1F-344C-4CF6-B68D-C12C225D7723}" type="slidenum">
              <a:rPr lang="en-US" smtClean="0"/>
              <a:t>‹#›</a:t>
            </a:fld>
            <a:endParaRPr lang="en-US"/>
          </a:p>
        </p:txBody>
      </p:sp>
    </p:spTree>
    <p:extLst>
      <p:ext uri="{BB962C8B-B14F-4D97-AF65-F5344CB8AC3E}">
        <p14:creationId xmlns:p14="http://schemas.microsoft.com/office/powerpoint/2010/main" val="202465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6B3D-8E9E-99A5-38DC-4E4BAF96E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6A32C-4EA7-2D83-4CBA-6BEFF58EAB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CF0273-D2DC-8223-AE4B-4C3AF79E376F}"/>
              </a:ext>
            </a:extLst>
          </p:cNvPr>
          <p:cNvSpPr>
            <a:spLocks noGrp="1"/>
          </p:cNvSpPr>
          <p:nvPr>
            <p:ph type="dt" sz="half" idx="10"/>
          </p:nvPr>
        </p:nvSpPr>
        <p:spPr/>
        <p:txBody>
          <a:bodyPr/>
          <a:lstStyle/>
          <a:p>
            <a:fld id="{5B863500-061C-43D7-8E43-433B6C387758}" type="datetimeFigureOut">
              <a:rPr lang="en-US" smtClean="0"/>
              <a:t>6/1/2023</a:t>
            </a:fld>
            <a:endParaRPr lang="en-US"/>
          </a:p>
        </p:txBody>
      </p:sp>
      <p:sp>
        <p:nvSpPr>
          <p:cNvPr id="5" name="Footer Placeholder 4">
            <a:extLst>
              <a:ext uri="{FF2B5EF4-FFF2-40B4-BE49-F238E27FC236}">
                <a16:creationId xmlns:a16="http://schemas.microsoft.com/office/drawing/2014/main" id="{46C8ED82-9A48-EDBC-BB12-020666F40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916D17-2B6F-BEC5-DE3C-E4DB00289FBD}"/>
              </a:ext>
            </a:extLst>
          </p:cNvPr>
          <p:cNvSpPr>
            <a:spLocks noGrp="1"/>
          </p:cNvSpPr>
          <p:nvPr>
            <p:ph type="sldNum" sz="quarter" idx="12"/>
          </p:nvPr>
        </p:nvSpPr>
        <p:spPr/>
        <p:txBody>
          <a:bodyPr/>
          <a:lstStyle/>
          <a:p>
            <a:fld id="{8DDA6E1F-344C-4CF6-B68D-C12C225D7723}" type="slidenum">
              <a:rPr lang="en-US" smtClean="0"/>
              <a:t>‹#›</a:t>
            </a:fld>
            <a:endParaRPr lang="en-US"/>
          </a:p>
        </p:txBody>
      </p:sp>
    </p:spTree>
    <p:extLst>
      <p:ext uri="{BB962C8B-B14F-4D97-AF65-F5344CB8AC3E}">
        <p14:creationId xmlns:p14="http://schemas.microsoft.com/office/powerpoint/2010/main" val="3177601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DD276-04B4-1DF7-73E9-47862A6561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D4FE3-E5A0-5E79-C610-768897A8F2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95686B-C2BC-BE6E-41BB-C4989425D8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1AF14B-EBCD-93E8-D5BD-D7E7F3AF3A1F}"/>
              </a:ext>
            </a:extLst>
          </p:cNvPr>
          <p:cNvSpPr>
            <a:spLocks noGrp="1"/>
          </p:cNvSpPr>
          <p:nvPr>
            <p:ph type="dt" sz="half" idx="10"/>
          </p:nvPr>
        </p:nvSpPr>
        <p:spPr/>
        <p:txBody>
          <a:bodyPr/>
          <a:lstStyle/>
          <a:p>
            <a:fld id="{5B863500-061C-43D7-8E43-433B6C387758}" type="datetimeFigureOut">
              <a:rPr lang="en-US" smtClean="0"/>
              <a:t>6/1/2023</a:t>
            </a:fld>
            <a:endParaRPr lang="en-US"/>
          </a:p>
        </p:txBody>
      </p:sp>
      <p:sp>
        <p:nvSpPr>
          <p:cNvPr id="6" name="Footer Placeholder 5">
            <a:extLst>
              <a:ext uri="{FF2B5EF4-FFF2-40B4-BE49-F238E27FC236}">
                <a16:creationId xmlns:a16="http://schemas.microsoft.com/office/drawing/2014/main" id="{31F068F1-09F8-FD89-D10D-9861C7097F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D852C-96B6-8FCD-8A9C-5A3817B168A0}"/>
              </a:ext>
            </a:extLst>
          </p:cNvPr>
          <p:cNvSpPr>
            <a:spLocks noGrp="1"/>
          </p:cNvSpPr>
          <p:nvPr>
            <p:ph type="sldNum" sz="quarter" idx="12"/>
          </p:nvPr>
        </p:nvSpPr>
        <p:spPr/>
        <p:txBody>
          <a:bodyPr/>
          <a:lstStyle/>
          <a:p>
            <a:fld id="{8DDA6E1F-344C-4CF6-B68D-C12C225D7723}" type="slidenum">
              <a:rPr lang="en-US" smtClean="0"/>
              <a:t>‹#›</a:t>
            </a:fld>
            <a:endParaRPr lang="en-US"/>
          </a:p>
        </p:txBody>
      </p:sp>
    </p:spTree>
    <p:extLst>
      <p:ext uri="{BB962C8B-B14F-4D97-AF65-F5344CB8AC3E}">
        <p14:creationId xmlns:p14="http://schemas.microsoft.com/office/powerpoint/2010/main" val="277364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603D4-52FE-A74D-4B95-7ED7952713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6467A-2DAD-24B1-FDFB-3CEDF169B4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29C1E0-3D0D-C3B1-CD79-EE7DBC24E4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54D835-24F0-3C01-CF01-CA62319217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802EAE-5065-1F94-4D77-DC02B0B3CB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C2640D-5184-E9EC-D557-E2A676D6EA26}"/>
              </a:ext>
            </a:extLst>
          </p:cNvPr>
          <p:cNvSpPr>
            <a:spLocks noGrp="1"/>
          </p:cNvSpPr>
          <p:nvPr>
            <p:ph type="dt" sz="half" idx="10"/>
          </p:nvPr>
        </p:nvSpPr>
        <p:spPr/>
        <p:txBody>
          <a:bodyPr/>
          <a:lstStyle/>
          <a:p>
            <a:fld id="{5B863500-061C-43D7-8E43-433B6C387758}" type="datetimeFigureOut">
              <a:rPr lang="en-US" smtClean="0"/>
              <a:t>6/1/2023</a:t>
            </a:fld>
            <a:endParaRPr lang="en-US"/>
          </a:p>
        </p:txBody>
      </p:sp>
      <p:sp>
        <p:nvSpPr>
          <p:cNvPr id="8" name="Footer Placeholder 7">
            <a:extLst>
              <a:ext uri="{FF2B5EF4-FFF2-40B4-BE49-F238E27FC236}">
                <a16:creationId xmlns:a16="http://schemas.microsoft.com/office/drawing/2014/main" id="{E951164E-D4EC-7FA3-5307-4423B5A06F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70672-3553-CAD8-99CB-9374958B169B}"/>
              </a:ext>
            </a:extLst>
          </p:cNvPr>
          <p:cNvSpPr>
            <a:spLocks noGrp="1"/>
          </p:cNvSpPr>
          <p:nvPr>
            <p:ph type="sldNum" sz="quarter" idx="12"/>
          </p:nvPr>
        </p:nvSpPr>
        <p:spPr/>
        <p:txBody>
          <a:bodyPr/>
          <a:lstStyle/>
          <a:p>
            <a:fld id="{8DDA6E1F-344C-4CF6-B68D-C12C225D7723}" type="slidenum">
              <a:rPr lang="en-US" smtClean="0"/>
              <a:t>‹#›</a:t>
            </a:fld>
            <a:endParaRPr lang="en-US"/>
          </a:p>
        </p:txBody>
      </p:sp>
    </p:spTree>
    <p:extLst>
      <p:ext uri="{BB962C8B-B14F-4D97-AF65-F5344CB8AC3E}">
        <p14:creationId xmlns:p14="http://schemas.microsoft.com/office/powerpoint/2010/main" val="406719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22D2-C62C-BBA8-C753-18EE8B1187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09D449-B68E-EB16-3B21-7E432086B19C}"/>
              </a:ext>
            </a:extLst>
          </p:cNvPr>
          <p:cNvSpPr>
            <a:spLocks noGrp="1"/>
          </p:cNvSpPr>
          <p:nvPr>
            <p:ph type="dt" sz="half" idx="10"/>
          </p:nvPr>
        </p:nvSpPr>
        <p:spPr/>
        <p:txBody>
          <a:bodyPr/>
          <a:lstStyle/>
          <a:p>
            <a:fld id="{5B863500-061C-43D7-8E43-433B6C387758}" type="datetimeFigureOut">
              <a:rPr lang="en-US" smtClean="0"/>
              <a:t>6/1/2023</a:t>
            </a:fld>
            <a:endParaRPr lang="en-US"/>
          </a:p>
        </p:txBody>
      </p:sp>
      <p:sp>
        <p:nvSpPr>
          <p:cNvPr id="4" name="Footer Placeholder 3">
            <a:extLst>
              <a:ext uri="{FF2B5EF4-FFF2-40B4-BE49-F238E27FC236}">
                <a16:creationId xmlns:a16="http://schemas.microsoft.com/office/drawing/2014/main" id="{E1CE08CA-60D2-F3B3-32F4-22B9CE841E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570DD-40F8-8354-B06A-36FC7075FBFD}"/>
              </a:ext>
            </a:extLst>
          </p:cNvPr>
          <p:cNvSpPr>
            <a:spLocks noGrp="1"/>
          </p:cNvSpPr>
          <p:nvPr>
            <p:ph type="sldNum" sz="quarter" idx="12"/>
          </p:nvPr>
        </p:nvSpPr>
        <p:spPr/>
        <p:txBody>
          <a:bodyPr/>
          <a:lstStyle/>
          <a:p>
            <a:fld id="{8DDA6E1F-344C-4CF6-B68D-C12C225D7723}" type="slidenum">
              <a:rPr lang="en-US" smtClean="0"/>
              <a:t>‹#›</a:t>
            </a:fld>
            <a:endParaRPr lang="en-US"/>
          </a:p>
        </p:txBody>
      </p:sp>
    </p:spTree>
    <p:extLst>
      <p:ext uri="{BB962C8B-B14F-4D97-AF65-F5344CB8AC3E}">
        <p14:creationId xmlns:p14="http://schemas.microsoft.com/office/powerpoint/2010/main" val="354550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AF8739-1CDA-DE3A-7043-0A12390F667A}"/>
              </a:ext>
            </a:extLst>
          </p:cNvPr>
          <p:cNvSpPr>
            <a:spLocks noGrp="1"/>
          </p:cNvSpPr>
          <p:nvPr>
            <p:ph type="dt" sz="half" idx="10"/>
          </p:nvPr>
        </p:nvSpPr>
        <p:spPr/>
        <p:txBody>
          <a:bodyPr/>
          <a:lstStyle/>
          <a:p>
            <a:fld id="{5B863500-061C-43D7-8E43-433B6C387758}" type="datetimeFigureOut">
              <a:rPr lang="en-US" smtClean="0"/>
              <a:t>6/1/2023</a:t>
            </a:fld>
            <a:endParaRPr lang="en-US"/>
          </a:p>
        </p:txBody>
      </p:sp>
      <p:sp>
        <p:nvSpPr>
          <p:cNvPr id="3" name="Footer Placeholder 2">
            <a:extLst>
              <a:ext uri="{FF2B5EF4-FFF2-40B4-BE49-F238E27FC236}">
                <a16:creationId xmlns:a16="http://schemas.microsoft.com/office/drawing/2014/main" id="{DA2575D6-281D-5802-6288-0BF583F054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721435-7582-30B3-8B14-AC80034DC9E3}"/>
              </a:ext>
            </a:extLst>
          </p:cNvPr>
          <p:cNvSpPr>
            <a:spLocks noGrp="1"/>
          </p:cNvSpPr>
          <p:nvPr>
            <p:ph type="sldNum" sz="quarter" idx="12"/>
          </p:nvPr>
        </p:nvSpPr>
        <p:spPr/>
        <p:txBody>
          <a:bodyPr/>
          <a:lstStyle/>
          <a:p>
            <a:fld id="{8DDA6E1F-344C-4CF6-B68D-C12C225D7723}" type="slidenum">
              <a:rPr lang="en-US" smtClean="0"/>
              <a:t>‹#›</a:t>
            </a:fld>
            <a:endParaRPr lang="en-US"/>
          </a:p>
        </p:txBody>
      </p:sp>
    </p:spTree>
    <p:extLst>
      <p:ext uri="{BB962C8B-B14F-4D97-AF65-F5344CB8AC3E}">
        <p14:creationId xmlns:p14="http://schemas.microsoft.com/office/powerpoint/2010/main" val="71344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A1C5-2F17-29C3-86F3-2E0863B795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7E6C8C-5379-F8FA-47DD-E74A607D5E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9332ED-5FC6-D193-4F62-689794951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089D64-D0A0-8921-4869-83AD0E16319A}"/>
              </a:ext>
            </a:extLst>
          </p:cNvPr>
          <p:cNvSpPr>
            <a:spLocks noGrp="1"/>
          </p:cNvSpPr>
          <p:nvPr>
            <p:ph type="dt" sz="half" idx="10"/>
          </p:nvPr>
        </p:nvSpPr>
        <p:spPr/>
        <p:txBody>
          <a:bodyPr/>
          <a:lstStyle/>
          <a:p>
            <a:fld id="{5B863500-061C-43D7-8E43-433B6C387758}" type="datetimeFigureOut">
              <a:rPr lang="en-US" smtClean="0"/>
              <a:t>6/1/2023</a:t>
            </a:fld>
            <a:endParaRPr lang="en-US"/>
          </a:p>
        </p:txBody>
      </p:sp>
      <p:sp>
        <p:nvSpPr>
          <p:cNvPr id="6" name="Footer Placeholder 5">
            <a:extLst>
              <a:ext uri="{FF2B5EF4-FFF2-40B4-BE49-F238E27FC236}">
                <a16:creationId xmlns:a16="http://schemas.microsoft.com/office/drawing/2014/main" id="{8B860B22-723E-92C3-1CB0-4B6BAF74B0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E49978-64C9-5301-8EF4-17F5E80473DF}"/>
              </a:ext>
            </a:extLst>
          </p:cNvPr>
          <p:cNvSpPr>
            <a:spLocks noGrp="1"/>
          </p:cNvSpPr>
          <p:nvPr>
            <p:ph type="sldNum" sz="quarter" idx="12"/>
          </p:nvPr>
        </p:nvSpPr>
        <p:spPr/>
        <p:txBody>
          <a:bodyPr/>
          <a:lstStyle/>
          <a:p>
            <a:fld id="{8DDA6E1F-344C-4CF6-B68D-C12C225D7723}" type="slidenum">
              <a:rPr lang="en-US" smtClean="0"/>
              <a:t>‹#›</a:t>
            </a:fld>
            <a:endParaRPr lang="en-US"/>
          </a:p>
        </p:txBody>
      </p:sp>
    </p:spTree>
    <p:extLst>
      <p:ext uri="{BB962C8B-B14F-4D97-AF65-F5344CB8AC3E}">
        <p14:creationId xmlns:p14="http://schemas.microsoft.com/office/powerpoint/2010/main" val="105574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6DC0-BB57-25A0-0854-AE91D54E5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8A87C5-CCCB-B503-C372-44A37C439D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DC1453-F4A7-193C-02CD-DB474DB22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E9EE1-9FCD-34A8-B97A-DD30669F0CEE}"/>
              </a:ext>
            </a:extLst>
          </p:cNvPr>
          <p:cNvSpPr>
            <a:spLocks noGrp="1"/>
          </p:cNvSpPr>
          <p:nvPr>
            <p:ph type="dt" sz="half" idx="10"/>
          </p:nvPr>
        </p:nvSpPr>
        <p:spPr/>
        <p:txBody>
          <a:bodyPr/>
          <a:lstStyle/>
          <a:p>
            <a:fld id="{5B863500-061C-43D7-8E43-433B6C387758}" type="datetimeFigureOut">
              <a:rPr lang="en-US" smtClean="0"/>
              <a:t>6/1/2023</a:t>
            </a:fld>
            <a:endParaRPr lang="en-US"/>
          </a:p>
        </p:txBody>
      </p:sp>
      <p:sp>
        <p:nvSpPr>
          <p:cNvPr id="6" name="Footer Placeholder 5">
            <a:extLst>
              <a:ext uri="{FF2B5EF4-FFF2-40B4-BE49-F238E27FC236}">
                <a16:creationId xmlns:a16="http://schemas.microsoft.com/office/drawing/2014/main" id="{2F593ACD-409E-C0CA-88A6-D929BFEA2C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15DA3-B1C8-B95B-766F-3672747D827F}"/>
              </a:ext>
            </a:extLst>
          </p:cNvPr>
          <p:cNvSpPr>
            <a:spLocks noGrp="1"/>
          </p:cNvSpPr>
          <p:nvPr>
            <p:ph type="sldNum" sz="quarter" idx="12"/>
          </p:nvPr>
        </p:nvSpPr>
        <p:spPr/>
        <p:txBody>
          <a:bodyPr/>
          <a:lstStyle/>
          <a:p>
            <a:fld id="{8DDA6E1F-344C-4CF6-B68D-C12C225D7723}" type="slidenum">
              <a:rPr lang="en-US" smtClean="0"/>
              <a:t>‹#›</a:t>
            </a:fld>
            <a:endParaRPr lang="en-US"/>
          </a:p>
        </p:txBody>
      </p:sp>
    </p:spTree>
    <p:extLst>
      <p:ext uri="{BB962C8B-B14F-4D97-AF65-F5344CB8AC3E}">
        <p14:creationId xmlns:p14="http://schemas.microsoft.com/office/powerpoint/2010/main" val="391242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396F7C-D3EA-FB89-35EB-27B60208E7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303C3F-B895-D879-1F24-501BBBE598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3B96E-CB83-6D47-869E-FFDE980898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63500-061C-43D7-8E43-433B6C387758}" type="datetimeFigureOut">
              <a:rPr lang="en-US" smtClean="0"/>
              <a:t>6/1/2023</a:t>
            </a:fld>
            <a:endParaRPr lang="en-US"/>
          </a:p>
        </p:txBody>
      </p:sp>
      <p:sp>
        <p:nvSpPr>
          <p:cNvPr id="5" name="Footer Placeholder 4">
            <a:extLst>
              <a:ext uri="{FF2B5EF4-FFF2-40B4-BE49-F238E27FC236}">
                <a16:creationId xmlns:a16="http://schemas.microsoft.com/office/drawing/2014/main" id="{D26B9339-76B4-6ED0-E433-288345E315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3D7E1B-F4DB-4118-326F-A6FC7379EA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A6E1F-344C-4CF6-B68D-C12C225D7723}" type="slidenum">
              <a:rPr lang="en-US" smtClean="0"/>
              <a:t>‹#›</a:t>
            </a:fld>
            <a:endParaRPr lang="en-US"/>
          </a:p>
        </p:txBody>
      </p:sp>
    </p:spTree>
    <p:extLst>
      <p:ext uri="{BB962C8B-B14F-4D97-AF65-F5344CB8AC3E}">
        <p14:creationId xmlns:p14="http://schemas.microsoft.com/office/powerpoint/2010/main" val="3188641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47637" y="700023"/>
            <a:ext cx="6105381"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Q47. A person starts from point G and moves 10 km East. He turns left and moves 5 km, turns left again moves 5 km, then turns right and moves 3 km and takes a ﬁnal left turn and moves 5 km to reach a point F. How much and in which direction does he need to move now to reach point G?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8 km South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8 km North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10 km West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5 km West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D6B42ED4-D78F-FA3D-8311-97D5655888CE}"/>
              </a:ext>
            </a:extLst>
          </p:cNvPr>
          <p:cNvSpPr txBox="1"/>
          <p:nvPr/>
        </p:nvSpPr>
        <p:spPr>
          <a:xfrm>
            <a:off x="6557818" y="938381"/>
            <a:ext cx="5163127" cy="3785652"/>
          </a:xfrm>
          <a:prstGeom prst="rect">
            <a:avLst/>
          </a:prstGeom>
          <a:noFill/>
        </p:spPr>
        <p:txBody>
          <a:bodyPr wrap="square" rtlCol="0">
            <a:spAutoFit/>
          </a:bodyPr>
          <a:lstStyle/>
          <a:p>
            <a:pPr algn="just"/>
            <a:r>
              <a:rPr lang="ne-NP" sz="2400" dirty="0"/>
              <a:t>एक व्यक्ति बिंदु </a:t>
            </a:r>
            <a:r>
              <a:rPr lang="en-US" sz="2400" dirty="0"/>
              <a:t>G </a:t>
            </a:r>
            <a:r>
              <a:rPr lang="ne-NP" sz="2400" dirty="0"/>
              <a:t>से शुरू करता है और 10 किमी पूर्व की ओर चलता है। वह बाएं मुड़ता है और 5 किमी चलता है, बाएं मुड़ता है फिर 5 किमी चलता है, फिर दाएं मुड़ता है और 3 किमी चलता है और अंतिम बाएं मुड़ता है और बिंदु </a:t>
            </a:r>
            <a:r>
              <a:rPr lang="en-US" sz="2400" dirty="0"/>
              <a:t>F </a:t>
            </a:r>
            <a:r>
              <a:rPr lang="ne-NP" sz="2400" dirty="0"/>
              <a:t>पर पहुंचने के लिए 5 किमी चलता है। अब उसे कितनी और किस दिशा में जाने की आवश्यकता है बिंदु </a:t>
            </a:r>
            <a:r>
              <a:rPr lang="en-US" sz="2400" dirty="0"/>
              <a:t>G </a:t>
            </a:r>
            <a:r>
              <a:rPr lang="ne-NP" sz="2400" dirty="0"/>
              <a:t>तक पहुँचने के लिए?</a:t>
            </a:r>
            <a:endParaRPr lang="en-US" sz="2400" dirty="0"/>
          </a:p>
        </p:txBody>
      </p:sp>
    </p:spTree>
    <p:extLst>
      <p:ext uri="{BB962C8B-B14F-4D97-AF65-F5344CB8AC3E}">
        <p14:creationId xmlns:p14="http://schemas.microsoft.com/office/powerpoint/2010/main" val="345603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12291" y="885911"/>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Q48. Which of the given letter-clusters will replace the question mark (?) in the following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EGAU, GKCX, IOEA, ?, MWIG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KSHD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KTGD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KSGD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KTHD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939030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784924"/>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Q49. Select the option that is embedded in the given figure (rotation is NOT allowed).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9FD70F0A-3E22-0041-1718-FC75AABBCCE8}"/>
              </a:ext>
            </a:extLst>
          </p:cNvPr>
          <p:cNvPicPr>
            <a:picLocks noChangeAspect="1"/>
          </p:cNvPicPr>
          <p:nvPr/>
        </p:nvPicPr>
        <p:blipFill>
          <a:blip r:embed="rId3"/>
          <a:stretch>
            <a:fillRect/>
          </a:stretch>
        </p:blipFill>
        <p:spPr>
          <a:xfrm>
            <a:off x="838563" y="1780298"/>
            <a:ext cx="2062761" cy="1419535"/>
          </a:xfrm>
          <a:prstGeom prst="rect">
            <a:avLst/>
          </a:prstGeom>
        </p:spPr>
      </p:pic>
      <p:pic>
        <p:nvPicPr>
          <p:cNvPr id="10" name="Picture 9">
            <a:extLst>
              <a:ext uri="{FF2B5EF4-FFF2-40B4-BE49-F238E27FC236}">
                <a16:creationId xmlns:a16="http://schemas.microsoft.com/office/drawing/2014/main" id="{425CE189-1877-FA6A-5DDD-E6ECDA42CF3C}"/>
              </a:ext>
            </a:extLst>
          </p:cNvPr>
          <p:cNvPicPr>
            <a:picLocks noChangeAspect="1"/>
          </p:cNvPicPr>
          <p:nvPr/>
        </p:nvPicPr>
        <p:blipFill>
          <a:blip r:embed="rId4"/>
          <a:stretch>
            <a:fillRect/>
          </a:stretch>
        </p:blipFill>
        <p:spPr>
          <a:xfrm>
            <a:off x="791947" y="3362815"/>
            <a:ext cx="1869978" cy="1448238"/>
          </a:xfrm>
          <a:prstGeom prst="rect">
            <a:avLst/>
          </a:prstGeom>
        </p:spPr>
      </p:pic>
      <p:pic>
        <p:nvPicPr>
          <p:cNvPr id="12" name="Picture 11">
            <a:extLst>
              <a:ext uri="{FF2B5EF4-FFF2-40B4-BE49-F238E27FC236}">
                <a16:creationId xmlns:a16="http://schemas.microsoft.com/office/drawing/2014/main" id="{98F91BE1-99F2-F448-11F1-BA2D3F584E77}"/>
              </a:ext>
            </a:extLst>
          </p:cNvPr>
          <p:cNvPicPr>
            <a:picLocks noChangeAspect="1"/>
          </p:cNvPicPr>
          <p:nvPr/>
        </p:nvPicPr>
        <p:blipFill>
          <a:blip r:embed="rId5"/>
          <a:stretch>
            <a:fillRect/>
          </a:stretch>
        </p:blipFill>
        <p:spPr>
          <a:xfrm>
            <a:off x="3681461" y="3139382"/>
            <a:ext cx="1388853" cy="1643063"/>
          </a:xfrm>
          <a:prstGeom prst="rect">
            <a:avLst/>
          </a:prstGeom>
        </p:spPr>
      </p:pic>
      <p:pic>
        <p:nvPicPr>
          <p:cNvPr id="14" name="Picture 13">
            <a:extLst>
              <a:ext uri="{FF2B5EF4-FFF2-40B4-BE49-F238E27FC236}">
                <a16:creationId xmlns:a16="http://schemas.microsoft.com/office/drawing/2014/main" id="{803611FB-ECC8-75C2-00B0-6BF7188D8E57}"/>
              </a:ext>
            </a:extLst>
          </p:cNvPr>
          <p:cNvPicPr>
            <a:picLocks noChangeAspect="1"/>
          </p:cNvPicPr>
          <p:nvPr/>
        </p:nvPicPr>
        <p:blipFill>
          <a:blip r:embed="rId6"/>
          <a:stretch>
            <a:fillRect/>
          </a:stretch>
        </p:blipFill>
        <p:spPr>
          <a:xfrm>
            <a:off x="6357214" y="3094468"/>
            <a:ext cx="1640428" cy="1687977"/>
          </a:xfrm>
          <a:prstGeom prst="rect">
            <a:avLst/>
          </a:prstGeom>
        </p:spPr>
      </p:pic>
      <p:pic>
        <p:nvPicPr>
          <p:cNvPr id="16" name="Picture 15">
            <a:extLst>
              <a:ext uri="{FF2B5EF4-FFF2-40B4-BE49-F238E27FC236}">
                <a16:creationId xmlns:a16="http://schemas.microsoft.com/office/drawing/2014/main" id="{ED69F497-27FD-62E6-1B6F-955996D75F5A}"/>
              </a:ext>
            </a:extLst>
          </p:cNvPr>
          <p:cNvPicPr>
            <a:picLocks noChangeAspect="1"/>
          </p:cNvPicPr>
          <p:nvPr/>
        </p:nvPicPr>
        <p:blipFill>
          <a:blip r:embed="rId7"/>
          <a:stretch>
            <a:fillRect/>
          </a:stretch>
        </p:blipFill>
        <p:spPr>
          <a:xfrm>
            <a:off x="9344206" y="3139382"/>
            <a:ext cx="2238375" cy="1314450"/>
          </a:xfrm>
          <a:prstGeom prst="rect">
            <a:avLst/>
          </a:prstGeom>
        </p:spPr>
      </p:pic>
    </p:spTree>
    <p:extLst>
      <p:ext uri="{BB962C8B-B14F-4D97-AF65-F5344CB8AC3E}">
        <p14:creationId xmlns:p14="http://schemas.microsoft.com/office/powerpoint/2010/main" val="21245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47637" y="938381"/>
            <a:ext cx="5541963"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Q50. Six people, A, B, C, D, E, and F are seated in a row facing north. Only two people sit to the right of C. Only two people sit between B and C. F sits fourth to the right of B. E is an immediate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A and B. What is the position of D?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Third to the left of A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Third to the right of E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Third to the left of E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Third to the right of A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B53A3A12-83F6-7510-7A6F-A9E0BCB35786}"/>
              </a:ext>
            </a:extLst>
          </p:cNvPr>
          <p:cNvSpPr txBox="1"/>
          <p:nvPr/>
        </p:nvSpPr>
        <p:spPr>
          <a:xfrm>
            <a:off x="5975927" y="929144"/>
            <a:ext cx="5865091" cy="2308324"/>
          </a:xfrm>
          <a:prstGeom prst="rect">
            <a:avLst/>
          </a:prstGeom>
          <a:noFill/>
        </p:spPr>
        <p:txBody>
          <a:bodyPr wrap="square" rtlCol="0">
            <a:spAutoFit/>
          </a:bodyPr>
          <a:lstStyle/>
          <a:p>
            <a:pPr algn="just"/>
            <a:r>
              <a:rPr lang="ne-NP" sz="2400" dirty="0"/>
              <a:t>छह व्यक्ति, </a:t>
            </a:r>
            <a:r>
              <a:rPr lang="en-US" sz="2400" dirty="0"/>
              <a:t>A, B, C, D, E, </a:t>
            </a:r>
            <a:r>
              <a:rPr lang="ne-NP" sz="2400" dirty="0"/>
              <a:t>और </a:t>
            </a:r>
            <a:r>
              <a:rPr lang="en-US" sz="2400" dirty="0"/>
              <a:t>F </a:t>
            </a:r>
            <a:r>
              <a:rPr lang="ne-NP" sz="2400" dirty="0"/>
              <a:t>एक पंक्ति में उत्तर की ओर उन्मुख होकर बैठे हैं। केवल दो व्यक्ति </a:t>
            </a:r>
            <a:r>
              <a:rPr lang="en-US" sz="2400" dirty="0"/>
              <a:t>C </a:t>
            </a:r>
            <a:r>
              <a:rPr lang="ne-NP" sz="2400" dirty="0"/>
              <a:t>के दायें बैठे हैं। केवल दो व्यक्ति </a:t>
            </a:r>
            <a:r>
              <a:rPr lang="en-US" sz="2400" dirty="0"/>
              <a:t>B </a:t>
            </a:r>
            <a:r>
              <a:rPr lang="ne-NP" sz="2400" dirty="0"/>
              <a:t>और </a:t>
            </a:r>
            <a:r>
              <a:rPr lang="en-US" sz="2400" dirty="0"/>
              <a:t>C </a:t>
            </a:r>
            <a:r>
              <a:rPr lang="ne-NP" sz="2400" dirty="0"/>
              <a:t>के मध्य बैठे हैं। </a:t>
            </a:r>
            <a:r>
              <a:rPr lang="en-US" sz="2400" dirty="0"/>
              <a:t>F, B </a:t>
            </a:r>
            <a:r>
              <a:rPr lang="ne-NP" sz="2400" dirty="0"/>
              <a:t>के दायें से चौथे स्थान पर बैठा है। </a:t>
            </a:r>
            <a:r>
              <a:rPr lang="en-US" sz="2400" dirty="0"/>
              <a:t>E, A </a:t>
            </a:r>
            <a:r>
              <a:rPr lang="ne-NP" sz="2400" dirty="0"/>
              <a:t>और </a:t>
            </a:r>
            <a:r>
              <a:rPr lang="en-US" sz="2400" dirty="0"/>
              <a:t>B </a:t>
            </a:r>
            <a:r>
              <a:rPr lang="ne-NP" sz="2400" dirty="0"/>
              <a:t>का निकटतम पडोसी है। </a:t>
            </a:r>
            <a:r>
              <a:rPr lang="en-US" sz="2400" dirty="0"/>
              <a:t>D </a:t>
            </a:r>
            <a:r>
              <a:rPr lang="ne-NP" sz="2400" dirty="0"/>
              <a:t>का स्थान क्या है?</a:t>
            </a:r>
            <a:endParaRPr lang="en-US" sz="2400" dirty="0"/>
          </a:p>
        </p:txBody>
      </p:sp>
    </p:spTree>
    <p:extLst>
      <p:ext uri="{BB962C8B-B14F-4D97-AF65-F5344CB8AC3E}">
        <p14:creationId xmlns:p14="http://schemas.microsoft.com/office/powerpoint/2010/main" val="2910992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 Select the word-pair in which the two words are related in the same way as are the two words in the given pair.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(The words must be considered as meaningful English words and must not be related to each other based on the number of letters/number of consonants/vowels in the word)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Fragile : Tough </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भंगुर : कठोर</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Immense : Huge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Glory : Renown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Gorgeous : Dazzling</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Hastily : Leisurely</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747697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 Three different positions of the same dice are shown (Figures 1 – 3). Find the number on the face opposite to the face having ‘1’.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3</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6</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4</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5</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E2C55E20-FAD1-E71F-249A-1B61C8EF65C3}"/>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artisticPhotocopy/>
                    </a14:imgEffect>
                    <a14:imgEffect>
                      <a14:brightnessContrast bright="20000" contrast="-40000"/>
                    </a14:imgEffect>
                  </a14:imgLayer>
                </a14:imgProps>
              </a:ext>
            </a:extLst>
          </a:blip>
          <a:stretch>
            <a:fillRect/>
          </a:stretch>
        </p:blipFill>
        <p:spPr>
          <a:xfrm>
            <a:off x="539063" y="1971420"/>
            <a:ext cx="4356450" cy="1801683"/>
          </a:xfrm>
          <a:prstGeom prst="rect">
            <a:avLst/>
          </a:prstGeom>
        </p:spPr>
      </p:pic>
    </p:spTree>
    <p:extLst>
      <p:ext uri="{BB962C8B-B14F-4D97-AF65-F5344CB8AC3E}">
        <p14:creationId xmlns:p14="http://schemas.microsoft.com/office/powerpoint/2010/main" val="3782569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 Arrange the following in a logical and meaningful order.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 Brown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 Brief</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Built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 Beach</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 Blame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6. Birth</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 5, 6, 4, 3, 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4, 6, 5, 2, 1, 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 6, 5, 4, 3, 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 3, 2, 6, 4, 5</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045823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 Select the option that is related to the third number in the same way as the second number is related to the ﬁrst number and the sixth number is related to the ﬁfth number.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6 : 252 :: 4 : ? :: 9 : 810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80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82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78</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75</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177926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 In a certain code language, ‘LIMITED’ is written as ‘MJNHUFE’ and ‘NEUTRAL’ is written as ‘OFVSSBM’. How will ‘ORGANIC’ be written in that language?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NSIBCKE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PSHZOJD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PQIBOJD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NQFZMHB</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37192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Q6. Select the option that represents the letters that, when sequentially placed from left to right in the blanks below, will complete the letter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L R _ D L R M _ L _ M D _ _ _ 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LRDMRD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MDRLRM</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MDRMLR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LDRMRD</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87319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6045231"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Q7. Seven people, A, B, C, D, E, F and G, are sitting in a straight row, facing the north. Only two people sit to the left of G. Only two people sit between A and F. A sits to the left of F. D is an immediate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F to the right. Only one person sits to the right of B. E is not an immediate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G. How many people sit between E and A?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4</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CAA8CB5D-EEF8-4600-1609-6BE1E08CB735}"/>
              </a:ext>
            </a:extLst>
          </p:cNvPr>
          <p:cNvSpPr txBox="1"/>
          <p:nvPr/>
        </p:nvSpPr>
        <p:spPr>
          <a:xfrm>
            <a:off x="6731540" y="938381"/>
            <a:ext cx="5077839" cy="4832092"/>
          </a:xfrm>
          <a:prstGeom prst="rect">
            <a:avLst/>
          </a:prstGeom>
          <a:noFill/>
        </p:spPr>
        <p:txBody>
          <a:bodyPr wrap="square" rtlCol="0">
            <a:spAutoFit/>
          </a:bodyPr>
          <a:lstStyle/>
          <a:p>
            <a:pPr algn="just"/>
            <a:r>
              <a:rPr lang="ne-NP" sz="2800" dirty="0"/>
              <a:t>सात व्यक्ति </a:t>
            </a:r>
            <a:r>
              <a:rPr lang="en-US" sz="2800" dirty="0"/>
              <a:t>A, B, C, D, E, F </a:t>
            </a:r>
            <a:r>
              <a:rPr lang="ne-NP" sz="2800" dirty="0"/>
              <a:t>और </a:t>
            </a:r>
            <a:r>
              <a:rPr lang="en-US" sz="2800" dirty="0"/>
              <a:t>G </a:t>
            </a:r>
            <a:r>
              <a:rPr lang="ne-NP" sz="2800" dirty="0"/>
              <a:t>एक सीधी पंक्ति में उत्तर की ओर उन्मुख होकर बैठे हैं। </a:t>
            </a:r>
            <a:r>
              <a:rPr lang="en-US" sz="2800" dirty="0"/>
              <a:t>G </a:t>
            </a:r>
            <a:r>
              <a:rPr lang="ne-NP" sz="2800" dirty="0"/>
              <a:t>के बायें ओर केवल दो व्यक्ति बैठे हैं। </a:t>
            </a:r>
            <a:r>
              <a:rPr lang="en-US" sz="2800" dirty="0"/>
              <a:t>A </a:t>
            </a:r>
            <a:r>
              <a:rPr lang="ne-NP" sz="2800" dirty="0"/>
              <a:t>और </a:t>
            </a:r>
            <a:r>
              <a:rPr lang="en-US" sz="2800" dirty="0"/>
              <a:t>F </a:t>
            </a:r>
            <a:r>
              <a:rPr lang="ne-NP" sz="2800" dirty="0"/>
              <a:t>के मध्य केवल दो व्यक्ति बैठे हैं। </a:t>
            </a:r>
            <a:r>
              <a:rPr lang="en-US" sz="2800" dirty="0"/>
              <a:t>A, F </a:t>
            </a:r>
            <a:r>
              <a:rPr lang="ne-NP" sz="2800" dirty="0"/>
              <a:t>के बायें बैठा है। </a:t>
            </a:r>
            <a:r>
              <a:rPr lang="en-US" sz="2800" dirty="0"/>
              <a:t>D, F </a:t>
            </a:r>
            <a:r>
              <a:rPr lang="ne-NP" sz="2800" dirty="0"/>
              <a:t>के दायें निकटतम पडोसी है। केवल एक व्यक्ति </a:t>
            </a:r>
            <a:r>
              <a:rPr lang="en-US" sz="2800" dirty="0"/>
              <a:t>B </a:t>
            </a:r>
            <a:r>
              <a:rPr lang="ne-NP" sz="2800" dirty="0"/>
              <a:t>के दायें बैठा है। </a:t>
            </a:r>
            <a:r>
              <a:rPr lang="en-US" sz="2800" dirty="0"/>
              <a:t>E, G </a:t>
            </a:r>
            <a:r>
              <a:rPr lang="ne-NP" sz="2800" dirty="0"/>
              <a:t>का निकटतम पडोसी नहीं है। </a:t>
            </a:r>
            <a:r>
              <a:rPr lang="en-US" sz="2800" dirty="0"/>
              <a:t>E </a:t>
            </a:r>
            <a:r>
              <a:rPr lang="ne-NP" sz="2800" dirty="0"/>
              <a:t>और </a:t>
            </a:r>
            <a:r>
              <a:rPr lang="en-US" sz="2800" dirty="0"/>
              <a:t>A </a:t>
            </a:r>
            <a:r>
              <a:rPr lang="ne-NP" sz="2800" dirty="0"/>
              <a:t>के मध्य कितने व्यक्ति बैठे हैं?</a:t>
            </a:r>
            <a:endParaRPr lang="en-US" sz="2800" dirty="0"/>
          </a:p>
        </p:txBody>
      </p:sp>
    </p:spTree>
    <p:extLst>
      <p:ext uri="{BB962C8B-B14F-4D97-AF65-F5344CB8AC3E}">
        <p14:creationId xmlns:p14="http://schemas.microsoft.com/office/powerpoint/2010/main" val="2520620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6045231"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Q7. Seven people, A, B, C, D, E, F and G, are sitting in a straight row, facing the north. Only two people sit to the left of G. Only two people sit between A and F. A sits to the left of F. D is an immediate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F to the right. Only one person sits to the right of B. E is not an immediate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G. How many people sit between E and A?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4</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437314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Q8. Which of the following numbers will replace the question mark (?) in the given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 15, 48, ?, 444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147</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246</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96</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128</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892048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Q9. In a certain code language, ‘HIDE’ is written as ‘6723’ and ‘FORT’ is written as ‘4131618’. How will ‘DUTY’ be written in that language?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349186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42998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24986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2191823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284062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Q10. Two statements are given, followed by two conclusions numbered I and II. Assuming the statements to be true, even if they seem to be at variance with commonly known facts, decide which of the conclusions logically follow(s) from the statements.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Statements: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All dogs are pets.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Some dogs are stray.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Conclusions: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I. Some pets are dogs.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II. Some pets are stray.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Neither conclusion I nor II follows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Both conclusions I and II follow</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Only conclusion II follows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Only conclusion I follows</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319999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632311"/>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Q11. In this question, three statements are given, followed by two conclusions numbered I and II. Assuming the statements to be true, even if they seem to be at variance with commonly known facts, decide which of the conclusion(s) logically follow(s) from the statements. </a:t>
            </a:r>
            <a:r>
              <a:rPr lang="en-US" sz="24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Statements: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All girls are students.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All students are leaders.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Some leaders are brave.</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Conclusions: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I. All girls are leaders.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II. Some girls are brave.</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 Only conclusion I follows.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(b) Neither conclusion I nor II follows.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 Both conclusions I and II follow.</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(d) Only conclusion II follows.</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771739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Q12. Select the number from among the given options that can replace the question mark (?) in the following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115, 71, 90, 89, 65, 107, ?, 125</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42</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49</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40</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45</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083353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97204" y="700023"/>
            <a:ext cx="5335112" cy="6001643"/>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Q13. </a:t>
            </a:r>
            <a:r>
              <a:rPr lang="en-US" sz="2000" b="1" dirty="0">
                <a:latin typeface="Cambria" panose="02040503050406030204" pitchFamily="18" charset="0"/>
                <a:ea typeface="Cambria" panose="02040503050406030204" pitchFamily="18" charset="0"/>
                <a:cs typeface="Arial Unicode MS" panose="020B0604020202020204" pitchFamily="34" charset="-128"/>
              </a:rPr>
              <a:t>Ten people are sitting in two parallel rows with ﬁve people each in such a way that there is equal distance between adjacent persons.</a:t>
            </a:r>
          </a:p>
          <a:p>
            <a:pPr algn="just">
              <a:tabLst>
                <a:tab pos="2454275" algn="l"/>
              </a:tabLst>
            </a:pPr>
            <a:r>
              <a:rPr lang="en-US" sz="2000" b="1" dirty="0">
                <a:latin typeface="Cambria" panose="02040503050406030204" pitchFamily="18" charset="0"/>
                <a:ea typeface="Cambria" panose="02040503050406030204" pitchFamily="18" charset="0"/>
                <a:cs typeface="Arial Unicode MS" panose="020B0604020202020204" pitchFamily="34" charset="-128"/>
              </a:rPr>
              <a:t>In row I – P, Q, R, S and T are seated and all of them are facing south.</a:t>
            </a:r>
          </a:p>
          <a:p>
            <a:pPr algn="just">
              <a:tabLst>
                <a:tab pos="2454275" algn="l"/>
              </a:tabLst>
            </a:pPr>
            <a:r>
              <a:rPr lang="en-US" sz="2000" b="1" dirty="0">
                <a:latin typeface="Cambria" panose="02040503050406030204" pitchFamily="18" charset="0"/>
                <a:ea typeface="Cambria" panose="02040503050406030204" pitchFamily="18" charset="0"/>
                <a:cs typeface="Arial Unicode MS" panose="020B0604020202020204" pitchFamily="34" charset="-128"/>
              </a:rPr>
              <a:t>In row II – A, B, C, D and E are seated and all of them are facing north.</a:t>
            </a:r>
          </a:p>
          <a:p>
            <a:pPr algn="just">
              <a:tabLst>
                <a:tab pos="2454275" algn="l"/>
              </a:tabLst>
            </a:pPr>
            <a:r>
              <a:rPr lang="en-US" sz="2000" b="1" dirty="0">
                <a:latin typeface="Cambria" panose="02040503050406030204" pitchFamily="18" charset="0"/>
                <a:ea typeface="Cambria" panose="02040503050406030204" pitchFamily="18" charset="0"/>
                <a:cs typeface="Arial Unicode MS" panose="020B0604020202020204" pitchFamily="34" charset="-128"/>
              </a:rPr>
              <a:t>R sits between S and P. D sits at the extreme right end of their row exactly opposite Q. B sits at the </a:t>
            </a:r>
            <a:r>
              <a:rPr lang="en-US" sz="2000" b="1" dirty="0" err="1">
                <a:latin typeface="Cambria" panose="02040503050406030204" pitchFamily="18" charset="0"/>
                <a:ea typeface="Cambria" panose="02040503050406030204" pitchFamily="18" charset="0"/>
                <a:cs typeface="Arial Unicode MS" panose="020B0604020202020204" pitchFamily="34" charset="-128"/>
              </a:rPr>
              <a:t>centre</a:t>
            </a:r>
            <a:r>
              <a:rPr lang="en-US" sz="2000" b="1" dirty="0">
                <a:latin typeface="Cambria" panose="02040503050406030204" pitchFamily="18" charset="0"/>
                <a:ea typeface="Cambria" panose="02040503050406030204" pitchFamily="18" charset="0"/>
                <a:cs typeface="Arial Unicode MS" panose="020B0604020202020204" pitchFamily="34" charset="-128"/>
              </a:rPr>
              <a:t> of their row exactly opposite P. E sits exactly opposite R. C is the immediate </a:t>
            </a:r>
            <a:r>
              <a:rPr lang="en-US" sz="20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000" b="1" dirty="0">
                <a:latin typeface="Cambria" panose="02040503050406030204" pitchFamily="18" charset="0"/>
                <a:ea typeface="Cambria" panose="02040503050406030204" pitchFamily="18" charset="0"/>
                <a:cs typeface="Arial Unicode MS" panose="020B0604020202020204" pitchFamily="34" charset="-128"/>
              </a:rPr>
              <a:t> of D. Who sits at the extreme left end of the row of the people facing North? </a:t>
            </a:r>
            <a:r>
              <a:rPr lang="en-US" sz="20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fr-FR" sz="2000" b="1" dirty="0">
                <a:latin typeface="Cambria" panose="02040503050406030204" pitchFamily="18" charset="0"/>
                <a:ea typeface="Cambria" panose="02040503050406030204" pitchFamily="18" charset="0"/>
                <a:cs typeface="Arial Unicode MS" panose="020B0604020202020204" pitchFamily="34" charset="-128"/>
              </a:rPr>
              <a:t>(a) E </a:t>
            </a:r>
          </a:p>
          <a:p>
            <a:pPr algn="just">
              <a:tabLst>
                <a:tab pos="2454275" algn="l"/>
              </a:tabLst>
            </a:pPr>
            <a:r>
              <a:rPr lang="fr-FR" sz="2000" b="1" dirty="0">
                <a:latin typeface="Cambria" panose="02040503050406030204" pitchFamily="18" charset="0"/>
                <a:ea typeface="Cambria" panose="02040503050406030204" pitchFamily="18" charset="0"/>
                <a:cs typeface="Arial Unicode MS" panose="020B0604020202020204" pitchFamily="34" charset="-128"/>
              </a:rPr>
              <a:t>(b) A </a:t>
            </a:r>
          </a:p>
          <a:p>
            <a:pPr algn="just">
              <a:tabLst>
                <a:tab pos="2454275" algn="l"/>
              </a:tabLst>
            </a:pPr>
            <a:r>
              <a:rPr lang="fr-FR" sz="2000" b="1" dirty="0">
                <a:latin typeface="Cambria" panose="02040503050406030204" pitchFamily="18" charset="0"/>
                <a:ea typeface="Cambria" panose="02040503050406030204" pitchFamily="18" charset="0"/>
                <a:cs typeface="Arial Unicode MS" panose="020B0604020202020204" pitchFamily="34" charset="-128"/>
              </a:rPr>
              <a:t>(c) D </a:t>
            </a:r>
          </a:p>
          <a:p>
            <a:pPr algn="just">
              <a:tabLst>
                <a:tab pos="2454275" algn="l"/>
              </a:tabLst>
            </a:pPr>
            <a:r>
              <a:rPr lang="fr-FR" sz="2000" b="1" dirty="0">
                <a:latin typeface="Cambria" panose="02040503050406030204" pitchFamily="18" charset="0"/>
                <a:ea typeface="Cambria" panose="02040503050406030204" pitchFamily="18" charset="0"/>
                <a:cs typeface="Arial Unicode MS" panose="020B0604020202020204" pitchFamily="34" charset="-128"/>
              </a:rPr>
              <a:t>(d) B </a:t>
            </a:r>
            <a:endParaRPr lang="en-US" sz="24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A1EB8947-640A-9626-E7A5-B5B75669D80D}"/>
              </a:ext>
            </a:extLst>
          </p:cNvPr>
          <p:cNvSpPr txBox="1"/>
          <p:nvPr/>
        </p:nvSpPr>
        <p:spPr>
          <a:xfrm>
            <a:off x="5817140" y="924128"/>
            <a:ext cx="6031149" cy="4093428"/>
          </a:xfrm>
          <a:prstGeom prst="rect">
            <a:avLst/>
          </a:prstGeom>
          <a:noFill/>
        </p:spPr>
        <p:txBody>
          <a:bodyPr wrap="square" rtlCol="0">
            <a:spAutoFit/>
          </a:bodyPr>
          <a:lstStyle/>
          <a:p>
            <a:r>
              <a:rPr lang="ne-NP" sz="2000" dirty="0"/>
              <a:t>दस व्यक्ति दो समानांतर पंक्तियों में पांच व्यक्तियों के साथ इस प्रकार बैठे हैं कि आसन्न व्यक्तियों के बीच समान दूरी है।</a:t>
            </a:r>
          </a:p>
          <a:p>
            <a:r>
              <a:rPr lang="ne-NP" sz="2000" dirty="0"/>
              <a:t>पंक्ति </a:t>
            </a:r>
            <a:r>
              <a:rPr lang="en-US" sz="2000" dirty="0"/>
              <a:t>I </a:t>
            </a:r>
            <a:r>
              <a:rPr lang="ne-NP" sz="2000" dirty="0"/>
              <a:t>में – </a:t>
            </a:r>
            <a:r>
              <a:rPr lang="en-US" sz="2000" dirty="0"/>
              <a:t>P, Q, R, S </a:t>
            </a:r>
            <a:r>
              <a:rPr lang="ne-NP" sz="2000" dirty="0"/>
              <a:t>और </a:t>
            </a:r>
            <a:r>
              <a:rPr lang="en-US" sz="2000" dirty="0"/>
              <a:t>T </a:t>
            </a:r>
            <a:r>
              <a:rPr lang="ne-NP" sz="2000" dirty="0"/>
              <a:t>बैठे हैं और उन सभी का मुख दक्षिण की ओर है।</a:t>
            </a:r>
          </a:p>
          <a:p>
            <a:r>
              <a:rPr lang="ne-NP" sz="2000" dirty="0"/>
              <a:t>पंक्ति </a:t>
            </a:r>
            <a:r>
              <a:rPr lang="en-US" sz="2000" dirty="0"/>
              <a:t>II </a:t>
            </a:r>
            <a:r>
              <a:rPr lang="ne-NP" sz="2000" dirty="0"/>
              <a:t>में – </a:t>
            </a:r>
            <a:r>
              <a:rPr lang="en-US" sz="2000" dirty="0"/>
              <a:t>A, B, C, D </a:t>
            </a:r>
            <a:r>
              <a:rPr lang="ne-NP" sz="2000" dirty="0"/>
              <a:t>और </a:t>
            </a:r>
            <a:r>
              <a:rPr lang="en-US" sz="2000" dirty="0"/>
              <a:t>E </a:t>
            </a:r>
            <a:r>
              <a:rPr lang="ne-NP" sz="2000" dirty="0"/>
              <a:t>बैठे हैं और उन सभी का मुख उत्तर की ओर है।</a:t>
            </a:r>
          </a:p>
          <a:p>
            <a:r>
              <a:rPr lang="en-US" sz="2000" dirty="0"/>
              <a:t>R, S </a:t>
            </a:r>
            <a:r>
              <a:rPr lang="ne-NP" sz="2000" dirty="0"/>
              <a:t>और </a:t>
            </a:r>
            <a:r>
              <a:rPr lang="en-US" sz="2000" dirty="0"/>
              <a:t>P </a:t>
            </a:r>
            <a:r>
              <a:rPr lang="ne-NP" sz="2000" dirty="0"/>
              <a:t>के बीच में बैठता है। </a:t>
            </a:r>
            <a:r>
              <a:rPr lang="en-US" sz="2000" dirty="0"/>
              <a:t>D </a:t>
            </a:r>
            <a:r>
              <a:rPr lang="ne-NP" sz="2000" dirty="0"/>
              <a:t>उनकी पंक्ति के अंतिम छोर पर </a:t>
            </a:r>
            <a:r>
              <a:rPr lang="en-US" sz="2000" dirty="0"/>
              <a:t>Q </a:t>
            </a:r>
            <a:r>
              <a:rPr lang="ne-NP" sz="2000" dirty="0"/>
              <a:t>के ठीक विपरीत बैठता है। </a:t>
            </a:r>
            <a:r>
              <a:rPr lang="en-US" sz="2000" dirty="0"/>
              <a:t>B </a:t>
            </a:r>
            <a:r>
              <a:rPr lang="ne-NP" sz="2000" dirty="0"/>
              <a:t>उनकी पंक्ति के केंद्र में </a:t>
            </a:r>
            <a:r>
              <a:rPr lang="en-US" sz="2000" dirty="0"/>
              <a:t>P </a:t>
            </a:r>
            <a:r>
              <a:rPr lang="ne-NP" sz="2000" dirty="0"/>
              <a:t>के ठीक विपरीत बैठता है। </a:t>
            </a:r>
            <a:r>
              <a:rPr lang="en-US" sz="2000" dirty="0"/>
              <a:t>E, R </a:t>
            </a:r>
            <a:r>
              <a:rPr lang="ne-NP" sz="2000" dirty="0"/>
              <a:t>के ठीक विपरीत बैठता है। </a:t>
            </a:r>
            <a:r>
              <a:rPr lang="en-US" sz="2000" dirty="0"/>
              <a:t>C, D </a:t>
            </a:r>
            <a:r>
              <a:rPr lang="ne-NP" sz="2000" dirty="0"/>
              <a:t>का निकटतम पड़ोसी है। उत्तर की ओर उन्मुख लोगों की पंक्ति के अंतिम बाएं छोर पर?</a:t>
            </a:r>
            <a:endParaRPr lang="en-US" sz="2000" dirty="0"/>
          </a:p>
        </p:txBody>
      </p:sp>
    </p:spTree>
    <p:extLst>
      <p:ext uri="{BB962C8B-B14F-4D97-AF65-F5344CB8AC3E}">
        <p14:creationId xmlns:p14="http://schemas.microsoft.com/office/powerpoint/2010/main" val="3527832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97204" y="700023"/>
            <a:ext cx="5335112" cy="6001643"/>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Q13. </a:t>
            </a:r>
            <a:r>
              <a:rPr lang="en-US" sz="2000" b="1" dirty="0">
                <a:latin typeface="Cambria" panose="02040503050406030204" pitchFamily="18" charset="0"/>
                <a:ea typeface="Cambria" panose="02040503050406030204" pitchFamily="18" charset="0"/>
                <a:cs typeface="Arial Unicode MS" panose="020B0604020202020204" pitchFamily="34" charset="-128"/>
              </a:rPr>
              <a:t>Ten people are sitting in two parallel rows with ﬁve people each in such a way that there is equal distance between adjacent persons.</a:t>
            </a:r>
          </a:p>
          <a:p>
            <a:pPr algn="just">
              <a:tabLst>
                <a:tab pos="2454275" algn="l"/>
              </a:tabLst>
            </a:pPr>
            <a:r>
              <a:rPr lang="en-US" sz="2000" b="1" dirty="0">
                <a:latin typeface="Cambria" panose="02040503050406030204" pitchFamily="18" charset="0"/>
                <a:ea typeface="Cambria" panose="02040503050406030204" pitchFamily="18" charset="0"/>
                <a:cs typeface="Arial Unicode MS" panose="020B0604020202020204" pitchFamily="34" charset="-128"/>
              </a:rPr>
              <a:t>In row I – P, Q, R, S and T are seated and all of them are facing south.</a:t>
            </a:r>
          </a:p>
          <a:p>
            <a:pPr algn="just">
              <a:tabLst>
                <a:tab pos="2454275" algn="l"/>
              </a:tabLst>
            </a:pPr>
            <a:r>
              <a:rPr lang="en-US" sz="2000" b="1" dirty="0">
                <a:latin typeface="Cambria" panose="02040503050406030204" pitchFamily="18" charset="0"/>
                <a:ea typeface="Cambria" panose="02040503050406030204" pitchFamily="18" charset="0"/>
                <a:cs typeface="Arial Unicode MS" panose="020B0604020202020204" pitchFamily="34" charset="-128"/>
              </a:rPr>
              <a:t>In row II – A, B, C, D and E are seated and all of them are facing north.</a:t>
            </a:r>
          </a:p>
          <a:p>
            <a:pPr algn="just">
              <a:tabLst>
                <a:tab pos="2454275" algn="l"/>
              </a:tabLst>
            </a:pPr>
            <a:r>
              <a:rPr lang="en-US" sz="2000" b="1" dirty="0">
                <a:latin typeface="Cambria" panose="02040503050406030204" pitchFamily="18" charset="0"/>
                <a:ea typeface="Cambria" panose="02040503050406030204" pitchFamily="18" charset="0"/>
                <a:cs typeface="Arial Unicode MS" panose="020B0604020202020204" pitchFamily="34" charset="-128"/>
              </a:rPr>
              <a:t>R sits between S and P. D sits at the extreme right end of their row exactly opposite Q. B sits at the </a:t>
            </a:r>
            <a:r>
              <a:rPr lang="en-US" sz="2000" b="1" dirty="0" err="1">
                <a:latin typeface="Cambria" panose="02040503050406030204" pitchFamily="18" charset="0"/>
                <a:ea typeface="Cambria" panose="02040503050406030204" pitchFamily="18" charset="0"/>
                <a:cs typeface="Arial Unicode MS" panose="020B0604020202020204" pitchFamily="34" charset="-128"/>
              </a:rPr>
              <a:t>centre</a:t>
            </a:r>
            <a:r>
              <a:rPr lang="en-US" sz="2000" b="1" dirty="0">
                <a:latin typeface="Cambria" panose="02040503050406030204" pitchFamily="18" charset="0"/>
                <a:ea typeface="Cambria" panose="02040503050406030204" pitchFamily="18" charset="0"/>
                <a:cs typeface="Arial Unicode MS" panose="020B0604020202020204" pitchFamily="34" charset="-128"/>
              </a:rPr>
              <a:t> of their row exactly opposite P. E sits exactly opposite R. C is the immediate </a:t>
            </a:r>
            <a:r>
              <a:rPr lang="en-US" sz="20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000" b="1" dirty="0">
                <a:latin typeface="Cambria" panose="02040503050406030204" pitchFamily="18" charset="0"/>
                <a:ea typeface="Cambria" panose="02040503050406030204" pitchFamily="18" charset="0"/>
                <a:cs typeface="Arial Unicode MS" panose="020B0604020202020204" pitchFamily="34" charset="-128"/>
              </a:rPr>
              <a:t> of D. Who sits at the extreme left end of the row of the people facing North? </a:t>
            </a:r>
            <a:r>
              <a:rPr lang="en-US" sz="20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fr-FR" sz="2000" b="1" dirty="0">
                <a:latin typeface="Cambria" panose="02040503050406030204" pitchFamily="18" charset="0"/>
                <a:ea typeface="Cambria" panose="02040503050406030204" pitchFamily="18" charset="0"/>
                <a:cs typeface="Arial Unicode MS" panose="020B0604020202020204" pitchFamily="34" charset="-128"/>
              </a:rPr>
              <a:t>(a) E </a:t>
            </a:r>
          </a:p>
          <a:p>
            <a:pPr algn="just">
              <a:tabLst>
                <a:tab pos="2454275" algn="l"/>
              </a:tabLst>
            </a:pPr>
            <a:r>
              <a:rPr lang="fr-FR" sz="2000" b="1" dirty="0">
                <a:latin typeface="Cambria" panose="02040503050406030204" pitchFamily="18" charset="0"/>
                <a:ea typeface="Cambria" panose="02040503050406030204" pitchFamily="18" charset="0"/>
                <a:cs typeface="Arial Unicode MS" panose="020B0604020202020204" pitchFamily="34" charset="-128"/>
              </a:rPr>
              <a:t>(b) A </a:t>
            </a:r>
          </a:p>
          <a:p>
            <a:pPr algn="just">
              <a:tabLst>
                <a:tab pos="2454275" algn="l"/>
              </a:tabLst>
            </a:pPr>
            <a:r>
              <a:rPr lang="fr-FR" sz="2000" b="1" dirty="0">
                <a:latin typeface="Cambria" panose="02040503050406030204" pitchFamily="18" charset="0"/>
                <a:ea typeface="Cambria" panose="02040503050406030204" pitchFamily="18" charset="0"/>
                <a:cs typeface="Arial Unicode MS" panose="020B0604020202020204" pitchFamily="34" charset="-128"/>
              </a:rPr>
              <a:t>(c) D </a:t>
            </a:r>
          </a:p>
          <a:p>
            <a:pPr algn="just">
              <a:tabLst>
                <a:tab pos="2454275" algn="l"/>
              </a:tabLst>
            </a:pPr>
            <a:r>
              <a:rPr lang="fr-FR" sz="2000" b="1" dirty="0">
                <a:latin typeface="Cambria" panose="02040503050406030204" pitchFamily="18" charset="0"/>
                <a:ea typeface="Cambria" panose="02040503050406030204" pitchFamily="18" charset="0"/>
                <a:cs typeface="Arial Unicode MS" panose="020B0604020202020204" pitchFamily="34" charset="-128"/>
              </a:rPr>
              <a:t>(d) B </a:t>
            </a:r>
            <a:endParaRPr lang="en-US" sz="24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913865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Q14. Select the correct combination of mathematical signs to replace the * signs and to balance the given equation.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74 * 32 * 8 * 6 * 2 * 82</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 –, ÷, +,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 ÷, +, ×,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 –, +, ÷,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 +, ÷, ×, =</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597530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Q15. In a code language, ‘FRIEND’ is written as ‘UIRVMW’, ‘STRANGER’ is written as ‘HGIZMTVI’. How will ‘CUSTOMER’ be written in that language?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XFHGLNVI</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XHEGLMUI</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YEGHLNVI</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XHFGNLVI</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159696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12291" y="794090"/>
            <a:ext cx="5735927"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Q42. Seven people, A, B, C, D, E, F and G, are sitting in a straight row, facing the north. Only two people sit to the left of C. Only two people sit between A and B. B sits to the left of A. E is an immediate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A to the right. Only one person sits to the right of D. F is not an immediate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B. How many people sit between D and C?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1</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0</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3</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16A22980-6F4F-AA5B-16C8-B81D65726755}"/>
              </a:ext>
            </a:extLst>
          </p:cNvPr>
          <p:cNvSpPr txBox="1"/>
          <p:nvPr/>
        </p:nvSpPr>
        <p:spPr>
          <a:xfrm>
            <a:off x="6243782" y="932078"/>
            <a:ext cx="5403273" cy="3785652"/>
          </a:xfrm>
          <a:prstGeom prst="rect">
            <a:avLst/>
          </a:prstGeom>
          <a:noFill/>
        </p:spPr>
        <p:txBody>
          <a:bodyPr wrap="square" rtlCol="0">
            <a:spAutoFit/>
          </a:bodyPr>
          <a:lstStyle/>
          <a:p>
            <a:pPr algn="just"/>
            <a:r>
              <a:rPr lang="ne-NP" sz="2400" dirty="0"/>
              <a:t>सात व्यक्ति </a:t>
            </a:r>
            <a:r>
              <a:rPr lang="en-US" sz="2400" dirty="0"/>
              <a:t>A, B, C, D, E, F </a:t>
            </a:r>
            <a:r>
              <a:rPr lang="ne-NP" sz="2400" dirty="0"/>
              <a:t>और </a:t>
            </a:r>
            <a:r>
              <a:rPr lang="en-US" sz="2400" dirty="0"/>
              <a:t>G </a:t>
            </a:r>
            <a:r>
              <a:rPr lang="ne-NP" sz="2400" dirty="0"/>
              <a:t>एक सीधी पंक्ति में उत्तर की ओर उन्मुख होकर बैठे हैं। केवल दो व्यक्ति </a:t>
            </a:r>
            <a:r>
              <a:rPr lang="en-US" sz="2400" dirty="0"/>
              <a:t>C </a:t>
            </a:r>
            <a:r>
              <a:rPr lang="ne-NP" sz="2400" dirty="0"/>
              <a:t>के बायें बैठे हैं। केवल दो व्यक्ति </a:t>
            </a:r>
            <a:r>
              <a:rPr lang="en-US" sz="2400" dirty="0"/>
              <a:t>A </a:t>
            </a:r>
            <a:r>
              <a:rPr lang="ne-NP" sz="2400" dirty="0"/>
              <a:t>और </a:t>
            </a:r>
            <a:r>
              <a:rPr lang="en-US" sz="2400" dirty="0"/>
              <a:t>B </a:t>
            </a:r>
            <a:r>
              <a:rPr lang="ne-NP" sz="2400" dirty="0"/>
              <a:t>के मध्य बैठे हैं। </a:t>
            </a:r>
            <a:r>
              <a:rPr lang="en-US" sz="2400" dirty="0"/>
              <a:t>B, A </a:t>
            </a:r>
            <a:r>
              <a:rPr lang="ne-NP" sz="2400" dirty="0"/>
              <a:t>के बायें बैठा है। </a:t>
            </a:r>
            <a:r>
              <a:rPr lang="en-US" sz="2400" dirty="0"/>
              <a:t>E, A </a:t>
            </a:r>
            <a:r>
              <a:rPr lang="ne-NP" sz="2400" dirty="0"/>
              <a:t>के दायें निकटतम पडोसी है। केवल एक व्यक्ति </a:t>
            </a:r>
            <a:r>
              <a:rPr lang="en-US" sz="2400" dirty="0"/>
              <a:t>D </a:t>
            </a:r>
            <a:r>
              <a:rPr lang="ne-NP" sz="2400" dirty="0"/>
              <a:t>के दायें बैठा है। </a:t>
            </a:r>
            <a:r>
              <a:rPr lang="en-US" sz="2400" dirty="0"/>
              <a:t>F, B </a:t>
            </a:r>
            <a:r>
              <a:rPr lang="ne-NP" sz="2400" dirty="0"/>
              <a:t>का निकटतम पडोसी नहीं है। </a:t>
            </a:r>
            <a:r>
              <a:rPr lang="en-US" sz="2400" dirty="0"/>
              <a:t>D </a:t>
            </a:r>
            <a:r>
              <a:rPr lang="ne-NP" sz="2400" dirty="0"/>
              <a:t>और </a:t>
            </a:r>
            <a:r>
              <a:rPr lang="en-US" sz="2400" dirty="0"/>
              <a:t>C </a:t>
            </a:r>
            <a:r>
              <a:rPr lang="ne-NP" sz="2400" dirty="0"/>
              <a:t>के बीच कितने व्यक्ति बैठे हैं? (एसएससी जेई 2022)</a:t>
            </a:r>
            <a:endParaRPr lang="en-US" sz="2400" dirty="0"/>
          </a:p>
        </p:txBody>
      </p:sp>
    </p:spTree>
    <p:extLst>
      <p:ext uri="{BB962C8B-B14F-4D97-AF65-F5344CB8AC3E}">
        <p14:creationId xmlns:p14="http://schemas.microsoft.com/office/powerpoint/2010/main" val="966367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12291" y="794090"/>
            <a:ext cx="5735927"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Q42. Seven people, A, B, C, D, E, F and G, are sitting in a straight row, facing the north. Only two people sit to the left of C. Only two people sit between A and B. B sits to the left of A. E is an immediate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A to the right. Only one person sits to the right of D. F is not an immediate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B. How many people sit between D and C?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1</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0</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3</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89151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71120" y="855068"/>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Q43. Select the option figure which is embedded in the given figure as its part (rotation is NOT allowed). </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8095C3DE-639D-368C-DAC6-D5C78C25C1B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4599" y="1792702"/>
            <a:ext cx="2118254" cy="1781019"/>
          </a:xfrm>
          <a:prstGeom prst="rect">
            <a:avLst/>
          </a:prstGeom>
        </p:spPr>
      </p:pic>
      <p:pic>
        <p:nvPicPr>
          <p:cNvPr id="8" name="Picture 7">
            <a:extLst>
              <a:ext uri="{FF2B5EF4-FFF2-40B4-BE49-F238E27FC236}">
                <a16:creationId xmlns:a16="http://schemas.microsoft.com/office/drawing/2014/main" id="{34E80793-69BE-2F64-28EF-ECB664D32B5B}"/>
              </a:ext>
            </a:extLst>
          </p:cNvPr>
          <p:cNvPicPr>
            <a:picLocks noChangeAspect="1"/>
          </p:cNvPicPr>
          <p:nvPr/>
        </p:nvPicPr>
        <p:blipFill>
          <a:blip r:embed="rId5"/>
          <a:stretch>
            <a:fillRect/>
          </a:stretch>
        </p:blipFill>
        <p:spPr>
          <a:xfrm>
            <a:off x="831850" y="3983070"/>
            <a:ext cx="1758950" cy="1922774"/>
          </a:xfrm>
          <a:prstGeom prst="rect">
            <a:avLst/>
          </a:prstGeom>
        </p:spPr>
      </p:pic>
      <p:pic>
        <p:nvPicPr>
          <p:cNvPr id="10" name="Picture 9">
            <a:extLst>
              <a:ext uri="{FF2B5EF4-FFF2-40B4-BE49-F238E27FC236}">
                <a16:creationId xmlns:a16="http://schemas.microsoft.com/office/drawing/2014/main" id="{0269C1BC-F8F9-14C5-2EE7-56AE841A9DCB}"/>
              </a:ext>
            </a:extLst>
          </p:cNvPr>
          <p:cNvPicPr>
            <a:picLocks noChangeAspect="1"/>
          </p:cNvPicPr>
          <p:nvPr/>
        </p:nvPicPr>
        <p:blipFill>
          <a:blip r:embed="rId6"/>
          <a:stretch>
            <a:fillRect/>
          </a:stretch>
        </p:blipFill>
        <p:spPr>
          <a:xfrm>
            <a:off x="3418975" y="3983070"/>
            <a:ext cx="2057400" cy="1428750"/>
          </a:xfrm>
          <a:prstGeom prst="rect">
            <a:avLst/>
          </a:prstGeom>
        </p:spPr>
      </p:pic>
      <p:pic>
        <p:nvPicPr>
          <p:cNvPr id="12" name="Picture 11">
            <a:extLst>
              <a:ext uri="{FF2B5EF4-FFF2-40B4-BE49-F238E27FC236}">
                <a16:creationId xmlns:a16="http://schemas.microsoft.com/office/drawing/2014/main" id="{60C2922C-5CF5-C2CE-19E7-24FEEDAF1744}"/>
              </a:ext>
            </a:extLst>
          </p:cNvPr>
          <p:cNvPicPr>
            <a:picLocks noChangeAspect="1"/>
          </p:cNvPicPr>
          <p:nvPr/>
        </p:nvPicPr>
        <p:blipFill>
          <a:blip r:embed="rId7"/>
          <a:stretch>
            <a:fillRect/>
          </a:stretch>
        </p:blipFill>
        <p:spPr>
          <a:xfrm>
            <a:off x="6304550" y="3801806"/>
            <a:ext cx="930275" cy="2194726"/>
          </a:xfrm>
          <a:prstGeom prst="rect">
            <a:avLst/>
          </a:prstGeom>
        </p:spPr>
      </p:pic>
      <p:pic>
        <p:nvPicPr>
          <p:cNvPr id="14" name="Picture 13">
            <a:extLst>
              <a:ext uri="{FF2B5EF4-FFF2-40B4-BE49-F238E27FC236}">
                <a16:creationId xmlns:a16="http://schemas.microsoft.com/office/drawing/2014/main" id="{DBDAEC7F-30C7-9F3F-AEC5-6868C64D5E3D}"/>
              </a:ext>
            </a:extLst>
          </p:cNvPr>
          <p:cNvPicPr>
            <a:picLocks noChangeAspect="1"/>
          </p:cNvPicPr>
          <p:nvPr/>
        </p:nvPicPr>
        <p:blipFill>
          <a:blip r:embed="rId8"/>
          <a:stretch>
            <a:fillRect/>
          </a:stretch>
        </p:blipFill>
        <p:spPr>
          <a:xfrm>
            <a:off x="8526204" y="3718401"/>
            <a:ext cx="2535607" cy="1722603"/>
          </a:xfrm>
          <a:prstGeom prst="rect">
            <a:avLst/>
          </a:prstGeom>
        </p:spPr>
      </p:pic>
    </p:spTree>
    <p:extLst>
      <p:ext uri="{BB962C8B-B14F-4D97-AF65-F5344CB8AC3E}">
        <p14:creationId xmlns:p14="http://schemas.microsoft.com/office/powerpoint/2010/main" val="64443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175346" y="885911"/>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Q44. Select the correct combination of mathematical signs that can sequentially replace the # signs and balance the given equation.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71 # 8 # 21 # 3 # 17 # 4 # 2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 +, ×, =,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 +,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 -,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 +,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 + </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175346" y="885911"/>
                <a:ext cx="11542255" cy="2893100"/>
              </a:xfrm>
              <a:prstGeom prst="rect">
                <a:avLst/>
              </a:prstGeom>
              <a:blipFill>
                <a:blip r:embed="rId3"/>
                <a:stretch>
                  <a:fillRect l="-951" t="-1895" r="-951" b="-442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499025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775617"/>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Q45. In a certain code language, ‘MOUNTAIN’ is written as ‘MUOTNIAN’ and ‘SQUIRREL’ is written as ‘SUQRIERL’. How will ‘VICTORIA’ be written in that language?</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निश्चित कोड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MOUNTAIN' </a:t>
            </a:r>
            <a:r>
              <a:rPr lang="ne-NP"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MUOTNIAN' </a:t>
            </a:r>
            <a:r>
              <a:rPr lang="ne-NP" sz="2600" b="1" dirty="0">
                <a:latin typeface="Cambria" panose="02040503050406030204" pitchFamily="18" charset="0"/>
                <a:ea typeface="Cambria" panose="02040503050406030204" pitchFamily="18" charset="0"/>
                <a:cs typeface="Arial Unicode MS" panose="020B0604020202020204" pitchFamily="34" charset="-128"/>
              </a:rPr>
              <a:t>लिखा जाता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SQUIRREL' </a:t>
            </a:r>
            <a:r>
              <a:rPr lang="ne-NP"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SUQRIERL' </a:t>
            </a:r>
            <a:r>
              <a:rPr lang="ne-NP" sz="2600" b="1" dirty="0">
                <a:latin typeface="Cambria" panose="02040503050406030204" pitchFamily="18" charset="0"/>
                <a:ea typeface="Cambria" panose="02040503050406030204" pitchFamily="18" charset="0"/>
                <a:cs typeface="Arial Unicode MS" panose="020B0604020202020204" pitchFamily="34" charset="-128"/>
              </a:rPr>
              <a:t>लिखा जाता है। उस भाषा में 'विक्टोरिया' कैसे लिखा जाएगा?</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IVTCROAI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VCIOTIRA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IVCTROIA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AIROTCIV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570466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49237" y="794091"/>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Q46. In a code language, 'LIVER' is coded as 24-18-44-10-36 and 'BRAIN' is coded as 4-36-2-18-28. How will 'THIGH' be coded in the same language?</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LIVER' </a:t>
            </a:r>
            <a:r>
              <a:rPr lang="ne-NP" sz="2600" b="1" dirty="0">
                <a:latin typeface="Cambria" panose="02040503050406030204" pitchFamily="18" charset="0"/>
                <a:ea typeface="Cambria" panose="02040503050406030204" pitchFamily="18" charset="0"/>
                <a:cs typeface="Arial Unicode MS" panose="020B0604020202020204" pitchFamily="34" charset="-128"/>
              </a:rPr>
              <a:t>को 24-18-44-10-36 और '</a:t>
            </a:r>
            <a:r>
              <a:rPr lang="en-US" sz="2600" b="1" dirty="0">
                <a:latin typeface="Cambria" panose="02040503050406030204" pitchFamily="18" charset="0"/>
                <a:ea typeface="Cambria" panose="02040503050406030204" pitchFamily="18" charset="0"/>
                <a:cs typeface="Arial Unicode MS" panose="020B0604020202020204" pitchFamily="34" charset="-128"/>
              </a:rPr>
              <a:t>BRAIN' </a:t>
            </a:r>
            <a:r>
              <a:rPr lang="ne-NP" sz="2600" b="1" dirty="0">
                <a:latin typeface="Cambria" panose="02040503050406030204" pitchFamily="18" charset="0"/>
                <a:ea typeface="Cambria" panose="02040503050406030204" pitchFamily="18" charset="0"/>
                <a:cs typeface="Arial Unicode MS" panose="020B0604020202020204" pitchFamily="34" charset="-128"/>
              </a:rPr>
              <a:t>को 4-36-2-18-28 के रूप में कूटबद्ध किया जाता है। उसी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THIGH' </a:t>
            </a:r>
            <a:r>
              <a:rPr lang="ne-NP" sz="2600" b="1" dirty="0">
                <a:latin typeface="Cambria" panose="02040503050406030204" pitchFamily="18" charset="0"/>
                <a:ea typeface="Cambria" panose="02040503050406030204" pitchFamily="18" charset="0"/>
                <a:cs typeface="Arial Unicode MS" panose="020B0604020202020204" pitchFamily="34" charset="-128"/>
              </a:rPr>
              <a:t>को किस प्रकार कोडित किया जाएगा?</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36 – 16 – 18 – 14 – 16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36 – 16 – 18 – 16 – 14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40 – 16 – 18 – 14 – 16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40 – 18 – 16 – 14 – 16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399463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3146</Words>
  <Application>Microsoft Office PowerPoint</Application>
  <PresentationFormat>Widescreen</PresentationFormat>
  <Paragraphs>214</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3</cp:revision>
  <dcterms:created xsi:type="dcterms:W3CDTF">2023-06-01T16:11:21Z</dcterms:created>
  <dcterms:modified xsi:type="dcterms:W3CDTF">2023-06-01T16:44:05Z</dcterms:modified>
</cp:coreProperties>
</file>