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3"/>
  </p:notesMasterIdLst>
  <p:sldIdLst>
    <p:sldId id="35343" r:id="rId2"/>
    <p:sldId id="33269" r:id="rId3"/>
    <p:sldId id="38219" r:id="rId4"/>
    <p:sldId id="38108" r:id="rId5"/>
    <p:sldId id="37351" r:id="rId6"/>
    <p:sldId id="38203" r:id="rId7"/>
    <p:sldId id="38027" r:id="rId8"/>
    <p:sldId id="35376" r:id="rId9"/>
    <p:sldId id="37397" r:id="rId10"/>
    <p:sldId id="38322" r:id="rId11"/>
    <p:sldId id="37639" r:id="rId12"/>
    <p:sldId id="37640" r:id="rId13"/>
    <p:sldId id="38173" r:id="rId14"/>
    <p:sldId id="35628" r:id="rId15"/>
    <p:sldId id="36047" r:id="rId16"/>
    <p:sldId id="38181" r:id="rId17"/>
    <p:sldId id="38182" r:id="rId18"/>
    <p:sldId id="38183" r:id="rId19"/>
    <p:sldId id="38193" r:id="rId20"/>
    <p:sldId id="38194" r:id="rId21"/>
    <p:sldId id="38195" r:id="rId22"/>
    <p:sldId id="38184" r:id="rId23"/>
    <p:sldId id="38185" r:id="rId24"/>
    <p:sldId id="38186" r:id="rId25"/>
    <p:sldId id="38109" r:id="rId26"/>
    <p:sldId id="38110" r:id="rId27"/>
    <p:sldId id="38111" r:id="rId28"/>
    <p:sldId id="38102" r:id="rId29"/>
    <p:sldId id="38103" r:id="rId30"/>
    <p:sldId id="38104" r:id="rId31"/>
    <p:sldId id="38319" r:id="rId32"/>
    <p:sldId id="38320" r:id="rId33"/>
    <p:sldId id="38321" r:id="rId34"/>
    <p:sldId id="38098" r:id="rId35"/>
    <p:sldId id="38099" r:id="rId36"/>
    <p:sldId id="38100" r:id="rId37"/>
    <p:sldId id="38341" r:id="rId38"/>
    <p:sldId id="38196" r:id="rId39"/>
    <p:sldId id="38197" r:id="rId40"/>
    <p:sldId id="38198" r:id="rId41"/>
    <p:sldId id="38372" r:id="rId42"/>
    <p:sldId id="37638" r:id="rId43"/>
    <p:sldId id="38307" r:id="rId44"/>
    <p:sldId id="38308" r:id="rId45"/>
    <p:sldId id="38310" r:id="rId46"/>
    <p:sldId id="38311" r:id="rId47"/>
    <p:sldId id="38312" r:id="rId48"/>
    <p:sldId id="38313" r:id="rId49"/>
    <p:sldId id="38314" r:id="rId50"/>
    <p:sldId id="38315" r:id="rId51"/>
    <p:sldId id="38340" r:id="rId52"/>
    <p:sldId id="38316" r:id="rId53"/>
    <p:sldId id="38317" r:id="rId54"/>
    <p:sldId id="38318" r:id="rId55"/>
    <p:sldId id="38375" r:id="rId56"/>
    <p:sldId id="38376" r:id="rId57"/>
    <p:sldId id="38377" r:id="rId58"/>
    <p:sldId id="38378" r:id="rId59"/>
    <p:sldId id="38379" r:id="rId60"/>
    <p:sldId id="38380" r:id="rId61"/>
    <p:sldId id="38381" r:id="rId62"/>
    <p:sldId id="38382" r:id="rId63"/>
    <p:sldId id="38383" r:id="rId64"/>
    <p:sldId id="38384" r:id="rId65"/>
    <p:sldId id="38385" r:id="rId66"/>
    <p:sldId id="38386" r:id="rId67"/>
    <p:sldId id="38387" r:id="rId68"/>
    <p:sldId id="38388" r:id="rId69"/>
    <p:sldId id="38389" r:id="rId70"/>
    <p:sldId id="38390" r:id="rId71"/>
    <p:sldId id="38391" r:id="rId72"/>
    <p:sldId id="38392" r:id="rId73"/>
    <p:sldId id="38393" r:id="rId74"/>
    <p:sldId id="38394" r:id="rId75"/>
    <p:sldId id="38395" r:id="rId76"/>
    <p:sldId id="38396" r:id="rId77"/>
    <p:sldId id="38397" r:id="rId78"/>
    <p:sldId id="38398" r:id="rId79"/>
    <p:sldId id="38399" r:id="rId80"/>
    <p:sldId id="38400" r:id="rId81"/>
    <p:sldId id="38401" r:id="rId82"/>
    <p:sldId id="38402" r:id="rId83"/>
    <p:sldId id="38403" r:id="rId84"/>
    <p:sldId id="38404" r:id="rId85"/>
    <p:sldId id="38405" r:id="rId86"/>
    <p:sldId id="38406" r:id="rId87"/>
    <p:sldId id="38407" r:id="rId88"/>
    <p:sldId id="38408" r:id="rId89"/>
    <p:sldId id="38409" r:id="rId90"/>
    <p:sldId id="38427" r:id="rId91"/>
    <p:sldId id="38410" r:id="rId92"/>
    <p:sldId id="38411" r:id="rId93"/>
    <p:sldId id="38412" r:id="rId94"/>
    <p:sldId id="38413" r:id="rId95"/>
    <p:sldId id="38414" r:id="rId96"/>
    <p:sldId id="38415" r:id="rId97"/>
    <p:sldId id="38416" r:id="rId98"/>
    <p:sldId id="38417" r:id="rId99"/>
    <p:sldId id="38418" r:id="rId100"/>
    <p:sldId id="38419" r:id="rId101"/>
    <p:sldId id="38420" r:id="rId102"/>
    <p:sldId id="38421" r:id="rId103"/>
    <p:sldId id="38422" r:id="rId104"/>
    <p:sldId id="38423" r:id="rId105"/>
    <p:sldId id="38424" r:id="rId106"/>
    <p:sldId id="38425" r:id="rId107"/>
    <p:sldId id="38426" r:id="rId108"/>
    <p:sldId id="38225" r:id="rId109"/>
    <p:sldId id="38359" r:id="rId110"/>
    <p:sldId id="38360" r:id="rId111"/>
    <p:sldId id="38361" r:id="rId112"/>
    <p:sldId id="38362" r:id="rId113"/>
    <p:sldId id="38363" r:id="rId114"/>
    <p:sldId id="38364" r:id="rId115"/>
    <p:sldId id="38365" r:id="rId116"/>
    <p:sldId id="37549" r:id="rId117"/>
    <p:sldId id="38366" r:id="rId118"/>
    <p:sldId id="38367" r:id="rId119"/>
    <p:sldId id="38368" r:id="rId120"/>
    <p:sldId id="38369" r:id="rId121"/>
    <p:sldId id="38370" r:id="rId122"/>
    <p:sldId id="38371" r:id="rId123"/>
    <p:sldId id="38220" r:id="rId124"/>
    <p:sldId id="38373" r:id="rId125"/>
    <p:sldId id="38374" r:id="rId126"/>
    <p:sldId id="38202" r:id="rId127"/>
    <p:sldId id="38201" r:id="rId128"/>
    <p:sldId id="38025" r:id="rId129"/>
    <p:sldId id="795" r:id="rId130"/>
    <p:sldId id="265" r:id="rId131"/>
    <p:sldId id="266" r:id="rId1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E21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2" d="100"/>
          <a:sy n="82" d="100"/>
        </p:scale>
        <p:origin x="600" y="2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BFA1D4-3274-4C1A-879B-27D81AFBAFDA}" type="datetimeFigureOut">
              <a:rPr lang="en-IN" smtClean="0"/>
              <a:t>31-05-2023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C47F69-F3B6-46E7-B74F-29E991E692FC}" type="slidenum">
              <a:rPr lang="en-IN" smtClean="0"/>
              <a:t>‹#›</a:t>
            </a:fld>
            <a:endParaRPr lang="en-IN"/>
          </a:p>
        </p:txBody>
      </p:sp>
    </p:spTree>
    <p:extLst>
      <p:ext uri="{BB962C8B-B14F-4D97-AF65-F5344CB8AC3E}">
        <p14:creationId xmlns:p14="http://schemas.microsoft.com/office/powerpoint/2010/main" val="2772548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11</a:t>
            </a:fld>
            <a:endParaRPr lang="en-US"/>
          </a:p>
        </p:txBody>
      </p:sp>
    </p:spTree>
    <p:extLst>
      <p:ext uri="{BB962C8B-B14F-4D97-AF65-F5344CB8AC3E}">
        <p14:creationId xmlns:p14="http://schemas.microsoft.com/office/powerpoint/2010/main" val="3211468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24</a:t>
            </a:fld>
            <a:endParaRPr lang="en-US"/>
          </a:p>
        </p:txBody>
      </p:sp>
    </p:spTree>
    <p:extLst>
      <p:ext uri="{BB962C8B-B14F-4D97-AF65-F5344CB8AC3E}">
        <p14:creationId xmlns:p14="http://schemas.microsoft.com/office/powerpoint/2010/main" val="78019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26</a:t>
            </a:fld>
            <a:endParaRPr lang="en-US"/>
          </a:p>
        </p:txBody>
      </p:sp>
    </p:spTree>
    <p:extLst>
      <p:ext uri="{BB962C8B-B14F-4D97-AF65-F5344CB8AC3E}">
        <p14:creationId xmlns:p14="http://schemas.microsoft.com/office/powerpoint/2010/main" val="292013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27</a:t>
            </a:fld>
            <a:endParaRPr lang="en-US"/>
          </a:p>
        </p:txBody>
      </p:sp>
    </p:spTree>
    <p:extLst>
      <p:ext uri="{BB962C8B-B14F-4D97-AF65-F5344CB8AC3E}">
        <p14:creationId xmlns:p14="http://schemas.microsoft.com/office/powerpoint/2010/main" val="2728134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29</a:t>
            </a:fld>
            <a:endParaRPr lang="en-US"/>
          </a:p>
        </p:txBody>
      </p:sp>
    </p:spTree>
    <p:extLst>
      <p:ext uri="{BB962C8B-B14F-4D97-AF65-F5344CB8AC3E}">
        <p14:creationId xmlns:p14="http://schemas.microsoft.com/office/powerpoint/2010/main" val="2490342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30</a:t>
            </a:fld>
            <a:endParaRPr lang="en-US"/>
          </a:p>
        </p:txBody>
      </p:sp>
    </p:spTree>
    <p:extLst>
      <p:ext uri="{BB962C8B-B14F-4D97-AF65-F5344CB8AC3E}">
        <p14:creationId xmlns:p14="http://schemas.microsoft.com/office/powerpoint/2010/main" val="380310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32</a:t>
            </a:fld>
            <a:endParaRPr lang="en-US"/>
          </a:p>
        </p:txBody>
      </p:sp>
    </p:spTree>
    <p:extLst>
      <p:ext uri="{BB962C8B-B14F-4D97-AF65-F5344CB8AC3E}">
        <p14:creationId xmlns:p14="http://schemas.microsoft.com/office/powerpoint/2010/main" val="565898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33</a:t>
            </a:fld>
            <a:endParaRPr lang="en-US"/>
          </a:p>
        </p:txBody>
      </p:sp>
    </p:spTree>
    <p:extLst>
      <p:ext uri="{BB962C8B-B14F-4D97-AF65-F5344CB8AC3E}">
        <p14:creationId xmlns:p14="http://schemas.microsoft.com/office/powerpoint/2010/main" val="1835242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35</a:t>
            </a:fld>
            <a:endParaRPr lang="en-US"/>
          </a:p>
        </p:txBody>
      </p:sp>
    </p:spTree>
    <p:extLst>
      <p:ext uri="{BB962C8B-B14F-4D97-AF65-F5344CB8AC3E}">
        <p14:creationId xmlns:p14="http://schemas.microsoft.com/office/powerpoint/2010/main" val="1773712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36</a:t>
            </a:fld>
            <a:endParaRPr lang="en-US"/>
          </a:p>
        </p:txBody>
      </p:sp>
    </p:spTree>
    <p:extLst>
      <p:ext uri="{BB962C8B-B14F-4D97-AF65-F5344CB8AC3E}">
        <p14:creationId xmlns:p14="http://schemas.microsoft.com/office/powerpoint/2010/main" val="2597695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37</a:t>
            </a:fld>
            <a:endParaRPr lang="en-US"/>
          </a:p>
        </p:txBody>
      </p:sp>
    </p:spTree>
    <p:extLst>
      <p:ext uri="{BB962C8B-B14F-4D97-AF65-F5344CB8AC3E}">
        <p14:creationId xmlns:p14="http://schemas.microsoft.com/office/powerpoint/2010/main" val="4221189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12</a:t>
            </a:fld>
            <a:endParaRPr lang="en-US"/>
          </a:p>
        </p:txBody>
      </p:sp>
    </p:spTree>
    <p:extLst>
      <p:ext uri="{BB962C8B-B14F-4D97-AF65-F5344CB8AC3E}">
        <p14:creationId xmlns:p14="http://schemas.microsoft.com/office/powerpoint/2010/main" val="1101234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39</a:t>
            </a:fld>
            <a:endParaRPr lang="en-US"/>
          </a:p>
        </p:txBody>
      </p:sp>
    </p:spTree>
    <p:extLst>
      <p:ext uri="{BB962C8B-B14F-4D97-AF65-F5344CB8AC3E}">
        <p14:creationId xmlns:p14="http://schemas.microsoft.com/office/powerpoint/2010/main" val="2539548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40</a:t>
            </a:fld>
            <a:endParaRPr lang="en-US"/>
          </a:p>
        </p:txBody>
      </p:sp>
    </p:spTree>
    <p:extLst>
      <p:ext uri="{BB962C8B-B14F-4D97-AF65-F5344CB8AC3E}">
        <p14:creationId xmlns:p14="http://schemas.microsoft.com/office/powerpoint/2010/main" val="1988350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41</a:t>
            </a:fld>
            <a:endParaRPr lang="en-US"/>
          </a:p>
        </p:txBody>
      </p:sp>
    </p:spTree>
    <p:extLst>
      <p:ext uri="{BB962C8B-B14F-4D97-AF65-F5344CB8AC3E}">
        <p14:creationId xmlns:p14="http://schemas.microsoft.com/office/powerpoint/2010/main" val="4242185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43</a:t>
            </a:fld>
            <a:endParaRPr lang="en-US"/>
          </a:p>
        </p:txBody>
      </p:sp>
    </p:spTree>
    <p:extLst>
      <p:ext uri="{BB962C8B-B14F-4D97-AF65-F5344CB8AC3E}">
        <p14:creationId xmlns:p14="http://schemas.microsoft.com/office/powerpoint/2010/main" val="2954183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44</a:t>
            </a:fld>
            <a:endParaRPr lang="en-US"/>
          </a:p>
        </p:txBody>
      </p:sp>
    </p:spTree>
    <p:extLst>
      <p:ext uri="{BB962C8B-B14F-4D97-AF65-F5344CB8AC3E}">
        <p14:creationId xmlns:p14="http://schemas.microsoft.com/office/powerpoint/2010/main" val="41014725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46</a:t>
            </a:fld>
            <a:endParaRPr lang="en-US"/>
          </a:p>
        </p:txBody>
      </p:sp>
    </p:spTree>
    <p:extLst>
      <p:ext uri="{BB962C8B-B14F-4D97-AF65-F5344CB8AC3E}">
        <p14:creationId xmlns:p14="http://schemas.microsoft.com/office/powerpoint/2010/main" val="29705044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47</a:t>
            </a:fld>
            <a:endParaRPr lang="en-US"/>
          </a:p>
        </p:txBody>
      </p:sp>
    </p:spTree>
    <p:extLst>
      <p:ext uri="{BB962C8B-B14F-4D97-AF65-F5344CB8AC3E}">
        <p14:creationId xmlns:p14="http://schemas.microsoft.com/office/powerpoint/2010/main" val="2805656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49</a:t>
            </a:fld>
            <a:endParaRPr lang="en-US"/>
          </a:p>
        </p:txBody>
      </p:sp>
    </p:spTree>
    <p:extLst>
      <p:ext uri="{BB962C8B-B14F-4D97-AF65-F5344CB8AC3E}">
        <p14:creationId xmlns:p14="http://schemas.microsoft.com/office/powerpoint/2010/main" val="742282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50</a:t>
            </a:fld>
            <a:endParaRPr lang="en-US"/>
          </a:p>
        </p:txBody>
      </p:sp>
    </p:spTree>
    <p:extLst>
      <p:ext uri="{BB962C8B-B14F-4D97-AF65-F5344CB8AC3E}">
        <p14:creationId xmlns:p14="http://schemas.microsoft.com/office/powerpoint/2010/main" val="1656854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51</a:t>
            </a:fld>
            <a:endParaRPr lang="en-US"/>
          </a:p>
        </p:txBody>
      </p:sp>
    </p:spTree>
    <p:extLst>
      <p:ext uri="{BB962C8B-B14F-4D97-AF65-F5344CB8AC3E}">
        <p14:creationId xmlns:p14="http://schemas.microsoft.com/office/powerpoint/2010/main" val="270065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14</a:t>
            </a:fld>
            <a:endParaRPr lang="en-US"/>
          </a:p>
        </p:txBody>
      </p:sp>
    </p:spTree>
    <p:extLst>
      <p:ext uri="{BB962C8B-B14F-4D97-AF65-F5344CB8AC3E}">
        <p14:creationId xmlns:p14="http://schemas.microsoft.com/office/powerpoint/2010/main" val="33519996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53</a:t>
            </a:fld>
            <a:endParaRPr lang="en-US"/>
          </a:p>
        </p:txBody>
      </p:sp>
    </p:spTree>
    <p:extLst>
      <p:ext uri="{BB962C8B-B14F-4D97-AF65-F5344CB8AC3E}">
        <p14:creationId xmlns:p14="http://schemas.microsoft.com/office/powerpoint/2010/main" val="32903375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54</a:t>
            </a:fld>
            <a:endParaRPr lang="en-US"/>
          </a:p>
        </p:txBody>
      </p:sp>
    </p:spTree>
    <p:extLst>
      <p:ext uri="{BB962C8B-B14F-4D97-AF65-F5344CB8AC3E}">
        <p14:creationId xmlns:p14="http://schemas.microsoft.com/office/powerpoint/2010/main" val="3589728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56</a:t>
            </a:fld>
            <a:endParaRPr lang="en-US"/>
          </a:p>
        </p:txBody>
      </p:sp>
    </p:spTree>
    <p:extLst>
      <p:ext uri="{BB962C8B-B14F-4D97-AF65-F5344CB8AC3E}">
        <p14:creationId xmlns:p14="http://schemas.microsoft.com/office/powerpoint/2010/main" val="34908676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57</a:t>
            </a:fld>
            <a:endParaRPr lang="en-US"/>
          </a:p>
        </p:txBody>
      </p:sp>
    </p:spTree>
    <p:extLst>
      <p:ext uri="{BB962C8B-B14F-4D97-AF65-F5344CB8AC3E}">
        <p14:creationId xmlns:p14="http://schemas.microsoft.com/office/powerpoint/2010/main" val="38211437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59</a:t>
            </a:fld>
            <a:endParaRPr lang="en-US"/>
          </a:p>
        </p:txBody>
      </p:sp>
    </p:spTree>
    <p:extLst>
      <p:ext uri="{BB962C8B-B14F-4D97-AF65-F5344CB8AC3E}">
        <p14:creationId xmlns:p14="http://schemas.microsoft.com/office/powerpoint/2010/main" val="22446490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60</a:t>
            </a:fld>
            <a:endParaRPr lang="en-US"/>
          </a:p>
        </p:txBody>
      </p:sp>
    </p:spTree>
    <p:extLst>
      <p:ext uri="{BB962C8B-B14F-4D97-AF65-F5344CB8AC3E}">
        <p14:creationId xmlns:p14="http://schemas.microsoft.com/office/powerpoint/2010/main" val="10588199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62</a:t>
            </a:fld>
            <a:endParaRPr lang="en-US"/>
          </a:p>
        </p:txBody>
      </p:sp>
    </p:spTree>
    <p:extLst>
      <p:ext uri="{BB962C8B-B14F-4D97-AF65-F5344CB8AC3E}">
        <p14:creationId xmlns:p14="http://schemas.microsoft.com/office/powerpoint/2010/main" val="36990844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63</a:t>
            </a:fld>
            <a:endParaRPr lang="en-US"/>
          </a:p>
        </p:txBody>
      </p:sp>
    </p:spTree>
    <p:extLst>
      <p:ext uri="{BB962C8B-B14F-4D97-AF65-F5344CB8AC3E}">
        <p14:creationId xmlns:p14="http://schemas.microsoft.com/office/powerpoint/2010/main" val="738256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65</a:t>
            </a:fld>
            <a:endParaRPr lang="en-US"/>
          </a:p>
        </p:txBody>
      </p:sp>
    </p:spTree>
    <p:extLst>
      <p:ext uri="{BB962C8B-B14F-4D97-AF65-F5344CB8AC3E}">
        <p14:creationId xmlns:p14="http://schemas.microsoft.com/office/powerpoint/2010/main" val="22793367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66</a:t>
            </a:fld>
            <a:endParaRPr lang="en-US"/>
          </a:p>
        </p:txBody>
      </p:sp>
    </p:spTree>
    <p:extLst>
      <p:ext uri="{BB962C8B-B14F-4D97-AF65-F5344CB8AC3E}">
        <p14:creationId xmlns:p14="http://schemas.microsoft.com/office/powerpoint/2010/main" val="2163300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15</a:t>
            </a:fld>
            <a:endParaRPr lang="en-US"/>
          </a:p>
        </p:txBody>
      </p:sp>
    </p:spTree>
    <p:extLst>
      <p:ext uri="{BB962C8B-B14F-4D97-AF65-F5344CB8AC3E}">
        <p14:creationId xmlns:p14="http://schemas.microsoft.com/office/powerpoint/2010/main" val="40576203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68</a:t>
            </a:fld>
            <a:endParaRPr lang="en-US"/>
          </a:p>
        </p:txBody>
      </p:sp>
    </p:spTree>
    <p:extLst>
      <p:ext uri="{BB962C8B-B14F-4D97-AF65-F5344CB8AC3E}">
        <p14:creationId xmlns:p14="http://schemas.microsoft.com/office/powerpoint/2010/main" val="17432515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69</a:t>
            </a:fld>
            <a:endParaRPr lang="en-US"/>
          </a:p>
        </p:txBody>
      </p:sp>
    </p:spTree>
    <p:extLst>
      <p:ext uri="{BB962C8B-B14F-4D97-AF65-F5344CB8AC3E}">
        <p14:creationId xmlns:p14="http://schemas.microsoft.com/office/powerpoint/2010/main" val="33495235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70</a:t>
            </a:fld>
            <a:endParaRPr lang="en-US"/>
          </a:p>
        </p:txBody>
      </p:sp>
    </p:spTree>
    <p:extLst>
      <p:ext uri="{BB962C8B-B14F-4D97-AF65-F5344CB8AC3E}">
        <p14:creationId xmlns:p14="http://schemas.microsoft.com/office/powerpoint/2010/main" val="36224799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72</a:t>
            </a:fld>
            <a:endParaRPr lang="en-US"/>
          </a:p>
        </p:txBody>
      </p:sp>
    </p:spTree>
    <p:extLst>
      <p:ext uri="{BB962C8B-B14F-4D97-AF65-F5344CB8AC3E}">
        <p14:creationId xmlns:p14="http://schemas.microsoft.com/office/powerpoint/2010/main" val="37193712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73</a:t>
            </a:fld>
            <a:endParaRPr lang="en-US"/>
          </a:p>
        </p:txBody>
      </p:sp>
    </p:spTree>
    <p:extLst>
      <p:ext uri="{BB962C8B-B14F-4D97-AF65-F5344CB8AC3E}">
        <p14:creationId xmlns:p14="http://schemas.microsoft.com/office/powerpoint/2010/main" val="7133094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74</a:t>
            </a:fld>
            <a:endParaRPr lang="en-US"/>
          </a:p>
        </p:txBody>
      </p:sp>
    </p:spTree>
    <p:extLst>
      <p:ext uri="{BB962C8B-B14F-4D97-AF65-F5344CB8AC3E}">
        <p14:creationId xmlns:p14="http://schemas.microsoft.com/office/powerpoint/2010/main" val="6272093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76</a:t>
            </a:fld>
            <a:endParaRPr lang="en-US"/>
          </a:p>
        </p:txBody>
      </p:sp>
    </p:spTree>
    <p:extLst>
      <p:ext uri="{BB962C8B-B14F-4D97-AF65-F5344CB8AC3E}">
        <p14:creationId xmlns:p14="http://schemas.microsoft.com/office/powerpoint/2010/main" val="25220584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77</a:t>
            </a:fld>
            <a:endParaRPr lang="en-US"/>
          </a:p>
        </p:txBody>
      </p:sp>
    </p:spTree>
    <p:extLst>
      <p:ext uri="{BB962C8B-B14F-4D97-AF65-F5344CB8AC3E}">
        <p14:creationId xmlns:p14="http://schemas.microsoft.com/office/powerpoint/2010/main" val="1094567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79</a:t>
            </a:fld>
            <a:endParaRPr lang="en-US"/>
          </a:p>
        </p:txBody>
      </p:sp>
    </p:spTree>
    <p:extLst>
      <p:ext uri="{BB962C8B-B14F-4D97-AF65-F5344CB8AC3E}">
        <p14:creationId xmlns:p14="http://schemas.microsoft.com/office/powerpoint/2010/main" val="20478510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80</a:t>
            </a:fld>
            <a:endParaRPr lang="en-US"/>
          </a:p>
        </p:txBody>
      </p:sp>
    </p:spTree>
    <p:extLst>
      <p:ext uri="{BB962C8B-B14F-4D97-AF65-F5344CB8AC3E}">
        <p14:creationId xmlns:p14="http://schemas.microsoft.com/office/powerpoint/2010/main" val="411190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17</a:t>
            </a:fld>
            <a:endParaRPr lang="en-US"/>
          </a:p>
        </p:txBody>
      </p:sp>
    </p:spTree>
    <p:extLst>
      <p:ext uri="{BB962C8B-B14F-4D97-AF65-F5344CB8AC3E}">
        <p14:creationId xmlns:p14="http://schemas.microsoft.com/office/powerpoint/2010/main" val="10482498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82</a:t>
            </a:fld>
            <a:endParaRPr lang="en-US"/>
          </a:p>
        </p:txBody>
      </p:sp>
    </p:spTree>
    <p:extLst>
      <p:ext uri="{BB962C8B-B14F-4D97-AF65-F5344CB8AC3E}">
        <p14:creationId xmlns:p14="http://schemas.microsoft.com/office/powerpoint/2010/main" val="32078821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83</a:t>
            </a:fld>
            <a:endParaRPr lang="en-US"/>
          </a:p>
        </p:txBody>
      </p:sp>
    </p:spTree>
    <p:extLst>
      <p:ext uri="{BB962C8B-B14F-4D97-AF65-F5344CB8AC3E}">
        <p14:creationId xmlns:p14="http://schemas.microsoft.com/office/powerpoint/2010/main" val="20801469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85</a:t>
            </a:fld>
            <a:endParaRPr lang="en-US"/>
          </a:p>
        </p:txBody>
      </p:sp>
    </p:spTree>
    <p:extLst>
      <p:ext uri="{BB962C8B-B14F-4D97-AF65-F5344CB8AC3E}">
        <p14:creationId xmlns:p14="http://schemas.microsoft.com/office/powerpoint/2010/main" val="19787529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86</a:t>
            </a:fld>
            <a:endParaRPr lang="en-US"/>
          </a:p>
        </p:txBody>
      </p:sp>
    </p:spTree>
    <p:extLst>
      <p:ext uri="{BB962C8B-B14F-4D97-AF65-F5344CB8AC3E}">
        <p14:creationId xmlns:p14="http://schemas.microsoft.com/office/powerpoint/2010/main" val="30963997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88</a:t>
            </a:fld>
            <a:endParaRPr lang="en-US"/>
          </a:p>
        </p:txBody>
      </p:sp>
    </p:spTree>
    <p:extLst>
      <p:ext uri="{BB962C8B-B14F-4D97-AF65-F5344CB8AC3E}">
        <p14:creationId xmlns:p14="http://schemas.microsoft.com/office/powerpoint/2010/main" val="39714063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89</a:t>
            </a:fld>
            <a:endParaRPr lang="en-US"/>
          </a:p>
        </p:txBody>
      </p:sp>
    </p:spTree>
    <p:extLst>
      <p:ext uri="{BB962C8B-B14F-4D97-AF65-F5344CB8AC3E}">
        <p14:creationId xmlns:p14="http://schemas.microsoft.com/office/powerpoint/2010/main" val="24460261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90</a:t>
            </a:fld>
            <a:endParaRPr lang="en-US"/>
          </a:p>
        </p:txBody>
      </p:sp>
    </p:spTree>
    <p:extLst>
      <p:ext uri="{BB962C8B-B14F-4D97-AF65-F5344CB8AC3E}">
        <p14:creationId xmlns:p14="http://schemas.microsoft.com/office/powerpoint/2010/main" val="36477176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92</a:t>
            </a:fld>
            <a:endParaRPr lang="en-US"/>
          </a:p>
        </p:txBody>
      </p:sp>
    </p:spTree>
    <p:extLst>
      <p:ext uri="{BB962C8B-B14F-4D97-AF65-F5344CB8AC3E}">
        <p14:creationId xmlns:p14="http://schemas.microsoft.com/office/powerpoint/2010/main" val="20148548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93</a:t>
            </a:fld>
            <a:endParaRPr lang="en-US"/>
          </a:p>
        </p:txBody>
      </p:sp>
    </p:spTree>
    <p:extLst>
      <p:ext uri="{BB962C8B-B14F-4D97-AF65-F5344CB8AC3E}">
        <p14:creationId xmlns:p14="http://schemas.microsoft.com/office/powerpoint/2010/main" val="8441364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95</a:t>
            </a:fld>
            <a:endParaRPr lang="en-US"/>
          </a:p>
        </p:txBody>
      </p:sp>
    </p:spTree>
    <p:extLst>
      <p:ext uri="{BB962C8B-B14F-4D97-AF65-F5344CB8AC3E}">
        <p14:creationId xmlns:p14="http://schemas.microsoft.com/office/powerpoint/2010/main" val="1476781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18</a:t>
            </a:fld>
            <a:endParaRPr lang="en-US"/>
          </a:p>
        </p:txBody>
      </p:sp>
    </p:spTree>
    <p:extLst>
      <p:ext uri="{BB962C8B-B14F-4D97-AF65-F5344CB8AC3E}">
        <p14:creationId xmlns:p14="http://schemas.microsoft.com/office/powerpoint/2010/main" val="880829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96</a:t>
            </a:fld>
            <a:endParaRPr lang="en-US"/>
          </a:p>
        </p:txBody>
      </p:sp>
    </p:spTree>
    <p:extLst>
      <p:ext uri="{BB962C8B-B14F-4D97-AF65-F5344CB8AC3E}">
        <p14:creationId xmlns:p14="http://schemas.microsoft.com/office/powerpoint/2010/main" val="1679597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98</a:t>
            </a:fld>
            <a:endParaRPr lang="en-US"/>
          </a:p>
        </p:txBody>
      </p:sp>
    </p:spTree>
    <p:extLst>
      <p:ext uri="{BB962C8B-B14F-4D97-AF65-F5344CB8AC3E}">
        <p14:creationId xmlns:p14="http://schemas.microsoft.com/office/powerpoint/2010/main" val="38053838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99</a:t>
            </a:fld>
            <a:endParaRPr lang="en-US"/>
          </a:p>
        </p:txBody>
      </p:sp>
    </p:spTree>
    <p:extLst>
      <p:ext uri="{BB962C8B-B14F-4D97-AF65-F5344CB8AC3E}">
        <p14:creationId xmlns:p14="http://schemas.microsoft.com/office/powerpoint/2010/main" val="21760516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101</a:t>
            </a:fld>
            <a:endParaRPr lang="en-US"/>
          </a:p>
        </p:txBody>
      </p:sp>
    </p:spTree>
    <p:extLst>
      <p:ext uri="{BB962C8B-B14F-4D97-AF65-F5344CB8AC3E}">
        <p14:creationId xmlns:p14="http://schemas.microsoft.com/office/powerpoint/2010/main" val="28145977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102</a:t>
            </a:fld>
            <a:endParaRPr lang="en-US"/>
          </a:p>
        </p:txBody>
      </p:sp>
    </p:spTree>
    <p:extLst>
      <p:ext uri="{BB962C8B-B14F-4D97-AF65-F5344CB8AC3E}">
        <p14:creationId xmlns:p14="http://schemas.microsoft.com/office/powerpoint/2010/main" val="31206123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103</a:t>
            </a:fld>
            <a:endParaRPr lang="en-US"/>
          </a:p>
        </p:txBody>
      </p:sp>
    </p:spTree>
    <p:extLst>
      <p:ext uri="{BB962C8B-B14F-4D97-AF65-F5344CB8AC3E}">
        <p14:creationId xmlns:p14="http://schemas.microsoft.com/office/powerpoint/2010/main" val="35809305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105</a:t>
            </a:fld>
            <a:endParaRPr lang="en-US"/>
          </a:p>
        </p:txBody>
      </p:sp>
    </p:spTree>
    <p:extLst>
      <p:ext uri="{BB962C8B-B14F-4D97-AF65-F5344CB8AC3E}">
        <p14:creationId xmlns:p14="http://schemas.microsoft.com/office/powerpoint/2010/main" val="29476899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106</a:t>
            </a:fld>
            <a:endParaRPr lang="en-US"/>
          </a:p>
        </p:txBody>
      </p:sp>
    </p:spTree>
    <p:extLst>
      <p:ext uri="{BB962C8B-B14F-4D97-AF65-F5344CB8AC3E}">
        <p14:creationId xmlns:p14="http://schemas.microsoft.com/office/powerpoint/2010/main" val="2694090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107</a:t>
            </a:fld>
            <a:endParaRPr lang="en-US"/>
          </a:p>
        </p:txBody>
      </p:sp>
    </p:spTree>
    <p:extLst>
      <p:ext uri="{BB962C8B-B14F-4D97-AF65-F5344CB8AC3E}">
        <p14:creationId xmlns:p14="http://schemas.microsoft.com/office/powerpoint/2010/main" val="8430837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108</a:t>
            </a:fld>
            <a:endParaRPr lang="en-US"/>
          </a:p>
        </p:txBody>
      </p:sp>
    </p:spTree>
    <p:extLst>
      <p:ext uri="{BB962C8B-B14F-4D97-AF65-F5344CB8AC3E}">
        <p14:creationId xmlns:p14="http://schemas.microsoft.com/office/powerpoint/2010/main" val="1734799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20</a:t>
            </a:fld>
            <a:endParaRPr lang="en-US"/>
          </a:p>
        </p:txBody>
      </p:sp>
    </p:spTree>
    <p:extLst>
      <p:ext uri="{BB962C8B-B14F-4D97-AF65-F5344CB8AC3E}">
        <p14:creationId xmlns:p14="http://schemas.microsoft.com/office/powerpoint/2010/main" val="1467242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21</a:t>
            </a:fld>
            <a:endParaRPr lang="en-US"/>
          </a:p>
        </p:txBody>
      </p:sp>
    </p:spTree>
    <p:extLst>
      <p:ext uri="{BB962C8B-B14F-4D97-AF65-F5344CB8AC3E}">
        <p14:creationId xmlns:p14="http://schemas.microsoft.com/office/powerpoint/2010/main" val="3482681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23</a:t>
            </a:fld>
            <a:endParaRPr lang="en-US"/>
          </a:p>
        </p:txBody>
      </p:sp>
    </p:spTree>
    <p:extLst>
      <p:ext uri="{BB962C8B-B14F-4D97-AF65-F5344CB8AC3E}">
        <p14:creationId xmlns:p14="http://schemas.microsoft.com/office/powerpoint/2010/main" val="484294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56B9-4B14-6E31-F1CE-51CE90162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398E2A5-694F-7423-545D-37AF17F81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3331252-DD4B-A6DA-F8FE-D4D8EF6F24A4}"/>
              </a:ext>
            </a:extLst>
          </p:cNvPr>
          <p:cNvSpPr>
            <a:spLocks noGrp="1"/>
          </p:cNvSpPr>
          <p:nvPr>
            <p:ph type="dt" sz="half" idx="10"/>
          </p:nvPr>
        </p:nvSpPr>
        <p:spPr/>
        <p:txBody>
          <a:bodyPr/>
          <a:lstStyle/>
          <a:p>
            <a:fld id="{0ECA32F2-2001-44CF-A84E-51AA575C3303}" type="datetimeFigureOut">
              <a:rPr lang="en-IN" smtClean="0"/>
              <a:t>31-05-2023</a:t>
            </a:fld>
            <a:endParaRPr lang="en-IN"/>
          </a:p>
        </p:txBody>
      </p:sp>
      <p:sp>
        <p:nvSpPr>
          <p:cNvPr id="5" name="Footer Placeholder 4">
            <a:extLst>
              <a:ext uri="{FF2B5EF4-FFF2-40B4-BE49-F238E27FC236}">
                <a16:creationId xmlns:a16="http://schemas.microsoft.com/office/drawing/2014/main" id="{7BBFCD72-9136-D093-DF51-36634F9880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2DAD9A1-86E2-587F-9D54-6AFBE64D9B6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52203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D6D8-CDF5-6B55-2013-42A240EA2E7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36563EB-7C57-FA88-AC0F-F1CC5C3C98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A35DE1D-8D80-5975-7867-63FB6E9D02C4}"/>
              </a:ext>
            </a:extLst>
          </p:cNvPr>
          <p:cNvSpPr>
            <a:spLocks noGrp="1"/>
          </p:cNvSpPr>
          <p:nvPr>
            <p:ph type="dt" sz="half" idx="10"/>
          </p:nvPr>
        </p:nvSpPr>
        <p:spPr/>
        <p:txBody>
          <a:bodyPr/>
          <a:lstStyle/>
          <a:p>
            <a:fld id="{0ECA32F2-2001-44CF-A84E-51AA575C3303}" type="datetimeFigureOut">
              <a:rPr lang="en-IN" smtClean="0"/>
              <a:t>31-05-2023</a:t>
            </a:fld>
            <a:endParaRPr lang="en-IN"/>
          </a:p>
        </p:txBody>
      </p:sp>
      <p:sp>
        <p:nvSpPr>
          <p:cNvPr id="5" name="Footer Placeholder 4">
            <a:extLst>
              <a:ext uri="{FF2B5EF4-FFF2-40B4-BE49-F238E27FC236}">
                <a16:creationId xmlns:a16="http://schemas.microsoft.com/office/drawing/2014/main" id="{3F9DA5E2-384A-6765-8900-1630EBC3776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0D57C61-F3A9-1F40-C2AC-C0048995094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7786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079E0E-DFAA-C568-2D8F-C583DDD943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520CBC9-47D2-C9B3-5A23-163279D38A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BDFC179-40A2-4B79-BA97-FEC298DFAE27}"/>
              </a:ext>
            </a:extLst>
          </p:cNvPr>
          <p:cNvSpPr>
            <a:spLocks noGrp="1"/>
          </p:cNvSpPr>
          <p:nvPr>
            <p:ph type="dt" sz="half" idx="10"/>
          </p:nvPr>
        </p:nvSpPr>
        <p:spPr/>
        <p:txBody>
          <a:bodyPr/>
          <a:lstStyle/>
          <a:p>
            <a:fld id="{0ECA32F2-2001-44CF-A84E-51AA575C3303}" type="datetimeFigureOut">
              <a:rPr lang="en-IN" smtClean="0"/>
              <a:t>31-05-2023</a:t>
            </a:fld>
            <a:endParaRPr lang="en-IN"/>
          </a:p>
        </p:txBody>
      </p:sp>
      <p:sp>
        <p:nvSpPr>
          <p:cNvPr id="5" name="Footer Placeholder 4">
            <a:extLst>
              <a:ext uri="{FF2B5EF4-FFF2-40B4-BE49-F238E27FC236}">
                <a16:creationId xmlns:a16="http://schemas.microsoft.com/office/drawing/2014/main" id="{1F3D3851-B8B4-1DFD-A924-6840E4D4896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B0ECF4-D550-1B98-2CB8-503CADA3CFFF}"/>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14701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4CF3-BDA6-618F-38BE-0C39307F87E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1010D48-8B04-1B9F-7E7D-BC021FAD3E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DC7A92C-1A2D-2AE8-C95E-8934392E5D86}"/>
              </a:ext>
            </a:extLst>
          </p:cNvPr>
          <p:cNvSpPr>
            <a:spLocks noGrp="1"/>
          </p:cNvSpPr>
          <p:nvPr>
            <p:ph type="dt" sz="half" idx="10"/>
          </p:nvPr>
        </p:nvSpPr>
        <p:spPr/>
        <p:txBody>
          <a:bodyPr/>
          <a:lstStyle/>
          <a:p>
            <a:fld id="{0ECA32F2-2001-44CF-A84E-51AA575C3303}" type="datetimeFigureOut">
              <a:rPr lang="en-IN" smtClean="0"/>
              <a:t>31-05-2023</a:t>
            </a:fld>
            <a:endParaRPr lang="en-IN"/>
          </a:p>
        </p:txBody>
      </p:sp>
      <p:sp>
        <p:nvSpPr>
          <p:cNvPr id="5" name="Footer Placeholder 4">
            <a:extLst>
              <a:ext uri="{FF2B5EF4-FFF2-40B4-BE49-F238E27FC236}">
                <a16:creationId xmlns:a16="http://schemas.microsoft.com/office/drawing/2014/main" id="{A5D6AC85-308F-180A-6C99-97BC9EDDCD0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5868FA2-D2EE-6CC2-7CE4-5C3CCAAD35D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00834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6767-4593-4009-0644-3D63565E1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2CFF17C-FC37-F4B0-1EB6-1B2549DBA2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231A0E-3B6F-990D-F2DE-AD4A53FC13CB}"/>
              </a:ext>
            </a:extLst>
          </p:cNvPr>
          <p:cNvSpPr>
            <a:spLocks noGrp="1"/>
          </p:cNvSpPr>
          <p:nvPr>
            <p:ph type="dt" sz="half" idx="10"/>
          </p:nvPr>
        </p:nvSpPr>
        <p:spPr/>
        <p:txBody>
          <a:bodyPr/>
          <a:lstStyle/>
          <a:p>
            <a:fld id="{0ECA32F2-2001-44CF-A84E-51AA575C3303}" type="datetimeFigureOut">
              <a:rPr lang="en-IN" smtClean="0"/>
              <a:t>31-05-2023</a:t>
            </a:fld>
            <a:endParaRPr lang="en-IN"/>
          </a:p>
        </p:txBody>
      </p:sp>
      <p:sp>
        <p:nvSpPr>
          <p:cNvPr id="5" name="Footer Placeholder 4">
            <a:extLst>
              <a:ext uri="{FF2B5EF4-FFF2-40B4-BE49-F238E27FC236}">
                <a16:creationId xmlns:a16="http://schemas.microsoft.com/office/drawing/2014/main" id="{67F57C74-3102-F180-975B-081F22ED97E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58D9FEC-509F-9753-2022-636A96DF2846}"/>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4220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B325-69F6-68CF-1C2A-F0C234D860D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A341DEF-6F6E-C39A-009F-8AED6A22A9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2E1B650-8913-B43E-986B-3EC648B12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ECBB101-FC1C-0D4B-E5D1-BE037FD39213}"/>
              </a:ext>
            </a:extLst>
          </p:cNvPr>
          <p:cNvSpPr>
            <a:spLocks noGrp="1"/>
          </p:cNvSpPr>
          <p:nvPr>
            <p:ph type="dt" sz="half" idx="10"/>
          </p:nvPr>
        </p:nvSpPr>
        <p:spPr/>
        <p:txBody>
          <a:bodyPr/>
          <a:lstStyle/>
          <a:p>
            <a:fld id="{0ECA32F2-2001-44CF-A84E-51AA575C3303}" type="datetimeFigureOut">
              <a:rPr lang="en-IN" smtClean="0"/>
              <a:t>31-05-2023</a:t>
            </a:fld>
            <a:endParaRPr lang="en-IN"/>
          </a:p>
        </p:txBody>
      </p:sp>
      <p:sp>
        <p:nvSpPr>
          <p:cNvPr id="6" name="Footer Placeholder 5">
            <a:extLst>
              <a:ext uri="{FF2B5EF4-FFF2-40B4-BE49-F238E27FC236}">
                <a16:creationId xmlns:a16="http://schemas.microsoft.com/office/drawing/2014/main" id="{A4DF4DEE-D202-E1B5-8D0D-2251F654A0D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B8714DF-7195-84C0-715D-AC05F10538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3143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A67B-3D1B-1BBC-EDF0-D53BAD2ED09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4B15A37-2E5D-C322-2CD0-C6E9000A5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B4B7BA-CEB4-9C4D-F55E-3F35D928C5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DDD86B2-89FF-5AC7-29C1-D756C4BBB3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AFF8D3-11CD-376E-D989-892E783397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4058FBB-2FBA-939E-C464-6F3F5F0A54D7}"/>
              </a:ext>
            </a:extLst>
          </p:cNvPr>
          <p:cNvSpPr>
            <a:spLocks noGrp="1"/>
          </p:cNvSpPr>
          <p:nvPr>
            <p:ph type="dt" sz="half" idx="10"/>
          </p:nvPr>
        </p:nvSpPr>
        <p:spPr/>
        <p:txBody>
          <a:bodyPr/>
          <a:lstStyle/>
          <a:p>
            <a:fld id="{0ECA32F2-2001-44CF-A84E-51AA575C3303}" type="datetimeFigureOut">
              <a:rPr lang="en-IN" smtClean="0"/>
              <a:t>31-05-2023</a:t>
            </a:fld>
            <a:endParaRPr lang="en-IN"/>
          </a:p>
        </p:txBody>
      </p:sp>
      <p:sp>
        <p:nvSpPr>
          <p:cNvPr id="8" name="Footer Placeholder 7">
            <a:extLst>
              <a:ext uri="{FF2B5EF4-FFF2-40B4-BE49-F238E27FC236}">
                <a16:creationId xmlns:a16="http://schemas.microsoft.com/office/drawing/2014/main" id="{847ACF32-05E1-91A9-9C8D-403D8743CF0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C6384B7-478D-FCCA-34A1-9ABC9C1A5FC8}"/>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69915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5E2A-1790-A5A3-1456-859FEF69410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641808C-A420-7CAF-EAA5-3B9D17A88B44}"/>
              </a:ext>
            </a:extLst>
          </p:cNvPr>
          <p:cNvSpPr>
            <a:spLocks noGrp="1"/>
          </p:cNvSpPr>
          <p:nvPr>
            <p:ph type="dt" sz="half" idx="10"/>
          </p:nvPr>
        </p:nvSpPr>
        <p:spPr/>
        <p:txBody>
          <a:bodyPr/>
          <a:lstStyle/>
          <a:p>
            <a:fld id="{0ECA32F2-2001-44CF-A84E-51AA575C3303}" type="datetimeFigureOut">
              <a:rPr lang="en-IN" smtClean="0"/>
              <a:t>31-05-2023</a:t>
            </a:fld>
            <a:endParaRPr lang="en-IN"/>
          </a:p>
        </p:txBody>
      </p:sp>
      <p:sp>
        <p:nvSpPr>
          <p:cNvPr id="4" name="Footer Placeholder 3">
            <a:extLst>
              <a:ext uri="{FF2B5EF4-FFF2-40B4-BE49-F238E27FC236}">
                <a16:creationId xmlns:a16="http://schemas.microsoft.com/office/drawing/2014/main" id="{7C3D185B-0334-AA69-C32C-3951CC21360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6B40EB3-5F88-227F-EB37-C452CF95A4CD}"/>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31221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30921-FFB4-E7FD-6DDE-42248D51F0EF}"/>
              </a:ext>
            </a:extLst>
          </p:cNvPr>
          <p:cNvSpPr>
            <a:spLocks noGrp="1"/>
          </p:cNvSpPr>
          <p:nvPr>
            <p:ph type="dt" sz="half" idx="10"/>
          </p:nvPr>
        </p:nvSpPr>
        <p:spPr/>
        <p:txBody>
          <a:bodyPr/>
          <a:lstStyle/>
          <a:p>
            <a:fld id="{0ECA32F2-2001-44CF-A84E-51AA575C3303}" type="datetimeFigureOut">
              <a:rPr lang="en-IN" smtClean="0"/>
              <a:t>31-05-2023</a:t>
            </a:fld>
            <a:endParaRPr lang="en-IN"/>
          </a:p>
        </p:txBody>
      </p:sp>
      <p:sp>
        <p:nvSpPr>
          <p:cNvPr id="3" name="Footer Placeholder 2">
            <a:extLst>
              <a:ext uri="{FF2B5EF4-FFF2-40B4-BE49-F238E27FC236}">
                <a16:creationId xmlns:a16="http://schemas.microsoft.com/office/drawing/2014/main" id="{51E0A7B4-C6F0-9BB5-B375-9D128FBB4D4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5CB19E4-C5E0-11B8-A6BB-AA39BA2AF9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4564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78D7-FAB0-A8A1-968F-CD5DFD6F3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29C697D-06F9-1FD1-844C-8F5CE72F7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2C20A20-7B4B-9AE2-F66E-7BAB59E47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9621B-9212-3674-BC1F-F3A5BC5384CB}"/>
              </a:ext>
            </a:extLst>
          </p:cNvPr>
          <p:cNvSpPr>
            <a:spLocks noGrp="1"/>
          </p:cNvSpPr>
          <p:nvPr>
            <p:ph type="dt" sz="half" idx="10"/>
          </p:nvPr>
        </p:nvSpPr>
        <p:spPr/>
        <p:txBody>
          <a:bodyPr/>
          <a:lstStyle/>
          <a:p>
            <a:fld id="{0ECA32F2-2001-44CF-A84E-51AA575C3303}" type="datetimeFigureOut">
              <a:rPr lang="en-IN" smtClean="0"/>
              <a:t>31-05-2023</a:t>
            </a:fld>
            <a:endParaRPr lang="en-IN"/>
          </a:p>
        </p:txBody>
      </p:sp>
      <p:sp>
        <p:nvSpPr>
          <p:cNvPr id="6" name="Footer Placeholder 5">
            <a:extLst>
              <a:ext uri="{FF2B5EF4-FFF2-40B4-BE49-F238E27FC236}">
                <a16:creationId xmlns:a16="http://schemas.microsoft.com/office/drawing/2014/main" id="{A6646E24-F232-DB98-7A9B-7B7E591A2D8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E807818-89E9-E760-B82C-E6C2E7FEAB8A}"/>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3382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4658-F93D-FA65-FE94-899A80380C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DAFF60C-CA37-C677-C1E7-A799ADA8F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4D56B3D-54CD-BCC3-09D1-8EB795FEC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14DFE-F207-96CF-2338-73C94C0182F6}"/>
              </a:ext>
            </a:extLst>
          </p:cNvPr>
          <p:cNvSpPr>
            <a:spLocks noGrp="1"/>
          </p:cNvSpPr>
          <p:nvPr>
            <p:ph type="dt" sz="half" idx="10"/>
          </p:nvPr>
        </p:nvSpPr>
        <p:spPr/>
        <p:txBody>
          <a:bodyPr/>
          <a:lstStyle/>
          <a:p>
            <a:fld id="{0ECA32F2-2001-44CF-A84E-51AA575C3303}" type="datetimeFigureOut">
              <a:rPr lang="en-IN" smtClean="0"/>
              <a:t>31-05-2023</a:t>
            </a:fld>
            <a:endParaRPr lang="en-IN"/>
          </a:p>
        </p:txBody>
      </p:sp>
      <p:sp>
        <p:nvSpPr>
          <p:cNvPr id="6" name="Footer Placeholder 5">
            <a:extLst>
              <a:ext uri="{FF2B5EF4-FFF2-40B4-BE49-F238E27FC236}">
                <a16:creationId xmlns:a16="http://schemas.microsoft.com/office/drawing/2014/main" id="{6907D10A-ECE1-6599-A61C-30039337CD4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9AB1CF2-C532-9C6E-3D25-7E9374AA7AD0}"/>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23245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BC55C6-BC57-AFDA-4ECB-849F6977C7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A7DE1F9-F068-AA1F-7210-D4C62BAEFE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a:extLst>
              <a:ext uri="{FF2B5EF4-FFF2-40B4-BE49-F238E27FC236}">
                <a16:creationId xmlns:a16="http://schemas.microsoft.com/office/drawing/2014/main" id="{E96E6BD3-6A97-980F-B400-6492FF64C2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A32F2-2001-44CF-A84E-51AA575C3303}" type="datetimeFigureOut">
              <a:rPr lang="en-IN" smtClean="0"/>
              <a:t>31-05-2023</a:t>
            </a:fld>
            <a:endParaRPr lang="en-IN"/>
          </a:p>
        </p:txBody>
      </p:sp>
      <p:sp>
        <p:nvSpPr>
          <p:cNvPr id="5" name="Footer Placeholder 4">
            <a:extLst>
              <a:ext uri="{FF2B5EF4-FFF2-40B4-BE49-F238E27FC236}">
                <a16:creationId xmlns:a16="http://schemas.microsoft.com/office/drawing/2014/main" id="{5CC3BADD-6A4E-BE56-69B1-262DFDC90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CFD7BC5-186F-D0F0-91AB-77716AD45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1A7EF-C8FC-457F-88CE-F33FE12ACB60}" type="slidenum">
              <a:rPr lang="en-IN" smtClean="0"/>
              <a:t>‹#›</a:t>
            </a:fld>
            <a:endParaRPr lang="en-IN"/>
          </a:p>
        </p:txBody>
      </p:sp>
      <p:sp>
        <p:nvSpPr>
          <p:cNvPr id="9" name="TextBox 8">
            <a:extLst>
              <a:ext uri="{FF2B5EF4-FFF2-40B4-BE49-F238E27FC236}">
                <a16:creationId xmlns:a16="http://schemas.microsoft.com/office/drawing/2014/main" id="{02C86B65-5331-92D0-15B7-5D99E4E928C0}"/>
              </a:ext>
            </a:extLst>
          </p:cNvPr>
          <p:cNvSpPr txBox="1"/>
          <p:nvPr userDrawn="1"/>
        </p:nvSpPr>
        <p:spPr>
          <a:xfrm>
            <a:off x="14516" y="6448959"/>
            <a:ext cx="5529943" cy="400110"/>
          </a:xfrm>
          <a:prstGeom prst="rect">
            <a:avLst/>
          </a:prstGeom>
          <a:solidFill>
            <a:srgbClr val="FFFF00"/>
          </a:solidFill>
        </p:spPr>
        <p:txBody>
          <a:bodyPr wrap="square" rtlCol="0">
            <a:spAutoFit/>
          </a:bodyPr>
          <a:lstStyle/>
          <a:p>
            <a:pPr algn="ctr"/>
            <a:r>
              <a:rPr lang="en-US" sz="2000" b="1" dirty="0"/>
              <a:t>Use Code: </a:t>
            </a:r>
            <a:r>
              <a:rPr lang="en-US" sz="2000" b="1" dirty="0">
                <a:solidFill>
                  <a:srgbClr val="C00000"/>
                </a:solidFill>
              </a:rPr>
              <a:t>Y182</a:t>
            </a:r>
            <a:r>
              <a:rPr lang="en-US" sz="2000" b="1" dirty="0"/>
              <a:t> For Max.</a:t>
            </a:r>
            <a:r>
              <a:rPr lang="en-US" sz="2000" b="1" baseline="0" dirty="0"/>
              <a:t> Discount </a:t>
            </a:r>
            <a:endParaRPr lang="en-US" sz="2000" b="1" dirty="0"/>
          </a:p>
        </p:txBody>
      </p:sp>
      <p:sp>
        <p:nvSpPr>
          <p:cNvPr id="13" name="TextBox 12">
            <a:extLst>
              <a:ext uri="{FF2B5EF4-FFF2-40B4-BE49-F238E27FC236}">
                <a16:creationId xmlns:a16="http://schemas.microsoft.com/office/drawing/2014/main" id="{CC5ECCFA-D08A-C9CE-0D01-C1D98EF7133B}"/>
              </a:ext>
            </a:extLst>
          </p:cNvPr>
          <p:cNvSpPr txBox="1"/>
          <p:nvPr userDrawn="1"/>
        </p:nvSpPr>
        <p:spPr>
          <a:xfrm>
            <a:off x="5544459" y="6459360"/>
            <a:ext cx="6705709" cy="400110"/>
          </a:xfrm>
          <a:prstGeom prst="rect">
            <a:avLst/>
          </a:prstGeom>
          <a:solidFill>
            <a:schemeClr val="tx1"/>
          </a:solidFill>
        </p:spPr>
        <p:txBody>
          <a:bodyPr wrap="square" rtlCol="0">
            <a:spAutoFit/>
          </a:bodyPr>
          <a:lstStyle/>
          <a:p>
            <a:pPr algn="ctr"/>
            <a:r>
              <a:rPr lang="en-US" sz="2000" b="1" dirty="0">
                <a:solidFill>
                  <a:schemeClr val="bg1"/>
                </a:solidFill>
              </a:rPr>
              <a:t>Use Code: </a:t>
            </a:r>
            <a:r>
              <a:rPr lang="en-US" sz="2000" b="1" dirty="0">
                <a:solidFill>
                  <a:srgbClr val="FFFF00"/>
                </a:solidFill>
              </a:rPr>
              <a:t>Y182S</a:t>
            </a:r>
            <a:r>
              <a:rPr lang="en-US" sz="2000" b="1" dirty="0">
                <a:solidFill>
                  <a:schemeClr val="bg1"/>
                </a:solidFill>
              </a:rPr>
              <a:t> For Max.</a:t>
            </a:r>
            <a:r>
              <a:rPr lang="en-US" sz="2000" b="1" baseline="0" dirty="0">
                <a:solidFill>
                  <a:schemeClr val="bg1"/>
                </a:solidFill>
              </a:rPr>
              <a:t> Discount on Books and Test Series </a:t>
            </a:r>
            <a:endParaRPr lang="en-US" sz="2000" b="1" dirty="0">
              <a:solidFill>
                <a:schemeClr val="bg1"/>
              </a:solidFill>
            </a:endParaRPr>
          </a:p>
        </p:txBody>
      </p:sp>
      <p:pic>
        <p:nvPicPr>
          <p:cNvPr id="10" name="Picture 9">
            <a:extLst>
              <a:ext uri="{FF2B5EF4-FFF2-40B4-BE49-F238E27FC236}">
                <a16:creationId xmlns:a16="http://schemas.microsoft.com/office/drawing/2014/main" id="{B356A45C-D2C7-AB62-7763-3E1981AD6945}"/>
              </a:ext>
            </a:extLst>
          </p:cNvPr>
          <p:cNvPicPr>
            <a:picLocks noChangeAspect="1"/>
          </p:cNvPicPr>
          <p:nvPr userDrawn="1"/>
        </p:nvPicPr>
        <p:blipFill>
          <a:blip r:embed="rId13"/>
          <a:stretch>
            <a:fillRect/>
          </a:stretch>
        </p:blipFill>
        <p:spPr>
          <a:xfrm>
            <a:off x="0" y="8930"/>
            <a:ext cx="12192000" cy="793507"/>
          </a:xfrm>
          <a:prstGeom prst="rect">
            <a:avLst/>
          </a:prstGeom>
        </p:spPr>
      </p:pic>
    </p:spTree>
    <p:extLst>
      <p:ext uri="{BB962C8B-B14F-4D97-AF65-F5344CB8AC3E}">
        <p14:creationId xmlns:p14="http://schemas.microsoft.com/office/powerpoint/2010/main" val="420375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lob:https://web.whatsapp.com/37b29382-9a89-420d-8c1e-dfacbf9ea12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a:extLst>
              <a:ext uri="{FF2B5EF4-FFF2-40B4-BE49-F238E27FC236}">
                <a16:creationId xmlns:a16="http://schemas.microsoft.com/office/drawing/2014/main" id="{5D982EAE-F338-4615-8F91-F1686479F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A0F1934C-B2B3-11A3-9396-474E6B1032B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06589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अभी हाल ही में किस राज्य में पहली वन्दे भारत एक्सप्रेस शुरू की गयी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Recently in which state the first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Vande</a:t>
            </a:r>
            <a:r>
              <a:rPr lang="en-US" sz="3600" b="1" dirty="0">
                <a:ln>
                  <a:solidFill>
                    <a:srgbClr val="002060"/>
                  </a:solidFill>
                </a:ln>
                <a:solidFill>
                  <a:srgbClr val="040F79"/>
                </a:solidFill>
                <a:latin typeface="Kokila" pitchFamily="34" charset="0"/>
                <a:ea typeface="Arial Unicode MS" pitchFamily="34" charset="-128"/>
                <a:cs typeface="Kokila" pitchFamily="34" charset="0"/>
              </a:rPr>
              <a:t> Bharat Express was started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असम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Assam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तमिलनाडु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Tamilnadu</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कर्नाटक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Karnataka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गुजरात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Gujarat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225535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Q9.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अभी हाल ही मे आयोजित किया गया CAVA महिला चैलेंज कप 2023 का खिताब किसने जीता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has won the recently held CAVA Women's Challenge Cup 2023 title</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नेपाल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Nepal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भारत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India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श्रीलंका /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Srilanka</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भूटान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Bhutan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22241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220" name="Picture 4" descr="India clinches title of CAVA Women's Challenge Cup 2023 |">
            <a:extLst>
              <a:ext uri="{FF2B5EF4-FFF2-40B4-BE49-F238E27FC236}">
                <a16:creationId xmlns:a16="http://schemas.microsoft.com/office/drawing/2014/main" id="{32802787-7F40-A6B9-6778-285A9B5D8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9307" y="1536000"/>
            <a:ext cx="6019314" cy="37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6093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3754874"/>
          </a:xfrm>
          <a:prstGeom prst="rect">
            <a:avLst/>
          </a:prstGeom>
          <a:noFill/>
        </p:spPr>
        <p:txBody>
          <a:bodyPr wrap="square" rtlCol="0">
            <a:spAutoFit/>
          </a:bodyPr>
          <a:lstStyle/>
          <a:p>
            <a:pPr marL="571500" lvl="1" indent="-571500" algn="just">
              <a:buFont typeface="Arial" panose="020B0604020202020204" pitchFamily="34" charset="0"/>
              <a:buChar char="•"/>
            </a:pPr>
            <a:r>
              <a:rPr lang="hi-IN" sz="3400" b="1" dirty="0">
                <a:ln>
                  <a:solidFill>
                    <a:srgbClr val="7030A0"/>
                  </a:solidFill>
                </a:ln>
                <a:solidFill>
                  <a:srgbClr val="040F79"/>
                </a:solidFill>
                <a:latin typeface="Kokila" pitchFamily="34" charset="0"/>
                <a:ea typeface="Arial Unicode MS" pitchFamily="34" charset="-128"/>
                <a:cs typeface="Kokila" pitchFamily="34" charset="0"/>
              </a:rPr>
              <a:t>भारत ने हाल ही में काठमांडू में आयोजित सेंट्रल एशियन वॉलीबॉल एसोसिएशन (</a:t>
            </a:r>
            <a:r>
              <a:rPr lang="en-IN" sz="3400" b="1" dirty="0">
                <a:ln>
                  <a:solidFill>
                    <a:srgbClr val="7030A0"/>
                  </a:solidFill>
                </a:ln>
                <a:solidFill>
                  <a:srgbClr val="040F79"/>
                </a:solidFill>
                <a:latin typeface="Kokila" pitchFamily="34" charset="0"/>
                <a:ea typeface="Arial Unicode MS" pitchFamily="34" charset="-128"/>
                <a:cs typeface="Kokila" pitchFamily="34" charset="0"/>
              </a:rPr>
              <a:t>CAVA) </a:t>
            </a:r>
            <a:r>
              <a:rPr lang="hi-IN" sz="3400" b="1" dirty="0">
                <a:ln>
                  <a:solidFill>
                    <a:srgbClr val="7030A0"/>
                  </a:solidFill>
                </a:ln>
                <a:solidFill>
                  <a:srgbClr val="040F79"/>
                </a:solidFill>
                <a:latin typeface="Kokila" pitchFamily="34" charset="0"/>
                <a:ea typeface="Arial Unicode MS" pitchFamily="34" charset="-128"/>
                <a:cs typeface="Kokila" pitchFamily="34" charset="0"/>
              </a:rPr>
              <a:t>महिला वॉलीबॉल चैलेंज कप का खिताब जीत लिया है ।</a:t>
            </a:r>
          </a:p>
          <a:p>
            <a:pPr marL="571500" lvl="1" indent="-571500" algn="just">
              <a:buFont typeface="Arial" panose="020B0604020202020204" pitchFamily="34" charset="0"/>
              <a:buChar char="•"/>
            </a:pPr>
            <a:r>
              <a:rPr lang="hi-IN" sz="3400" b="1" dirty="0">
                <a:ln>
                  <a:solidFill>
                    <a:srgbClr val="7030A0"/>
                  </a:solidFill>
                </a:ln>
                <a:solidFill>
                  <a:srgbClr val="040F79"/>
                </a:solidFill>
                <a:latin typeface="Kokila" pitchFamily="34" charset="0"/>
                <a:ea typeface="Arial Unicode MS" pitchFamily="34" charset="-128"/>
                <a:cs typeface="Kokila" pitchFamily="34" charset="0"/>
              </a:rPr>
              <a:t>भारत ने कजाकिस्तान को 3-0 के साझा सेट में हराया ।</a:t>
            </a:r>
          </a:p>
          <a:p>
            <a:pPr marL="571500" lvl="1" indent="-571500" algn="just">
              <a:buFont typeface="Arial" panose="020B0604020202020204" pitchFamily="34" charset="0"/>
              <a:buChar char="•"/>
            </a:pPr>
            <a:r>
              <a:rPr lang="hi-IN" sz="3400" b="1" dirty="0">
                <a:ln>
                  <a:solidFill>
                    <a:srgbClr val="7030A0"/>
                  </a:solidFill>
                </a:ln>
                <a:solidFill>
                  <a:srgbClr val="040F79"/>
                </a:solidFill>
                <a:latin typeface="Kokila" pitchFamily="34" charset="0"/>
                <a:ea typeface="Arial Unicode MS" pitchFamily="34" charset="-128"/>
                <a:cs typeface="Kokila" pitchFamily="34" charset="0"/>
              </a:rPr>
              <a:t>इस प्रतियोगिता में कजाकिस्तान उपविजेता, नेपाल तीसरे, उज्बेकिस्तान चौथे, श्रीलंका पांचवें, किर्गिस्तान छठे, मालदीव सातवें और बांग्लादेश आठवें स्थान पर रहे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9249814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2862322"/>
          </a:xfrm>
          <a:prstGeom prst="rect">
            <a:avLst/>
          </a:prstGeom>
          <a:noFill/>
        </p:spPr>
        <p:txBody>
          <a:bodyPr wrap="square" rtlCol="0">
            <a:spAutoFit/>
          </a:bodyPr>
          <a:lstStyle/>
          <a:p>
            <a:pPr marL="0" lvl="1" algn="just"/>
            <a:r>
              <a:rPr lang="hi-IN" sz="3600" b="1" u="sng" dirty="0">
                <a:ln>
                  <a:solidFill>
                    <a:srgbClr val="7030A0"/>
                  </a:solidFill>
                </a:ln>
                <a:solidFill>
                  <a:srgbClr val="040F79"/>
                </a:solidFill>
                <a:latin typeface="Kokila" pitchFamily="34" charset="0"/>
                <a:ea typeface="Arial Unicode MS" pitchFamily="34" charset="-128"/>
                <a:cs typeface="Kokila" pitchFamily="34" charset="0"/>
              </a:rPr>
              <a:t>नेपाल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राजधानी</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काठमांडू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मुद्रा</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नेपाली रुपया</a:t>
            </a:r>
            <a:endParaRPr lang="en-US" sz="3600" b="1" dirty="0">
              <a:ln>
                <a:solidFill>
                  <a:srgbClr val="7030A0"/>
                </a:solidFill>
              </a:ln>
              <a:solidFill>
                <a:srgbClr val="040F79"/>
              </a:solidFill>
              <a:latin typeface="Kokila" pitchFamily="34" charset="0"/>
              <a:ea typeface="Arial Unicode MS" pitchFamily="34" charset="-128"/>
              <a:cs typeface="Kokila" pitchFamily="34" charset="0"/>
            </a:endParaRP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प्रधान मंत्री</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पुष्प कमल दहल</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आधिकारिक भाषा</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नेपाली</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4200770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1</a:t>
            </a:r>
            <a:r>
              <a:rPr lang="en-IN" sz="3600" b="1" dirty="0">
                <a:ln>
                  <a:solidFill>
                    <a:srgbClr val="C00000"/>
                  </a:solidFill>
                </a:ln>
                <a:solidFill>
                  <a:srgbClr val="C00000"/>
                </a:solidFill>
                <a:latin typeface="Kokila" pitchFamily="34" charset="0"/>
                <a:ea typeface="Arial Unicode MS" pitchFamily="34" charset="-128"/>
                <a:cs typeface="Kokila" pitchFamily="34" charset="0"/>
              </a:rPr>
              <a:t>0</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भारतीय उद्योग परिसंघ (CII) के अध्यक्ष के रूप में नियुक्त किया गया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has been appointed as the President of the Confederation of Indian Industry (CII)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सुमित त्यागी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Sumit Tyagi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आर. दिनेश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R. Dinesh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राजशेखर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Rajshekhar</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नरोत्तम मिश्रा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Narottam</a:t>
            </a:r>
            <a:r>
              <a:rPr lang="en-US" sz="3600" b="1" dirty="0">
                <a:ln>
                  <a:solidFill>
                    <a:srgbClr val="002060"/>
                  </a:solidFill>
                </a:ln>
                <a:solidFill>
                  <a:srgbClr val="040F79"/>
                </a:solidFill>
                <a:latin typeface="Kokila" pitchFamily="34" charset="0"/>
                <a:ea typeface="Arial Unicode MS" pitchFamily="34" charset="-128"/>
                <a:cs typeface="Kokila" pitchFamily="34" charset="0"/>
              </a:rPr>
              <a:t> Mishra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396768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42" name="Picture 2" descr="R Dinesh Appointed as CII President for 2023-24">
            <a:extLst>
              <a:ext uri="{FF2B5EF4-FFF2-40B4-BE49-F238E27FC236}">
                <a16:creationId xmlns:a16="http://schemas.microsoft.com/office/drawing/2014/main" id="{7CF3C4E7-14D7-17C7-0330-E22309976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922" y="1729944"/>
            <a:ext cx="5936699" cy="339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53129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टीवीएस सप्लाई चेन सॉल्यूशंस के कार्यकारी उपाध्यक्ष आर. दिनेश को 2023-24 के लिए भारतीय उद्योग परिसंघ (सीआईआई) के अध्यक्ष के रूप में नियुक्त किया गया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इसके साथ सीआईआई की राष्ट्रीय परिषद की 2023-24 के लिए नए पदाधिकारियों का चुनाव करने के लिए नई दिल्ली में हुई बैठक में ईवाई के अध्यक्ष भारत क्षेत्र राजीव मेमानी को उपाध्यक्ष के रूप में नामित किया गया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055110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3416320"/>
          </a:xfrm>
          <a:prstGeom prst="rect">
            <a:avLst/>
          </a:prstGeom>
          <a:noFill/>
        </p:spPr>
        <p:txBody>
          <a:bodyPr wrap="square" rtlCol="0">
            <a:spAutoFit/>
          </a:bodyPr>
          <a:lstStyle/>
          <a:p>
            <a:pPr marL="0" lvl="1" algn="just"/>
            <a:r>
              <a:rPr lang="hi-IN" sz="3600" b="1" dirty="0">
                <a:ln>
                  <a:solidFill>
                    <a:srgbClr val="7030A0"/>
                  </a:solidFill>
                </a:ln>
                <a:solidFill>
                  <a:srgbClr val="040F79"/>
                </a:solidFill>
                <a:latin typeface="Kokila" pitchFamily="34" charset="0"/>
                <a:ea typeface="Arial Unicode MS" pitchFamily="34" charset="-128"/>
                <a:cs typeface="Kokila" pitchFamily="34" charset="0"/>
              </a:rPr>
              <a:t>भारतीय उद्योग परिसंघ (सीआईआई – CII)</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स्थापना : 1895</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मुख्यालय : नई दिल्ली</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अध्यक्ष : आर दिनेश</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व्यवसाय का प्रकार : गैर-सरकारी व्यापार संघ</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महानिदेशक : चंद्रजीत बनर्जी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4658870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68313" y="1534463"/>
            <a:ext cx="8302388" cy="3785652"/>
          </a:xfrm>
          <a:prstGeom prst="rect">
            <a:avLst/>
          </a:prstGeom>
          <a:noFill/>
        </p:spPr>
        <p:txBody>
          <a:bodyPr wrap="square" rtlCol="0">
            <a:spAutoFit/>
          </a:bodyPr>
          <a:lstStyle/>
          <a:p>
            <a:pPr marL="0" lvl="1" algn="ctr"/>
            <a:r>
              <a:rPr lang="en-US" sz="8000" b="1" dirty="0">
                <a:ln>
                  <a:solidFill>
                    <a:srgbClr val="7030A0"/>
                  </a:solidFill>
                </a:ln>
                <a:solidFill>
                  <a:srgbClr val="C00000"/>
                </a:solidFill>
                <a:latin typeface="Kokila" pitchFamily="34" charset="0"/>
                <a:ea typeface="Arial Unicode MS" pitchFamily="34" charset="-128"/>
                <a:cs typeface="Kokila" pitchFamily="34" charset="0"/>
              </a:rPr>
              <a:t>2</a:t>
            </a:r>
            <a:r>
              <a:rPr lang="hi-IN" sz="8000" b="1" dirty="0">
                <a:ln>
                  <a:solidFill>
                    <a:srgbClr val="7030A0"/>
                  </a:solidFill>
                </a:ln>
                <a:solidFill>
                  <a:srgbClr val="C00000"/>
                </a:solidFill>
                <a:latin typeface="Kokila" pitchFamily="34" charset="0"/>
                <a:ea typeface="Arial Unicode MS" pitchFamily="34" charset="-128"/>
                <a:cs typeface="Kokila" pitchFamily="34" charset="0"/>
              </a:rPr>
              <a:t>6</a:t>
            </a:r>
            <a:r>
              <a:rPr lang="en-US" sz="8000" b="1" dirty="0">
                <a:ln>
                  <a:solidFill>
                    <a:srgbClr val="7030A0"/>
                  </a:solidFill>
                </a:ln>
                <a:solidFill>
                  <a:srgbClr val="C00000"/>
                </a:solidFill>
                <a:latin typeface="Kokila" pitchFamily="34" charset="0"/>
                <a:ea typeface="Arial Unicode MS" pitchFamily="34" charset="-128"/>
                <a:cs typeface="Kokila" pitchFamily="34" charset="0"/>
              </a:rPr>
              <a:t> MAY 2023 </a:t>
            </a:r>
            <a:r>
              <a:rPr lang="en-US" sz="8000" b="1" dirty="0">
                <a:ln>
                  <a:solidFill>
                    <a:srgbClr val="7030A0"/>
                  </a:solidFill>
                </a:ln>
                <a:solidFill>
                  <a:srgbClr val="040F79"/>
                </a:solidFill>
                <a:latin typeface="Kokila" pitchFamily="34" charset="0"/>
                <a:ea typeface="Arial Unicode MS" pitchFamily="34" charset="-128"/>
                <a:cs typeface="Kokila" pitchFamily="34" charset="0"/>
              </a:rPr>
              <a:t>CURRENT AFFAIRS REVISION</a:t>
            </a:r>
            <a:endParaRPr lang="hi-IN" sz="8000" b="1" dirty="0">
              <a:ln>
                <a:solidFill>
                  <a:srgbClr val="7030A0"/>
                </a:solidFill>
              </a:ln>
              <a:solidFill>
                <a:srgbClr val="040F79"/>
              </a:solidFill>
              <a:latin typeface="Kokila" pitchFamily="34" charset="0"/>
              <a:ea typeface="Arial Unicode MS" pitchFamily="34" charset="-128"/>
              <a:cs typeface="Kokila" pitchFamily="34" charset="0"/>
            </a:endParaRP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4377521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509200"/>
          </a:xfrm>
          <a:prstGeom prst="rect">
            <a:avLst/>
          </a:prstGeom>
          <a:noFill/>
        </p:spPr>
        <p:txBody>
          <a:bodyPr wrap="square" rtlCol="0">
            <a:spAutoFit/>
          </a:bodyPr>
          <a:lstStyle/>
          <a:p>
            <a:pPr marL="1077913" lvl="1" indent="-1077913" algn="just">
              <a:tabLst>
                <a:tab pos="627063" algn="l"/>
                <a:tab pos="1082675" algn="l"/>
              </a:tabLst>
            </a:pPr>
            <a:r>
              <a:rPr lang="en-US" sz="3200" b="1" dirty="0">
                <a:ln>
                  <a:solidFill>
                    <a:srgbClr val="C00000"/>
                  </a:solidFill>
                </a:ln>
                <a:solidFill>
                  <a:srgbClr val="C00000"/>
                </a:solidFill>
                <a:latin typeface="Kokila" pitchFamily="34" charset="0"/>
                <a:ea typeface="Arial Unicode MS" pitchFamily="34" charset="-128"/>
                <a:cs typeface="Kokila" pitchFamily="34" charset="0"/>
              </a:rPr>
              <a:t>Q1.	</a:t>
            </a:r>
            <a:r>
              <a:rPr lang="hi-IN" sz="3200" b="1" dirty="0">
                <a:ln>
                  <a:solidFill>
                    <a:srgbClr val="C00000"/>
                  </a:solidFill>
                </a:ln>
                <a:solidFill>
                  <a:srgbClr val="C00000"/>
                </a:solidFill>
                <a:latin typeface="Kokila" pitchFamily="34" charset="0"/>
                <a:ea typeface="Arial Unicode MS" pitchFamily="34" charset="-128"/>
                <a:cs typeface="Kokila" pitchFamily="34" charset="0"/>
              </a:rPr>
              <a:t>	हरी बुद्ध मगर ने प्रोथेटिक पैरों की मदद से माउंट एवरेस्ट की चढ़ाई करके इतिहास रच दिया है । वे किस देश से संबंधित हैं ? </a:t>
            </a:r>
          </a:p>
          <a:p>
            <a:pPr marL="1077913" lvl="1" indent="-1077913" algn="just">
              <a:tabLst>
                <a:tab pos="627063" algn="l"/>
                <a:tab pos="1082675" algn="l"/>
              </a:tabLst>
            </a:pPr>
            <a:r>
              <a:rPr lang="hi-IN" sz="3200" b="1" dirty="0">
                <a:ln>
                  <a:solidFill>
                    <a:srgbClr val="C00000"/>
                  </a:solidFill>
                </a:ln>
                <a:solidFill>
                  <a:srgbClr val="C00000"/>
                </a:solidFill>
                <a:latin typeface="Kokila" pitchFamily="34" charset="0"/>
                <a:ea typeface="Arial Unicode MS" pitchFamily="34" charset="-128"/>
                <a:cs typeface="Kokila" pitchFamily="34" charset="0"/>
              </a:rPr>
              <a:t>		</a:t>
            </a:r>
            <a:r>
              <a:rPr lang="en-US" sz="3200" b="1" dirty="0">
                <a:ln>
                  <a:solidFill>
                    <a:srgbClr val="002060"/>
                  </a:solidFill>
                </a:ln>
                <a:solidFill>
                  <a:srgbClr val="040F79"/>
                </a:solidFill>
                <a:latin typeface="Kokila" pitchFamily="34" charset="0"/>
                <a:ea typeface="Arial Unicode MS" pitchFamily="34" charset="-128"/>
                <a:cs typeface="Kokila" pitchFamily="34" charset="0"/>
              </a:rPr>
              <a:t>Hari Buddha Magar has created history by climbing Mount Everest with the help of prosthetic legs. To which country do they belong</a:t>
            </a: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US" sz="32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en-US" sz="3200" b="1" dirty="0">
                <a:ln>
                  <a:solidFill>
                    <a:srgbClr val="C00000"/>
                  </a:solidFill>
                </a:ln>
                <a:solidFill>
                  <a:srgbClr val="C00000"/>
                </a:solidFill>
                <a:latin typeface="Kokila" pitchFamily="34" charset="0"/>
                <a:ea typeface="Arial Unicode MS" pitchFamily="34" charset="-128"/>
                <a:cs typeface="Kokila" pitchFamily="34" charset="0"/>
              </a:rPr>
              <a:t>	</a:t>
            </a: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a)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भूटान / Bhutan </a:t>
            </a: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a:t>
            </a:r>
            <a:r>
              <a:rPr lang="hi-IN" sz="3200" b="1" dirty="0">
                <a:ln>
                  <a:solidFill>
                    <a:srgbClr val="002060"/>
                  </a:solidFill>
                </a:ln>
                <a:solidFill>
                  <a:srgbClr val="040F79"/>
                </a:solidFill>
                <a:latin typeface="Kokila" pitchFamily="34" charset="0"/>
                <a:ea typeface="Arial Unicode MS" pitchFamily="34" charset="-128"/>
                <a:cs typeface="Kokila" pitchFamily="34" charset="0"/>
              </a:rPr>
              <a:t>(</a:t>
            </a:r>
            <a:r>
              <a:rPr lang="en-IN" sz="3200" b="1" dirty="0">
                <a:ln>
                  <a:solidFill>
                    <a:srgbClr val="002060"/>
                  </a:solidFill>
                </a:ln>
                <a:solidFill>
                  <a:srgbClr val="040F79"/>
                </a:solidFill>
                <a:latin typeface="Kokila" pitchFamily="34" charset="0"/>
                <a:ea typeface="Arial Unicode MS" pitchFamily="34" charset="-128"/>
                <a:cs typeface="Kokila" pitchFamily="34" charset="0"/>
              </a:rPr>
              <a:t>b)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नेपाल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Nepal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200" b="1" dirty="0">
                <a:ln>
                  <a:solidFill>
                    <a:srgbClr val="002060"/>
                  </a:solidFill>
                </a:ln>
                <a:solidFill>
                  <a:srgbClr val="040F79"/>
                </a:solidFill>
                <a:latin typeface="Kokila" pitchFamily="34" charset="0"/>
                <a:ea typeface="Arial Unicode MS" pitchFamily="34" charset="-128"/>
                <a:cs typeface="Kokila" pitchFamily="34" charset="0"/>
              </a:rPr>
              <a:t>		</a:t>
            </a:r>
            <a:r>
              <a:rPr lang="hi-IN" sz="3200" b="1" dirty="0">
                <a:ln>
                  <a:solidFill>
                    <a:srgbClr val="002060"/>
                  </a:solidFill>
                </a:ln>
                <a:solidFill>
                  <a:srgbClr val="040F79"/>
                </a:solidFill>
                <a:latin typeface="Kokila" pitchFamily="34" charset="0"/>
                <a:ea typeface="Arial Unicode MS" pitchFamily="34" charset="-128"/>
                <a:cs typeface="Kokila" pitchFamily="34" charset="0"/>
              </a:rPr>
              <a:t>(</a:t>
            </a:r>
            <a:r>
              <a:rPr lang="en-IN" sz="3200" b="1" dirty="0">
                <a:ln>
                  <a:solidFill>
                    <a:srgbClr val="002060"/>
                  </a:solidFill>
                </a:ln>
                <a:solidFill>
                  <a:srgbClr val="040F79"/>
                </a:solidFill>
                <a:latin typeface="Kokila" pitchFamily="34" charset="0"/>
                <a:ea typeface="Arial Unicode MS" pitchFamily="34" charset="-128"/>
                <a:cs typeface="Kokila" pitchFamily="34" charset="0"/>
              </a:rPr>
              <a:t>c)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श्रीलंका / Srilanka </a:t>
            </a:r>
          </a:p>
          <a:p>
            <a:pPr marL="1077913" lvl="1" indent="-1077913" algn="just">
              <a:tabLst>
                <a:tab pos="627063" algn="l"/>
                <a:tab pos="1082675" algn="l"/>
              </a:tabLst>
            </a:pPr>
            <a:r>
              <a:rPr lang="en-US" sz="3200" b="1" dirty="0">
                <a:ln>
                  <a:solidFill>
                    <a:srgbClr val="002060"/>
                  </a:solidFill>
                </a:ln>
                <a:solidFill>
                  <a:srgbClr val="040F79"/>
                </a:solidFill>
                <a:latin typeface="Kokila" pitchFamily="34" charset="0"/>
                <a:ea typeface="Arial Unicode MS" pitchFamily="34" charset="-128"/>
                <a:cs typeface="Kokila" pitchFamily="34" charset="0"/>
              </a:rPr>
              <a:t>		</a:t>
            </a:r>
            <a:r>
              <a:rPr lang="hi-IN" sz="3200" b="1" dirty="0">
                <a:ln>
                  <a:solidFill>
                    <a:srgbClr val="002060"/>
                  </a:solidFill>
                </a:ln>
                <a:solidFill>
                  <a:srgbClr val="040F79"/>
                </a:solidFill>
                <a:latin typeface="Kokila" pitchFamily="34" charset="0"/>
                <a:ea typeface="Arial Unicode MS" pitchFamily="34" charset="-128"/>
                <a:cs typeface="Kokila" pitchFamily="34" charset="0"/>
              </a:rPr>
              <a:t>(d</a:t>
            </a:r>
            <a:r>
              <a:rPr lang="en-IN" sz="3200" b="1" dirty="0">
                <a:ln>
                  <a:solidFill>
                    <a:srgbClr val="002060"/>
                  </a:solidFill>
                </a:ln>
                <a:solidFill>
                  <a:srgbClr val="040F79"/>
                </a:solidFill>
                <a:latin typeface="Kokila" pitchFamily="34" charset="0"/>
                <a:ea typeface="Arial Unicode MS" pitchFamily="34" charset="-128"/>
                <a:cs typeface="Kokila" pitchFamily="34" charset="0"/>
              </a:rPr>
              <a:t>)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म्यांमार / Myanmar </a:t>
            </a:r>
            <a:endParaRPr lang="en-US" sz="32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31463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descr="PM Modi flags off south India's first Vande Bharat Express in Bengaluru |  Bangalore News, The Indian Express">
            <a:extLst>
              <a:ext uri="{FF2B5EF4-FFF2-40B4-BE49-F238E27FC236}">
                <a16:creationId xmlns:a16="http://schemas.microsoft.com/office/drawing/2014/main" id="{B11BBF1C-E18C-F32A-A5B9-B9C978552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2872" y="1743174"/>
            <a:ext cx="6077047" cy="33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38722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2</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अभी हाल ही में करूमुत्तु टी कन्नन का निधन हो गया । वे कौन थे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Recently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Karumuthu</a:t>
            </a:r>
            <a:r>
              <a:rPr lang="en-US" sz="3600" b="1" dirty="0">
                <a:ln>
                  <a:solidFill>
                    <a:srgbClr val="002060"/>
                  </a:solidFill>
                </a:ln>
                <a:solidFill>
                  <a:srgbClr val="040F79"/>
                </a:solidFill>
                <a:latin typeface="Kokila" pitchFamily="34" charset="0"/>
                <a:ea typeface="Arial Unicode MS" pitchFamily="34" charset="-128"/>
                <a:cs typeface="Kokila" pitchFamily="34" charset="0"/>
              </a:rPr>
              <a:t> T Kannan passed away. Who were they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समाज सेवक / Social Worker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एथलीट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Athlete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वैज्ञानिक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Scientist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गायक / Singer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68244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Q3.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कौनसा राज्य हाल ही में पूरी तरह से ई – शासित राज्य बन गया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state has recently become a fully e-governed state</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केरल / Kerala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उत्तर प्रदेश / Uttar Pradesh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त्रिपुरा / Tripura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पश्चिम बंगाल / West Bengal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64436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Q4.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किसने 2023 का अंतर्राष्ट्रीय बुकर पुरस्कार जीता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has won the International Booker Prize for 2023</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सद्दाम हुसैन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Saddam Hussain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आकाश अग्निहोत्री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Akash Agnihotri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एंजेला रोडेल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Angela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Rodel</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जॉर्जी गोस्पोडिनोव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Georgy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Gospodinov</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d</a:t>
            </a:r>
          </a:p>
        </p:txBody>
      </p:sp>
    </p:spTree>
    <p:extLst>
      <p:ext uri="{BB962C8B-B14F-4D97-AF65-F5344CB8AC3E}">
        <p14:creationId xmlns:p14="http://schemas.microsoft.com/office/powerpoint/2010/main" val="126342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Q5.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किसके द्वारा ग्रामीण भारत के लिए बहुभाषी एआई – चैट बॉट जुगलबंदी लॉन्च किया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has launched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Jugalbandi</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 multilingual AI-chat bot for rural India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अडोब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Adobe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माइक्रोसॉफ्ट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Microsoft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गूगल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Google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एप्पल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Apple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321095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Q6.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राज्य में अर्बल क्लाइमेट फिल्म फेस्टिवल का आयोजन किया जाएगा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 which of the following state the Urban Climate Film Festival will be organized</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उत्तराखंड / Uttrakhand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पश्चिम बंगाल / West Bengal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महाराष्ट्र / Maharashtra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तमिलनाडु / Tamilnadu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9186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Q7.		COVID – 19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जैसे संक्रामक रोगों के खतरे का पता लगाने के लिए किसके द्वारा एक वैश्विक नेटवर्क लॉन्च किया गया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 global network was launched by whom to detect the threat of infectious diseases like COVID-19</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नासा / NASA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विश्व स्वास्थ्य संगठन / WHO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जापान / Japan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भारत / India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83464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Q8.</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गैर स्वशासी क्षेत्रों के लोगों के साथ एकजुटता का अंतर्राष्ट्रीय सप्ताह कब मनाया जाएगा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When will the International Week of Solidarity with People from Non-Governing Areas be observed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23 मई से 29 मई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24 मई से 30 मई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25 मई से 31 मई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26 मई से 1 जून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c</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11810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Q9.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शहर में ‘GAINS 2023’ नामक स्टार्टअप को लॉन्च किया गया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 which of the following cities a startup named 'GAINS 2023' was launched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लखनऊ / Lucknow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वारंगल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Warangle</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कोलकाता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Kolkata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भुवनेश्वर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Bhubaneshwar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57887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1</a:t>
            </a:r>
            <a:r>
              <a:rPr lang="en-IN" sz="3600" b="1" dirty="0">
                <a:ln>
                  <a:solidFill>
                    <a:srgbClr val="C00000"/>
                  </a:solidFill>
                </a:ln>
                <a:solidFill>
                  <a:srgbClr val="C00000"/>
                </a:solidFill>
                <a:latin typeface="Kokila" pitchFamily="34" charset="0"/>
                <a:ea typeface="Arial Unicode MS" pitchFamily="34" charset="-128"/>
                <a:cs typeface="Kokila" pitchFamily="34" charset="0"/>
              </a:rPr>
              <a:t>0</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कौनसा देश शराब पर स्वास्थ्य चेतावनी लगाने वाला दुनिया का पहला देश बन गया है</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Which of the following country has become the first country in the world to put health warnings on alcohol?</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डेनमार्क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Denmark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साउथ कोरिया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South Korea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जापान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Japan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आयरलैंड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Ireland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d</a:t>
            </a:r>
          </a:p>
        </p:txBody>
      </p:sp>
    </p:spTree>
    <p:extLst>
      <p:ext uri="{BB962C8B-B14F-4D97-AF65-F5344CB8AC3E}">
        <p14:creationId xmlns:p14="http://schemas.microsoft.com/office/powerpoint/2010/main" val="60957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Q11.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पर्यटन को बढ़ावा देने के लिए गोवा ने निम्न में से किस राज्य के साथ एक समझौता ज्ञापन पर हस्ताक्षर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किये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Goa has signed an MoU with which of the following states to promote tourism</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उत्तराखंड / Uttrakhand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गुजरात / Gujarat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महाराष्ट्र / Maharashtra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तमिलनाडु / Tamilnadu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56499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509200"/>
          </a:xfrm>
          <a:prstGeom prst="rect">
            <a:avLst/>
          </a:prstGeom>
          <a:noFill/>
        </p:spPr>
        <p:txBody>
          <a:bodyPr wrap="square" rtlCol="0">
            <a:spAutoFit/>
          </a:bodyPr>
          <a:lstStyle/>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अभी हाल ही में असम राज्य की पहली वन्दे भारत एक्सप्रेस ट्रेन को शुरु किया गया ।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प्रधानमंत्री मोदी ने 29 मई, 2023 को असम की पहली वंदे भारत एक्सप्रेस का उद्घाटन किया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यह ट्रेन गुवाहाटी को न्यू जलपाईगुड़ी से जोड़ेगी और 5 घंटे 30 मिनट में यात्रा को कवर करेगी । </a:t>
            </a:r>
          </a:p>
          <a:p>
            <a:pPr marL="0" lvl="1" algn="just"/>
            <a:r>
              <a:rPr lang="hi-IN" sz="3200" b="1" dirty="0">
                <a:ln>
                  <a:solidFill>
                    <a:srgbClr val="7030A0"/>
                  </a:solidFill>
                </a:ln>
                <a:solidFill>
                  <a:srgbClr val="040F79"/>
                </a:solidFill>
                <a:latin typeface="Kokila" pitchFamily="34" charset="0"/>
                <a:ea typeface="Arial Unicode MS" pitchFamily="34" charset="-128"/>
                <a:cs typeface="Kokila" pitchFamily="34" charset="0"/>
              </a:rPr>
              <a:t>असम –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राजधानी</a:t>
            </a:r>
            <a:r>
              <a:rPr lang="en-US" sz="3200" b="1" dirty="0">
                <a:ln>
                  <a:solidFill>
                    <a:srgbClr val="7030A0"/>
                  </a:solidFill>
                </a:ln>
                <a:solidFill>
                  <a:srgbClr val="040F79"/>
                </a:solidFill>
                <a:latin typeface="Kokila" pitchFamily="34" charset="0"/>
                <a:ea typeface="Arial Unicode MS" pitchFamily="34" charset="-128"/>
                <a:cs typeface="Kokila" pitchFamily="34" charset="0"/>
              </a:rPr>
              <a:t> </a:t>
            </a:r>
            <a:r>
              <a:rPr lang="hi-IN" sz="3200" b="1" dirty="0">
                <a:ln>
                  <a:solidFill>
                    <a:srgbClr val="7030A0"/>
                  </a:solidFill>
                </a:ln>
                <a:solidFill>
                  <a:srgbClr val="040F79"/>
                </a:solidFill>
                <a:latin typeface="Kokila" pitchFamily="34" charset="0"/>
                <a:ea typeface="Arial Unicode MS" pitchFamily="34" charset="-128"/>
                <a:cs typeface="Kokila" pitchFamily="34" charset="0"/>
              </a:rPr>
              <a:t>: दिसपुर</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मुख्यमंत्री</a:t>
            </a:r>
            <a:r>
              <a:rPr lang="en-US" sz="3200" b="1" dirty="0">
                <a:ln>
                  <a:solidFill>
                    <a:srgbClr val="7030A0"/>
                  </a:solidFill>
                </a:ln>
                <a:solidFill>
                  <a:srgbClr val="040F79"/>
                </a:solidFill>
                <a:latin typeface="Kokila" pitchFamily="34" charset="0"/>
                <a:ea typeface="Arial Unicode MS" pitchFamily="34" charset="-128"/>
                <a:cs typeface="Kokila" pitchFamily="34" charset="0"/>
              </a:rPr>
              <a:t> </a:t>
            </a:r>
            <a:r>
              <a:rPr lang="hi-IN" sz="3200" b="1" dirty="0">
                <a:ln>
                  <a:solidFill>
                    <a:srgbClr val="7030A0"/>
                  </a:solidFill>
                </a:ln>
                <a:solidFill>
                  <a:srgbClr val="040F79"/>
                </a:solidFill>
                <a:latin typeface="Kokila" pitchFamily="34" charset="0"/>
                <a:ea typeface="Arial Unicode MS" pitchFamily="34" charset="-128"/>
                <a:cs typeface="Kokila" pitchFamily="34" charset="0"/>
              </a:rPr>
              <a:t>: हिमंत बिस्वा सरमा</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आधिकारिक पक्षी</a:t>
            </a:r>
            <a:r>
              <a:rPr lang="en-US" sz="3200" b="1" dirty="0">
                <a:ln>
                  <a:solidFill>
                    <a:srgbClr val="7030A0"/>
                  </a:solidFill>
                </a:ln>
                <a:solidFill>
                  <a:srgbClr val="040F79"/>
                </a:solidFill>
                <a:latin typeface="Kokila" pitchFamily="34" charset="0"/>
                <a:ea typeface="Arial Unicode MS" pitchFamily="34" charset="-128"/>
                <a:cs typeface="Kokila" pitchFamily="34" charset="0"/>
              </a:rPr>
              <a:t> </a:t>
            </a:r>
            <a:r>
              <a:rPr lang="hi-IN" sz="3200" b="1" dirty="0">
                <a:ln>
                  <a:solidFill>
                    <a:srgbClr val="7030A0"/>
                  </a:solidFill>
                </a:ln>
                <a:solidFill>
                  <a:srgbClr val="040F79"/>
                </a:solidFill>
                <a:latin typeface="Kokila" pitchFamily="34" charset="0"/>
                <a:ea typeface="Arial Unicode MS" pitchFamily="34" charset="-128"/>
                <a:cs typeface="Kokila" pitchFamily="34" charset="0"/>
              </a:rPr>
              <a:t>: सफेद पंखों वाला बत्तख</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भाषा</a:t>
            </a:r>
            <a:r>
              <a:rPr lang="en-US" sz="3200" b="1" dirty="0">
                <a:ln>
                  <a:solidFill>
                    <a:srgbClr val="7030A0"/>
                  </a:solidFill>
                </a:ln>
                <a:solidFill>
                  <a:srgbClr val="040F79"/>
                </a:solidFill>
                <a:latin typeface="Kokila" pitchFamily="34" charset="0"/>
                <a:ea typeface="Arial Unicode MS" pitchFamily="34" charset="-128"/>
                <a:cs typeface="Kokila" pitchFamily="34" charset="0"/>
              </a:rPr>
              <a:t> </a:t>
            </a:r>
            <a:r>
              <a:rPr lang="hi-IN" sz="3200" b="1" dirty="0">
                <a:ln>
                  <a:solidFill>
                    <a:srgbClr val="7030A0"/>
                  </a:solidFill>
                </a:ln>
                <a:solidFill>
                  <a:srgbClr val="040F79"/>
                </a:solidFill>
                <a:latin typeface="Kokila" pitchFamily="34" charset="0"/>
                <a:ea typeface="Arial Unicode MS" pitchFamily="34" charset="-128"/>
                <a:cs typeface="Kokila" pitchFamily="34" charset="0"/>
              </a:rPr>
              <a:t>: असमिया</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596326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1</a:t>
            </a:r>
            <a:r>
              <a:rPr lang="en-US" sz="3600" b="1" dirty="0">
                <a:ln>
                  <a:solidFill>
                    <a:srgbClr val="C00000"/>
                  </a:solidFill>
                </a:ln>
                <a:solidFill>
                  <a:srgbClr val="C00000"/>
                </a:solidFill>
                <a:latin typeface="Kokila" pitchFamily="34" charset="0"/>
                <a:ea typeface="Arial Unicode MS" pitchFamily="34" charset="-128"/>
                <a:cs typeface="Kokila" pitchFamily="34" charset="0"/>
              </a:rPr>
              <a:t>2.</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निम्न में से किस राज्य ने सभी सरकारी स्कूलों के छात्रों के लिए एक मानकीकृत यूनिफॉर्म की घोषणा की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states has announced a standardized uniform for students of all government schools</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endParaRPr lang="hi-IN" sz="3600" b="1" dirty="0">
              <a:ln>
                <a:solidFill>
                  <a:srgbClr val="C00000"/>
                </a:solidFill>
              </a:ln>
              <a:solidFill>
                <a:srgbClr val="C00000"/>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ओडिशा / Odisha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महाराष्ट्र / Maharashtra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त्रिपुरा / Tripura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पश्चिम बंगाल / West Bengal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158149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1</a:t>
            </a:r>
            <a:r>
              <a:rPr lang="en-US" sz="3600" b="1" dirty="0">
                <a:ln>
                  <a:solidFill>
                    <a:srgbClr val="C00000"/>
                  </a:solidFill>
                </a:ln>
                <a:solidFill>
                  <a:srgbClr val="C00000"/>
                </a:solidFill>
                <a:latin typeface="Kokila" pitchFamily="34" charset="0"/>
                <a:ea typeface="Arial Unicode MS" pitchFamily="34" charset="-128"/>
                <a:cs typeface="Kokila" pitchFamily="34" charset="0"/>
              </a:rPr>
              <a:t>3.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अंतर्राष्ट्रीय बास्केटबॉल महासंघ (FIBA) एशिया के अध्यक्ष के रूप में किसे नियुक्त किया गया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has been appointed as the President of International Basketball Federation (FIBA) Asia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आनंद स्वरूप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Anand Swarup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मायापति त्रिपाठी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Mayapati</a:t>
            </a:r>
            <a:r>
              <a:rPr lang="en-US" sz="3600" b="1" dirty="0">
                <a:ln>
                  <a:solidFill>
                    <a:srgbClr val="002060"/>
                  </a:solidFill>
                </a:ln>
                <a:solidFill>
                  <a:srgbClr val="040F79"/>
                </a:solidFill>
                <a:latin typeface="Kokila" pitchFamily="34" charset="0"/>
                <a:ea typeface="Arial Unicode MS" pitchFamily="34" charset="-128"/>
                <a:cs typeface="Kokila" pitchFamily="34" charset="0"/>
              </a:rPr>
              <a:t> Tripathi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डॉ. के. गोविन्दराज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Dr. K.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Govindraj</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डॉ. हेमलता जोशी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Dr. Hemlata Joshi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211862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1</a:t>
            </a:r>
            <a:r>
              <a:rPr lang="en-US" sz="3600" b="1" dirty="0">
                <a:ln>
                  <a:solidFill>
                    <a:srgbClr val="C00000"/>
                  </a:solidFill>
                </a:ln>
                <a:solidFill>
                  <a:srgbClr val="C00000"/>
                </a:solidFill>
                <a:latin typeface="Kokila" pitchFamily="34" charset="0"/>
                <a:ea typeface="Arial Unicode MS" pitchFamily="34" charset="-128"/>
                <a:cs typeface="Kokila" pitchFamily="34" charset="0"/>
              </a:rPr>
              <a:t>4.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एआई क्षमता को बढ़ावा देने और जिम्मेदारी को प्रोत्साहित करने के लिए किसके द्वारा ‘टोपाज’ को लांच किया गया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launched 'Topaz' to promote AI capability and encourage responsibility</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इनफोसिस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Infosys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टीसीएस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TCS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गूगल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Google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विप्रो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Wipro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41902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C52D2F-33E1-5303-ED38-3ED0D81C7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9427" y="1007705"/>
            <a:ext cx="4058047" cy="5253135"/>
          </a:xfrm>
          <a:prstGeom prst="rect">
            <a:avLst/>
          </a:prstGeom>
        </p:spPr>
      </p:pic>
    </p:spTree>
    <p:extLst>
      <p:ext uri="{BB962C8B-B14F-4D97-AF65-F5344CB8AC3E}">
        <p14:creationId xmlns:p14="http://schemas.microsoft.com/office/powerpoint/2010/main" val="622735938"/>
      </p:ext>
    </p:extLst>
  </p:cSld>
  <p:clrMapOvr>
    <a:masterClrMapping/>
  </p:clrMapOvr>
  <p:transition spd="med">
    <p:pull/>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154F16-567C-58AA-B7ED-DB7E10EF1AA8}"/>
              </a:ext>
            </a:extLst>
          </p:cNvPr>
          <p:cNvSpPr txBox="1"/>
          <p:nvPr/>
        </p:nvSpPr>
        <p:spPr>
          <a:xfrm>
            <a:off x="776743" y="1536174"/>
            <a:ext cx="3461658" cy="3785652"/>
          </a:xfrm>
          <a:prstGeom prst="rect">
            <a:avLst/>
          </a:prstGeom>
          <a:noFill/>
        </p:spPr>
        <p:txBody>
          <a:bodyPr wrap="square" rtlCol="0">
            <a:spAutoFit/>
          </a:bodyPr>
          <a:lstStyle/>
          <a:p>
            <a:pPr algn="ctr"/>
            <a:r>
              <a:rPr lang="en-IN" sz="4800" b="1" dirty="0">
                <a:latin typeface="Kokila" panose="020B0604020202020204" pitchFamily="34" charset="0"/>
                <a:cs typeface="Kokila" panose="020B0604020202020204" pitchFamily="34" charset="0"/>
              </a:rPr>
              <a:t>USE CODE – Y182 </a:t>
            </a:r>
          </a:p>
          <a:p>
            <a:pPr algn="ctr"/>
            <a:r>
              <a:rPr lang="en-IN" sz="4800" b="1" dirty="0">
                <a:latin typeface="Kokila" panose="020B0604020202020204" pitchFamily="34" charset="0"/>
                <a:cs typeface="Kokila" panose="020B0604020202020204" pitchFamily="34" charset="0"/>
              </a:rPr>
              <a:t>FOR MAXIMUM DISCOUNT</a:t>
            </a:r>
          </a:p>
        </p:txBody>
      </p:sp>
      <p:pic>
        <p:nvPicPr>
          <p:cNvPr id="3" name="Picture 2">
            <a:extLst>
              <a:ext uri="{FF2B5EF4-FFF2-40B4-BE49-F238E27FC236}">
                <a16:creationId xmlns:a16="http://schemas.microsoft.com/office/drawing/2014/main" id="{ACB69EBC-E1F2-A35D-C2AB-2BFD9C3FC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5195" y="1090125"/>
            <a:ext cx="5204927" cy="5204927"/>
          </a:xfrm>
          <a:prstGeom prst="rect">
            <a:avLst/>
          </a:prstGeom>
        </p:spPr>
      </p:pic>
    </p:spTree>
    <p:extLst>
      <p:ext uri="{BB962C8B-B14F-4D97-AF65-F5344CB8AC3E}">
        <p14:creationId xmlns:p14="http://schemas.microsoft.com/office/powerpoint/2010/main" val="382711698"/>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6CF853-7204-5ABD-CE14-515A0808E1AD}"/>
              </a:ext>
            </a:extLst>
          </p:cNvPr>
          <p:cNvSpPr txBox="1"/>
          <p:nvPr/>
        </p:nvSpPr>
        <p:spPr>
          <a:xfrm>
            <a:off x="289249" y="1623527"/>
            <a:ext cx="4366727" cy="2308324"/>
          </a:xfrm>
          <a:prstGeom prst="rect">
            <a:avLst/>
          </a:prstGeom>
          <a:noFill/>
        </p:spPr>
        <p:txBody>
          <a:bodyPr wrap="square" rtlCol="0">
            <a:spAutoFit/>
          </a:bodyPr>
          <a:lstStyle/>
          <a:p>
            <a:pPr algn="ctr"/>
            <a:r>
              <a:rPr lang="en-IN" sz="4800" b="1" dirty="0">
                <a:latin typeface="Kokila" panose="020B0604020202020204" pitchFamily="34" charset="0"/>
                <a:cs typeface="Kokila" panose="020B0604020202020204" pitchFamily="34" charset="0"/>
              </a:rPr>
              <a:t>USE CODE – Y182 </a:t>
            </a:r>
          </a:p>
          <a:p>
            <a:pPr algn="ctr"/>
            <a:r>
              <a:rPr lang="en-IN" sz="4800" b="1" dirty="0">
                <a:latin typeface="Kokila" panose="020B0604020202020204" pitchFamily="34" charset="0"/>
                <a:cs typeface="Kokila" panose="020B0604020202020204" pitchFamily="34" charset="0"/>
              </a:rPr>
              <a:t>FOR MAXIMUM DISCOUNT</a:t>
            </a:r>
          </a:p>
        </p:txBody>
      </p:sp>
      <p:pic>
        <p:nvPicPr>
          <p:cNvPr id="4" name="Picture 3">
            <a:extLst>
              <a:ext uri="{FF2B5EF4-FFF2-40B4-BE49-F238E27FC236}">
                <a16:creationId xmlns:a16="http://schemas.microsoft.com/office/drawing/2014/main" id="{3FF5D6FD-0C61-1141-F0F9-4C49A1A30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2209" y="858416"/>
            <a:ext cx="5673012" cy="5673012"/>
          </a:xfrm>
          <a:prstGeom prst="rect">
            <a:avLst/>
          </a:prstGeom>
        </p:spPr>
      </p:pic>
    </p:spTree>
    <p:extLst>
      <p:ext uri="{BB962C8B-B14F-4D97-AF65-F5344CB8AC3E}">
        <p14:creationId xmlns:p14="http://schemas.microsoft.com/office/powerpoint/2010/main" val="577632890"/>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B92501-056C-0A2D-5A17-7248CF463C5D}"/>
              </a:ext>
            </a:extLst>
          </p:cNvPr>
          <p:cNvPicPr>
            <a:picLocks noChangeAspect="1"/>
          </p:cNvPicPr>
          <p:nvPr/>
        </p:nvPicPr>
        <p:blipFill>
          <a:blip r:embed="rId2"/>
          <a:stretch>
            <a:fillRect/>
          </a:stretch>
        </p:blipFill>
        <p:spPr>
          <a:xfrm>
            <a:off x="6402355" y="1197427"/>
            <a:ext cx="4952999" cy="4952999"/>
          </a:xfrm>
          <a:prstGeom prst="rect">
            <a:avLst/>
          </a:prstGeom>
        </p:spPr>
      </p:pic>
      <p:sp>
        <p:nvSpPr>
          <p:cNvPr id="4" name="TextBox 3">
            <a:extLst>
              <a:ext uri="{FF2B5EF4-FFF2-40B4-BE49-F238E27FC236}">
                <a16:creationId xmlns:a16="http://schemas.microsoft.com/office/drawing/2014/main" id="{D91499D5-6BA5-A073-66F6-C3EAD3ACF32A}"/>
              </a:ext>
            </a:extLst>
          </p:cNvPr>
          <p:cNvSpPr txBox="1"/>
          <p:nvPr/>
        </p:nvSpPr>
        <p:spPr>
          <a:xfrm>
            <a:off x="659364" y="2043403"/>
            <a:ext cx="5339930" cy="3416320"/>
          </a:xfrm>
          <a:prstGeom prst="rect">
            <a:avLst/>
          </a:prstGeom>
          <a:noFill/>
        </p:spPr>
        <p:txBody>
          <a:bodyPr wrap="square" rtlCol="0">
            <a:spAutoFit/>
          </a:bodyPr>
          <a:lstStyle/>
          <a:p>
            <a:pPr algn="ctr"/>
            <a:r>
              <a:rPr lang="en-US" sz="5400" b="1" dirty="0">
                <a:ln>
                  <a:solidFill>
                    <a:srgbClr val="7030A0"/>
                  </a:solidFill>
                </a:ln>
                <a:solidFill>
                  <a:srgbClr val="040F79"/>
                </a:solidFill>
                <a:latin typeface="Kokila" pitchFamily="34" charset="0"/>
                <a:ea typeface="Arial Unicode MS" pitchFamily="34" charset="-128"/>
                <a:cs typeface="Kokila" pitchFamily="34" charset="0"/>
              </a:rPr>
              <a:t>USE CODE – Y182 TO GET </a:t>
            </a:r>
          </a:p>
          <a:p>
            <a:pPr algn="ctr"/>
            <a:r>
              <a:rPr lang="en-US" sz="5400" b="1" dirty="0">
                <a:ln>
                  <a:solidFill>
                    <a:srgbClr val="7030A0"/>
                  </a:solidFill>
                </a:ln>
                <a:solidFill>
                  <a:srgbClr val="040F79"/>
                </a:solidFill>
                <a:latin typeface="Kokila" pitchFamily="34" charset="0"/>
                <a:ea typeface="Arial Unicode MS" pitchFamily="34" charset="-128"/>
                <a:cs typeface="Kokila" pitchFamily="34" charset="0"/>
              </a:rPr>
              <a:t>MAXIMUM DISCOUNT</a:t>
            </a:r>
            <a:endParaRPr lang="en-IN" sz="5400" b="1" dirty="0">
              <a:ln>
                <a:solidFill>
                  <a:srgbClr val="7030A0"/>
                </a:solidFill>
              </a:ln>
              <a:solidFill>
                <a:srgbClr val="040F79"/>
              </a:solidFill>
              <a:latin typeface="Kokila" pitchFamily="34" charset="0"/>
              <a:ea typeface="Arial Unicode MS" pitchFamily="34" charset="-128"/>
              <a:cs typeface="Kokila" pitchFamily="34" charset="0"/>
            </a:endParaRPr>
          </a:p>
        </p:txBody>
      </p:sp>
    </p:spTree>
    <p:extLst>
      <p:ext uri="{BB962C8B-B14F-4D97-AF65-F5344CB8AC3E}">
        <p14:creationId xmlns:p14="http://schemas.microsoft.com/office/powerpoint/2010/main" val="2661071977"/>
      </p:ext>
    </p:extLst>
  </p:cSld>
  <p:clrMapOvr>
    <a:masterClrMapping/>
  </p:clrMapOvr>
  <p:transition spd="med">
    <p:pull/>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2D49B7-B06B-36A5-E072-D33F166B7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54564712"/>
      </p:ext>
    </p:extLst>
  </p:cSld>
  <p:clrMapOvr>
    <a:masterClrMapping/>
  </p:clrMapOvr>
  <p:transition spd="med">
    <p:pull/>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0F69422-D47B-4E14-A863-7A7E3B8A78EC}"/>
              </a:ext>
            </a:extLst>
          </p:cNvPr>
          <p:cNvSpPr txBox="1"/>
          <p:nvPr/>
        </p:nvSpPr>
        <p:spPr>
          <a:xfrm>
            <a:off x="9951414" y="6196527"/>
            <a:ext cx="45719" cy="461665"/>
          </a:xfrm>
          <a:prstGeom prst="rect">
            <a:avLst/>
          </a:prstGeom>
          <a:noFill/>
        </p:spPr>
        <p:txBody>
          <a:bodyPr wrap="square" lIns="91440" tIns="45720" rIns="91440" bIns="45720" rtlCol="0">
            <a:spAutoFit/>
          </a:bodyPr>
          <a:lstStyle/>
          <a:p>
            <a:endParaRPr lang="en-IN" sz="2400" dirty="0"/>
          </a:p>
        </p:txBody>
      </p:sp>
      <p:pic>
        <p:nvPicPr>
          <p:cNvPr id="2" name="Picture 1">
            <a:extLst>
              <a:ext uri="{FF2B5EF4-FFF2-40B4-BE49-F238E27FC236}">
                <a16:creationId xmlns:a16="http://schemas.microsoft.com/office/drawing/2014/main" id="{DCA88338-FB36-E60C-B1E6-C8AB40484E4A}"/>
              </a:ext>
            </a:extLst>
          </p:cNvPr>
          <p:cNvPicPr>
            <a:picLocks noChangeAspect="1"/>
          </p:cNvPicPr>
          <p:nvPr/>
        </p:nvPicPr>
        <p:blipFill>
          <a:blip r:embed="rId2"/>
          <a:stretch>
            <a:fillRect/>
          </a:stretch>
        </p:blipFill>
        <p:spPr>
          <a:xfrm>
            <a:off x="11092743" y="-3884"/>
            <a:ext cx="1099259" cy="1167101"/>
          </a:xfrm>
          <a:prstGeom prst="rect">
            <a:avLst/>
          </a:prstGeom>
        </p:spPr>
      </p:pic>
      <p:sp>
        <p:nvSpPr>
          <p:cNvPr id="3" name="TextBox 2">
            <a:extLst>
              <a:ext uri="{FF2B5EF4-FFF2-40B4-BE49-F238E27FC236}">
                <a16:creationId xmlns:a16="http://schemas.microsoft.com/office/drawing/2014/main" id="{DB57A54E-BC64-B667-3D42-96BCA91EAC93}"/>
              </a:ext>
            </a:extLst>
          </p:cNvPr>
          <p:cNvSpPr txBox="1"/>
          <p:nvPr/>
        </p:nvSpPr>
        <p:spPr>
          <a:xfrm>
            <a:off x="26378" y="4583"/>
            <a:ext cx="11066364" cy="584775"/>
          </a:xfrm>
          <a:prstGeom prst="rect">
            <a:avLst/>
          </a:prstGeom>
          <a:solidFill>
            <a:schemeClr val="tx1"/>
          </a:solidFill>
        </p:spPr>
        <p:txBody>
          <a:bodyPr wrap="square" rtlCol="0">
            <a:spAutoFit/>
          </a:bodyPr>
          <a:lstStyle/>
          <a:p>
            <a:pPr algn="ctr">
              <a:defRPr/>
            </a:pPr>
            <a:r>
              <a:rPr lang="en-US" sz="3200" b="1" dirty="0">
                <a:ln>
                  <a:solidFill>
                    <a:schemeClr val="bg1"/>
                  </a:solidFill>
                </a:ln>
                <a:solidFill>
                  <a:schemeClr val="bg1"/>
                </a:solidFill>
                <a:latin typeface="Palatino Linotype" pitchFamily="18" charset="0"/>
                <a:cs typeface="Kokila" pitchFamily="34" charset="0"/>
              </a:rPr>
              <a:t>THE </a:t>
            </a:r>
            <a:r>
              <a:rPr lang="en-US" sz="3200" b="1" dirty="0">
                <a:ln>
                  <a:solidFill>
                    <a:srgbClr val="FFFF00"/>
                  </a:solidFill>
                </a:ln>
                <a:solidFill>
                  <a:srgbClr val="FFFF00"/>
                </a:solidFill>
                <a:latin typeface="Palatino Linotype" pitchFamily="18" charset="0"/>
                <a:cs typeface="Kokila" pitchFamily="34" charset="0"/>
              </a:rPr>
              <a:t>10 MINUTES SHOW </a:t>
            </a:r>
            <a:r>
              <a:rPr lang="en-US" sz="3200" b="1" dirty="0">
                <a:ln>
                  <a:solidFill>
                    <a:schemeClr val="bg1"/>
                  </a:solidFill>
                </a:ln>
                <a:solidFill>
                  <a:schemeClr val="bg1"/>
                </a:solidFill>
                <a:latin typeface="Palatino Linotype" pitchFamily="18" charset="0"/>
                <a:cs typeface="Kokila" pitchFamily="34" charset="0"/>
              </a:rPr>
              <a:t>by </a:t>
            </a:r>
            <a:r>
              <a:rPr lang="en-US" sz="3200" b="1" dirty="0" err="1">
                <a:ln>
                  <a:solidFill>
                    <a:schemeClr val="bg1"/>
                  </a:solidFill>
                </a:ln>
                <a:solidFill>
                  <a:schemeClr val="bg1"/>
                </a:solidFill>
                <a:latin typeface="Palatino Linotype" pitchFamily="18" charset="0"/>
                <a:cs typeface="Kokila" pitchFamily="34" charset="0"/>
              </a:rPr>
              <a:t>Ashutosh</a:t>
            </a:r>
            <a:r>
              <a:rPr lang="en-US" sz="3200" b="1" dirty="0">
                <a:ln>
                  <a:solidFill>
                    <a:schemeClr val="bg1"/>
                  </a:solidFill>
                </a:ln>
                <a:solidFill>
                  <a:schemeClr val="bg1"/>
                </a:solidFill>
                <a:latin typeface="Palatino Linotype" pitchFamily="18" charset="0"/>
                <a:cs typeface="Kokila" pitchFamily="34" charset="0"/>
              </a:rPr>
              <a:t> </a:t>
            </a:r>
            <a:r>
              <a:rPr lang="en-US" sz="3200" b="1" dirty="0" err="1">
                <a:ln>
                  <a:solidFill>
                    <a:schemeClr val="bg1"/>
                  </a:solidFill>
                </a:ln>
                <a:solidFill>
                  <a:schemeClr val="bg1"/>
                </a:solidFill>
                <a:latin typeface="Palatino Linotype" pitchFamily="18" charset="0"/>
                <a:cs typeface="Kokila" pitchFamily="34" charset="0"/>
              </a:rPr>
              <a:t>Tripathi</a:t>
            </a:r>
            <a:endParaRPr lang="en-US" sz="3200" b="1" dirty="0">
              <a:ln>
                <a:solidFill>
                  <a:schemeClr val="bg1"/>
                </a:solidFill>
              </a:ln>
              <a:solidFill>
                <a:schemeClr val="bg1"/>
              </a:solidFill>
              <a:latin typeface="Palatino Linotype" pitchFamily="18" charset="0"/>
              <a:cs typeface="Kokila" pitchFamily="34" charset="0"/>
            </a:endParaRPr>
          </a:p>
        </p:txBody>
      </p:sp>
      <p:sp>
        <p:nvSpPr>
          <p:cNvPr id="4" name="TextBox 3">
            <a:extLst>
              <a:ext uri="{FF2B5EF4-FFF2-40B4-BE49-F238E27FC236}">
                <a16:creationId xmlns:a16="http://schemas.microsoft.com/office/drawing/2014/main" id="{08E481B1-DFC0-62DF-AEA0-63A8FA5AEC1B}"/>
              </a:ext>
            </a:extLst>
          </p:cNvPr>
          <p:cNvSpPr txBox="1"/>
          <p:nvPr/>
        </p:nvSpPr>
        <p:spPr>
          <a:xfrm>
            <a:off x="26378" y="629737"/>
            <a:ext cx="11066364" cy="502766"/>
          </a:xfrm>
          <a:prstGeom prst="rect">
            <a:avLst/>
          </a:prstGeom>
          <a:solidFill>
            <a:srgbClr val="F2F2F2"/>
          </a:solidFill>
        </p:spPr>
        <p:txBody>
          <a:bodyPr wrap="square" rtlCol="0">
            <a:spAutoFit/>
          </a:bodyPr>
          <a:lstStyle/>
          <a:p>
            <a:pPr algn="ctr"/>
            <a:r>
              <a:rPr lang="hi-IN" sz="2667" b="1" cap="all" dirty="0">
                <a:latin typeface="Nirmala UI" pitchFamily="34" charset="0"/>
                <a:ea typeface="Nirmala UI" pitchFamily="34" charset="0"/>
                <a:cs typeface="Nirmala UI" pitchFamily="34" charset="0"/>
              </a:rPr>
              <a:t>सैन्य अभ्यास </a:t>
            </a:r>
            <a:r>
              <a:rPr lang="en-US" sz="2667" b="1" cap="all" dirty="0">
                <a:latin typeface="Nirmala UI" pitchFamily="34" charset="0"/>
                <a:ea typeface="Nirmala UI" pitchFamily="34" charset="0"/>
                <a:cs typeface="Nirmala UI" pitchFamily="34" charset="0"/>
              </a:rPr>
              <a:t>2022</a:t>
            </a:r>
            <a:endParaRPr lang="en-IN" sz="2667" b="1" cap="all" dirty="0">
              <a:latin typeface="Nirmala UI" pitchFamily="34" charset="0"/>
              <a:ea typeface="Nirmala UI" pitchFamily="34" charset="0"/>
              <a:cs typeface="Nirmala UI" pitchFamily="34" charset="0"/>
            </a:endParaRPr>
          </a:p>
        </p:txBody>
      </p:sp>
      <p:pic>
        <p:nvPicPr>
          <p:cNvPr id="5" name="Picture 4">
            <a:extLst>
              <a:ext uri="{FF2B5EF4-FFF2-40B4-BE49-F238E27FC236}">
                <a16:creationId xmlns:a16="http://schemas.microsoft.com/office/drawing/2014/main" id="{91D4C854-0615-049E-FCFF-3E159B5F1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8320" y="35339"/>
            <a:ext cx="1123680" cy="968736"/>
          </a:xfrm>
          <a:prstGeom prst="rect">
            <a:avLst/>
          </a:prstGeom>
        </p:spPr>
      </p:pic>
      <p:pic>
        <p:nvPicPr>
          <p:cNvPr id="11" name="Picture 10">
            <a:extLst>
              <a:ext uri="{FF2B5EF4-FFF2-40B4-BE49-F238E27FC236}">
                <a16:creationId xmlns:a16="http://schemas.microsoft.com/office/drawing/2014/main" id="{9FD483B2-B12D-9F71-7161-A89E6D1EB081}"/>
              </a:ext>
            </a:extLst>
          </p:cNvPr>
          <p:cNvPicPr>
            <a:picLocks noChangeAspect="1"/>
          </p:cNvPicPr>
          <p:nvPr/>
        </p:nvPicPr>
        <p:blipFill>
          <a:blip r:embed="rId4"/>
          <a:stretch>
            <a:fillRect/>
          </a:stretch>
        </p:blipFill>
        <p:spPr>
          <a:xfrm>
            <a:off x="4898069" y="1234725"/>
            <a:ext cx="2447260" cy="2447260"/>
          </a:xfrm>
          <a:prstGeom prst="rect">
            <a:avLst/>
          </a:prstGeom>
        </p:spPr>
      </p:pic>
      <p:pic>
        <p:nvPicPr>
          <p:cNvPr id="13" name="Picture 12">
            <a:extLst>
              <a:ext uri="{FF2B5EF4-FFF2-40B4-BE49-F238E27FC236}">
                <a16:creationId xmlns:a16="http://schemas.microsoft.com/office/drawing/2014/main" id="{EF43FBD0-2181-9F1F-797F-6E325E7C4619}"/>
              </a:ext>
            </a:extLst>
          </p:cNvPr>
          <p:cNvPicPr>
            <a:picLocks noChangeAspect="1"/>
          </p:cNvPicPr>
          <p:nvPr/>
        </p:nvPicPr>
        <p:blipFill>
          <a:blip r:embed="rId5"/>
          <a:stretch>
            <a:fillRect/>
          </a:stretch>
        </p:blipFill>
        <p:spPr>
          <a:xfrm>
            <a:off x="8187074" y="1234725"/>
            <a:ext cx="2447260" cy="2447260"/>
          </a:xfrm>
          <a:prstGeom prst="rect">
            <a:avLst/>
          </a:prstGeom>
        </p:spPr>
      </p:pic>
      <p:pic>
        <p:nvPicPr>
          <p:cNvPr id="15" name="Picture 14">
            <a:extLst>
              <a:ext uri="{FF2B5EF4-FFF2-40B4-BE49-F238E27FC236}">
                <a16:creationId xmlns:a16="http://schemas.microsoft.com/office/drawing/2014/main" id="{854C3B3F-41E1-8529-E92E-7B4283F787D4}"/>
              </a:ext>
            </a:extLst>
          </p:cNvPr>
          <p:cNvPicPr>
            <a:picLocks noChangeAspect="1"/>
          </p:cNvPicPr>
          <p:nvPr/>
        </p:nvPicPr>
        <p:blipFill>
          <a:blip r:embed="rId6"/>
          <a:stretch>
            <a:fillRect/>
          </a:stretch>
        </p:blipFill>
        <p:spPr>
          <a:xfrm>
            <a:off x="4898068" y="3960628"/>
            <a:ext cx="2447259" cy="2447259"/>
          </a:xfrm>
          <a:prstGeom prst="rect">
            <a:avLst/>
          </a:prstGeom>
        </p:spPr>
      </p:pic>
      <p:pic>
        <p:nvPicPr>
          <p:cNvPr id="18" name="Picture 17">
            <a:extLst>
              <a:ext uri="{FF2B5EF4-FFF2-40B4-BE49-F238E27FC236}">
                <a16:creationId xmlns:a16="http://schemas.microsoft.com/office/drawing/2014/main" id="{1EE0C5C6-4150-F0F6-77FD-81031C8831DB}"/>
              </a:ext>
            </a:extLst>
          </p:cNvPr>
          <p:cNvPicPr>
            <a:picLocks noChangeAspect="1"/>
          </p:cNvPicPr>
          <p:nvPr/>
        </p:nvPicPr>
        <p:blipFill>
          <a:blip r:embed="rId7"/>
          <a:stretch>
            <a:fillRect/>
          </a:stretch>
        </p:blipFill>
        <p:spPr>
          <a:xfrm>
            <a:off x="8187073" y="3960628"/>
            <a:ext cx="2447259" cy="2447259"/>
          </a:xfrm>
          <a:prstGeom prst="rect">
            <a:avLst/>
          </a:prstGeom>
        </p:spPr>
      </p:pic>
      <p:pic>
        <p:nvPicPr>
          <p:cNvPr id="7" name="Picture 6">
            <a:extLst>
              <a:ext uri="{FF2B5EF4-FFF2-40B4-BE49-F238E27FC236}">
                <a16:creationId xmlns:a16="http://schemas.microsoft.com/office/drawing/2014/main" id="{F0313DFB-431E-A6C3-DF6A-9C5ABBD320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97669942"/>
      </p:ext>
    </p:extLst>
  </p:cSld>
  <p:clrMapOvr>
    <a:masterClrMapping/>
  </p:clrMapOvr>
  <p:transition spd="med">
    <p:pull/>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987DAE-C42D-4090-9A71-DCE13320B80F}"/>
              </a:ext>
            </a:extLst>
          </p:cNvPr>
          <p:cNvSpPr txBox="1"/>
          <p:nvPr/>
        </p:nvSpPr>
        <p:spPr>
          <a:xfrm>
            <a:off x="6143070" y="783468"/>
            <a:ext cx="5919019" cy="1938992"/>
          </a:xfrm>
          <a:prstGeom prst="rect">
            <a:avLst/>
          </a:prstGeom>
          <a:noFill/>
        </p:spPr>
        <p:txBody>
          <a:bodyPr wrap="square" rtlCol="0">
            <a:spAutoFit/>
          </a:bodyPr>
          <a:lstStyle/>
          <a:p>
            <a:pPr algn="ctr"/>
            <a:r>
              <a:rPr lang="en-IN" sz="4000" b="1" dirty="0">
                <a:latin typeface="Berlin Sans FB Demi" panose="020E0802020502020306" pitchFamily="34" charset="0"/>
              </a:rPr>
              <a:t>For Maximum Discount on any batch and video course</a:t>
            </a:r>
          </a:p>
        </p:txBody>
      </p:sp>
      <p:grpSp>
        <p:nvGrpSpPr>
          <p:cNvPr id="6" name="Group 5">
            <a:extLst>
              <a:ext uri="{FF2B5EF4-FFF2-40B4-BE49-F238E27FC236}">
                <a16:creationId xmlns:a16="http://schemas.microsoft.com/office/drawing/2014/main" id="{B83899CD-1E33-4CD7-A324-E23BCFC5FB53}"/>
              </a:ext>
            </a:extLst>
          </p:cNvPr>
          <p:cNvGrpSpPr/>
          <p:nvPr/>
        </p:nvGrpSpPr>
        <p:grpSpPr>
          <a:xfrm>
            <a:off x="6396033" y="3404030"/>
            <a:ext cx="5273963" cy="1071418"/>
            <a:chOff x="6225310" y="3980873"/>
            <a:chExt cx="5273963" cy="1071418"/>
          </a:xfrm>
        </p:grpSpPr>
        <p:sp>
          <p:nvSpPr>
            <p:cNvPr id="7" name="Rectangle 6">
              <a:extLst>
                <a:ext uri="{FF2B5EF4-FFF2-40B4-BE49-F238E27FC236}">
                  <a16:creationId xmlns:a16="http://schemas.microsoft.com/office/drawing/2014/main" id="{D7F0E85B-8BF7-4FBC-96FA-97757CC57EB9}"/>
                </a:ext>
              </a:extLst>
            </p:cNvPr>
            <p:cNvSpPr/>
            <p:nvPr/>
          </p:nvSpPr>
          <p:spPr>
            <a:xfrm>
              <a:off x="8774545" y="3980873"/>
              <a:ext cx="2724728" cy="107141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400" b="1" dirty="0">
                  <a:solidFill>
                    <a:srgbClr val="FF0000"/>
                  </a:solidFill>
                </a:rPr>
                <a:t>  </a:t>
              </a:r>
              <a:r>
                <a:rPr lang="en-IN" sz="4400" b="1" dirty="0">
                  <a:solidFill>
                    <a:srgbClr val="FF0000"/>
                  </a:solidFill>
                  <a:latin typeface="Arial Black" panose="020B0A04020102020204" pitchFamily="34" charset="0"/>
                </a:rPr>
                <a:t>  </a:t>
              </a:r>
              <a:r>
                <a:rPr lang="en-IN" sz="5400" b="1" dirty="0">
                  <a:solidFill>
                    <a:srgbClr val="FF0000"/>
                  </a:solidFill>
                  <a:latin typeface="Arial Black" panose="020B0A04020102020204" pitchFamily="34" charset="0"/>
                </a:rPr>
                <a:t>Y182</a:t>
              </a:r>
              <a:endParaRPr lang="en-IN" sz="2400" b="1" dirty="0">
                <a:solidFill>
                  <a:srgbClr val="FF0000"/>
                </a:solidFill>
                <a:latin typeface="Arial Black" panose="020B0A04020102020204" pitchFamily="34" charset="0"/>
              </a:endParaRPr>
            </a:p>
          </p:txBody>
        </p:sp>
        <p:sp>
          <p:nvSpPr>
            <p:cNvPr id="8" name="Arrow: Pentagon 7">
              <a:extLst>
                <a:ext uri="{FF2B5EF4-FFF2-40B4-BE49-F238E27FC236}">
                  <a16:creationId xmlns:a16="http://schemas.microsoft.com/office/drawing/2014/main" id="{405E526D-ABAE-4BC3-80D6-9E1E59F30FC1}"/>
                </a:ext>
              </a:extLst>
            </p:cNvPr>
            <p:cNvSpPr/>
            <p:nvPr/>
          </p:nvSpPr>
          <p:spPr>
            <a:xfrm>
              <a:off x="6225310" y="3980873"/>
              <a:ext cx="3334327" cy="1071418"/>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rgbClr val="023262"/>
                  </a:solidFill>
                  <a:latin typeface="Cooper Black" panose="0208090404030B020404" pitchFamily="18" charset="0"/>
                </a:rPr>
                <a:t>USE CODE </a:t>
              </a:r>
            </a:p>
          </p:txBody>
        </p:sp>
      </p:grpSp>
      <p:sp>
        <p:nvSpPr>
          <p:cNvPr id="9" name="TextBox 8">
            <a:extLst>
              <a:ext uri="{FF2B5EF4-FFF2-40B4-BE49-F238E27FC236}">
                <a16:creationId xmlns:a16="http://schemas.microsoft.com/office/drawing/2014/main" id="{07987DAE-C42D-4090-9A71-DCE13320B80F}"/>
              </a:ext>
            </a:extLst>
          </p:cNvPr>
          <p:cNvSpPr txBox="1"/>
          <p:nvPr/>
        </p:nvSpPr>
        <p:spPr>
          <a:xfrm>
            <a:off x="3009901" y="4930467"/>
            <a:ext cx="8660095" cy="1446550"/>
          </a:xfrm>
          <a:prstGeom prst="rect">
            <a:avLst/>
          </a:prstGeom>
          <a:noFill/>
        </p:spPr>
        <p:txBody>
          <a:bodyPr wrap="square" rtlCol="0">
            <a:spAutoFit/>
          </a:bodyPr>
          <a:lstStyle/>
          <a:p>
            <a:pPr algn="ctr"/>
            <a:r>
              <a:rPr lang="en-IN" sz="4400" b="1" dirty="0">
                <a:solidFill>
                  <a:srgbClr val="FF0000"/>
                </a:solidFill>
                <a:latin typeface="Berlin Sans FB Demi" panose="020E0802020502020306" pitchFamily="34" charset="0"/>
              </a:rPr>
              <a:t>Note : Maximum Discount for any book and test series  - </a:t>
            </a:r>
            <a:r>
              <a:rPr lang="en-IN" sz="4400" b="1" dirty="0">
                <a:solidFill>
                  <a:srgbClr val="FF0000"/>
                </a:solidFill>
                <a:latin typeface="Arial" pitchFamily="34" charset="0"/>
                <a:cs typeface="Arial" pitchFamily="34" charset="0"/>
              </a:rPr>
              <a:t>Y182S</a:t>
            </a:r>
            <a:endParaRPr lang="en-IN" sz="5400" b="1" dirty="0">
              <a:solidFill>
                <a:srgbClr val="FF0000"/>
              </a:solidFill>
              <a:latin typeface="Arial" pitchFamily="34" charset="0"/>
              <a:cs typeface="Arial" pitchFamily="34" charset="0"/>
            </a:endParaRPr>
          </a:p>
        </p:txBody>
      </p:sp>
      <p:sp>
        <p:nvSpPr>
          <p:cNvPr id="2" name="Down Arrow 1"/>
          <p:cNvSpPr/>
          <p:nvPr/>
        </p:nvSpPr>
        <p:spPr>
          <a:xfrm>
            <a:off x="8945267" y="2736832"/>
            <a:ext cx="579733" cy="622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33292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Q2.</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IIFA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अवार्ड्स </a:t>
            </a:r>
            <a:r>
              <a:rPr lang="en-US" sz="3600" b="1" dirty="0">
                <a:ln>
                  <a:solidFill>
                    <a:srgbClr val="C00000"/>
                  </a:solidFill>
                </a:ln>
                <a:solidFill>
                  <a:srgbClr val="C00000"/>
                </a:solidFill>
                <a:latin typeface="Kokila" pitchFamily="34" charset="0"/>
                <a:ea typeface="Arial Unicode MS" pitchFamily="34" charset="-128"/>
                <a:cs typeface="Kokila" pitchFamily="34" charset="0"/>
              </a:rPr>
              <a:t>2023</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में निम्न में से किसने सर्वश्रेष्ठ अभिनेता का अवार्ड जीता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has won the Best Actor Award at the IIFA Awards 2023</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endParaRPr lang="hi-IN" sz="3600" b="1" dirty="0">
              <a:ln>
                <a:solidFill>
                  <a:srgbClr val="C00000"/>
                </a:solidFill>
              </a:ln>
              <a:solidFill>
                <a:srgbClr val="C00000"/>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रणबीर कपूर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Ranbeer</a:t>
            </a:r>
            <a:r>
              <a:rPr lang="en-US" sz="3600" b="1" dirty="0">
                <a:ln>
                  <a:solidFill>
                    <a:srgbClr val="002060"/>
                  </a:solidFill>
                </a:ln>
                <a:solidFill>
                  <a:srgbClr val="040F79"/>
                </a:solidFill>
                <a:latin typeface="Kokila" pitchFamily="34" charset="0"/>
                <a:ea typeface="Arial Unicode MS" pitchFamily="34" charset="-128"/>
                <a:cs typeface="Kokila" pitchFamily="34" charset="0"/>
              </a:rPr>
              <a:t> Kapoor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रणबीर सिंह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Ranbeer</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Singh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अमिताभ बच्चन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Amitabh Bachchan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(d</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ऋतिक रोशन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Hritik</a:t>
            </a:r>
            <a:r>
              <a:rPr lang="en-US" sz="3600" b="1" dirty="0">
                <a:ln>
                  <a:solidFill>
                    <a:srgbClr val="002060"/>
                  </a:solidFill>
                </a:ln>
                <a:solidFill>
                  <a:srgbClr val="040F79"/>
                </a:solidFill>
                <a:latin typeface="Kokila" pitchFamily="34" charset="0"/>
                <a:ea typeface="Arial Unicode MS" pitchFamily="34" charset="-128"/>
                <a:cs typeface="Kokila" pitchFamily="34" charset="0"/>
              </a:rPr>
              <a:t> Roshan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d</a:t>
            </a:r>
          </a:p>
        </p:txBody>
      </p:sp>
    </p:spTree>
    <p:extLst>
      <p:ext uri="{BB962C8B-B14F-4D97-AF65-F5344CB8AC3E}">
        <p14:creationId xmlns:p14="http://schemas.microsoft.com/office/powerpoint/2010/main" val="35322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F0CE9E-F5CD-0B25-616C-7D3371EF7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4337281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DC9B71-F69B-C9EA-E679-8251DEB09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2181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descr="IIFA 2023 winners full list: Hrithik Roshan, Alia Bhatt win best actors |  Bollywood - Hindustan Times">
            <a:extLst>
              <a:ext uri="{FF2B5EF4-FFF2-40B4-BE49-F238E27FC236}">
                <a16:creationId xmlns:a16="http://schemas.microsoft.com/office/drawing/2014/main" id="{B7F6AC0C-8F44-0BD0-05B3-4DE4786FD4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478" y="1708684"/>
            <a:ext cx="6123505" cy="3440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106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अंतर्राष्ट्रीय भारतीय फिल्म अकादमी पुरस्कार (</a:t>
            </a:r>
            <a:r>
              <a:rPr lang="en-IN" sz="3600" b="1" dirty="0">
                <a:ln>
                  <a:solidFill>
                    <a:srgbClr val="7030A0"/>
                  </a:solidFill>
                </a:ln>
                <a:solidFill>
                  <a:srgbClr val="040F79"/>
                </a:solidFill>
                <a:latin typeface="Kokila" pitchFamily="34" charset="0"/>
                <a:ea typeface="Arial Unicode MS" pitchFamily="34" charset="-128"/>
                <a:cs typeface="Kokila" pitchFamily="34" charset="0"/>
              </a:rPr>
              <a:t>IIFA) 2023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में ऋतिक रोशन</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ने सर्वश्रेष्ठ अभिनेता</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पुरस्कार जीता</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है।</a:t>
            </a:r>
            <a:endParaRPr lang="en-US" sz="3600" b="1" dirty="0">
              <a:ln>
                <a:solidFill>
                  <a:srgbClr val="7030A0"/>
                </a:solidFill>
              </a:ln>
              <a:solidFill>
                <a:srgbClr val="040F79"/>
              </a:solidFill>
              <a:latin typeface="Kokila" pitchFamily="34" charset="0"/>
              <a:ea typeface="Arial Unicode MS" pitchFamily="34" charset="-128"/>
              <a:cs typeface="Kokila" pitchFamily="34" charset="0"/>
            </a:endParaRP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पुरस्कार समारोह अबू धाबी में आयोजित किया गया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कमल हासन को </a:t>
            </a:r>
            <a:r>
              <a:rPr lang="en-IN" sz="3600" b="1" dirty="0">
                <a:ln>
                  <a:solidFill>
                    <a:srgbClr val="7030A0"/>
                  </a:solidFill>
                </a:ln>
                <a:solidFill>
                  <a:srgbClr val="040F79"/>
                </a:solidFill>
                <a:latin typeface="Kokila" pitchFamily="34" charset="0"/>
                <a:ea typeface="Arial Unicode MS" pitchFamily="34" charset="-128"/>
                <a:cs typeface="Kokila" pitchFamily="34" charset="0"/>
              </a:rPr>
              <a:t>IIFA 2023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में आउटस्टैंडिंग अचीवमेंट इन इंडियन सिनेमा अवार्ड से सम्मानित किया गया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ब्रह्मास्त्र : भाग एक - शिवा ने </a:t>
            </a:r>
            <a:r>
              <a:rPr lang="en-IN" sz="3600" b="1" dirty="0">
                <a:ln>
                  <a:solidFill>
                    <a:srgbClr val="7030A0"/>
                  </a:solidFill>
                </a:ln>
                <a:solidFill>
                  <a:srgbClr val="040F79"/>
                </a:solidFill>
                <a:latin typeface="Kokila" pitchFamily="34" charset="0"/>
                <a:ea typeface="Arial Unicode MS" pitchFamily="34" charset="-128"/>
                <a:cs typeface="Kokila" pitchFamily="34" charset="0"/>
              </a:rPr>
              <a:t>IIFA 2023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में सर्वश्रेष्ठ फिल्म, सर्वश्रेष्ठ पार्श्व गायिका (महिला) और सर्वश्रेष्ठ पार्श्वगायक (पुरुष) सहित कई पुरस्कार जीते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76611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Q3.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किसने अभी हाल ही में सर्वाधिक गोल करने का यूरोपीय रिकॉर्ड तोड़ दिया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has recently broken the European record for scoring the most goals</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कीलियन एम्बाप्पे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Kilean</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Mbappe</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लियोनेल मेसी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Lionel Messy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डेविड बैकहम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David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Backhom</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जॉन राइट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John Right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70167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6" name="Picture 4" descr="Barcelona vice-president wants Lionel Messi to rejoin club this summer -  The Athletic">
            <a:extLst>
              <a:ext uri="{FF2B5EF4-FFF2-40B4-BE49-F238E27FC236}">
                <a16:creationId xmlns:a16="http://schemas.microsoft.com/office/drawing/2014/main" id="{B86575E4-D84C-CBF8-CCA5-2500058F63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3856" y="1736924"/>
            <a:ext cx="5085475" cy="3384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460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लियोनेल मेसी ने हाल ही में यूरोप की शीर्ष पांच लीगों में सर्वाधिक गोल करने का रिकॉर्ड तोड़ दिया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उन्होंने स्ट्रासबर्ग के खिलाफ </a:t>
            </a:r>
            <a:r>
              <a:rPr lang="en-IN" sz="3600" b="1" dirty="0">
                <a:ln>
                  <a:solidFill>
                    <a:srgbClr val="7030A0"/>
                  </a:solidFill>
                </a:ln>
                <a:solidFill>
                  <a:srgbClr val="040F79"/>
                </a:solidFill>
                <a:latin typeface="Kokila" pitchFamily="34" charset="0"/>
                <a:ea typeface="Arial Unicode MS" pitchFamily="34" charset="-128"/>
                <a:cs typeface="Kokila" pitchFamily="34" charset="0"/>
              </a:rPr>
              <a:t>PSG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लीग 1 मैच में अपना 496वां लीग गोल किया । और इस गोल के साथ उन्होंने  क्रिस्टियानो रोनाल्डो के 495 गोल के रिकॉर्ड को तोड़ दिया।</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लियोनेल मेस्सी अब 496 गोल के साथ यूरोप के शीर्ष पांच लीग में सबसे बडे स्कोरर बन गए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क्रिस्टियानो रोनाल्डो के 151 की तुलना में उनके नाम पर 247 असिस्ट भी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8047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Q4.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अभी हाल ही में अटल भूजल योजना को को किस  वर्ष तक बढाने का फैसला किया गया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Recently, it has been decided to extend the Atal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Bhujal</a:t>
            </a:r>
            <a:r>
              <a:rPr lang="en-US" sz="3600" b="1" dirty="0">
                <a:ln>
                  <a:solidFill>
                    <a:srgbClr val="002060"/>
                  </a:solidFill>
                </a:ln>
                <a:solidFill>
                  <a:srgbClr val="040F79"/>
                </a:solidFill>
                <a:latin typeface="Kokila" pitchFamily="34" charset="0"/>
                <a:ea typeface="Arial Unicode MS" pitchFamily="34" charset="-128"/>
                <a:cs typeface="Kokila" pitchFamily="34" charset="0"/>
              </a:rPr>
              <a:t> Yojana till which year</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2</a:t>
            </a:r>
            <a:r>
              <a:rPr lang="en-US" sz="3600" b="1" dirty="0">
                <a:ln>
                  <a:solidFill>
                    <a:srgbClr val="002060"/>
                  </a:solidFill>
                </a:ln>
                <a:solidFill>
                  <a:srgbClr val="040F79"/>
                </a:solidFill>
                <a:latin typeface="Kokila" pitchFamily="34" charset="0"/>
                <a:ea typeface="Arial Unicode MS" pitchFamily="34" charset="-128"/>
                <a:cs typeface="Kokila" pitchFamily="34" charset="0"/>
              </a:rPr>
              <a:t>024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a:t>
            </a:r>
            <a:r>
              <a:rPr lang="en-US" sz="3600" b="1" dirty="0">
                <a:ln>
                  <a:solidFill>
                    <a:srgbClr val="002060"/>
                  </a:solidFill>
                </a:ln>
                <a:solidFill>
                  <a:srgbClr val="040F79"/>
                </a:solidFill>
                <a:latin typeface="Kokila" pitchFamily="34" charset="0"/>
                <a:ea typeface="Arial Unicode MS" pitchFamily="34" charset="-128"/>
                <a:cs typeface="Kokila" pitchFamily="34" charset="0"/>
              </a:rPr>
              <a:t>025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a:t>
            </a:r>
            <a:r>
              <a:rPr lang="en-US" sz="3600" b="1" dirty="0">
                <a:ln>
                  <a:solidFill>
                    <a:srgbClr val="002060"/>
                  </a:solidFill>
                </a:ln>
                <a:solidFill>
                  <a:srgbClr val="040F79"/>
                </a:solidFill>
                <a:latin typeface="Kokila" pitchFamily="34" charset="0"/>
                <a:ea typeface="Arial Unicode MS" pitchFamily="34" charset="-128"/>
                <a:cs typeface="Kokila" pitchFamily="34" charset="0"/>
              </a:rPr>
              <a:t>026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a:t>
            </a:r>
            <a:r>
              <a:rPr lang="en-US" sz="3600" b="1" dirty="0">
                <a:ln>
                  <a:solidFill>
                    <a:srgbClr val="002060"/>
                  </a:solidFill>
                </a:ln>
                <a:solidFill>
                  <a:srgbClr val="040F79"/>
                </a:solidFill>
                <a:latin typeface="Kokila" pitchFamily="34" charset="0"/>
                <a:ea typeface="Arial Unicode MS" pitchFamily="34" charset="-128"/>
                <a:cs typeface="Kokila" pitchFamily="34" charset="0"/>
              </a:rPr>
              <a:t>02</a:t>
            </a:r>
            <a:r>
              <a:rPr lang="hi-IN" sz="3600" b="1" dirty="0">
                <a:ln>
                  <a:solidFill>
                    <a:srgbClr val="002060"/>
                  </a:solidFill>
                </a:ln>
                <a:solidFill>
                  <a:srgbClr val="040F79"/>
                </a:solidFill>
                <a:latin typeface="Kokila" pitchFamily="34" charset="0"/>
                <a:ea typeface="Arial Unicode MS" pitchFamily="34" charset="-128"/>
                <a:cs typeface="Kokila" pitchFamily="34" charset="0"/>
              </a:rPr>
              <a:t>7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423553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62B6FA-F781-6216-5C7F-99A540676B29}"/>
              </a:ext>
            </a:extLst>
          </p:cNvPr>
          <p:cNvPicPr>
            <a:picLocks noChangeAspect="1"/>
          </p:cNvPicPr>
          <p:nvPr/>
        </p:nvPicPr>
        <p:blipFill>
          <a:blip r:embed="rId2"/>
          <a:stretch>
            <a:fillRect/>
          </a:stretch>
        </p:blipFill>
        <p:spPr>
          <a:xfrm>
            <a:off x="5141167" y="1910935"/>
            <a:ext cx="6503437" cy="3036129"/>
          </a:xfrm>
          <a:prstGeom prst="rect">
            <a:avLst/>
          </a:prstGeom>
        </p:spPr>
      </p:pic>
    </p:spTree>
    <p:extLst>
      <p:ext uri="{BB962C8B-B14F-4D97-AF65-F5344CB8AC3E}">
        <p14:creationId xmlns:p14="http://schemas.microsoft.com/office/powerpoint/2010/main" val="1862188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98" name="Picture 2" descr="Atal Bhujal Yojana: States, Components, Funds, Agencies &amp; More">
            <a:extLst>
              <a:ext uri="{FF2B5EF4-FFF2-40B4-BE49-F238E27FC236}">
                <a16:creationId xmlns:a16="http://schemas.microsoft.com/office/drawing/2014/main" id="{11530A96-887D-07DD-7C27-965F1C810A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4566" y="1631369"/>
            <a:ext cx="5402716" cy="3595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56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केंद्र सरकार ने दिसंबर 2025 तक अटल भुजल योजना (अटल जल) को दो और वर्षों के लिए बढ़ा दिया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योजना सात भारतीय राज्यों के 80 जिलों के भीतर 8,220 जल संकटग्रस्त ग्राम पंचायतों में सक्रिय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अटल जल 450,000 हेक्टेयर सिंचित क्षेत्र को ड्रिप सिंचाई और फसल विविधीकरण जैसी कुशल जल तकनीकों के तहत लाने की योजना बना रहा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अटल भूजल योजना को 25 दिसंबर 2019 को शुरू किया गया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12145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Q5.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राज्य में G20 भ्रस्थाचार रोधी कार्य समूह की बैठक का आयोजन किया गया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 which of the following state the meeting of the G20 Anti-Corruption Working Group was organized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ओडिशा / Odisha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उत्तर प्रदेश / Uttar Pradesh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त्रिपुरा / Tripura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उत्तराखंड / Uttrakhand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d</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5272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122" name="Picture 2" descr="The first Anti-Corruption Working Group meeting begins in Gurugram today">
            <a:extLst>
              <a:ext uri="{FF2B5EF4-FFF2-40B4-BE49-F238E27FC236}">
                <a16:creationId xmlns:a16="http://schemas.microsoft.com/office/drawing/2014/main" id="{AAEC0DDA-4D62-A572-ACE4-0AE574E11A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9306" y="1307105"/>
            <a:ext cx="5651241" cy="4062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42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भारत की </a:t>
            </a:r>
            <a:r>
              <a:rPr lang="en-IN" sz="3600" b="1" dirty="0">
                <a:ln>
                  <a:solidFill>
                    <a:srgbClr val="7030A0"/>
                  </a:solidFill>
                </a:ln>
                <a:solidFill>
                  <a:srgbClr val="040F79"/>
                </a:solidFill>
                <a:latin typeface="Kokila" pitchFamily="34" charset="0"/>
                <a:ea typeface="Arial Unicode MS" pitchFamily="34" charset="-128"/>
                <a:cs typeface="Kokila" pitchFamily="34" charset="0"/>
              </a:rPr>
              <a:t>G20</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अध्यक्षता के तहत उत्तराखंड के टिहरी में 3 दिवसीय भ्रष्टाचार विरोधी कार्य समूह की बैठक को आयोजित किया गया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प्रतिनिधियों ने भ्रष्टाचार को रोकने और उससे निपटने के लिए 3 उच्च स्तरीय सिद्धांतों पर सहमति व्यक्त की । </a:t>
            </a:r>
          </a:p>
          <a:p>
            <a:pPr marL="0" lvl="1" algn="just"/>
            <a:r>
              <a:rPr lang="hi-IN" sz="3600" b="1" dirty="0">
                <a:ln>
                  <a:solidFill>
                    <a:srgbClr val="7030A0"/>
                  </a:solidFill>
                </a:ln>
                <a:solidFill>
                  <a:srgbClr val="040F79"/>
                </a:solidFill>
                <a:latin typeface="Kokila" pitchFamily="34" charset="0"/>
                <a:ea typeface="Arial Unicode MS" pitchFamily="34" charset="-128"/>
                <a:cs typeface="Kokila" pitchFamily="34" charset="0"/>
              </a:rPr>
              <a:t>उत्तराखंड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राजधानी : देहरादून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मुख्यमंत्री : पुष्कर सिंह धामी</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राज्यपाल : गुरमीत सिंह</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आधिकारिक पशु : अल्पाइन कस्तूरी मृग</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74258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Q6.		</a:t>
            </a:r>
            <a:r>
              <a:rPr lang="hi-IN" sz="3600" b="1" dirty="0">
                <a:ln>
                  <a:solidFill>
                    <a:srgbClr val="C00000"/>
                  </a:solidFill>
                </a:ln>
                <a:solidFill>
                  <a:srgbClr val="C00000"/>
                </a:solidFill>
                <a:latin typeface="Kokila" pitchFamily="34" charset="0"/>
                <a:ea typeface="Arial Unicode MS" pitchFamily="34" charset="-128"/>
                <a:cs typeface="Kokila" pitchFamily="34" charset="0"/>
              </a:rPr>
              <a:t>28 मई 2023 को विनायक दामोदर सावरकर की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कौन सी जयन्ती मनाई गयी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Which birth anniversary of Vinayak Damodar Savarkar was celebrated on 28 May 2023</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135 वीं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140 वीं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145 वीं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150 वीं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23552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148" name="Picture 4" descr="Veer Savarkar birth anniversary 2022: PM Modi, Amit Shah, Rajnath Singh pay  tribute">
            <a:extLst>
              <a:ext uri="{FF2B5EF4-FFF2-40B4-BE49-F238E27FC236}">
                <a16:creationId xmlns:a16="http://schemas.microsoft.com/office/drawing/2014/main" id="{4F585BD2-7A1F-F46A-3143-9B5BEFD8E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6656" y="1485455"/>
            <a:ext cx="5841254" cy="3887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899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28 मई 2023 को विनायक दामोदर सावरकर जी की 140वीं जयंती मनाई गई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विनायक दामोदर सावरकर जी का जन्म 28 मई, 1883 को हुआ था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वीर दामोदर सावरकर एक कार्यकर्ता, लेखक और राजनीतिज्ञ थे जिन्होंने भारतीय स्वतंत्रता आंदोलन में योगदान दिया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महाराष्ट्र सरकार ने 28 मई को स्वातंत्र्य वीर गौरव दिवस के रूप में मनाने का फैसला किया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 उनका निधन 1966 में मुंबई में हुआ था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0658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Q7.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हाल ही में बॉम्बे हाईकोर्ट के मुख्य न्यायाधीश के रूप में नियुक्त किया गया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has been appointed as the Chief Justice of the Bombay High Court recently</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रमेश डी. धानुका / Ramesh </a:t>
            </a:r>
            <a:r>
              <a:rPr lang="en-US" sz="3600" b="1" dirty="0">
                <a:ln>
                  <a:solidFill>
                    <a:srgbClr val="002060"/>
                  </a:solidFill>
                </a:ln>
                <a:solidFill>
                  <a:srgbClr val="040F79"/>
                </a:solidFill>
                <a:latin typeface="Kokila" pitchFamily="34" charset="0"/>
                <a:ea typeface="Arial Unicode MS" pitchFamily="34" charset="-128"/>
                <a:cs typeface="Kokila" pitchFamily="34" charset="0"/>
              </a:rPr>
              <a:t>D.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Dhanuka</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वैभव अरोड़ा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Vaibhav Arora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प्रो. रुक्मिणी यादव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Pro. Rukmini Yadav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मोहम्मद जावेद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Md. Jawed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20607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170" name="Picture 2" descr="The Law Advice - News - Central government notifies appointment of Justice  RD Dhanuka as Chief Justice of Bombay High Court">
            <a:extLst>
              <a:ext uri="{FF2B5EF4-FFF2-40B4-BE49-F238E27FC236}">
                <a16:creationId xmlns:a16="http://schemas.microsoft.com/office/drawing/2014/main" id="{E73E0EB4-646A-2BE2-F74C-1AC6764DB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435" y="1719214"/>
            <a:ext cx="6839144" cy="3419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06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C52D2F-33E1-5303-ED38-3ED0D81C7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9427" y="1007705"/>
            <a:ext cx="4058047" cy="5253135"/>
          </a:xfrm>
          <a:prstGeom prst="rect">
            <a:avLst/>
          </a:prstGeom>
        </p:spPr>
      </p:pic>
    </p:spTree>
    <p:extLst>
      <p:ext uri="{BB962C8B-B14F-4D97-AF65-F5344CB8AC3E}">
        <p14:creationId xmlns:p14="http://schemas.microsoft.com/office/powerpoint/2010/main" val="1251104584"/>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न्यायाधीश रमेश देवकीनंदन धानुका को बॉम्बे उच्च न्यायालय के मुख्य न्यायाधीश के रूप में नियुक्त किया गया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महाराष्ट्र के राज्यपाल रमेश बैस ने न्यायाधीश रमेश देवकीनंदन धानुका को पद की शपथ दिलाई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वे 30 मई को 62 वर्ष की आयु प्राप्त करने पर सेवानिवृत्त होंगे, और मुख्य न्यायाधीश के रूप में उनका कार्यकाल 3 दिनों का होगा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न्यायाधीश एस. वी. गंगापुरवाला ने मद्रास उच्च न्यायालय के मुख्य न्यायाधीश के रूप में भी शपथ ली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51643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Q8.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हाल ही में आयोजित मलेशिया मास्टर्स 2023 का खिताब निम्न में से किसने जीता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has won the recently held Malaysia Masters 2023 title</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एच. एस. प्रणय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HS Pranay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वेंग होंग यांग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Veng Hong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डेविड कैमेन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David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Kaimen</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पीटरसन रैन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Petersen Rain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57210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194" name="Picture 2" descr="HS Prannoy wins Malaysia Masters title, claims his maiden BWF World Tour  title | Other News – India TV">
            <a:extLst>
              <a:ext uri="{FF2B5EF4-FFF2-40B4-BE49-F238E27FC236}">
                <a16:creationId xmlns:a16="http://schemas.microsoft.com/office/drawing/2014/main" id="{7267DAAD-9AE4-E6DD-F633-C2AB1A40EC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9844" y="1592906"/>
            <a:ext cx="6557477" cy="3672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577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भारतीय शटलर एच. एस. प्रणय ने हाल ही में आयोजित किया गया मलेशिया मास्टर्स 2023 का खिताब जीता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एच. एस. प्रणय ने मलेशिया मास्टर्स 2023 के फाइनल में चीन के वेंग होंग यांग को हराकर अपना पहला </a:t>
            </a:r>
            <a:r>
              <a:rPr lang="en-IN" sz="3600" b="1" dirty="0">
                <a:ln>
                  <a:solidFill>
                    <a:srgbClr val="7030A0"/>
                  </a:solidFill>
                </a:ln>
                <a:solidFill>
                  <a:srgbClr val="040F79"/>
                </a:solidFill>
                <a:latin typeface="Kokila" pitchFamily="34" charset="0"/>
                <a:ea typeface="Arial Unicode MS" pitchFamily="34" charset="-128"/>
                <a:cs typeface="Kokila" pitchFamily="34" charset="0"/>
              </a:rPr>
              <a:t>BWF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वर्ल्ड टूर खिताब जीता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एच. एस. प्रणॉय इस समय वर्ल्ड नंबर 9 की रैंकिंग पर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उन्होंने स्विस ओपन और यू.एस. ओपन सहित कई राष्ट्रीय और अंतर्राष्ट्रीय टूर्नामेंट जीते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95808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Q9.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अभी हाल ही मे आयोजित किया गया CAVA महिला चैलेंज कप 2023 का खिताब किसने जीता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has won the recently held CAVA Women's Challenge Cup 2023 title</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नेपाल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Nepal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भारत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India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श्रीलंका /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Srilanka</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भूटान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Bhutan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23269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220" name="Picture 4" descr="India clinches title of CAVA Women's Challenge Cup 2023 |">
            <a:extLst>
              <a:ext uri="{FF2B5EF4-FFF2-40B4-BE49-F238E27FC236}">
                <a16:creationId xmlns:a16="http://schemas.microsoft.com/office/drawing/2014/main" id="{32802787-7F40-A6B9-6778-285A9B5D8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9307" y="1536000"/>
            <a:ext cx="6019314" cy="37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055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3754874"/>
          </a:xfrm>
          <a:prstGeom prst="rect">
            <a:avLst/>
          </a:prstGeom>
          <a:noFill/>
        </p:spPr>
        <p:txBody>
          <a:bodyPr wrap="square" rtlCol="0">
            <a:spAutoFit/>
          </a:bodyPr>
          <a:lstStyle/>
          <a:p>
            <a:pPr marL="571500" lvl="1" indent="-571500" algn="just">
              <a:buFont typeface="Arial" panose="020B0604020202020204" pitchFamily="34" charset="0"/>
              <a:buChar char="•"/>
            </a:pPr>
            <a:r>
              <a:rPr lang="hi-IN" sz="3400" b="1" dirty="0">
                <a:ln>
                  <a:solidFill>
                    <a:srgbClr val="7030A0"/>
                  </a:solidFill>
                </a:ln>
                <a:solidFill>
                  <a:srgbClr val="040F79"/>
                </a:solidFill>
                <a:latin typeface="Kokila" pitchFamily="34" charset="0"/>
                <a:ea typeface="Arial Unicode MS" pitchFamily="34" charset="-128"/>
                <a:cs typeface="Kokila" pitchFamily="34" charset="0"/>
              </a:rPr>
              <a:t>भारत ने हाल ही में काठमांडू में आयोजित सेंट्रल एशियन वॉलीबॉल एसोसिएशन (</a:t>
            </a:r>
            <a:r>
              <a:rPr lang="en-IN" sz="3400" b="1" dirty="0">
                <a:ln>
                  <a:solidFill>
                    <a:srgbClr val="7030A0"/>
                  </a:solidFill>
                </a:ln>
                <a:solidFill>
                  <a:srgbClr val="040F79"/>
                </a:solidFill>
                <a:latin typeface="Kokila" pitchFamily="34" charset="0"/>
                <a:ea typeface="Arial Unicode MS" pitchFamily="34" charset="-128"/>
                <a:cs typeface="Kokila" pitchFamily="34" charset="0"/>
              </a:rPr>
              <a:t>CAVA) </a:t>
            </a:r>
            <a:r>
              <a:rPr lang="hi-IN" sz="3400" b="1" dirty="0">
                <a:ln>
                  <a:solidFill>
                    <a:srgbClr val="7030A0"/>
                  </a:solidFill>
                </a:ln>
                <a:solidFill>
                  <a:srgbClr val="040F79"/>
                </a:solidFill>
                <a:latin typeface="Kokila" pitchFamily="34" charset="0"/>
                <a:ea typeface="Arial Unicode MS" pitchFamily="34" charset="-128"/>
                <a:cs typeface="Kokila" pitchFamily="34" charset="0"/>
              </a:rPr>
              <a:t>महिला वॉलीबॉल चैलेंज कप का खिताब जीत लिया है ।</a:t>
            </a:r>
          </a:p>
          <a:p>
            <a:pPr marL="571500" lvl="1" indent="-571500" algn="just">
              <a:buFont typeface="Arial" panose="020B0604020202020204" pitchFamily="34" charset="0"/>
              <a:buChar char="•"/>
            </a:pPr>
            <a:r>
              <a:rPr lang="hi-IN" sz="3400" b="1" dirty="0">
                <a:ln>
                  <a:solidFill>
                    <a:srgbClr val="7030A0"/>
                  </a:solidFill>
                </a:ln>
                <a:solidFill>
                  <a:srgbClr val="040F79"/>
                </a:solidFill>
                <a:latin typeface="Kokila" pitchFamily="34" charset="0"/>
                <a:ea typeface="Arial Unicode MS" pitchFamily="34" charset="-128"/>
                <a:cs typeface="Kokila" pitchFamily="34" charset="0"/>
              </a:rPr>
              <a:t>भारत ने कजाकिस्तान को 3-0 के साझा सेट में हराया ।</a:t>
            </a:r>
          </a:p>
          <a:p>
            <a:pPr marL="571500" lvl="1" indent="-571500" algn="just">
              <a:buFont typeface="Arial" panose="020B0604020202020204" pitchFamily="34" charset="0"/>
              <a:buChar char="•"/>
            </a:pPr>
            <a:r>
              <a:rPr lang="hi-IN" sz="3400" b="1" dirty="0">
                <a:ln>
                  <a:solidFill>
                    <a:srgbClr val="7030A0"/>
                  </a:solidFill>
                </a:ln>
                <a:solidFill>
                  <a:srgbClr val="040F79"/>
                </a:solidFill>
                <a:latin typeface="Kokila" pitchFamily="34" charset="0"/>
                <a:ea typeface="Arial Unicode MS" pitchFamily="34" charset="-128"/>
                <a:cs typeface="Kokila" pitchFamily="34" charset="0"/>
              </a:rPr>
              <a:t>इस प्रतियोगिता में कजाकिस्तान उपविजेता, नेपाल तीसरे, उज्बेकिस्तान चौथे, श्रीलंका पांचवें, किर्गिस्तान छठे, मालदीव सातवें और बांग्लादेश आठवें स्थान पर रहे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92328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2862322"/>
          </a:xfrm>
          <a:prstGeom prst="rect">
            <a:avLst/>
          </a:prstGeom>
          <a:noFill/>
        </p:spPr>
        <p:txBody>
          <a:bodyPr wrap="square" rtlCol="0">
            <a:spAutoFit/>
          </a:bodyPr>
          <a:lstStyle/>
          <a:p>
            <a:pPr marL="0" lvl="1" algn="just"/>
            <a:r>
              <a:rPr lang="hi-IN" sz="3600" b="1" u="sng" dirty="0">
                <a:ln>
                  <a:solidFill>
                    <a:srgbClr val="7030A0"/>
                  </a:solidFill>
                </a:ln>
                <a:solidFill>
                  <a:srgbClr val="040F79"/>
                </a:solidFill>
                <a:latin typeface="Kokila" pitchFamily="34" charset="0"/>
                <a:ea typeface="Arial Unicode MS" pitchFamily="34" charset="-128"/>
                <a:cs typeface="Kokila" pitchFamily="34" charset="0"/>
              </a:rPr>
              <a:t>नेपाल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राजधानी</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काठमांडू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मुद्रा</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नेपाली रुपया</a:t>
            </a:r>
            <a:endParaRPr lang="en-US" sz="3600" b="1" dirty="0">
              <a:ln>
                <a:solidFill>
                  <a:srgbClr val="7030A0"/>
                </a:solidFill>
              </a:ln>
              <a:solidFill>
                <a:srgbClr val="040F79"/>
              </a:solidFill>
              <a:latin typeface="Kokila" pitchFamily="34" charset="0"/>
              <a:ea typeface="Arial Unicode MS" pitchFamily="34" charset="-128"/>
              <a:cs typeface="Kokila" pitchFamily="34" charset="0"/>
            </a:endParaRP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प्रधान मंत्री</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पुष्प कमल दहल</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आधिकारिक भाषा</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नेपाली</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1274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1</a:t>
            </a:r>
            <a:r>
              <a:rPr lang="en-IN" sz="3600" b="1" dirty="0">
                <a:ln>
                  <a:solidFill>
                    <a:srgbClr val="C00000"/>
                  </a:solidFill>
                </a:ln>
                <a:solidFill>
                  <a:srgbClr val="C00000"/>
                </a:solidFill>
                <a:latin typeface="Kokila" pitchFamily="34" charset="0"/>
                <a:ea typeface="Arial Unicode MS" pitchFamily="34" charset="-128"/>
                <a:cs typeface="Kokila" pitchFamily="34" charset="0"/>
              </a:rPr>
              <a:t>0</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भारतीय उद्योग परिसंघ (CII) के अध्यक्ष के रूप में नियुक्त किया गया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has been appointed as the President of the Confederation of Indian Industry (CII)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सुमित त्यागी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Sumit Tyagi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आर. दिनेश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R. Dinesh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राजशेखर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Rajshekhar</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नरोत्तम मिश्रा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Narottam</a:t>
            </a:r>
            <a:r>
              <a:rPr lang="en-US" sz="3600" b="1" dirty="0">
                <a:ln>
                  <a:solidFill>
                    <a:srgbClr val="002060"/>
                  </a:solidFill>
                </a:ln>
                <a:solidFill>
                  <a:srgbClr val="040F79"/>
                </a:solidFill>
                <a:latin typeface="Kokila" pitchFamily="34" charset="0"/>
                <a:ea typeface="Arial Unicode MS" pitchFamily="34" charset="-128"/>
                <a:cs typeface="Kokila" pitchFamily="34" charset="0"/>
              </a:rPr>
              <a:t> Mishra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129868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42" name="Picture 2" descr="R Dinesh Appointed as CII President for 2023-24">
            <a:extLst>
              <a:ext uri="{FF2B5EF4-FFF2-40B4-BE49-F238E27FC236}">
                <a16:creationId xmlns:a16="http://schemas.microsoft.com/office/drawing/2014/main" id="{7CF3C4E7-14D7-17C7-0330-E22309976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922" y="1729944"/>
            <a:ext cx="5936699" cy="339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87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154F16-567C-58AA-B7ED-DB7E10EF1AA8}"/>
              </a:ext>
            </a:extLst>
          </p:cNvPr>
          <p:cNvSpPr txBox="1"/>
          <p:nvPr/>
        </p:nvSpPr>
        <p:spPr>
          <a:xfrm>
            <a:off x="776743" y="1536174"/>
            <a:ext cx="3461658" cy="3785652"/>
          </a:xfrm>
          <a:prstGeom prst="rect">
            <a:avLst/>
          </a:prstGeom>
          <a:noFill/>
        </p:spPr>
        <p:txBody>
          <a:bodyPr wrap="square" rtlCol="0">
            <a:spAutoFit/>
          </a:bodyPr>
          <a:lstStyle/>
          <a:p>
            <a:pPr algn="ctr"/>
            <a:r>
              <a:rPr lang="en-IN" sz="4800" b="1" dirty="0">
                <a:latin typeface="Kokila" panose="020B0604020202020204" pitchFamily="34" charset="0"/>
                <a:cs typeface="Kokila" panose="020B0604020202020204" pitchFamily="34" charset="0"/>
              </a:rPr>
              <a:t>USE CODE – Y182 </a:t>
            </a:r>
          </a:p>
          <a:p>
            <a:pPr algn="ctr"/>
            <a:r>
              <a:rPr lang="en-IN" sz="4800" b="1" dirty="0">
                <a:latin typeface="Kokila" panose="020B0604020202020204" pitchFamily="34" charset="0"/>
                <a:cs typeface="Kokila" panose="020B0604020202020204" pitchFamily="34" charset="0"/>
              </a:rPr>
              <a:t>FOR MAXIMUM DISCOUNT</a:t>
            </a:r>
          </a:p>
        </p:txBody>
      </p:sp>
      <p:pic>
        <p:nvPicPr>
          <p:cNvPr id="3" name="Picture 2">
            <a:extLst>
              <a:ext uri="{FF2B5EF4-FFF2-40B4-BE49-F238E27FC236}">
                <a16:creationId xmlns:a16="http://schemas.microsoft.com/office/drawing/2014/main" id="{ACB69EBC-E1F2-A35D-C2AB-2BFD9C3FC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5195" y="1090125"/>
            <a:ext cx="5204927" cy="5204927"/>
          </a:xfrm>
          <a:prstGeom prst="rect">
            <a:avLst/>
          </a:prstGeom>
        </p:spPr>
      </p:pic>
    </p:spTree>
    <p:extLst>
      <p:ext uri="{BB962C8B-B14F-4D97-AF65-F5344CB8AC3E}">
        <p14:creationId xmlns:p14="http://schemas.microsoft.com/office/powerpoint/2010/main" val="4202857893"/>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टीवीएस सप्लाई चेन सॉल्यूशंस के कार्यकारी उपाध्यक्ष आर. दिनेश को 2023-24 के लिए भारतीय उद्योग परिसंघ (सीआईआई) के अध्यक्ष के रूप में नियुक्त किया गया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इसके साथ सीआईआई की राष्ट्रीय परिषद की 2023-24 के लिए नए पदाधिकारियों का चुनाव करने के लिए नई दिल्ली में हुई बैठक में ईवाई के अध्यक्ष भारत क्षेत्र राजीव मेमानी को उपाध्यक्ष के रूप में नामित किया गया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035691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3416320"/>
          </a:xfrm>
          <a:prstGeom prst="rect">
            <a:avLst/>
          </a:prstGeom>
          <a:noFill/>
        </p:spPr>
        <p:txBody>
          <a:bodyPr wrap="square" rtlCol="0">
            <a:spAutoFit/>
          </a:bodyPr>
          <a:lstStyle/>
          <a:p>
            <a:pPr marL="0" lvl="1" algn="just"/>
            <a:r>
              <a:rPr lang="hi-IN" sz="3600" b="1" dirty="0">
                <a:ln>
                  <a:solidFill>
                    <a:srgbClr val="7030A0"/>
                  </a:solidFill>
                </a:ln>
                <a:solidFill>
                  <a:srgbClr val="040F79"/>
                </a:solidFill>
                <a:latin typeface="Kokila" pitchFamily="34" charset="0"/>
                <a:ea typeface="Arial Unicode MS" pitchFamily="34" charset="-128"/>
                <a:cs typeface="Kokila" pitchFamily="34" charset="0"/>
              </a:rPr>
              <a:t>भारतीय उद्योग परिसंघ (सीआईआई – CII)</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स्थापना : 1895</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मुख्यालय : नई दिल्ली</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अध्यक्ष : आर दिनेश</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व्यवसाय का प्रकार : गैर-सरकारी व्यापार संघ</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महानिदेशक : चंद्रजीत बनर्जी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783966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Q11.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अंबाती रायडू ने हाल ही में संन्यास की घोषणा की है । वे किस खेल से संबंधित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Recently, how many Indian peacekeepers have been announced to be honored with the Dag Hammarskjold Medal by the UN</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शतरंज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Chess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टेनिस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Tennis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क्रिकेट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Cricket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फुटबॉल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Football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400789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1266" name="Picture 2" descr="Ambati Rayudu Announces IPL Retirement Ahead of CSK vs GT Finals">
            <a:extLst>
              <a:ext uri="{FF2B5EF4-FFF2-40B4-BE49-F238E27FC236}">
                <a16:creationId xmlns:a16="http://schemas.microsoft.com/office/drawing/2014/main" id="{1FD8CD1C-054F-DE67-7264-5A7553C1A7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8028" y="1703241"/>
            <a:ext cx="6030005" cy="3451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7015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चेन्नई सुपर किंग्स के स्टार बल्लेबाज अंबाती रायडू ने इंडियन प्रीमियर लीग से संन्यास की घोषणा कर दी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उन्होंने कहा कि गुजरात टाइटंस के खिलाफ 2023 संस्करण का IPL फाइनल उनका आखिरी मैच होगा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अंबाती रायडू 2018 से चेन्नई सुपर किंग्स का हिस्सा हैं, और फ्रेंचाइजी के साथ दो खिताब जीत चुके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उन्होंने 2010 में मुंबई इंडियंस के साथ अपने आईपीएल करियर की शुरुआत की थी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239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1</a:t>
            </a:r>
            <a:r>
              <a:rPr lang="en-US" sz="3600" b="1" dirty="0">
                <a:ln>
                  <a:solidFill>
                    <a:srgbClr val="C00000"/>
                  </a:solidFill>
                </a:ln>
                <a:solidFill>
                  <a:srgbClr val="C00000"/>
                </a:solidFill>
                <a:latin typeface="Kokila" pitchFamily="34" charset="0"/>
                <a:ea typeface="Arial Unicode MS" pitchFamily="34" charset="-128"/>
                <a:cs typeface="Kokila" pitchFamily="34" charset="0"/>
              </a:rPr>
              <a:t>2.</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निम्न में से किसने मोनाको ग्रांड प्रिक्स 2023 का खिताब जीता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has won the Monaco Grand Prix 2023 title</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endParaRPr lang="hi-IN" sz="3600" b="1" dirty="0">
              <a:ln>
                <a:solidFill>
                  <a:srgbClr val="C00000"/>
                </a:solidFill>
              </a:ln>
              <a:solidFill>
                <a:srgbClr val="C00000"/>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मैक्स वर्स्टापन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Max Verstappen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फर्नान्डो अलोंसो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Fernando Alonso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एस्टेबन ओकोन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Astebon</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Okon</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चार्लस लेक्लर्क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Charles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Leclark</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377099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2290" name="Picture 2" descr="मैक्स वेरस्टापेन ने जीता मोनाको ग्रैंड प्रिक्स 2023 |">
            <a:extLst>
              <a:ext uri="{FF2B5EF4-FFF2-40B4-BE49-F238E27FC236}">
                <a16:creationId xmlns:a16="http://schemas.microsoft.com/office/drawing/2014/main" id="{EDFAD776-1957-982B-0A4B-5B8F94C15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046" y="1585999"/>
            <a:ext cx="6560203" cy="36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6967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2862322"/>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रेड बुल के मैक्स वर्स्टापन ने हाल ही में आयोजित 2023 मोनाको ग्रैंड प्रिक्स का खिताब जीता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जीत वेरस्टापेन कीसीजन की चौथी जीत थी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फर्नांडो अलोंसो दूसरे स्थान पर रहे , जबकि एस्टेबन ओकोन तीसरे स्थान पर रहे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825638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1</a:t>
            </a:r>
            <a:r>
              <a:rPr lang="en-US" sz="3600" b="1" dirty="0">
                <a:ln>
                  <a:solidFill>
                    <a:srgbClr val="C00000"/>
                  </a:solidFill>
                </a:ln>
                <a:solidFill>
                  <a:srgbClr val="C00000"/>
                </a:solidFill>
                <a:latin typeface="Kokila" pitchFamily="34" charset="0"/>
                <a:ea typeface="Arial Unicode MS" pitchFamily="34" charset="-128"/>
                <a:cs typeface="Kokila" pitchFamily="34" charset="0"/>
              </a:rPr>
              <a:t>3.	27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मई </a:t>
            </a:r>
            <a:r>
              <a:rPr lang="en-US" sz="3600" b="1" dirty="0">
                <a:ln>
                  <a:solidFill>
                    <a:srgbClr val="C00000"/>
                  </a:solidFill>
                </a:ln>
                <a:solidFill>
                  <a:srgbClr val="C00000"/>
                </a:solidFill>
                <a:latin typeface="Kokila" pitchFamily="34" charset="0"/>
                <a:ea typeface="Arial Unicode MS" pitchFamily="34" charset="-128"/>
                <a:cs typeface="Kokila" pitchFamily="34" charset="0"/>
              </a:rPr>
              <a:t>2023</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को पंडित जवाहरलाल नेहरु की कौनसी जयंती मनाई गयी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birth anniversary of Pandit Jawaharlal Nehru was celebrated on 27 May 2023</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55 वीं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59 वीं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63 वीं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67 वीं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10314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3314" name="Picture 2" descr="Today Is Pandit Jawaharlal Nehru's Death Anniversary : 27 May 2020">
            <a:extLst>
              <a:ext uri="{FF2B5EF4-FFF2-40B4-BE49-F238E27FC236}">
                <a16:creationId xmlns:a16="http://schemas.microsoft.com/office/drawing/2014/main" id="{305D689F-089E-713E-3440-B89670B0C3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9582" y="1540454"/>
            <a:ext cx="6280376" cy="4000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927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6CF853-7204-5ABD-CE14-515A0808E1AD}"/>
              </a:ext>
            </a:extLst>
          </p:cNvPr>
          <p:cNvSpPr txBox="1"/>
          <p:nvPr/>
        </p:nvSpPr>
        <p:spPr>
          <a:xfrm>
            <a:off x="289249" y="1623527"/>
            <a:ext cx="4366727" cy="2308324"/>
          </a:xfrm>
          <a:prstGeom prst="rect">
            <a:avLst/>
          </a:prstGeom>
          <a:noFill/>
        </p:spPr>
        <p:txBody>
          <a:bodyPr wrap="square" rtlCol="0">
            <a:spAutoFit/>
          </a:bodyPr>
          <a:lstStyle/>
          <a:p>
            <a:pPr algn="ctr"/>
            <a:r>
              <a:rPr lang="en-IN" sz="4800" b="1" dirty="0">
                <a:latin typeface="Kokila" panose="020B0604020202020204" pitchFamily="34" charset="0"/>
                <a:cs typeface="Kokila" panose="020B0604020202020204" pitchFamily="34" charset="0"/>
              </a:rPr>
              <a:t>USE CODE – Y182 </a:t>
            </a:r>
          </a:p>
          <a:p>
            <a:pPr algn="ctr"/>
            <a:r>
              <a:rPr lang="en-IN" sz="4800" b="1" dirty="0">
                <a:latin typeface="Kokila" panose="020B0604020202020204" pitchFamily="34" charset="0"/>
                <a:cs typeface="Kokila" panose="020B0604020202020204" pitchFamily="34" charset="0"/>
              </a:rPr>
              <a:t>FOR MAXIMUM DISCOUNT</a:t>
            </a:r>
          </a:p>
        </p:txBody>
      </p:sp>
      <p:pic>
        <p:nvPicPr>
          <p:cNvPr id="4" name="Picture 3">
            <a:extLst>
              <a:ext uri="{FF2B5EF4-FFF2-40B4-BE49-F238E27FC236}">
                <a16:creationId xmlns:a16="http://schemas.microsoft.com/office/drawing/2014/main" id="{3FF5D6FD-0C61-1141-F0F9-4C49A1A30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2209" y="858416"/>
            <a:ext cx="5673012" cy="5673012"/>
          </a:xfrm>
          <a:prstGeom prst="rect">
            <a:avLst/>
          </a:prstGeom>
        </p:spPr>
      </p:pic>
    </p:spTree>
    <p:extLst>
      <p:ext uri="{BB962C8B-B14F-4D97-AF65-F5344CB8AC3E}">
        <p14:creationId xmlns:p14="http://schemas.microsoft.com/office/powerpoint/2010/main" val="4171673103"/>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27 मई 2023 को भारत के पूर्व प्रधानमंत्री जवाहरलाल नेहरू जी की 59वीं पुण्यतिथि मनाई गयी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जवाहरलाल नेहरू स्वतंत्रता के बाद भारत के पहले प्रधान मंत्री थे और उन्होंने भारत के स्वतंत्रता संग्राम में महत्वपूर्ण भूमिका निभाई थी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जवाहरलाल नेहरू एक शक्तिशाली राजनेता और स्वतंत्रता सेनानी थे जिन्होंने स्वतंत्रता संग्राम के दौरान अंग्रेजों के खिलाफ लड़ाई लड़ी थी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नेहरू ने अंग्रेजों के खिलाफ लड़ाई लड़ी और भारतीय राष्ट्रीय कांग्रेस (आईएनसी) के प्रमुख नेताओं में से एक थे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696975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2862322"/>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27 मई 1964 को भारत के पहले प्रधानमंत्री पंडित जवाहरलाल नेहरु की 74 वर्ष की आयु में मृत्यु हो गयी थी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वे 1947 से 1964 तक प्रधानमंत्री रहे थे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जवाहरलाल नेहरू की जयंती 14 नवंबर को भारत में हर साल बाल दिवस के रूप में भी मनाया जाता है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91843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1</a:t>
            </a:r>
            <a:r>
              <a:rPr lang="en-US" sz="3600" b="1" dirty="0">
                <a:ln>
                  <a:solidFill>
                    <a:srgbClr val="C00000"/>
                  </a:solidFill>
                </a:ln>
                <a:solidFill>
                  <a:srgbClr val="C00000"/>
                </a:solidFill>
                <a:latin typeface="Kokila" pitchFamily="34" charset="0"/>
                <a:ea typeface="Arial Unicode MS" pitchFamily="34" charset="-128"/>
                <a:cs typeface="Kokila" pitchFamily="34" charset="0"/>
              </a:rPr>
              <a:t>4.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दिन इंटरनेशनल डे ऑफ़ यूएन पीसकीपर्स 2023 मनाया गया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On which of the following day International Day of UN Peacekeepers 2023 was observed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a:t>
            </a:r>
            <a:r>
              <a:rPr lang="en-US" sz="3600" b="1" dirty="0">
                <a:ln>
                  <a:solidFill>
                    <a:srgbClr val="002060"/>
                  </a:solidFill>
                </a:ln>
                <a:solidFill>
                  <a:srgbClr val="040F79"/>
                </a:solidFill>
                <a:latin typeface="Kokila" pitchFamily="34" charset="0"/>
                <a:ea typeface="Arial Unicode MS" pitchFamily="34" charset="-128"/>
                <a:cs typeface="Kokila" pitchFamily="34" charset="0"/>
              </a:rPr>
              <a:t>6</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26 May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a:t>
            </a:r>
            <a:r>
              <a:rPr lang="en-US" sz="3600" b="1" dirty="0">
                <a:ln>
                  <a:solidFill>
                    <a:srgbClr val="002060"/>
                  </a:solidFill>
                </a:ln>
                <a:solidFill>
                  <a:srgbClr val="040F79"/>
                </a:solidFill>
                <a:latin typeface="Kokila" pitchFamily="34" charset="0"/>
                <a:ea typeface="Arial Unicode MS" pitchFamily="34" charset="-128"/>
                <a:cs typeface="Kokila" pitchFamily="34" charset="0"/>
              </a:rPr>
              <a:t>7</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27 May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a:t>
            </a:r>
            <a:r>
              <a:rPr lang="en-US" sz="3600" b="1" dirty="0">
                <a:ln>
                  <a:solidFill>
                    <a:srgbClr val="002060"/>
                  </a:solidFill>
                </a:ln>
                <a:solidFill>
                  <a:srgbClr val="040F79"/>
                </a:solidFill>
                <a:latin typeface="Kokila" pitchFamily="34" charset="0"/>
                <a:ea typeface="Arial Unicode MS" pitchFamily="34" charset="-128"/>
                <a:cs typeface="Kokila" pitchFamily="34" charset="0"/>
              </a:rPr>
              <a:t>8</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28 May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29 मई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29 May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d</a:t>
            </a:r>
          </a:p>
        </p:txBody>
      </p:sp>
    </p:spTree>
    <p:extLst>
      <p:ext uri="{BB962C8B-B14F-4D97-AF65-F5344CB8AC3E}">
        <p14:creationId xmlns:p14="http://schemas.microsoft.com/office/powerpoint/2010/main" val="269018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4338" name="Picture 2" descr="International Day of UN Peacekeepers 2023 observed on 29th May">
            <a:extLst>
              <a:ext uri="{FF2B5EF4-FFF2-40B4-BE49-F238E27FC236}">
                <a16:creationId xmlns:a16="http://schemas.microsoft.com/office/drawing/2014/main" id="{1503778B-0FA9-FA6C-CD55-A72ED2780A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933" y="1599183"/>
            <a:ext cx="5519446" cy="3659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5701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29 मई हर साल इंटरनेशनल डे ऑफ़ यूएन पीसकीपर्स मनाया जाता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दिन विश्वभर में शांति और सुरक्षा को बनाए रखने में यूएन शांति संरक्षकों के योगदान को सम्मानित करने के लिए समर्पित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दिन उन सभी लोगों को भी याद किया जाता है जिन्होंने अपने कर्तव्य के लिए अपनी जान गंवाई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इंटरनेशनल डे ऑफ़ यूएन पीसकीपर्स 75 वीं वर्षगांठ की  थीम –  ‘</a:t>
            </a:r>
            <a:r>
              <a:rPr lang="en-IN" sz="3600" b="1" dirty="0">
                <a:ln>
                  <a:solidFill>
                    <a:srgbClr val="7030A0"/>
                  </a:solidFill>
                </a:ln>
                <a:solidFill>
                  <a:srgbClr val="040F79"/>
                </a:solidFill>
                <a:latin typeface="Kokila" pitchFamily="34" charset="0"/>
                <a:ea typeface="Arial Unicode MS" pitchFamily="34" charset="-128"/>
                <a:cs typeface="Kokila" pitchFamily="34" charset="0"/>
              </a:rPr>
              <a:t>Peace begins with me</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019819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Q15.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बोला अहमद टीनुबु को हाल ही में किस देश के राष्ट्रपति के रूप में नियुक्त किया गया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Bola Ahmed Tinubu has recently been appointed as the President of which country</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अंगोला / Angola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सूडान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Sudan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सोमालिया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Somalia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नाईजीरिया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Nigeria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d</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0857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Bola Tinubu: Who is Nigeria's new President-elect? | CNN">
            <a:extLst>
              <a:ext uri="{FF2B5EF4-FFF2-40B4-BE49-F238E27FC236}">
                <a16:creationId xmlns:a16="http://schemas.microsoft.com/office/drawing/2014/main" id="{360DE0CE-BB17-B190-A957-F10FAD56A0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6656" y="1578592"/>
            <a:ext cx="5561336" cy="3700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4857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बोला टीनुबु नाइजीरिया को हाल ही में नाइजीरिया के नए  राष्ट्रपति के रूप में चुना गया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वे , राष्ट्रपति मुहम्मदु बुहारी के बाद नए राष्ट्रपति बने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बोला टीनुबु लागोस के पूर्व गवर्नर थे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भारतीय रक्षा मंत्री राजनाथ सिंह भी राष्ट्रपति बोला टीनुबु के शपथ ग्रहण समारोह में शामिल हुए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नाइजीरिया के 2050 तक दुनिया का तीसरा सबसे अधिक आबादी वाला देश बनने का अनुमान है ।</a:t>
            </a:r>
          </a:p>
          <a:p>
            <a:pPr marL="571500" lvl="1" indent="-571500" algn="just">
              <a:buFont typeface="Arial" panose="020B0604020202020204" pitchFamily="34" charset="0"/>
              <a:buChar char="•"/>
            </a:pPr>
            <a:endParaRPr lang="hi-IN" sz="3600" b="1" dirty="0">
              <a:ln>
                <a:solidFill>
                  <a:srgbClr val="7030A0"/>
                </a:solidFill>
              </a:ln>
              <a:solidFill>
                <a:srgbClr val="040F79"/>
              </a:solidFill>
              <a:latin typeface="Kokila" pitchFamily="34" charset="0"/>
              <a:ea typeface="Arial Unicode MS" pitchFamily="34" charset="-128"/>
              <a:cs typeface="Kokila" pitchFamily="34" charset="0"/>
            </a:endParaRP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64108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Q16.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दिन प्रतिवर्ष विश्व तंबाकू निषेध द्दिवस मनाया जाता है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On which of the following day the World No Tobacco Day is celebrated every year</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en-US" sz="3600" b="1" dirty="0">
                <a:ln>
                  <a:solidFill>
                    <a:srgbClr val="002060"/>
                  </a:solidFill>
                </a:ln>
                <a:solidFill>
                  <a:srgbClr val="040F79"/>
                </a:solidFill>
                <a:latin typeface="Kokila" pitchFamily="34" charset="0"/>
                <a:ea typeface="Arial Unicode MS" pitchFamily="34" charset="-128"/>
                <a:cs typeface="Kokila" pitchFamily="34" charset="0"/>
              </a:rPr>
              <a:t>29</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29</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3</a:t>
            </a:r>
            <a:r>
              <a:rPr lang="en-US" sz="3600" b="1" dirty="0">
                <a:ln>
                  <a:solidFill>
                    <a:srgbClr val="002060"/>
                  </a:solidFill>
                </a:ln>
                <a:solidFill>
                  <a:srgbClr val="040F79"/>
                </a:solidFill>
                <a:latin typeface="Kokila" pitchFamily="34" charset="0"/>
                <a:ea typeface="Arial Unicode MS" pitchFamily="34" charset="-128"/>
                <a:cs typeface="Kokila" pitchFamily="34" charset="0"/>
              </a:rPr>
              <a:t>0</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3</a:t>
            </a:r>
            <a:r>
              <a:rPr lang="en-US" sz="3600" b="1" dirty="0">
                <a:ln>
                  <a:solidFill>
                    <a:srgbClr val="002060"/>
                  </a:solidFill>
                </a:ln>
                <a:solidFill>
                  <a:srgbClr val="040F79"/>
                </a:solidFill>
                <a:latin typeface="Kokila" pitchFamily="34" charset="0"/>
                <a:ea typeface="Arial Unicode MS" pitchFamily="34" charset="-128"/>
                <a:cs typeface="Kokila" pitchFamily="34" charset="0"/>
              </a:rPr>
              <a:t>0</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31 मई / 31 May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 जून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1 June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242120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0" name="Picture 2" descr="World No Tobacco Day 2023 observed on 31st May">
            <a:extLst>
              <a:ext uri="{FF2B5EF4-FFF2-40B4-BE49-F238E27FC236}">
                <a16:creationId xmlns:a16="http://schemas.microsoft.com/office/drawing/2014/main" id="{F2B7DDE2-2403-E41F-1622-6895888120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54730"/>
            <a:ext cx="5481735" cy="374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872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154F16-567C-58AA-B7ED-DB7E10EF1AA8}"/>
              </a:ext>
            </a:extLst>
          </p:cNvPr>
          <p:cNvSpPr txBox="1"/>
          <p:nvPr/>
        </p:nvSpPr>
        <p:spPr>
          <a:xfrm>
            <a:off x="776743" y="1536174"/>
            <a:ext cx="3461658" cy="3785652"/>
          </a:xfrm>
          <a:prstGeom prst="rect">
            <a:avLst/>
          </a:prstGeom>
          <a:noFill/>
        </p:spPr>
        <p:txBody>
          <a:bodyPr wrap="square" rtlCol="0">
            <a:spAutoFit/>
          </a:bodyPr>
          <a:lstStyle/>
          <a:p>
            <a:pPr algn="ctr"/>
            <a:r>
              <a:rPr lang="en-IN" sz="4800" b="1" dirty="0">
                <a:latin typeface="Kokila" panose="020B0604020202020204" pitchFamily="34" charset="0"/>
                <a:cs typeface="Kokila" panose="020B0604020202020204" pitchFamily="34" charset="0"/>
              </a:rPr>
              <a:t>USE CODE – Y182 </a:t>
            </a:r>
          </a:p>
          <a:p>
            <a:pPr algn="ctr"/>
            <a:r>
              <a:rPr lang="en-IN" sz="4800" b="1" dirty="0">
                <a:latin typeface="Kokila" panose="020B0604020202020204" pitchFamily="34" charset="0"/>
                <a:cs typeface="Kokila" panose="020B0604020202020204" pitchFamily="34" charset="0"/>
              </a:rPr>
              <a:t>FOR MAXIMUM DISCOUNT</a:t>
            </a:r>
          </a:p>
        </p:txBody>
      </p:sp>
      <p:pic>
        <p:nvPicPr>
          <p:cNvPr id="3" name="Picture 2">
            <a:extLst>
              <a:ext uri="{FF2B5EF4-FFF2-40B4-BE49-F238E27FC236}">
                <a16:creationId xmlns:a16="http://schemas.microsoft.com/office/drawing/2014/main" id="{7143E947-78E8-A482-0E2B-46575CD4D7D3}"/>
              </a:ext>
            </a:extLst>
          </p:cNvPr>
          <p:cNvPicPr>
            <a:picLocks noChangeAspect="1"/>
          </p:cNvPicPr>
          <p:nvPr/>
        </p:nvPicPr>
        <p:blipFill>
          <a:blip r:embed="rId2"/>
          <a:stretch>
            <a:fillRect/>
          </a:stretch>
        </p:blipFill>
        <p:spPr>
          <a:xfrm>
            <a:off x="6402355" y="1197427"/>
            <a:ext cx="4952999" cy="4952999"/>
          </a:xfrm>
          <a:prstGeom prst="rect">
            <a:avLst/>
          </a:prstGeom>
        </p:spPr>
      </p:pic>
    </p:spTree>
    <p:extLst>
      <p:ext uri="{BB962C8B-B14F-4D97-AF65-F5344CB8AC3E}">
        <p14:creationId xmlns:p14="http://schemas.microsoft.com/office/powerpoint/2010/main" val="1559869527"/>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509200"/>
          </a:xfrm>
          <a:prstGeom prst="rect">
            <a:avLst/>
          </a:prstGeom>
          <a:noFill/>
        </p:spPr>
        <p:txBody>
          <a:bodyPr wrap="square" rtlCol="0">
            <a:spAutoFit/>
          </a:bodyPr>
          <a:lstStyle/>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31 मई को हर साल तंबाकू विरोधी दिवस या विश्व तंबाकू निषेध दिवस मनाया जाता है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लोगों को स्वास्थ्य पर तंबाकू के हानिकारक प्रभावों के बारे में जागरूक करने और उन्हें शिक्षित करने के लिए दुनिया भर में हर साल 31 मई को तंबाकू विरोधी दिवस या विश्व तंबाकू निषेध दिवस मनाया जाता है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विश्व स्वास्थ्य संगठन के सदस्य राज्यों ने 1987 में तंबाकू महामारी पर वैश्विक ध्यान आकर्षित करने के लिए विश्व तंबाकू निषेध दिवस की स्थापना की थी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विश्व तंबाकू निषेध दिवस 2023 की थीम –'वी नीडफूड, नॉट तंबाकू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931715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16758"/>
          </a:xfrm>
          <a:prstGeom prst="rect">
            <a:avLst/>
          </a:prstGeom>
          <a:noFill/>
        </p:spPr>
        <p:txBody>
          <a:bodyPr wrap="square" rtlCol="0">
            <a:spAutoFit/>
          </a:bodyPr>
          <a:lstStyle/>
          <a:p>
            <a:pPr marL="1077913" lvl="1" indent="-1077913" algn="just">
              <a:tabLst>
                <a:tab pos="627063" algn="l"/>
                <a:tab pos="1082675" algn="l"/>
              </a:tabLst>
            </a:pPr>
            <a:r>
              <a:rPr lang="en-US" sz="3200" b="1" dirty="0">
                <a:ln>
                  <a:solidFill>
                    <a:srgbClr val="C00000"/>
                  </a:solidFill>
                </a:ln>
                <a:solidFill>
                  <a:srgbClr val="C00000"/>
                </a:solidFill>
                <a:latin typeface="Kokila" pitchFamily="34" charset="0"/>
                <a:ea typeface="Arial Unicode MS" pitchFamily="34" charset="-128"/>
                <a:cs typeface="Kokila" pitchFamily="34" charset="0"/>
              </a:rPr>
              <a:t>Q17.		</a:t>
            </a:r>
            <a:r>
              <a:rPr lang="hi-IN" sz="3200" b="1" dirty="0">
                <a:ln>
                  <a:solidFill>
                    <a:srgbClr val="C00000"/>
                  </a:solidFill>
                </a:ln>
                <a:solidFill>
                  <a:srgbClr val="C00000"/>
                </a:solidFill>
                <a:latin typeface="Kokila" pitchFamily="34" charset="0"/>
                <a:ea typeface="Arial Unicode MS" pitchFamily="34" charset="-128"/>
                <a:cs typeface="Kokila" pitchFamily="34" charset="0"/>
              </a:rPr>
              <a:t>कार्यस्थल सुरक्षा में सुधार के लिए सुरक्षा उत्कृष्टता श्रेणी में किसे ग्रीनटेक सेफ्टी अवार्ड 2023 से सम्मानित किया गया है ? </a:t>
            </a:r>
          </a:p>
          <a:p>
            <a:pPr marL="1077913" lvl="1" indent="-1077913" algn="just">
              <a:tabLst>
                <a:tab pos="627063" algn="l"/>
                <a:tab pos="1082675" algn="l"/>
              </a:tabLst>
            </a:pPr>
            <a:r>
              <a:rPr lang="hi-IN" sz="3200" b="1" dirty="0">
                <a:ln>
                  <a:solidFill>
                    <a:srgbClr val="C00000"/>
                  </a:solidFill>
                </a:ln>
                <a:solidFill>
                  <a:srgbClr val="C00000"/>
                </a:solidFill>
                <a:latin typeface="Kokila" pitchFamily="34" charset="0"/>
                <a:ea typeface="Arial Unicode MS" pitchFamily="34" charset="-128"/>
                <a:cs typeface="Kokila" pitchFamily="34" charset="0"/>
              </a:rPr>
              <a:t>			</a:t>
            </a:r>
            <a:r>
              <a:rPr lang="en-US" sz="3200" b="1" dirty="0">
                <a:ln>
                  <a:solidFill>
                    <a:srgbClr val="002060"/>
                  </a:solidFill>
                </a:ln>
                <a:solidFill>
                  <a:srgbClr val="040F79"/>
                </a:solidFill>
                <a:latin typeface="Kokila" pitchFamily="34" charset="0"/>
                <a:ea typeface="Arial Unicode MS" pitchFamily="34" charset="-128"/>
                <a:cs typeface="Kokila" pitchFamily="34" charset="0"/>
              </a:rPr>
              <a:t>Who has been awarded the Greentech Safety Award 2023 in the Safety Excellence category for improving workplace safety?</a:t>
            </a:r>
            <a:endParaRPr lang="en-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a)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राष्ट्रीय इस्पात निगम लिमिटेड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RINL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b)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नीति आयोग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NITI Ayog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c)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भारतीय स्टेट बैंक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SBI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d)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हिंदुस्तान पेट्रोलियम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HP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229773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4" name="Picture 2" descr="RINL presented with “Greentech Safety Award 2023&quot;">
            <a:extLst>
              <a:ext uri="{FF2B5EF4-FFF2-40B4-BE49-F238E27FC236}">
                <a16:creationId xmlns:a16="http://schemas.microsoft.com/office/drawing/2014/main" id="{0948E26D-6191-315D-63ED-B964FD5B79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714" y="1591085"/>
            <a:ext cx="6421891" cy="3675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2702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राष्ट्रीय इस्पात निगम लिमिटेड (</a:t>
            </a:r>
            <a:r>
              <a:rPr lang="en-IN" sz="3600" b="1" dirty="0">
                <a:ln>
                  <a:solidFill>
                    <a:srgbClr val="7030A0"/>
                  </a:solidFill>
                </a:ln>
                <a:solidFill>
                  <a:srgbClr val="040F79"/>
                </a:solidFill>
                <a:latin typeface="Kokila" pitchFamily="34" charset="0"/>
                <a:ea typeface="Arial Unicode MS" pitchFamily="34" charset="-128"/>
                <a:cs typeface="Kokila" pitchFamily="34" charset="0"/>
              </a:rPr>
              <a:t>RINL)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ने 2022-23 में कार्यस्थल सुरक्षा में सुधार के लिए सुरक्षा उत्कृष्टता श्रेणी के तहत ग्रीनटेक सेफ्टी अवार्ड 2023 जीता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गगनचुंबी संरचनाओं और चिमनियों का निरीक्षण करने के लिए ड्रोन तकनीक का उपयोग करने के लिए ज्यूरी सदस्यों द्वारा </a:t>
            </a:r>
            <a:r>
              <a:rPr lang="en-IN" sz="3600" b="1" dirty="0">
                <a:ln>
                  <a:solidFill>
                    <a:srgbClr val="7030A0"/>
                  </a:solidFill>
                </a:ln>
                <a:solidFill>
                  <a:srgbClr val="040F79"/>
                </a:solidFill>
                <a:latin typeface="Kokila" pitchFamily="34" charset="0"/>
                <a:ea typeface="Arial Unicode MS" pitchFamily="34" charset="-128"/>
                <a:cs typeface="Kokila" pitchFamily="34" charset="0"/>
              </a:rPr>
              <a:t>RINL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प्रशंसा की गई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कॉर्पोरेट नागरिकता, पारदर्शी जवाबदेही और रणनीतिक स्थिरता के प्रति अपनी प्रतिबद्धता के लिए सम्मानित किया गया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812632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Q18.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अभी</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हाल ही में किस राज्य द्वारा ग्रामीण आवास योजना ‘मो घर’ को शुरू किया गया है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state has recently launched the rural housing scheme 'Mo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Ghar</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ओडिशा / Odisha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उत्तर प्रदेश / Uttar Pradesh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त्रिपुरा / Tripura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उत्तराखंड / Uttrakhand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15079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98" name="Picture 2" descr="Odisha government announces 'Mo Ghara' housing scheme - The Hindu">
            <a:extLst>
              <a:ext uri="{FF2B5EF4-FFF2-40B4-BE49-F238E27FC236}">
                <a16:creationId xmlns:a16="http://schemas.microsoft.com/office/drawing/2014/main" id="{FA3AE1CD-2743-0E08-0898-8EE4C05C58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401" y="1713085"/>
            <a:ext cx="6128268" cy="3431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4380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16758"/>
          </a:xfrm>
          <a:prstGeom prst="rect">
            <a:avLst/>
          </a:prstGeom>
          <a:noFill/>
        </p:spPr>
        <p:txBody>
          <a:bodyPr wrap="square" rtlCol="0">
            <a:spAutoFit/>
          </a:bodyPr>
          <a:lstStyle/>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अभी हाल ही में ओडिशा में एक नई ग्रामीण आवास योजना 'मो घर’ शुरू की गयी है ।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अपने वर्तमान पांच साल के कार्यकाल की चौथी वर्षगांठ के अवसर पर मुख्यमंत्री नवीन पटनायक के नेतृत्व वाली कैबिनेट ने एक नई ग्रामीण आवास योजना 'मो घर' को मंजूरी दे दी है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यह केंद्र और राज्य की योजनाओं में छूटे हुए लोगों को फायदा पहुंचाने का काम करेगी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सरकार ने योजना के तहत चार लाख परिवारों को लाभान्वित करने के लिए अगले दो वर्षों में 2,150 करोड़ रुपये खर्च करने की योजना बनाई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085108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Q19.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अभी हाल ही मे आयोजित की गयी 13 वीं हॉकी इंडिया सब जूनियर पुरुष राष्ट्रीय चैंपियनशिप किसने जीती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has won the recently held 13th Hockey India Sub-Junior Men's National Championship</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राजस्थान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Rajasthan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उत्तर प्रदेश / Uttar Pradesh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तमिलनाडु  /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Tamilnadu</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गोवा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Goa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72046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122" name="Picture 2" descr="Uttar Pradesh Hockey wins 13th Hockey India Sub Junior Men National  Championship 2023">
            <a:extLst>
              <a:ext uri="{FF2B5EF4-FFF2-40B4-BE49-F238E27FC236}">
                <a16:creationId xmlns:a16="http://schemas.microsoft.com/office/drawing/2014/main" id="{983799DF-CB81-08BF-EA42-39518122FF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8758" y="1490039"/>
            <a:ext cx="5177226" cy="3877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943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उत्तर प्रदेश हॉकी ने 13वीं हॉकी इंडिया सब जूनियर पुरुष राष्ट्रीय चैंपियनशिप 2023 जीती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उत्तर प्रदेश हॉकी ने ओडिशा के प्रतिष्ठित बिरसा मुंडा हॉकी स्टेडियम में फाइनल में ओडिशा हॉकी एसोसिएशन को हराकर 13वीं हॉकी इंडिया सब जूनियर पुरुष राष्ट्रीय चैंपियनशिप 2023 जीती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उत्तर प्रदेश हॉकी ने ओडिशा हॉकी एसोसिएशन को 7-1 से हराकर टूर्नामेंट जीता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15832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2D49B7-B06B-36A5-E072-D33F166B7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543440"/>
      </p:ext>
    </p:extLst>
  </p:cSld>
  <p:clrMapOvr>
    <a:masterClrMapping/>
  </p:clrMapOvr>
  <p:transition spd="med">
    <p:pull/>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2308324"/>
          </a:xfrm>
          <a:prstGeom prst="rect">
            <a:avLst/>
          </a:prstGeom>
          <a:noFill/>
        </p:spPr>
        <p:txBody>
          <a:bodyPr wrap="square" rtlCol="0">
            <a:spAutoFit/>
          </a:bodyPr>
          <a:lstStyle/>
          <a:p>
            <a:pPr marL="0" lvl="1" algn="just"/>
            <a:r>
              <a:rPr lang="hi-IN" sz="3600" b="1" u="sng" dirty="0">
                <a:ln>
                  <a:solidFill>
                    <a:srgbClr val="7030A0"/>
                  </a:solidFill>
                </a:ln>
                <a:solidFill>
                  <a:srgbClr val="040F79"/>
                </a:solidFill>
                <a:latin typeface="Kokila" pitchFamily="34" charset="0"/>
                <a:ea typeface="Arial Unicode MS" pitchFamily="34" charset="-128"/>
                <a:cs typeface="Kokila" pitchFamily="34" charset="0"/>
              </a:rPr>
              <a:t>ओडिशा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राजधानी</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भुवनेश्वर</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मुख्यमंत्री</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नवीन पटनायक</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राज्यपाल</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गणेशी लाल</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484986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2</a:t>
            </a:r>
            <a:r>
              <a:rPr lang="en-IN" sz="3600" b="1" dirty="0">
                <a:ln>
                  <a:solidFill>
                    <a:srgbClr val="C00000"/>
                  </a:solidFill>
                </a:ln>
                <a:solidFill>
                  <a:srgbClr val="C00000"/>
                </a:solidFill>
                <a:latin typeface="Kokila" pitchFamily="34" charset="0"/>
                <a:ea typeface="Arial Unicode MS" pitchFamily="34" charset="-128"/>
                <a:cs typeface="Kokila" pitchFamily="34" charset="0"/>
              </a:rPr>
              <a:t>0</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30 मई को निम्न में से किस राज्य का स्थापना दिवस मनाया जाता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state's foundation day is celebrated on 30th May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हिमाचल प्रदेश / Himachal Pradesh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असम / Assam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तमिलनाडु  /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Tamilnadu</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गोवा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Goa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d</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38343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2AACEEE3-E509-3604-4DAC-60FCBDC7F90F}"/>
              </a:ext>
            </a:extLst>
          </p:cNvPr>
          <p:cNvPicPr>
            <a:picLocks noChangeAspect="1"/>
          </p:cNvPicPr>
          <p:nvPr/>
        </p:nvPicPr>
        <p:blipFill>
          <a:blip r:embed="rId3"/>
          <a:stretch>
            <a:fillRect/>
          </a:stretch>
        </p:blipFill>
        <p:spPr>
          <a:xfrm>
            <a:off x="4752341" y="1425918"/>
            <a:ext cx="6808287" cy="4006163"/>
          </a:xfrm>
          <a:prstGeom prst="rect">
            <a:avLst/>
          </a:prstGeom>
        </p:spPr>
      </p:pic>
    </p:spTree>
    <p:extLst>
      <p:ext uri="{BB962C8B-B14F-4D97-AF65-F5344CB8AC3E}">
        <p14:creationId xmlns:p14="http://schemas.microsoft.com/office/powerpoint/2010/main" val="34736769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en-US" sz="3600" b="1" dirty="0">
                <a:ln>
                  <a:solidFill>
                    <a:srgbClr val="7030A0"/>
                  </a:solidFill>
                </a:ln>
                <a:solidFill>
                  <a:srgbClr val="040F79"/>
                </a:solidFill>
                <a:latin typeface="Kokila" pitchFamily="34" charset="0"/>
                <a:ea typeface="Arial Unicode MS" pitchFamily="34" charset="-128"/>
                <a:cs typeface="Kokila" pitchFamily="34" charset="0"/>
              </a:rPr>
              <a:t>30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मई 2023 को गोवा का 35 वां स्थापना दिवस मनाया गया । </a:t>
            </a:r>
            <a:endParaRPr lang="en-US" sz="3600" b="1" dirty="0">
              <a:ln>
                <a:solidFill>
                  <a:srgbClr val="7030A0"/>
                </a:solidFill>
              </a:ln>
              <a:solidFill>
                <a:srgbClr val="040F79"/>
              </a:solidFill>
              <a:latin typeface="Kokila" pitchFamily="34" charset="0"/>
              <a:ea typeface="Arial Unicode MS" pitchFamily="34" charset="-128"/>
              <a:cs typeface="Kokila" pitchFamily="34" charset="0"/>
            </a:endParaRP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क्षेत्रफल के हिसाब से गोवा भारत का सबसे छोटा राज्य है। और अपने खूबसूरत समुद्र तटों और प्रसिद्ध वास्तुकला के लिए पूरी दुनिया में मशहूर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1961 से पहले, गोवा पुर्तगाल का एक उपनिवेश था जिसने लगभग 450 वर्षों तक इस क्षेत्र पर शासन किया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1961 में, भारत ने ऑपरेशन विजय लॉन्च किया और गोवा और दमन और दीव को भारतीय मुख्य भूमि के साथ जोड़ दिया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065076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2862322"/>
          </a:xfrm>
          <a:prstGeom prst="rect">
            <a:avLst/>
          </a:prstGeom>
          <a:noFill/>
        </p:spPr>
        <p:txBody>
          <a:bodyPr wrap="square" rtlCol="0">
            <a:spAutoFit/>
          </a:bodyPr>
          <a:lstStyle/>
          <a:p>
            <a:pPr marL="0" lvl="1" algn="just"/>
            <a:r>
              <a:rPr lang="hi-IN" sz="3600" b="1" dirty="0">
                <a:ln>
                  <a:solidFill>
                    <a:srgbClr val="7030A0"/>
                  </a:solidFill>
                </a:ln>
                <a:solidFill>
                  <a:srgbClr val="040F79"/>
                </a:solidFill>
                <a:latin typeface="Kokila" pitchFamily="34" charset="0"/>
                <a:ea typeface="Arial Unicode MS" pitchFamily="34" charset="-128"/>
                <a:cs typeface="Kokila" pitchFamily="34" charset="0"/>
              </a:rPr>
              <a:t>गोवा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राजधानी</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पणजी </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endParaRPr lang="hi-IN" sz="3600" b="1" dirty="0">
              <a:ln>
                <a:solidFill>
                  <a:srgbClr val="7030A0"/>
                </a:solidFill>
              </a:ln>
              <a:solidFill>
                <a:srgbClr val="040F79"/>
              </a:solidFill>
              <a:latin typeface="Kokila" pitchFamily="34" charset="0"/>
              <a:ea typeface="Arial Unicode MS" pitchFamily="34" charset="-128"/>
              <a:cs typeface="Kokila" pitchFamily="34" charset="0"/>
            </a:endParaRP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मुख्यमंत्री</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प्रमोद सावंत</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आधिकारिक खेल</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फुटबॉल</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आधिकारिक पशु</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गौर</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892231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2</a:t>
            </a:r>
            <a:r>
              <a:rPr lang="en-US" sz="3600" b="1" dirty="0">
                <a:ln>
                  <a:solidFill>
                    <a:srgbClr val="C00000"/>
                  </a:solidFill>
                </a:ln>
                <a:solidFill>
                  <a:srgbClr val="C00000"/>
                </a:solidFill>
                <a:latin typeface="Kokila" pitchFamily="34" charset="0"/>
                <a:ea typeface="Arial Unicode MS" pitchFamily="34" charset="-128"/>
                <a:cs typeface="Kokila" pitchFamily="34" charset="0"/>
              </a:rPr>
              <a:t>1.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निम्न में से किस देश में टी – मीटिंग 2023 का आयोजन किया जिसमें भारत की ज्योति याराजी ने स्वर्ण पदक जीता है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 which of the following country T-Meeting 2023 was organized in which India's Jyoti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Yaraji</a:t>
            </a:r>
            <a:r>
              <a:rPr lang="en-US" sz="3600" b="1" dirty="0">
                <a:ln>
                  <a:solidFill>
                    <a:srgbClr val="002060"/>
                  </a:solidFill>
                </a:ln>
                <a:solidFill>
                  <a:srgbClr val="040F79"/>
                </a:solidFill>
                <a:latin typeface="Kokila" pitchFamily="34" charset="0"/>
                <a:ea typeface="Arial Unicode MS" pitchFamily="34" charset="-128"/>
                <a:cs typeface="Kokila" pitchFamily="34" charset="0"/>
              </a:rPr>
              <a:t> won gold medal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नीदरलैंड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Neetherland</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जापान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Japan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अर्जेंटीना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Argentina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ब्राजील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Brazil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408591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146" name="Picture 2" descr="Indian athletes excel in Europe as Jyothi Yarraji wins gold at T-Meeting  2023 | News Room Odisha">
            <a:extLst>
              <a:ext uri="{FF2B5EF4-FFF2-40B4-BE49-F238E27FC236}">
                <a16:creationId xmlns:a16="http://schemas.microsoft.com/office/drawing/2014/main" id="{8CBC6B51-ABBF-2A0F-DFCA-3A1832F8DF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0549" y="1656205"/>
            <a:ext cx="5328071" cy="3545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6383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ज्योति याराजी ने हाल ही में नीदरलैंड के टिलबर्ग में टी-मीटिंग 2023 एथलेटिक्स मीट में महिलाओं की 100 मीटर बाधा दौड़ प्रतियोगिता में स्वर्ण पदक जीता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ज्योति याराजी ने हीट में 13.08 सेकंड के समय के साथ शीर्ष स्थान हासिल किया और फाइनल में जगह बनाई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ज्योति याराजी आंध्र प्रदेश की रहने वाली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ज्योति याराजी ने जर्मनी के वेनहेम में कुर्पफल्ज़ गाला 2023 एथलेटिक्स मीट में महिलाओं की 100 मीटर बाधा दौड़ स्पर्धा में पहला स्वर्ण पदक जीता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538525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Q22.</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स्पिक मैके के </a:t>
            </a:r>
            <a:r>
              <a:rPr lang="en-US" sz="3600" b="1" dirty="0">
                <a:ln>
                  <a:solidFill>
                    <a:srgbClr val="C00000"/>
                  </a:solidFill>
                </a:ln>
                <a:solidFill>
                  <a:srgbClr val="C00000"/>
                </a:solidFill>
                <a:latin typeface="Kokila" pitchFamily="34" charset="0"/>
                <a:ea typeface="Arial Unicode MS" pitchFamily="34" charset="-128"/>
                <a:cs typeface="Kokila" pitchFamily="34" charset="0"/>
              </a:rPr>
              <a:t>8</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वें अंतर्राष्ट्रीय सम्मलेन का उद्घाटन कहाँ किया गया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Where was the 8th International Convention of Spic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Macay</a:t>
            </a:r>
            <a:r>
              <a:rPr lang="en-US" sz="3600" b="1" dirty="0">
                <a:ln>
                  <a:solidFill>
                    <a:srgbClr val="002060"/>
                  </a:solidFill>
                </a:ln>
                <a:solidFill>
                  <a:srgbClr val="040F79"/>
                </a:solidFill>
                <a:latin typeface="Kokila" pitchFamily="34" charset="0"/>
                <a:ea typeface="Arial Unicode MS" pitchFamily="34" charset="-128"/>
                <a:cs typeface="Kokila" pitchFamily="34" charset="0"/>
              </a:rPr>
              <a:t> inaugurated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endParaRPr lang="hi-IN" sz="3600" b="1" dirty="0">
              <a:ln>
                <a:solidFill>
                  <a:srgbClr val="C00000"/>
                </a:solidFill>
              </a:ln>
              <a:solidFill>
                <a:srgbClr val="C00000"/>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ओडिशा / Odisha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उत्तर प्रदेश / Uttar Pradesh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त्रिपुरा / Tripura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महाराष्ट्र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Maharashtra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d</a:t>
            </a:r>
          </a:p>
        </p:txBody>
      </p:sp>
    </p:spTree>
    <p:extLst>
      <p:ext uri="{BB962C8B-B14F-4D97-AF65-F5344CB8AC3E}">
        <p14:creationId xmlns:p14="http://schemas.microsoft.com/office/powerpoint/2010/main" val="251130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170" name="Picture 2" descr="8th International Convention of Society for Promotion of Indian Classical  Music among Youth - SPIC MACAY inaugurated in Nagpur">
            <a:extLst>
              <a:ext uri="{FF2B5EF4-FFF2-40B4-BE49-F238E27FC236}">
                <a16:creationId xmlns:a16="http://schemas.microsoft.com/office/drawing/2014/main" id="{745B614C-A0D5-F2D5-31D5-DAE4059664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1791" y="1499415"/>
            <a:ext cx="5266159" cy="385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479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F1E38AB9-8315-4EFC-9F7B-81FE276BD2C4}"/>
              </a:ext>
            </a:extLst>
          </p:cNvPr>
          <p:cNvSpPr txBox="1"/>
          <p:nvPr/>
        </p:nvSpPr>
        <p:spPr>
          <a:xfrm>
            <a:off x="5646400" y="858670"/>
            <a:ext cx="6066610" cy="1015663"/>
          </a:xfrm>
          <a:prstGeom prst="rect">
            <a:avLst/>
          </a:prstGeom>
          <a:noFill/>
          <a:ln>
            <a:noFill/>
          </a:ln>
        </p:spPr>
        <p:txBody>
          <a:bodyPr wrap="square" rtlCol="0" anchor="ctr">
            <a:spAutoFit/>
          </a:bodyPr>
          <a:lstStyle/>
          <a:p>
            <a:pPr algn="ctr"/>
            <a:r>
              <a:rPr lang="en-US" altLang="ko-KR" sz="6000" b="1" u="sng" dirty="0">
                <a:cs typeface="Arial" pitchFamily="34" charset="0"/>
              </a:rPr>
              <a:t>Exam Covered </a:t>
            </a:r>
          </a:p>
        </p:txBody>
      </p:sp>
      <p:sp>
        <p:nvSpPr>
          <p:cNvPr id="6" name="TextBox 5">
            <a:extLst>
              <a:ext uri="{FF2B5EF4-FFF2-40B4-BE49-F238E27FC236}">
                <a16:creationId xmlns:a16="http://schemas.microsoft.com/office/drawing/2014/main" id="{F1E38AB9-8315-4EFC-9F7B-81FE276BD2C4}"/>
              </a:ext>
            </a:extLst>
          </p:cNvPr>
          <p:cNvSpPr txBox="1"/>
          <p:nvPr/>
        </p:nvSpPr>
        <p:spPr>
          <a:xfrm>
            <a:off x="4777272" y="2527663"/>
            <a:ext cx="7090331" cy="3170099"/>
          </a:xfrm>
          <a:prstGeom prst="rect">
            <a:avLst/>
          </a:prstGeom>
          <a:noFill/>
          <a:ln>
            <a:noFill/>
          </a:ln>
        </p:spPr>
        <p:txBody>
          <a:bodyPr wrap="square" rtlCol="0" anchor="ctr">
            <a:spAutoFit/>
          </a:bodyPr>
          <a:lstStyle/>
          <a:p>
            <a:pPr algn="ctr"/>
            <a:r>
              <a:rPr lang="en-US" altLang="ko-KR" sz="4000" b="1" dirty="0">
                <a:latin typeface="Arial Unicode MS" pitchFamily="34" charset="-128"/>
                <a:ea typeface="Arial Unicode MS" pitchFamily="34" charset="-128"/>
                <a:cs typeface="Arial Unicode MS" pitchFamily="34" charset="-128"/>
              </a:rPr>
              <a:t>SSC CGL, GD, CHSL , MTS, DELHI POLICE &amp; Railway </a:t>
            </a:r>
          </a:p>
          <a:p>
            <a:pPr algn="ctr"/>
            <a:r>
              <a:rPr lang="hi-IN" altLang="ko-KR" sz="4000" b="1" dirty="0">
                <a:solidFill>
                  <a:srgbClr val="C00000"/>
                </a:solidFill>
                <a:latin typeface="Arial Unicode MS" pitchFamily="34" charset="-128"/>
                <a:ea typeface="Arial Unicode MS" pitchFamily="34" charset="-128"/>
                <a:cs typeface="Arial Unicode MS" pitchFamily="34" charset="-128"/>
              </a:rPr>
              <a:t>नोट : यह करेंट अफेयर्स सभी राज्य के राज्यस्तरीय एवं PSC  परीक्षाओं के लिए उपयोगी है । </a:t>
            </a:r>
            <a:endParaRPr lang="en-US" altLang="ko-KR" sz="4000" b="1" dirty="0">
              <a:solidFill>
                <a:srgbClr val="C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4821500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नागपुर में 8वें अंतर्राष्ट्रीय सम्मेलन-स्पिक मैके का उद्घाटन किया गया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युवाओं के बीच भारतीय शास्त्रीय संगीत को बढ़ावा देने के लिए सोसाइटी के 8वें अंतर्राष्ट्रीय सम्मेलन-स्पिक मैके का उद्घाटन नागपुर में विश्वेश्वरैया राष्ट्रीय प्रौद्योगिकी संस्थान - </a:t>
            </a:r>
            <a:r>
              <a:rPr lang="en-IN" sz="3600" b="1" dirty="0">
                <a:ln>
                  <a:solidFill>
                    <a:srgbClr val="7030A0"/>
                  </a:solidFill>
                </a:ln>
                <a:solidFill>
                  <a:srgbClr val="040F79"/>
                </a:solidFill>
                <a:latin typeface="Kokila" pitchFamily="34" charset="0"/>
                <a:ea typeface="Arial Unicode MS" pitchFamily="34" charset="-128"/>
                <a:cs typeface="Kokila" pitchFamily="34" charset="0"/>
              </a:rPr>
              <a:t>VNIT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में किया गया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सम्मेलन का मुख्य उद्देश्य नई पीढ़ी को भारतीय संस्कृति और परंपराओं से अवगत कराना और संगीत सीखने वालों को गुरुकुल आश्रम जैसा वातावरण प्रदान करना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7352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2</a:t>
            </a:r>
            <a:r>
              <a:rPr lang="en-US" sz="3600" b="1" dirty="0">
                <a:ln>
                  <a:solidFill>
                    <a:srgbClr val="C00000"/>
                  </a:solidFill>
                </a:ln>
                <a:solidFill>
                  <a:srgbClr val="C00000"/>
                </a:solidFill>
                <a:latin typeface="Kokila" pitchFamily="34" charset="0"/>
                <a:ea typeface="Arial Unicode MS" pitchFamily="34" charset="-128"/>
                <a:cs typeface="Kokila" pitchFamily="34" charset="0"/>
              </a:rPr>
              <a:t>3.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किस देश ने संयुक्त राष्ट्र शान्ति स्थापना अभियानों में आसियान महिलाओं को प्रशिक्षित करने की घोषणा की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country has announced to train ASEAN women in UN peacekeeping operations</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जापान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Japan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भारत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India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साउथ कोरिया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South Korea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अमेरिका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America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58544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194" name="Picture 2" descr="India Deploys Its &quot;Largest Single Unit Of UN Women Peacekeepers&quot;">
            <a:extLst>
              <a:ext uri="{FF2B5EF4-FFF2-40B4-BE49-F238E27FC236}">
                <a16:creationId xmlns:a16="http://schemas.microsoft.com/office/drawing/2014/main" id="{4ADE0D6E-8A2E-4C1B-E0B2-E36369558A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8933" y="1594839"/>
            <a:ext cx="6328390" cy="3668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0902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भारत ने घोषणा की है कि भारत संयुक्त राष्ट्र शान्ति स्थापना अभियानों में आसियान महिलाओं को प्रशिक्षित करेगा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पिछले साल रक्षा मंत्री राजनाथ सिंह के प्रस्ताव के बाद भारत-आसियान रक्षा सहयोग के विस्तार के हिस्से के रूप में 'संयुक्त राष्ट्र शांति स्थापना (</a:t>
            </a:r>
            <a:r>
              <a:rPr lang="en-IN" sz="3600" b="1" dirty="0">
                <a:ln>
                  <a:solidFill>
                    <a:srgbClr val="7030A0"/>
                  </a:solidFill>
                </a:ln>
                <a:solidFill>
                  <a:srgbClr val="040F79"/>
                </a:solidFill>
                <a:latin typeface="Kokila" pitchFamily="34" charset="0"/>
                <a:ea typeface="Arial Unicode MS" pitchFamily="34" charset="-128"/>
                <a:cs typeface="Kokila" pitchFamily="34" charset="0"/>
              </a:rPr>
              <a:t>UNPK)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संचालन में महिलाओं के लिए यह पहल शुरू की गयी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भारत इस वर्ष के अंत में दक्षिण पूर्व एशिया की महिला कर्मियों के लिए दो पहल करने के लिए तैयार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495587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Q24.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बालू धनोरकर का हाल ही में निधन हो गया । वे कौन थे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Balu</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Dhanorkar</a:t>
            </a:r>
            <a:r>
              <a:rPr lang="en-US" sz="3600" b="1" dirty="0">
                <a:ln>
                  <a:solidFill>
                    <a:srgbClr val="002060"/>
                  </a:solidFill>
                </a:ln>
                <a:solidFill>
                  <a:srgbClr val="040F79"/>
                </a:solidFill>
                <a:latin typeface="Kokila" pitchFamily="34" charset="0"/>
                <a:ea typeface="Arial Unicode MS" pitchFamily="34" charset="-128"/>
                <a:cs typeface="Kokila" pitchFamily="34" charset="0"/>
              </a:rPr>
              <a:t> passed away recently. Who were they</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इतिहासकार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Historian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राजनेता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Politician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गायक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Singer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एथलीट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Athlete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196382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218" name="Picture 2" descr="Balu Dhanorkar Lone Congress MP From Maharashtra Passes Away At 48">
            <a:extLst>
              <a:ext uri="{FF2B5EF4-FFF2-40B4-BE49-F238E27FC236}">
                <a16:creationId xmlns:a16="http://schemas.microsoft.com/office/drawing/2014/main" id="{F5F48FC9-C78F-65AA-FC68-0F74669C5E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2774" y="1385205"/>
            <a:ext cx="5457144" cy="4087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7638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2862322"/>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बालू धनोरकर का हाल ही में निधन हो गया।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बालू धनोरकर महाराष्ट्र राज्य में कांग्रेस के एकमात्र लोकसभा सदस्य थे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उन्होंने चंद्रपुर लोकसभा क्षेत्र का प्रतिनिधित्व किया।</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030807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Q25.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न्यायमूर्ति ऑगस्टीन जॉर्ज मसीह को निम्न में से उच्च न्यायालय के मुख्य न्यायाधीश के रूप में नियुक्त किया गया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Justice Augustine George Christ has been appointed as the Chief Justice of which of the following High Court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गुजरात उच्च न्यायालय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Gujarat HC</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कलकत्ता उच्च न्यायालय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Kolkata HC</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बॉम्बे उच्च न्यायालय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Bombay HC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राजस्थान उच्च न्यायालय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Rajasthan HC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d</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49648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42" name="Picture 2" descr="राजस्थान हाईकोर्ट के मुख्य न्यायाधीश बने जस्टिस मसीह, राज्यपाल ने दिलाई...">
            <a:extLst>
              <a:ext uri="{FF2B5EF4-FFF2-40B4-BE49-F238E27FC236}">
                <a16:creationId xmlns:a16="http://schemas.microsoft.com/office/drawing/2014/main" id="{DFB73C2B-BACE-0BEA-B731-D375FADCD5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269" y="1751308"/>
            <a:ext cx="5862054" cy="335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8038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न्यायमूर्ति ऑगस्टाइन जॉर्ज मसीह को राजस्थान उच्च न्यायालय के नवनियुक्त मुख्य न्यायाधीश के रूप में नियुक्त किया गया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न्यायमूर्ति ऑगस्टाइन जॉर्ज मसीह को राज्यपाल कलराज मिश्र शपथ दिलाएंगे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न्यायमूर्ति ऑगस्टाइन जॉर्ज मसीह पंजाब और हरियाणा उच्च न्यायालय के सबसे वरिष्ठ न्यायाधीश हैं और उन्हें 10 जुलाई, 2008 को उस न्यायालय का न्यायाधीश नियुक्त किया गया था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35799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1E38AB9-8315-4EFC-9F7B-81FE276BD2C4}"/>
              </a:ext>
            </a:extLst>
          </p:cNvPr>
          <p:cNvSpPr txBox="1"/>
          <p:nvPr/>
        </p:nvSpPr>
        <p:spPr>
          <a:xfrm>
            <a:off x="4777272" y="1919362"/>
            <a:ext cx="7090331" cy="3416320"/>
          </a:xfrm>
          <a:prstGeom prst="rect">
            <a:avLst/>
          </a:prstGeom>
          <a:noFill/>
          <a:ln>
            <a:noFill/>
          </a:ln>
        </p:spPr>
        <p:txBody>
          <a:bodyPr wrap="square" rtlCol="0" anchor="ctr">
            <a:spAutoFit/>
          </a:bodyPr>
          <a:lstStyle/>
          <a:p>
            <a:pPr algn="ctr"/>
            <a:r>
              <a:rPr lang="en-US" altLang="ko-KR" sz="7200" b="1" dirty="0">
                <a:solidFill>
                  <a:srgbClr val="C00000"/>
                </a:solidFill>
                <a:latin typeface="Kokila" panose="020B0604020202020204" pitchFamily="34" charset="0"/>
                <a:ea typeface="Arial Unicode MS" pitchFamily="34" charset="-128"/>
                <a:cs typeface="Kokila" panose="020B0604020202020204" pitchFamily="34" charset="0"/>
              </a:rPr>
              <a:t>MOST IMPORTANT CURRENT AFFAIRS </a:t>
            </a:r>
            <a:r>
              <a:rPr lang="en-US" altLang="ko-KR" sz="7200" b="1" dirty="0">
                <a:solidFill>
                  <a:srgbClr val="002060"/>
                </a:solidFill>
                <a:latin typeface="Kokila" panose="020B0604020202020204" pitchFamily="34" charset="0"/>
                <a:ea typeface="Arial Unicode MS" pitchFamily="34" charset="-128"/>
                <a:cs typeface="Kokila" panose="020B0604020202020204" pitchFamily="34" charset="0"/>
              </a:rPr>
              <a:t>MCQs</a:t>
            </a:r>
          </a:p>
        </p:txBody>
      </p:sp>
    </p:spTree>
    <p:extLst>
      <p:ext uri="{BB962C8B-B14F-4D97-AF65-F5344CB8AC3E}">
        <p14:creationId xmlns:p14="http://schemas.microsoft.com/office/powerpoint/2010/main" val="388613905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2308324"/>
          </a:xfrm>
          <a:prstGeom prst="rect">
            <a:avLst/>
          </a:prstGeom>
          <a:noFill/>
        </p:spPr>
        <p:txBody>
          <a:bodyPr wrap="square" rtlCol="0">
            <a:spAutoFit/>
          </a:bodyPr>
          <a:lstStyle/>
          <a:p>
            <a:pPr marL="0" lvl="1" algn="just"/>
            <a:r>
              <a:rPr lang="hi-IN" sz="3600" b="1" dirty="0">
                <a:ln>
                  <a:solidFill>
                    <a:srgbClr val="7030A0"/>
                  </a:solidFill>
                </a:ln>
                <a:solidFill>
                  <a:srgbClr val="040F79"/>
                </a:solidFill>
                <a:latin typeface="Kokila" pitchFamily="34" charset="0"/>
                <a:ea typeface="Arial Unicode MS" pitchFamily="34" charset="-128"/>
                <a:cs typeface="Kokila" pitchFamily="34" charset="0"/>
              </a:rPr>
              <a:t>राजस्थान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राजधानी : जयपुर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मुख्यमंत्री : अशोक गहलोत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राज्यपाल : कालराज मिश्र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888907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Q26.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टीम ने IPL 2023 का खिताब जीता है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team has won the IPL 2023 title</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गुजरात टाइटंस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GT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चेन्नई सुपरकिंग्स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CSK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मुंबई इंडियंस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MI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लखनऊ सुपरजाएंट्स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LSG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37366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1266" name="Picture 2" descr="IPL 2023 Winner List 2023: CSK become champions of TATA IPL 16 - Check who  won Orange Cap, Purple Cap, Fairplay, and other awards | Zee Business">
            <a:extLst>
              <a:ext uri="{FF2B5EF4-FFF2-40B4-BE49-F238E27FC236}">
                <a16:creationId xmlns:a16="http://schemas.microsoft.com/office/drawing/2014/main" id="{0B412EA0-6607-B02B-D629-0FB8D8739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0929" y="1241931"/>
            <a:ext cx="5839699" cy="4374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84389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509200"/>
          </a:xfrm>
          <a:prstGeom prst="rect">
            <a:avLst/>
          </a:prstGeom>
          <a:noFill/>
        </p:spPr>
        <p:txBody>
          <a:bodyPr wrap="square" rtlCol="0">
            <a:spAutoFit/>
          </a:bodyPr>
          <a:lstStyle/>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अभी हाल ही में आयोजित किये गए IPL 2023 का खिताब चेन्नई सुपरकिंग्स ने जीता है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चेन्नई सुपर किंग्स ने 30 मई 2023 को अहमदाबाद के नरेंद्र मोदी स्टेडियम में </a:t>
            </a:r>
            <a:r>
              <a:rPr lang="en-IN" sz="3200" b="1" dirty="0">
                <a:ln>
                  <a:solidFill>
                    <a:srgbClr val="7030A0"/>
                  </a:solidFill>
                </a:ln>
                <a:solidFill>
                  <a:srgbClr val="040F79"/>
                </a:solidFill>
                <a:latin typeface="Kokila" pitchFamily="34" charset="0"/>
                <a:ea typeface="Arial Unicode MS" pitchFamily="34" charset="-128"/>
                <a:cs typeface="Kokila" pitchFamily="34" charset="0"/>
              </a:rPr>
              <a:t>IPL 2023 </a:t>
            </a:r>
            <a:r>
              <a:rPr lang="hi-IN" sz="3200" b="1" dirty="0">
                <a:ln>
                  <a:solidFill>
                    <a:srgbClr val="7030A0"/>
                  </a:solidFill>
                </a:ln>
                <a:solidFill>
                  <a:srgbClr val="040F79"/>
                </a:solidFill>
                <a:latin typeface="Kokila" pitchFamily="34" charset="0"/>
                <a:ea typeface="Arial Unicode MS" pitchFamily="34" charset="-128"/>
                <a:cs typeface="Kokila" pitchFamily="34" charset="0"/>
              </a:rPr>
              <a:t>के फाइनल में गुजरात टाइटंस को पांच विकेट से हरा दिया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चेन्नई सुपर किंग्स ने सबसे ज्यादा </a:t>
            </a:r>
            <a:r>
              <a:rPr lang="en-IN" sz="3200" b="1" dirty="0">
                <a:ln>
                  <a:solidFill>
                    <a:srgbClr val="7030A0"/>
                  </a:solidFill>
                </a:ln>
                <a:solidFill>
                  <a:srgbClr val="040F79"/>
                </a:solidFill>
                <a:latin typeface="Kokila" pitchFamily="34" charset="0"/>
                <a:ea typeface="Arial Unicode MS" pitchFamily="34" charset="-128"/>
                <a:cs typeface="Kokila" pitchFamily="34" charset="0"/>
              </a:rPr>
              <a:t>IPL </a:t>
            </a:r>
            <a:r>
              <a:rPr lang="hi-IN" sz="3200" b="1" dirty="0">
                <a:ln>
                  <a:solidFill>
                    <a:srgbClr val="7030A0"/>
                  </a:solidFill>
                </a:ln>
                <a:solidFill>
                  <a:srgbClr val="040F79"/>
                </a:solidFill>
                <a:latin typeface="Kokila" pitchFamily="34" charset="0"/>
                <a:ea typeface="Arial Unicode MS" pitchFamily="34" charset="-128"/>
                <a:cs typeface="Kokila" pitchFamily="34" charset="0"/>
              </a:rPr>
              <a:t>खिताब जीतने के मुंबई इंडियंस के रिकॉर्ड की बराबरी कर ली है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शुभमन गिल ने ऑरेंज कैप जीती और वह </a:t>
            </a:r>
            <a:r>
              <a:rPr lang="en-IN" sz="3200" b="1" dirty="0">
                <a:ln>
                  <a:solidFill>
                    <a:srgbClr val="7030A0"/>
                  </a:solidFill>
                </a:ln>
                <a:solidFill>
                  <a:srgbClr val="040F79"/>
                </a:solidFill>
                <a:latin typeface="Kokila" pitchFamily="34" charset="0"/>
                <a:ea typeface="Arial Unicode MS" pitchFamily="34" charset="-128"/>
                <a:cs typeface="Kokila" pitchFamily="34" charset="0"/>
              </a:rPr>
              <a:t>IPL </a:t>
            </a:r>
            <a:r>
              <a:rPr lang="hi-IN" sz="3200" b="1" dirty="0">
                <a:ln>
                  <a:solidFill>
                    <a:srgbClr val="7030A0"/>
                  </a:solidFill>
                </a:ln>
                <a:solidFill>
                  <a:srgbClr val="040F79"/>
                </a:solidFill>
                <a:latin typeface="Kokila" pitchFamily="34" charset="0"/>
                <a:ea typeface="Arial Unicode MS" pitchFamily="34" charset="-128"/>
                <a:cs typeface="Kokila" pitchFamily="34" charset="0"/>
              </a:rPr>
              <a:t>इतिहास में ऐसा करने वाले सबसे कम उम्र के बल्लेबाज भी बने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मोहम्मद शमी ने 17 मैचों में 28 विकेट लेकर पर्पल कैप अपने नाम की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0999119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Q27.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a:t>
            </a:r>
            <a:r>
              <a:rPr lang="en-US" sz="3600" b="1" dirty="0">
                <a:ln>
                  <a:solidFill>
                    <a:srgbClr val="C00000"/>
                  </a:solidFill>
                </a:ln>
                <a:solidFill>
                  <a:srgbClr val="C00000"/>
                </a:solidFill>
                <a:latin typeface="Kokila" pitchFamily="34" charset="0"/>
                <a:ea typeface="Arial Unicode MS" pitchFamily="34" charset="-128"/>
                <a:cs typeface="Kokila" pitchFamily="34" charset="0"/>
              </a:rPr>
              <a:t> 57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वें ज्ञानपीठ पुरस्कार से सम्मानित किया गया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has been appointed as the Chief Justice of the Bombay High Court recently</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अभिजीत गुप्ता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Abhijeet Gupta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दामोदर मौजो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Damodar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Maujo</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शिखा जैन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Sjoja</a:t>
            </a:r>
            <a:r>
              <a:rPr lang="en-US" sz="3600" b="1" dirty="0">
                <a:ln>
                  <a:solidFill>
                    <a:srgbClr val="002060"/>
                  </a:solidFill>
                </a:ln>
                <a:solidFill>
                  <a:srgbClr val="040F79"/>
                </a:solidFill>
                <a:latin typeface="Kokila" pitchFamily="34" charset="0"/>
                <a:ea typeface="Arial Unicode MS" pitchFamily="34" charset="-128"/>
                <a:cs typeface="Kokila" pitchFamily="34" charset="0"/>
              </a:rPr>
              <a:t> Jain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सद्दाम हुसैन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Md. Jawed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262559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2290" name="Picture 2" descr="Goan writer Damodar Mauzo gets 57th Jnanpith Award">
            <a:extLst>
              <a:ext uri="{FF2B5EF4-FFF2-40B4-BE49-F238E27FC236}">
                <a16:creationId xmlns:a16="http://schemas.microsoft.com/office/drawing/2014/main" id="{B7EC0282-5541-7D24-F131-EC09EBDAFC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2929" y="1652894"/>
            <a:ext cx="5772344" cy="3552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5379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दामोदर मौजो को हाल ही में भारत के सर्वोच्च साहित्य सम्मान 57वें ज्ञानपीठ पुरस्कार से नवाजा गया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वे कोंकणी में एक लघु कथाकार, उपन्यासकार, आलोचक और पटकथा लेखक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वे 2008 में रवींद्र केलेकर के बाद पुरस्कार प्राप्त करने वाले दूसरे गोवावासी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उनकी 25 पुस्तकें कोंकणी और एक अंग्रेजी में प्रकाशित हो चुकी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दामोदर मौजी के प्रसिद्ध उपन्यास 'कारमेलिन' को 1983 में साहित्य अकादमी पुरस्कार मिला था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5660043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Q28.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स्थान पर खीर भवानी मेला 2023 का आयोजन किया गया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which of the following places Kheer Bhawani Mela 2023 was organized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जम्मू कश्मीर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Jammu Kashmir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चंडीगढ़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Chandigarh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पुडुचेरी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Puducherry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लक्षद्वीप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Lakshdweep</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7474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3314" name="Picture 2" descr="Kheer Bhawani Temple - Wikipedia">
            <a:extLst>
              <a:ext uri="{FF2B5EF4-FFF2-40B4-BE49-F238E27FC236}">
                <a16:creationId xmlns:a16="http://schemas.microsoft.com/office/drawing/2014/main" id="{382D3526-C878-208F-803B-089D0A524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6697" y="1495427"/>
            <a:ext cx="5533344" cy="3682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271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जम्मू और कश्मीर में खीर भवानी मेला 2023 मनाया गया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खीर भवानी मेला कश्मीरी पंडितों और कश्मीर घाटी के स्थानीय लोगों दोनों द्वारा मनाया जाने वाला एक वार्षिक उत्सव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त्योहार ज्येष्ठ अष्टमी पर आयोजित किया जाता है और कश्मीरी पंडित समुदाय द्वारा पवित्र माना जाता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केंद्रीय गृह मंत्री और सहकारिता मंत्री अमित शाह इस कार्यक्रम में शामिल हुए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389949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24074</TotalTime>
  <Words>6012</Words>
  <Application>Microsoft Office PowerPoint</Application>
  <PresentationFormat>Widescreen</PresentationFormat>
  <Paragraphs>555</Paragraphs>
  <Slides>131</Slides>
  <Notes>69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131</vt:i4>
      </vt:variant>
    </vt:vector>
  </HeadingPairs>
  <TitlesOfParts>
    <vt:vector size="142" baseType="lpstr">
      <vt:lpstr>Arial</vt:lpstr>
      <vt:lpstr>Arial Black</vt:lpstr>
      <vt:lpstr>Arial Unicode MS</vt:lpstr>
      <vt:lpstr>Berlin Sans FB Demi</vt:lpstr>
      <vt:lpstr>Calibri</vt:lpstr>
      <vt:lpstr>Calibri Light</vt:lpstr>
      <vt:lpstr>Cooper Black</vt:lpstr>
      <vt:lpstr>Kokila</vt:lpstr>
      <vt:lpstr>Nirmala UI</vt:lpstr>
      <vt:lpstr>Palatino Linotype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Anuj Kumar</cp:lastModifiedBy>
  <cp:revision>1328</cp:revision>
  <dcterms:created xsi:type="dcterms:W3CDTF">2022-08-19T12:50:04Z</dcterms:created>
  <dcterms:modified xsi:type="dcterms:W3CDTF">2023-05-31T15:54:16Z</dcterms:modified>
</cp:coreProperties>
</file>