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309" r:id="rId5"/>
    <p:sldId id="310" r:id="rId6"/>
    <p:sldId id="311" r:id="rId7"/>
    <p:sldId id="312" r:id="rId8"/>
    <p:sldId id="313" r:id="rId9"/>
    <p:sldId id="314" r:id="rId10"/>
    <p:sldId id="315" r:id="rId11"/>
    <p:sldId id="316" r:id="rId12"/>
    <p:sldId id="317" r:id="rId13"/>
    <p:sldId id="318" r:id="rId14"/>
    <p:sldId id="319" r:id="rId15"/>
    <p:sldId id="32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725"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A8486-2ED5-FD98-4CF0-DAE64F4ADF1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BFD46DF-4571-299F-155E-D133E2B22F9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7A60A32-AB44-22F0-BEB8-95E4F8E6E576}"/>
              </a:ext>
            </a:extLst>
          </p:cNvPr>
          <p:cNvSpPr>
            <a:spLocks noGrp="1"/>
          </p:cNvSpPr>
          <p:nvPr>
            <p:ph type="dt" sz="half" idx="10"/>
          </p:nvPr>
        </p:nvSpPr>
        <p:spPr/>
        <p:txBody>
          <a:bodyPr/>
          <a:lstStyle/>
          <a:p>
            <a:fld id="{B203FD35-6199-4E2F-8DB2-8EAC5EAC1D29}" type="datetimeFigureOut">
              <a:rPr lang="en-US" smtClean="0"/>
              <a:t>4/25/2023</a:t>
            </a:fld>
            <a:endParaRPr lang="en-US"/>
          </a:p>
        </p:txBody>
      </p:sp>
      <p:sp>
        <p:nvSpPr>
          <p:cNvPr id="5" name="Footer Placeholder 4">
            <a:extLst>
              <a:ext uri="{FF2B5EF4-FFF2-40B4-BE49-F238E27FC236}">
                <a16:creationId xmlns:a16="http://schemas.microsoft.com/office/drawing/2014/main" id="{F3BAC845-8159-4F1D-4590-9B01F171E3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E6E48B-E2FE-2256-54B2-4D6188EAAAE4}"/>
              </a:ext>
            </a:extLst>
          </p:cNvPr>
          <p:cNvSpPr>
            <a:spLocks noGrp="1"/>
          </p:cNvSpPr>
          <p:nvPr>
            <p:ph type="sldNum" sz="quarter" idx="12"/>
          </p:nvPr>
        </p:nvSpPr>
        <p:spPr/>
        <p:txBody>
          <a:bodyPr/>
          <a:lstStyle/>
          <a:p>
            <a:fld id="{8E3A78DB-93F1-4CD0-8B4F-D71992CCCD5E}" type="slidenum">
              <a:rPr lang="en-US" smtClean="0"/>
              <a:t>‹#›</a:t>
            </a:fld>
            <a:endParaRPr lang="en-US"/>
          </a:p>
        </p:txBody>
      </p:sp>
    </p:spTree>
    <p:extLst>
      <p:ext uri="{BB962C8B-B14F-4D97-AF65-F5344CB8AC3E}">
        <p14:creationId xmlns:p14="http://schemas.microsoft.com/office/powerpoint/2010/main" val="4090851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CC64B-B4CA-D1D7-876A-9EFB18F8345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3C44FD3-DF98-84C4-2EC4-1E1B477515A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6237D9-0B61-E935-B039-EEEA42855883}"/>
              </a:ext>
            </a:extLst>
          </p:cNvPr>
          <p:cNvSpPr>
            <a:spLocks noGrp="1"/>
          </p:cNvSpPr>
          <p:nvPr>
            <p:ph type="dt" sz="half" idx="10"/>
          </p:nvPr>
        </p:nvSpPr>
        <p:spPr/>
        <p:txBody>
          <a:bodyPr/>
          <a:lstStyle/>
          <a:p>
            <a:fld id="{B203FD35-6199-4E2F-8DB2-8EAC5EAC1D29}" type="datetimeFigureOut">
              <a:rPr lang="en-US" smtClean="0"/>
              <a:t>4/25/2023</a:t>
            </a:fld>
            <a:endParaRPr lang="en-US"/>
          </a:p>
        </p:txBody>
      </p:sp>
      <p:sp>
        <p:nvSpPr>
          <p:cNvPr id="5" name="Footer Placeholder 4">
            <a:extLst>
              <a:ext uri="{FF2B5EF4-FFF2-40B4-BE49-F238E27FC236}">
                <a16:creationId xmlns:a16="http://schemas.microsoft.com/office/drawing/2014/main" id="{4088E378-C613-4A60-1115-3D9B76DA67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B3AEAE-B3BF-DCF7-35C0-ECF0638DA773}"/>
              </a:ext>
            </a:extLst>
          </p:cNvPr>
          <p:cNvSpPr>
            <a:spLocks noGrp="1"/>
          </p:cNvSpPr>
          <p:nvPr>
            <p:ph type="sldNum" sz="quarter" idx="12"/>
          </p:nvPr>
        </p:nvSpPr>
        <p:spPr/>
        <p:txBody>
          <a:bodyPr/>
          <a:lstStyle/>
          <a:p>
            <a:fld id="{8E3A78DB-93F1-4CD0-8B4F-D71992CCCD5E}" type="slidenum">
              <a:rPr lang="en-US" smtClean="0"/>
              <a:t>‹#›</a:t>
            </a:fld>
            <a:endParaRPr lang="en-US"/>
          </a:p>
        </p:txBody>
      </p:sp>
    </p:spTree>
    <p:extLst>
      <p:ext uri="{BB962C8B-B14F-4D97-AF65-F5344CB8AC3E}">
        <p14:creationId xmlns:p14="http://schemas.microsoft.com/office/powerpoint/2010/main" val="6061565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A300B30-2748-E402-08D5-CCCB494D362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2CCAA08-ED44-FFB6-15EA-90A5BA3E18F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BDACA2-CFA1-4339-C452-566875E6C140}"/>
              </a:ext>
            </a:extLst>
          </p:cNvPr>
          <p:cNvSpPr>
            <a:spLocks noGrp="1"/>
          </p:cNvSpPr>
          <p:nvPr>
            <p:ph type="dt" sz="half" idx="10"/>
          </p:nvPr>
        </p:nvSpPr>
        <p:spPr/>
        <p:txBody>
          <a:bodyPr/>
          <a:lstStyle/>
          <a:p>
            <a:fld id="{B203FD35-6199-4E2F-8DB2-8EAC5EAC1D29}" type="datetimeFigureOut">
              <a:rPr lang="en-US" smtClean="0"/>
              <a:t>4/25/2023</a:t>
            </a:fld>
            <a:endParaRPr lang="en-US"/>
          </a:p>
        </p:txBody>
      </p:sp>
      <p:sp>
        <p:nvSpPr>
          <p:cNvPr id="5" name="Footer Placeholder 4">
            <a:extLst>
              <a:ext uri="{FF2B5EF4-FFF2-40B4-BE49-F238E27FC236}">
                <a16:creationId xmlns:a16="http://schemas.microsoft.com/office/drawing/2014/main" id="{3D45B575-8238-B771-6156-DB804D7EE1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55E913-C978-6EB2-E895-911E07C7453A}"/>
              </a:ext>
            </a:extLst>
          </p:cNvPr>
          <p:cNvSpPr>
            <a:spLocks noGrp="1"/>
          </p:cNvSpPr>
          <p:nvPr>
            <p:ph type="sldNum" sz="quarter" idx="12"/>
          </p:nvPr>
        </p:nvSpPr>
        <p:spPr/>
        <p:txBody>
          <a:bodyPr/>
          <a:lstStyle/>
          <a:p>
            <a:fld id="{8E3A78DB-93F1-4CD0-8B4F-D71992CCCD5E}" type="slidenum">
              <a:rPr lang="en-US" smtClean="0"/>
              <a:t>‹#›</a:t>
            </a:fld>
            <a:endParaRPr lang="en-US"/>
          </a:p>
        </p:txBody>
      </p:sp>
    </p:spTree>
    <p:extLst>
      <p:ext uri="{BB962C8B-B14F-4D97-AF65-F5344CB8AC3E}">
        <p14:creationId xmlns:p14="http://schemas.microsoft.com/office/powerpoint/2010/main" val="2633540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30484-4700-CB4B-5E41-9ECC7DAA3D7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241FE20-DD75-0F0C-332B-5425FFB6FD2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019A2F-2B34-3C71-AD01-59C6DA59A54A}"/>
              </a:ext>
            </a:extLst>
          </p:cNvPr>
          <p:cNvSpPr>
            <a:spLocks noGrp="1"/>
          </p:cNvSpPr>
          <p:nvPr>
            <p:ph type="dt" sz="half" idx="10"/>
          </p:nvPr>
        </p:nvSpPr>
        <p:spPr/>
        <p:txBody>
          <a:bodyPr/>
          <a:lstStyle/>
          <a:p>
            <a:fld id="{B203FD35-6199-4E2F-8DB2-8EAC5EAC1D29}" type="datetimeFigureOut">
              <a:rPr lang="en-US" smtClean="0"/>
              <a:t>4/25/2023</a:t>
            </a:fld>
            <a:endParaRPr lang="en-US"/>
          </a:p>
        </p:txBody>
      </p:sp>
      <p:sp>
        <p:nvSpPr>
          <p:cNvPr id="5" name="Footer Placeholder 4">
            <a:extLst>
              <a:ext uri="{FF2B5EF4-FFF2-40B4-BE49-F238E27FC236}">
                <a16:creationId xmlns:a16="http://schemas.microsoft.com/office/drawing/2014/main" id="{D04D9132-2D20-B48D-E185-E30184A9B4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E4E67E-9DAF-9274-4828-47C42B1D4C5E}"/>
              </a:ext>
            </a:extLst>
          </p:cNvPr>
          <p:cNvSpPr>
            <a:spLocks noGrp="1"/>
          </p:cNvSpPr>
          <p:nvPr>
            <p:ph type="sldNum" sz="quarter" idx="12"/>
          </p:nvPr>
        </p:nvSpPr>
        <p:spPr/>
        <p:txBody>
          <a:bodyPr/>
          <a:lstStyle/>
          <a:p>
            <a:fld id="{8E3A78DB-93F1-4CD0-8B4F-D71992CCCD5E}" type="slidenum">
              <a:rPr lang="en-US" smtClean="0"/>
              <a:t>‹#›</a:t>
            </a:fld>
            <a:endParaRPr lang="en-US"/>
          </a:p>
        </p:txBody>
      </p:sp>
    </p:spTree>
    <p:extLst>
      <p:ext uri="{BB962C8B-B14F-4D97-AF65-F5344CB8AC3E}">
        <p14:creationId xmlns:p14="http://schemas.microsoft.com/office/powerpoint/2010/main" val="2239446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3A383-8F89-4D8A-A432-F1BA697CD3B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8C08944-30E2-46A4-080D-4C4BD1C7366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163FA60-E1AD-A927-D30A-DF756776C1EE}"/>
              </a:ext>
            </a:extLst>
          </p:cNvPr>
          <p:cNvSpPr>
            <a:spLocks noGrp="1"/>
          </p:cNvSpPr>
          <p:nvPr>
            <p:ph type="dt" sz="half" idx="10"/>
          </p:nvPr>
        </p:nvSpPr>
        <p:spPr/>
        <p:txBody>
          <a:bodyPr/>
          <a:lstStyle/>
          <a:p>
            <a:fld id="{B203FD35-6199-4E2F-8DB2-8EAC5EAC1D29}" type="datetimeFigureOut">
              <a:rPr lang="en-US" smtClean="0"/>
              <a:t>4/25/2023</a:t>
            </a:fld>
            <a:endParaRPr lang="en-US"/>
          </a:p>
        </p:txBody>
      </p:sp>
      <p:sp>
        <p:nvSpPr>
          <p:cNvPr id="5" name="Footer Placeholder 4">
            <a:extLst>
              <a:ext uri="{FF2B5EF4-FFF2-40B4-BE49-F238E27FC236}">
                <a16:creationId xmlns:a16="http://schemas.microsoft.com/office/drawing/2014/main" id="{1432CADC-FE22-F85E-23E7-8E0CA08D50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144892-AFD8-C7B0-72BB-C1AFBE8C43F4}"/>
              </a:ext>
            </a:extLst>
          </p:cNvPr>
          <p:cNvSpPr>
            <a:spLocks noGrp="1"/>
          </p:cNvSpPr>
          <p:nvPr>
            <p:ph type="sldNum" sz="quarter" idx="12"/>
          </p:nvPr>
        </p:nvSpPr>
        <p:spPr/>
        <p:txBody>
          <a:bodyPr/>
          <a:lstStyle/>
          <a:p>
            <a:fld id="{8E3A78DB-93F1-4CD0-8B4F-D71992CCCD5E}" type="slidenum">
              <a:rPr lang="en-US" smtClean="0"/>
              <a:t>‹#›</a:t>
            </a:fld>
            <a:endParaRPr lang="en-US"/>
          </a:p>
        </p:txBody>
      </p:sp>
    </p:spTree>
    <p:extLst>
      <p:ext uri="{BB962C8B-B14F-4D97-AF65-F5344CB8AC3E}">
        <p14:creationId xmlns:p14="http://schemas.microsoft.com/office/powerpoint/2010/main" val="2064221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23DC0-1A70-1A64-2324-259B871B3E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0E228C0-A1BC-471E-2E82-7F7763DDBDE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62E0398-6D90-59CF-69AD-AA9E43F356F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9CEF810-1A0B-1C64-464E-D116F019F265}"/>
              </a:ext>
            </a:extLst>
          </p:cNvPr>
          <p:cNvSpPr>
            <a:spLocks noGrp="1"/>
          </p:cNvSpPr>
          <p:nvPr>
            <p:ph type="dt" sz="half" idx="10"/>
          </p:nvPr>
        </p:nvSpPr>
        <p:spPr/>
        <p:txBody>
          <a:bodyPr/>
          <a:lstStyle/>
          <a:p>
            <a:fld id="{B203FD35-6199-4E2F-8DB2-8EAC5EAC1D29}" type="datetimeFigureOut">
              <a:rPr lang="en-US" smtClean="0"/>
              <a:t>4/25/2023</a:t>
            </a:fld>
            <a:endParaRPr lang="en-US"/>
          </a:p>
        </p:txBody>
      </p:sp>
      <p:sp>
        <p:nvSpPr>
          <p:cNvPr id="6" name="Footer Placeholder 5">
            <a:extLst>
              <a:ext uri="{FF2B5EF4-FFF2-40B4-BE49-F238E27FC236}">
                <a16:creationId xmlns:a16="http://schemas.microsoft.com/office/drawing/2014/main" id="{E8FCB7F7-496E-4FD0-BEAA-E26C8E6A1D4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C4AE5C-9EFB-87A4-CA2A-B1A7968B2CB3}"/>
              </a:ext>
            </a:extLst>
          </p:cNvPr>
          <p:cNvSpPr>
            <a:spLocks noGrp="1"/>
          </p:cNvSpPr>
          <p:nvPr>
            <p:ph type="sldNum" sz="quarter" idx="12"/>
          </p:nvPr>
        </p:nvSpPr>
        <p:spPr/>
        <p:txBody>
          <a:bodyPr/>
          <a:lstStyle/>
          <a:p>
            <a:fld id="{8E3A78DB-93F1-4CD0-8B4F-D71992CCCD5E}" type="slidenum">
              <a:rPr lang="en-US" smtClean="0"/>
              <a:t>‹#›</a:t>
            </a:fld>
            <a:endParaRPr lang="en-US"/>
          </a:p>
        </p:txBody>
      </p:sp>
    </p:spTree>
    <p:extLst>
      <p:ext uri="{BB962C8B-B14F-4D97-AF65-F5344CB8AC3E}">
        <p14:creationId xmlns:p14="http://schemas.microsoft.com/office/powerpoint/2010/main" val="4284913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F58EB-FDB3-54CA-267D-84F96091B5F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EAD1D13-69DB-03E8-5042-62447EA215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D5AC61F-E524-EC85-F361-48A5535D097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D9CFE52-FD2F-FDDF-6D76-9600089BD1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488F62B-384D-3CB6-9A63-9E8F5F7FFE1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DD2981B-BEE3-546B-651B-63D90C4DA9D8}"/>
              </a:ext>
            </a:extLst>
          </p:cNvPr>
          <p:cNvSpPr>
            <a:spLocks noGrp="1"/>
          </p:cNvSpPr>
          <p:nvPr>
            <p:ph type="dt" sz="half" idx="10"/>
          </p:nvPr>
        </p:nvSpPr>
        <p:spPr/>
        <p:txBody>
          <a:bodyPr/>
          <a:lstStyle/>
          <a:p>
            <a:fld id="{B203FD35-6199-4E2F-8DB2-8EAC5EAC1D29}" type="datetimeFigureOut">
              <a:rPr lang="en-US" smtClean="0"/>
              <a:t>4/25/2023</a:t>
            </a:fld>
            <a:endParaRPr lang="en-US"/>
          </a:p>
        </p:txBody>
      </p:sp>
      <p:sp>
        <p:nvSpPr>
          <p:cNvPr id="8" name="Footer Placeholder 7">
            <a:extLst>
              <a:ext uri="{FF2B5EF4-FFF2-40B4-BE49-F238E27FC236}">
                <a16:creationId xmlns:a16="http://schemas.microsoft.com/office/drawing/2014/main" id="{2F768B56-669E-4817-A306-8A23B08A12C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DD4A21E-F77D-C257-8358-FD1FCAEF3B8D}"/>
              </a:ext>
            </a:extLst>
          </p:cNvPr>
          <p:cNvSpPr>
            <a:spLocks noGrp="1"/>
          </p:cNvSpPr>
          <p:nvPr>
            <p:ph type="sldNum" sz="quarter" idx="12"/>
          </p:nvPr>
        </p:nvSpPr>
        <p:spPr/>
        <p:txBody>
          <a:bodyPr/>
          <a:lstStyle/>
          <a:p>
            <a:fld id="{8E3A78DB-93F1-4CD0-8B4F-D71992CCCD5E}" type="slidenum">
              <a:rPr lang="en-US" smtClean="0"/>
              <a:t>‹#›</a:t>
            </a:fld>
            <a:endParaRPr lang="en-US"/>
          </a:p>
        </p:txBody>
      </p:sp>
    </p:spTree>
    <p:extLst>
      <p:ext uri="{BB962C8B-B14F-4D97-AF65-F5344CB8AC3E}">
        <p14:creationId xmlns:p14="http://schemas.microsoft.com/office/powerpoint/2010/main" val="435353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33617-8524-9694-320D-985E82EEBC1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E767BA4-18A1-B287-031A-1CF8935A9AEF}"/>
              </a:ext>
            </a:extLst>
          </p:cNvPr>
          <p:cNvSpPr>
            <a:spLocks noGrp="1"/>
          </p:cNvSpPr>
          <p:nvPr>
            <p:ph type="dt" sz="half" idx="10"/>
          </p:nvPr>
        </p:nvSpPr>
        <p:spPr/>
        <p:txBody>
          <a:bodyPr/>
          <a:lstStyle/>
          <a:p>
            <a:fld id="{B203FD35-6199-4E2F-8DB2-8EAC5EAC1D29}" type="datetimeFigureOut">
              <a:rPr lang="en-US" smtClean="0"/>
              <a:t>4/25/2023</a:t>
            </a:fld>
            <a:endParaRPr lang="en-US"/>
          </a:p>
        </p:txBody>
      </p:sp>
      <p:sp>
        <p:nvSpPr>
          <p:cNvPr id="4" name="Footer Placeholder 3">
            <a:extLst>
              <a:ext uri="{FF2B5EF4-FFF2-40B4-BE49-F238E27FC236}">
                <a16:creationId xmlns:a16="http://schemas.microsoft.com/office/drawing/2014/main" id="{BF4F8150-F9C0-0140-7641-8461F8E0BB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804549A-D431-9FB6-3925-36664AF07590}"/>
              </a:ext>
            </a:extLst>
          </p:cNvPr>
          <p:cNvSpPr>
            <a:spLocks noGrp="1"/>
          </p:cNvSpPr>
          <p:nvPr>
            <p:ph type="sldNum" sz="quarter" idx="12"/>
          </p:nvPr>
        </p:nvSpPr>
        <p:spPr/>
        <p:txBody>
          <a:bodyPr/>
          <a:lstStyle/>
          <a:p>
            <a:fld id="{8E3A78DB-93F1-4CD0-8B4F-D71992CCCD5E}" type="slidenum">
              <a:rPr lang="en-US" smtClean="0"/>
              <a:t>‹#›</a:t>
            </a:fld>
            <a:endParaRPr lang="en-US"/>
          </a:p>
        </p:txBody>
      </p:sp>
    </p:spTree>
    <p:extLst>
      <p:ext uri="{BB962C8B-B14F-4D97-AF65-F5344CB8AC3E}">
        <p14:creationId xmlns:p14="http://schemas.microsoft.com/office/powerpoint/2010/main" val="3880975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AE684A3-11BA-369E-6430-5727DE024182}"/>
              </a:ext>
            </a:extLst>
          </p:cNvPr>
          <p:cNvSpPr>
            <a:spLocks noGrp="1"/>
          </p:cNvSpPr>
          <p:nvPr>
            <p:ph type="dt" sz="half" idx="10"/>
          </p:nvPr>
        </p:nvSpPr>
        <p:spPr/>
        <p:txBody>
          <a:bodyPr/>
          <a:lstStyle/>
          <a:p>
            <a:fld id="{B203FD35-6199-4E2F-8DB2-8EAC5EAC1D29}" type="datetimeFigureOut">
              <a:rPr lang="en-US" smtClean="0"/>
              <a:t>4/25/2023</a:t>
            </a:fld>
            <a:endParaRPr lang="en-US"/>
          </a:p>
        </p:txBody>
      </p:sp>
      <p:sp>
        <p:nvSpPr>
          <p:cNvPr id="3" name="Footer Placeholder 2">
            <a:extLst>
              <a:ext uri="{FF2B5EF4-FFF2-40B4-BE49-F238E27FC236}">
                <a16:creationId xmlns:a16="http://schemas.microsoft.com/office/drawing/2014/main" id="{A5B4D653-9F7C-0296-23CF-B9EDF906614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1C563B1-4DB6-42B4-F363-BCB6189173D2}"/>
              </a:ext>
            </a:extLst>
          </p:cNvPr>
          <p:cNvSpPr>
            <a:spLocks noGrp="1"/>
          </p:cNvSpPr>
          <p:nvPr>
            <p:ph type="sldNum" sz="quarter" idx="12"/>
          </p:nvPr>
        </p:nvSpPr>
        <p:spPr/>
        <p:txBody>
          <a:bodyPr/>
          <a:lstStyle/>
          <a:p>
            <a:fld id="{8E3A78DB-93F1-4CD0-8B4F-D71992CCCD5E}" type="slidenum">
              <a:rPr lang="en-US" smtClean="0"/>
              <a:t>‹#›</a:t>
            </a:fld>
            <a:endParaRPr lang="en-US"/>
          </a:p>
        </p:txBody>
      </p:sp>
    </p:spTree>
    <p:extLst>
      <p:ext uri="{BB962C8B-B14F-4D97-AF65-F5344CB8AC3E}">
        <p14:creationId xmlns:p14="http://schemas.microsoft.com/office/powerpoint/2010/main" val="2706036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3EAA1-5C65-197B-E33F-25DB9A24DF0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2D1CABD-5FAA-D54A-8A96-6F757262FD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CDE0055-E2F1-9ABE-ACC2-B1FEA85B4DD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F07CD8-B0BA-F0CB-7294-1B980F0A8158}"/>
              </a:ext>
            </a:extLst>
          </p:cNvPr>
          <p:cNvSpPr>
            <a:spLocks noGrp="1"/>
          </p:cNvSpPr>
          <p:nvPr>
            <p:ph type="dt" sz="half" idx="10"/>
          </p:nvPr>
        </p:nvSpPr>
        <p:spPr/>
        <p:txBody>
          <a:bodyPr/>
          <a:lstStyle/>
          <a:p>
            <a:fld id="{B203FD35-6199-4E2F-8DB2-8EAC5EAC1D29}" type="datetimeFigureOut">
              <a:rPr lang="en-US" smtClean="0"/>
              <a:t>4/25/2023</a:t>
            </a:fld>
            <a:endParaRPr lang="en-US"/>
          </a:p>
        </p:txBody>
      </p:sp>
      <p:sp>
        <p:nvSpPr>
          <p:cNvPr id="6" name="Footer Placeholder 5">
            <a:extLst>
              <a:ext uri="{FF2B5EF4-FFF2-40B4-BE49-F238E27FC236}">
                <a16:creationId xmlns:a16="http://schemas.microsoft.com/office/drawing/2014/main" id="{34238C16-9B54-175B-A311-CEC1AD23AD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E58D525-40C4-F783-959A-7C638833F018}"/>
              </a:ext>
            </a:extLst>
          </p:cNvPr>
          <p:cNvSpPr>
            <a:spLocks noGrp="1"/>
          </p:cNvSpPr>
          <p:nvPr>
            <p:ph type="sldNum" sz="quarter" idx="12"/>
          </p:nvPr>
        </p:nvSpPr>
        <p:spPr/>
        <p:txBody>
          <a:bodyPr/>
          <a:lstStyle/>
          <a:p>
            <a:fld id="{8E3A78DB-93F1-4CD0-8B4F-D71992CCCD5E}" type="slidenum">
              <a:rPr lang="en-US" smtClean="0"/>
              <a:t>‹#›</a:t>
            </a:fld>
            <a:endParaRPr lang="en-US"/>
          </a:p>
        </p:txBody>
      </p:sp>
    </p:spTree>
    <p:extLst>
      <p:ext uri="{BB962C8B-B14F-4D97-AF65-F5344CB8AC3E}">
        <p14:creationId xmlns:p14="http://schemas.microsoft.com/office/powerpoint/2010/main" val="755429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A5955-9CBD-DBB3-563B-0C2EEA9782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558B54B-F989-4552-4DF1-E4D52106EF2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AD4F8A5-C044-43CE-01DB-1784C08A7B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1486B1-E3C3-A819-E668-784B86A5DC6D}"/>
              </a:ext>
            </a:extLst>
          </p:cNvPr>
          <p:cNvSpPr>
            <a:spLocks noGrp="1"/>
          </p:cNvSpPr>
          <p:nvPr>
            <p:ph type="dt" sz="half" idx="10"/>
          </p:nvPr>
        </p:nvSpPr>
        <p:spPr/>
        <p:txBody>
          <a:bodyPr/>
          <a:lstStyle/>
          <a:p>
            <a:fld id="{B203FD35-6199-4E2F-8DB2-8EAC5EAC1D29}" type="datetimeFigureOut">
              <a:rPr lang="en-US" smtClean="0"/>
              <a:t>4/25/2023</a:t>
            </a:fld>
            <a:endParaRPr lang="en-US"/>
          </a:p>
        </p:txBody>
      </p:sp>
      <p:sp>
        <p:nvSpPr>
          <p:cNvPr id="6" name="Footer Placeholder 5">
            <a:extLst>
              <a:ext uri="{FF2B5EF4-FFF2-40B4-BE49-F238E27FC236}">
                <a16:creationId xmlns:a16="http://schemas.microsoft.com/office/drawing/2014/main" id="{1CCBE7E6-9508-94C0-7AE5-9D4FCF9E9F7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3E235B-DB82-E30A-6670-ECF1CBF7D8AC}"/>
              </a:ext>
            </a:extLst>
          </p:cNvPr>
          <p:cNvSpPr>
            <a:spLocks noGrp="1"/>
          </p:cNvSpPr>
          <p:nvPr>
            <p:ph type="sldNum" sz="quarter" idx="12"/>
          </p:nvPr>
        </p:nvSpPr>
        <p:spPr/>
        <p:txBody>
          <a:bodyPr/>
          <a:lstStyle/>
          <a:p>
            <a:fld id="{8E3A78DB-93F1-4CD0-8B4F-D71992CCCD5E}" type="slidenum">
              <a:rPr lang="en-US" smtClean="0"/>
              <a:t>‹#›</a:t>
            </a:fld>
            <a:endParaRPr lang="en-US"/>
          </a:p>
        </p:txBody>
      </p:sp>
    </p:spTree>
    <p:extLst>
      <p:ext uri="{BB962C8B-B14F-4D97-AF65-F5344CB8AC3E}">
        <p14:creationId xmlns:p14="http://schemas.microsoft.com/office/powerpoint/2010/main" val="1076693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7775D61-335C-EB43-ECE6-DE8F55A7228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63F58D2-7FF9-6741-0529-2C6C5769AB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0B2888-76D5-21A8-A7AF-F135CE1669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03FD35-6199-4E2F-8DB2-8EAC5EAC1D29}" type="datetimeFigureOut">
              <a:rPr lang="en-US" smtClean="0"/>
              <a:t>4/25/2023</a:t>
            </a:fld>
            <a:endParaRPr lang="en-US"/>
          </a:p>
        </p:txBody>
      </p:sp>
      <p:sp>
        <p:nvSpPr>
          <p:cNvPr id="5" name="Footer Placeholder 4">
            <a:extLst>
              <a:ext uri="{FF2B5EF4-FFF2-40B4-BE49-F238E27FC236}">
                <a16:creationId xmlns:a16="http://schemas.microsoft.com/office/drawing/2014/main" id="{A2730020-55B3-703C-C4E7-FE199B79C1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F4D1210-3E7A-F335-8C8C-ACED439BA5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3A78DB-93F1-4CD0-8B4F-D71992CCCD5E}" type="slidenum">
              <a:rPr lang="en-US" smtClean="0"/>
              <a:t>‹#›</a:t>
            </a:fld>
            <a:endParaRPr lang="en-US"/>
          </a:p>
        </p:txBody>
      </p:sp>
    </p:spTree>
    <p:extLst>
      <p:ext uri="{BB962C8B-B14F-4D97-AF65-F5344CB8AC3E}">
        <p14:creationId xmlns:p14="http://schemas.microsoft.com/office/powerpoint/2010/main" val="10120051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806D85D-7897-0707-DAA0-89B22D18C4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6581321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66A14004-E8AA-3EE3-B109-72A7C8B47678}"/>
              </a:ext>
            </a:extLst>
          </p:cNvPr>
          <p:cNvSpPr txBox="1"/>
          <p:nvPr/>
        </p:nvSpPr>
        <p:spPr>
          <a:xfrm>
            <a:off x="71120" y="238358"/>
            <a:ext cx="9428480" cy="461665"/>
          </a:xfrm>
          <a:prstGeom prst="rect">
            <a:avLst/>
          </a:prstGeom>
          <a:noFill/>
        </p:spPr>
        <p:txBody>
          <a:bodyPr wrap="square">
            <a:spAutoFit/>
          </a:bodyPr>
          <a:lstStyle/>
          <a:p>
            <a:pPr algn="ctr"/>
            <a:r>
              <a:rPr lang="en-IN" sz="2400" b="1" dirty="0">
                <a:solidFill>
                  <a:schemeClr val="bg1"/>
                </a:solidFill>
                <a:latin typeface="Cambria" panose="02040503050406030204" pitchFamily="18" charset="0"/>
                <a:ea typeface="Cambria" panose="02040503050406030204" pitchFamily="18" charset="0"/>
              </a:rPr>
              <a:t>RRB JE &amp; SSC JE 2023 | Reasoning  Classes | By Abhishek Sir</a:t>
            </a:r>
          </a:p>
        </p:txBody>
      </p:sp>
      <p:sp>
        <p:nvSpPr>
          <p:cNvPr id="3" name="TextBox 2">
            <a:extLst>
              <a:ext uri="{FF2B5EF4-FFF2-40B4-BE49-F238E27FC236}">
                <a16:creationId xmlns:a16="http://schemas.microsoft.com/office/drawing/2014/main" id="{26AE0A5A-1536-24E5-CBA0-7D07DFE47976}"/>
              </a:ext>
            </a:extLst>
          </p:cNvPr>
          <p:cNvSpPr txBox="1"/>
          <p:nvPr/>
        </p:nvSpPr>
        <p:spPr>
          <a:xfrm>
            <a:off x="331390" y="700023"/>
            <a:ext cx="11529220" cy="4893647"/>
          </a:xfrm>
          <a:prstGeom prst="rect">
            <a:avLst/>
          </a:prstGeom>
          <a:noFill/>
        </p:spPr>
        <p:txBody>
          <a:bodyPr wrap="square">
            <a:spAutoFit/>
          </a:bodyPr>
          <a:lstStyle/>
          <a:p>
            <a:pPr algn="just"/>
            <a:endParaRPr lang="en-US" sz="2400" b="1" dirty="0"/>
          </a:p>
          <a:p>
            <a:pPr algn="just"/>
            <a:r>
              <a:rPr lang="en-US" sz="2400" b="1" dirty="0"/>
              <a:t>Q.5 </a:t>
            </a:r>
            <a:r>
              <a:rPr lang="en-US" sz="2400" dirty="0"/>
              <a:t>Who among P, Q, R, S and T is the tallest? </a:t>
            </a:r>
          </a:p>
          <a:p>
            <a:pPr algn="just"/>
            <a:endParaRPr lang="en-US" sz="2400" dirty="0"/>
          </a:p>
          <a:p>
            <a:pPr marL="514350" indent="-514350" algn="just">
              <a:buAutoNum type="romanUcPeriod"/>
            </a:pPr>
            <a:r>
              <a:rPr lang="en-US" sz="2400" dirty="0"/>
              <a:t>P is taller than Q. T is not the tallest. </a:t>
            </a:r>
          </a:p>
          <a:p>
            <a:pPr marL="514350" indent="-514350" algn="just">
              <a:buAutoNum type="romanUcPeriod"/>
            </a:pPr>
            <a:endParaRPr lang="en-US" sz="2400" dirty="0"/>
          </a:p>
          <a:p>
            <a:pPr marL="514350" indent="-514350" algn="just">
              <a:buAutoNum type="romanUcPeriod"/>
            </a:pPr>
            <a:r>
              <a:rPr lang="en-US" sz="2400" dirty="0"/>
              <a:t>R is taller than P. S is not the tallest.</a:t>
            </a:r>
          </a:p>
          <a:p>
            <a:pPr algn="just"/>
            <a:endParaRPr lang="en-US" sz="2400" dirty="0"/>
          </a:p>
          <a:p>
            <a:pPr algn="just"/>
            <a:endParaRPr lang="en-US" sz="2400" dirty="0"/>
          </a:p>
          <a:p>
            <a:pPr algn="just"/>
            <a:r>
              <a:rPr lang="en-US" sz="2400" dirty="0"/>
              <a:t>P, Q, R, S </a:t>
            </a:r>
            <a:r>
              <a:rPr lang="hi-IN" sz="2400" dirty="0"/>
              <a:t>और </a:t>
            </a:r>
            <a:r>
              <a:rPr lang="en-US" sz="2400" dirty="0"/>
              <a:t>T </a:t>
            </a:r>
            <a:r>
              <a:rPr lang="hi-IN" sz="2400" dirty="0"/>
              <a:t>में से कौन सबसे लंबा है?</a:t>
            </a:r>
          </a:p>
          <a:p>
            <a:pPr marL="514350" indent="-514350" algn="just">
              <a:buAutoNum type="romanUcPeriod"/>
            </a:pPr>
            <a:endParaRPr lang="hi-IN" sz="2400" dirty="0"/>
          </a:p>
          <a:p>
            <a:pPr marL="514350" indent="-514350" algn="just">
              <a:buAutoNum type="romanUcPeriod"/>
            </a:pPr>
            <a:r>
              <a:rPr lang="en-US" sz="2400" dirty="0"/>
              <a:t>P, Q </a:t>
            </a:r>
            <a:r>
              <a:rPr lang="hi-IN" sz="2400" dirty="0"/>
              <a:t>से लंबा है। </a:t>
            </a:r>
            <a:r>
              <a:rPr lang="en-US" sz="2400" dirty="0"/>
              <a:t>T </a:t>
            </a:r>
            <a:r>
              <a:rPr lang="hi-IN" sz="2400" dirty="0"/>
              <a:t>सबसे लंबा नहीं है।</a:t>
            </a:r>
          </a:p>
          <a:p>
            <a:pPr marL="514350" indent="-514350" algn="just">
              <a:buAutoNum type="romanUcPeriod"/>
            </a:pPr>
            <a:endParaRPr lang="hi-IN" sz="2400" dirty="0"/>
          </a:p>
          <a:p>
            <a:pPr marL="514350" indent="-514350" algn="just">
              <a:buAutoNum type="romanUcPeriod"/>
            </a:pPr>
            <a:r>
              <a:rPr lang="en-US" sz="2400" dirty="0"/>
              <a:t>R, P </a:t>
            </a:r>
            <a:r>
              <a:rPr lang="hi-IN" sz="2400" dirty="0"/>
              <a:t>से लंबा है। </a:t>
            </a:r>
            <a:r>
              <a:rPr lang="en-US" sz="2400" dirty="0"/>
              <a:t>S </a:t>
            </a:r>
            <a:r>
              <a:rPr lang="hi-IN" sz="2400" dirty="0"/>
              <a:t>सबसे लंबा नहीं है।</a:t>
            </a:r>
            <a:endParaRPr lang="en-US" sz="2400" dirty="0"/>
          </a:p>
        </p:txBody>
      </p:sp>
    </p:spTree>
    <p:extLst>
      <p:ext uri="{BB962C8B-B14F-4D97-AF65-F5344CB8AC3E}">
        <p14:creationId xmlns:p14="http://schemas.microsoft.com/office/powerpoint/2010/main" val="282639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66A14004-E8AA-3EE3-B109-72A7C8B47678}"/>
              </a:ext>
            </a:extLst>
          </p:cNvPr>
          <p:cNvSpPr txBox="1"/>
          <p:nvPr/>
        </p:nvSpPr>
        <p:spPr>
          <a:xfrm>
            <a:off x="71120" y="238358"/>
            <a:ext cx="9428480" cy="461665"/>
          </a:xfrm>
          <a:prstGeom prst="rect">
            <a:avLst/>
          </a:prstGeom>
          <a:noFill/>
        </p:spPr>
        <p:txBody>
          <a:bodyPr wrap="square">
            <a:spAutoFit/>
          </a:bodyPr>
          <a:lstStyle/>
          <a:p>
            <a:pPr algn="ctr"/>
            <a:r>
              <a:rPr lang="en-IN" sz="2400" b="1" dirty="0">
                <a:solidFill>
                  <a:schemeClr val="bg1"/>
                </a:solidFill>
                <a:latin typeface="Cambria" panose="02040503050406030204" pitchFamily="18" charset="0"/>
                <a:ea typeface="Cambria" panose="02040503050406030204" pitchFamily="18" charset="0"/>
              </a:rPr>
              <a:t>RRB JE &amp; SSC JE 2023 | Reasoning  Classes | By Abhishek Sir</a:t>
            </a:r>
          </a:p>
        </p:txBody>
      </p:sp>
      <p:sp>
        <p:nvSpPr>
          <p:cNvPr id="4" name="TextBox 3">
            <a:extLst>
              <a:ext uri="{FF2B5EF4-FFF2-40B4-BE49-F238E27FC236}">
                <a16:creationId xmlns:a16="http://schemas.microsoft.com/office/drawing/2014/main" id="{4289BEC0-B1E8-CE87-DCCE-2B3D0E778784}"/>
              </a:ext>
            </a:extLst>
          </p:cNvPr>
          <p:cNvSpPr txBox="1"/>
          <p:nvPr/>
        </p:nvSpPr>
        <p:spPr>
          <a:xfrm>
            <a:off x="208841" y="815682"/>
            <a:ext cx="11529220" cy="5632311"/>
          </a:xfrm>
          <a:prstGeom prst="rect">
            <a:avLst/>
          </a:prstGeom>
          <a:noFill/>
        </p:spPr>
        <p:txBody>
          <a:bodyPr wrap="square">
            <a:spAutoFit/>
          </a:bodyPr>
          <a:lstStyle/>
          <a:p>
            <a:pPr algn="just"/>
            <a:r>
              <a:rPr lang="en-US" sz="2400" b="1" dirty="0"/>
              <a:t>Q.6 </a:t>
            </a:r>
            <a:r>
              <a:rPr lang="en-US" sz="2400" dirty="0"/>
              <a:t>In a code language ‘read your book’ is written as ‘927’. Which number stands for ‘book’? </a:t>
            </a:r>
          </a:p>
          <a:p>
            <a:pPr marL="514350" indent="-514350" algn="just">
              <a:buAutoNum type="romanUcPeriod"/>
            </a:pPr>
            <a:r>
              <a:rPr lang="en-US" sz="2400" dirty="0"/>
              <a:t>In the same code language ‘book on shelf’ is coded as ‘738’. </a:t>
            </a:r>
          </a:p>
          <a:p>
            <a:pPr marL="514350" indent="-514350" algn="just">
              <a:buAutoNum type="romanUcPeriod"/>
            </a:pPr>
            <a:r>
              <a:rPr lang="en-US" sz="2400" dirty="0"/>
              <a:t> In the same code language ‘your book shelf’ is coded as ‘278’</a:t>
            </a:r>
          </a:p>
          <a:p>
            <a:pPr marL="514350" indent="-514350" algn="just">
              <a:buAutoNum type="romanUcPeriod"/>
            </a:pPr>
            <a:endParaRPr lang="en-US" sz="2400" dirty="0"/>
          </a:p>
          <a:p>
            <a:pPr marL="514350" indent="-514350" algn="just">
              <a:buAutoNum type="romanUcPeriod"/>
            </a:pPr>
            <a:endParaRPr lang="en-US" sz="2400" dirty="0"/>
          </a:p>
          <a:p>
            <a:pPr algn="just"/>
            <a:endParaRPr lang="en-US" sz="2400" dirty="0"/>
          </a:p>
          <a:p>
            <a:pPr algn="just"/>
            <a:endParaRPr lang="en-US" sz="2400" dirty="0"/>
          </a:p>
          <a:p>
            <a:pPr algn="just"/>
            <a:endParaRPr lang="en-US" sz="2400" dirty="0"/>
          </a:p>
          <a:p>
            <a:pPr algn="just"/>
            <a:r>
              <a:rPr lang="hi-IN" sz="2400" dirty="0"/>
              <a:t>एक कूट भाषा में '</a:t>
            </a:r>
            <a:r>
              <a:rPr lang="en-US" sz="2400" dirty="0"/>
              <a:t>read your book' </a:t>
            </a:r>
            <a:r>
              <a:rPr lang="hi-IN" sz="2400" dirty="0"/>
              <a:t>को '927' लिखा जाता है। कौन सी संख्या 'पुस्तक' के लिए है?</a:t>
            </a:r>
          </a:p>
          <a:p>
            <a:pPr marL="514350" indent="-514350" algn="just">
              <a:buAutoNum type="romanUcPeriod"/>
            </a:pPr>
            <a:r>
              <a:rPr lang="hi-IN" sz="2400" dirty="0"/>
              <a:t>उसी कोड भाषा में '</a:t>
            </a:r>
            <a:r>
              <a:rPr lang="en-US" sz="2400" dirty="0"/>
              <a:t>book on </a:t>
            </a:r>
            <a:r>
              <a:rPr lang="hi-IN" sz="2400" dirty="0"/>
              <a:t>शेल्फ' को '738' के रूप में कोडित किया गया है।</a:t>
            </a:r>
          </a:p>
          <a:p>
            <a:pPr marL="514350" indent="-514350" algn="just">
              <a:buAutoNum type="romanUcPeriod"/>
            </a:pPr>
            <a:r>
              <a:rPr lang="hi-IN" sz="2400" dirty="0"/>
              <a:t>उसी कूट भाषा में '</a:t>
            </a:r>
            <a:r>
              <a:rPr lang="en-US" sz="2400" dirty="0"/>
              <a:t>your Book </a:t>
            </a:r>
            <a:r>
              <a:rPr lang="hi-IN" sz="2400" dirty="0"/>
              <a:t>शेल्फ' को '278' के रूप में कूटबद्ध किया गया है।</a:t>
            </a:r>
            <a:endParaRPr lang="en-US" sz="2400" dirty="0"/>
          </a:p>
          <a:p>
            <a:pPr algn="just"/>
            <a:endParaRPr lang="en-US" sz="2400" dirty="0"/>
          </a:p>
          <a:p>
            <a:pPr algn="just"/>
            <a:endParaRPr lang="en-US" sz="2400" dirty="0"/>
          </a:p>
        </p:txBody>
      </p:sp>
    </p:spTree>
    <p:extLst>
      <p:ext uri="{BB962C8B-B14F-4D97-AF65-F5344CB8AC3E}">
        <p14:creationId xmlns:p14="http://schemas.microsoft.com/office/powerpoint/2010/main" val="28676593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66A14004-E8AA-3EE3-B109-72A7C8B47678}"/>
              </a:ext>
            </a:extLst>
          </p:cNvPr>
          <p:cNvSpPr txBox="1"/>
          <p:nvPr/>
        </p:nvSpPr>
        <p:spPr>
          <a:xfrm>
            <a:off x="71120" y="238358"/>
            <a:ext cx="9428480" cy="461665"/>
          </a:xfrm>
          <a:prstGeom prst="rect">
            <a:avLst/>
          </a:prstGeom>
          <a:noFill/>
        </p:spPr>
        <p:txBody>
          <a:bodyPr wrap="square">
            <a:spAutoFit/>
          </a:bodyPr>
          <a:lstStyle/>
          <a:p>
            <a:pPr algn="ctr"/>
            <a:r>
              <a:rPr lang="en-IN" sz="2400" b="1" dirty="0">
                <a:solidFill>
                  <a:schemeClr val="bg1"/>
                </a:solidFill>
                <a:latin typeface="Cambria" panose="02040503050406030204" pitchFamily="18" charset="0"/>
                <a:ea typeface="Cambria" panose="02040503050406030204" pitchFamily="18" charset="0"/>
              </a:rPr>
              <a:t>RRB JE &amp; SSC JE 2023 | Reasoning  Classes | By Abhishek Sir</a:t>
            </a:r>
          </a:p>
        </p:txBody>
      </p:sp>
      <p:sp>
        <p:nvSpPr>
          <p:cNvPr id="6" name="TextBox 5">
            <a:extLst>
              <a:ext uri="{FF2B5EF4-FFF2-40B4-BE49-F238E27FC236}">
                <a16:creationId xmlns:a16="http://schemas.microsoft.com/office/drawing/2014/main" id="{D1F931C9-8BEC-0D7A-3B4F-CCCC0DCBF100}"/>
              </a:ext>
            </a:extLst>
          </p:cNvPr>
          <p:cNvSpPr txBox="1"/>
          <p:nvPr/>
        </p:nvSpPr>
        <p:spPr>
          <a:xfrm>
            <a:off x="254525" y="938381"/>
            <a:ext cx="11340444" cy="2031325"/>
          </a:xfrm>
          <a:prstGeom prst="rect">
            <a:avLst/>
          </a:prstGeom>
          <a:noFill/>
        </p:spPr>
        <p:txBody>
          <a:bodyPr wrap="square">
            <a:spAutoFit/>
          </a:bodyPr>
          <a:lstStyle/>
          <a:p>
            <a:r>
              <a:rPr lang="en-US" b="1" i="0" dirty="0">
                <a:solidFill>
                  <a:srgbClr val="222222"/>
                </a:solidFill>
                <a:effectLst/>
                <a:latin typeface="Roboto" panose="02000000000000000000" pitchFamily="2" charset="0"/>
              </a:rPr>
              <a:t>Q.7 What is the code for “Working” in a certain language?</a:t>
            </a:r>
            <a:br>
              <a:rPr lang="en-US" dirty="0"/>
            </a:br>
            <a:br>
              <a:rPr lang="en-US" dirty="0"/>
            </a:br>
            <a:r>
              <a:rPr lang="en-US" b="1" i="0" dirty="0">
                <a:solidFill>
                  <a:srgbClr val="222222"/>
                </a:solidFill>
                <a:effectLst/>
                <a:latin typeface="Roboto" panose="02000000000000000000" pitchFamily="2" charset="0"/>
              </a:rPr>
              <a:t>Statement I: </a:t>
            </a:r>
            <a:r>
              <a:rPr lang="en-US" b="0" i="0" dirty="0">
                <a:solidFill>
                  <a:srgbClr val="222222"/>
                </a:solidFill>
                <a:effectLst/>
                <a:latin typeface="Roboto" panose="02000000000000000000" pitchFamily="2" charset="0"/>
              </a:rPr>
              <a:t>In a certain language “My computer not working” is coded as “</a:t>
            </a:r>
            <a:r>
              <a:rPr lang="en-US" b="0" i="0" dirty="0" err="1">
                <a:solidFill>
                  <a:srgbClr val="222222"/>
                </a:solidFill>
                <a:effectLst/>
                <a:latin typeface="Roboto" panose="02000000000000000000" pitchFamily="2" charset="0"/>
              </a:rPr>
              <a:t>tz</a:t>
            </a:r>
            <a:r>
              <a:rPr lang="en-US" b="0" i="0" dirty="0">
                <a:solidFill>
                  <a:srgbClr val="222222"/>
                </a:solidFill>
                <a:effectLst/>
                <a:latin typeface="Roboto" panose="02000000000000000000" pitchFamily="2" charset="0"/>
              </a:rPr>
              <a:t> </a:t>
            </a:r>
            <a:r>
              <a:rPr lang="en-US" b="0" i="0" dirty="0" err="1">
                <a:solidFill>
                  <a:srgbClr val="222222"/>
                </a:solidFill>
                <a:effectLst/>
                <a:latin typeface="Roboto" panose="02000000000000000000" pitchFamily="2" charset="0"/>
              </a:rPr>
              <a:t>jz</a:t>
            </a:r>
            <a:r>
              <a:rPr lang="en-US" b="0" i="0" dirty="0">
                <a:solidFill>
                  <a:srgbClr val="222222"/>
                </a:solidFill>
                <a:effectLst/>
                <a:latin typeface="Roboto" panose="02000000000000000000" pitchFamily="2" charset="0"/>
              </a:rPr>
              <a:t> </a:t>
            </a:r>
            <a:r>
              <a:rPr lang="en-US" b="0" i="0" dirty="0" err="1">
                <a:solidFill>
                  <a:srgbClr val="222222"/>
                </a:solidFill>
                <a:effectLst/>
                <a:latin typeface="Roboto" panose="02000000000000000000" pitchFamily="2" charset="0"/>
              </a:rPr>
              <a:t>ez</a:t>
            </a:r>
            <a:r>
              <a:rPr lang="en-US" b="0" i="0" dirty="0">
                <a:solidFill>
                  <a:srgbClr val="222222"/>
                </a:solidFill>
                <a:effectLst/>
                <a:latin typeface="Roboto" panose="02000000000000000000" pitchFamily="2" charset="0"/>
              </a:rPr>
              <a:t> </a:t>
            </a:r>
            <a:r>
              <a:rPr lang="en-US" b="0" i="0" dirty="0" err="1">
                <a:solidFill>
                  <a:srgbClr val="222222"/>
                </a:solidFill>
                <a:effectLst/>
                <a:latin typeface="Roboto" panose="02000000000000000000" pitchFamily="2" charset="0"/>
              </a:rPr>
              <a:t>sz</a:t>
            </a:r>
            <a:r>
              <a:rPr lang="en-US" b="0" i="0" dirty="0">
                <a:solidFill>
                  <a:srgbClr val="222222"/>
                </a:solidFill>
                <a:effectLst/>
                <a:latin typeface="Roboto" panose="02000000000000000000" pitchFamily="2" charset="0"/>
              </a:rPr>
              <a:t>” and “ Computer consists CPU and Mouse” is coded as “</a:t>
            </a:r>
            <a:r>
              <a:rPr lang="en-US" b="0" i="0" dirty="0" err="1">
                <a:solidFill>
                  <a:srgbClr val="222222"/>
                </a:solidFill>
                <a:effectLst/>
                <a:latin typeface="Roboto" panose="02000000000000000000" pitchFamily="2" charset="0"/>
              </a:rPr>
              <a:t>rz</a:t>
            </a:r>
            <a:r>
              <a:rPr lang="en-US" b="0" i="0" dirty="0">
                <a:solidFill>
                  <a:srgbClr val="222222"/>
                </a:solidFill>
                <a:effectLst/>
                <a:latin typeface="Roboto" panose="02000000000000000000" pitchFamily="2" charset="0"/>
              </a:rPr>
              <a:t> </a:t>
            </a:r>
            <a:r>
              <a:rPr lang="en-US" b="0" i="0" dirty="0" err="1">
                <a:solidFill>
                  <a:srgbClr val="222222"/>
                </a:solidFill>
                <a:effectLst/>
                <a:latin typeface="Roboto" panose="02000000000000000000" pitchFamily="2" charset="0"/>
              </a:rPr>
              <a:t>fz</a:t>
            </a:r>
            <a:r>
              <a:rPr lang="en-US" b="0" i="0" dirty="0">
                <a:solidFill>
                  <a:srgbClr val="222222"/>
                </a:solidFill>
                <a:effectLst/>
                <a:latin typeface="Roboto" panose="02000000000000000000" pitchFamily="2" charset="0"/>
              </a:rPr>
              <a:t> </a:t>
            </a:r>
            <a:r>
              <a:rPr lang="en-US" b="0" i="0" dirty="0" err="1">
                <a:solidFill>
                  <a:srgbClr val="222222"/>
                </a:solidFill>
                <a:effectLst/>
                <a:latin typeface="Roboto" panose="02000000000000000000" pitchFamily="2" charset="0"/>
              </a:rPr>
              <a:t>mz</a:t>
            </a:r>
            <a:r>
              <a:rPr lang="en-US" b="0" i="0" dirty="0">
                <a:solidFill>
                  <a:srgbClr val="222222"/>
                </a:solidFill>
                <a:effectLst/>
                <a:latin typeface="Roboto" panose="02000000000000000000" pitchFamily="2" charset="0"/>
              </a:rPr>
              <a:t> </a:t>
            </a:r>
            <a:r>
              <a:rPr lang="en-US" b="0" i="0" dirty="0" err="1">
                <a:solidFill>
                  <a:srgbClr val="222222"/>
                </a:solidFill>
                <a:effectLst/>
                <a:latin typeface="Roboto" panose="02000000000000000000" pitchFamily="2" charset="0"/>
              </a:rPr>
              <a:t>jz</a:t>
            </a:r>
            <a:r>
              <a:rPr lang="en-US" b="0" i="0" dirty="0">
                <a:solidFill>
                  <a:srgbClr val="222222"/>
                </a:solidFill>
                <a:effectLst/>
                <a:latin typeface="Roboto" panose="02000000000000000000" pitchFamily="2" charset="0"/>
              </a:rPr>
              <a:t> </a:t>
            </a:r>
            <a:r>
              <a:rPr lang="en-US" b="0" i="0" dirty="0" err="1">
                <a:solidFill>
                  <a:srgbClr val="222222"/>
                </a:solidFill>
                <a:effectLst/>
                <a:latin typeface="Roboto" panose="02000000000000000000" pitchFamily="2" charset="0"/>
              </a:rPr>
              <a:t>uz</a:t>
            </a:r>
            <a:r>
              <a:rPr lang="en-US" b="0" i="0" dirty="0">
                <a:solidFill>
                  <a:srgbClr val="222222"/>
                </a:solidFill>
                <a:effectLst/>
                <a:latin typeface="Roboto" panose="02000000000000000000" pitchFamily="2" charset="0"/>
              </a:rPr>
              <a:t>”</a:t>
            </a:r>
            <a:br>
              <a:rPr lang="en-US" dirty="0"/>
            </a:br>
            <a:br>
              <a:rPr lang="en-US" dirty="0"/>
            </a:br>
            <a:r>
              <a:rPr lang="en-US" b="1" i="0" dirty="0">
                <a:solidFill>
                  <a:srgbClr val="222222"/>
                </a:solidFill>
                <a:effectLst/>
                <a:latin typeface="Roboto" panose="02000000000000000000" pitchFamily="2" charset="0"/>
              </a:rPr>
              <a:t>Statement II: </a:t>
            </a:r>
            <a:r>
              <a:rPr lang="en-US" b="0" i="0" dirty="0">
                <a:solidFill>
                  <a:srgbClr val="222222"/>
                </a:solidFill>
                <a:effectLst/>
                <a:latin typeface="Roboto" panose="02000000000000000000" pitchFamily="2" charset="0"/>
              </a:rPr>
              <a:t>In a certain language “ Smart preparation is Best” is coded as “</a:t>
            </a:r>
            <a:r>
              <a:rPr lang="en-US" b="0" i="0" dirty="0" err="1">
                <a:solidFill>
                  <a:srgbClr val="222222"/>
                </a:solidFill>
                <a:effectLst/>
                <a:latin typeface="Roboto" panose="02000000000000000000" pitchFamily="2" charset="0"/>
              </a:rPr>
              <a:t>lz</a:t>
            </a:r>
            <a:r>
              <a:rPr lang="en-US" b="0" i="0" dirty="0">
                <a:solidFill>
                  <a:srgbClr val="222222"/>
                </a:solidFill>
                <a:effectLst/>
                <a:latin typeface="Roboto" panose="02000000000000000000" pitchFamily="2" charset="0"/>
              </a:rPr>
              <a:t> </a:t>
            </a:r>
            <a:r>
              <a:rPr lang="en-US" b="0" i="0" dirty="0" err="1">
                <a:solidFill>
                  <a:srgbClr val="222222"/>
                </a:solidFill>
                <a:effectLst/>
                <a:latin typeface="Roboto" panose="02000000000000000000" pitchFamily="2" charset="0"/>
              </a:rPr>
              <a:t>dz</a:t>
            </a:r>
            <a:r>
              <a:rPr lang="en-US" b="0" i="0" dirty="0">
                <a:solidFill>
                  <a:srgbClr val="222222"/>
                </a:solidFill>
                <a:effectLst/>
                <a:latin typeface="Roboto" panose="02000000000000000000" pitchFamily="2" charset="0"/>
              </a:rPr>
              <a:t> </a:t>
            </a:r>
            <a:r>
              <a:rPr lang="en-US" b="0" i="0" dirty="0" err="1">
                <a:solidFill>
                  <a:srgbClr val="222222"/>
                </a:solidFill>
                <a:effectLst/>
                <a:latin typeface="Roboto" panose="02000000000000000000" pitchFamily="2" charset="0"/>
              </a:rPr>
              <a:t>pz</a:t>
            </a:r>
            <a:r>
              <a:rPr lang="en-US" b="0" i="0" dirty="0">
                <a:solidFill>
                  <a:srgbClr val="222222"/>
                </a:solidFill>
                <a:effectLst/>
                <a:latin typeface="Roboto" panose="02000000000000000000" pitchFamily="2" charset="0"/>
              </a:rPr>
              <a:t> </a:t>
            </a:r>
            <a:r>
              <a:rPr lang="en-US" b="0" i="0" dirty="0" err="1">
                <a:solidFill>
                  <a:srgbClr val="222222"/>
                </a:solidFill>
                <a:effectLst/>
                <a:latin typeface="Roboto" panose="02000000000000000000" pitchFamily="2" charset="0"/>
              </a:rPr>
              <a:t>gz</a:t>
            </a:r>
            <a:r>
              <a:rPr lang="en-US" b="0" i="0" dirty="0">
                <a:solidFill>
                  <a:srgbClr val="222222"/>
                </a:solidFill>
                <a:effectLst/>
                <a:latin typeface="Roboto" panose="02000000000000000000" pitchFamily="2" charset="0"/>
              </a:rPr>
              <a:t>” and “Smart working is best” is coded as “</a:t>
            </a:r>
            <a:r>
              <a:rPr lang="en-US" b="0" i="0" dirty="0" err="1">
                <a:solidFill>
                  <a:srgbClr val="222222"/>
                </a:solidFill>
                <a:effectLst/>
                <a:latin typeface="Roboto" panose="02000000000000000000" pitchFamily="2" charset="0"/>
              </a:rPr>
              <a:t>pz</a:t>
            </a:r>
            <a:r>
              <a:rPr lang="en-US" b="0" i="0" dirty="0">
                <a:solidFill>
                  <a:srgbClr val="222222"/>
                </a:solidFill>
                <a:effectLst/>
                <a:latin typeface="Roboto" panose="02000000000000000000" pitchFamily="2" charset="0"/>
              </a:rPr>
              <a:t> </a:t>
            </a:r>
            <a:r>
              <a:rPr lang="en-US" b="0" i="0" dirty="0" err="1">
                <a:solidFill>
                  <a:srgbClr val="222222"/>
                </a:solidFill>
                <a:effectLst/>
                <a:latin typeface="Roboto" panose="02000000000000000000" pitchFamily="2" charset="0"/>
              </a:rPr>
              <a:t>gz</a:t>
            </a:r>
            <a:r>
              <a:rPr lang="en-US" b="0" i="0" dirty="0">
                <a:solidFill>
                  <a:srgbClr val="222222"/>
                </a:solidFill>
                <a:effectLst/>
                <a:latin typeface="Roboto" panose="02000000000000000000" pitchFamily="2" charset="0"/>
              </a:rPr>
              <a:t> </a:t>
            </a:r>
            <a:r>
              <a:rPr lang="en-US" b="0" i="0" dirty="0" err="1">
                <a:solidFill>
                  <a:srgbClr val="222222"/>
                </a:solidFill>
                <a:effectLst/>
                <a:latin typeface="Roboto" panose="02000000000000000000" pitchFamily="2" charset="0"/>
              </a:rPr>
              <a:t>dz</a:t>
            </a:r>
            <a:r>
              <a:rPr lang="en-US" b="0" i="0" dirty="0">
                <a:solidFill>
                  <a:srgbClr val="222222"/>
                </a:solidFill>
                <a:effectLst/>
                <a:latin typeface="Roboto" panose="02000000000000000000" pitchFamily="2" charset="0"/>
              </a:rPr>
              <a:t> </a:t>
            </a:r>
            <a:r>
              <a:rPr lang="en-US" b="0" i="0" dirty="0" err="1">
                <a:solidFill>
                  <a:srgbClr val="222222"/>
                </a:solidFill>
                <a:effectLst/>
                <a:latin typeface="Roboto" panose="02000000000000000000" pitchFamily="2" charset="0"/>
              </a:rPr>
              <a:t>sz</a:t>
            </a:r>
            <a:r>
              <a:rPr lang="en-US" b="0" i="0" dirty="0">
                <a:solidFill>
                  <a:srgbClr val="222222"/>
                </a:solidFill>
                <a:effectLst/>
                <a:latin typeface="Roboto" panose="02000000000000000000" pitchFamily="2" charset="0"/>
              </a:rPr>
              <a:t>”</a:t>
            </a:r>
            <a:endParaRPr lang="en-US" dirty="0"/>
          </a:p>
        </p:txBody>
      </p:sp>
      <p:sp>
        <p:nvSpPr>
          <p:cNvPr id="8" name="TextBox 7">
            <a:extLst>
              <a:ext uri="{FF2B5EF4-FFF2-40B4-BE49-F238E27FC236}">
                <a16:creationId xmlns:a16="http://schemas.microsoft.com/office/drawing/2014/main" id="{0DCEC696-4619-E775-1B4E-CC5F4D434667}"/>
              </a:ext>
            </a:extLst>
          </p:cNvPr>
          <p:cNvSpPr txBox="1"/>
          <p:nvPr/>
        </p:nvSpPr>
        <p:spPr>
          <a:xfrm>
            <a:off x="339366" y="4175189"/>
            <a:ext cx="11585541" cy="1631216"/>
          </a:xfrm>
          <a:prstGeom prst="rect">
            <a:avLst/>
          </a:prstGeom>
          <a:noFill/>
        </p:spPr>
        <p:txBody>
          <a:bodyPr wrap="square">
            <a:spAutoFit/>
          </a:bodyPr>
          <a:lstStyle/>
          <a:p>
            <a:r>
              <a:rPr lang="en-US" sz="2000" dirty="0"/>
              <a:t>Q.7 </a:t>
            </a:r>
            <a:r>
              <a:rPr lang="en-US" sz="2000" dirty="0" err="1"/>
              <a:t>एक</a:t>
            </a:r>
            <a:r>
              <a:rPr lang="en-US" sz="2000" dirty="0"/>
              <a:t> </a:t>
            </a:r>
            <a:r>
              <a:rPr lang="en-US" sz="2000" dirty="0" err="1"/>
              <a:t>निश्चित</a:t>
            </a:r>
            <a:r>
              <a:rPr lang="en-US" sz="2000" dirty="0"/>
              <a:t> </a:t>
            </a:r>
            <a:r>
              <a:rPr lang="en-US" sz="2000" dirty="0" err="1"/>
              <a:t>भाषा</a:t>
            </a:r>
            <a:r>
              <a:rPr lang="en-US" sz="2000" dirty="0"/>
              <a:t> </a:t>
            </a:r>
            <a:r>
              <a:rPr lang="en-US" sz="2000" dirty="0" err="1"/>
              <a:t>में</a:t>
            </a:r>
            <a:r>
              <a:rPr lang="en-US" sz="2000" dirty="0"/>
              <a:t> “Working” </a:t>
            </a:r>
            <a:r>
              <a:rPr lang="en-US" sz="2000" dirty="0" err="1"/>
              <a:t>के</a:t>
            </a:r>
            <a:r>
              <a:rPr lang="en-US" sz="2000" dirty="0"/>
              <a:t> </a:t>
            </a:r>
            <a:r>
              <a:rPr lang="en-US" sz="2000" dirty="0" err="1"/>
              <a:t>लिए</a:t>
            </a:r>
            <a:r>
              <a:rPr lang="en-US" sz="2000" dirty="0"/>
              <a:t> </a:t>
            </a:r>
            <a:r>
              <a:rPr lang="en-US" sz="2000" dirty="0" err="1"/>
              <a:t>क्या</a:t>
            </a:r>
            <a:r>
              <a:rPr lang="en-US" sz="2000" dirty="0"/>
              <a:t> </a:t>
            </a:r>
            <a:r>
              <a:rPr lang="en-US" sz="2000" dirty="0" err="1"/>
              <a:t>कोड</a:t>
            </a:r>
            <a:r>
              <a:rPr lang="en-US" sz="2000" dirty="0"/>
              <a:t> </a:t>
            </a:r>
            <a:r>
              <a:rPr lang="en-US" sz="2000" dirty="0" err="1"/>
              <a:t>है</a:t>
            </a:r>
            <a:r>
              <a:rPr lang="en-US" sz="2000" dirty="0"/>
              <a:t>? </a:t>
            </a:r>
          </a:p>
          <a:p>
            <a:r>
              <a:rPr lang="en-US" sz="2000" dirty="0" err="1"/>
              <a:t>कथन</a:t>
            </a:r>
            <a:r>
              <a:rPr lang="en-US" sz="2000" dirty="0"/>
              <a:t> I: </a:t>
            </a:r>
            <a:r>
              <a:rPr lang="en-US" sz="2000" dirty="0" err="1"/>
              <a:t>एक</a:t>
            </a:r>
            <a:r>
              <a:rPr lang="en-US" sz="2000" dirty="0"/>
              <a:t> </a:t>
            </a:r>
            <a:r>
              <a:rPr lang="en-US" sz="2000" dirty="0" err="1"/>
              <a:t>निश्चित</a:t>
            </a:r>
            <a:r>
              <a:rPr lang="en-US" sz="2000" dirty="0"/>
              <a:t> </a:t>
            </a:r>
            <a:r>
              <a:rPr lang="en-US" sz="2000" dirty="0" err="1"/>
              <a:t>भाषा</a:t>
            </a:r>
            <a:r>
              <a:rPr lang="en-US" sz="2000" dirty="0"/>
              <a:t> </a:t>
            </a:r>
            <a:r>
              <a:rPr lang="en-US" sz="2000" dirty="0" err="1"/>
              <a:t>में</a:t>
            </a:r>
            <a:r>
              <a:rPr lang="en-US" sz="2000" dirty="0"/>
              <a:t> "</a:t>
            </a:r>
            <a:r>
              <a:rPr lang="en-US" sz="2000" dirty="0" err="1"/>
              <a:t>मेरा</a:t>
            </a:r>
            <a:r>
              <a:rPr lang="en-US" sz="2000" dirty="0"/>
              <a:t> </a:t>
            </a:r>
            <a:r>
              <a:rPr lang="en-US" sz="2000" dirty="0" err="1"/>
              <a:t>कंप्यूटर</a:t>
            </a:r>
            <a:r>
              <a:rPr lang="en-US" sz="2000" dirty="0"/>
              <a:t> </a:t>
            </a:r>
            <a:r>
              <a:rPr lang="en-US" sz="2000" dirty="0" err="1"/>
              <a:t>काम</a:t>
            </a:r>
            <a:r>
              <a:rPr lang="en-US" sz="2000" dirty="0"/>
              <a:t> </a:t>
            </a:r>
            <a:r>
              <a:rPr lang="en-US" sz="2000" dirty="0" err="1"/>
              <a:t>नहीं</a:t>
            </a:r>
            <a:r>
              <a:rPr lang="en-US" sz="2000" dirty="0"/>
              <a:t> </a:t>
            </a:r>
            <a:r>
              <a:rPr lang="en-US" sz="2000" dirty="0" err="1"/>
              <a:t>कर</a:t>
            </a:r>
            <a:r>
              <a:rPr lang="en-US" sz="2000" dirty="0"/>
              <a:t> </a:t>
            </a:r>
            <a:r>
              <a:rPr lang="en-US" sz="2000" dirty="0" err="1"/>
              <a:t>रहा</a:t>
            </a:r>
            <a:r>
              <a:rPr lang="en-US" sz="2000" dirty="0"/>
              <a:t> </a:t>
            </a:r>
            <a:r>
              <a:rPr lang="en-US" sz="2000" dirty="0" err="1"/>
              <a:t>है</a:t>
            </a:r>
            <a:r>
              <a:rPr lang="en-US" sz="2000" dirty="0"/>
              <a:t>" </a:t>
            </a:r>
            <a:r>
              <a:rPr lang="en-US" sz="2000" dirty="0" err="1"/>
              <a:t>को</a:t>
            </a:r>
            <a:r>
              <a:rPr lang="en-US" sz="2000" dirty="0"/>
              <a:t> "</a:t>
            </a:r>
            <a:r>
              <a:rPr lang="en-US" sz="2000" dirty="0" err="1"/>
              <a:t>tz</a:t>
            </a:r>
            <a:r>
              <a:rPr lang="en-US" sz="2000" dirty="0"/>
              <a:t> </a:t>
            </a:r>
            <a:r>
              <a:rPr lang="en-US" sz="2000" dirty="0" err="1"/>
              <a:t>jz</a:t>
            </a:r>
            <a:r>
              <a:rPr lang="en-US" sz="2000" dirty="0"/>
              <a:t> </a:t>
            </a:r>
            <a:r>
              <a:rPr lang="en-US" sz="2000" dirty="0" err="1"/>
              <a:t>ez</a:t>
            </a:r>
            <a:r>
              <a:rPr lang="en-US" sz="2000" dirty="0"/>
              <a:t> </a:t>
            </a:r>
            <a:r>
              <a:rPr lang="en-US" sz="2000" dirty="0" err="1"/>
              <a:t>sz</a:t>
            </a:r>
            <a:r>
              <a:rPr lang="en-US" sz="2000" dirty="0"/>
              <a:t>" </a:t>
            </a:r>
            <a:r>
              <a:rPr lang="en-US" sz="2000" dirty="0" err="1"/>
              <a:t>के</a:t>
            </a:r>
            <a:r>
              <a:rPr lang="en-US" sz="2000" dirty="0"/>
              <a:t> </a:t>
            </a:r>
            <a:r>
              <a:rPr lang="en-US" sz="2000" dirty="0" err="1"/>
              <a:t>रूप</a:t>
            </a:r>
            <a:r>
              <a:rPr lang="en-US" sz="2000" dirty="0"/>
              <a:t> </a:t>
            </a:r>
            <a:r>
              <a:rPr lang="en-US" sz="2000" dirty="0" err="1"/>
              <a:t>में</a:t>
            </a:r>
            <a:r>
              <a:rPr lang="en-US" sz="2000" dirty="0"/>
              <a:t> </a:t>
            </a:r>
            <a:r>
              <a:rPr lang="en-US" sz="2000" dirty="0" err="1"/>
              <a:t>कोडित</a:t>
            </a:r>
            <a:r>
              <a:rPr lang="en-US" sz="2000" dirty="0"/>
              <a:t> </a:t>
            </a:r>
            <a:r>
              <a:rPr lang="en-US" sz="2000" dirty="0" err="1"/>
              <a:t>किया</a:t>
            </a:r>
            <a:r>
              <a:rPr lang="en-US" sz="2000" dirty="0"/>
              <a:t> </a:t>
            </a:r>
            <a:r>
              <a:rPr lang="en-US" sz="2000" dirty="0" err="1"/>
              <a:t>गया</a:t>
            </a:r>
            <a:r>
              <a:rPr lang="en-US" sz="2000" dirty="0"/>
              <a:t> </a:t>
            </a:r>
            <a:r>
              <a:rPr lang="en-US" sz="2000" dirty="0" err="1"/>
              <a:t>है</a:t>
            </a:r>
            <a:r>
              <a:rPr lang="en-US" sz="2000" dirty="0"/>
              <a:t> </a:t>
            </a:r>
            <a:r>
              <a:rPr lang="en-US" sz="2000" dirty="0" err="1"/>
              <a:t>और</a:t>
            </a:r>
            <a:r>
              <a:rPr lang="en-US" sz="2000" dirty="0"/>
              <a:t> "</a:t>
            </a:r>
            <a:r>
              <a:rPr lang="en-US" sz="2000" dirty="0" err="1"/>
              <a:t>कंप्यूटर</a:t>
            </a:r>
            <a:r>
              <a:rPr lang="en-US" sz="2000" dirty="0"/>
              <a:t> </a:t>
            </a:r>
            <a:r>
              <a:rPr lang="en-US" sz="2000" dirty="0" err="1"/>
              <a:t>में</a:t>
            </a:r>
            <a:r>
              <a:rPr lang="en-US" sz="2000" dirty="0"/>
              <a:t> CPU </a:t>
            </a:r>
            <a:r>
              <a:rPr lang="en-US" sz="2000" dirty="0" err="1"/>
              <a:t>और</a:t>
            </a:r>
            <a:r>
              <a:rPr lang="en-US" sz="2000" dirty="0"/>
              <a:t> </a:t>
            </a:r>
            <a:r>
              <a:rPr lang="en-US" sz="2000" dirty="0" err="1"/>
              <a:t>माउस</a:t>
            </a:r>
            <a:r>
              <a:rPr lang="en-US" sz="2000" dirty="0"/>
              <a:t> </a:t>
            </a:r>
            <a:r>
              <a:rPr lang="en-US" sz="2000" dirty="0" err="1"/>
              <a:t>शामिल</a:t>
            </a:r>
            <a:r>
              <a:rPr lang="en-US" sz="2000" dirty="0"/>
              <a:t> </a:t>
            </a:r>
            <a:r>
              <a:rPr lang="en-US" sz="2000" dirty="0" err="1"/>
              <a:t>हैं</a:t>
            </a:r>
            <a:r>
              <a:rPr lang="en-US" sz="2000" dirty="0"/>
              <a:t>" </a:t>
            </a:r>
            <a:r>
              <a:rPr lang="en-US" sz="2000" dirty="0" err="1"/>
              <a:t>को</a:t>
            </a:r>
            <a:r>
              <a:rPr lang="en-US" sz="2000" dirty="0"/>
              <a:t> "</a:t>
            </a:r>
            <a:r>
              <a:rPr lang="en-US" sz="2000" dirty="0" err="1"/>
              <a:t>rz</a:t>
            </a:r>
            <a:r>
              <a:rPr lang="en-US" sz="2000" dirty="0"/>
              <a:t> </a:t>
            </a:r>
            <a:r>
              <a:rPr lang="en-US" sz="2000" dirty="0" err="1"/>
              <a:t>fz</a:t>
            </a:r>
            <a:r>
              <a:rPr lang="en-US" sz="2000" dirty="0"/>
              <a:t> </a:t>
            </a:r>
            <a:r>
              <a:rPr lang="en-US" sz="2000" dirty="0" err="1"/>
              <a:t>mz</a:t>
            </a:r>
            <a:r>
              <a:rPr lang="en-US" sz="2000" dirty="0"/>
              <a:t> </a:t>
            </a:r>
            <a:r>
              <a:rPr lang="en-US" sz="2000" dirty="0" err="1"/>
              <a:t>jz</a:t>
            </a:r>
            <a:r>
              <a:rPr lang="en-US" sz="2000" dirty="0"/>
              <a:t> </a:t>
            </a:r>
            <a:r>
              <a:rPr lang="en-US" sz="2000" dirty="0" err="1"/>
              <a:t>uz</a:t>
            </a:r>
            <a:r>
              <a:rPr lang="en-US" sz="2000" dirty="0"/>
              <a:t>" </a:t>
            </a:r>
            <a:r>
              <a:rPr lang="en-US" sz="2000" dirty="0" err="1"/>
              <a:t>के</a:t>
            </a:r>
            <a:r>
              <a:rPr lang="en-US" sz="2000" dirty="0"/>
              <a:t> </a:t>
            </a:r>
            <a:r>
              <a:rPr lang="en-US" sz="2000" dirty="0" err="1"/>
              <a:t>रूप</a:t>
            </a:r>
            <a:r>
              <a:rPr lang="en-US" sz="2000" dirty="0"/>
              <a:t> </a:t>
            </a:r>
            <a:r>
              <a:rPr lang="en-US" sz="2000" dirty="0" err="1"/>
              <a:t>में</a:t>
            </a:r>
            <a:r>
              <a:rPr lang="en-US" sz="2000" dirty="0"/>
              <a:t> </a:t>
            </a:r>
            <a:r>
              <a:rPr lang="en-US" sz="2000" dirty="0" err="1"/>
              <a:t>कोडित</a:t>
            </a:r>
            <a:r>
              <a:rPr lang="en-US" sz="2000" dirty="0"/>
              <a:t> </a:t>
            </a:r>
            <a:r>
              <a:rPr lang="en-US" sz="2000" dirty="0" err="1"/>
              <a:t>किया</a:t>
            </a:r>
            <a:r>
              <a:rPr lang="en-US" sz="2000" dirty="0"/>
              <a:t> </a:t>
            </a:r>
            <a:r>
              <a:rPr lang="en-US" sz="2000" dirty="0" err="1"/>
              <a:t>गया</a:t>
            </a:r>
            <a:r>
              <a:rPr lang="en-US" sz="2000" dirty="0"/>
              <a:t> </a:t>
            </a:r>
            <a:r>
              <a:rPr lang="en-US" sz="2000" dirty="0" err="1"/>
              <a:t>है</a:t>
            </a:r>
            <a:r>
              <a:rPr lang="en-US" sz="2000" dirty="0"/>
              <a:t>। </a:t>
            </a:r>
          </a:p>
          <a:p>
            <a:r>
              <a:rPr lang="en-US" sz="2000" dirty="0" err="1"/>
              <a:t>कथन</a:t>
            </a:r>
            <a:r>
              <a:rPr lang="en-US" sz="2000" dirty="0"/>
              <a:t> II: </a:t>
            </a:r>
            <a:r>
              <a:rPr lang="en-US" sz="2000" dirty="0" err="1"/>
              <a:t>एक</a:t>
            </a:r>
            <a:r>
              <a:rPr lang="en-US" sz="2000" dirty="0"/>
              <a:t> </a:t>
            </a:r>
            <a:r>
              <a:rPr lang="en-US" sz="2000" dirty="0" err="1"/>
              <a:t>निश्चित</a:t>
            </a:r>
            <a:r>
              <a:rPr lang="en-US" sz="2000" dirty="0"/>
              <a:t> </a:t>
            </a:r>
            <a:r>
              <a:rPr lang="en-US" sz="2000" dirty="0" err="1"/>
              <a:t>भाषा</a:t>
            </a:r>
            <a:r>
              <a:rPr lang="en-US" sz="2000" dirty="0"/>
              <a:t> </a:t>
            </a:r>
            <a:r>
              <a:rPr lang="en-US" sz="2000" dirty="0" err="1"/>
              <a:t>में</a:t>
            </a:r>
            <a:r>
              <a:rPr lang="en-US" sz="2000" dirty="0"/>
              <a:t> "</a:t>
            </a:r>
            <a:r>
              <a:rPr lang="en-US" sz="2000" dirty="0" err="1"/>
              <a:t>स्मार्ट</a:t>
            </a:r>
            <a:r>
              <a:rPr lang="en-US" sz="2000" dirty="0"/>
              <a:t> </a:t>
            </a:r>
            <a:r>
              <a:rPr lang="en-US" sz="2000" dirty="0" err="1"/>
              <a:t>तैयारी</a:t>
            </a:r>
            <a:r>
              <a:rPr lang="en-US" sz="2000" dirty="0"/>
              <a:t>" is Best" </a:t>
            </a:r>
            <a:r>
              <a:rPr lang="en-US" sz="2000" dirty="0" err="1"/>
              <a:t>को</a:t>
            </a:r>
            <a:r>
              <a:rPr lang="en-US" sz="2000" dirty="0"/>
              <a:t> "</a:t>
            </a:r>
            <a:r>
              <a:rPr lang="en-US" sz="2000" dirty="0" err="1"/>
              <a:t>lz</a:t>
            </a:r>
            <a:r>
              <a:rPr lang="en-US" sz="2000" dirty="0"/>
              <a:t> </a:t>
            </a:r>
            <a:r>
              <a:rPr lang="en-US" sz="2000" dirty="0" err="1"/>
              <a:t>dz</a:t>
            </a:r>
            <a:r>
              <a:rPr lang="en-US" sz="2000" dirty="0"/>
              <a:t> </a:t>
            </a:r>
            <a:r>
              <a:rPr lang="en-US" sz="2000" dirty="0" err="1"/>
              <a:t>pz</a:t>
            </a:r>
            <a:r>
              <a:rPr lang="en-US" sz="2000" dirty="0"/>
              <a:t> </a:t>
            </a:r>
            <a:r>
              <a:rPr lang="en-US" sz="2000" dirty="0" err="1"/>
              <a:t>gz</a:t>
            </a:r>
            <a:r>
              <a:rPr lang="en-US" sz="2000" dirty="0"/>
              <a:t>" </a:t>
            </a:r>
            <a:r>
              <a:rPr lang="en-US" sz="2000" dirty="0" err="1"/>
              <a:t>के</a:t>
            </a:r>
            <a:r>
              <a:rPr lang="en-US" sz="2000" dirty="0"/>
              <a:t> </a:t>
            </a:r>
            <a:r>
              <a:rPr lang="en-US" sz="2000" dirty="0" err="1"/>
              <a:t>रूप</a:t>
            </a:r>
            <a:r>
              <a:rPr lang="en-US" sz="2000" dirty="0"/>
              <a:t> </a:t>
            </a:r>
            <a:r>
              <a:rPr lang="en-US" sz="2000" dirty="0" err="1"/>
              <a:t>में</a:t>
            </a:r>
            <a:r>
              <a:rPr lang="en-US" sz="2000" dirty="0"/>
              <a:t> </a:t>
            </a:r>
            <a:r>
              <a:rPr lang="en-US" sz="2000" dirty="0" err="1"/>
              <a:t>कोडित</a:t>
            </a:r>
            <a:r>
              <a:rPr lang="en-US" sz="2000" dirty="0"/>
              <a:t> </a:t>
            </a:r>
            <a:r>
              <a:rPr lang="en-US" sz="2000" dirty="0" err="1"/>
              <a:t>किया</a:t>
            </a:r>
            <a:r>
              <a:rPr lang="en-US" sz="2000" dirty="0"/>
              <a:t> </a:t>
            </a:r>
            <a:r>
              <a:rPr lang="en-US" sz="2000" dirty="0" err="1"/>
              <a:t>गया</a:t>
            </a:r>
            <a:r>
              <a:rPr lang="en-US" sz="2000" dirty="0"/>
              <a:t> </a:t>
            </a:r>
            <a:r>
              <a:rPr lang="en-US" sz="2000" dirty="0" err="1"/>
              <a:t>है</a:t>
            </a:r>
            <a:r>
              <a:rPr lang="en-US" sz="2000" dirty="0"/>
              <a:t> </a:t>
            </a:r>
            <a:r>
              <a:rPr lang="en-US" sz="2000" dirty="0" err="1"/>
              <a:t>और</a:t>
            </a:r>
            <a:r>
              <a:rPr lang="en-US" sz="2000" dirty="0"/>
              <a:t> "Smart Working is best" </a:t>
            </a:r>
            <a:r>
              <a:rPr lang="en-US" sz="2000" dirty="0" err="1"/>
              <a:t>को</a:t>
            </a:r>
            <a:r>
              <a:rPr lang="en-US" sz="2000" dirty="0"/>
              <a:t> "</a:t>
            </a:r>
            <a:r>
              <a:rPr lang="en-US" sz="2000" dirty="0" err="1"/>
              <a:t>pz</a:t>
            </a:r>
            <a:r>
              <a:rPr lang="en-US" sz="2000" dirty="0"/>
              <a:t> </a:t>
            </a:r>
            <a:r>
              <a:rPr lang="en-US" sz="2000" dirty="0" err="1"/>
              <a:t>gz</a:t>
            </a:r>
            <a:r>
              <a:rPr lang="en-US" sz="2000" dirty="0"/>
              <a:t> </a:t>
            </a:r>
            <a:r>
              <a:rPr lang="en-US" sz="2000" dirty="0" err="1"/>
              <a:t>dz</a:t>
            </a:r>
            <a:r>
              <a:rPr lang="en-US" sz="2000" dirty="0"/>
              <a:t> </a:t>
            </a:r>
            <a:r>
              <a:rPr lang="en-US" sz="2000" dirty="0" err="1"/>
              <a:t>sz</a:t>
            </a:r>
            <a:r>
              <a:rPr lang="en-US" sz="2000" dirty="0"/>
              <a:t>" </a:t>
            </a:r>
            <a:r>
              <a:rPr lang="en-US" sz="2000" dirty="0" err="1"/>
              <a:t>के</a:t>
            </a:r>
            <a:r>
              <a:rPr lang="en-US" sz="2000" dirty="0"/>
              <a:t> </a:t>
            </a:r>
            <a:r>
              <a:rPr lang="en-US" sz="2000" dirty="0" err="1"/>
              <a:t>रूप</a:t>
            </a:r>
            <a:r>
              <a:rPr lang="en-US" sz="2000" dirty="0"/>
              <a:t> </a:t>
            </a:r>
            <a:r>
              <a:rPr lang="en-US" sz="2000" dirty="0" err="1"/>
              <a:t>में</a:t>
            </a:r>
            <a:r>
              <a:rPr lang="en-US" sz="2000" dirty="0"/>
              <a:t> </a:t>
            </a:r>
            <a:r>
              <a:rPr lang="en-US" sz="2000" dirty="0" err="1"/>
              <a:t>कोडित</a:t>
            </a:r>
            <a:r>
              <a:rPr lang="en-US" sz="2000" dirty="0"/>
              <a:t> </a:t>
            </a:r>
            <a:r>
              <a:rPr lang="en-US" sz="2000" dirty="0" err="1"/>
              <a:t>किया</a:t>
            </a:r>
            <a:r>
              <a:rPr lang="en-US" sz="2000" dirty="0"/>
              <a:t> </a:t>
            </a:r>
            <a:r>
              <a:rPr lang="en-US" sz="2000" dirty="0" err="1"/>
              <a:t>गया</a:t>
            </a:r>
            <a:r>
              <a:rPr lang="en-US" sz="2000" dirty="0"/>
              <a:t> </a:t>
            </a:r>
            <a:r>
              <a:rPr lang="en-US" sz="2000" dirty="0" err="1"/>
              <a:t>है</a:t>
            </a:r>
            <a:r>
              <a:rPr lang="en-US" sz="2000" dirty="0"/>
              <a:t>।</a:t>
            </a:r>
          </a:p>
        </p:txBody>
      </p:sp>
    </p:spTree>
    <p:extLst>
      <p:ext uri="{BB962C8B-B14F-4D97-AF65-F5344CB8AC3E}">
        <p14:creationId xmlns:p14="http://schemas.microsoft.com/office/powerpoint/2010/main" val="35673185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66A14004-E8AA-3EE3-B109-72A7C8B47678}"/>
              </a:ext>
            </a:extLst>
          </p:cNvPr>
          <p:cNvSpPr txBox="1"/>
          <p:nvPr/>
        </p:nvSpPr>
        <p:spPr>
          <a:xfrm>
            <a:off x="71120" y="238358"/>
            <a:ext cx="9428480" cy="461665"/>
          </a:xfrm>
          <a:prstGeom prst="rect">
            <a:avLst/>
          </a:prstGeom>
          <a:noFill/>
        </p:spPr>
        <p:txBody>
          <a:bodyPr wrap="square">
            <a:spAutoFit/>
          </a:bodyPr>
          <a:lstStyle/>
          <a:p>
            <a:pPr algn="ctr"/>
            <a:r>
              <a:rPr lang="en-IN" sz="2400" b="1" dirty="0">
                <a:solidFill>
                  <a:schemeClr val="bg1"/>
                </a:solidFill>
                <a:latin typeface="Cambria" panose="02040503050406030204" pitchFamily="18" charset="0"/>
                <a:ea typeface="Cambria" panose="02040503050406030204" pitchFamily="18" charset="0"/>
              </a:rPr>
              <a:t>RRB JE &amp; SSC JE 2023 | Reasoning  Classes | By Abhishek Sir</a:t>
            </a:r>
          </a:p>
        </p:txBody>
      </p:sp>
      <p:sp>
        <p:nvSpPr>
          <p:cNvPr id="3" name="TextBox 2">
            <a:extLst>
              <a:ext uri="{FF2B5EF4-FFF2-40B4-BE49-F238E27FC236}">
                <a16:creationId xmlns:a16="http://schemas.microsoft.com/office/drawing/2014/main" id="{E9EB06F5-169B-18E3-BF89-90BECD9178E5}"/>
              </a:ext>
            </a:extLst>
          </p:cNvPr>
          <p:cNvSpPr txBox="1"/>
          <p:nvPr/>
        </p:nvSpPr>
        <p:spPr>
          <a:xfrm>
            <a:off x="331390" y="938381"/>
            <a:ext cx="11529220" cy="3785652"/>
          </a:xfrm>
          <a:prstGeom prst="rect">
            <a:avLst/>
          </a:prstGeom>
          <a:noFill/>
        </p:spPr>
        <p:txBody>
          <a:bodyPr wrap="square">
            <a:spAutoFit/>
          </a:bodyPr>
          <a:lstStyle/>
          <a:p>
            <a:pPr algn="just"/>
            <a:r>
              <a:rPr lang="en-US" sz="2400" b="1" dirty="0"/>
              <a:t>Q.8 </a:t>
            </a:r>
            <a:r>
              <a:rPr lang="en-US" sz="2400" dirty="0"/>
              <a:t>How is V related to R? </a:t>
            </a:r>
          </a:p>
          <a:p>
            <a:pPr algn="just"/>
            <a:endParaRPr lang="en-US" sz="2400" dirty="0"/>
          </a:p>
          <a:p>
            <a:pPr marL="514350" indent="-514350" algn="just">
              <a:buAutoNum type="romanUcPeriod"/>
            </a:pPr>
            <a:r>
              <a:rPr lang="en-US" sz="2400" dirty="0"/>
              <a:t>R is the daughter of G. G and S are children of K. V is husband  of K. </a:t>
            </a:r>
          </a:p>
          <a:p>
            <a:pPr algn="just"/>
            <a:r>
              <a:rPr lang="en-US" sz="2400" dirty="0"/>
              <a:t>ii. M is married of G. M is mother of R. V is father of G.</a:t>
            </a:r>
          </a:p>
          <a:p>
            <a:pPr marL="514350" indent="-514350" algn="just">
              <a:buAutoNum type="romanUcPeriod"/>
            </a:pPr>
            <a:endParaRPr lang="en-US" sz="2400" dirty="0"/>
          </a:p>
          <a:p>
            <a:pPr marL="514350" indent="-514350" algn="just">
              <a:buAutoNum type="romanUcPeriod"/>
            </a:pPr>
            <a:endParaRPr lang="en-US" sz="2400" dirty="0"/>
          </a:p>
          <a:p>
            <a:pPr algn="just"/>
            <a:r>
              <a:rPr lang="en-US" sz="2400" dirty="0"/>
              <a:t>V, R </a:t>
            </a:r>
            <a:r>
              <a:rPr lang="hi-IN" sz="2400" dirty="0"/>
              <a:t>से किस प्रकार संबंधित है?</a:t>
            </a:r>
          </a:p>
          <a:p>
            <a:pPr marL="514350" indent="-514350" algn="just">
              <a:buAutoNum type="romanUcPeriod"/>
            </a:pPr>
            <a:endParaRPr lang="hi-IN" sz="2400" dirty="0"/>
          </a:p>
          <a:p>
            <a:pPr marL="514350" indent="-514350" algn="just">
              <a:buAutoNum type="romanUcPeriod"/>
            </a:pPr>
            <a:r>
              <a:rPr lang="en-US" sz="2400" dirty="0"/>
              <a:t>R, G </a:t>
            </a:r>
            <a:r>
              <a:rPr lang="hi-IN" sz="2400" dirty="0"/>
              <a:t>की पुत्री है। </a:t>
            </a:r>
            <a:r>
              <a:rPr lang="en-US" sz="2400" dirty="0"/>
              <a:t>G </a:t>
            </a:r>
            <a:r>
              <a:rPr lang="hi-IN" sz="2400" dirty="0"/>
              <a:t>और </a:t>
            </a:r>
            <a:r>
              <a:rPr lang="en-US" sz="2400" dirty="0"/>
              <a:t>S, K </a:t>
            </a:r>
            <a:r>
              <a:rPr lang="hi-IN" sz="2400" dirty="0"/>
              <a:t>की संतान हैं। </a:t>
            </a:r>
            <a:r>
              <a:rPr lang="en-US" sz="2400" dirty="0"/>
              <a:t>V, K </a:t>
            </a:r>
            <a:r>
              <a:rPr lang="hi-IN" sz="2400" dirty="0"/>
              <a:t>का पति है।</a:t>
            </a:r>
          </a:p>
          <a:p>
            <a:pPr marL="514350" indent="-514350" algn="just">
              <a:buAutoNum type="romanUcPeriod"/>
            </a:pPr>
            <a:r>
              <a:rPr lang="hi-IN" sz="2400" dirty="0"/>
              <a:t> </a:t>
            </a:r>
            <a:r>
              <a:rPr lang="en-US" sz="2400" dirty="0"/>
              <a:t>M, G </a:t>
            </a:r>
            <a:r>
              <a:rPr lang="hi-IN" sz="2400" dirty="0"/>
              <a:t>से विवाहित है। </a:t>
            </a:r>
            <a:r>
              <a:rPr lang="en-US" sz="2400" dirty="0"/>
              <a:t>M, R </a:t>
            </a:r>
            <a:r>
              <a:rPr lang="hi-IN" sz="2400" dirty="0"/>
              <a:t>की माता है। </a:t>
            </a:r>
            <a:r>
              <a:rPr lang="en-US" sz="2400" dirty="0"/>
              <a:t>V, G </a:t>
            </a:r>
            <a:r>
              <a:rPr lang="hi-IN" sz="2400" dirty="0"/>
              <a:t>का पिता है।</a:t>
            </a:r>
            <a:endParaRPr lang="en-US" sz="2400" dirty="0"/>
          </a:p>
        </p:txBody>
      </p:sp>
    </p:spTree>
    <p:extLst>
      <p:ext uri="{BB962C8B-B14F-4D97-AF65-F5344CB8AC3E}">
        <p14:creationId xmlns:p14="http://schemas.microsoft.com/office/powerpoint/2010/main" val="4021682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66A14004-E8AA-3EE3-B109-72A7C8B47678}"/>
              </a:ext>
            </a:extLst>
          </p:cNvPr>
          <p:cNvSpPr txBox="1"/>
          <p:nvPr/>
        </p:nvSpPr>
        <p:spPr>
          <a:xfrm>
            <a:off x="71120" y="238358"/>
            <a:ext cx="9428480" cy="461665"/>
          </a:xfrm>
          <a:prstGeom prst="rect">
            <a:avLst/>
          </a:prstGeom>
          <a:noFill/>
        </p:spPr>
        <p:txBody>
          <a:bodyPr wrap="square">
            <a:spAutoFit/>
          </a:bodyPr>
          <a:lstStyle/>
          <a:p>
            <a:pPr algn="ctr"/>
            <a:r>
              <a:rPr lang="en-IN" sz="2400" b="1" dirty="0">
                <a:solidFill>
                  <a:schemeClr val="bg1"/>
                </a:solidFill>
                <a:latin typeface="Cambria" panose="02040503050406030204" pitchFamily="18" charset="0"/>
                <a:ea typeface="Cambria" panose="02040503050406030204" pitchFamily="18" charset="0"/>
              </a:rPr>
              <a:t>RRB JE &amp; SSC JE 2023 | Reasoning  Classes | By Abhishek Sir</a:t>
            </a:r>
          </a:p>
        </p:txBody>
      </p:sp>
      <p:sp>
        <p:nvSpPr>
          <p:cNvPr id="6" name="TextBox 5">
            <a:extLst>
              <a:ext uri="{FF2B5EF4-FFF2-40B4-BE49-F238E27FC236}">
                <a16:creationId xmlns:a16="http://schemas.microsoft.com/office/drawing/2014/main" id="{7DB6963E-30E4-F17C-BEE8-D84F147E3576}"/>
              </a:ext>
            </a:extLst>
          </p:cNvPr>
          <p:cNvSpPr txBox="1"/>
          <p:nvPr/>
        </p:nvSpPr>
        <p:spPr>
          <a:xfrm>
            <a:off x="454083" y="834686"/>
            <a:ext cx="11177833" cy="2031325"/>
          </a:xfrm>
          <a:prstGeom prst="rect">
            <a:avLst/>
          </a:prstGeom>
          <a:noFill/>
        </p:spPr>
        <p:txBody>
          <a:bodyPr wrap="square">
            <a:spAutoFit/>
          </a:bodyPr>
          <a:lstStyle/>
          <a:p>
            <a:r>
              <a:rPr lang="en-US" b="1" i="0" dirty="0">
                <a:solidFill>
                  <a:srgbClr val="222222"/>
                </a:solidFill>
                <a:effectLst/>
                <a:latin typeface="Roboto" panose="02000000000000000000" pitchFamily="2" charset="0"/>
              </a:rPr>
              <a:t>Q.9 There are five students </a:t>
            </a:r>
            <a:r>
              <a:rPr lang="en-US" b="1" i="0" dirty="0" err="1">
                <a:solidFill>
                  <a:srgbClr val="222222"/>
                </a:solidFill>
                <a:effectLst/>
                <a:latin typeface="Roboto" panose="02000000000000000000" pitchFamily="2" charset="0"/>
              </a:rPr>
              <a:t>Veta</a:t>
            </a:r>
            <a:r>
              <a:rPr lang="en-US" b="1" i="0" dirty="0">
                <a:solidFill>
                  <a:srgbClr val="222222"/>
                </a:solidFill>
                <a:effectLst/>
                <a:latin typeface="Roboto" panose="02000000000000000000" pitchFamily="2" charset="0"/>
              </a:rPr>
              <a:t>, Viji, Veer, Viki and </a:t>
            </a:r>
            <a:r>
              <a:rPr lang="en-US" b="1" i="0" dirty="0" err="1">
                <a:solidFill>
                  <a:srgbClr val="222222"/>
                </a:solidFill>
                <a:effectLst/>
                <a:latin typeface="Roboto" panose="02000000000000000000" pitchFamily="2" charset="0"/>
              </a:rPr>
              <a:t>Vinu</a:t>
            </a:r>
            <a:r>
              <a:rPr lang="en-US" b="1" i="0" dirty="0">
                <a:solidFill>
                  <a:srgbClr val="222222"/>
                </a:solidFill>
                <a:effectLst/>
                <a:latin typeface="Roboto" panose="02000000000000000000" pitchFamily="2" charset="0"/>
              </a:rPr>
              <a:t> in a class. Who scored the second lowest marks?</a:t>
            </a:r>
            <a:br>
              <a:rPr lang="en-US" dirty="0"/>
            </a:br>
            <a:r>
              <a:rPr lang="en-US" b="0" i="0" dirty="0">
                <a:solidFill>
                  <a:srgbClr val="222222"/>
                </a:solidFill>
                <a:effectLst/>
                <a:latin typeface="Roboto" panose="02000000000000000000" pitchFamily="2" charset="0"/>
              </a:rPr>
              <a:t> </a:t>
            </a:r>
            <a:br>
              <a:rPr lang="en-US" dirty="0"/>
            </a:br>
            <a:r>
              <a:rPr lang="en-US" b="1" i="0" dirty="0">
                <a:solidFill>
                  <a:srgbClr val="222222"/>
                </a:solidFill>
                <a:effectLst/>
                <a:latin typeface="Roboto" panose="02000000000000000000" pitchFamily="2" charset="0"/>
              </a:rPr>
              <a:t>Statement I: </a:t>
            </a:r>
            <a:r>
              <a:rPr lang="en-US" b="0" i="0" dirty="0" err="1">
                <a:solidFill>
                  <a:srgbClr val="222222"/>
                </a:solidFill>
                <a:effectLst/>
                <a:latin typeface="Roboto" panose="02000000000000000000" pitchFamily="2" charset="0"/>
              </a:rPr>
              <a:t>Veta</a:t>
            </a:r>
            <a:r>
              <a:rPr lang="en-US" b="0" i="0" dirty="0">
                <a:solidFill>
                  <a:srgbClr val="222222"/>
                </a:solidFill>
                <a:effectLst/>
                <a:latin typeface="Roboto" panose="02000000000000000000" pitchFamily="2" charset="0"/>
              </a:rPr>
              <a:t> got the same marks as Viji. Veer got lower marks than exactly two of them. Viki is not the highest or lowest scorer and didn’t get the same marks as any of them.</a:t>
            </a:r>
            <a:br>
              <a:rPr lang="en-US" dirty="0"/>
            </a:br>
            <a:r>
              <a:rPr lang="en-US" b="0" i="0" dirty="0">
                <a:solidFill>
                  <a:srgbClr val="222222"/>
                </a:solidFill>
                <a:effectLst/>
                <a:latin typeface="Roboto" panose="02000000000000000000" pitchFamily="2" charset="0"/>
              </a:rPr>
              <a:t> </a:t>
            </a:r>
            <a:br>
              <a:rPr lang="en-US" dirty="0"/>
            </a:br>
            <a:r>
              <a:rPr lang="en-US" b="1" i="0" dirty="0">
                <a:solidFill>
                  <a:srgbClr val="222222"/>
                </a:solidFill>
                <a:effectLst/>
                <a:latin typeface="Roboto" panose="02000000000000000000" pitchFamily="2" charset="0"/>
              </a:rPr>
              <a:t>Statement II: </a:t>
            </a:r>
            <a:r>
              <a:rPr lang="en-US" b="0" i="0" dirty="0" err="1">
                <a:solidFill>
                  <a:srgbClr val="222222"/>
                </a:solidFill>
                <a:effectLst/>
                <a:latin typeface="Roboto" panose="02000000000000000000" pitchFamily="2" charset="0"/>
              </a:rPr>
              <a:t>Veta</a:t>
            </a:r>
            <a:r>
              <a:rPr lang="en-US" b="0" i="0" dirty="0">
                <a:solidFill>
                  <a:srgbClr val="222222"/>
                </a:solidFill>
                <a:effectLst/>
                <a:latin typeface="Roboto" panose="02000000000000000000" pitchFamily="2" charset="0"/>
              </a:rPr>
              <a:t> and Viji are the only ones who got the same marks. Viki scored more than either Veer or </a:t>
            </a:r>
            <a:r>
              <a:rPr lang="en-US" b="0" i="0" dirty="0" err="1">
                <a:solidFill>
                  <a:srgbClr val="222222"/>
                </a:solidFill>
                <a:effectLst/>
                <a:latin typeface="Roboto" panose="02000000000000000000" pitchFamily="2" charset="0"/>
              </a:rPr>
              <a:t>Vinu</a:t>
            </a:r>
            <a:r>
              <a:rPr lang="en-US" b="0" i="0" dirty="0">
                <a:solidFill>
                  <a:srgbClr val="222222"/>
                </a:solidFill>
                <a:effectLst/>
                <a:latin typeface="Roboto" panose="02000000000000000000" pitchFamily="2" charset="0"/>
              </a:rPr>
              <a:t>. Only two of them scored more than Veer.</a:t>
            </a:r>
            <a:endParaRPr lang="en-US" dirty="0"/>
          </a:p>
        </p:txBody>
      </p:sp>
      <p:sp>
        <p:nvSpPr>
          <p:cNvPr id="8" name="TextBox 7">
            <a:extLst>
              <a:ext uri="{FF2B5EF4-FFF2-40B4-BE49-F238E27FC236}">
                <a16:creationId xmlns:a16="http://schemas.microsoft.com/office/drawing/2014/main" id="{0FA09346-1A96-4AB9-7F36-9D7FBD2685DB}"/>
              </a:ext>
            </a:extLst>
          </p:cNvPr>
          <p:cNvSpPr txBox="1"/>
          <p:nvPr/>
        </p:nvSpPr>
        <p:spPr>
          <a:xfrm>
            <a:off x="71120" y="4654426"/>
            <a:ext cx="11943761" cy="1631216"/>
          </a:xfrm>
          <a:prstGeom prst="rect">
            <a:avLst/>
          </a:prstGeom>
          <a:noFill/>
        </p:spPr>
        <p:txBody>
          <a:bodyPr wrap="square">
            <a:spAutoFit/>
          </a:bodyPr>
          <a:lstStyle/>
          <a:p>
            <a:r>
              <a:rPr lang="en-US" sz="2000" dirty="0"/>
              <a:t> </a:t>
            </a:r>
            <a:r>
              <a:rPr lang="en-US" sz="2000" dirty="0" err="1"/>
              <a:t>एक</a:t>
            </a:r>
            <a:r>
              <a:rPr lang="en-US" sz="2000" dirty="0"/>
              <a:t> </a:t>
            </a:r>
            <a:r>
              <a:rPr lang="en-US" sz="2000" dirty="0" err="1"/>
              <a:t>कक्षा</a:t>
            </a:r>
            <a:r>
              <a:rPr lang="en-US" sz="2000" dirty="0"/>
              <a:t> </a:t>
            </a:r>
            <a:r>
              <a:rPr lang="en-US" sz="2000" dirty="0" err="1"/>
              <a:t>में</a:t>
            </a:r>
            <a:r>
              <a:rPr lang="en-US" sz="2000" dirty="0"/>
              <a:t> </a:t>
            </a:r>
            <a:r>
              <a:rPr lang="en-US" sz="2000" dirty="0" err="1"/>
              <a:t>पांच</a:t>
            </a:r>
            <a:r>
              <a:rPr lang="en-US" sz="2000" dirty="0"/>
              <a:t> </a:t>
            </a:r>
            <a:r>
              <a:rPr lang="en-US" sz="2000" dirty="0" err="1"/>
              <a:t>छात्र</a:t>
            </a:r>
            <a:r>
              <a:rPr lang="en-US" sz="2000" dirty="0"/>
              <a:t> </a:t>
            </a:r>
            <a:r>
              <a:rPr lang="en-US" sz="2000" dirty="0" err="1"/>
              <a:t>वेता</a:t>
            </a:r>
            <a:r>
              <a:rPr lang="en-US" sz="2000" dirty="0"/>
              <a:t>, </a:t>
            </a:r>
            <a:r>
              <a:rPr lang="en-US" sz="2000" dirty="0" err="1"/>
              <a:t>विजी</a:t>
            </a:r>
            <a:r>
              <a:rPr lang="en-US" sz="2000" dirty="0"/>
              <a:t>, </a:t>
            </a:r>
            <a:r>
              <a:rPr lang="en-US" sz="2000" dirty="0" err="1"/>
              <a:t>वीर</a:t>
            </a:r>
            <a:r>
              <a:rPr lang="en-US" sz="2000" dirty="0"/>
              <a:t>, </a:t>
            </a:r>
            <a:r>
              <a:rPr lang="en-US" sz="2000" dirty="0" err="1"/>
              <a:t>विकी</a:t>
            </a:r>
            <a:r>
              <a:rPr lang="en-US" sz="2000" dirty="0"/>
              <a:t> </a:t>
            </a:r>
            <a:r>
              <a:rPr lang="en-US" sz="2000" dirty="0" err="1"/>
              <a:t>और</a:t>
            </a:r>
            <a:r>
              <a:rPr lang="en-US" sz="2000" dirty="0"/>
              <a:t> </a:t>
            </a:r>
            <a:r>
              <a:rPr lang="en-US" sz="2000" dirty="0" err="1"/>
              <a:t>विनू</a:t>
            </a:r>
            <a:r>
              <a:rPr lang="en-US" sz="2000" dirty="0"/>
              <a:t> </a:t>
            </a:r>
            <a:r>
              <a:rPr lang="en-US" sz="2000" dirty="0" err="1"/>
              <a:t>हैं</a:t>
            </a:r>
            <a:r>
              <a:rPr lang="en-US" sz="2000" dirty="0"/>
              <a:t>। </a:t>
            </a:r>
            <a:r>
              <a:rPr lang="en-US" sz="2000" dirty="0" err="1"/>
              <a:t>दूसरे</a:t>
            </a:r>
            <a:r>
              <a:rPr lang="en-US" sz="2000" dirty="0"/>
              <a:t> </a:t>
            </a:r>
            <a:r>
              <a:rPr lang="en-US" sz="2000" dirty="0" err="1"/>
              <a:t>सबसे</a:t>
            </a:r>
            <a:r>
              <a:rPr lang="en-US" sz="2000" dirty="0"/>
              <a:t> </a:t>
            </a:r>
            <a:r>
              <a:rPr lang="en-US" sz="2000" dirty="0" err="1"/>
              <a:t>कम</a:t>
            </a:r>
            <a:r>
              <a:rPr lang="en-US" sz="2000" dirty="0"/>
              <a:t> </a:t>
            </a:r>
            <a:r>
              <a:rPr lang="en-US" sz="2000" dirty="0" err="1"/>
              <a:t>अंक</a:t>
            </a:r>
            <a:r>
              <a:rPr lang="en-US" sz="2000" dirty="0"/>
              <a:t> </a:t>
            </a:r>
            <a:r>
              <a:rPr lang="en-US" sz="2000" dirty="0" err="1"/>
              <a:t>किसने</a:t>
            </a:r>
            <a:r>
              <a:rPr lang="en-US" sz="2000" dirty="0"/>
              <a:t> </a:t>
            </a:r>
            <a:r>
              <a:rPr lang="en-US" sz="2000" dirty="0" err="1"/>
              <a:t>प्राप्त</a:t>
            </a:r>
            <a:r>
              <a:rPr lang="en-US" sz="2000" dirty="0"/>
              <a:t> </a:t>
            </a:r>
            <a:r>
              <a:rPr lang="en-US" sz="2000" dirty="0" err="1"/>
              <a:t>किए</a:t>
            </a:r>
            <a:r>
              <a:rPr lang="en-US" sz="2000" dirty="0"/>
              <a:t>? </a:t>
            </a:r>
          </a:p>
          <a:p>
            <a:r>
              <a:rPr lang="en-US" sz="2000" dirty="0" err="1"/>
              <a:t>कथन</a:t>
            </a:r>
            <a:r>
              <a:rPr lang="en-US" sz="2000" dirty="0"/>
              <a:t> I: </a:t>
            </a:r>
            <a:r>
              <a:rPr lang="en-US" sz="2000" dirty="0" err="1"/>
              <a:t>वेता</a:t>
            </a:r>
            <a:r>
              <a:rPr lang="en-US" sz="2000" dirty="0"/>
              <a:t> </a:t>
            </a:r>
            <a:r>
              <a:rPr lang="en-US" sz="2000" dirty="0" err="1"/>
              <a:t>को</a:t>
            </a:r>
            <a:r>
              <a:rPr lang="en-US" sz="2000" dirty="0"/>
              <a:t> </a:t>
            </a:r>
            <a:r>
              <a:rPr lang="en-US" sz="2000" dirty="0" err="1"/>
              <a:t>विजी</a:t>
            </a:r>
            <a:r>
              <a:rPr lang="en-US" sz="2000" dirty="0"/>
              <a:t> </a:t>
            </a:r>
            <a:r>
              <a:rPr lang="en-US" sz="2000" dirty="0" err="1"/>
              <a:t>के</a:t>
            </a:r>
            <a:r>
              <a:rPr lang="en-US" sz="2000" dirty="0"/>
              <a:t> </a:t>
            </a:r>
            <a:r>
              <a:rPr lang="en-US" sz="2000" dirty="0" err="1"/>
              <a:t>समान</a:t>
            </a:r>
            <a:r>
              <a:rPr lang="en-US" sz="2000" dirty="0"/>
              <a:t> </a:t>
            </a:r>
            <a:r>
              <a:rPr lang="en-US" sz="2000" dirty="0" err="1"/>
              <a:t>अंक</a:t>
            </a:r>
            <a:r>
              <a:rPr lang="en-US" sz="2000" dirty="0"/>
              <a:t> </a:t>
            </a:r>
            <a:r>
              <a:rPr lang="en-US" sz="2000" dirty="0" err="1"/>
              <a:t>प्राप्त</a:t>
            </a:r>
            <a:r>
              <a:rPr lang="en-US" sz="2000" dirty="0"/>
              <a:t> </a:t>
            </a:r>
            <a:r>
              <a:rPr lang="en-US" sz="2000" dirty="0" err="1"/>
              <a:t>हुए</a:t>
            </a:r>
            <a:r>
              <a:rPr lang="en-US" sz="2000" dirty="0"/>
              <a:t>। </a:t>
            </a:r>
            <a:r>
              <a:rPr lang="en-US" sz="2000" dirty="0" err="1"/>
              <a:t>वीर</a:t>
            </a:r>
            <a:r>
              <a:rPr lang="en-US" sz="2000" dirty="0"/>
              <a:t> </a:t>
            </a:r>
            <a:r>
              <a:rPr lang="en-US" sz="2000" dirty="0" err="1"/>
              <a:t>ने</a:t>
            </a:r>
            <a:r>
              <a:rPr lang="en-US" sz="2000" dirty="0"/>
              <a:t> </a:t>
            </a:r>
            <a:r>
              <a:rPr lang="en-US" sz="2000" dirty="0" err="1"/>
              <a:t>उनमें</a:t>
            </a:r>
            <a:r>
              <a:rPr lang="en-US" sz="2000" dirty="0"/>
              <a:t> </a:t>
            </a:r>
            <a:r>
              <a:rPr lang="en-US" sz="2000" dirty="0" err="1"/>
              <a:t>से</a:t>
            </a:r>
            <a:r>
              <a:rPr lang="en-US" sz="2000" dirty="0"/>
              <a:t> </a:t>
            </a:r>
            <a:r>
              <a:rPr lang="en-US" sz="2000" dirty="0" err="1"/>
              <a:t>ठीक</a:t>
            </a:r>
            <a:r>
              <a:rPr lang="en-US" sz="2000" dirty="0"/>
              <a:t> </a:t>
            </a:r>
            <a:r>
              <a:rPr lang="en-US" sz="2000" dirty="0" err="1"/>
              <a:t>दो</a:t>
            </a:r>
            <a:r>
              <a:rPr lang="en-US" sz="2000" dirty="0"/>
              <a:t> </a:t>
            </a:r>
            <a:r>
              <a:rPr lang="en-US" sz="2000" dirty="0" err="1"/>
              <a:t>से</a:t>
            </a:r>
            <a:r>
              <a:rPr lang="en-US" sz="2000" dirty="0"/>
              <a:t> </a:t>
            </a:r>
            <a:r>
              <a:rPr lang="en-US" sz="2000" dirty="0" err="1"/>
              <a:t>कम</a:t>
            </a:r>
            <a:r>
              <a:rPr lang="en-US" sz="2000" dirty="0"/>
              <a:t> </a:t>
            </a:r>
            <a:r>
              <a:rPr lang="en-US" sz="2000" dirty="0" err="1"/>
              <a:t>अंक</a:t>
            </a:r>
            <a:r>
              <a:rPr lang="en-US" sz="2000" dirty="0"/>
              <a:t> </a:t>
            </a:r>
            <a:r>
              <a:rPr lang="en-US" sz="2000" dirty="0" err="1"/>
              <a:t>प्राप्त</a:t>
            </a:r>
            <a:r>
              <a:rPr lang="en-US" sz="2000" dirty="0"/>
              <a:t> </a:t>
            </a:r>
            <a:r>
              <a:rPr lang="en-US" sz="2000" dirty="0" err="1"/>
              <a:t>किए</a:t>
            </a:r>
            <a:r>
              <a:rPr lang="en-US" sz="2000" dirty="0"/>
              <a:t>। </a:t>
            </a:r>
            <a:r>
              <a:rPr lang="en-US" sz="2000" dirty="0" err="1"/>
              <a:t>विकी</a:t>
            </a:r>
            <a:r>
              <a:rPr lang="en-US" sz="2000" dirty="0"/>
              <a:t> </a:t>
            </a:r>
            <a:r>
              <a:rPr lang="en-US" sz="2000" dirty="0" err="1"/>
              <a:t>उच्चतम</a:t>
            </a:r>
            <a:r>
              <a:rPr lang="en-US" sz="2000" dirty="0"/>
              <a:t> </a:t>
            </a:r>
            <a:r>
              <a:rPr lang="en-US" sz="2000" dirty="0" err="1"/>
              <a:t>या</a:t>
            </a:r>
            <a:r>
              <a:rPr lang="en-US" sz="2000" dirty="0"/>
              <a:t> </a:t>
            </a:r>
            <a:r>
              <a:rPr lang="en-US" sz="2000" dirty="0" err="1"/>
              <a:t>निम्नतम</a:t>
            </a:r>
            <a:r>
              <a:rPr lang="en-US" sz="2000" dirty="0"/>
              <a:t> </a:t>
            </a:r>
            <a:r>
              <a:rPr lang="en-US" sz="2000" dirty="0" err="1"/>
              <a:t>स्कोरर</a:t>
            </a:r>
            <a:r>
              <a:rPr lang="en-US" sz="2000" dirty="0"/>
              <a:t> </a:t>
            </a:r>
            <a:r>
              <a:rPr lang="en-US" sz="2000" dirty="0" err="1"/>
              <a:t>नहीं</a:t>
            </a:r>
            <a:r>
              <a:rPr lang="en-US" sz="2000" dirty="0"/>
              <a:t> </a:t>
            </a:r>
            <a:r>
              <a:rPr lang="en-US" sz="2000" dirty="0" err="1"/>
              <a:t>है</a:t>
            </a:r>
            <a:r>
              <a:rPr lang="en-US" sz="2000" dirty="0"/>
              <a:t> </a:t>
            </a:r>
            <a:r>
              <a:rPr lang="en-US" sz="2000" dirty="0" err="1"/>
              <a:t>और</a:t>
            </a:r>
            <a:r>
              <a:rPr lang="en-US" sz="2000" dirty="0"/>
              <a:t> </a:t>
            </a:r>
            <a:r>
              <a:rPr lang="en-US" sz="2000" dirty="0" err="1"/>
              <a:t>उनमें</a:t>
            </a:r>
            <a:r>
              <a:rPr lang="en-US" sz="2000" dirty="0"/>
              <a:t> </a:t>
            </a:r>
            <a:r>
              <a:rPr lang="en-US" sz="2000" dirty="0" err="1"/>
              <a:t>से</a:t>
            </a:r>
            <a:r>
              <a:rPr lang="en-US" sz="2000" dirty="0"/>
              <a:t> </a:t>
            </a:r>
            <a:r>
              <a:rPr lang="en-US" sz="2000" dirty="0" err="1"/>
              <a:t>किसी</a:t>
            </a:r>
            <a:r>
              <a:rPr lang="en-US" sz="2000" dirty="0"/>
              <a:t> </a:t>
            </a:r>
            <a:r>
              <a:rPr lang="en-US" sz="2000" dirty="0" err="1"/>
              <a:t>के</a:t>
            </a:r>
            <a:r>
              <a:rPr lang="en-US" sz="2000" dirty="0"/>
              <a:t> </a:t>
            </a:r>
            <a:r>
              <a:rPr lang="en-US" sz="2000" dirty="0" err="1"/>
              <a:t>समान</a:t>
            </a:r>
            <a:r>
              <a:rPr lang="en-US" sz="2000" dirty="0"/>
              <a:t> </a:t>
            </a:r>
            <a:r>
              <a:rPr lang="en-US" sz="2000" dirty="0" err="1"/>
              <a:t>अंक</a:t>
            </a:r>
            <a:r>
              <a:rPr lang="en-US" sz="2000" dirty="0"/>
              <a:t> </a:t>
            </a:r>
            <a:r>
              <a:rPr lang="en-US" sz="2000" dirty="0" err="1"/>
              <a:t>प्राप्त</a:t>
            </a:r>
            <a:r>
              <a:rPr lang="en-US" sz="2000" dirty="0"/>
              <a:t> </a:t>
            </a:r>
            <a:r>
              <a:rPr lang="en-US" sz="2000" dirty="0" err="1"/>
              <a:t>नहीं</a:t>
            </a:r>
            <a:r>
              <a:rPr lang="en-US" sz="2000" dirty="0"/>
              <a:t> </a:t>
            </a:r>
            <a:r>
              <a:rPr lang="en-US" sz="2000" dirty="0" err="1"/>
              <a:t>किए</a:t>
            </a:r>
            <a:r>
              <a:rPr lang="en-US" sz="2000" dirty="0"/>
              <a:t> </a:t>
            </a:r>
            <a:r>
              <a:rPr lang="en-US" sz="2000" dirty="0" err="1"/>
              <a:t>हैं</a:t>
            </a:r>
            <a:r>
              <a:rPr lang="en-US" sz="2000" dirty="0"/>
              <a:t>। </a:t>
            </a:r>
          </a:p>
          <a:p>
            <a:r>
              <a:rPr lang="en-US" sz="2000" dirty="0" err="1"/>
              <a:t>कथन</a:t>
            </a:r>
            <a:r>
              <a:rPr lang="en-US" sz="2000" dirty="0"/>
              <a:t> II: </a:t>
            </a:r>
            <a:r>
              <a:rPr lang="en-US" sz="2000" dirty="0" err="1"/>
              <a:t>केवल</a:t>
            </a:r>
            <a:r>
              <a:rPr lang="en-US" sz="2000" dirty="0"/>
              <a:t> </a:t>
            </a:r>
            <a:r>
              <a:rPr lang="en-US" sz="2000" dirty="0" err="1"/>
              <a:t>वेता</a:t>
            </a:r>
            <a:r>
              <a:rPr lang="en-US" sz="2000" dirty="0"/>
              <a:t> </a:t>
            </a:r>
            <a:r>
              <a:rPr lang="en-US" sz="2000" dirty="0" err="1"/>
              <a:t>और</a:t>
            </a:r>
            <a:r>
              <a:rPr lang="en-US" sz="2000" dirty="0"/>
              <a:t> </a:t>
            </a:r>
            <a:r>
              <a:rPr lang="en-US" sz="2000" dirty="0" err="1"/>
              <a:t>विजी</a:t>
            </a:r>
            <a:r>
              <a:rPr lang="en-US" sz="2000" dirty="0"/>
              <a:t> </a:t>
            </a:r>
            <a:r>
              <a:rPr lang="en-US" sz="2000" dirty="0" err="1"/>
              <a:t>ही</a:t>
            </a:r>
            <a:r>
              <a:rPr lang="en-US" sz="2000" dirty="0"/>
              <a:t> </a:t>
            </a:r>
            <a:r>
              <a:rPr lang="en-US" sz="2000" dirty="0" err="1"/>
              <a:t>हैं</a:t>
            </a:r>
            <a:r>
              <a:rPr lang="en-US" sz="2000" dirty="0"/>
              <a:t> </a:t>
            </a:r>
            <a:r>
              <a:rPr lang="en-US" sz="2000" dirty="0" err="1"/>
              <a:t>जिन्हें</a:t>
            </a:r>
            <a:r>
              <a:rPr lang="en-US" sz="2000" dirty="0"/>
              <a:t> </a:t>
            </a:r>
            <a:r>
              <a:rPr lang="en-US" sz="2000" dirty="0" err="1"/>
              <a:t>समान</a:t>
            </a:r>
            <a:r>
              <a:rPr lang="en-US" sz="2000" dirty="0"/>
              <a:t> </a:t>
            </a:r>
            <a:r>
              <a:rPr lang="en-US" sz="2000" dirty="0" err="1"/>
              <a:t>अंक</a:t>
            </a:r>
            <a:r>
              <a:rPr lang="en-US" sz="2000" dirty="0"/>
              <a:t> </a:t>
            </a:r>
            <a:r>
              <a:rPr lang="en-US" sz="2000" dirty="0" err="1"/>
              <a:t>प्राप्त</a:t>
            </a:r>
            <a:r>
              <a:rPr lang="en-US" sz="2000" dirty="0"/>
              <a:t> </a:t>
            </a:r>
            <a:r>
              <a:rPr lang="en-US" sz="2000" dirty="0" err="1"/>
              <a:t>हुए</a:t>
            </a:r>
            <a:r>
              <a:rPr lang="en-US" sz="2000" dirty="0"/>
              <a:t> </a:t>
            </a:r>
            <a:r>
              <a:rPr lang="en-US" sz="2000" dirty="0" err="1"/>
              <a:t>हैं</a:t>
            </a:r>
            <a:r>
              <a:rPr lang="en-US" sz="2000" dirty="0"/>
              <a:t>। </a:t>
            </a:r>
            <a:r>
              <a:rPr lang="en-US" sz="2000" dirty="0" err="1"/>
              <a:t>विकी</a:t>
            </a:r>
            <a:r>
              <a:rPr lang="en-US" sz="2000" dirty="0"/>
              <a:t> </a:t>
            </a:r>
            <a:r>
              <a:rPr lang="en-US" sz="2000" dirty="0" err="1"/>
              <a:t>ने</a:t>
            </a:r>
            <a:r>
              <a:rPr lang="en-US" sz="2000" dirty="0"/>
              <a:t> </a:t>
            </a:r>
            <a:r>
              <a:rPr lang="en-US" sz="2000" dirty="0" err="1"/>
              <a:t>वीर</a:t>
            </a:r>
            <a:r>
              <a:rPr lang="en-US" sz="2000" dirty="0"/>
              <a:t> </a:t>
            </a:r>
            <a:r>
              <a:rPr lang="en-US" sz="2000" dirty="0" err="1"/>
              <a:t>या</a:t>
            </a:r>
            <a:r>
              <a:rPr lang="en-US" sz="2000" dirty="0"/>
              <a:t> </a:t>
            </a:r>
            <a:r>
              <a:rPr lang="en-US" sz="2000" dirty="0" err="1"/>
              <a:t>विनू</a:t>
            </a:r>
            <a:r>
              <a:rPr lang="en-US" sz="2000" dirty="0"/>
              <a:t> </a:t>
            </a:r>
            <a:r>
              <a:rPr lang="en-US" sz="2000" dirty="0" err="1"/>
              <a:t>से</a:t>
            </a:r>
            <a:r>
              <a:rPr lang="en-US" sz="2000" dirty="0"/>
              <a:t> </a:t>
            </a:r>
            <a:r>
              <a:rPr lang="en-US" sz="2000" dirty="0" err="1"/>
              <a:t>अधिक</a:t>
            </a:r>
            <a:r>
              <a:rPr lang="en-US" sz="2000" dirty="0"/>
              <a:t> </a:t>
            </a:r>
            <a:r>
              <a:rPr lang="en-US" sz="2000" dirty="0" err="1"/>
              <a:t>अंक</a:t>
            </a:r>
            <a:r>
              <a:rPr lang="en-US" sz="2000" dirty="0"/>
              <a:t> </a:t>
            </a:r>
            <a:r>
              <a:rPr lang="en-US" sz="2000" dirty="0" err="1"/>
              <a:t>प्राप्त</a:t>
            </a:r>
            <a:r>
              <a:rPr lang="en-US" sz="2000" dirty="0"/>
              <a:t> </a:t>
            </a:r>
            <a:r>
              <a:rPr lang="en-US" sz="2000" dirty="0" err="1"/>
              <a:t>किए</a:t>
            </a:r>
            <a:r>
              <a:rPr lang="en-US" sz="2000" dirty="0"/>
              <a:t>। </a:t>
            </a:r>
            <a:r>
              <a:rPr lang="en-US" sz="2000" dirty="0" err="1"/>
              <a:t>उनमें</a:t>
            </a:r>
            <a:r>
              <a:rPr lang="en-US" sz="2000" dirty="0"/>
              <a:t> </a:t>
            </a:r>
            <a:r>
              <a:rPr lang="en-US" sz="2000" dirty="0" err="1"/>
              <a:t>से</a:t>
            </a:r>
            <a:r>
              <a:rPr lang="en-US" sz="2000" dirty="0"/>
              <a:t> </a:t>
            </a:r>
            <a:r>
              <a:rPr lang="en-US" sz="2000" dirty="0" err="1"/>
              <a:t>केवल</a:t>
            </a:r>
            <a:r>
              <a:rPr lang="en-US" sz="2000" dirty="0"/>
              <a:t> </a:t>
            </a:r>
            <a:r>
              <a:rPr lang="en-US" sz="2000" dirty="0" err="1"/>
              <a:t>दो</a:t>
            </a:r>
            <a:r>
              <a:rPr lang="en-US" sz="2000" dirty="0"/>
              <a:t> </a:t>
            </a:r>
            <a:r>
              <a:rPr lang="en-US" sz="2000" dirty="0" err="1"/>
              <a:t>ने</a:t>
            </a:r>
            <a:r>
              <a:rPr lang="en-US" sz="2000" dirty="0"/>
              <a:t> </a:t>
            </a:r>
            <a:r>
              <a:rPr lang="en-US" sz="2000" dirty="0" err="1"/>
              <a:t>वीर</a:t>
            </a:r>
            <a:r>
              <a:rPr lang="en-US" sz="2000" dirty="0"/>
              <a:t> </a:t>
            </a:r>
            <a:r>
              <a:rPr lang="en-US" sz="2000" dirty="0" err="1"/>
              <a:t>से</a:t>
            </a:r>
            <a:r>
              <a:rPr lang="en-US" sz="2000" dirty="0"/>
              <a:t> </a:t>
            </a:r>
            <a:r>
              <a:rPr lang="en-US" sz="2000" dirty="0" err="1"/>
              <a:t>अधिक</a:t>
            </a:r>
            <a:r>
              <a:rPr lang="en-US" sz="2000" dirty="0"/>
              <a:t> </a:t>
            </a:r>
            <a:r>
              <a:rPr lang="en-US" sz="2000" dirty="0" err="1"/>
              <a:t>अंक</a:t>
            </a:r>
            <a:r>
              <a:rPr lang="en-US" sz="2000" dirty="0"/>
              <a:t> </a:t>
            </a:r>
            <a:r>
              <a:rPr lang="en-US" sz="2000" dirty="0" err="1"/>
              <a:t>प्राप्त</a:t>
            </a:r>
            <a:r>
              <a:rPr lang="en-US" sz="2000" dirty="0"/>
              <a:t> </a:t>
            </a:r>
            <a:r>
              <a:rPr lang="en-US" sz="2000" dirty="0" err="1"/>
              <a:t>किए</a:t>
            </a:r>
            <a:r>
              <a:rPr lang="en-US" sz="2000" dirty="0"/>
              <a:t>।</a:t>
            </a:r>
          </a:p>
        </p:txBody>
      </p:sp>
    </p:spTree>
    <p:extLst>
      <p:ext uri="{BB962C8B-B14F-4D97-AF65-F5344CB8AC3E}">
        <p14:creationId xmlns:p14="http://schemas.microsoft.com/office/powerpoint/2010/main" val="1230700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66A14004-E8AA-3EE3-B109-72A7C8B47678}"/>
              </a:ext>
            </a:extLst>
          </p:cNvPr>
          <p:cNvSpPr txBox="1"/>
          <p:nvPr/>
        </p:nvSpPr>
        <p:spPr>
          <a:xfrm>
            <a:off x="71120" y="238358"/>
            <a:ext cx="9428480" cy="461665"/>
          </a:xfrm>
          <a:prstGeom prst="rect">
            <a:avLst/>
          </a:prstGeom>
          <a:noFill/>
        </p:spPr>
        <p:txBody>
          <a:bodyPr wrap="square">
            <a:spAutoFit/>
          </a:bodyPr>
          <a:lstStyle/>
          <a:p>
            <a:pPr algn="ctr"/>
            <a:r>
              <a:rPr lang="en-IN" sz="2400" b="1" dirty="0">
                <a:solidFill>
                  <a:schemeClr val="bg1"/>
                </a:solidFill>
                <a:latin typeface="Cambria" panose="02040503050406030204" pitchFamily="18" charset="0"/>
                <a:ea typeface="Cambria" panose="02040503050406030204" pitchFamily="18" charset="0"/>
              </a:rPr>
              <a:t>RRB JE &amp; SSC JE 2023 | Reasoning  Classes | By Abhishek Sir</a:t>
            </a:r>
          </a:p>
        </p:txBody>
      </p:sp>
      <p:sp>
        <p:nvSpPr>
          <p:cNvPr id="3" name="TextBox 2">
            <a:extLst>
              <a:ext uri="{FF2B5EF4-FFF2-40B4-BE49-F238E27FC236}">
                <a16:creationId xmlns:a16="http://schemas.microsoft.com/office/drawing/2014/main" id="{90C6678D-1F85-9748-7154-68A0D450710E}"/>
              </a:ext>
            </a:extLst>
          </p:cNvPr>
          <p:cNvSpPr txBox="1"/>
          <p:nvPr/>
        </p:nvSpPr>
        <p:spPr>
          <a:xfrm>
            <a:off x="182496" y="469190"/>
            <a:ext cx="11529220" cy="4154984"/>
          </a:xfrm>
          <a:prstGeom prst="rect">
            <a:avLst/>
          </a:prstGeom>
          <a:noFill/>
        </p:spPr>
        <p:txBody>
          <a:bodyPr wrap="square">
            <a:spAutoFit/>
          </a:bodyPr>
          <a:lstStyle/>
          <a:p>
            <a:pPr algn="just"/>
            <a:endParaRPr lang="en-US" sz="2400" b="1" dirty="0"/>
          </a:p>
          <a:p>
            <a:pPr algn="just"/>
            <a:r>
              <a:rPr lang="en-US" sz="2400" b="1" dirty="0"/>
              <a:t>Q.10 </a:t>
            </a:r>
            <a:r>
              <a:rPr lang="en-US" sz="2400" dirty="0"/>
              <a:t>What is the present position of D?</a:t>
            </a:r>
          </a:p>
          <a:p>
            <a:pPr algn="just"/>
            <a:r>
              <a:rPr lang="en-US" sz="2400" dirty="0"/>
              <a:t> I. D moves 4 km to the north and turns left. Then he moves 5 km. </a:t>
            </a:r>
          </a:p>
          <a:p>
            <a:pPr algn="just"/>
            <a:r>
              <a:rPr lang="en-US" sz="2400" dirty="0"/>
              <a:t>II. D travels  a total of 20 km, in the east. He takes 11 km to his right.</a:t>
            </a:r>
          </a:p>
          <a:p>
            <a:pPr algn="just"/>
            <a:endParaRPr lang="en-US" sz="2400" dirty="0"/>
          </a:p>
          <a:p>
            <a:pPr algn="just"/>
            <a:endParaRPr lang="en-US" sz="2400" dirty="0"/>
          </a:p>
          <a:p>
            <a:pPr algn="just"/>
            <a:endParaRPr lang="en-US" sz="2400" dirty="0"/>
          </a:p>
          <a:p>
            <a:pPr algn="just"/>
            <a:endParaRPr lang="en-US" sz="2400" dirty="0"/>
          </a:p>
          <a:p>
            <a:pPr algn="just"/>
            <a:r>
              <a:rPr lang="en-US" sz="2400" dirty="0"/>
              <a:t>D </a:t>
            </a:r>
            <a:r>
              <a:rPr lang="hi-IN" sz="2400" dirty="0"/>
              <a:t>की वर्तमान स्थिति क्या है?</a:t>
            </a:r>
          </a:p>
          <a:p>
            <a:pPr algn="just"/>
            <a:r>
              <a:rPr lang="en-US" sz="2400" dirty="0"/>
              <a:t>I. D </a:t>
            </a:r>
            <a:r>
              <a:rPr lang="hi-IN" sz="2400" dirty="0"/>
              <a:t>उत्तर की ओर 4 किमी चलता है और बाएं मुड़ता है। फिर वह 5 किमी चलता है।</a:t>
            </a:r>
          </a:p>
          <a:p>
            <a:pPr algn="just"/>
            <a:r>
              <a:rPr lang="en-US" sz="2400" dirty="0"/>
              <a:t>II. D </a:t>
            </a:r>
            <a:r>
              <a:rPr lang="hi-IN" sz="2400" dirty="0"/>
              <a:t>पूर्व में कुल 20 किमी की यात्रा करता है। वह अपने दायीं ओर 11 किमी चलता है</a:t>
            </a:r>
            <a:endParaRPr lang="en-US" sz="2400" dirty="0"/>
          </a:p>
        </p:txBody>
      </p:sp>
    </p:spTree>
    <p:extLst>
      <p:ext uri="{BB962C8B-B14F-4D97-AF65-F5344CB8AC3E}">
        <p14:creationId xmlns:p14="http://schemas.microsoft.com/office/powerpoint/2010/main" val="2435309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05FCE86-3AE9-0227-EAE6-00E6D0D86EF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02686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 name="Picture 23">
            <a:extLst>
              <a:ext uri="{FF2B5EF4-FFF2-40B4-BE49-F238E27FC236}">
                <a16:creationId xmlns:a16="http://schemas.microsoft.com/office/drawing/2014/main" id="{47F754AB-6754-E943-C0C1-60B80C2C9E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152408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66A14004-E8AA-3EE3-B109-72A7C8B47678}"/>
              </a:ext>
            </a:extLst>
          </p:cNvPr>
          <p:cNvSpPr txBox="1"/>
          <p:nvPr/>
        </p:nvSpPr>
        <p:spPr>
          <a:xfrm>
            <a:off x="71120" y="238358"/>
            <a:ext cx="9428480" cy="461665"/>
          </a:xfrm>
          <a:prstGeom prst="rect">
            <a:avLst/>
          </a:prstGeom>
          <a:noFill/>
        </p:spPr>
        <p:txBody>
          <a:bodyPr wrap="square">
            <a:spAutoFit/>
          </a:bodyPr>
          <a:lstStyle/>
          <a:p>
            <a:pPr algn="ctr"/>
            <a:r>
              <a:rPr lang="en-IN" sz="2400" b="1" dirty="0">
                <a:solidFill>
                  <a:schemeClr val="bg1"/>
                </a:solidFill>
                <a:latin typeface="Cambria" panose="02040503050406030204" pitchFamily="18" charset="0"/>
                <a:ea typeface="Cambria" panose="02040503050406030204" pitchFamily="18" charset="0"/>
              </a:rPr>
              <a:t>RRB JE &amp; SSC JE 2023 | Reasoning  Classes | By Abhishek Sir</a:t>
            </a:r>
          </a:p>
        </p:txBody>
      </p:sp>
      <p:sp>
        <p:nvSpPr>
          <p:cNvPr id="3" name="TextBox 2">
            <a:extLst>
              <a:ext uri="{FF2B5EF4-FFF2-40B4-BE49-F238E27FC236}">
                <a16:creationId xmlns:a16="http://schemas.microsoft.com/office/drawing/2014/main" id="{71F76244-6BFF-F4C7-983F-5D79611D0040}"/>
              </a:ext>
            </a:extLst>
          </p:cNvPr>
          <p:cNvSpPr txBox="1"/>
          <p:nvPr/>
        </p:nvSpPr>
        <p:spPr>
          <a:xfrm>
            <a:off x="2950591" y="2441541"/>
            <a:ext cx="6334811" cy="1015663"/>
          </a:xfrm>
          <a:prstGeom prst="rect">
            <a:avLst/>
          </a:prstGeom>
          <a:noFill/>
        </p:spPr>
        <p:txBody>
          <a:bodyPr wrap="square" rtlCol="0">
            <a:spAutoFit/>
          </a:bodyPr>
          <a:lstStyle/>
          <a:p>
            <a:r>
              <a:rPr lang="en-US" sz="6000" b="1" dirty="0"/>
              <a:t>DATA SUFFICIENCY </a:t>
            </a:r>
          </a:p>
        </p:txBody>
      </p:sp>
    </p:spTree>
    <p:extLst>
      <p:ext uri="{BB962C8B-B14F-4D97-AF65-F5344CB8AC3E}">
        <p14:creationId xmlns:p14="http://schemas.microsoft.com/office/powerpoint/2010/main" val="2747697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66A14004-E8AA-3EE3-B109-72A7C8B47678}"/>
              </a:ext>
            </a:extLst>
          </p:cNvPr>
          <p:cNvSpPr txBox="1"/>
          <p:nvPr/>
        </p:nvSpPr>
        <p:spPr>
          <a:xfrm>
            <a:off x="71120" y="238358"/>
            <a:ext cx="9428480" cy="461665"/>
          </a:xfrm>
          <a:prstGeom prst="rect">
            <a:avLst/>
          </a:prstGeom>
          <a:noFill/>
        </p:spPr>
        <p:txBody>
          <a:bodyPr wrap="square">
            <a:spAutoFit/>
          </a:bodyPr>
          <a:lstStyle/>
          <a:p>
            <a:pPr algn="ctr"/>
            <a:r>
              <a:rPr lang="en-IN" sz="2400" b="1" dirty="0">
                <a:solidFill>
                  <a:schemeClr val="bg1"/>
                </a:solidFill>
                <a:latin typeface="Cambria" panose="02040503050406030204" pitchFamily="18" charset="0"/>
                <a:ea typeface="Cambria" panose="02040503050406030204" pitchFamily="18" charset="0"/>
              </a:rPr>
              <a:t>RRB JE &amp; SSC JE 2023 | Reasoning  Classes | By Abhishek Sir</a:t>
            </a:r>
          </a:p>
        </p:txBody>
      </p:sp>
      <p:sp>
        <p:nvSpPr>
          <p:cNvPr id="4" name="TextBox 3">
            <a:extLst>
              <a:ext uri="{FF2B5EF4-FFF2-40B4-BE49-F238E27FC236}">
                <a16:creationId xmlns:a16="http://schemas.microsoft.com/office/drawing/2014/main" id="{7C50549E-F57D-C4F2-6D5C-342F53006469}"/>
              </a:ext>
            </a:extLst>
          </p:cNvPr>
          <p:cNvSpPr txBox="1"/>
          <p:nvPr/>
        </p:nvSpPr>
        <p:spPr>
          <a:xfrm>
            <a:off x="331390" y="825108"/>
            <a:ext cx="11529220" cy="4524315"/>
          </a:xfrm>
          <a:prstGeom prst="rect">
            <a:avLst/>
          </a:prstGeom>
          <a:noFill/>
        </p:spPr>
        <p:txBody>
          <a:bodyPr wrap="square">
            <a:spAutoFit/>
          </a:bodyPr>
          <a:lstStyle/>
          <a:p>
            <a:pPr algn="just"/>
            <a:r>
              <a:rPr lang="en-US" sz="2400" b="1" dirty="0"/>
              <a:t>Directions (1-5): </a:t>
            </a:r>
            <a:r>
              <a:rPr lang="en-US" sz="2400" dirty="0"/>
              <a:t>These questions consist of a question and two statements numbered I and II given below it. You have to decide whether the data given in the statements are sufficient to answer the question. Read both the statements and choose the most appropriate option</a:t>
            </a:r>
          </a:p>
          <a:p>
            <a:pPr algn="just"/>
            <a:r>
              <a:rPr lang="en-US" sz="2400" dirty="0"/>
              <a:t>(a) The data </a:t>
            </a:r>
            <a:r>
              <a:rPr lang="en-US" sz="2400" b="1" dirty="0"/>
              <a:t>either</a:t>
            </a:r>
            <a:r>
              <a:rPr lang="en-US" sz="2400" dirty="0"/>
              <a:t> in statement I alone or in statement II alone are sufficient to answer the question. </a:t>
            </a:r>
          </a:p>
          <a:p>
            <a:pPr algn="just"/>
            <a:r>
              <a:rPr lang="en-US" sz="2400" dirty="0"/>
              <a:t>(b) The data in </a:t>
            </a:r>
            <a:r>
              <a:rPr lang="en-US" sz="2400" b="1" dirty="0"/>
              <a:t>both</a:t>
            </a:r>
            <a:r>
              <a:rPr lang="en-US" sz="2400" dirty="0"/>
              <a:t> statements I and II together are necessary to answer the question. </a:t>
            </a:r>
          </a:p>
          <a:p>
            <a:pPr algn="just"/>
            <a:r>
              <a:rPr lang="en-US" sz="2400" dirty="0"/>
              <a:t>(c) The data in statement </a:t>
            </a:r>
            <a:r>
              <a:rPr lang="en-US" sz="2400" b="1" dirty="0"/>
              <a:t>I alone </a:t>
            </a:r>
            <a:r>
              <a:rPr lang="en-US" sz="2400" dirty="0"/>
              <a:t>are sufficient to answer the question, while the data in statement II alone are not sufficient to answer the question. </a:t>
            </a:r>
          </a:p>
          <a:p>
            <a:pPr algn="just"/>
            <a:r>
              <a:rPr lang="en-US" sz="2400" dirty="0"/>
              <a:t>(d)The data in statement </a:t>
            </a:r>
            <a:r>
              <a:rPr lang="en-US" sz="2400" b="1" dirty="0"/>
              <a:t>II alone </a:t>
            </a:r>
            <a:r>
              <a:rPr lang="en-US" sz="2400" dirty="0"/>
              <a:t>are sufficient to answer the question, while the data in statement I alone are not sufficient to answer the question. </a:t>
            </a:r>
          </a:p>
          <a:p>
            <a:pPr algn="just"/>
            <a:r>
              <a:rPr lang="en-US" sz="2400" dirty="0"/>
              <a:t>(e) The data even in both statements I and II together are </a:t>
            </a:r>
            <a:r>
              <a:rPr lang="en-US" sz="2400" b="1" dirty="0"/>
              <a:t>not</a:t>
            </a:r>
            <a:r>
              <a:rPr lang="en-US" sz="2400" dirty="0"/>
              <a:t> sufficient to answer the question.</a:t>
            </a:r>
            <a:endParaRPr lang="en-US" sz="2400" b="1" dirty="0"/>
          </a:p>
        </p:txBody>
      </p:sp>
    </p:spTree>
    <p:extLst>
      <p:ext uri="{BB962C8B-B14F-4D97-AF65-F5344CB8AC3E}">
        <p14:creationId xmlns:p14="http://schemas.microsoft.com/office/powerpoint/2010/main" val="7341125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66A14004-E8AA-3EE3-B109-72A7C8B47678}"/>
              </a:ext>
            </a:extLst>
          </p:cNvPr>
          <p:cNvSpPr txBox="1"/>
          <p:nvPr/>
        </p:nvSpPr>
        <p:spPr>
          <a:xfrm>
            <a:off x="71120" y="238358"/>
            <a:ext cx="9428480" cy="461665"/>
          </a:xfrm>
          <a:prstGeom prst="rect">
            <a:avLst/>
          </a:prstGeom>
          <a:noFill/>
        </p:spPr>
        <p:txBody>
          <a:bodyPr wrap="square">
            <a:spAutoFit/>
          </a:bodyPr>
          <a:lstStyle/>
          <a:p>
            <a:pPr algn="ctr"/>
            <a:r>
              <a:rPr lang="en-IN" sz="2400" b="1" dirty="0">
                <a:solidFill>
                  <a:schemeClr val="bg1"/>
                </a:solidFill>
                <a:latin typeface="Cambria" panose="02040503050406030204" pitchFamily="18" charset="0"/>
                <a:ea typeface="Cambria" panose="02040503050406030204" pitchFamily="18" charset="0"/>
              </a:rPr>
              <a:t>RRB JE &amp; SSC JE 2023 | Reasoning  Classes | By Abhishek Sir</a:t>
            </a:r>
          </a:p>
        </p:txBody>
      </p:sp>
      <p:sp>
        <p:nvSpPr>
          <p:cNvPr id="3" name="TextBox 2">
            <a:extLst>
              <a:ext uri="{FF2B5EF4-FFF2-40B4-BE49-F238E27FC236}">
                <a16:creationId xmlns:a16="http://schemas.microsoft.com/office/drawing/2014/main" id="{5C1FAB65-D363-B6F8-7AA7-818ADC69B963}"/>
              </a:ext>
            </a:extLst>
          </p:cNvPr>
          <p:cNvSpPr txBox="1"/>
          <p:nvPr/>
        </p:nvSpPr>
        <p:spPr>
          <a:xfrm>
            <a:off x="152281" y="469190"/>
            <a:ext cx="11529220" cy="4893647"/>
          </a:xfrm>
          <a:prstGeom prst="rect">
            <a:avLst/>
          </a:prstGeom>
          <a:noFill/>
        </p:spPr>
        <p:txBody>
          <a:bodyPr wrap="square">
            <a:spAutoFit/>
          </a:bodyPr>
          <a:lstStyle/>
          <a:p>
            <a:pPr algn="just"/>
            <a:endParaRPr lang="en-US" sz="2400" b="1" dirty="0"/>
          </a:p>
          <a:p>
            <a:pPr algn="just"/>
            <a:r>
              <a:rPr lang="en-US" sz="2400" b="1" dirty="0"/>
              <a:t>Q.1 </a:t>
            </a:r>
            <a:r>
              <a:rPr lang="en-US" sz="2400" dirty="0"/>
              <a:t>In which month of the year did Rahul go abroad for a vacation? </a:t>
            </a:r>
          </a:p>
          <a:p>
            <a:pPr algn="just"/>
            <a:r>
              <a:rPr lang="en-US" sz="2400" dirty="0"/>
              <a:t>I. Rahul correctly remembers that he went for a vacation in the first half of the year. </a:t>
            </a:r>
          </a:p>
          <a:p>
            <a:pPr algn="just"/>
            <a:r>
              <a:rPr lang="en-US" sz="2400" dirty="0"/>
              <a:t>II. Rahul’s son correctly remembers that he went for a vacation after 31st March but before 1st May.</a:t>
            </a:r>
            <a:r>
              <a:rPr lang="en-US" sz="2400" b="1" dirty="0"/>
              <a:t> </a:t>
            </a:r>
          </a:p>
          <a:p>
            <a:pPr algn="just"/>
            <a:endParaRPr lang="en-US" sz="2400" dirty="0"/>
          </a:p>
          <a:p>
            <a:pPr algn="just"/>
            <a:endParaRPr lang="en-US" sz="2400" dirty="0"/>
          </a:p>
          <a:p>
            <a:pPr algn="just"/>
            <a:endParaRPr lang="en-US" sz="2400" dirty="0"/>
          </a:p>
          <a:p>
            <a:pPr algn="just"/>
            <a:endParaRPr lang="en-US" sz="2400" dirty="0"/>
          </a:p>
          <a:p>
            <a:pPr algn="just"/>
            <a:r>
              <a:rPr lang="hi-IN" sz="2400" dirty="0"/>
              <a:t>राहुल वर्ष के किस महीने में छुट्टी मनाने विदेश गया था?</a:t>
            </a:r>
          </a:p>
          <a:p>
            <a:pPr algn="just"/>
            <a:r>
              <a:rPr lang="en-US" sz="2400" dirty="0"/>
              <a:t>I. </a:t>
            </a:r>
            <a:r>
              <a:rPr lang="hi-IN" sz="2400" dirty="0"/>
              <a:t>राहुल को ठीक से याद है कि वह साल के पहले भाग में छुट्टी मनाने गया था।</a:t>
            </a:r>
          </a:p>
          <a:p>
            <a:pPr algn="just"/>
            <a:r>
              <a:rPr lang="en-US" sz="2400" dirty="0"/>
              <a:t>II.</a:t>
            </a:r>
            <a:r>
              <a:rPr lang="hi-IN" sz="2400" dirty="0"/>
              <a:t> राहुल के बेटे को ठीक से याद है कि वह 31 मार्च के बाद लेकिन 1 मई से पहले छुट्टी पर गया था।</a:t>
            </a:r>
            <a:endParaRPr lang="en-US" sz="2400" dirty="0"/>
          </a:p>
        </p:txBody>
      </p:sp>
    </p:spTree>
    <p:extLst>
      <p:ext uri="{BB962C8B-B14F-4D97-AF65-F5344CB8AC3E}">
        <p14:creationId xmlns:p14="http://schemas.microsoft.com/office/powerpoint/2010/main" val="2037307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66A14004-E8AA-3EE3-B109-72A7C8B47678}"/>
              </a:ext>
            </a:extLst>
          </p:cNvPr>
          <p:cNvSpPr txBox="1"/>
          <p:nvPr/>
        </p:nvSpPr>
        <p:spPr>
          <a:xfrm>
            <a:off x="71120" y="238358"/>
            <a:ext cx="9428480" cy="461665"/>
          </a:xfrm>
          <a:prstGeom prst="rect">
            <a:avLst/>
          </a:prstGeom>
          <a:noFill/>
        </p:spPr>
        <p:txBody>
          <a:bodyPr wrap="square">
            <a:spAutoFit/>
          </a:bodyPr>
          <a:lstStyle/>
          <a:p>
            <a:pPr algn="ctr"/>
            <a:r>
              <a:rPr lang="en-IN" sz="2400" b="1" dirty="0">
                <a:solidFill>
                  <a:schemeClr val="bg1"/>
                </a:solidFill>
                <a:latin typeface="Cambria" panose="02040503050406030204" pitchFamily="18" charset="0"/>
                <a:ea typeface="Cambria" panose="02040503050406030204" pitchFamily="18" charset="0"/>
              </a:rPr>
              <a:t>RRB JE &amp; SSC JE 2023 | Reasoning  Classes | By Abhishek Sir</a:t>
            </a:r>
          </a:p>
        </p:txBody>
      </p:sp>
      <p:sp>
        <p:nvSpPr>
          <p:cNvPr id="4" name="TextBox 3">
            <a:extLst>
              <a:ext uri="{FF2B5EF4-FFF2-40B4-BE49-F238E27FC236}">
                <a16:creationId xmlns:a16="http://schemas.microsoft.com/office/drawing/2014/main" id="{7428FB1E-080B-3838-6BEA-9CFBF29CCA5C}"/>
              </a:ext>
            </a:extLst>
          </p:cNvPr>
          <p:cNvSpPr txBox="1"/>
          <p:nvPr/>
        </p:nvSpPr>
        <p:spPr>
          <a:xfrm>
            <a:off x="218268" y="700023"/>
            <a:ext cx="11529220" cy="4893647"/>
          </a:xfrm>
          <a:prstGeom prst="rect">
            <a:avLst/>
          </a:prstGeom>
          <a:noFill/>
        </p:spPr>
        <p:txBody>
          <a:bodyPr wrap="square">
            <a:spAutoFit/>
          </a:bodyPr>
          <a:lstStyle/>
          <a:p>
            <a:pPr algn="just"/>
            <a:endParaRPr lang="en-US" sz="2400" b="1" dirty="0"/>
          </a:p>
          <a:p>
            <a:pPr algn="just"/>
            <a:r>
              <a:rPr lang="en-US" sz="2400" b="1" dirty="0"/>
              <a:t>Q.2 </a:t>
            </a:r>
            <a:r>
              <a:rPr lang="en-US" sz="2400" dirty="0"/>
              <a:t>Among friends M, N, O, P, Q and R, who is the second heaviest?</a:t>
            </a:r>
          </a:p>
          <a:p>
            <a:pPr algn="just"/>
            <a:r>
              <a:rPr lang="en-US" sz="2400" dirty="0"/>
              <a:t> I. O is heavier than only two friends. P is heavier than O but lighter than N. R is the heaviest. </a:t>
            </a:r>
          </a:p>
          <a:p>
            <a:pPr algn="just"/>
            <a:r>
              <a:rPr lang="en-US" sz="2400" dirty="0"/>
              <a:t>II. M is lighter than only two friends. N is heavier than O but lighter than R. P is heavier than only Q.</a:t>
            </a:r>
          </a:p>
          <a:p>
            <a:pPr algn="just"/>
            <a:endParaRPr lang="en-US" sz="2400" b="1" dirty="0"/>
          </a:p>
          <a:p>
            <a:pPr algn="just"/>
            <a:endParaRPr lang="en-US" sz="2400" dirty="0"/>
          </a:p>
          <a:p>
            <a:pPr algn="just"/>
            <a:endParaRPr lang="en-US" sz="2400" dirty="0"/>
          </a:p>
          <a:p>
            <a:pPr algn="just"/>
            <a:r>
              <a:rPr lang="hi-IN" sz="2400" dirty="0"/>
              <a:t>दोस्तों </a:t>
            </a:r>
            <a:r>
              <a:rPr lang="en-US" sz="2400" dirty="0"/>
              <a:t>M, N, O, P, Q </a:t>
            </a:r>
            <a:r>
              <a:rPr lang="hi-IN" sz="2400" dirty="0"/>
              <a:t>और </a:t>
            </a:r>
            <a:r>
              <a:rPr lang="en-US" sz="2400" dirty="0"/>
              <a:t>R </a:t>
            </a:r>
            <a:r>
              <a:rPr lang="hi-IN" sz="2400" dirty="0"/>
              <a:t>में से दूसरा सबसे भारी कौन है?</a:t>
            </a:r>
          </a:p>
          <a:p>
            <a:pPr algn="just"/>
            <a:r>
              <a:rPr lang="en-US" sz="2400" dirty="0"/>
              <a:t>I. O </a:t>
            </a:r>
            <a:r>
              <a:rPr lang="hi-IN" sz="2400" dirty="0"/>
              <a:t>केवल दो मित्रों से भारी है। </a:t>
            </a:r>
            <a:r>
              <a:rPr lang="en-US" sz="2400" dirty="0"/>
              <a:t>P, O </a:t>
            </a:r>
            <a:r>
              <a:rPr lang="hi-IN" sz="2400" dirty="0"/>
              <a:t>से भारी है लेकिन </a:t>
            </a:r>
            <a:r>
              <a:rPr lang="en-US" sz="2400" dirty="0"/>
              <a:t>N </a:t>
            </a:r>
            <a:r>
              <a:rPr lang="hi-IN" sz="2400" dirty="0"/>
              <a:t>से हल्का है। </a:t>
            </a:r>
            <a:r>
              <a:rPr lang="en-US" sz="2400" dirty="0"/>
              <a:t>R </a:t>
            </a:r>
            <a:r>
              <a:rPr lang="hi-IN" sz="2400" dirty="0"/>
              <a:t>सबसे भारी है।</a:t>
            </a:r>
          </a:p>
          <a:p>
            <a:pPr algn="just"/>
            <a:r>
              <a:rPr lang="en-US" sz="2400" dirty="0"/>
              <a:t>II</a:t>
            </a:r>
            <a:r>
              <a:rPr lang="hi-IN" sz="2400" dirty="0"/>
              <a:t>. </a:t>
            </a:r>
            <a:r>
              <a:rPr lang="en-US" sz="2400" dirty="0"/>
              <a:t>M </a:t>
            </a:r>
            <a:r>
              <a:rPr lang="hi-IN" sz="2400" dirty="0"/>
              <a:t>केवल दो मित्रों से हल्का है। </a:t>
            </a:r>
            <a:r>
              <a:rPr lang="en-US" sz="2400" dirty="0"/>
              <a:t>N, O </a:t>
            </a:r>
            <a:r>
              <a:rPr lang="hi-IN" sz="2400" dirty="0"/>
              <a:t>से भारी है लेकिन </a:t>
            </a:r>
            <a:r>
              <a:rPr lang="en-US" sz="2400" dirty="0"/>
              <a:t>R </a:t>
            </a:r>
            <a:r>
              <a:rPr lang="hi-IN" sz="2400" dirty="0"/>
              <a:t>से हल्का है। </a:t>
            </a:r>
            <a:r>
              <a:rPr lang="en-US" sz="2400" dirty="0"/>
              <a:t>P, </a:t>
            </a:r>
            <a:r>
              <a:rPr lang="hi-IN" sz="2400" dirty="0"/>
              <a:t>केवल </a:t>
            </a:r>
            <a:r>
              <a:rPr lang="en-US" sz="2400" dirty="0"/>
              <a:t>Q </a:t>
            </a:r>
            <a:r>
              <a:rPr lang="hi-IN" sz="2400" dirty="0"/>
              <a:t>से भारी है।</a:t>
            </a:r>
            <a:endParaRPr lang="en-US" sz="2400" dirty="0"/>
          </a:p>
        </p:txBody>
      </p:sp>
    </p:spTree>
    <p:extLst>
      <p:ext uri="{BB962C8B-B14F-4D97-AF65-F5344CB8AC3E}">
        <p14:creationId xmlns:p14="http://schemas.microsoft.com/office/powerpoint/2010/main" val="41463698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66A14004-E8AA-3EE3-B109-72A7C8B47678}"/>
              </a:ext>
            </a:extLst>
          </p:cNvPr>
          <p:cNvSpPr txBox="1"/>
          <p:nvPr/>
        </p:nvSpPr>
        <p:spPr>
          <a:xfrm>
            <a:off x="71120" y="238358"/>
            <a:ext cx="9428480" cy="461665"/>
          </a:xfrm>
          <a:prstGeom prst="rect">
            <a:avLst/>
          </a:prstGeom>
          <a:noFill/>
        </p:spPr>
        <p:txBody>
          <a:bodyPr wrap="square">
            <a:spAutoFit/>
          </a:bodyPr>
          <a:lstStyle/>
          <a:p>
            <a:pPr algn="ctr"/>
            <a:r>
              <a:rPr lang="en-IN" sz="2400" b="1" dirty="0">
                <a:solidFill>
                  <a:schemeClr val="bg1"/>
                </a:solidFill>
                <a:latin typeface="Cambria" panose="02040503050406030204" pitchFamily="18" charset="0"/>
                <a:ea typeface="Cambria" panose="02040503050406030204" pitchFamily="18" charset="0"/>
              </a:rPr>
              <a:t>RRB JE &amp; SSC JE 2023 | Reasoning  Classes | By Abhishek Sir</a:t>
            </a:r>
          </a:p>
        </p:txBody>
      </p:sp>
      <p:sp>
        <p:nvSpPr>
          <p:cNvPr id="3" name="TextBox 2">
            <a:extLst>
              <a:ext uri="{FF2B5EF4-FFF2-40B4-BE49-F238E27FC236}">
                <a16:creationId xmlns:a16="http://schemas.microsoft.com/office/drawing/2014/main" id="{9E611669-6C99-F657-5BEF-43D12ABAA245}"/>
              </a:ext>
            </a:extLst>
          </p:cNvPr>
          <p:cNvSpPr txBox="1"/>
          <p:nvPr/>
        </p:nvSpPr>
        <p:spPr>
          <a:xfrm>
            <a:off x="208842" y="938381"/>
            <a:ext cx="11529220" cy="4154984"/>
          </a:xfrm>
          <a:prstGeom prst="rect">
            <a:avLst/>
          </a:prstGeom>
          <a:noFill/>
        </p:spPr>
        <p:txBody>
          <a:bodyPr wrap="square">
            <a:spAutoFit/>
          </a:bodyPr>
          <a:lstStyle/>
          <a:p>
            <a:pPr algn="just"/>
            <a:r>
              <a:rPr lang="en-US" sz="2400" b="1" dirty="0"/>
              <a:t>Q.3 </a:t>
            </a:r>
            <a:r>
              <a:rPr lang="en-US" sz="2400" dirty="0"/>
              <a:t>How many marks did Suman score in the twenty-mark exam?</a:t>
            </a:r>
          </a:p>
          <a:p>
            <a:pPr algn="just"/>
            <a:r>
              <a:rPr lang="en-US" sz="2400" dirty="0"/>
              <a:t> I. Suman scored two-digit marks and her marks was not in odd numbers.</a:t>
            </a:r>
          </a:p>
          <a:p>
            <a:pPr algn="just"/>
            <a:r>
              <a:rPr lang="en-US" sz="2400" dirty="0"/>
              <a:t> II. Suman scored more than 14 but less than 18 marks.</a:t>
            </a:r>
          </a:p>
          <a:p>
            <a:pPr algn="just"/>
            <a:endParaRPr lang="en-US" sz="2400" b="1" dirty="0"/>
          </a:p>
          <a:p>
            <a:pPr algn="just"/>
            <a:endParaRPr lang="en-US" sz="2400" b="1" dirty="0"/>
          </a:p>
          <a:p>
            <a:pPr algn="just"/>
            <a:endParaRPr lang="en-US" sz="2400" dirty="0"/>
          </a:p>
          <a:p>
            <a:pPr algn="just"/>
            <a:r>
              <a:rPr lang="hi-IN" sz="2400" dirty="0"/>
              <a:t>सुमन ने बीस अंकों की परीक्षा में कितने अंक प्राप्त किए?</a:t>
            </a:r>
          </a:p>
          <a:p>
            <a:pPr algn="just"/>
            <a:r>
              <a:rPr lang="hi-IN" sz="2400" dirty="0"/>
              <a:t>  </a:t>
            </a:r>
            <a:r>
              <a:rPr lang="en-US" sz="2400" dirty="0"/>
              <a:t>I. </a:t>
            </a:r>
            <a:r>
              <a:rPr lang="hi-IN" sz="2400" dirty="0"/>
              <a:t>सुमन ने दो अंकों के अंक प्राप्त किए और उसके अंक विषम संख्या में नहीं थे।</a:t>
            </a:r>
          </a:p>
          <a:p>
            <a:pPr algn="just"/>
            <a:r>
              <a:rPr lang="hi-IN" sz="2400" dirty="0"/>
              <a:t>  </a:t>
            </a:r>
            <a:r>
              <a:rPr lang="en-US" sz="2400" dirty="0"/>
              <a:t>II. </a:t>
            </a:r>
            <a:r>
              <a:rPr lang="hi-IN" sz="2400" dirty="0"/>
              <a:t>सुमन ने 14 से अधिक लेकिन 18 से कम अंक प्राप्त किए।</a:t>
            </a:r>
            <a:endParaRPr lang="en-US" sz="2400" dirty="0"/>
          </a:p>
          <a:p>
            <a:pPr algn="just"/>
            <a:endParaRPr lang="en-US" sz="2400" b="1" dirty="0"/>
          </a:p>
          <a:p>
            <a:pPr algn="just"/>
            <a:endParaRPr lang="en-US" sz="2400" b="1" dirty="0"/>
          </a:p>
        </p:txBody>
      </p:sp>
    </p:spTree>
    <p:extLst>
      <p:ext uri="{BB962C8B-B14F-4D97-AF65-F5344CB8AC3E}">
        <p14:creationId xmlns:p14="http://schemas.microsoft.com/office/powerpoint/2010/main" val="28080314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C1FFC54-4807-BE97-2D12-68A4B9F338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extBox 1">
            <a:extLst>
              <a:ext uri="{FF2B5EF4-FFF2-40B4-BE49-F238E27FC236}">
                <a16:creationId xmlns:a16="http://schemas.microsoft.com/office/drawing/2014/main" id="{66A14004-E8AA-3EE3-B109-72A7C8B47678}"/>
              </a:ext>
            </a:extLst>
          </p:cNvPr>
          <p:cNvSpPr txBox="1"/>
          <p:nvPr/>
        </p:nvSpPr>
        <p:spPr>
          <a:xfrm>
            <a:off x="71120" y="238358"/>
            <a:ext cx="9428480" cy="461665"/>
          </a:xfrm>
          <a:prstGeom prst="rect">
            <a:avLst/>
          </a:prstGeom>
          <a:noFill/>
        </p:spPr>
        <p:txBody>
          <a:bodyPr wrap="square">
            <a:spAutoFit/>
          </a:bodyPr>
          <a:lstStyle/>
          <a:p>
            <a:pPr algn="ctr"/>
            <a:r>
              <a:rPr lang="en-IN" sz="2400" b="1" dirty="0">
                <a:solidFill>
                  <a:schemeClr val="bg1"/>
                </a:solidFill>
                <a:latin typeface="Cambria" panose="02040503050406030204" pitchFamily="18" charset="0"/>
                <a:ea typeface="Cambria" panose="02040503050406030204" pitchFamily="18" charset="0"/>
              </a:rPr>
              <a:t>RRB JE &amp; SSC JE 2023 | Reasoning  Classes | By Abhishek Sir</a:t>
            </a:r>
          </a:p>
        </p:txBody>
      </p:sp>
      <p:sp>
        <p:nvSpPr>
          <p:cNvPr id="6" name="TextBox 5">
            <a:extLst>
              <a:ext uri="{FF2B5EF4-FFF2-40B4-BE49-F238E27FC236}">
                <a16:creationId xmlns:a16="http://schemas.microsoft.com/office/drawing/2014/main" id="{97E06238-1E29-B497-202B-590B12AAA9CE}"/>
              </a:ext>
            </a:extLst>
          </p:cNvPr>
          <p:cNvSpPr txBox="1"/>
          <p:nvPr/>
        </p:nvSpPr>
        <p:spPr>
          <a:xfrm>
            <a:off x="329938" y="1026332"/>
            <a:ext cx="11397006" cy="5324535"/>
          </a:xfrm>
          <a:prstGeom prst="rect">
            <a:avLst/>
          </a:prstGeom>
          <a:noFill/>
        </p:spPr>
        <p:txBody>
          <a:bodyPr wrap="square">
            <a:spAutoFit/>
          </a:bodyPr>
          <a:lstStyle/>
          <a:p>
            <a:r>
              <a:rPr lang="en-US" sz="2000" b="1" i="0" dirty="0">
                <a:solidFill>
                  <a:srgbClr val="222222"/>
                </a:solidFill>
                <a:effectLst/>
                <a:latin typeface="Roboto" panose="02000000000000000000" pitchFamily="2" charset="0"/>
              </a:rPr>
              <a:t>Q.4 What is the coded for “rate” in the given coded language?</a:t>
            </a:r>
            <a:br>
              <a:rPr lang="en-US" sz="2000" b="1" i="0" dirty="0">
                <a:solidFill>
                  <a:srgbClr val="222222"/>
                </a:solidFill>
                <a:effectLst/>
                <a:latin typeface="Roboto" panose="02000000000000000000" pitchFamily="2" charset="0"/>
              </a:rPr>
            </a:br>
            <a:br>
              <a:rPr lang="en-US" sz="2000" b="1" i="0" dirty="0">
                <a:solidFill>
                  <a:srgbClr val="222222"/>
                </a:solidFill>
                <a:effectLst/>
                <a:latin typeface="Roboto" panose="02000000000000000000" pitchFamily="2" charset="0"/>
              </a:rPr>
            </a:br>
            <a:r>
              <a:rPr lang="en-US" sz="2000" b="1" i="0" dirty="0">
                <a:solidFill>
                  <a:srgbClr val="222222"/>
                </a:solidFill>
                <a:effectLst/>
                <a:latin typeface="Roboto" panose="02000000000000000000" pitchFamily="2" charset="0"/>
              </a:rPr>
              <a:t>Statement I: </a:t>
            </a:r>
            <a:r>
              <a:rPr lang="en-US" sz="2000" b="0" i="0" dirty="0">
                <a:solidFill>
                  <a:srgbClr val="222222"/>
                </a:solidFill>
                <a:effectLst/>
                <a:latin typeface="Roboto" panose="02000000000000000000" pitchFamily="2" charset="0"/>
              </a:rPr>
              <a:t>“Changes in interest rate” is coded as ‘</a:t>
            </a:r>
            <a:r>
              <a:rPr lang="en-US" sz="2000" b="0" i="0" dirty="0" err="1">
                <a:solidFill>
                  <a:srgbClr val="222222"/>
                </a:solidFill>
                <a:effectLst/>
                <a:latin typeface="Roboto" panose="02000000000000000000" pitchFamily="2" charset="0"/>
              </a:rPr>
              <a:t>pu</a:t>
            </a:r>
            <a:r>
              <a:rPr lang="en-US" sz="2000" b="0" i="0" dirty="0">
                <a:solidFill>
                  <a:srgbClr val="222222"/>
                </a:solidFill>
                <a:effectLst/>
                <a:latin typeface="Roboto" panose="02000000000000000000" pitchFamily="2" charset="0"/>
              </a:rPr>
              <a:t> </a:t>
            </a:r>
            <a:r>
              <a:rPr lang="en-US" sz="2000" b="0" i="0" dirty="0" err="1">
                <a:solidFill>
                  <a:srgbClr val="222222"/>
                </a:solidFill>
                <a:effectLst/>
                <a:latin typeface="Roboto" panose="02000000000000000000" pitchFamily="2" charset="0"/>
              </a:rPr>
              <a:t>tn</a:t>
            </a:r>
            <a:r>
              <a:rPr lang="en-US" sz="2000" b="0" i="0" dirty="0">
                <a:solidFill>
                  <a:srgbClr val="222222"/>
                </a:solidFill>
                <a:effectLst/>
                <a:latin typeface="Roboto" panose="02000000000000000000" pitchFamily="2" charset="0"/>
              </a:rPr>
              <a:t> ga </a:t>
            </a:r>
            <a:r>
              <a:rPr lang="en-US" sz="2000" b="0" i="0" dirty="0" err="1">
                <a:solidFill>
                  <a:srgbClr val="222222"/>
                </a:solidFill>
                <a:effectLst/>
                <a:latin typeface="Roboto" panose="02000000000000000000" pitchFamily="2" charset="0"/>
              </a:rPr>
              <a:t>qr</a:t>
            </a:r>
            <a:r>
              <a:rPr lang="en-US" sz="2000" b="0" i="0" dirty="0">
                <a:solidFill>
                  <a:srgbClr val="222222"/>
                </a:solidFill>
                <a:effectLst/>
                <a:latin typeface="Roboto" panose="02000000000000000000" pitchFamily="2" charset="0"/>
              </a:rPr>
              <a:t>’ and “Inflation raises in general level” is coded as ‘</a:t>
            </a:r>
            <a:r>
              <a:rPr lang="en-US" sz="2000" b="0" i="0" dirty="0" err="1">
                <a:solidFill>
                  <a:srgbClr val="222222"/>
                </a:solidFill>
                <a:effectLst/>
                <a:latin typeface="Roboto" panose="02000000000000000000" pitchFamily="2" charset="0"/>
              </a:rPr>
              <a:t>mn</a:t>
            </a:r>
            <a:r>
              <a:rPr lang="en-US" sz="2000" b="0" i="0" dirty="0">
                <a:solidFill>
                  <a:srgbClr val="222222"/>
                </a:solidFill>
                <a:effectLst/>
                <a:latin typeface="Roboto" panose="02000000000000000000" pitchFamily="2" charset="0"/>
              </a:rPr>
              <a:t> di ad </a:t>
            </a:r>
            <a:r>
              <a:rPr lang="en-US" sz="2000" b="0" i="0" dirty="0" err="1">
                <a:solidFill>
                  <a:srgbClr val="222222"/>
                </a:solidFill>
                <a:effectLst/>
                <a:latin typeface="Roboto" panose="02000000000000000000" pitchFamily="2" charset="0"/>
              </a:rPr>
              <a:t>tn</a:t>
            </a:r>
            <a:r>
              <a:rPr lang="en-US" sz="2000" b="0" i="0" dirty="0">
                <a:solidFill>
                  <a:srgbClr val="222222"/>
                </a:solidFill>
                <a:effectLst/>
                <a:latin typeface="Roboto" panose="02000000000000000000" pitchFamily="2" charset="0"/>
              </a:rPr>
              <a:t> </a:t>
            </a:r>
            <a:r>
              <a:rPr lang="en-US" sz="2000" b="0" i="0" dirty="0" err="1">
                <a:solidFill>
                  <a:srgbClr val="222222"/>
                </a:solidFill>
                <a:effectLst/>
                <a:latin typeface="Roboto" panose="02000000000000000000" pitchFamily="2" charset="0"/>
              </a:rPr>
              <a:t>nk</a:t>
            </a:r>
            <a:r>
              <a:rPr lang="en-US" sz="2000" b="0" i="0" dirty="0">
                <a:solidFill>
                  <a:srgbClr val="222222"/>
                </a:solidFill>
                <a:effectLst/>
                <a:latin typeface="Roboto" panose="02000000000000000000" pitchFamily="2" charset="0"/>
              </a:rPr>
              <a:t>’</a:t>
            </a:r>
            <a:br>
              <a:rPr lang="en-US" sz="2000" dirty="0"/>
            </a:br>
            <a:br>
              <a:rPr lang="en-US" sz="2000" dirty="0"/>
            </a:br>
            <a:r>
              <a:rPr lang="en-US" sz="2000" b="1" i="0" dirty="0">
                <a:solidFill>
                  <a:srgbClr val="222222"/>
                </a:solidFill>
                <a:effectLst/>
                <a:latin typeface="Roboto" panose="02000000000000000000" pitchFamily="2" charset="0"/>
              </a:rPr>
              <a:t>Statement II: </a:t>
            </a:r>
            <a:r>
              <a:rPr lang="en-US" sz="2000" b="0" i="0" dirty="0">
                <a:solidFill>
                  <a:srgbClr val="222222"/>
                </a:solidFill>
                <a:effectLst/>
                <a:latin typeface="Roboto" panose="02000000000000000000" pitchFamily="2" charset="0"/>
              </a:rPr>
              <a:t>“Fluctuation in general interest” is coded as “</a:t>
            </a:r>
            <a:r>
              <a:rPr lang="en-US" sz="2000" b="0" i="0" dirty="0" err="1">
                <a:solidFill>
                  <a:srgbClr val="222222"/>
                </a:solidFill>
                <a:effectLst/>
                <a:latin typeface="Roboto" panose="02000000000000000000" pitchFamily="2" charset="0"/>
              </a:rPr>
              <a:t>tn</a:t>
            </a:r>
            <a:r>
              <a:rPr lang="en-US" sz="2000" b="0" i="0" dirty="0">
                <a:solidFill>
                  <a:srgbClr val="222222"/>
                </a:solidFill>
                <a:effectLst/>
                <a:latin typeface="Roboto" panose="02000000000000000000" pitchFamily="2" charset="0"/>
              </a:rPr>
              <a:t> ga </a:t>
            </a:r>
            <a:r>
              <a:rPr lang="en-US" sz="2000" b="0" i="0" dirty="0" err="1">
                <a:solidFill>
                  <a:srgbClr val="222222"/>
                </a:solidFill>
                <a:effectLst/>
                <a:latin typeface="Roboto" panose="02000000000000000000" pitchFamily="2" charset="0"/>
              </a:rPr>
              <a:t>mn</a:t>
            </a:r>
            <a:r>
              <a:rPr lang="en-US" sz="2000" b="0" i="0" dirty="0">
                <a:solidFill>
                  <a:srgbClr val="222222"/>
                </a:solidFill>
                <a:effectLst/>
                <a:latin typeface="Roboto" panose="02000000000000000000" pitchFamily="2" charset="0"/>
              </a:rPr>
              <a:t> di” and “Reduces the inflation rate” is coded as ‘</a:t>
            </a:r>
            <a:r>
              <a:rPr lang="en-US" sz="2000" b="0" i="0" dirty="0" err="1">
                <a:solidFill>
                  <a:srgbClr val="222222"/>
                </a:solidFill>
                <a:effectLst/>
                <a:latin typeface="Roboto" panose="02000000000000000000" pitchFamily="2" charset="0"/>
              </a:rPr>
              <a:t>nk</a:t>
            </a:r>
            <a:r>
              <a:rPr lang="en-US" sz="2000" b="0" i="0" dirty="0">
                <a:solidFill>
                  <a:srgbClr val="222222"/>
                </a:solidFill>
                <a:effectLst/>
                <a:latin typeface="Roboto" panose="02000000000000000000" pitchFamily="2" charset="0"/>
              </a:rPr>
              <a:t> </a:t>
            </a:r>
            <a:r>
              <a:rPr lang="en-US" sz="2000" b="0" i="0" dirty="0" err="1">
                <a:solidFill>
                  <a:srgbClr val="222222"/>
                </a:solidFill>
                <a:effectLst/>
                <a:latin typeface="Roboto" panose="02000000000000000000" pitchFamily="2" charset="0"/>
              </a:rPr>
              <a:t>ly</a:t>
            </a:r>
            <a:r>
              <a:rPr lang="en-US" sz="2000" b="0" i="0" dirty="0">
                <a:solidFill>
                  <a:srgbClr val="222222"/>
                </a:solidFill>
                <a:effectLst/>
                <a:latin typeface="Roboto" panose="02000000000000000000" pitchFamily="2" charset="0"/>
              </a:rPr>
              <a:t> </a:t>
            </a:r>
            <a:r>
              <a:rPr lang="en-US" sz="2000" b="0" i="0" dirty="0" err="1">
                <a:solidFill>
                  <a:srgbClr val="222222"/>
                </a:solidFill>
                <a:effectLst/>
                <a:latin typeface="Roboto" panose="02000000000000000000" pitchFamily="2" charset="0"/>
              </a:rPr>
              <a:t>pu</a:t>
            </a:r>
            <a:r>
              <a:rPr lang="en-US" sz="2000" b="0" i="0" dirty="0">
                <a:solidFill>
                  <a:srgbClr val="222222"/>
                </a:solidFill>
                <a:effectLst/>
                <a:latin typeface="Roboto" panose="02000000000000000000" pitchFamily="2" charset="0"/>
              </a:rPr>
              <a:t> </a:t>
            </a:r>
            <a:r>
              <a:rPr lang="en-US" sz="2000" b="0" i="0" dirty="0" err="1">
                <a:solidFill>
                  <a:srgbClr val="222222"/>
                </a:solidFill>
                <a:effectLst/>
                <a:latin typeface="Roboto" panose="02000000000000000000" pitchFamily="2" charset="0"/>
              </a:rPr>
              <a:t>ms’</a:t>
            </a:r>
            <a:endParaRPr lang="en-US" sz="2000" b="0" i="0" dirty="0">
              <a:solidFill>
                <a:srgbClr val="222222"/>
              </a:solidFill>
              <a:effectLst/>
              <a:latin typeface="Roboto" panose="02000000000000000000" pitchFamily="2" charset="0"/>
            </a:endParaRPr>
          </a:p>
          <a:p>
            <a:endParaRPr lang="en-US" sz="2000" dirty="0">
              <a:solidFill>
                <a:srgbClr val="222222"/>
              </a:solidFill>
              <a:latin typeface="Roboto" panose="02000000000000000000" pitchFamily="2" charset="0"/>
            </a:endParaRPr>
          </a:p>
          <a:p>
            <a:endParaRPr lang="en-US" sz="2000" dirty="0">
              <a:solidFill>
                <a:srgbClr val="222222"/>
              </a:solidFill>
              <a:latin typeface="Roboto" panose="02000000000000000000" pitchFamily="2" charset="0"/>
            </a:endParaRPr>
          </a:p>
          <a:p>
            <a:endParaRPr lang="en-US" sz="2000" dirty="0">
              <a:solidFill>
                <a:srgbClr val="222222"/>
              </a:solidFill>
              <a:latin typeface="Roboto" panose="02000000000000000000" pitchFamily="2" charset="0"/>
            </a:endParaRPr>
          </a:p>
          <a:p>
            <a:endParaRPr lang="en-US" sz="2000" dirty="0"/>
          </a:p>
          <a:p>
            <a:endParaRPr lang="en-US" sz="2000" dirty="0"/>
          </a:p>
          <a:p>
            <a:r>
              <a:rPr lang="ne-NP" sz="2000" dirty="0"/>
              <a:t>दी गई कूट भाषा में “</a:t>
            </a:r>
            <a:r>
              <a:rPr lang="en-US" sz="2000" dirty="0"/>
              <a:t>rate” </a:t>
            </a:r>
            <a:r>
              <a:rPr lang="ne-NP" sz="2000" dirty="0"/>
              <a:t>के लिए क्या कूटबद्ध किया गया है? </a:t>
            </a:r>
            <a:endParaRPr lang="en-US" sz="2000" dirty="0"/>
          </a:p>
          <a:p>
            <a:r>
              <a:rPr lang="ne-NP" sz="2000" dirty="0"/>
              <a:t>कथन </a:t>
            </a:r>
            <a:r>
              <a:rPr lang="en-US" sz="2000" dirty="0"/>
              <a:t>I: "</a:t>
            </a:r>
            <a:r>
              <a:rPr lang="ne-NP" sz="2000" dirty="0"/>
              <a:t>ब्याज दर में परिवर्तन" को 'पुट </a:t>
            </a:r>
            <a:r>
              <a:rPr lang="en-US" sz="2000" dirty="0" err="1"/>
              <a:t>tn</a:t>
            </a:r>
            <a:r>
              <a:rPr lang="en-US" sz="2000" dirty="0"/>
              <a:t> ga </a:t>
            </a:r>
            <a:r>
              <a:rPr lang="en-US" sz="2000" dirty="0" err="1"/>
              <a:t>qr</a:t>
            </a:r>
            <a:r>
              <a:rPr lang="en-US" sz="2000" dirty="0"/>
              <a:t>' </a:t>
            </a:r>
            <a:r>
              <a:rPr lang="ne-NP" sz="2000" dirty="0"/>
              <a:t>के रूप में कोडित किया गया है और "मुद्रास्फीति सामान्य स्तर पर बढ़ जाती है" को '</a:t>
            </a:r>
            <a:r>
              <a:rPr lang="en-US" sz="2000" dirty="0" err="1"/>
              <a:t>mn</a:t>
            </a:r>
            <a:r>
              <a:rPr lang="en-US" sz="2000" dirty="0"/>
              <a:t> di ad </a:t>
            </a:r>
            <a:r>
              <a:rPr lang="en-US" sz="2000" dirty="0" err="1"/>
              <a:t>tn</a:t>
            </a:r>
            <a:r>
              <a:rPr lang="en-US" sz="2000" dirty="0"/>
              <a:t> </a:t>
            </a:r>
            <a:r>
              <a:rPr lang="en-US" sz="2000" dirty="0" err="1"/>
              <a:t>nk</a:t>
            </a:r>
            <a:r>
              <a:rPr lang="en-US" sz="2000" dirty="0"/>
              <a:t>' </a:t>
            </a:r>
            <a:r>
              <a:rPr lang="ne-NP" sz="2000" dirty="0"/>
              <a:t>के रूप में कोडित किया गया है </a:t>
            </a:r>
            <a:endParaRPr lang="en-US" sz="2000" dirty="0"/>
          </a:p>
          <a:p>
            <a:r>
              <a:rPr lang="ne-NP" sz="2000" dirty="0"/>
              <a:t>कथन </a:t>
            </a:r>
            <a:r>
              <a:rPr lang="en-US" sz="2000" dirty="0"/>
              <a:t>II: "</a:t>
            </a:r>
            <a:r>
              <a:rPr lang="ne-NP" sz="2000" dirty="0"/>
              <a:t>सामान्य ब्याज में उतार-चढ़ाव" को "</a:t>
            </a:r>
            <a:r>
              <a:rPr lang="en-US" sz="2000" dirty="0" err="1"/>
              <a:t>tn</a:t>
            </a:r>
            <a:r>
              <a:rPr lang="en-US" sz="2000" dirty="0"/>
              <a:t>" </a:t>
            </a:r>
            <a:r>
              <a:rPr lang="ne-NP" sz="2000" dirty="0"/>
              <a:t>के रूप में कोडित किया गया है </a:t>
            </a:r>
            <a:r>
              <a:rPr lang="en-US" sz="2000" dirty="0"/>
              <a:t>ga </a:t>
            </a:r>
            <a:r>
              <a:rPr lang="en-US" sz="2000" dirty="0" err="1"/>
              <a:t>mn</a:t>
            </a:r>
            <a:r>
              <a:rPr lang="en-US" sz="2000" dirty="0"/>
              <a:t> di” </a:t>
            </a:r>
            <a:r>
              <a:rPr lang="ne-NP" sz="2000" dirty="0"/>
              <a:t>और “</a:t>
            </a:r>
            <a:r>
              <a:rPr lang="en-US" sz="2000" dirty="0"/>
              <a:t>Reduces the</a:t>
            </a:r>
            <a:r>
              <a:rPr lang="ne-NP" sz="2000" dirty="0"/>
              <a:t>मुद्रास्फीति दर” को ‘</a:t>
            </a:r>
            <a:r>
              <a:rPr lang="en-US" sz="2000" dirty="0" err="1"/>
              <a:t>nk</a:t>
            </a:r>
            <a:r>
              <a:rPr lang="en-US" sz="2000" dirty="0"/>
              <a:t> </a:t>
            </a:r>
            <a:r>
              <a:rPr lang="en-US" sz="2000" dirty="0" err="1"/>
              <a:t>ly</a:t>
            </a:r>
            <a:r>
              <a:rPr lang="en-US" sz="2000" dirty="0"/>
              <a:t> </a:t>
            </a:r>
            <a:r>
              <a:rPr lang="en-US" sz="2000" dirty="0" err="1"/>
              <a:t>pums</a:t>
            </a:r>
            <a:r>
              <a:rPr lang="en-US" sz="2000" dirty="0"/>
              <a:t>’ </a:t>
            </a:r>
            <a:r>
              <a:rPr lang="ne-NP" sz="2000" dirty="0"/>
              <a:t>के रूप में कोडित किया गया है</a:t>
            </a:r>
            <a:endParaRPr lang="en-US" sz="2000" dirty="0"/>
          </a:p>
        </p:txBody>
      </p:sp>
    </p:spTree>
    <p:extLst>
      <p:ext uri="{BB962C8B-B14F-4D97-AF65-F5344CB8AC3E}">
        <p14:creationId xmlns:p14="http://schemas.microsoft.com/office/powerpoint/2010/main" val="33855939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1737</Words>
  <Application>Microsoft Office PowerPoint</Application>
  <PresentationFormat>Widescreen</PresentationFormat>
  <Paragraphs>111</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Cambria</vt:lpstr>
      <vt:lpstr>Roboto</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hp</cp:lastModifiedBy>
  <cp:revision>10</cp:revision>
  <dcterms:created xsi:type="dcterms:W3CDTF">2023-04-25T16:07:00Z</dcterms:created>
  <dcterms:modified xsi:type="dcterms:W3CDTF">2023-04-25T16:38:28Z</dcterms:modified>
</cp:coreProperties>
</file>