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263" r:id="rId30"/>
    <p:sldId id="26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220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6" autoAdjust="0"/>
    <p:restoredTop sz="94660"/>
  </p:normalViewPr>
  <p:slideViewPr>
    <p:cSldViewPr snapToGrid="0">
      <p:cViewPr varScale="1">
        <p:scale>
          <a:sx n="86" d="100"/>
          <a:sy n="86" d="100"/>
        </p:scale>
        <p:origin x="79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A56B9-4B14-6E31-F1CE-51CE90162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98E2A5-694F-7423-545D-37AF17F81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31252-DD4B-A6DA-F8FE-D4D8EF6F2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FCD72-9136-D093-DF51-36634F988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AD9A1-86E2-587F-9D54-6AFBE64D9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203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DD6D8-CDF5-6B55-2013-42A240EA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6563EB-7C57-FA88-AC0F-F1CC5C3C9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5DE1D-8D80-5975-7867-63FB6E9D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A5E2-384A-6765-8900-1630EBC3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57C61-F3A9-1F40-C2AC-C0048995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86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079E0E-DFAA-C568-2D8F-C583DDD94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20CBC9-47D2-C9B3-5A23-163279D38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FC179-40A2-4B79-BA97-FEC298DFA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3851-B8B4-1DFD-A924-6840E4D4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0ECF4-D550-1B98-2CB8-503CADA3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701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44CF3-BDA6-618F-38BE-0C39307F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10D48-8B04-1B9F-7E7D-BC021FAD3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7A92C-1A2D-2AE8-C95E-8934392E5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6AC85-308F-180A-6C99-97BC9EDDC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68FA2-D2EE-6CC2-7CE4-5C3CCAAD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834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56767-4593-4009-0644-3D63565E1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FF17C-FC37-F4B0-1EB6-1B2549DB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31A0E-3B6F-990D-F2DE-AD4A53FC1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57C74-3102-F180-975B-081F22ED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D9FEC-509F-9753-2022-636A96DF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20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B325-69F6-68CF-1C2A-F0C234D8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41DEF-6F6E-C39A-009F-8AED6A22A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1B650-8913-B43E-986B-3EC648B12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BB101-FC1C-0D4B-E5D1-BE037FD3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F4DEE-D202-E1B5-8D0D-2251F654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714DF-7195-84C0-715D-AC05F1053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143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2A67B-3D1B-1BBC-EDF0-D53BAD2ED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15A37-2E5D-C322-2CD0-C6E9000A5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4B7BA-CEB4-9C4D-F55E-3F35D928C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DD86B2-89FF-5AC7-29C1-D756C4BBB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AFF8D3-11CD-376E-D989-892E78339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058FBB-2FBA-939E-C464-6F3F5F0A5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7ACF32-05E1-91A9-9C8D-403D8743C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6384B7-478D-FCCA-34A1-9ABC9C1A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915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45E2A-1790-A5A3-1456-859FEF694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1808C-A420-7CAF-EAA5-3B9D17A88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D185B-0334-AA69-C32C-3951CC213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40EB3-5F88-227F-EB37-C452CF95A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221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D30921-FFB4-E7FD-6DDE-42248D51F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E0A7B4-C6F0-9BB5-B375-9D128FBB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B19E4-C5E0-11B8-A6BB-AA39BA2A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564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578D7-FAB0-A8A1-968F-CD5DFD6F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C697D-06F9-1FD1-844C-8F5CE72F7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20A20-7B4B-9AE2-F66E-7BAB59E47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9621B-9212-3674-BC1F-F3A5BC538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46E24-F232-DB98-7A9B-7B7E591A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07818-89E9-E760-B82C-E6C2E7FE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82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94658-F93D-FA65-FE94-899A80380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AFF60C-CA37-C677-C1E7-A799ADA8FA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D56B3D-54CD-BCC3-09D1-8EB795FEC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14DFE-F207-96CF-2338-73C94C018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7D10A-ECE1-6599-A61C-30039337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B1CF2-C532-9C6E-3D25-7E9374AA7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245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BC55C6-BC57-AFDA-4ECB-849F6977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DE1F9-F068-AA1F-7210-D4C62BAEF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E6BD3-6A97-980F-B400-6492FF64C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A32F2-2001-44CF-A84E-51AA575C3303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3BADD-6A4E-BE56-69B1-262DFDC90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D7BC5-186F-D0F0-91AB-77716AD45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375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microsoft.com/office/2007/relationships/hdphoto" Target="../media/hdphoto15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19.png"/><Relationship Id="rId14" Type="http://schemas.microsoft.com/office/2007/relationships/hdphoto" Target="../media/hdphoto16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7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microsoft.com/office/2007/relationships/hdphoto" Target="../media/hdphoto22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9.wdp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microsoft.com/office/2007/relationships/hdphoto" Target="../media/hdphoto21.wdp"/><Relationship Id="rId4" Type="http://schemas.microsoft.com/office/2007/relationships/hdphoto" Target="../media/hdphoto18.wdp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27.wdp"/><Relationship Id="rId3" Type="http://schemas.openxmlformats.org/officeDocument/2006/relationships/image" Target="../media/image28.png"/><Relationship Id="rId7" Type="http://schemas.microsoft.com/office/2007/relationships/hdphoto" Target="../media/hdphoto24.wdp"/><Relationship Id="rId12" Type="http://schemas.openxmlformats.org/officeDocument/2006/relationships/image" Target="../media/image3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microsoft.com/office/2007/relationships/hdphoto" Target="../media/hdphoto26.wdp"/><Relationship Id="rId5" Type="http://schemas.microsoft.com/office/2007/relationships/hdphoto" Target="../media/hdphoto23.wdp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microsoft.com/office/2007/relationships/hdphoto" Target="../media/hdphoto25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8.wdp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31.wdp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microsoft.com/office/2007/relationships/hdphoto" Target="../media/hdphoto33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0.wdp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microsoft.com/office/2007/relationships/hdphoto" Target="../media/hdphoto32.wdp"/><Relationship Id="rId4" Type="http://schemas.microsoft.com/office/2007/relationships/hdphoto" Target="../media/hdphoto29.wdp"/><Relationship Id="rId9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36.wdp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microsoft.com/office/2007/relationships/hdphoto" Target="../media/hdphoto38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5.wdp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0" Type="http://schemas.microsoft.com/office/2007/relationships/hdphoto" Target="../media/hdphoto37.wdp"/><Relationship Id="rId4" Type="http://schemas.microsoft.com/office/2007/relationships/hdphoto" Target="../media/hdphoto34.wdp"/><Relationship Id="rId9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microsoft.com/office/2007/relationships/hdphoto" Target="../media/hdphoto40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microsoft.com/office/2007/relationships/hdphoto" Target="../media/hdphoto41.wdp"/><Relationship Id="rId4" Type="http://schemas.microsoft.com/office/2007/relationships/hdphoto" Target="../media/hdphoto39.wdp"/><Relationship Id="rId9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06D85D-7897-0707-DAA0-89B22D18C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32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Directions (6 – 8): Questions given below are based on two figures of dice. </a:t>
            </a: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Q6. Which number is at the opposite of number 4?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5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2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6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none of these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20508D-CDFB-3DA5-5FAF-1C1540A10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620" y="1812397"/>
            <a:ext cx="2847447" cy="185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16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Q7. Which number is at the opposite of number 3?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2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5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6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</p:spTree>
    <p:extLst>
      <p:ext uri="{BB962C8B-B14F-4D97-AF65-F5344CB8AC3E}">
        <p14:creationId xmlns:p14="http://schemas.microsoft.com/office/powerpoint/2010/main" val="1860612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Q8. Which number is at the opposite of number 1?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2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5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4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</p:spTree>
    <p:extLst>
      <p:ext uri="{BB962C8B-B14F-4D97-AF65-F5344CB8AC3E}">
        <p14:creationId xmlns:p14="http://schemas.microsoft.com/office/powerpoint/2010/main" val="4072463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Q9. When the following figure is folded to form a cube, then which number is at the opposite of number 1?</a:t>
            </a: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3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6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4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4ECCAB-2900-C026-9C7A-E9600FA7B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47" y="2203450"/>
            <a:ext cx="1720320" cy="194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52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Directions (10 – 16): In each of the following questions, four positions of the same dice has been shown. You have to see these figure and select the number/symbol opposite to number/symbol as asked in each of question. </a:t>
            </a:r>
          </a:p>
          <a:p>
            <a:pPr algn="just">
              <a:tabLst>
                <a:tab pos="2454275" algn="l"/>
              </a:tabLst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Q10. </a:t>
            </a:r>
          </a:p>
          <a:p>
            <a:pPr algn="just">
              <a:tabLst>
                <a:tab pos="2454275" algn="l"/>
              </a:tabLst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Which number is at opposite of number 6? </a:t>
            </a:r>
          </a:p>
          <a:p>
            <a:pPr algn="just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1</a:t>
            </a:r>
          </a:p>
          <a:p>
            <a:pPr algn="just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2</a:t>
            </a:r>
          </a:p>
          <a:p>
            <a:pPr algn="just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3</a:t>
            </a:r>
          </a:p>
          <a:p>
            <a:pPr algn="just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8D969D-9175-3215-CDDF-91A32B8C87F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728" y="3234267"/>
            <a:ext cx="4217675" cy="138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41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Q11. </a:t>
            </a: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Which number is at opposite of number 3?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5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1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2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344C13-0457-0E8A-E90B-3DFF112AA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442" y="1810809"/>
            <a:ext cx="5339292" cy="177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27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Q12. </a:t>
            </a: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Which number is at opposite of number 4?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1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2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5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10F94D-AEF0-5DCB-A1D6-B7F1CCDD2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622" y="1828273"/>
            <a:ext cx="5218113" cy="188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81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Q13. </a:t>
            </a: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Which alphabet is at the opposite of alphabet E?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C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B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D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A6AD3E-D53D-5F89-807A-E2BE9054D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679" y="1838703"/>
            <a:ext cx="58959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70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Q14. </a:t>
            </a: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Which symbol is at the opposite of symbol + ?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?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$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×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77F724-F3F9-F823-AB68-A4B82C5A7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037" y="1821070"/>
            <a:ext cx="59626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29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Q15. </a:t>
            </a: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Which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colour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 is at the opposite of the black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colour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?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Blue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Rosy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Green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White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64BB92-F389-60CC-147A-57DB1E459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788" y="1821392"/>
            <a:ext cx="5476347" cy="188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26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FCE86-3AE9-0227-EAE6-00E6D0D8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6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Q16. </a:t>
            </a: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Which symbol is at the opposite of the symbol        ?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				(b) </a:t>
            </a:r>
          </a:p>
          <a:p>
            <a:pPr algn="just"/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/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				(d)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DE92F5-DFAA-888A-8644-00EABF3C5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617" y="1813455"/>
            <a:ext cx="5217583" cy="19025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639852-514F-C028-3A3F-CFE95423F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1361" y="3682177"/>
            <a:ext cx="528108" cy="535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5C7690-1B4B-C14B-6903-34E8B99997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111" y="4218168"/>
            <a:ext cx="870780" cy="946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25E227-A92D-4897-D199-60596F1858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0640" y="4179852"/>
            <a:ext cx="891425" cy="9594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6E9FD3-B031-F631-0751-0577381825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112" y="5385695"/>
            <a:ext cx="793222" cy="9533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474B26-0BE6-D60A-92AA-ABC4DF04529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6041" y="5420614"/>
            <a:ext cx="891425" cy="90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29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Q17. When the following figure is folded to form a cube, then which number is at the opposite of number? </a:t>
            </a: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6				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4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5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9FBE96-CF1C-E16D-E08A-9180D2DB9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658" y="2205038"/>
            <a:ext cx="1536175" cy="191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18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Q18. When the following figure is folded to from a cube, then which symbol is opposite to + ? </a:t>
            </a: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			(b) 	</a:t>
            </a:r>
          </a:p>
          <a:p>
            <a:pPr algn="just"/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/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			(d)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7846D5-0548-F889-523C-439ACD3EC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261" y="2202886"/>
            <a:ext cx="1104900" cy="23438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3C27C5-F076-5988-FE4C-E83AF2B69F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550" y="4604013"/>
            <a:ext cx="797983" cy="8186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ADEA08-56C1-3E8A-8AE7-D51F40282C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7612" y="4563992"/>
            <a:ext cx="772055" cy="8586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447B05-62DF-C8E7-E4C6-01E1E577BC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6637" y="5757420"/>
            <a:ext cx="797983" cy="8332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7E48C3-A0B2-B3C3-5CE4-5C41C5F53B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09578" y="5779260"/>
            <a:ext cx="797983" cy="86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97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B96F1C-B457-871A-9D2E-500040AA9F86}"/>
                  </a:ext>
                </a:extLst>
              </p:cNvPr>
              <p:cNvSpPr txBox="1"/>
              <p:nvPr/>
            </p:nvSpPr>
            <p:spPr>
              <a:xfrm>
                <a:off x="452437" y="1324247"/>
                <a:ext cx="11542255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Q19. When the following figure is folded to from a cube, then which symbol is opposite of symbol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 Unicode MS" panose="020B0604020202020204" pitchFamily="34" charset="-128"/>
                      </a:rPr>
                      <m:t>∆</m:t>
                    </m:r>
                  </m:oMath>
                </a14:m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 ? </a:t>
                </a:r>
              </a:p>
              <a:p>
                <a:pPr algn="just">
                  <a:tabLst>
                    <a:tab pos="2454275" algn="l"/>
                  </a:tabLst>
                </a:pPr>
                <a:endParaRPr lang="en-US" sz="2600" b="1" dirty="0">
                  <a:latin typeface="Cambria" panose="02040503050406030204" pitchFamily="18" charset="0"/>
                  <a:ea typeface="Cambria" panose="02040503050406030204" pitchFamily="18" charset="0"/>
                  <a:cs typeface="Arial Unicode MS" panose="020B0604020202020204" pitchFamily="34" charset="-128"/>
                </a:endParaRPr>
              </a:p>
              <a:p>
                <a:pPr algn="just">
                  <a:tabLst>
                    <a:tab pos="2454275" algn="l"/>
                  </a:tabLst>
                </a:pPr>
                <a:endParaRPr lang="en-US" sz="2600" b="1" dirty="0">
                  <a:latin typeface="Cambria" panose="02040503050406030204" pitchFamily="18" charset="0"/>
                  <a:ea typeface="Cambria" panose="02040503050406030204" pitchFamily="18" charset="0"/>
                  <a:cs typeface="Arial Unicode MS" panose="020B0604020202020204" pitchFamily="34" charset="-128"/>
                </a:endParaRPr>
              </a:p>
              <a:p>
                <a:pPr algn="just">
                  <a:tabLst>
                    <a:tab pos="2454275" algn="l"/>
                  </a:tabLst>
                </a:pPr>
                <a:endParaRPr lang="en-US" sz="2600" b="1" dirty="0">
                  <a:latin typeface="Cambria" panose="02040503050406030204" pitchFamily="18" charset="0"/>
                  <a:ea typeface="Cambria" panose="02040503050406030204" pitchFamily="18" charset="0"/>
                  <a:cs typeface="Arial Unicode MS" panose="020B0604020202020204" pitchFamily="34" charset="-128"/>
                </a:endParaRPr>
              </a:p>
              <a:p>
                <a:pPr algn="just">
                  <a:tabLst>
                    <a:tab pos="2454275" algn="l"/>
                  </a:tabLst>
                </a:pPr>
                <a:endParaRPr lang="en-US" sz="2600" b="1" dirty="0">
                  <a:latin typeface="Cambria" panose="02040503050406030204" pitchFamily="18" charset="0"/>
                  <a:ea typeface="Cambria" panose="02040503050406030204" pitchFamily="18" charset="0"/>
                  <a:cs typeface="Arial Unicode MS" panose="020B0604020202020204" pitchFamily="34" charset="-128"/>
                </a:endParaRPr>
              </a:p>
              <a:p>
                <a:pPr algn="just">
                  <a:tabLst>
                    <a:tab pos="2454275" algn="l"/>
                  </a:tabLst>
                </a:pPr>
                <a:endParaRPr lang="en-US" sz="2600" b="1" dirty="0">
                  <a:latin typeface="Cambria" panose="02040503050406030204" pitchFamily="18" charset="0"/>
                  <a:ea typeface="Cambria" panose="02040503050406030204" pitchFamily="18" charset="0"/>
                  <a:cs typeface="Arial Unicode MS" panose="020B0604020202020204" pitchFamily="34" charset="-128"/>
                </a:endParaRPr>
              </a:p>
              <a:p>
                <a:pPr algn="just">
                  <a:tabLst>
                    <a:tab pos="2454275" algn="l"/>
                  </a:tabLst>
                </a:pPr>
                <a:endParaRPr lang="en-US" sz="2600" b="1" dirty="0">
                  <a:latin typeface="Cambria" panose="02040503050406030204" pitchFamily="18" charset="0"/>
                  <a:ea typeface="Cambria" panose="02040503050406030204" pitchFamily="18" charset="0"/>
                  <a:cs typeface="Arial Unicode MS" panose="020B0604020202020204" pitchFamily="34" charset="-128"/>
                </a:endParaRPr>
              </a:p>
              <a:p>
                <a:pPr algn="just"/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(a) 			(b) 	</a:t>
                </a:r>
              </a:p>
              <a:p>
                <a:pPr algn="just"/>
                <a:endParaRPr lang="en-US" sz="2600" b="1" dirty="0">
                  <a:latin typeface="Cambria" panose="02040503050406030204" pitchFamily="18" charset="0"/>
                  <a:ea typeface="Cambria" panose="02040503050406030204" pitchFamily="18" charset="0"/>
                  <a:cs typeface="Arial Unicode MS" panose="020B0604020202020204" pitchFamily="34" charset="-128"/>
                </a:endParaRPr>
              </a:p>
              <a:p>
                <a:pPr algn="just"/>
                <a:endParaRPr lang="en-US" sz="2600" b="1" dirty="0">
                  <a:latin typeface="Cambria" panose="02040503050406030204" pitchFamily="18" charset="0"/>
                  <a:ea typeface="Cambria" panose="02040503050406030204" pitchFamily="18" charset="0"/>
                  <a:cs typeface="Arial Unicode MS" panose="020B0604020202020204" pitchFamily="34" charset="-128"/>
                </a:endParaRPr>
              </a:p>
              <a:p>
                <a:pPr algn="just"/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(c) 			(d)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B96F1C-B457-871A-9D2E-500040AA9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7" y="1324247"/>
                <a:ext cx="11542255" cy="4893647"/>
              </a:xfrm>
              <a:prstGeom prst="rect">
                <a:avLst/>
              </a:prstGeom>
              <a:blipFill>
                <a:blip r:embed="rId3"/>
                <a:stretch>
                  <a:fillRect l="-950" t="-1121" r="-898" b="-2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AA319D-1E28-60A7-E463-08856BF76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837" y="2243321"/>
            <a:ext cx="1686298" cy="2203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6A35F6-682F-5C4F-236E-1C496E1A2C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020" y="4446751"/>
            <a:ext cx="840847" cy="948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B5DEB0-C244-DC1C-77B4-559A5D5126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2643" y="4599516"/>
            <a:ext cx="840847" cy="8567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38D66F-C9F1-E22F-3849-5B43737EC5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820" y="5784844"/>
            <a:ext cx="840847" cy="8974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FFC44A-3D31-A2F9-5D3F-F92A687BF9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5235" y="5778351"/>
            <a:ext cx="848255" cy="9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95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Q20. When the following figure is folded to from a cube, then which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colour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 is at the opposite of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colour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 white? </a:t>
            </a: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Green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Yellow 	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Blue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Red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A864CB-59A5-9677-65C7-1EBF84270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987" y="2232557"/>
            <a:ext cx="3262153" cy="197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01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Direction (21 to 22): In each of the following questions two positions of the same dice have been shown. If from these dice a figure is made then which option will be suitable for answer. </a:t>
            </a: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Q21. </a:t>
            </a: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			(b) 			(c) 			(d)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4D0F99-FA87-8829-6D82-7CF9ACEA9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904" y="3429000"/>
            <a:ext cx="2290763" cy="14601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965D81-098C-9AE8-65FD-8FC73A7873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1874" y="5049421"/>
            <a:ext cx="1024944" cy="14601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74F0BD-1A8A-641A-FE0E-5F9A64123F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9676" y="4968991"/>
            <a:ext cx="881592" cy="16626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747C45-2262-DC1F-D068-178B3A54CC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8167" y="5049421"/>
            <a:ext cx="1752600" cy="14573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6F8C75-EDCC-FD86-2F7C-8CAD97CB8B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1163" y="5004086"/>
            <a:ext cx="1102632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06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Q22. </a:t>
            </a: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/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			(b) 			(c) 			(d)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088990-70C4-454E-92FF-3D88FB800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195" y="1796369"/>
            <a:ext cx="2757253" cy="15140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B0792A-6001-E5D3-708E-A443B60B11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3096" y="3429000"/>
            <a:ext cx="1999907" cy="8603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402537-CA46-A705-E83C-1F9C5A00B7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04710" y="3429000"/>
            <a:ext cx="1336868" cy="15399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757161-1A24-9496-D276-A8503AFB92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4625" y="3429001"/>
            <a:ext cx="1264708" cy="1413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278646-F427-F36A-FABF-D05B9B1FBD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2363" y="3429970"/>
            <a:ext cx="1382570" cy="153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34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Q23. Given below a figure. If we fold the figure and give it shape of a dice then which option will be suitable for answer</a:t>
            </a: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/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			(b) 			(c) 			(d)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DAAE32-637B-67BB-917E-FAB104EE4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622" y="2212975"/>
            <a:ext cx="2093911" cy="18353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2B2B7F-B32A-6EE5-CB09-6727D7C04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652" y="4243917"/>
            <a:ext cx="1085850" cy="2247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2A6459-F542-5A95-89B4-E9B3384BCC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4763" y="4207121"/>
            <a:ext cx="1173084" cy="22479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3F370D-94E2-8C0A-444E-5F1812665D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3910" y="4226983"/>
            <a:ext cx="919823" cy="23286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74CE95B-3B55-B3F0-69D1-4764EBF3A3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4600" y="4199436"/>
            <a:ext cx="1058599" cy="234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71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Q24. A cube is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coloured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 red on all of its faces. It is then cut into 125 smaller cubes of equal size. Then how many smaller cubes have three surfaces painted with red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colour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?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4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8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12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</p:spTree>
    <p:extLst>
      <p:ext uri="{BB962C8B-B14F-4D97-AF65-F5344CB8AC3E}">
        <p14:creationId xmlns:p14="http://schemas.microsoft.com/office/powerpoint/2010/main" val="1640576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9BA835-8661-5BA8-F9EB-1ECD495F2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2A62C5-7A67-994E-593D-5015E9DEE496}"/>
              </a:ext>
            </a:extLst>
          </p:cNvPr>
          <p:cNvSpPr txBox="1"/>
          <p:nvPr/>
        </p:nvSpPr>
        <p:spPr>
          <a:xfrm>
            <a:off x="3728278" y="3277705"/>
            <a:ext cx="5428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E21220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Paste Your </a:t>
            </a:r>
            <a:r>
              <a:rPr lang="en-IN" sz="3600" b="1" dirty="0">
                <a:solidFill>
                  <a:srgbClr val="E21220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Course Details</a:t>
            </a:r>
          </a:p>
          <a:p>
            <a:pPr algn="ctr"/>
            <a:endParaRPr lang="en-IN" sz="3600" b="1" dirty="0">
              <a:solidFill>
                <a:srgbClr val="E21220"/>
              </a:solidFill>
              <a:latin typeface="Rajdhani" panose="02000000000000000000" pitchFamily="2" charset="0"/>
              <a:cs typeface="Rajdhan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071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7F754AB-6754-E943-C0C1-60B80C2C9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08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DC9B71-F69B-C9EA-E679-8251DEB09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8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EE2BE3-AD59-3DE2-0B65-A8F6D98104BA}"/>
              </a:ext>
            </a:extLst>
          </p:cNvPr>
          <p:cNvSpPr txBox="1"/>
          <p:nvPr/>
        </p:nvSpPr>
        <p:spPr>
          <a:xfrm>
            <a:off x="3479705" y="2406225"/>
            <a:ext cx="5004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7200" b="1" dirty="0">
                <a:solidFill>
                  <a:srgbClr val="E21220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DICE</a:t>
            </a:r>
            <a:r>
              <a:rPr lang="en-IN" sz="3600" b="1" dirty="0">
                <a:solidFill>
                  <a:srgbClr val="E21220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7852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Q1. On the basis of two figures of dice. You have to tell what number will be there on the opposite side of number 2? </a:t>
            </a: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3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6 or 5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1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Cannot be determined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A0C4BF-34B7-E24E-986A-2DD4972A8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097" y="2279403"/>
            <a:ext cx="2707724" cy="168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97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Q2. On the basis of two figures of dice you have to tell what number will be there on the opposite side of number 1? </a:t>
            </a: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3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4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6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C90D0C-8293-2F9B-7959-7D4E32862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624" y="2227791"/>
            <a:ext cx="2771275" cy="162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56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Direction (3 - 5): On the basis of two figures of dice. Answer the following questions. </a:t>
            </a: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Q3. Which number is at the opposite of number 2?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1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2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3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393118-B7EE-BF32-29FF-D70A99395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087" y="2268535"/>
            <a:ext cx="2992062" cy="180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9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Q4. Which number is at the opposite of number 4?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1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6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3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</p:spTree>
    <p:extLst>
      <p:ext uri="{BB962C8B-B14F-4D97-AF65-F5344CB8AC3E}">
        <p14:creationId xmlns:p14="http://schemas.microsoft.com/office/powerpoint/2010/main" val="2465418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Q5. Which number is at the opposite of number 5?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2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4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3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A0FD-4DCB-7DA4-6915-8E99E5CFF8BC}"/>
              </a:ext>
            </a:extLst>
          </p:cNvPr>
          <p:cNvSpPr txBox="1"/>
          <p:nvPr/>
        </p:nvSpPr>
        <p:spPr>
          <a:xfrm>
            <a:off x="1361440" y="750525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TO GET MAXIMUM DISCOUNT || USE CODE- Y516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&amp; SSC JE 2023 | Reasoning  Classes | By Abhishek Sir</a:t>
            </a:r>
          </a:p>
        </p:txBody>
      </p:sp>
    </p:spTree>
    <p:extLst>
      <p:ext uri="{BB962C8B-B14F-4D97-AF65-F5344CB8AC3E}">
        <p14:creationId xmlns:p14="http://schemas.microsoft.com/office/powerpoint/2010/main" val="3830803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6416</TotalTime>
  <Words>1444</Words>
  <Application>Microsoft Office PowerPoint</Application>
  <PresentationFormat>Widescreen</PresentationFormat>
  <Paragraphs>268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</vt:lpstr>
      <vt:lpstr>Cambria Math</vt:lpstr>
      <vt:lpstr>Rajdhani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2571</cp:revision>
  <dcterms:created xsi:type="dcterms:W3CDTF">2022-08-19T12:50:04Z</dcterms:created>
  <dcterms:modified xsi:type="dcterms:W3CDTF">2023-04-24T16:39:20Z</dcterms:modified>
</cp:coreProperties>
</file>