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7"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2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6" autoAdjust="0"/>
    <p:restoredTop sz="94660"/>
  </p:normalViewPr>
  <p:slideViewPr>
    <p:cSldViewPr snapToGrid="0">
      <p:cViewPr varScale="1">
        <p:scale>
          <a:sx n="86" d="100"/>
          <a:sy n="86" d="100"/>
        </p:scale>
        <p:origin x="7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21-04-2023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21-04-2023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If in a certain language, COVALENT is written as BWPDUOFM and FORM is written as PGNS. How is SILVER be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COVALENT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BWPDUOFM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FORM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PGNS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सिल्वर को उस भाषा में 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MJTUDQ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KHRSFW</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MJTWFS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MJTSFW</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69722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In a certain code, COMPATIBLE is written as BQNPDDKAHS. How is STABILISHED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COMPATIBLE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BQNPDDKAHS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STABILISHED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TUBCJCDRHK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JCBUTEDTHM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JCBUTCDRHK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JCBUTEFTJM</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31385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If in a certain language, CREATIVE is written as BDSBFUJS. How is TRIANGLE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CREATIVE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BDSBFUJS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TRIANGLE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BHSSFKHM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BHSSMHHF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BSHSFHKM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BSSHFMKH</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60038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If in a certain language, CLOUD is written is GTRKF. How is SIGHT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CLOUD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GTRKF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SIGHT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उस भाषा में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UGHHT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UHJFW</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WFJGV</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WGJHV</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53544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If ‘DELHI’ is coded as ‘73541’ and ‘CALCUTTA’ is coded as ‘82589662’ then how ‘CALICUT’ will be written in that code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CLOUD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GTRKF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SIGHT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उस भाषा में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5978213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5279431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8251896</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8543691</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09468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In a certain code “CERTAIN” is written as “QDBVOJB”. How is “RELATED”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CERTAIN”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QDBVOJB”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"संबंधित"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QDKCVFE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KDQCEFU</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DKCQEFV</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KDQCVFE</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41485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In a certain code “MADRAS” is written as “NZEQBR” then “CALCUTTA” will be written as.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MADRAS”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NZEQBR”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CALCUTTA” </a:t>
            </a:r>
            <a:r>
              <a:rPr lang="hi-IN" sz="2600" b="1" dirty="0">
                <a:latin typeface="Cambria" panose="02040503050406030204" pitchFamily="18" charset="0"/>
                <a:ea typeface="Cambria" panose="02040503050406030204" pitchFamily="18" charset="0"/>
                <a:cs typeface="Arial Unicode MS" panose="020B0604020202020204" pitchFamily="34" charset="-128"/>
              </a:rPr>
              <a:t>को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OZMBVSUB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BBKBTVSB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DZMBVUUZ</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DZMBVSUZ</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65573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a certain code “BROWN” is written as “ZPMUL” then “VIOLET” will be written as.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BROWN”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ZPMUL”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VIOLET” </a:t>
            </a:r>
            <a:r>
              <a:rPr lang="hi-IN" sz="2600" b="1" dirty="0">
                <a:latin typeface="Cambria" panose="02040503050406030204" pitchFamily="18" charset="0"/>
                <a:ea typeface="Cambria" panose="02040503050406030204" pitchFamily="18" charset="0"/>
                <a:cs typeface="Arial Unicode MS" panose="020B0604020202020204" pitchFamily="34" charset="-128"/>
              </a:rPr>
              <a:t>को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TGMJCR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SGMTCQ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TGMJCQ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TGWCQ</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44286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a:t>
            </a:r>
            <a:r>
              <a:rPr lang="en-US" sz="2600" b="1" dirty="0" err="1">
                <a:latin typeface="Cambria" panose="02040503050406030204" pitchFamily="18" charset="0"/>
                <a:ea typeface="Cambria" panose="02040503050406030204" pitchFamily="18" charset="0"/>
                <a:cs typeface="Arial Unicode MS" panose="020B0604020202020204" pitchFamily="34" charset="-128"/>
              </a:rPr>
              <a:t>If“BRASS</a:t>
            </a:r>
            <a:r>
              <a:rPr lang="en-US" sz="2600" b="1" dirty="0">
                <a:latin typeface="Cambria" panose="02040503050406030204" pitchFamily="18" charset="0"/>
                <a:ea typeface="Cambria" panose="02040503050406030204" pitchFamily="18" charset="0"/>
                <a:cs typeface="Arial Unicode MS" panose="020B0604020202020204" pitchFamily="34" charset="-128"/>
              </a:rPr>
              <a:t>” is coded as “CTBUT”, “AMIT” is coded as “BOJV” then what will be code of “ADITYA”.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BRASS”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CTBUT” </a:t>
            </a:r>
            <a:r>
              <a:rPr lang="hi-IN" sz="2600" b="1" dirty="0">
                <a:latin typeface="Cambria" panose="02040503050406030204" pitchFamily="18" charset="0"/>
                <a:ea typeface="Cambria" panose="02040503050406030204" pitchFamily="18" charset="0"/>
                <a:cs typeface="Arial Unicode MS" panose="020B0604020202020204" pitchFamily="34" charset="-128"/>
              </a:rPr>
              <a:t>के रूप में कोडित किया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AMIT”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BOJV” </a:t>
            </a:r>
            <a:r>
              <a:rPr lang="hi-IN" sz="2600" b="1" dirty="0">
                <a:latin typeface="Cambria" panose="02040503050406030204" pitchFamily="18" charset="0"/>
                <a:ea typeface="Cambria" panose="02040503050406030204" pitchFamily="18" charset="0"/>
                <a:cs typeface="Arial Unicode MS" panose="020B0604020202020204" pitchFamily="34" charset="-128"/>
              </a:rPr>
              <a:t>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ADITYA”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क्या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BEJUZB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CEKVZB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BFJZVC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BFJVZC</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693452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a certain code “UNDER” is written as “6152@” and “DEAF” is written as “52#7”. How “FRAUD” is written is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UNDER” </a:t>
            </a:r>
            <a:r>
              <a:rPr lang="hi-IN" sz="2600" b="1" dirty="0">
                <a:latin typeface="Cambria" panose="02040503050406030204" pitchFamily="18" charset="0"/>
                <a:ea typeface="Cambria" panose="02040503050406030204" pitchFamily="18" charset="0"/>
                <a:cs typeface="Arial Unicode MS" panose="020B0604020202020204" pitchFamily="34" charset="-128"/>
              </a:rPr>
              <a:t>को “6152@” 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DEAF” </a:t>
            </a:r>
            <a:r>
              <a:rPr lang="hi-IN" sz="2600" b="1" dirty="0">
                <a:latin typeface="Cambria" panose="02040503050406030204" pitchFamily="18" charset="0"/>
                <a:ea typeface="Cambria" panose="02040503050406030204" pitchFamily="18" charset="0"/>
                <a:cs typeface="Arial Unicode MS" panose="020B0604020202020204" pitchFamily="34" charset="-128"/>
              </a:rPr>
              <a:t>को “52#7” लिखा जाता है। वह कोड "</a:t>
            </a:r>
            <a:r>
              <a:rPr lang="en-US" sz="2600" b="1" dirty="0">
                <a:latin typeface="Cambria" panose="02040503050406030204" pitchFamily="18" charset="0"/>
                <a:ea typeface="Cambria" panose="02040503050406030204" pitchFamily="18" charset="0"/>
                <a:cs typeface="Arial Unicode MS" panose="020B0604020202020204" pitchFamily="34" charset="-128"/>
              </a:rPr>
              <a:t>FRAUD"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7@6#5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72#65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7@#65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these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02019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In a certain code “89654” is written as “MNOPQ” and “1634” is written as “KOLQ”. How “PNKLQ” will be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“89654” को “</a:t>
            </a:r>
            <a:r>
              <a:rPr lang="en-US" sz="2600" b="1" dirty="0">
                <a:latin typeface="Cambria" panose="02040503050406030204" pitchFamily="18" charset="0"/>
                <a:ea typeface="Cambria" panose="02040503050406030204" pitchFamily="18" charset="0"/>
                <a:cs typeface="Arial Unicode MS" panose="020B0604020202020204" pitchFamily="34" charset="-128"/>
              </a:rPr>
              <a:t>MNOPQ”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“1634” को “</a:t>
            </a:r>
            <a:r>
              <a:rPr lang="en-US" sz="2600" b="1" dirty="0">
                <a:latin typeface="Cambria" panose="02040503050406030204" pitchFamily="18" charset="0"/>
                <a:ea typeface="Cambria" panose="02040503050406030204" pitchFamily="18" charset="0"/>
                <a:cs typeface="Arial Unicode MS" panose="020B0604020202020204" pitchFamily="34" charset="-128"/>
              </a:rPr>
              <a:t>KOLQ”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PNKLQ”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59134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58134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59234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59143</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48954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In a certain code “TREAD” is written as “7%#94” and “PREY” is written as “$%#8”. How is “ARTERY”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TREAD” </a:t>
            </a:r>
            <a:r>
              <a:rPr lang="hi-IN" sz="2600" b="1" dirty="0">
                <a:latin typeface="Cambria" panose="02040503050406030204" pitchFamily="18" charset="0"/>
                <a:ea typeface="Cambria" panose="02040503050406030204" pitchFamily="18" charset="0"/>
                <a:cs typeface="Arial Unicode MS" panose="020B0604020202020204" pitchFamily="34" charset="-128"/>
              </a:rPr>
              <a:t>को “7%#94” और “</a:t>
            </a:r>
            <a:r>
              <a:rPr lang="en-US" sz="2600" b="1" dirty="0">
                <a:latin typeface="Cambria" panose="02040503050406030204" pitchFamily="18" charset="0"/>
                <a:ea typeface="Cambria" panose="02040503050406030204" pitchFamily="18" charset="0"/>
                <a:cs typeface="Arial Unicode MS" panose="020B0604020202020204" pitchFamily="34" charset="-128"/>
              </a:rPr>
              <a:t>PREY” </a:t>
            </a:r>
            <a:r>
              <a:rPr lang="hi-IN" sz="2600" b="1" dirty="0">
                <a:latin typeface="Cambria" panose="02040503050406030204" pitchFamily="18" charset="0"/>
                <a:ea typeface="Cambria" panose="02040503050406030204" pitchFamily="18" charset="0"/>
                <a:cs typeface="Arial Unicode MS" panose="020B0604020202020204" pitchFamily="34" charset="-128"/>
              </a:rPr>
              <a:t>को “$%#8” 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ARTERY”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9%#7%8</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4301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64954"/>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In a certain code “SHINE” is code as “FOJIT” and “AFTER” is coded as “SFUGB”. How will “PRITY”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SHINE”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a:t>
            </a:r>
            <a:r>
              <a:rPr lang="en-US" sz="2600" b="1" dirty="0">
                <a:latin typeface="Cambria" panose="02040503050406030204" pitchFamily="18" charset="0"/>
                <a:ea typeface="Cambria" panose="02040503050406030204" pitchFamily="18" charset="0"/>
                <a:cs typeface="Arial Unicode MS" panose="020B0604020202020204" pitchFamily="34" charset="-128"/>
              </a:rPr>
              <a:t>FOJIT” </a:t>
            </a:r>
            <a:r>
              <a:rPr lang="hi-IN" sz="2600" b="1" dirty="0">
                <a:latin typeface="Cambria" panose="02040503050406030204" pitchFamily="18" charset="0"/>
                <a:ea typeface="Cambria" panose="02040503050406030204" pitchFamily="18" charset="0"/>
                <a:cs typeface="Arial Unicode MS" panose="020B0604020202020204" pitchFamily="34" charset="-128"/>
              </a:rPr>
              <a:t>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AFTER”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a:t>
            </a:r>
            <a:r>
              <a:rPr lang="en-US" sz="2600" b="1" dirty="0">
                <a:latin typeface="Cambria" panose="02040503050406030204" pitchFamily="18" charset="0"/>
                <a:ea typeface="Cambria" panose="02040503050406030204" pitchFamily="18" charset="0"/>
                <a:cs typeface="Arial Unicode MS" panose="020B0604020202020204" pitchFamily="34" charset="-128"/>
              </a:rPr>
              <a:t>SFUGB” </a:t>
            </a:r>
            <a:r>
              <a:rPr lang="hi-IN" sz="2600" b="1" dirty="0">
                <a:latin typeface="Cambria" panose="02040503050406030204" pitchFamily="18" charset="0"/>
                <a:ea typeface="Cambria" panose="02040503050406030204" pitchFamily="18" charset="0"/>
                <a:cs typeface="Arial Unicode MS" panose="020B0604020202020204" pitchFamily="34" charset="-128"/>
              </a:rPr>
              <a:t>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PRITY”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QSJUZ</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ZUJSQ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ZUSJQ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ZQUSJ</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383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64AF63DC-10F4-5038-2477-4169B54D5D9D}"/>
              </a:ext>
            </a:extLst>
          </p:cNvPr>
          <p:cNvSpPr txBox="1"/>
          <p:nvPr/>
        </p:nvSpPr>
        <p:spPr>
          <a:xfrm>
            <a:off x="198224" y="700023"/>
            <a:ext cx="11529220" cy="4401205"/>
          </a:xfrm>
          <a:prstGeom prst="rect">
            <a:avLst/>
          </a:prstGeom>
          <a:noFill/>
        </p:spPr>
        <p:txBody>
          <a:bodyPr wrap="square" rtlCol="0">
            <a:spAutoFit/>
          </a:bodyPr>
          <a:lstStyle/>
          <a:p>
            <a:pPr algn="just"/>
            <a:r>
              <a:rPr lang="en-US" sz="2800" b="1" dirty="0"/>
              <a:t>Q.19 </a:t>
            </a:r>
            <a:r>
              <a:rPr lang="en-US" sz="2800" dirty="0"/>
              <a:t>In a certain code language, '</a:t>
            </a:r>
            <a:r>
              <a:rPr lang="en-US" sz="2800" dirty="0" err="1"/>
              <a:t>coll</a:t>
            </a:r>
            <a:r>
              <a:rPr lang="en-US" sz="2800" dirty="0"/>
              <a:t> tip mot' means 'singing is appreciable, 'mot </a:t>
            </a:r>
            <a:r>
              <a:rPr lang="en-US" sz="2800" dirty="0" err="1"/>
              <a:t>baj</a:t>
            </a:r>
            <a:r>
              <a:rPr lang="en-US" sz="2800" dirty="0"/>
              <a:t> min' means 'dancing is good' and 'tip </a:t>
            </a:r>
            <a:r>
              <a:rPr lang="en-US" sz="2800" dirty="0" err="1"/>
              <a:t>nop</a:t>
            </a:r>
            <a:r>
              <a:rPr lang="en-US" sz="2800" dirty="0"/>
              <a:t> </a:t>
            </a:r>
            <a:r>
              <a:rPr lang="en-US" sz="2800" dirty="0" err="1"/>
              <a:t>baj</a:t>
            </a:r>
            <a:r>
              <a:rPr lang="en-US" sz="2800" dirty="0"/>
              <a:t>' mean 'singing and dancing', which of the following means 'good' in that code language? </a:t>
            </a:r>
          </a:p>
          <a:p>
            <a:pPr algn="just"/>
            <a:r>
              <a:rPr lang="hi-IN" sz="2800" dirty="0"/>
              <a:t>एक निश्चित कूट भाषा में, '</a:t>
            </a:r>
            <a:r>
              <a:rPr lang="en-US" sz="2800" dirty="0" err="1"/>
              <a:t>coll</a:t>
            </a:r>
            <a:r>
              <a:rPr lang="en-US" sz="2800" dirty="0"/>
              <a:t> tip mot' </a:t>
            </a:r>
            <a:r>
              <a:rPr lang="hi-IN" sz="2800" dirty="0"/>
              <a:t>का अर्थ है '</a:t>
            </a:r>
            <a:r>
              <a:rPr lang="en-US" sz="2800" dirty="0"/>
              <a:t>singing is </a:t>
            </a:r>
            <a:r>
              <a:rPr lang="hi-IN" sz="2800" dirty="0"/>
              <a:t>सराहनीय', '</a:t>
            </a:r>
            <a:r>
              <a:rPr lang="en-US" sz="2800" dirty="0"/>
              <a:t>mot </a:t>
            </a:r>
            <a:r>
              <a:rPr lang="en-US" sz="2800" dirty="0" err="1"/>
              <a:t>baj</a:t>
            </a:r>
            <a:r>
              <a:rPr lang="en-US" sz="2800" dirty="0"/>
              <a:t> min' </a:t>
            </a:r>
            <a:r>
              <a:rPr lang="hi-IN" sz="2800" dirty="0"/>
              <a:t>का अर्थ है '</a:t>
            </a:r>
            <a:r>
              <a:rPr lang="en-US" sz="2800" dirty="0"/>
              <a:t>dancing is good' </a:t>
            </a:r>
            <a:r>
              <a:rPr lang="hi-IN" sz="2800" dirty="0"/>
              <a:t>और '</a:t>
            </a:r>
            <a:r>
              <a:rPr lang="en-US" sz="2800" dirty="0"/>
              <a:t>tip </a:t>
            </a:r>
            <a:r>
              <a:rPr lang="en-US" sz="2800" dirty="0" err="1"/>
              <a:t>nop</a:t>
            </a:r>
            <a:r>
              <a:rPr lang="en-US" sz="2800" dirty="0"/>
              <a:t> </a:t>
            </a:r>
            <a:r>
              <a:rPr lang="en-US" sz="2800" dirty="0" err="1"/>
              <a:t>baj</a:t>
            </a:r>
            <a:r>
              <a:rPr lang="en-US" sz="2800" dirty="0"/>
              <a:t>' </a:t>
            </a:r>
            <a:r>
              <a:rPr lang="hi-IN" sz="2800" dirty="0"/>
              <a:t>का अर्थ है '</a:t>
            </a:r>
            <a:r>
              <a:rPr lang="en-US" sz="2800" dirty="0"/>
              <a:t>singing and Dance', </a:t>
            </a:r>
            <a:r>
              <a:rPr lang="hi-IN" sz="2800" dirty="0"/>
              <a:t>निम्न में से किसका अर्थ है '</a:t>
            </a:r>
            <a:r>
              <a:rPr lang="en-US" sz="2800" dirty="0"/>
              <a:t>good' </a:t>
            </a:r>
            <a:r>
              <a:rPr lang="hi-IN" sz="2800" dirty="0"/>
              <a:t>वह कोड भाषा?</a:t>
            </a:r>
            <a:endParaRPr lang="en-US" sz="2800" dirty="0"/>
          </a:p>
          <a:p>
            <a:pPr algn="just"/>
            <a:r>
              <a:rPr lang="en-US" sz="2800" dirty="0"/>
              <a:t>(a) Not </a:t>
            </a:r>
          </a:p>
          <a:p>
            <a:pPr algn="just"/>
            <a:r>
              <a:rPr lang="en-US" sz="2800" dirty="0"/>
              <a:t>(b) min </a:t>
            </a:r>
          </a:p>
          <a:p>
            <a:pPr algn="just"/>
            <a:r>
              <a:rPr lang="en-US" sz="2800" dirty="0"/>
              <a:t>(c)</a:t>
            </a:r>
            <a:r>
              <a:rPr lang="en-US" sz="2800" dirty="0" err="1"/>
              <a:t>vaj</a:t>
            </a:r>
            <a:r>
              <a:rPr lang="en-US" sz="2800" dirty="0"/>
              <a:t> </a:t>
            </a:r>
          </a:p>
          <a:p>
            <a:pPr algn="just"/>
            <a:r>
              <a:rPr lang="en-US" sz="2800" dirty="0"/>
              <a:t>(d) Cannot be determined</a:t>
            </a:r>
          </a:p>
        </p:txBody>
      </p:sp>
    </p:spTree>
    <p:extLst>
      <p:ext uri="{BB962C8B-B14F-4D97-AF65-F5344CB8AC3E}">
        <p14:creationId xmlns:p14="http://schemas.microsoft.com/office/powerpoint/2010/main" val="256153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F4BE37B6-2E46-5DD6-9622-6A25629203FD}"/>
              </a:ext>
            </a:extLst>
          </p:cNvPr>
          <p:cNvSpPr txBox="1"/>
          <p:nvPr/>
        </p:nvSpPr>
        <p:spPr>
          <a:xfrm>
            <a:off x="224858" y="785473"/>
            <a:ext cx="11529220" cy="4216539"/>
          </a:xfrm>
          <a:prstGeom prst="rect">
            <a:avLst/>
          </a:prstGeom>
          <a:noFill/>
        </p:spPr>
        <p:txBody>
          <a:bodyPr wrap="square" rtlCol="0">
            <a:spAutoFit/>
          </a:bodyPr>
          <a:lstStyle/>
          <a:p>
            <a:pPr algn="just"/>
            <a:r>
              <a:rPr lang="en-US" sz="2800" b="1" dirty="0"/>
              <a:t>Q.20 </a:t>
            </a:r>
            <a:r>
              <a:rPr lang="en-US" sz="2800" dirty="0"/>
              <a:t>In a certain code language, 'mink yang pe' means 'fruits are ripe', 'pe </a:t>
            </a:r>
            <a:r>
              <a:rPr lang="en-US" sz="2800" dirty="0" err="1"/>
              <a:t>lao</a:t>
            </a:r>
            <a:r>
              <a:rPr lang="en-US" sz="2800" dirty="0"/>
              <a:t> may mink' means 'oranges are not ripe' and may pe </a:t>
            </a:r>
            <a:r>
              <a:rPr lang="en-US" sz="2800" dirty="0" err="1"/>
              <a:t>nue</a:t>
            </a:r>
            <a:r>
              <a:rPr lang="en-US" sz="2800" dirty="0"/>
              <a:t> mink' means 'mangoes are not ripe'. Which word in that language means 'mangoes’? </a:t>
            </a:r>
          </a:p>
          <a:p>
            <a:pPr algn="just"/>
            <a:r>
              <a:rPr lang="hi-IN" sz="2400" dirty="0"/>
              <a:t>एक निश्चित कोड भाषा में, '</a:t>
            </a:r>
            <a:r>
              <a:rPr lang="en-US" sz="2400" dirty="0"/>
              <a:t>mink yang pe' </a:t>
            </a:r>
            <a:r>
              <a:rPr lang="hi-IN" sz="2400" dirty="0"/>
              <a:t>का अर्थ है 'फ्रूट्स आर रिप', '</a:t>
            </a:r>
            <a:r>
              <a:rPr lang="en-US" sz="2400" dirty="0"/>
              <a:t>pe </a:t>
            </a:r>
            <a:r>
              <a:rPr lang="en-US" sz="2400" dirty="0" err="1"/>
              <a:t>lao</a:t>
            </a:r>
            <a:r>
              <a:rPr lang="en-US" sz="2400" dirty="0"/>
              <a:t> may mink' </a:t>
            </a:r>
            <a:r>
              <a:rPr lang="hi-IN" sz="2400" dirty="0"/>
              <a:t>का अर्थ है 'संतरे पके नहीं हैं' और </a:t>
            </a:r>
            <a:r>
              <a:rPr lang="en-US" sz="2400" dirty="0"/>
              <a:t>may pe </a:t>
            </a:r>
            <a:r>
              <a:rPr lang="en-US" sz="2400" dirty="0" err="1"/>
              <a:t>nue</a:t>
            </a:r>
            <a:r>
              <a:rPr lang="en-US" sz="2400" dirty="0"/>
              <a:t> mink' </a:t>
            </a:r>
            <a:r>
              <a:rPr lang="hi-IN" sz="2400" dirty="0"/>
              <a:t>का अर्थ है 'आम पके नहीं हैं'। उस भाषा के किस शब्द का अर्थ 'आम' है?</a:t>
            </a:r>
            <a:endParaRPr lang="en-US" sz="2400" dirty="0"/>
          </a:p>
          <a:p>
            <a:pPr algn="just"/>
            <a:r>
              <a:rPr lang="en-US" sz="2800" dirty="0"/>
              <a:t>(a) May </a:t>
            </a:r>
          </a:p>
          <a:p>
            <a:pPr algn="just"/>
            <a:r>
              <a:rPr lang="en-US" sz="2800" dirty="0"/>
              <a:t>(b) pe </a:t>
            </a:r>
          </a:p>
          <a:p>
            <a:pPr algn="just"/>
            <a:r>
              <a:rPr lang="en-US" sz="2800" dirty="0"/>
              <a:t>(c) </a:t>
            </a:r>
            <a:r>
              <a:rPr lang="en-US" sz="2800" dirty="0" err="1"/>
              <a:t>nue</a:t>
            </a:r>
            <a:r>
              <a:rPr lang="en-US" sz="2800" dirty="0"/>
              <a:t> </a:t>
            </a:r>
          </a:p>
          <a:p>
            <a:pPr algn="just"/>
            <a:r>
              <a:rPr lang="en-US" sz="2800" dirty="0"/>
              <a:t>(d) mink</a:t>
            </a:r>
            <a:r>
              <a:rPr lang="en-US" sz="2800" b="1" dirty="0"/>
              <a:t> </a:t>
            </a:r>
            <a:endParaRPr lang="en-US" sz="2800" dirty="0"/>
          </a:p>
        </p:txBody>
      </p:sp>
    </p:spTree>
    <p:extLst>
      <p:ext uri="{BB962C8B-B14F-4D97-AF65-F5344CB8AC3E}">
        <p14:creationId xmlns:p14="http://schemas.microsoft.com/office/powerpoint/2010/main" val="164950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5BEAC943-30D5-D821-5F51-97EDC8428695}"/>
              </a:ext>
            </a:extLst>
          </p:cNvPr>
          <p:cNvSpPr txBox="1"/>
          <p:nvPr/>
        </p:nvSpPr>
        <p:spPr>
          <a:xfrm>
            <a:off x="198225" y="700023"/>
            <a:ext cx="11529220" cy="4401205"/>
          </a:xfrm>
          <a:prstGeom prst="rect">
            <a:avLst/>
          </a:prstGeom>
          <a:noFill/>
        </p:spPr>
        <p:txBody>
          <a:bodyPr wrap="square" rtlCol="0">
            <a:spAutoFit/>
          </a:bodyPr>
          <a:lstStyle/>
          <a:p>
            <a:pPr algn="just"/>
            <a:r>
              <a:rPr lang="en-US" sz="2800" b="1" dirty="0"/>
              <a:t>Q.21 </a:t>
            </a:r>
            <a:r>
              <a:rPr lang="en-US" sz="2800" dirty="0"/>
              <a:t>In a certain code language, 'tom </a:t>
            </a:r>
            <a:r>
              <a:rPr lang="en-US" sz="2800" dirty="0" err="1"/>
              <a:t>kun</a:t>
            </a:r>
            <a:r>
              <a:rPr lang="en-US" sz="2800" dirty="0"/>
              <a:t> </a:t>
            </a:r>
            <a:r>
              <a:rPr lang="en-US" sz="2800" dirty="0" err="1"/>
              <a:t>sud</a:t>
            </a:r>
            <a:r>
              <a:rPr lang="en-US" sz="2800" dirty="0"/>
              <a:t>' means 'dogs are barking', '</a:t>
            </a:r>
            <a:r>
              <a:rPr lang="en-US" sz="2800" dirty="0" err="1"/>
              <a:t>kun</a:t>
            </a:r>
            <a:r>
              <a:rPr lang="en-US" sz="2800" dirty="0"/>
              <a:t> jo mop' means 'dogs and horses' and 'mut tom ko, means 'donkeys are mad'. Which word in that language means 'barking’? </a:t>
            </a:r>
          </a:p>
          <a:p>
            <a:pPr algn="just"/>
            <a:r>
              <a:rPr lang="hi-IN" sz="2800" dirty="0"/>
              <a:t>एक निश्चित कूट भाषा में, '</a:t>
            </a:r>
            <a:r>
              <a:rPr lang="en-US" sz="2800" dirty="0"/>
              <a:t>tom </a:t>
            </a:r>
            <a:r>
              <a:rPr lang="en-US" sz="2800" dirty="0" err="1"/>
              <a:t>kun</a:t>
            </a:r>
            <a:r>
              <a:rPr lang="en-US" sz="2800" dirty="0"/>
              <a:t> </a:t>
            </a:r>
            <a:r>
              <a:rPr lang="en-US" sz="2800" dirty="0" err="1"/>
              <a:t>sud</a:t>
            </a:r>
            <a:r>
              <a:rPr lang="en-US" sz="2800" dirty="0"/>
              <a:t>' </a:t>
            </a:r>
            <a:r>
              <a:rPr lang="hi-IN" sz="2800" dirty="0"/>
              <a:t>का अर्थ है 'कुत्ते भौंक रहे हैं', 'कुन जो मोप' का अर्थ है 'कुत्ते और घोड़े' और 'मट टॉम को' का अर्थ है 'गधे पागल हैं'। उस भाषा के किस शब्द का अर्थ 'भौंकना' है?</a:t>
            </a:r>
            <a:endParaRPr lang="en-US" sz="2800" dirty="0"/>
          </a:p>
          <a:p>
            <a:pPr algn="just"/>
            <a:r>
              <a:rPr lang="en-US" sz="2800" dirty="0"/>
              <a:t>(a) Sud </a:t>
            </a:r>
          </a:p>
          <a:p>
            <a:pPr algn="just"/>
            <a:r>
              <a:rPr lang="en-US" sz="2800" dirty="0"/>
              <a:t>(b) </a:t>
            </a:r>
            <a:r>
              <a:rPr lang="en-US" sz="2800" dirty="0" err="1"/>
              <a:t>kun</a:t>
            </a:r>
            <a:r>
              <a:rPr lang="en-US" sz="2800" dirty="0"/>
              <a:t> </a:t>
            </a:r>
          </a:p>
          <a:p>
            <a:pPr algn="just"/>
            <a:r>
              <a:rPr lang="en-US" sz="2800" dirty="0"/>
              <a:t>(c) jo </a:t>
            </a:r>
          </a:p>
          <a:p>
            <a:pPr algn="just"/>
            <a:r>
              <a:rPr lang="en-US" sz="2800" dirty="0"/>
              <a:t>(d) tom</a:t>
            </a:r>
          </a:p>
        </p:txBody>
      </p:sp>
    </p:spTree>
    <p:extLst>
      <p:ext uri="{BB962C8B-B14F-4D97-AF65-F5344CB8AC3E}">
        <p14:creationId xmlns:p14="http://schemas.microsoft.com/office/powerpoint/2010/main" val="62122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532675D7-2A69-9EAD-9302-CD07AE834A07}"/>
              </a:ext>
            </a:extLst>
          </p:cNvPr>
          <p:cNvSpPr txBox="1"/>
          <p:nvPr/>
        </p:nvSpPr>
        <p:spPr>
          <a:xfrm>
            <a:off x="198225" y="716634"/>
            <a:ext cx="11529220" cy="6124754"/>
          </a:xfrm>
          <a:prstGeom prst="rect">
            <a:avLst/>
          </a:prstGeom>
          <a:noFill/>
        </p:spPr>
        <p:txBody>
          <a:bodyPr wrap="square" rtlCol="0">
            <a:spAutoFit/>
          </a:bodyPr>
          <a:lstStyle/>
          <a:p>
            <a:pPr algn="just"/>
            <a:r>
              <a:rPr lang="en-US" sz="2800" b="1" dirty="0"/>
              <a:t>Q.22 </a:t>
            </a:r>
            <a:r>
              <a:rPr lang="en-US" sz="2800" dirty="0"/>
              <a:t>In a code language, '</a:t>
            </a:r>
            <a:r>
              <a:rPr lang="en-US" sz="2800" dirty="0" err="1"/>
              <a:t>mok</a:t>
            </a:r>
            <a:r>
              <a:rPr lang="en-US" sz="2800" dirty="0"/>
              <a:t> dan </a:t>
            </a:r>
            <a:r>
              <a:rPr lang="en-US" sz="2800" dirty="0" err="1"/>
              <a:t>sil</a:t>
            </a:r>
            <a:r>
              <a:rPr lang="en-US" sz="2800" dirty="0"/>
              <a:t>' means 'nice big house', ' fit </a:t>
            </a:r>
            <a:r>
              <a:rPr lang="en-US" sz="2800" dirty="0" err="1"/>
              <a:t>kon</a:t>
            </a:r>
            <a:r>
              <a:rPr lang="en-US" sz="2800" dirty="0"/>
              <a:t> dan' means "house is good' and 'warm </a:t>
            </a:r>
            <a:r>
              <a:rPr lang="en-US" sz="2800" dirty="0" err="1"/>
              <a:t>tir</a:t>
            </a:r>
            <a:r>
              <a:rPr lang="en-US" sz="2800" dirty="0"/>
              <a:t> fit' means 'cost is high'. Which word stands for 'good' in that language? </a:t>
            </a:r>
          </a:p>
          <a:p>
            <a:pPr algn="just"/>
            <a:r>
              <a:rPr lang="hi-IN" sz="2400" dirty="0"/>
              <a:t>एक कूट भाषा में, '</a:t>
            </a:r>
            <a:r>
              <a:rPr lang="en-US" sz="2400" dirty="0" err="1"/>
              <a:t>mok</a:t>
            </a:r>
            <a:r>
              <a:rPr lang="en-US" sz="2400" dirty="0"/>
              <a:t> dan </a:t>
            </a:r>
            <a:r>
              <a:rPr lang="en-US" sz="2400" dirty="0" err="1"/>
              <a:t>sil</a:t>
            </a:r>
            <a:r>
              <a:rPr lang="en-US" sz="2400" dirty="0"/>
              <a:t>' </a:t>
            </a:r>
            <a:r>
              <a:rPr lang="hi-IN" sz="2400" dirty="0"/>
              <a:t>का अर्थ है 'अच्छा बड़ा घर', '</a:t>
            </a:r>
            <a:r>
              <a:rPr lang="en-US" sz="2400" dirty="0"/>
              <a:t>fit </a:t>
            </a:r>
            <a:r>
              <a:rPr lang="en-US" sz="2400" dirty="0" err="1"/>
              <a:t>kon</a:t>
            </a:r>
            <a:r>
              <a:rPr lang="en-US" sz="2400" dirty="0"/>
              <a:t> dan' </a:t>
            </a:r>
            <a:r>
              <a:rPr lang="hi-IN" sz="2400" dirty="0"/>
              <a:t>का अर्थ है "</a:t>
            </a:r>
            <a:r>
              <a:rPr lang="en-US" sz="2400" dirty="0"/>
              <a:t>house is good' </a:t>
            </a:r>
            <a:r>
              <a:rPr lang="hi-IN" sz="2400" dirty="0"/>
              <a:t>और '</a:t>
            </a:r>
            <a:r>
              <a:rPr lang="en-US" sz="2400" dirty="0"/>
              <a:t>warm </a:t>
            </a:r>
            <a:r>
              <a:rPr lang="en-US" sz="2400" dirty="0" err="1"/>
              <a:t>tir</a:t>
            </a:r>
            <a:r>
              <a:rPr lang="en-US" sz="2400" dirty="0"/>
              <a:t> Fit' </a:t>
            </a:r>
            <a:r>
              <a:rPr lang="hi-IN" sz="2400" dirty="0"/>
              <a:t>का अर्थ है 'लागत अधिक है'। इसमें कौन सा शब्द '</a:t>
            </a:r>
            <a:r>
              <a:rPr lang="en-US" sz="2400" dirty="0"/>
              <a:t>good' </a:t>
            </a:r>
            <a:r>
              <a:rPr lang="hi-IN" sz="2400" dirty="0"/>
              <a:t>के लिए है भाषा?</a:t>
            </a:r>
            <a:endParaRPr lang="en-US" sz="2400" dirty="0"/>
          </a:p>
          <a:p>
            <a:pPr algn="just"/>
            <a:endParaRPr lang="en-US" sz="2800" dirty="0"/>
          </a:p>
          <a:p>
            <a:pPr marL="514350" indent="-514350" algn="just">
              <a:buAutoNum type="alphaLcParenBoth"/>
            </a:pPr>
            <a:r>
              <a:rPr lang="en-US" sz="2800" dirty="0" err="1"/>
              <a:t>Mok</a:t>
            </a:r>
            <a:r>
              <a:rPr lang="en-US" sz="2800" dirty="0"/>
              <a:t> </a:t>
            </a:r>
          </a:p>
          <a:p>
            <a:pPr marL="514350" indent="-514350" algn="just">
              <a:buAutoNum type="alphaLcParenBoth"/>
            </a:pPr>
            <a:endParaRPr lang="en-US" sz="2800" dirty="0"/>
          </a:p>
          <a:p>
            <a:pPr marL="514350" indent="-514350" algn="just">
              <a:buAutoNum type="alphaLcParenBoth"/>
            </a:pPr>
            <a:r>
              <a:rPr lang="en-US" sz="2800" dirty="0"/>
              <a:t>dan </a:t>
            </a:r>
          </a:p>
          <a:p>
            <a:pPr marL="514350" indent="-514350" algn="just">
              <a:buAutoNum type="alphaLcParenBoth"/>
            </a:pPr>
            <a:endParaRPr lang="en-US" sz="2800" dirty="0"/>
          </a:p>
          <a:p>
            <a:pPr marL="514350" indent="-514350" algn="just">
              <a:buAutoNum type="alphaLcParenBoth"/>
            </a:pPr>
            <a:r>
              <a:rPr lang="en-US" sz="2800" dirty="0"/>
              <a:t>fit </a:t>
            </a:r>
          </a:p>
          <a:p>
            <a:pPr marL="514350" indent="-514350" algn="just">
              <a:buAutoNum type="alphaLcParenBoth"/>
            </a:pPr>
            <a:endParaRPr lang="en-US" sz="2800" dirty="0"/>
          </a:p>
          <a:p>
            <a:pPr marL="514350" indent="-514350" algn="just">
              <a:buAutoNum type="alphaLcParenBoth"/>
            </a:pPr>
            <a:r>
              <a:rPr lang="en-US" sz="2800" dirty="0" err="1"/>
              <a:t>kon</a:t>
            </a:r>
            <a:r>
              <a:rPr lang="en-US" sz="2800" b="1" dirty="0"/>
              <a:t> </a:t>
            </a:r>
            <a:endParaRPr lang="en-US" sz="2800" dirty="0"/>
          </a:p>
        </p:txBody>
      </p:sp>
    </p:spTree>
    <p:extLst>
      <p:ext uri="{BB962C8B-B14F-4D97-AF65-F5344CB8AC3E}">
        <p14:creationId xmlns:p14="http://schemas.microsoft.com/office/powerpoint/2010/main" val="424999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029C44D4-83CB-75AE-5105-001AB62D042F}"/>
              </a:ext>
            </a:extLst>
          </p:cNvPr>
          <p:cNvSpPr txBox="1"/>
          <p:nvPr/>
        </p:nvSpPr>
        <p:spPr>
          <a:xfrm>
            <a:off x="189347" y="749857"/>
            <a:ext cx="11529220" cy="6124754"/>
          </a:xfrm>
          <a:prstGeom prst="rect">
            <a:avLst/>
          </a:prstGeom>
          <a:noFill/>
        </p:spPr>
        <p:txBody>
          <a:bodyPr wrap="square" rtlCol="0">
            <a:spAutoFit/>
          </a:bodyPr>
          <a:lstStyle/>
          <a:p>
            <a:pPr algn="just"/>
            <a:r>
              <a:rPr lang="en-US" sz="2800" b="1" dirty="0"/>
              <a:t>Q.23 </a:t>
            </a:r>
            <a:r>
              <a:rPr lang="en-US" sz="2800" dirty="0"/>
              <a:t>In a certain code language, '</a:t>
            </a:r>
            <a:r>
              <a:rPr lang="en-US" sz="2800" dirty="0" err="1"/>
              <a:t>coll</a:t>
            </a:r>
            <a:r>
              <a:rPr lang="en-US" sz="2800" dirty="0"/>
              <a:t> tip mot' means 'singing is appreciable, 'mot </a:t>
            </a:r>
            <a:r>
              <a:rPr lang="en-US" sz="2800" dirty="0" err="1"/>
              <a:t>baj</a:t>
            </a:r>
            <a:r>
              <a:rPr lang="en-US" sz="2800" dirty="0"/>
              <a:t> min' means 'dancing is good' and 'tip </a:t>
            </a:r>
            <a:r>
              <a:rPr lang="en-US" sz="2800" dirty="0" err="1"/>
              <a:t>nop</a:t>
            </a:r>
            <a:r>
              <a:rPr lang="en-US" sz="2800" dirty="0"/>
              <a:t> </a:t>
            </a:r>
            <a:r>
              <a:rPr lang="en-US" sz="2800" dirty="0" err="1"/>
              <a:t>baj</a:t>
            </a:r>
            <a:r>
              <a:rPr lang="en-US" sz="2800" dirty="0"/>
              <a:t>' mean 'singing and dancing', which of the following means 'good' in that code language? </a:t>
            </a:r>
          </a:p>
          <a:p>
            <a:pPr algn="just"/>
            <a:r>
              <a:rPr lang="hi-IN" sz="2400" dirty="0"/>
              <a:t>एक निश्चित कूट भाषा में, '</a:t>
            </a:r>
            <a:r>
              <a:rPr lang="en-US" sz="2400" dirty="0" err="1"/>
              <a:t>coll</a:t>
            </a:r>
            <a:r>
              <a:rPr lang="en-US" sz="2400" dirty="0"/>
              <a:t> tip mot' </a:t>
            </a:r>
            <a:r>
              <a:rPr lang="hi-IN" sz="2400" dirty="0"/>
              <a:t>का अर्थ है '</a:t>
            </a:r>
            <a:r>
              <a:rPr lang="en-US" sz="2400" dirty="0"/>
              <a:t>singing is </a:t>
            </a:r>
            <a:r>
              <a:rPr lang="hi-IN" sz="2400" dirty="0"/>
              <a:t>सराहनीय', '</a:t>
            </a:r>
            <a:r>
              <a:rPr lang="en-US" sz="2400" dirty="0"/>
              <a:t>mot </a:t>
            </a:r>
            <a:r>
              <a:rPr lang="en-US" sz="2400" dirty="0" err="1"/>
              <a:t>baj</a:t>
            </a:r>
            <a:r>
              <a:rPr lang="en-US" sz="2400" dirty="0"/>
              <a:t> min' </a:t>
            </a:r>
            <a:r>
              <a:rPr lang="hi-IN" sz="2400" dirty="0"/>
              <a:t>का अर्थ है '</a:t>
            </a:r>
            <a:r>
              <a:rPr lang="en-US" sz="2400" dirty="0"/>
              <a:t>dancing is good' </a:t>
            </a:r>
            <a:r>
              <a:rPr lang="hi-IN" sz="2400" dirty="0"/>
              <a:t>और '</a:t>
            </a:r>
            <a:r>
              <a:rPr lang="en-US" sz="2400" dirty="0"/>
              <a:t>tip </a:t>
            </a:r>
            <a:r>
              <a:rPr lang="en-US" sz="2400" dirty="0" err="1"/>
              <a:t>nop</a:t>
            </a:r>
            <a:r>
              <a:rPr lang="en-US" sz="2400" dirty="0"/>
              <a:t> </a:t>
            </a:r>
            <a:r>
              <a:rPr lang="en-US" sz="2400" dirty="0" err="1"/>
              <a:t>baj</a:t>
            </a:r>
            <a:r>
              <a:rPr lang="en-US" sz="2400" dirty="0"/>
              <a:t>' </a:t>
            </a:r>
            <a:r>
              <a:rPr lang="hi-IN" sz="2400" dirty="0"/>
              <a:t>का अर्थ है '</a:t>
            </a:r>
            <a:r>
              <a:rPr lang="en-US" sz="2400" dirty="0"/>
              <a:t>singing and Dance', </a:t>
            </a:r>
            <a:r>
              <a:rPr lang="hi-IN" sz="2400" dirty="0"/>
              <a:t>निम्न में से किसका अर्थ है '</a:t>
            </a:r>
            <a:r>
              <a:rPr lang="en-US" sz="2400" dirty="0"/>
              <a:t>good' </a:t>
            </a:r>
            <a:r>
              <a:rPr lang="hi-IN" sz="2400" dirty="0"/>
              <a:t>वह कोड भाषा?</a:t>
            </a:r>
            <a:endParaRPr lang="en-US" sz="2400" dirty="0"/>
          </a:p>
          <a:p>
            <a:pPr algn="just"/>
            <a:endParaRPr lang="en-US" sz="2800" dirty="0"/>
          </a:p>
          <a:p>
            <a:pPr marL="514350" indent="-514350" algn="just">
              <a:buAutoNum type="alphaLcParenBoth"/>
            </a:pPr>
            <a:r>
              <a:rPr lang="en-US" sz="2800" dirty="0"/>
              <a:t>Not </a:t>
            </a:r>
          </a:p>
          <a:p>
            <a:pPr marL="514350" indent="-514350" algn="just">
              <a:buAutoNum type="alphaLcParenBoth"/>
            </a:pPr>
            <a:endParaRPr lang="en-US" sz="2800" dirty="0"/>
          </a:p>
          <a:p>
            <a:pPr marL="514350" indent="-514350" algn="just">
              <a:buAutoNum type="alphaLcParenBoth"/>
            </a:pPr>
            <a:r>
              <a:rPr lang="en-US" sz="2800" dirty="0"/>
              <a:t>min </a:t>
            </a:r>
          </a:p>
          <a:p>
            <a:pPr marL="514350" indent="-514350" algn="just">
              <a:buAutoNum type="alphaLcParenBoth"/>
            </a:pPr>
            <a:endParaRPr lang="en-US" sz="2800" dirty="0"/>
          </a:p>
          <a:p>
            <a:pPr marL="514350" indent="-514350" algn="just">
              <a:buAutoNum type="alphaLcParenBoth"/>
            </a:pPr>
            <a:r>
              <a:rPr lang="en-US" sz="2800" dirty="0" err="1"/>
              <a:t>baj</a:t>
            </a:r>
            <a:r>
              <a:rPr lang="en-US" sz="2800" dirty="0"/>
              <a:t>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94342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929881CF-037A-0A4B-E9E3-EB99359C260A}"/>
              </a:ext>
            </a:extLst>
          </p:cNvPr>
          <p:cNvSpPr txBox="1"/>
          <p:nvPr/>
        </p:nvSpPr>
        <p:spPr>
          <a:xfrm>
            <a:off x="162714" y="733246"/>
            <a:ext cx="11529220" cy="6124754"/>
          </a:xfrm>
          <a:prstGeom prst="rect">
            <a:avLst/>
          </a:prstGeom>
          <a:noFill/>
        </p:spPr>
        <p:txBody>
          <a:bodyPr wrap="square" rtlCol="0">
            <a:spAutoFit/>
          </a:bodyPr>
          <a:lstStyle/>
          <a:p>
            <a:pPr algn="just"/>
            <a:r>
              <a:rPr lang="en-US" sz="2800" b="1" dirty="0"/>
              <a:t>Q.24 </a:t>
            </a:r>
            <a:r>
              <a:rPr lang="en-US" sz="2800" dirty="0"/>
              <a:t>In a certain code language, 'mink yang pe' means 'fruits are ripe', 'pe </a:t>
            </a:r>
            <a:r>
              <a:rPr lang="en-US" sz="2800" dirty="0" err="1"/>
              <a:t>lao</a:t>
            </a:r>
            <a:r>
              <a:rPr lang="en-US" sz="2800" dirty="0"/>
              <a:t> may mink' means 'oranges are not ripe' and may pe </a:t>
            </a:r>
            <a:r>
              <a:rPr lang="en-US" sz="2800" dirty="0" err="1"/>
              <a:t>nue</a:t>
            </a:r>
            <a:r>
              <a:rPr lang="en-US" sz="2800" dirty="0"/>
              <a:t> mink' means 'mangoes are not ripe'. Which word in that language means 'mangoes’? </a:t>
            </a:r>
          </a:p>
          <a:p>
            <a:pPr algn="just"/>
            <a:r>
              <a:rPr lang="hi-IN" sz="2400" dirty="0"/>
              <a:t>एक निश्चित कोड भाषा में, '</a:t>
            </a:r>
            <a:r>
              <a:rPr lang="en-US" sz="2400" dirty="0"/>
              <a:t>mink yang pe' </a:t>
            </a:r>
            <a:r>
              <a:rPr lang="hi-IN" sz="2400" dirty="0"/>
              <a:t>का अर्थ है 'फ्रूट्स आर रिप', '</a:t>
            </a:r>
            <a:r>
              <a:rPr lang="en-US" sz="2400" dirty="0"/>
              <a:t>pe </a:t>
            </a:r>
            <a:r>
              <a:rPr lang="en-US" sz="2400" dirty="0" err="1"/>
              <a:t>lao</a:t>
            </a:r>
            <a:r>
              <a:rPr lang="en-US" sz="2400" dirty="0"/>
              <a:t> may mink' </a:t>
            </a:r>
            <a:r>
              <a:rPr lang="hi-IN" sz="2400" dirty="0"/>
              <a:t>का अर्थ है 'संतरे पके नहीं हैं' और </a:t>
            </a:r>
            <a:r>
              <a:rPr lang="en-US" sz="2400" dirty="0"/>
              <a:t>may pe </a:t>
            </a:r>
            <a:r>
              <a:rPr lang="en-US" sz="2400" dirty="0" err="1"/>
              <a:t>nue</a:t>
            </a:r>
            <a:r>
              <a:rPr lang="en-US" sz="2400" dirty="0"/>
              <a:t> mink' </a:t>
            </a:r>
            <a:r>
              <a:rPr lang="hi-IN" sz="2400" dirty="0"/>
              <a:t>का अर्थ है 'आम पके नहीं हैं'। उस भाषा के किस शब्द का अर्थ 'आम' है?</a:t>
            </a:r>
            <a:endParaRPr lang="en-US" sz="2400" dirty="0"/>
          </a:p>
          <a:p>
            <a:pPr algn="just"/>
            <a:endParaRPr lang="en-US" sz="2800" dirty="0"/>
          </a:p>
          <a:p>
            <a:pPr marL="514350" indent="-514350" algn="just">
              <a:buAutoNum type="alphaLcParenBoth"/>
            </a:pPr>
            <a:r>
              <a:rPr lang="en-US" sz="2800" dirty="0"/>
              <a:t>May </a:t>
            </a:r>
          </a:p>
          <a:p>
            <a:pPr marL="514350" indent="-514350" algn="just">
              <a:buAutoNum type="alphaLcParenBoth"/>
            </a:pPr>
            <a:endParaRPr lang="en-US" sz="2800" dirty="0"/>
          </a:p>
          <a:p>
            <a:pPr marL="514350" indent="-514350" algn="just">
              <a:buAutoNum type="alphaLcParenBoth"/>
            </a:pPr>
            <a:r>
              <a:rPr lang="en-US" sz="2800" dirty="0"/>
              <a:t>pe </a:t>
            </a:r>
          </a:p>
          <a:p>
            <a:pPr marL="514350" indent="-514350" algn="just">
              <a:buAutoNum type="alphaLcParenBoth"/>
            </a:pPr>
            <a:endParaRPr lang="en-US" sz="2800" dirty="0"/>
          </a:p>
          <a:p>
            <a:pPr marL="514350" indent="-514350" algn="just">
              <a:buAutoNum type="alphaLcParenBoth"/>
            </a:pPr>
            <a:r>
              <a:rPr lang="en-US" sz="2800" dirty="0" err="1"/>
              <a:t>nue</a:t>
            </a:r>
            <a:r>
              <a:rPr lang="en-US" sz="2800" dirty="0"/>
              <a:t> </a:t>
            </a:r>
          </a:p>
          <a:p>
            <a:pPr marL="514350" indent="-514350" algn="just">
              <a:buAutoNum type="alphaLcParenBoth"/>
            </a:pPr>
            <a:endParaRPr lang="en-US" sz="2800" dirty="0"/>
          </a:p>
          <a:p>
            <a:pPr marL="514350" indent="-514350" algn="just">
              <a:buAutoNum type="alphaLcParenBoth"/>
            </a:pPr>
            <a:r>
              <a:rPr lang="en-US" sz="2800" dirty="0"/>
              <a:t>mink</a:t>
            </a:r>
            <a:r>
              <a:rPr lang="en-US" sz="2800" b="1" dirty="0"/>
              <a:t> </a:t>
            </a:r>
            <a:endParaRPr lang="en-US" sz="2800" dirty="0"/>
          </a:p>
        </p:txBody>
      </p:sp>
    </p:spTree>
    <p:extLst>
      <p:ext uri="{BB962C8B-B14F-4D97-AF65-F5344CB8AC3E}">
        <p14:creationId xmlns:p14="http://schemas.microsoft.com/office/powerpoint/2010/main" val="226850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05F6AC06-D4B1-9E1D-8717-992240F32B40}"/>
              </a:ext>
            </a:extLst>
          </p:cNvPr>
          <p:cNvSpPr txBox="1"/>
          <p:nvPr/>
        </p:nvSpPr>
        <p:spPr>
          <a:xfrm>
            <a:off x="215980" y="716634"/>
            <a:ext cx="11529220" cy="6124754"/>
          </a:xfrm>
          <a:prstGeom prst="rect">
            <a:avLst/>
          </a:prstGeom>
          <a:noFill/>
        </p:spPr>
        <p:txBody>
          <a:bodyPr wrap="square" rtlCol="0">
            <a:spAutoFit/>
          </a:bodyPr>
          <a:lstStyle/>
          <a:p>
            <a:pPr algn="just"/>
            <a:r>
              <a:rPr lang="en-US" sz="2800" b="1" dirty="0"/>
              <a:t>Q.25 </a:t>
            </a:r>
            <a:r>
              <a:rPr lang="en-US" sz="2800" dirty="0"/>
              <a:t>In a certain code language, 'tom </a:t>
            </a:r>
            <a:r>
              <a:rPr lang="en-US" sz="2800" dirty="0" err="1"/>
              <a:t>kun</a:t>
            </a:r>
            <a:r>
              <a:rPr lang="en-US" sz="2800" dirty="0"/>
              <a:t> </a:t>
            </a:r>
            <a:r>
              <a:rPr lang="en-US" sz="2800" dirty="0" err="1"/>
              <a:t>sud</a:t>
            </a:r>
            <a:r>
              <a:rPr lang="en-US" sz="2800" dirty="0"/>
              <a:t>' means 'dogs are barking', '</a:t>
            </a:r>
            <a:r>
              <a:rPr lang="en-US" sz="2800" dirty="0" err="1"/>
              <a:t>kun</a:t>
            </a:r>
            <a:r>
              <a:rPr lang="en-US" sz="2800" dirty="0"/>
              <a:t> jo mop' means 'dogs and horses' and 'mut tom ko, means 'donkeys are mad'. Which word in that language means 'barking’? </a:t>
            </a:r>
          </a:p>
          <a:p>
            <a:pPr algn="just"/>
            <a:r>
              <a:rPr lang="hi-IN" sz="2400" dirty="0"/>
              <a:t>एक निश्चित कूट भाषा में, '</a:t>
            </a:r>
            <a:r>
              <a:rPr lang="en-US" sz="2400" dirty="0"/>
              <a:t>tom </a:t>
            </a:r>
            <a:r>
              <a:rPr lang="en-US" sz="2400" dirty="0" err="1"/>
              <a:t>kun</a:t>
            </a:r>
            <a:r>
              <a:rPr lang="en-US" sz="2400" dirty="0"/>
              <a:t> </a:t>
            </a:r>
            <a:r>
              <a:rPr lang="en-US" sz="2400" dirty="0" err="1"/>
              <a:t>sud</a:t>
            </a:r>
            <a:r>
              <a:rPr lang="en-US" sz="2400" dirty="0"/>
              <a:t>' </a:t>
            </a:r>
            <a:r>
              <a:rPr lang="hi-IN" sz="2400" dirty="0"/>
              <a:t>का अर्थ है 'कुत्ते भौंक रहे हैं', 'कुन जो मोप' का अर्थ है 'कुत्ते और घोड़े' और 'मट टॉम को' का अर्थ है 'गधे पागल हैं'। उस भाषा के किस शब्द का अर्थ 'भौंकना' है?</a:t>
            </a:r>
            <a:endParaRPr lang="en-US" sz="2400" dirty="0"/>
          </a:p>
          <a:p>
            <a:pPr algn="just"/>
            <a:endParaRPr lang="en-US" sz="2800" dirty="0"/>
          </a:p>
          <a:p>
            <a:pPr marL="514350" indent="-514350" algn="just">
              <a:buAutoNum type="alphaLcParenBoth"/>
            </a:pPr>
            <a:r>
              <a:rPr lang="en-US" sz="2800" dirty="0"/>
              <a:t>Sud </a:t>
            </a:r>
          </a:p>
          <a:p>
            <a:pPr marL="514350" indent="-514350" algn="just">
              <a:buAutoNum type="alphaLcParenBoth"/>
            </a:pPr>
            <a:endParaRPr lang="en-US" sz="2800" dirty="0"/>
          </a:p>
          <a:p>
            <a:pPr marL="514350" indent="-514350" algn="just">
              <a:buAutoNum type="alphaLcParenBoth"/>
            </a:pPr>
            <a:r>
              <a:rPr lang="en-US" sz="2800" dirty="0" err="1"/>
              <a:t>kun</a:t>
            </a:r>
            <a:r>
              <a:rPr lang="en-US" sz="2800" dirty="0"/>
              <a:t> </a:t>
            </a:r>
          </a:p>
          <a:p>
            <a:pPr marL="514350" indent="-514350" algn="just">
              <a:buAutoNum type="alphaLcParenBoth"/>
            </a:pPr>
            <a:endParaRPr lang="en-US" sz="2800" dirty="0"/>
          </a:p>
          <a:p>
            <a:pPr marL="514350" indent="-514350" algn="just">
              <a:buAutoNum type="alphaLcParenBoth"/>
            </a:pPr>
            <a:r>
              <a:rPr lang="en-US" sz="2800" dirty="0"/>
              <a:t>jo </a:t>
            </a:r>
          </a:p>
          <a:p>
            <a:pPr marL="514350" indent="-514350" algn="just">
              <a:buAutoNum type="alphaLcParenBoth"/>
            </a:pPr>
            <a:endParaRPr lang="en-US" sz="2800" dirty="0"/>
          </a:p>
          <a:p>
            <a:pPr marL="514350" indent="-514350" algn="just">
              <a:buAutoNum type="alphaLcParenBoth"/>
            </a:pPr>
            <a:r>
              <a:rPr lang="en-US" sz="2800" dirty="0"/>
              <a:t>tom</a:t>
            </a:r>
          </a:p>
        </p:txBody>
      </p:sp>
    </p:spTree>
    <p:extLst>
      <p:ext uri="{BB962C8B-B14F-4D97-AF65-F5344CB8AC3E}">
        <p14:creationId xmlns:p14="http://schemas.microsoft.com/office/powerpoint/2010/main" val="377839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F926ECB3-52A1-0850-63BE-FE742E779BE9}"/>
              </a:ext>
            </a:extLst>
          </p:cNvPr>
          <p:cNvSpPr txBox="1"/>
          <p:nvPr/>
        </p:nvSpPr>
        <p:spPr>
          <a:xfrm>
            <a:off x="171592" y="733246"/>
            <a:ext cx="11529220" cy="6124754"/>
          </a:xfrm>
          <a:prstGeom prst="rect">
            <a:avLst/>
          </a:prstGeom>
          <a:noFill/>
        </p:spPr>
        <p:txBody>
          <a:bodyPr wrap="square" rtlCol="0">
            <a:spAutoFit/>
          </a:bodyPr>
          <a:lstStyle/>
          <a:p>
            <a:pPr algn="just"/>
            <a:r>
              <a:rPr lang="en-US" sz="2800" b="1" dirty="0"/>
              <a:t>Q.26 </a:t>
            </a:r>
            <a:r>
              <a:rPr lang="en-US" sz="2800" dirty="0"/>
              <a:t>In a code language, '</a:t>
            </a:r>
            <a:r>
              <a:rPr lang="en-US" sz="2800" dirty="0" err="1"/>
              <a:t>mok</a:t>
            </a:r>
            <a:r>
              <a:rPr lang="en-US" sz="2800" dirty="0"/>
              <a:t> dan </a:t>
            </a:r>
            <a:r>
              <a:rPr lang="en-US" sz="2800" dirty="0" err="1"/>
              <a:t>sil</a:t>
            </a:r>
            <a:r>
              <a:rPr lang="en-US" sz="2800" dirty="0"/>
              <a:t>' means 'nice big house', ' fit </a:t>
            </a:r>
            <a:r>
              <a:rPr lang="en-US" sz="2800" dirty="0" err="1"/>
              <a:t>kon</a:t>
            </a:r>
            <a:r>
              <a:rPr lang="en-US" sz="2800" dirty="0"/>
              <a:t> dan' means "house is good' and 'warm </a:t>
            </a:r>
            <a:r>
              <a:rPr lang="en-US" sz="2800" dirty="0" err="1"/>
              <a:t>tir</a:t>
            </a:r>
            <a:r>
              <a:rPr lang="en-US" sz="2800" dirty="0"/>
              <a:t> fit' means 'cost is high'. Which word stands for 'good' in that language? </a:t>
            </a:r>
          </a:p>
          <a:p>
            <a:pPr algn="just"/>
            <a:r>
              <a:rPr lang="hi-IN" sz="2400" dirty="0"/>
              <a:t>एक कूट भाषा में, '</a:t>
            </a:r>
            <a:r>
              <a:rPr lang="en-US" sz="2400" dirty="0" err="1"/>
              <a:t>mok</a:t>
            </a:r>
            <a:r>
              <a:rPr lang="en-US" sz="2400" dirty="0"/>
              <a:t> dan </a:t>
            </a:r>
            <a:r>
              <a:rPr lang="en-US" sz="2400" dirty="0" err="1"/>
              <a:t>sil</a:t>
            </a:r>
            <a:r>
              <a:rPr lang="en-US" sz="2400" dirty="0"/>
              <a:t>' </a:t>
            </a:r>
            <a:r>
              <a:rPr lang="hi-IN" sz="2400" dirty="0"/>
              <a:t>का अर्थ है 'अच्छा बड़ा घर', '</a:t>
            </a:r>
            <a:r>
              <a:rPr lang="en-US" sz="2400" dirty="0"/>
              <a:t>fit </a:t>
            </a:r>
            <a:r>
              <a:rPr lang="en-US" sz="2400" dirty="0" err="1"/>
              <a:t>kon</a:t>
            </a:r>
            <a:r>
              <a:rPr lang="en-US" sz="2400" dirty="0"/>
              <a:t> dan' </a:t>
            </a:r>
            <a:r>
              <a:rPr lang="hi-IN" sz="2400" dirty="0"/>
              <a:t>का अर्थ है "</a:t>
            </a:r>
            <a:r>
              <a:rPr lang="en-US" sz="2400" dirty="0"/>
              <a:t>house is good' </a:t>
            </a:r>
            <a:r>
              <a:rPr lang="hi-IN" sz="2400" dirty="0"/>
              <a:t>और '</a:t>
            </a:r>
            <a:r>
              <a:rPr lang="en-US" sz="2400" dirty="0"/>
              <a:t>warm </a:t>
            </a:r>
            <a:r>
              <a:rPr lang="en-US" sz="2400" dirty="0" err="1"/>
              <a:t>tir</a:t>
            </a:r>
            <a:r>
              <a:rPr lang="en-US" sz="2400" dirty="0"/>
              <a:t> Fit' </a:t>
            </a:r>
            <a:r>
              <a:rPr lang="hi-IN" sz="2400" dirty="0"/>
              <a:t>का अर्थ है 'लागत अधिक है'। इसमें कौन सा शब्द '</a:t>
            </a:r>
            <a:r>
              <a:rPr lang="en-US" sz="2400" dirty="0"/>
              <a:t>good' </a:t>
            </a:r>
            <a:r>
              <a:rPr lang="hi-IN" sz="2400" dirty="0"/>
              <a:t>के लिए है भाषा?</a:t>
            </a:r>
            <a:endParaRPr lang="en-US" sz="2400" dirty="0"/>
          </a:p>
          <a:p>
            <a:pPr algn="just"/>
            <a:endParaRPr lang="en-US" sz="2800" dirty="0"/>
          </a:p>
          <a:p>
            <a:pPr marL="514350" indent="-514350" algn="just">
              <a:buAutoNum type="alphaLcParenBoth"/>
            </a:pPr>
            <a:r>
              <a:rPr lang="en-US" sz="2800" dirty="0" err="1"/>
              <a:t>Mok</a:t>
            </a:r>
            <a:r>
              <a:rPr lang="en-US" sz="2800" dirty="0"/>
              <a:t> </a:t>
            </a:r>
          </a:p>
          <a:p>
            <a:pPr marL="514350" indent="-514350" algn="just">
              <a:buAutoNum type="alphaLcParenBoth"/>
            </a:pPr>
            <a:endParaRPr lang="en-US" sz="2800" dirty="0"/>
          </a:p>
          <a:p>
            <a:pPr marL="514350" indent="-514350" algn="just">
              <a:buAutoNum type="alphaLcParenBoth"/>
            </a:pPr>
            <a:r>
              <a:rPr lang="en-US" sz="2800" dirty="0"/>
              <a:t>dan </a:t>
            </a:r>
          </a:p>
          <a:p>
            <a:pPr marL="514350" indent="-514350" algn="just">
              <a:buAutoNum type="alphaLcParenBoth"/>
            </a:pPr>
            <a:endParaRPr lang="en-US" sz="2800" dirty="0"/>
          </a:p>
          <a:p>
            <a:pPr marL="514350" indent="-514350" algn="just">
              <a:buAutoNum type="alphaLcParenBoth"/>
            </a:pPr>
            <a:r>
              <a:rPr lang="en-US" sz="2800" dirty="0"/>
              <a:t>fit </a:t>
            </a:r>
          </a:p>
          <a:p>
            <a:pPr marL="514350" indent="-514350" algn="just">
              <a:buAutoNum type="alphaLcParenBoth"/>
            </a:pPr>
            <a:endParaRPr lang="en-US" sz="2800" dirty="0"/>
          </a:p>
          <a:p>
            <a:pPr marL="514350" indent="-514350" algn="just">
              <a:buAutoNum type="alphaLcParenBoth"/>
            </a:pPr>
            <a:r>
              <a:rPr lang="en-US" sz="2800" dirty="0" err="1"/>
              <a:t>kon</a:t>
            </a:r>
            <a:r>
              <a:rPr lang="en-US" sz="2800" b="1" dirty="0"/>
              <a:t> </a:t>
            </a:r>
            <a:endParaRPr lang="en-US" sz="2800" dirty="0"/>
          </a:p>
        </p:txBody>
      </p:sp>
    </p:spTree>
    <p:extLst>
      <p:ext uri="{BB962C8B-B14F-4D97-AF65-F5344CB8AC3E}">
        <p14:creationId xmlns:p14="http://schemas.microsoft.com/office/powerpoint/2010/main" val="35487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87023D85-6E73-A6D3-ACA8-F9659C7D07C0}"/>
              </a:ext>
            </a:extLst>
          </p:cNvPr>
          <p:cNvSpPr txBox="1"/>
          <p:nvPr/>
        </p:nvSpPr>
        <p:spPr>
          <a:xfrm>
            <a:off x="184409" y="700023"/>
            <a:ext cx="11529220" cy="4647426"/>
          </a:xfrm>
          <a:prstGeom prst="rect">
            <a:avLst/>
          </a:prstGeom>
          <a:noFill/>
        </p:spPr>
        <p:txBody>
          <a:bodyPr wrap="square" rtlCol="0">
            <a:spAutoFit/>
          </a:bodyPr>
          <a:lstStyle/>
          <a:p>
            <a:pPr algn="just"/>
            <a:r>
              <a:rPr lang="en-US" sz="2800" b="1" dirty="0"/>
              <a:t>Q.27 </a:t>
            </a:r>
            <a:r>
              <a:rPr lang="en-US" sz="2800" dirty="0"/>
              <a:t>In a certain coding system, '</a:t>
            </a:r>
            <a:r>
              <a:rPr lang="en-US" sz="2800" dirty="0" err="1"/>
              <a:t>rbm</a:t>
            </a:r>
            <a:r>
              <a:rPr lang="en-US" sz="2800" dirty="0"/>
              <a:t> std bro pus' means 'the cat is beautiful', '</a:t>
            </a:r>
            <a:r>
              <a:rPr lang="en-US" sz="2800" dirty="0" err="1"/>
              <a:t>tnh</a:t>
            </a:r>
            <a:r>
              <a:rPr lang="en-US" sz="2800" dirty="0"/>
              <a:t> pus dim std' means 'the dog is brown', 'pus dim bro pus </a:t>
            </a:r>
            <a:r>
              <a:rPr lang="en-US" sz="2800" dirty="0" err="1"/>
              <a:t>cus'</a:t>
            </a:r>
            <a:r>
              <a:rPr lang="en-US" sz="2800" dirty="0"/>
              <a:t> means 'the dog has the cat'. What is the code for 'has’? </a:t>
            </a:r>
          </a:p>
          <a:p>
            <a:pPr algn="just"/>
            <a:r>
              <a:rPr lang="hi-IN" sz="2400" dirty="0"/>
              <a:t>एक निश्चित कोडिंग प्रणाली में, 'आरबीएम एसटीडी ब्रो पस' का अर्थ है 'द कैट इज ब्यूटीफुल', 'टीएनएच पस डिम एसटीडी' का अर्थ है 'द डॉग इज ब्राउन', 'पुस डिम ब्रो पस कूस' का अर्थ है 'द डॉग हैज द कैट'। '</a:t>
            </a:r>
            <a:r>
              <a:rPr lang="en-US" sz="2400" dirty="0" err="1"/>
              <a:t>has'</a:t>
            </a:r>
            <a:r>
              <a:rPr lang="en-US" sz="2400" dirty="0"/>
              <a:t> </a:t>
            </a:r>
            <a:r>
              <a:rPr lang="hi-IN" sz="2400" dirty="0"/>
              <a:t>के लिए कूट क्या है?</a:t>
            </a:r>
            <a:endParaRPr lang="en-US" sz="2400" dirty="0"/>
          </a:p>
          <a:p>
            <a:pPr algn="just"/>
            <a:endParaRPr lang="en-US" sz="2800" dirty="0"/>
          </a:p>
          <a:p>
            <a:pPr marL="514350" indent="-514350" algn="just">
              <a:buAutoNum type="alphaLcParenBoth"/>
            </a:pPr>
            <a:r>
              <a:rPr lang="en-US" sz="2800" dirty="0"/>
              <a:t>Std </a:t>
            </a:r>
          </a:p>
          <a:p>
            <a:pPr algn="just"/>
            <a:r>
              <a:rPr lang="en-US" sz="2800" dirty="0"/>
              <a:t>(b) dim </a:t>
            </a:r>
          </a:p>
          <a:p>
            <a:pPr algn="just"/>
            <a:r>
              <a:rPr lang="en-US" sz="2800" dirty="0"/>
              <a:t>(c) bro </a:t>
            </a:r>
          </a:p>
          <a:p>
            <a:pPr algn="just"/>
            <a:r>
              <a:rPr lang="en-US" sz="2800" dirty="0"/>
              <a:t>(d) </a:t>
            </a:r>
            <a:r>
              <a:rPr lang="en-US" sz="2800" dirty="0" err="1"/>
              <a:t>cus</a:t>
            </a:r>
            <a:endParaRPr lang="en-US" sz="2800" dirty="0"/>
          </a:p>
        </p:txBody>
      </p:sp>
    </p:spTree>
    <p:extLst>
      <p:ext uri="{BB962C8B-B14F-4D97-AF65-F5344CB8AC3E}">
        <p14:creationId xmlns:p14="http://schemas.microsoft.com/office/powerpoint/2010/main" val="50092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71F45F47-0444-F7EB-29F9-17160E143C8A}"/>
              </a:ext>
            </a:extLst>
          </p:cNvPr>
          <p:cNvSpPr txBox="1"/>
          <p:nvPr/>
        </p:nvSpPr>
        <p:spPr>
          <a:xfrm>
            <a:off x="193288" y="783141"/>
            <a:ext cx="11529220" cy="4832092"/>
          </a:xfrm>
          <a:prstGeom prst="rect">
            <a:avLst/>
          </a:prstGeom>
          <a:noFill/>
        </p:spPr>
        <p:txBody>
          <a:bodyPr wrap="square" rtlCol="0">
            <a:spAutoFit/>
          </a:bodyPr>
          <a:lstStyle/>
          <a:p>
            <a:pPr algn="just"/>
            <a:r>
              <a:rPr lang="en-US" sz="2800" b="1" dirty="0"/>
              <a:t>Q.28 </a:t>
            </a:r>
            <a:r>
              <a:rPr lang="en-US" sz="2800" dirty="0"/>
              <a:t>In a certain language, 'put </a:t>
            </a:r>
            <a:r>
              <a:rPr lang="en-US" sz="2800" dirty="0" err="1"/>
              <a:t>tir</a:t>
            </a:r>
            <a:r>
              <a:rPr lang="en-US" sz="2800" dirty="0"/>
              <a:t> fin' means 'delicious juicy </a:t>
            </a:r>
            <a:r>
              <a:rPr lang="en-US" sz="2800" dirty="0" err="1"/>
              <a:t>fruti</a:t>
            </a:r>
            <a:r>
              <a:rPr lang="en-US" sz="2800" dirty="0"/>
              <a:t>', 'tie dip sig' means 'beautiful white lily' and 'sig </a:t>
            </a:r>
            <a:r>
              <a:rPr lang="en-US" sz="2800" dirty="0" err="1"/>
              <a:t>lon</a:t>
            </a:r>
            <a:r>
              <a:rPr lang="en-US" sz="2800" dirty="0"/>
              <a:t> fin' means lily and </a:t>
            </a:r>
            <a:r>
              <a:rPr lang="en-US" sz="2800" dirty="0" err="1"/>
              <a:t>fruti</a:t>
            </a:r>
            <a:r>
              <a:rPr lang="en-US" sz="2800" dirty="0"/>
              <a:t>'. Which of the following stands for 'and' in that language? </a:t>
            </a:r>
          </a:p>
          <a:p>
            <a:pPr algn="just"/>
            <a:r>
              <a:rPr lang="hi-IN" sz="2800" dirty="0"/>
              <a:t>एक निश्चित भाषा में, 'पुट तिर फिन' का अर्थ है 'स्वादिष्ट रसदार फल', 'टाई डिप सिग' का अर्थ है 'सुंदर सफेद लिली' और 'सिग लोन फिन' का अर्थ है लिली और फ्रूटी। निम्नलिखित में से कौन सा उस भाषा में 'और' के लिए है?</a:t>
            </a:r>
            <a:endParaRPr lang="en-US" sz="2800" dirty="0"/>
          </a:p>
          <a:p>
            <a:pPr algn="just"/>
            <a:endParaRPr lang="en-US" sz="2800" dirty="0"/>
          </a:p>
          <a:p>
            <a:pPr marL="514350" indent="-514350" algn="just">
              <a:buAutoNum type="alphaLcParenBoth"/>
            </a:pPr>
            <a:r>
              <a:rPr lang="en-US" sz="2800" dirty="0" err="1"/>
              <a:t>lon</a:t>
            </a:r>
            <a:endParaRPr lang="en-US" sz="2800" dirty="0"/>
          </a:p>
          <a:p>
            <a:pPr algn="just"/>
            <a:r>
              <a:rPr lang="en-US" sz="2800" dirty="0"/>
              <a:t>(b) sig </a:t>
            </a:r>
          </a:p>
          <a:p>
            <a:pPr algn="just"/>
            <a:r>
              <a:rPr lang="en-US" sz="2800" dirty="0"/>
              <a:t>(c) fin </a:t>
            </a:r>
          </a:p>
          <a:p>
            <a:pPr algn="just"/>
            <a:r>
              <a:rPr lang="en-US" sz="2800" dirty="0"/>
              <a:t>(d) None of these</a:t>
            </a:r>
          </a:p>
        </p:txBody>
      </p:sp>
    </p:spTree>
    <p:extLst>
      <p:ext uri="{BB962C8B-B14F-4D97-AF65-F5344CB8AC3E}">
        <p14:creationId xmlns:p14="http://schemas.microsoft.com/office/powerpoint/2010/main" val="229481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2A05BED8-F6B7-C866-409F-8613D2575BC9}"/>
              </a:ext>
            </a:extLst>
          </p:cNvPr>
          <p:cNvSpPr txBox="1"/>
          <p:nvPr/>
        </p:nvSpPr>
        <p:spPr>
          <a:xfrm>
            <a:off x="71120" y="700023"/>
            <a:ext cx="11529220" cy="4832092"/>
          </a:xfrm>
          <a:prstGeom prst="rect">
            <a:avLst/>
          </a:prstGeom>
          <a:noFill/>
        </p:spPr>
        <p:txBody>
          <a:bodyPr wrap="square" rtlCol="0">
            <a:spAutoFit/>
          </a:bodyPr>
          <a:lstStyle/>
          <a:p>
            <a:pPr algn="just"/>
            <a:r>
              <a:rPr lang="en-US" sz="2800" b="1" dirty="0"/>
              <a:t>Q.29 </a:t>
            </a:r>
            <a:r>
              <a:rPr lang="en-US" sz="2800" dirty="0"/>
              <a:t>In a certain code language, 'pen pencil' is written as '$*', eraser sharpener' is written as '@#' and 'pencil eraser' is written as '#$'. Then, what is the code for 'pen’?</a:t>
            </a:r>
          </a:p>
          <a:p>
            <a:pPr algn="just"/>
            <a:r>
              <a:rPr lang="hi-IN" sz="2800" dirty="0"/>
              <a:t>एक निश्चित कूट भाषा में, 'पेन पेंसिल' को '$*' लिखा जाता है, इरेज़र शार्पनर' को '@#' लिखा जाता है और 'पेंसिल इरेज़र' को '#$' लिखा जाता है। तो, '</a:t>
            </a:r>
            <a:r>
              <a:rPr lang="en-US" sz="2800" dirty="0"/>
              <a:t>pen' </a:t>
            </a:r>
            <a:r>
              <a:rPr lang="hi-IN" sz="2800" dirty="0"/>
              <a:t>के लिए क्या कोड है?</a:t>
            </a:r>
            <a:endParaRPr lang="en-US" sz="2800" dirty="0"/>
          </a:p>
          <a:p>
            <a:pPr algn="just"/>
            <a:endParaRPr lang="en-US" sz="2800" dirty="0"/>
          </a:p>
          <a:p>
            <a:pPr marL="514350" indent="-514350" algn="just">
              <a:buAutoNum type="alphaLcParenBoth"/>
            </a:pPr>
            <a:r>
              <a:rPr lang="en-US" sz="2800" dirty="0"/>
              <a:t># </a:t>
            </a:r>
          </a:p>
          <a:p>
            <a:pPr algn="just"/>
            <a:r>
              <a:rPr lang="en-US" sz="2800" dirty="0"/>
              <a:t>(b) $ </a:t>
            </a:r>
          </a:p>
          <a:p>
            <a:pPr algn="just"/>
            <a:r>
              <a:rPr lang="en-US" sz="2800" dirty="0"/>
              <a:t>(c) * </a:t>
            </a:r>
          </a:p>
          <a:p>
            <a:pPr algn="just"/>
            <a:r>
              <a:rPr lang="en-US" sz="2800" b="0" i="0" dirty="0">
                <a:solidFill>
                  <a:srgbClr val="000000"/>
                </a:solidFill>
                <a:effectLst/>
                <a:latin typeface="Arial" panose="020B0604020202020204" pitchFamily="34" charset="0"/>
              </a:rPr>
              <a:t>(d) ≤</a:t>
            </a:r>
            <a:endParaRPr lang="en-US" sz="2800" dirty="0"/>
          </a:p>
        </p:txBody>
      </p:sp>
    </p:spTree>
    <p:extLst>
      <p:ext uri="{BB962C8B-B14F-4D97-AF65-F5344CB8AC3E}">
        <p14:creationId xmlns:p14="http://schemas.microsoft.com/office/powerpoint/2010/main" val="2841851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57044B9C-4B8D-2737-8908-5ECE53F5223D}"/>
              </a:ext>
            </a:extLst>
          </p:cNvPr>
          <p:cNvSpPr txBox="1"/>
          <p:nvPr/>
        </p:nvSpPr>
        <p:spPr>
          <a:xfrm>
            <a:off x="140021" y="700023"/>
            <a:ext cx="11529220" cy="4832092"/>
          </a:xfrm>
          <a:prstGeom prst="rect">
            <a:avLst/>
          </a:prstGeom>
          <a:noFill/>
        </p:spPr>
        <p:txBody>
          <a:bodyPr wrap="square" rtlCol="0">
            <a:spAutoFit/>
          </a:bodyPr>
          <a:lstStyle/>
          <a:p>
            <a:pPr algn="just"/>
            <a:r>
              <a:rPr lang="en-US" sz="2800" b="1" dirty="0"/>
              <a:t>Q.30 </a:t>
            </a:r>
            <a:r>
              <a:rPr lang="en-US" sz="2800" dirty="0"/>
              <a:t>In a certain code, '786' means 'study very hard', '958' means 'hard work pays' and '645' means 'study and work'. Which of the following is the code for "very"? </a:t>
            </a:r>
          </a:p>
          <a:p>
            <a:pPr algn="just"/>
            <a:r>
              <a:rPr lang="hi-IN" sz="2800" dirty="0"/>
              <a:t>एक निश्चित कोड में, '786' का अर्थ है 'अध्ययन बहुत कठिन', '958' का अर्थ है 'कड़ी मेहनत का भुगतान' और '645' का अर्थ है 'अध्ययन और कार्य'। निम्नलिखित में से कौन सा "</a:t>
            </a:r>
            <a:r>
              <a:rPr lang="en-US" sz="2800" dirty="0"/>
              <a:t>every" </a:t>
            </a:r>
            <a:r>
              <a:rPr lang="hi-IN" sz="2800" dirty="0"/>
              <a:t>के लिए कूट है?</a:t>
            </a:r>
            <a:endParaRPr lang="en-US" sz="2800" dirty="0"/>
          </a:p>
          <a:p>
            <a:pPr algn="just"/>
            <a:endParaRPr lang="en-US" sz="2800" dirty="0"/>
          </a:p>
          <a:p>
            <a:pPr marL="514350" indent="-514350" algn="just">
              <a:buAutoNum type="alphaLcParenBoth"/>
            </a:pPr>
            <a:r>
              <a:rPr lang="en-US" sz="2800" dirty="0"/>
              <a:t>8 </a:t>
            </a:r>
          </a:p>
          <a:p>
            <a:pPr algn="just"/>
            <a:r>
              <a:rPr lang="en-US" sz="2800" dirty="0"/>
              <a:t>(b) 6 </a:t>
            </a:r>
          </a:p>
          <a:p>
            <a:pPr algn="just"/>
            <a:r>
              <a:rPr lang="en-US" sz="2800" dirty="0"/>
              <a:t>(c) 7 </a:t>
            </a:r>
          </a:p>
          <a:p>
            <a:pPr algn="just"/>
            <a:r>
              <a:rPr lang="en-US" sz="2800" dirty="0"/>
              <a:t>(d) Cannot be determined</a:t>
            </a:r>
          </a:p>
        </p:txBody>
      </p:sp>
    </p:spTree>
    <p:extLst>
      <p:ext uri="{BB962C8B-B14F-4D97-AF65-F5344CB8AC3E}">
        <p14:creationId xmlns:p14="http://schemas.microsoft.com/office/powerpoint/2010/main" val="1886432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9F6F4EA9-22AA-2077-0F05-0DDFC1C62986}"/>
              </a:ext>
            </a:extLst>
          </p:cNvPr>
          <p:cNvSpPr txBox="1"/>
          <p:nvPr/>
        </p:nvSpPr>
        <p:spPr>
          <a:xfrm>
            <a:off x="0" y="793016"/>
            <a:ext cx="11529220" cy="4832092"/>
          </a:xfrm>
          <a:prstGeom prst="rect">
            <a:avLst/>
          </a:prstGeom>
          <a:noFill/>
        </p:spPr>
        <p:txBody>
          <a:bodyPr wrap="square" rtlCol="0">
            <a:spAutoFit/>
          </a:bodyPr>
          <a:lstStyle/>
          <a:p>
            <a:pPr algn="just"/>
            <a:r>
              <a:rPr lang="en-US" sz="2800" b="1" dirty="0"/>
              <a:t>Q.31 </a:t>
            </a:r>
            <a:r>
              <a:rPr lang="en-US" sz="2800" dirty="0"/>
              <a:t>In a certain code language, '123' means 'hot filtered coffee', '356' means 'very hot day' and '589' means 'fire is effect'. Which of the numerals is used for </a:t>
            </a:r>
            <a:r>
              <a:rPr lang="en-US" sz="2800" dirty="0" err="1"/>
              <a:t>'cause</a:t>
            </a:r>
            <a:r>
              <a:rPr lang="en-US" sz="2800" dirty="0"/>
              <a:t>’? </a:t>
            </a:r>
          </a:p>
          <a:p>
            <a:pPr algn="just"/>
            <a:r>
              <a:rPr lang="hi-IN" sz="2800" dirty="0"/>
              <a:t>एक निश्चित कोड भाषा में, '123' का अर्थ है 'हॉट फिल्टर्ड कॉफी', '356' का अर्थ है 'वेरी हॉट डे' और '589' का अर्थ है 'फायर इज इफेक्ट'। कौन-सा अंक 'कारण' के लिए प्रयोग किया जाता है?</a:t>
            </a:r>
            <a:endParaRPr lang="en-US" sz="2800" dirty="0"/>
          </a:p>
          <a:p>
            <a:pPr algn="just"/>
            <a:endParaRPr lang="en-US" sz="2800" dirty="0"/>
          </a:p>
          <a:p>
            <a:pPr marL="514350" indent="-514350" algn="just">
              <a:buAutoNum type="alphaLcParenBoth"/>
            </a:pPr>
            <a:r>
              <a:rPr lang="en-US" sz="2800" dirty="0"/>
              <a:t>9 </a:t>
            </a:r>
          </a:p>
          <a:p>
            <a:pPr marL="514350" indent="-514350" algn="just">
              <a:buAutoNum type="alphaLcParenBoth"/>
            </a:pPr>
            <a:r>
              <a:rPr lang="en-US" sz="2800" dirty="0"/>
              <a:t>5 </a:t>
            </a:r>
          </a:p>
          <a:p>
            <a:pPr algn="just"/>
            <a:r>
              <a:rPr lang="en-US" sz="2800" dirty="0"/>
              <a:t>(c) 8 </a:t>
            </a:r>
          </a:p>
          <a:p>
            <a:pPr algn="just"/>
            <a:r>
              <a:rPr lang="en-US" sz="2800" dirty="0"/>
              <a:t>(d) 6</a:t>
            </a:r>
          </a:p>
        </p:txBody>
      </p:sp>
    </p:spTree>
    <p:extLst>
      <p:ext uri="{BB962C8B-B14F-4D97-AF65-F5344CB8AC3E}">
        <p14:creationId xmlns:p14="http://schemas.microsoft.com/office/powerpoint/2010/main" val="392580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2EFB0C1C-B405-0F41-03A9-370F42EB557E}"/>
              </a:ext>
            </a:extLst>
          </p:cNvPr>
          <p:cNvSpPr txBox="1"/>
          <p:nvPr/>
        </p:nvSpPr>
        <p:spPr>
          <a:xfrm>
            <a:off x="186899" y="837405"/>
            <a:ext cx="11818201" cy="4832092"/>
          </a:xfrm>
          <a:prstGeom prst="rect">
            <a:avLst/>
          </a:prstGeom>
          <a:noFill/>
        </p:spPr>
        <p:txBody>
          <a:bodyPr wrap="square" rtlCol="0">
            <a:spAutoFit/>
          </a:bodyPr>
          <a:lstStyle/>
          <a:p>
            <a:pPr algn="just"/>
            <a:r>
              <a:rPr lang="en-US" sz="2800" b="1" dirty="0"/>
              <a:t>Q.32 </a:t>
            </a:r>
            <a:r>
              <a:rPr lang="en-US" sz="2800" dirty="0"/>
              <a:t>In a certain code language, '3a, 2b, 7c' means 'truth is eternal'; '7c, 9a, 8b, 3a' means 'enmity is not eternal' and '9a, 4d, 2b, 6b' means 'truth does not perish'. Which of the following means 'enmity' in that language? </a:t>
            </a:r>
          </a:p>
          <a:p>
            <a:pPr algn="just"/>
            <a:r>
              <a:rPr lang="hi-IN" sz="2800" dirty="0"/>
              <a:t>एक निश्चित कोड भाषा में, '3</a:t>
            </a:r>
            <a:r>
              <a:rPr lang="en-US" sz="2800" dirty="0"/>
              <a:t>a, 2b, 7c' </a:t>
            </a:r>
            <a:r>
              <a:rPr lang="hi-IN" sz="2800" dirty="0"/>
              <a:t>का अर्थ है 'सत्य शाश्वत है'; '7</a:t>
            </a:r>
            <a:r>
              <a:rPr lang="en-US" sz="2800" dirty="0"/>
              <a:t>c, 9a, 8b, 3a' </a:t>
            </a:r>
            <a:r>
              <a:rPr lang="hi-IN" sz="2800" dirty="0"/>
              <a:t>का अर्थ है 'शत्रुता शाश्वत नहीं है' और '9</a:t>
            </a:r>
            <a:r>
              <a:rPr lang="en-US" sz="2800" dirty="0"/>
              <a:t>a, 4d, 2b, 6b' </a:t>
            </a:r>
            <a:r>
              <a:rPr lang="hi-IN" sz="2800" dirty="0"/>
              <a:t>का अर्थ है 'सत्य नष्ट नहीं होता'। निम्नलिखित में से किसका अर्थ उस भाषा में 'शत्रुता' है?</a:t>
            </a:r>
            <a:endParaRPr lang="en-US" sz="2800" dirty="0"/>
          </a:p>
          <a:p>
            <a:pPr algn="just"/>
            <a:endParaRPr lang="en-US" sz="2800" dirty="0"/>
          </a:p>
          <a:p>
            <a:pPr marL="514350" indent="-514350" algn="just">
              <a:buAutoNum type="alphaLcParenBoth"/>
            </a:pPr>
            <a:r>
              <a:rPr lang="en-US" sz="2800" dirty="0"/>
              <a:t>3a </a:t>
            </a:r>
          </a:p>
          <a:p>
            <a:pPr algn="just"/>
            <a:r>
              <a:rPr lang="en-US" sz="2800" dirty="0"/>
              <a:t>(b) 7c </a:t>
            </a:r>
          </a:p>
          <a:p>
            <a:pPr algn="just"/>
            <a:r>
              <a:rPr lang="en-US" sz="2800" dirty="0"/>
              <a:t>(c) 8b </a:t>
            </a:r>
          </a:p>
          <a:p>
            <a:pPr algn="just"/>
            <a:r>
              <a:rPr lang="en-US" sz="2800" dirty="0"/>
              <a:t>(d) 9a</a:t>
            </a:r>
            <a:r>
              <a:rPr lang="en-US" sz="2800" b="1" dirty="0"/>
              <a:t> </a:t>
            </a:r>
            <a:endParaRPr lang="en-US" sz="2800" dirty="0"/>
          </a:p>
        </p:txBody>
      </p:sp>
    </p:spTree>
    <p:extLst>
      <p:ext uri="{BB962C8B-B14F-4D97-AF65-F5344CB8AC3E}">
        <p14:creationId xmlns:p14="http://schemas.microsoft.com/office/powerpoint/2010/main" val="1553575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819EBC8D-2342-CF5A-1A1D-D92DC7600DD2}"/>
              </a:ext>
            </a:extLst>
          </p:cNvPr>
          <p:cNvSpPr txBox="1"/>
          <p:nvPr/>
        </p:nvSpPr>
        <p:spPr>
          <a:xfrm>
            <a:off x="219919" y="800897"/>
            <a:ext cx="11529220" cy="6124754"/>
          </a:xfrm>
          <a:prstGeom prst="rect">
            <a:avLst/>
          </a:prstGeom>
          <a:noFill/>
        </p:spPr>
        <p:txBody>
          <a:bodyPr wrap="square" rtlCol="0">
            <a:spAutoFit/>
          </a:bodyPr>
          <a:lstStyle/>
          <a:p>
            <a:pPr algn="just"/>
            <a:r>
              <a:rPr lang="en-US" sz="2800" b="1" dirty="0"/>
              <a:t>Q.33 </a:t>
            </a:r>
            <a:r>
              <a:rPr lang="en-US" sz="2800" dirty="0"/>
              <a:t>In a certain code language, '710' means 'read very bad; '951' means 'bad work pays' and '045' means 'read and work' does not perish'. Which of the following means 'Very' in that language? </a:t>
            </a:r>
          </a:p>
          <a:p>
            <a:pPr algn="just"/>
            <a:r>
              <a:rPr lang="ne-NP" sz="2800" dirty="0"/>
              <a:t>एक निश्चित कूट भाषा में, '710' का अर्थ है '</a:t>
            </a:r>
            <a:r>
              <a:rPr lang="en-US" sz="2800" dirty="0"/>
              <a:t>read very bad; '951' </a:t>
            </a:r>
            <a:r>
              <a:rPr lang="ne-NP" sz="2800" dirty="0"/>
              <a:t>का अर्थ है 'बुरा काम भुगतान करता है' और '045' का अर्थ है 'पढ़ो और काम करो' नाश नहीं होता है। उस भाषा में निम्नलिखित में से किसका अर्थ 'बहुत' है?</a:t>
            </a:r>
            <a:endParaRPr lang="en-US" sz="2800" dirty="0"/>
          </a:p>
          <a:p>
            <a:pPr algn="just"/>
            <a:endParaRPr lang="en-US" sz="2800" dirty="0"/>
          </a:p>
          <a:p>
            <a:pPr marL="514350" indent="-514350" algn="just">
              <a:buAutoNum type="alphaLcParenBoth"/>
            </a:pPr>
            <a:r>
              <a:rPr lang="en-US" sz="2800" dirty="0"/>
              <a:t>8 </a:t>
            </a:r>
          </a:p>
          <a:p>
            <a:pPr marL="514350" indent="-514350" algn="just">
              <a:buAutoNum type="alphaLcParenBoth"/>
            </a:pPr>
            <a:endParaRPr lang="en-US" sz="2800" dirty="0"/>
          </a:p>
          <a:p>
            <a:pPr marL="514350" indent="-514350" algn="just">
              <a:buAutoNum type="alphaLcParenBoth"/>
            </a:pPr>
            <a:r>
              <a:rPr lang="en-US" sz="2800" dirty="0"/>
              <a:t>6 </a:t>
            </a:r>
          </a:p>
          <a:p>
            <a:pPr marL="514350" indent="-514350" algn="just">
              <a:buAutoNum type="alphaLcParenBoth"/>
            </a:pPr>
            <a:endParaRPr lang="en-US" sz="2800" dirty="0"/>
          </a:p>
          <a:p>
            <a:pPr marL="514350" indent="-514350" algn="just">
              <a:buAutoNum type="alphaLcParenBoth"/>
            </a:pPr>
            <a:r>
              <a:rPr lang="en-US" sz="2800" dirty="0"/>
              <a:t>7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1090515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6A9DE868-CEE7-A68F-D0B6-6013A2447B6E}"/>
              </a:ext>
            </a:extLst>
          </p:cNvPr>
          <p:cNvSpPr txBox="1"/>
          <p:nvPr/>
        </p:nvSpPr>
        <p:spPr>
          <a:xfrm>
            <a:off x="71120" y="810773"/>
            <a:ext cx="11529220" cy="6124754"/>
          </a:xfrm>
          <a:prstGeom prst="rect">
            <a:avLst/>
          </a:prstGeom>
          <a:noFill/>
        </p:spPr>
        <p:txBody>
          <a:bodyPr wrap="square" rtlCol="0">
            <a:spAutoFit/>
          </a:bodyPr>
          <a:lstStyle/>
          <a:p>
            <a:pPr algn="just"/>
            <a:r>
              <a:rPr lang="en-US" sz="2800" b="1" dirty="0"/>
              <a:t>Q.34 </a:t>
            </a:r>
            <a:r>
              <a:rPr lang="en-US" sz="2800" dirty="0"/>
              <a:t>In a certain code language, '127' means 'cold filtered coffee'; '756' means 'very cold eve' and '589' means 'eve and night'. Which of the following means 'Very' in that language? </a:t>
            </a:r>
          </a:p>
          <a:p>
            <a:pPr algn="just"/>
            <a:r>
              <a:rPr lang="ne-NP" sz="2800" dirty="0"/>
              <a:t>एक निश्चित कोड भाषा में, '127' का अर्थ है 'कोल्ड फिल्टर्ड कॉफी'; '756' का अर्थ है 'बहुत ठंडी शाम' और '589' का अर्थ है 'शाम और रात'। उस भाषा में निम्नलिखित में से किसका अर्थ 'बहुत' है?</a:t>
            </a:r>
            <a:endParaRPr lang="en-US" sz="2800" dirty="0"/>
          </a:p>
          <a:p>
            <a:pPr algn="just"/>
            <a:endParaRPr lang="en-US" sz="2800" dirty="0"/>
          </a:p>
          <a:p>
            <a:pPr marL="514350" indent="-514350" algn="just">
              <a:buAutoNum type="alphaLcParenBoth"/>
            </a:pPr>
            <a:r>
              <a:rPr lang="en-US" sz="2800" dirty="0"/>
              <a:t>8 </a:t>
            </a:r>
          </a:p>
          <a:p>
            <a:pPr marL="514350" indent="-514350" algn="just">
              <a:buAutoNum type="alphaLcParenBoth"/>
            </a:pPr>
            <a:endParaRPr lang="en-US" sz="2800" dirty="0"/>
          </a:p>
          <a:p>
            <a:pPr marL="514350" indent="-514350" algn="just">
              <a:buAutoNum type="alphaLcParenBoth"/>
            </a:pPr>
            <a:r>
              <a:rPr lang="en-US" sz="2800" dirty="0"/>
              <a:t>6 </a:t>
            </a:r>
          </a:p>
          <a:p>
            <a:pPr marL="514350" indent="-514350" algn="just">
              <a:buAutoNum type="alphaLcParenBoth"/>
            </a:pPr>
            <a:endParaRPr lang="en-US" sz="2800" dirty="0"/>
          </a:p>
          <a:p>
            <a:pPr marL="514350" indent="-514350" algn="just">
              <a:buAutoNum type="alphaLcParenBoth"/>
            </a:pPr>
            <a:r>
              <a:rPr lang="en-US" sz="2800" dirty="0"/>
              <a:t>7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234666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8756D186-2E47-16C7-B371-773D987BA857}"/>
              </a:ext>
            </a:extLst>
          </p:cNvPr>
          <p:cNvSpPr txBox="1"/>
          <p:nvPr/>
        </p:nvSpPr>
        <p:spPr>
          <a:xfrm>
            <a:off x="71120" y="797510"/>
            <a:ext cx="11529220" cy="6001643"/>
          </a:xfrm>
          <a:prstGeom prst="rect">
            <a:avLst/>
          </a:prstGeom>
          <a:noFill/>
        </p:spPr>
        <p:txBody>
          <a:bodyPr wrap="square" rtlCol="0">
            <a:spAutoFit/>
          </a:bodyPr>
          <a:lstStyle/>
          <a:p>
            <a:pPr algn="just"/>
            <a:r>
              <a:rPr lang="en-US" sz="2800" b="1" dirty="0"/>
              <a:t>Directions (35-39): </a:t>
            </a:r>
            <a:r>
              <a:rPr lang="en-US" sz="2800" dirty="0"/>
              <a:t>In a certain code '</a:t>
            </a:r>
            <a:r>
              <a:rPr lang="en-US" sz="2800" dirty="0" err="1"/>
              <a:t>ge</a:t>
            </a:r>
            <a:r>
              <a:rPr lang="en-US" sz="2800" dirty="0"/>
              <a:t> ji zo' means 'had horrible dream', lit zo pit' means '</a:t>
            </a:r>
            <a:r>
              <a:rPr lang="en-US" sz="2800" dirty="0" err="1"/>
              <a:t>realise</a:t>
            </a:r>
            <a:r>
              <a:rPr lang="en-US" sz="2800" dirty="0"/>
              <a:t> your dream' and '</a:t>
            </a:r>
            <a:r>
              <a:rPr lang="en-US" sz="2800" dirty="0" err="1"/>
              <a:t>ge</a:t>
            </a:r>
            <a:r>
              <a:rPr lang="en-US" sz="2800" dirty="0"/>
              <a:t> ze pat ze' means 'very </a:t>
            </a:r>
            <a:r>
              <a:rPr lang="en-US" sz="2800" dirty="0" err="1"/>
              <a:t>very</a:t>
            </a:r>
            <a:r>
              <a:rPr lang="en-US" sz="2800" dirty="0"/>
              <a:t> horrible experience’. </a:t>
            </a:r>
          </a:p>
          <a:p>
            <a:pPr algn="just"/>
            <a:r>
              <a:rPr lang="ne-NP" sz="2400" dirty="0"/>
              <a:t>एक निश्चित कोड में 'गे जी ज़ो' का अर्थ है 'भयानक सपना था', लिट ज़ो पिट' का अर्थ है 'अपने सपने को साकार करें' और 'गे ज़े पत ज़े' का अर्थ है 'बहुत भयानक अनुभव'।</a:t>
            </a:r>
            <a:endParaRPr lang="en-US" sz="2400" dirty="0"/>
          </a:p>
          <a:p>
            <a:pPr algn="just"/>
            <a:r>
              <a:rPr lang="en-US" sz="2800" b="1" dirty="0"/>
              <a:t>Q.35 </a:t>
            </a:r>
            <a:r>
              <a:rPr lang="en-US" sz="2800" dirty="0"/>
              <a:t>Which of the following is the code of 'your’? </a:t>
            </a:r>
          </a:p>
          <a:p>
            <a:pPr algn="just"/>
            <a:endParaRPr lang="en-US" sz="2800" dirty="0"/>
          </a:p>
          <a:p>
            <a:pPr marL="514350" indent="-514350" algn="just">
              <a:buAutoNum type="alphaLcParenBoth"/>
            </a:pPr>
            <a:r>
              <a:rPr lang="en-US" sz="2800" dirty="0"/>
              <a:t>lit </a:t>
            </a:r>
          </a:p>
          <a:p>
            <a:pPr marL="514350" indent="-514350" algn="just">
              <a:buAutoNum type="alphaLcParenBoth"/>
            </a:pPr>
            <a:endParaRPr lang="en-US" sz="2800" dirty="0"/>
          </a:p>
          <a:p>
            <a:pPr marL="514350" indent="-514350" algn="just">
              <a:buAutoNum type="alphaLcParenBoth"/>
            </a:pPr>
            <a:r>
              <a:rPr lang="en-US" sz="2800" dirty="0"/>
              <a:t>zo </a:t>
            </a:r>
          </a:p>
          <a:p>
            <a:pPr marL="514350" indent="-514350" algn="just">
              <a:buAutoNum type="alphaLcParenBoth"/>
            </a:pPr>
            <a:endParaRPr lang="en-US" sz="2800" dirty="0"/>
          </a:p>
          <a:p>
            <a:pPr marL="514350" indent="-514350" algn="just">
              <a:buAutoNum type="alphaLcParenBoth"/>
            </a:pPr>
            <a:r>
              <a:rPr lang="en-US" sz="2800" dirty="0"/>
              <a:t>pit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374109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6DD25-E6E7-1D99-F016-3A231F36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1051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D24921DB-7150-3C8A-1F23-5213598050AB}"/>
              </a:ext>
            </a:extLst>
          </p:cNvPr>
          <p:cNvSpPr txBox="1"/>
          <p:nvPr/>
        </p:nvSpPr>
        <p:spPr>
          <a:xfrm>
            <a:off x="90694" y="1378943"/>
            <a:ext cx="11529220" cy="3970318"/>
          </a:xfrm>
          <a:prstGeom prst="rect">
            <a:avLst/>
          </a:prstGeom>
          <a:noFill/>
        </p:spPr>
        <p:txBody>
          <a:bodyPr wrap="square" rtlCol="0">
            <a:spAutoFit/>
          </a:bodyPr>
          <a:lstStyle/>
          <a:p>
            <a:pPr algn="just"/>
            <a:r>
              <a:rPr lang="en-US" sz="2800" b="1" dirty="0"/>
              <a:t>Q.36 </a:t>
            </a:r>
            <a:r>
              <a:rPr lang="en-US" sz="2800" dirty="0"/>
              <a:t>'ji ze pit lit' may represent: </a:t>
            </a:r>
          </a:p>
          <a:p>
            <a:pPr algn="just"/>
            <a:endParaRPr lang="en-US" sz="2800" dirty="0"/>
          </a:p>
          <a:p>
            <a:pPr marL="514350" indent="-514350" algn="just">
              <a:buAutoNum type="alphaLcParenBoth"/>
            </a:pPr>
            <a:r>
              <a:rPr lang="en-US" sz="2800" dirty="0"/>
              <a:t>very horrible you realize </a:t>
            </a:r>
          </a:p>
          <a:p>
            <a:pPr marL="514350" indent="-514350" algn="just">
              <a:buAutoNum type="alphaLcParenBoth"/>
            </a:pPr>
            <a:endParaRPr lang="en-US" sz="2800" dirty="0"/>
          </a:p>
          <a:p>
            <a:pPr marL="514350" indent="-514350" algn="just">
              <a:buAutoNum type="alphaLcParenBoth"/>
            </a:pPr>
            <a:r>
              <a:rPr lang="en-US" sz="2800" dirty="0"/>
              <a:t>you had realize your </a:t>
            </a:r>
          </a:p>
          <a:p>
            <a:pPr marL="514350" indent="-514350" algn="just">
              <a:buAutoNum type="alphaLcParenBoth"/>
            </a:pPr>
            <a:endParaRPr lang="en-US" sz="2800" dirty="0"/>
          </a:p>
          <a:p>
            <a:pPr marL="514350" indent="-514350" algn="just">
              <a:buAutoNum type="alphaLcParenBoth"/>
            </a:pPr>
            <a:r>
              <a:rPr lang="en-US" sz="2800" dirty="0"/>
              <a:t>had realize your very </a:t>
            </a:r>
          </a:p>
          <a:p>
            <a:pPr marL="514350" indent="-514350" algn="just">
              <a:buAutoNum type="alphaLcParenBoth"/>
            </a:pPr>
            <a:endParaRPr lang="en-US" sz="2800" dirty="0"/>
          </a:p>
          <a:p>
            <a:pPr marL="514350" indent="-514350" algn="just">
              <a:buAutoNum type="alphaLcParenBoth"/>
            </a:pPr>
            <a:r>
              <a:rPr lang="en-US" sz="2800" dirty="0"/>
              <a:t>your very realize dream</a:t>
            </a:r>
          </a:p>
        </p:txBody>
      </p:sp>
    </p:spTree>
    <p:extLst>
      <p:ext uri="{BB962C8B-B14F-4D97-AF65-F5344CB8AC3E}">
        <p14:creationId xmlns:p14="http://schemas.microsoft.com/office/powerpoint/2010/main" val="1912568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66D18587-F303-A35A-5509-275E56E5246B}"/>
              </a:ext>
            </a:extLst>
          </p:cNvPr>
          <p:cNvSpPr txBox="1"/>
          <p:nvPr/>
        </p:nvSpPr>
        <p:spPr>
          <a:xfrm>
            <a:off x="90694" y="1378943"/>
            <a:ext cx="11529220" cy="3970318"/>
          </a:xfrm>
          <a:prstGeom prst="rect">
            <a:avLst/>
          </a:prstGeom>
          <a:noFill/>
        </p:spPr>
        <p:txBody>
          <a:bodyPr wrap="square" rtlCol="0">
            <a:spAutoFit/>
          </a:bodyPr>
          <a:lstStyle/>
          <a:p>
            <a:pPr algn="just"/>
            <a:r>
              <a:rPr lang="en-US" sz="2800" b="1" dirty="0"/>
              <a:t>Q.37 </a:t>
            </a:r>
            <a:r>
              <a:rPr lang="en-US" sz="2800" dirty="0"/>
              <a:t>'dream had horrible experience', can be coded as </a:t>
            </a:r>
          </a:p>
          <a:p>
            <a:pPr algn="just"/>
            <a:endParaRPr lang="en-US" sz="2800" dirty="0"/>
          </a:p>
          <a:p>
            <a:pPr marL="514350" indent="-514350" algn="just">
              <a:buAutoNum type="alphaLcParenBoth"/>
            </a:pPr>
            <a:r>
              <a:rPr lang="en-US" sz="2800" dirty="0"/>
              <a:t>zo </a:t>
            </a:r>
            <a:r>
              <a:rPr lang="en-US" sz="2800" dirty="0" err="1"/>
              <a:t>ge</a:t>
            </a:r>
            <a:r>
              <a:rPr lang="en-US" sz="2800" dirty="0"/>
              <a:t> ji ze </a:t>
            </a:r>
          </a:p>
          <a:p>
            <a:pPr marL="514350" indent="-514350" algn="just">
              <a:buAutoNum type="alphaLcParenBoth"/>
            </a:pPr>
            <a:endParaRPr lang="en-US" sz="2800" dirty="0"/>
          </a:p>
          <a:p>
            <a:pPr marL="514350" indent="-514350" algn="just">
              <a:buAutoNum type="alphaLcParenBoth"/>
            </a:pPr>
            <a:r>
              <a:rPr lang="en-US" sz="2800" dirty="0"/>
              <a:t>pat </a:t>
            </a:r>
            <a:r>
              <a:rPr lang="en-US" sz="2800" dirty="0" err="1"/>
              <a:t>ge</a:t>
            </a:r>
            <a:r>
              <a:rPr lang="en-US" sz="2800" dirty="0"/>
              <a:t> zo ji </a:t>
            </a:r>
          </a:p>
          <a:p>
            <a:pPr marL="514350" indent="-514350" algn="just">
              <a:buAutoNum type="alphaLcParenBoth"/>
            </a:pPr>
            <a:endParaRPr lang="en-US" sz="2800" dirty="0"/>
          </a:p>
          <a:p>
            <a:pPr marL="514350" indent="-514350" algn="just">
              <a:buAutoNum type="alphaLcParenBoth"/>
            </a:pPr>
            <a:r>
              <a:rPr lang="en-US" sz="2800" dirty="0"/>
              <a:t>zo jig e pit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162484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2B3B84A1-557B-CD4C-94A3-2EF3D9C761E3}"/>
              </a:ext>
            </a:extLst>
          </p:cNvPr>
          <p:cNvSpPr txBox="1"/>
          <p:nvPr/>
        </p:nvSpPr>
        <p:spPr>
          <a:xfrm>
            <a:off x="90694" y="1378943"/>
            <a:ext cx="11529220" cy="3970318"/>
          </a:xfrm>
          <a:prstGeom prst="rect">
            <a:avLst/>
          </a:prstGeom>
          <a:noFill/>
        </p:spPr>
        <p:txBody>
          <a:bodyPr wrap="square" rtlCol="0">
            <a:spAutoFit/>
          </a:bodyPr>
          <a:lstStyle/>
          <a:p>
            <a:pPr algn="just"/>
            <a:r>
              <a:rPr lang="en-US" sz="2800" b="1" dirty="0"/>
              <a:t>Q.38 </a:t>
            </a:r>
            <a:r>
              <a:rPr lang="en-US" sz="2800" dirty="0"/>
              <a:t>Which of the following is the code of 'very’? </a:t>
            </a:r>
          </a:p>
          <a:p>
            <a:pPr algn="just"/>
            <a:endParaRPr lang="en-US" sz="2800" dirty="0"/>
          </a:p>
          <a:p>
            <a:pPr marL="514350" indent="-514350" algn="just">
              <a:buAutoNum type="alphaLcParenBoth"/>
            </a:pPr>
            <a:r>
              <a:rPr lang="en-US" sz="2800" dirty="0" err="1"/>
              <a:t>ge</a:t>
            </a:r>
            <a:r>
              <a:rPr lang="en-US" sz="2800" dirty="0"/>
              <a:t> </a:t>
            </a:r>
          </a:p>
          <a:p>
            <a:pPr marL="514350" indent="-514350" algn="just">
              <a:buAutoNum type="alphaLcParenBoth"/>
            </a:pPr>
            <a:endParaRPr lang="en-US" sz="2800" dirty="0"/>
          </a:p>
          <a:p>
            <a:pPr marL="514350" indent="-514350" algn="just">
              <a:buAutoNum type="alphaLcParenBoth"/>
            </a:pPr>
            <a:r>
              <a:rPr lang="en-US" sz="2800" dirty="0"/>
              <a:t>pat </a:t>
            </a:r>
          </a:p>
          <a:p>
            <a:pPr marL="514350" indent="-514350" algn="just">
              <a:buAutoNum type="alphaLcParenBoth"/>
            </a:pPr>
            <a:endParaRPr lang="en-US" sz="2800" dirty="0"/>
          </a:p>
          <a:p>
            <a:pPr marL="514350" indent="-514350" algn="just">
              <a:buAutoNum type="alphaLcParenBoth"/>
            </a:pPr>
            <a:r>
              <a:rPr lang="en-US" sz="2800" dirty="0"/>
              <a:t>ze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179347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DFF1ECD0-3CF0-EC30-02D3-7B92C052AA23}"/>
              </a:ext>
            </a:extLst>
          </p:cNvPr>
          <p:cNvSpPr txBox="1"/>
          <p:nvPr/>
        </p:nvSpPr>
        <p:spPr>
          <a:xfrm>
            <a:off x="90694" y="1378943"/>
            <a:ext cx="11529220" cy="3970318"/>
          </a:xfrm>
          <a:prstGeom prst="rect">
            <a:avLst/>
          </a:prstGeom>
          <a:noFill/>
        </p:spPr>
        <p:txBody>
          <a:bodyPr wrap="square" rtlCol="0">
            <a:spAutoFit/>
          </a:bodyPr>
          <a:lstStyle/>
          <a:p>
            <a:pPr algn="just"/>
            <a:r>
              <a:rPr lang="en-US" sz="2800" b="1" dirty="0"/>
              <a:t>Q.39 </a:t>
            </a:r>
            <a:r>
              <a:rPr lang="en-US" sz="2800" dirty="0"/>
              <a:t>Which of the following is the code of 'had’? </a:t>
            </a:r>
          </a:p>
          <a:p>
            <a:pPr algn="just"/>
            <a:endParaRPr lang="en-US" sz="2800" dirty="0"/>
          </a:p>
          <a:p>
            <a:pPr marL="514350" indent="-514350" algn="just">
              <a:buAutoNum type="alphaLcParenBoth"/>
            </a:pPr>
            <a:r>
              <a:rPr lang="en-US" sz="2800" dirty="0" err="1"/>
              <a:t>ge</a:t>
            </a:r>
            <a:r>
              <a:rPr lang="en-US" sz="2800" dirty="0"/>
              <a:t> </a:t>
            </a:r>
          </a:p>
          <a:p>
            <a:pPr marL="514350" indent="-514350" algn="just">
              <a:buAutoNum type="alphaLcParenBoth"/>
            </a:pPr>
            <a:endParaRPr lang="en-US" sz="2800" dirty="0"/>
          </a:p>
          <a:p>
            <a:pPr marL="514350" indent="-514350" algn="just">
              <a:buAutoNum type="alphaLcParenBoth"/>
            </a:pPr>
            <a:r>
              <a:rPr lang="en-US" sz="2800" dirty="0"/>
              <a:t> ji </a:t>
            </a:r>
          </a:p>
          <a:p>
            <a:pPr marL="514350" indent="-514350" algn="just">
              <a:buAutoNum type="alphaLcParenBoth"/>
            </a:pPr>
            <a:endParaRPr lang="en-US" sz="2800" dirty="0"/>
          </a:p>
          <a:p>
            <a:pPr marL="514350" indent="-514350" algn="just">
              <a:buAutoNum type="alphaLcParenBoth"/>
            </a:pPr>
            <a:r>
              <a:rPr lang="en-US" sz="2800" dirty="0"/>
              <a:t>zo </a:t>
            </a:r>
          </a:p>
          <a:p>
            <a:pPr marL="514350" indent="-514350" algn="just">
              <a:buAutoNum type="alphaLcParenBoth"/>
            </a:pPr>
            <a:endParaRPr lang="en-US" sz="2800" dirty="0"/>
          </a:p>
          <a:p>
            <a:pPr marL="514350" indent="-514350" algn="just">
              <a:buAutoNum type="alphaLcParenBoth"/>
            </a:pPr>
            <a:r>
              <a:rPr lang="en-US" sz="2800" dirty="0"/>
              <a:t>(d) Cannot be determined</a:t>
            </a:r>
          </a:p>
        </p:txBody>
      </p:sp>
    </p:spTree>
    <p:extLst>
      <p:ext uri="{BB962C8B-B14F-4D97-AF65-F5344CB8AC3E}">
        <p14:creationId xmlns:p14="http://schemas.microsoft.com/office/powerpoint/2010/main" val="3175997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Kok"/>
                <a:ea typeface="Cambria" panose="02040503050406030204" pitchFamily="18" charset="0"/>
                <a:cs typeface="+mj-cs"/>
              </a:rPr>
              <a:t>Q1. In a certain code, BASIC is written as DDULE. How is LEADER written in that code? </a:t>
            </a:r>
          </a:p>
          <a:p>
            <a:pPr algn="just">
              <a:tabLst>
                <a:tab pos="2454275" algn="l"/>
              </a:tabLst>
            </a:pPr>
            <a:r>
              <a:rPr lang="hi-IN" sz="2600" b="1" dirty="0">
                <a:latin typeface="Kok"/>
                <a:ea typeface="Cambria" panose="02040503050406030204" pitchFamily="18" charset="0"/>
                <a:cs typeface="+mj-cs"/>
              </a:rPr>
              <a:t>एक निश्चित कोड में, </a:t>
            </a:r>
            <a:r>
              <a:rPr lang="en-US" sz="2600" b="1" dirty="0">
                <a:latin typeface="Kok"/>
                <a:ea typeface="Cambria" panose="02040503050406030204" pitchFamily="18" charset="0"/>
                <a:cs typeface="+mj-cs"/>
              </a:rPr>
              <a:t>BASIC </a:t>
            </a:r>
            <a:r>
              <a:rPr lang="hi-IN" sz="2600" b="1" dirty="0">
                <a:latin typeface="Kok"/>
                <a:ea typeface="Cambria" panose="02040503050406030204" pitchFamily="18" charset="0"/>
                <a:cs typeface="+mj-cs"/>
              </a:rPr>
              <a:t>को </a:t>
            </a:r>
            <a:r>
              <a:rPr lang="en-US" sz="2600" b="1" dirty="0">
                <a:latin typeface="Kok"/>
                <a:ea typeface="Cambria" panose="02040503050406030204" pitchFamily="18" charset="0"/>
                <a:cs typeface="+mj-cs"/>
              </a:rPr>
              <a:t>DDULE </a:t>
            </a:r>
            <a:r>
              <a:rPr lang="hi-IN" sz="2600" b="1" dirty="0">
                <a:latin typeface="Kok"/>
                <a:ea typeface="Cambria" panose="02040503050406030204" pitchFamily="18" charset="0"/>
                <a:cs typeface="+mj-cs"/>
              </a:rPr>
              <a:t>लिखा जाता है। उसी कूट भाषा में </a:t>
            </a:r>
            <a:r>
              <a:rPr lang="en-US" sz="2600" b="1" dirty="0">
                <a:latin typeface="Kok"/>
                <a:ea typeface="Cambria" panose="02040503050406030204" pitchFamily="18" charset="0"/>
                <a:cs typeface="+mj-cs"/>
              </a:rPr>
              <a:t>LEADER </a:t>
            </a:r>
            <a:r>
              <a:rPr lang="hi-IN" sz="2600" b="1" dirty="0">
                <a:latin typeface="Kok"/>
                <a:ea typeface="Cambria" panose="02040503050406030204" pitchFamily="18" charset="0"/>
                <a:cs typeface="+mj-cs"/>
              </a:rPr>
              <a:t>को कैसे लिखा जाता है?</a:t>
            </a:r>
            <a:endParaRPr lang="en-US" sz="2600" b="1" dirty="0">
              <a:latin typeface="Kok"/>
              <a:ea typeface="Cambria" panose="02040503050406030204" pitchFamily="18" charset="0"/>
              <a:cs typeface="+mj-cs"/>
            </a:endParaRPr>
          </a:p>
          <a:p>
            <a:pPr algn="just"/>
            <a:r>
              <a:rPr lang="en-US" sz="2600" b="1" dirty="0">
                <a:latin typeface="Kok"/>
                <a:ea typeface="Cambria" panose="02040503050406030204" pitchFamily="18" charset="0"/>
                <a:cs typeface="+mj-cs"/>
              </a:rPr>
              <a:t>(a) NGCFGT</a:t>
            </a:r>
          </a:p>
          <a:p>
            <a:pPr algn="just"/>
            <a:r>
              <a:rPr lang="en-US" sz="2600" b="1" dirty="0">
                <a:latin typeface="Kok"/>
                <a:ea typeface="Cambria" panose="02040503050406030204" pitchFamily="18" charset="0"/>
                <a:cs typeface="+mj-cs"/>
              </a:rPr>
              <a:t>(b) NHCGGU</a:t>
            </a:r>
          </a:p>
          <a:p>
            <a:pPr algn="just"/>
            <a:r>
              <a:rPr lang="en-US" sz="2600" b="1" dirty="0">
                <a:latin typeface="Kok"/>
                <a:ea typeface="Cambria" panose="02040503050406030204" pitchFamily="18" charset="0"/>
                <a:cs typeface="+mj-cs"/>
              </a:rPr>
              <a:t>(c) OGDFHT</a:t>
            </a:r>
          </a:p>
          <a:p>
            <a:pPr algn="just"/>
            <a:r>
              <a:rPr lang="en-US" sz="2600" b="1" dirty="0">
                <a:latin typeface="Kok"/>
                <a:ea typeface="Cambria" panose="02040503050406030204" pitchFamily="18" charset="0"/>
                <a:cs typeface="+mj-cs"/>
              </a:rPr>
              <a:t>(d) OHDGHU</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In a certain code, SPRING is written as UNUFRC. How is MOBILE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SPRING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UNUFRC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MOBILE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KQEFPA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OMDGNC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OMDGPA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OMEFPA</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7348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In a certain code, POETRY is written as QONDSQX and OVER is written as PNUDQ. How is MORE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POETRY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QONDSQX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OVER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PNUDQ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MORE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LNNQD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NNNQD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NLNQD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NLPQD</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12366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a certain code, GERMINATION is written as IMGRENNOAIT. How is ESTABLISHED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GERMINATION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IMGRENNOAIT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ESTABLISHED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BEATSLEIHS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BAETSLEDISH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BATESLDEIHS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BAETSLDEIHS</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0671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In a certain code language, COMPUTER is written as RFUVQNPC. How is MEDICINE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COMPUTER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RFUVQNPC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MEDICINE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EOJDEJFM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EOJDJEFM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MFEDJJOE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MFEJDJOE</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46012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3892</Words>
  <Application>Microsoft Office PowerPoint</Application>
  <PresentationFormat>Widescreen</PresentationFormat>
  <Paragraphs>341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Cambria</vt:lpstr>
      <vt:lpstr>Kok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2533</cp:revision>
  <dcterms:created xsi:type="dcterms:W3CDTF">2022-08-19T12:50:04Z</dcterms:created>
  <dcterms:modified xsi:type="dcterms:W3CDTF">2023-04-21T16:26:17Z</dcterms:modified>
</cp:coreProperties>
</file>