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5904" r:id="rId3"/>
    <p:sldId id="7141" r:id="rId4"/>
    <p:sldId id="2050" r:id="rId5"/>
    <p:sldId id="6381" r:id="rId6"/>
    <p:sldId id="6357" r:id="rId7"/>
    <p:sldId id="7143" r:id="rId8"/>
    <p:sldId id="6340" r:id="rId9"/>
    <p:sldId id="7144" r:id="rId10"/>
    <p:sldId id="7145" r:id="rId11"/>
    <p:sldId id="7146" r:id="rId12"/>
    <p:sldId id="7147" r:id="rId13"/>
    <p:sldId id="7159" r:id="rId14"/>
    <p:sldId id="7160" r:id="rId15"/>
    <p:sldId id="7161" r:id="rId16"/>
    <p:sldId id="7115" r:id="rId17"/>
    <p:sldId id="7116" r:id="rId18"/>
    <p:sldId id="7148" r:id="rId19"/>
    <p:sldId id="7149" r:id="rId20"/>
    <p:sldId id="7150" r:id="rId21"/>
    <p:sldId id="7151" r:id="rId22"/>
    <p:sldId id="7152" r:id="rId23"/>
    <p:sldId id="7153" r:id="rId24"/>
    <p:sldId id="7154" r:id="rId25"/>
    <p:sldId id="7155" r:id="rId26"/>
    <p:sldId id="7156" r:id="rId27"/>
    <p:sldId id="7157" r:id="rId28"/>
    <p:sldId id="7158" r:id="rId29"/>
    <p:sldId id="6355" r:id="rId30"/>
    <p:sldId id="6356" r:id="rId31"/>
    <p:sldId id="71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165"/>
  </p:normalViewPr>
  <p:slideViewPr>
    <p:cSldViewPr snapToGrid="0">
      <p:cViewPr varScale="1">
        <p:scale>
          <a:sx n="122" d="100"/>
          <a:sy n="122" d="100"/>
        </p:scale>
        <p:origin x="3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73D9A-C565-9749-8FA9-043FFEE642AD}"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AA139-1E77-BA46-A613-70C50715D2EF}" type="slidenum">
              <a:rPr lang="en-US" smtClean="0"/>
              <a:t>‹#›</a:t>
            </a:fld>
            <a:endParaRPr lang="en-US"/>
          </a:p>
        </p:txBody>
      </p:sp>
    </p:spTree>
    <p:extLst>
      <p:ext uri="{BB962C8B-B14F-4D97-AF65-F5344CB8AC3E}">
        <p14:creationId xmlns:p14="http://schemas.microsoft.com/office/powerpoint/2010/main" val="101337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435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8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14BD-1D3E-D28D-0F98-F453C62A54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6997B9-42AA-303A-8AB9-20423F567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8657363-7EAD-24B6-8B78-8C1DE877B527}"/>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49CB5023-F48E-D200-326B-2D0BC8D6C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1A345-4C93-42A8-5983-48DD18915BBF}"/>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11598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E39E-68B1-0FCC-F7F5-2DDE0B1A18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28FE72-D5E1-458A-CCB2-913939F3A6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104C25-A255-614B-BF58-F0DBFDCF2D0E}"/>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4BDFB6E0-FD8B-B3E1-3D9D-F3A217D4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85F10-C480-87F4-A921-95B638B48C4A}"/>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361598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DD557F-1D36-4009-A9FF-19E5109969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4B7566-30B6-1018-BCC2-4389DC49DC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0DF64D-FB8B-A67F-D98E-9E87773650FA}"/>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130C7C91-2699-EE38-9BE0-AE7D34247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31620-E481-B16E-86D3-BAB1DFA49B0E}"/>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326850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53DC-3FAC-93DD-1093-F8F5E4435F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6999D8-8485-869C-CF84-6734665657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1983C-29A5-1C56-D732-7963F2C96961}"/>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ECD9D52C-CE89-CA0A-54F2-0420C4BA1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65ED4-42C1-74BD-4DE0-4FA7B30B5094}"/>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44196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5D85-DF13-4BDB-6F88-0326105F40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20B52B4-26F3-FB56-94F4-F56FC348D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3BCF3C-72E1-6332-CA4E-E474688DEFD4}"/>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26940E70-0F4C-B657-3087-DD0A22458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F0E7C-9319-24FE-43E7-5FDB59174A31}"/>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76215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FA8C-85CB-AC54-2C57-7A9E14274D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A5E6AE-C3F8-0B6F-52C3-B083714704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EB1BD9-46FB-FCD1-2770-A971F688BE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FB534DA-640E-586E-94A4-A4E34BCA8DEE}"/>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6" name="Footer Placeholder 5">
            <a:extLst>
              <a:ext uri="{FF2B5EF4-FFF2-40B4-BE49-F238E27FC236}">
                <a16:creationId xmlns:a16="http://schemas.microsoft.com/office/drawing/2014/main" id="{F4AD697E-5AB4-7CEC-FC5D-782B294E7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CA524-431C-AB23-3468-8123D18E30AF}"/>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227753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AE72-6E71-74CB-DCFE-5DA3311408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A882FB-76EA-AC3C-0551-A73326539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FD3369-8DA8-0C6E-8534-8655D852AB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FB93C0E-161D-F223-F61E-72CAA666D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7815E3-8073-FDE4-F090-CCC0AE93C4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A4580A-D684-AD8D-C6F4-9D62071C845D}"/>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8" name="Footer Placeholder 7">
            <a:extLst>
              <a:ext uri="{FF2B5EF4-FFF2-40B4-BE49-F238E27FC236}">
                <a16:creationId xmlns:a16="http://schemas.microsoft.com/office/drawing/2014/main" id="{460446FE-E8CF-8E19-D212-E4F666532C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B0E3D-0915-B7B1-6BEA-0F2224E5B312}"/>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70747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694E-8D77-FEEF-9A13-6EC9AB5B4C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6C4F5A-DDDD-6D25-9908-0F6623411BCC}"/>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4" name="Footer Placeholder 3">
            <a:extLst>
              <a:ext uri="{FF2B5EF4-FFF2-40B4-BE49-F238E27FC236}">
                <a16:creationId xmlns:a16="http://schemas.microsoft.com/office/drawing/2014/main" id="{3C00FE53-0DE0-B9F5-33C8-E3E29B772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F1732-AA5F-B058-E2F5-46ED298C8DEE}"/>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25167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4D4B9-8E0E-8674-5A54-81639CCA72F9}"/>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3" name="Footer Placeholder 2">
            <a:extLst>
              <a:ext uri="{FF2B5EF4-FFF2-40B4-BE49-F238E27FC236}">
                <a16:creationId xmlns:a16="http://schemas.microsoft.com/office/drawing/2014/main" id="{21182DD4-AC6F-D230-0467-465E637C59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08E3A-FAD8-6E92-7112-7CE0D0E83229}"/>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193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A8D5-1C65-F1B1-EC45-05E0E29379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91DB27-C46E-2EFF-4774-22E48A1FE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1F34FCA-A991-3D24-DE90-D1324BBDC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8852DE-7516-8507-72C9-54ACC26FBD2F}"/>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6" name="Footer Placeholder 5">
            <a:extLst>
              <a:ext uri="{FF2B5EF4-FFF2-40B4-BE49-F238E27FC236}">
                <a16:creationId xmlns:a16="http://schemas.microsoft.com/office/drawing/2014/main" id="{DF74CF84-646B-88BD-DD4C-6D46AF7D8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D6A9D-AECC-E7C8-C00E-8835000E6386}"/>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156295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574B-00D0-2F8F-6E90-0A628C7DE7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D9404A2-C4F4-5C95-D58E-564872EE3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46D33-7BC1-72CA-75FA-FD10F4527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575C57-9BBE-37A8-6921-3EC433F7B04D}"/>
              </a:ext>
            </a:extLst>
          </p:cNvPr>
          <p:cNvSpPr>
            <a:spLocks noGrp="1"/>
          </p:cNvSpPr>
          <p:nvPr>
            <p:ph type="dt" sz="half" idx="10"/>
          </p:nvPr>
        </p:nvSpPr>
        <p:spPr/>
        <p:txBody>
          <a:bodyPr/>
          <a:lstStyle/>
          <a:p>
            <a:fld id="{5EBC69F1-B1B1-4045-8709-57ECE97AB16F}" type="datetimeFigureOut">
              <a:rPr lang="en-US" smtClean="0"/>
              <a:t>4/19/23</a:t>
            </a:fld>
            <a:endParaRPr lang="en-US"/>
          </a:p>
        </p:txBody>
      </p:sp>
      <p:sp>
        <p:nvSpPr>
          <p:cNvPr id="6" name="Footer Placeholder 5">
            <a:extLst>
              <a:ext uri="{FF2B5EF4-FFF2-40B4-BE49-F238E27FC236}">
                <a16:creationId xmlns:a16="http://schemas.microsoft.com/office/drawing/2014/main" id="{D9EBA3D8-C85A-CA2D-91F8-A843C917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8A2A6-3FDD-8C9C-31B7-FF1BDCAD4488}"/>
              </a:ext>
            </a:extLst>
          </p:cNvPr>
          <p:cNvSpPr>
            <a:spLocks noGrp="1"/>
          </p:cNvSpPr>
          <p:nvPr>
            <p:ph type="sldNum" sz="quarter" idx="12"/>
          </p:nvPr>
        </p:nvSpPr>
        <p:spPr/>
        <p:txBody>
          <a:bodyPr/>
          <a:lstStyle/>
          <a:p>
            <a:fld id="{A00ACA3B-592E-4846-8A7B-79290128390B}" type="slidenum">
              <a:rPr lang="en-US" smtClean="0"/>
              <a:t>‹#›</a:t>
            </a:fld>
            <a:endParaRPr lang="en-US"/>
          </a:p>
        </p:txBody>
      </p:sp>
    </p:spTree>
    <p:extLst>
      <p:ext uri="{BB962C8B-B14F-4D97-AF65-F5344CB8AC3E}">
        <p14:creationId xmlns:p14="http://schemas.microsoft.com/office/powerpoint/2010/main" val="41921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C80B4-F87F-559D-82D2-9E17951A02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1C9C1E-4F16-7A5E-012F-3545988CD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C3D817-E988-4E4E-EE11-857E1EA32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C69F1-B1B1-4045-8709-57ECE97AB16F}" type="datetimeFigureOut">
              <a:rPr lang="en-US" smtClean="0"/>
              <a:t>4/19/23</a:t>
            </a:fld>
            <a:endParaRPr lang="en-US"/>
          </a:p>
        </p:txBody>
      </p:sp>
      <p:sp>
        <p:nvSpPr>
          <p:cNvPr id="5" name="Footer Placeholder 4">
            <a:extLst>
              <a:ext uri="{FF2B5EF4-FFF2-40B4-BE49-F238E27FC236}">
                <a16:creationId xmlns:a16="http://schemas.microsoft.com/office/drawing/2014/main" id="{2E881797-FDB9-C593-02D0-97CE96EF2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663522-3882-844F-DCFC-B741DD12A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ACA3B-592E-4846-8A7B-79290128390B}" type="slidenum">
              <a:rPr lang="en-US" smtClean="0"/>
              <a:t>‹#›</a:t>
            </a:fld>
            <a:endParaRPr lang="en-US"/>
          </a:p>
        </p:txBody>
      </p:sp>
    </p:spTree>
    <p:extLst>
      <p:ext uri="{BB962C8B-B14F-4D97-AF65-F5344CB8AC3E}">
        <p14:creationId xmlns:p14="http://schemas.microsoft.com/office/powerpoint/2010/main" val="179585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17/06/relationships/model3d" Target="../media/model3d1.glb"/><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17/06/relationships/model3d" Target="../media/model3d1.glb"/><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www.adda247.com/engineering-maha-pack-exam-k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17/06/relationships/model3d" Target="../media/model3d1.glb"/><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medium confidence">
            <a:extLst>
              <a:ext uri="{FF2B5EF4-FFF2-40B4-BE49-F238E27FC236}">
                <a16:creationId xmlns:a16="http://schemas.microsoft.com/office/drawing/2014/main" id="{C297CFDA-1538-990F-637E-97B000A235CB}"/>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92E232F7-08B2-A42D-A6D0-0B2A5E65A12A}"/>
              </a:ext>
            </a:extLst>
          </p:cNvPr>
          <p:cNvSpPr/>
          <p:nvPr/>
        </p:nvSpPr>
        <p:spPr>
          <a:xfrm>
            <a:off x="451945" y="6211614"/>
            <a:ext cx="641131" cy="462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12</a:t>
            </a:r>
          </a:p>
        </p:txBody>
      </p:sp>
    </p:spTree>
    <p:extLst>
      <p:ext uri="{BB962C8B-B14F-4D97-AF65-F5344CB8AC3E}">
        <p14:creationId xmlns:p14="http://schemas.microsoft.com/office/powerpoint/2010/main" val="10268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599002" indent="-599002" algn="just" defTabSz="599002">
              <a:buNone/>
            </a:pPr>
            <a:r>
              <a:rPr lang="en-US" sz="2400" dirty="0">
                <a:latin typeface="+mn-lt"/>
              </a:rPr>
              <a:t>Q. Which of the following is an example of  irreversible process-? </a:t>
            </a:r>
          </a:p>
          <a:p>
            <a:pPr marL="598488" indent="26988" algn="just" defTabSz="599002">
              <a:buNone/>
            </a:pPr>
            <a:r>
              <a:rPr lang="en-US" sz="2400" dirty="0">
                <a:latin typeface="+mn-lt"/>
              </a:rPr>
              <a:t> A. Polytropic expansion of fluid </a:t>
            </a:r>
          </a:p>
          <a:p>
            <a:pPr marL="598488" indent="26988" algn="just" defTabSz="599002">
              <a:buNone/>
            </a:pPr>
            <a:r>
              <a:rPr lang="en-US" sz="2400" dirty="0">
                <a:latin typeface="+mn-lt"/>
              </a:rPr>
              <a:t> B.  Isenthalpic expansion of gases </a:t>
            </a:r>
          </a:p>
          <a:p>
            <a:pPr marL="598488" indent="26988" algn="just" defTabSz="599002">
              <a:buNone/>
            </a:pPr>
            <a:r>
              <a:rPr lang="en-US" sz="2400" dirty="0">
                <a:latin typeface="+mn-lt"/>
              </a:rPr>
              <a:t> C. Isothermal expansion </a:t>
            </a:r>
          </a:p>
          <a:p>
            <a:pPr marL="598488" indent="26988" algn="just" defTabSz="599002">
              <a:buNone/>
            </a:pPr>
            <a:r>
              <a:rPr lang="en-US" sz="2400" dirty="0">
                <a:latin typeface="+mn-lt"/>
              </a:rPr>
              <a:t> D. Electrolysis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39803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677656"/>
          </a:xfrm>
          <a:prstGeom prst="rect">
            <a:avLst/>
          </a:prstGeom>
          <a:noFill/>
        </p:spPr>
        <p:txBody>
          <a:bodyPr wrap="square">
            <a:spAutoFit/>
          </a:bodyPr>
          <a:lstStyle/>
          <a:p>
            <a:pPr marL="599002" indent="-599002" algn="just" defTabSz="599002">
              <a:buNone/>
            </a:pPr>
            <a:r>
              <a:rPr lang="en-US" sz="2400" dirty="0">
                <a:latin typeface="+mn-lt"/>
              </a:rPr>
              <a:t>Q. Which of the following processes are  thermodynamically reversible!? </a:t>
            </a:r>
          </a:p>
          <a:p>
            <a:pPr marL="598488" indent="26988" algn="just" defTabSz="599002">
              <a:buNone/>
            </a:pPr>
            <a:r>
              <a:rPr lang="en-US" sz="2400" dirty="0">
                <a:latin typeface="+mn-lt"/>
              </a:rPr>
              <a:t> A. Throttling </a:t>
            </a:r>
          </a:p>
          <a:p>
            <a:pPr marL="598488" indent="26988" algn="just" defTabSz="599002">
              <a:buNone/>
            </a:pPr>
            <a:r>
              <a:rPr lang="en-US" sz="2400" dirty="0">
                <a:latin typeface="+mn-lt"/>
              </a:rPr>
              <a:t> B. Free expansion </a:t>
            </a:r>
          </a:p>
          <a:p>
            <a:pPr marL="598488" indent="26988" algn="just" defTabSz="599002">
              <a:buNone/>
            </a:pPr>
            <a:r>
              <a:rPr lang="en-US" sz="2400" dirty="0">
                <a:latin typeface="+mn-lt"/>
              </a:rPr>
              <a:t> C. Constant volume and constant pressure </a:t>
            </a:r>
          </a:p>
          <a:p>
            <a:pPr marL="598488" indent="26988" algn="just" defTabSz="599002">
              <a:buNone/>
            </a:pPr>
            <a:r>
              <a:rPr lang="en-US" sz="2400" dirty="0">
                <a:latin typeface="+mn-lt"/>
              </a:rPr>
              <a:t> D. Isothermal and adiabatic </a:t>
            </a:r>
          </a:p>
          <a:p>
            <a:pPr marL="598488" indent="26988" algn="r" defTabSz="599002">
              <a:buNone/>
            </a:pPr>
            <a:r>
              <a:rPr lang="en-US" sz="2400" b="1" dirty="0">
                <a:latin typeface="+mn-lt"/>
              </a:rPr>
              <a:t>TNPSC 2019</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85342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599002" indent="-599002" algn="just" defTabSz="599002">
              <a:buNone/>
            </a:pPr>
            <a:r>
              <a:rPr lang="en-US" sz="2400" dirty="0">
                <a:latin typeface="+mn-lt"/>
              </a:rPr>
              <a:t>Q. 	In the polytropic process equation </a:t>
            </a:r>
            <a:r>
              <a:rPr lang="en-US" sz="2400" dirty="0" err="1">
                <a:latin typeface="+mn-lt"/>
              </a:rPr>
              <a:t>PV^n</a:t>
            </a:r>
            <a:r>
              <a:rPr lang="en-US" sz="2400" dirty="0">
                <a:latin typeface="+mn-lt"/>
              </a:rPr>
              <a:t>  =  constant if n is infinitely large, the process is  termed as.</a:t>
            </a:r>
          </a:p>
          <a:p>
            <a:pPr marL="598488" indent="26988" algn="just" defTabSz="599002">
              <a:buNone/>
            </a:pPr>
            <a:r>
              <a:rPr lang="en-US" sz="2400" dirty="0">
                <a:latin typeface="+mn-lt"/>
              </a:rPr>
              <a:t>A. Constant volume </a:t>
            </a:r>
          </a:p>
          <a:p>
            <a:pPr marL="598488" indent="26988" algn="just" defTabSz="599002">
              <a:buNone/>
            </a:pPr>
            <a:r>
              <a:rPr lang="en-US" sz="2400" dirty="0">
                <a:latin typeface="+mn-lt"/>
              </a:rPr>
              <a:t>B. Constant pressure </a:t>
            </a:r>
          </a:p>
          <a:p>
            <a:pPr marL="598488" indent="26988" algn="just" defTabSz="599002">
              <a:buNone/>
            </a:pPr>
            <a:r>
              <a:rPr lang="en-US" sz="2400" dirty="0">
                <a:latin typeface="+mn-lt"/>
              </a:rPr>
              <a:t>C. Constant temperature </a:t>
            </a:r>
          </a:p>
          <a:p>
            <a:pPr marL="598488" indent="26988" algn="just" defTabSz="599002">
              <a:buNone/>
            </a:pPr>
            <a:r>
              <a:rPr lang="en-US" sz="2400" dirty="0">
                <a:latin typeface="+mn-lt"/>
              </a:rPr>
              <a:t>D. Adiabatic </a:t>
            </a:r>
          </a:p>
          <a:p>
            <a:pPr marL="598488" indent="26988" algn="r" defTabSz="599002">
              <a:buNone/>
            </a:pPr>
            <a:r>
              <a:rPr lang="en-US" sz="2400" b="1" dirty="0">
                <a:latin typeface="+mn-lt"/>
              </a:rPr>
              <a:t>RPSC AE 2018 </a:t>
            </a:r>
          </a:p>
          <a:p>
            <a:pPr marL="598488" indent="26988" algn="r" defTabSz="599002">
              <a:buNone/>
            </a:pPr>
            <a:r>
              <a:rPr lang="en-US" sz="2400" b="1" dirty="0">
                <a:latin typeface="+mn-lt"/>
              </a:rPr>
              <a:t>TNPSC AE 2018 </a:t>
            </a:r>
          </a:p>
          <a:p>
            <a:pPr marL="598488" indent="26988" algn="r" defTabSz="599002">
              <a:buNone/>
            </a:pPr>
            <a:r>
              <a:rPr lang="en-US" sz="2400" b="1" dirty="0">
                <a:latin typeface="+mn-lt"/>
              </a:rPr>
              <a:t>UKPSC AE 2007 Paper -II</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70987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complete evaporation of the refrigerant in VCRS will lead to_ </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High compression</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Low compression</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Dry compression</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Wet compression</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59304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677656"/>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If sensitive manometer is the function of sin          then the Draft or Tapper given in draft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allowancens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in metal casting is the function of?</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Angle of Sin </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Angle of Cos</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Angle of Tan </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None of the above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4344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1938992"/>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Fourneyorn</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Turbine is which type of turbine!?</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Impulse turbine</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Inward flow Reaction Turbine</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Modern Reaction turbine</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Outward flow Reaction Turbine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27074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4" name="Picture 3" descr="Graphical user interface&#10;&#10;Description automatically generated">
            <a:extLst>
              <a:ext uri="{FF2B5EF4-FFF2-40B4-BE49-F238E27FC236}">
                <a16:creationId xmlns:a16="http://schemas.microsoft.com/office/drawing/2014/main" id="{05A68ADD-3523-2D18-649C-A444090109DA}"/>
              </a:ext>
            </a:extLst>
          </p:cNvPr>
          <p:cNvPicPr>
            <a:picLocks noChangeAspect="1"/>
          </p:cNvPicPr>
          <p:nvPr/>
        </p:nvPicPr>
        <p:blipFill>
          <a:blip r:embed="rId4"/>
          <a:stretch>
            <a:fillRect/>
          </a:stretch>
        </p:blipFill>
        <p:spPr>
          <a:xfrm>
            <a:off x="175902" y="387237"/>
            <a:ext cx="10163503" cy="5716971"/>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5"/>
              <a:ext cx="2360245" cy="2252981"/>
            </p:xfrm>
            <a:graphic>
              <a:graphicData uri="http://schemas.microsoft.com/office/drawing/2017/model3d">
                <am3d:model3d r:embed="rId5">
                  <am3d:spPr>
                    <a:xfrm>
                      <a:off x="0" y="0"/>
                      <a:ext cx="2360245" cy="2252981"/>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x="-10799999" az="10799999"/>
                    <am3d:postTrans dx="0" dy="0" dz="0"/>
                  </am3d:trans>
                  <am3d:raster rName="Office3DRenderer" rVer="16.0.8326">
                    <am3d:blip r:embed="rId6"/>
                  </am3d:raster>
                  <am3d:objViewport viewportSz="33817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5"/>
                <a:ext cx="2360245" cy="2252981"/>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0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5" name="Picture 4" descr="Text&#10;&#10;Description automatically generated with low confidence">
            <a:extLst>
              <a:ext uri="{FF2B5EF4-FFF2-40B4-BE49-F238E27FC236}">
                <a16:creationId xmlns:a16="http://schemas.microsoft.com/office/drawing/2014/main" id="{8789D7AC-652F-2561-3F4B-07E55E1EF9CC}"/>
              </a:ext>
            </a:extLst>
          </p:cNvPr>
          <p:cNvPicPr>
            <a:picLocks noChangeAspect="1"/>
          </p:cNvPicPr>
          <p:nvPr/>
        </p:nvPicPr>
        <p:blipFill>
          <a:blip r:embed="rId4"/>
          <a:stretch>
            <a:fillRect/>
          </a:stretch>
        </p:blipFill>
        <p:spPr>
          <a:xfrm>
            <a:off x="411788" y="106569"/>
            <a:ext cx="11073630" cy="6228917"/>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6"/>
              <a:ext cx="2360246" cy="2252980"/>
            </p:xfrm>
            <a:graphic>
              <a:graphicData uri="http://schemas.microsoft.com/office/drawing/2017/model3d">
                <am3d:model3d r:embed="rId5">
                  <am3d:spPr>
                    <a:xfrm>
                      <a:off x="0" y="0"/>
                      <a:ext cx="2360246" cy="2252980"/>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381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6"/>
                <a:ext cx="2360246" cy="2252980"/>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23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599002" indent="-599002" algn="just" defTabSz="599002">
              <a:buNone/>
            </a:pPr>
            <a:r>
              <a:rPr lang="en-US" sz="2400" dirty="0">
                <a:latin typeface="+mn-lt"/>
              </a:rPr>
              <a:t>Q. Certain quantities cannot be located on the  graph by a point but are given by the area under the curve corresponding to the process. These quantities  in concepts of thermodynamics are called as !</a:t>
            </a:r>
          </a:p>
          <a:p>
            <a:pPr marL="598488" indent="-57150" algn="just" defTabSz="599002">
              <a:buNone/>
            </a:pPr>
            <a:r>
              <a:rPr lang="en-US" sz="2400" dirty="0">
                <a:latin typeface="+mn-lt"/>
              </a:rPr>
              <a:t>A. cyclic functions </a:t>
            </a:r>
          </a:p>
          <a:p>
            <a:pPr marL="598488" indent="-57150" algn="just" defTabSz="599002">
              <a:buNone/>
            </a:pPr>
            <a:r>
              <a:rPr lang="en-US" sz="2400" dirty="0">
                <a:latin typeface="+mn-lt"/>
              </a:rPr>
              <a:t>B. point functions </a:t>
            </a:r>
          </a:p>
          <a:p>
            <a:pPr marL="598488" indent="-57150" algn="just" defTabSz="599002">
              <a:buNone/>
            </a:pPr>
            <a:r>
              <a:rPr lang="en-US" sz="2400" dirty="0">
                <a:latin typeface="+mn-lt"/>
              </a:rPr>
              <a:t>C. Real functions </a:t>
            </a:r>
          </a:p>
          <a:p>
            <a:pPr marL="598488" indent="-57150" algn="just" defTabSz="599002">
              <a:buNone/>
            </a:pPr>
            <a:r>
              <a:rPr lang="en-US" sz="2400" dirty="0">
                <a:latin typeface="+mn-lt"/>
              </a:rPr>
              <a:t>D. None of the above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84694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599002" indent="-599002" algn="just" defTabSz="599002">
              <a:buNone/>
            </a:pPr>
            <a:r>
              <a:rPr lang="en-US" sz="2400" dirty="0">
                <a:latin typeface="+mn-lt"/>
              </a:rPr>
              <a:t>Q. 	If the compression or expansion of a gas takes  place in such a way that the gas neither gives  heat nor takes heat from its surroundings, the  process is said to be !</a:t>
            </a:r>
          </a:p>
          <a:p>
            <a:pPr marL="598488" indent="26988" algn="just" defTabSz="599002">
              <a:buNone/>
            </a:pPr>
            <a:r>
              <a:rPr lang="en-US" sz="2400" dirty="0">
                <a:latin typeface="+mn-lt"/>
              </a:rPr>
              <a:t>A. Isothermal </a:t>
            </a:r>
          </a:p>
          <a:p>
            <a:pPr marL="598488" indent="26988" algn="just" defTabSz="599002">
              <a:buNone/>
            </a:pPr>
            <a:r>
              <a:rPr lang="en-US" sz="2400" dirty="0">
                <a:latin typeface="+mn-lt"/>
              </a:rPr>
              <a:t>B. Adiabatic </a:t>
            </a:r>
          </a:p>
          <a:p>
            <a:pPr marL="598488" indent="26988" algn="just" defTabSz="599002">
              <a:buNone/>
            </a:pPr>
            <a:r>
              <a:rPr lang="en-US" sz="2400" dirty="0">
                <a:latin typeface="+mn-lt"/>
              </a:rPr>
              <a:t>C. Isobaric </a:t>
            </a:r>
          </a:p>
          <a:p>
            <a:pPr marL="598488" indent="26988" algn="just" defTabSz="599002">
              <a:buNone/>
            </a:pPr>
            <a:r>
              <a:rPr lang="en-US" sz="2400" dirty="0">
                <a:latin typeface="+mn-lt"/>
              </a:rPr>
              <a:t>D. Isolated</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67737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954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599002" indent="-599002" algn="just" defTabSz="599002">
              <a:buNone/>
            </a:pPr>
            <a:r>
              <a:rPr lang="en-US" sz="2400" dirty="0">
                <a:latin typeface="+mn-lt"/>
              </a:rPr>
              <a:t>Q. 	A system is taken from state A to state B along  two different paths 1 and 2. The heat absorbed  and work done by the system along these paths  are Q1 and Q2 and W1 and W2 respectively,  then! </a:t>
            </a:r>
          </a:p>
          <a:p>
            <a:pPr marL="598488" indent="26988" algn="just" defTabSz="599002">
              <a:buNone/>
            </a:pPr>
            <a:r>
              <a:rPr lang="en-US" sz="2400" dirty="0">
                <a:latin typeface="+mn-lt"/>
              </a:rPr>
              <a:t>A. Q1 = Q2 </a:t>
            </a:r>
          </a:p>
          <a:p>
            <a:pPr marL="598488" indent="26988" algn="just" defTabSz="599002">
              <a:buNone/>
            </a:pPr>
            <a:r>
              <a:rPr lang="en-US" sz="2400" dirty="0">
                <a:latin typeface="+mn-lt"/>
              </a:rPr>
              <a:t>B. W1 + Q1 = Q2 + W2 </a:t>
            </a:r>
          </a:p>
          <a:p>
            <a:pPr marL="598488" indent="26988" algn="just" defTabSz="599002">
              <a:buNone/>
            </a:pPr>
            <a:r>
              <a:rPr lang="en-US" sz="2400" dirty="0">
                <a:latin typeface="+mn-lt"/>
              </a:rPr>
              <a:t>C. W1 = W2 </a:t>
            </a:r>
          </a:p>
          <a:p>
            <a:pPr marL="598488" indent="26988" algn="just" defTabSz="599002">
              <a:buNone/>
            </a:pPr>
            <a:r>
              <a:rPr lang="en-US" sz="2400" dirty="0">
                <a:latin typeface="+mn-lt"/>
              </a:rPr>
              <a:t>D. Q1 – W1 = Q2 – W2</a:t>
            </a:r>
          </a:p>
          <a:p>
            <a:pPr marL="598488" indent="26988" algn="r" defTabSz="599002">
              <a:buNone/>
            </a:pPr>
            <a:r>
              <a:rPr lang="en-US" sz="2400" b="1" dirty="0">
                <a:latin typeface="+mn-lt"/>
              </a:rPr>
              <a:t>UKPSC AE 2012 Paper–II</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4107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677656"/>
          </a:xfrm>
          <a:prstGeom prst="rect">
            <a:avLst/>
          </a:prstGeom>
          <a:noFill/>
        </p:spPr>
        <p:txBody>
          <a:bodyPr wrap="square">
            <a:spAutoFit/>
          </a:bodyPr>
          <a:lstStyle/>
          <a:p>
            <a:pPr marL="599002" indent="-599002" algn="just" defTabSz="599002">
              <a:buNone/>
            </a:pPr>
            <a:r>
              <a:rPr lang="en-US" sz="2400" dirty="0">
                <a:latin typeface="+mn-lt"/>
              </a:rPr>
              <a:t>Q. Which of the following devices complies with  the Clausius statement of the second law of  thermodynamics!? </a:t>
            </a:r>
          </a:p>
          <a:p>
            <a:pPr marL="598488" indent="-57150" algn="just" defTabSz="599002">
              <a:buNone/>
            </a:pPr>
            <a:r>
              <a:rPr lang="en-US" sz="2400" dirty="0">
                <a:latin typeface="+mn-lt"/>
              </a:rPr>
              <a:t>A. Closed-cycle gas turbine </a:t>
            </a:r>
          </a:p>
          <a:p>
            <a:pPr marL="598488" indent="-57150" algn="just" defTabSz="599002">
              <a:buNone/>
            </a:pPr>
            <a:r>
              <a:rPr lang="en-US" sz="2400" dirty="0">
                <a:latin typeface="+mn-lt"/>
              </a:rPr>
              <a:t>B. Internal combustion engine </a:t>
            </a:r>
          </a:p>
          <a:p>
            <a:pPr marL="598488" indent="-57150" algn="just" defTabSz="599002">
              <a:buNone/>
            </a:pPr>
            <a:r>
              <a:rPr lang="en-US" sz="2400" dirty="0">
                <a:latin typeface="+mn-lt"/>
              </a:rPr>
              <a:t>C. Steam power plant </a:t>
            </a:r>
          </a:p>
          <a:p>
            <a:pPr marL="598488" indent="-57150" algn="just" defTabSz="599002">
              <a:buNone/>
            </a:pPr>
            <a:r>
              <a:rPr lang="en-US" sz="2400" dirty="0">
                <a:latin typeface="+mn-lt"/>
              </a:rPr>
              <a:t>D. </a:t>
            </a:r>
            <a:r>
              <a:rPr lang="en-US" sz="2400" dirty="0"/>
              <a:t>Milk chilling plant</a:t>
            </a:r>
            <a:r>
              <a:rPr lang="en-US" sz="2400" dirty="0">
                <a:latin typeface="+mn-lt"/>
              </a:rPr>
              <a:t>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92987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599002" indent="-599002" algn="just" defTabSz="599002">
              <a:buNone/>
            </a:pPr>
            <a:r>
              <a:rPr lang="en-US" sz="2400" dirty="0">
                <a:latin typeface="+mn-lt"/>
              </a:rPr>
              <a:t>Q. The area of a p-v diagram for a Carnot cycle  represents_ </a:t>
            </a:r>
          </a:p>
          <a:p>
            <a:pPr marL="598488" indent="-57150" algn="just" defTabSz="599002">
              <a:buNone/>
            </a:pPr>
            <a:r>
              <a:rPr lang="en-US" sz="2400" dirty="0">
                <a:latin typeface="+mn-lt"/>
              </a:rPr>
              <a:t>A. Heat supplied </a:t>
            </a:r>
          </a:p>
          <a:p>
            <a:pPr marL="598488" indent="-57150" algn="just" defTabSz="599002">
              <a:buNone/>
            </a:pPr>
            <a:r>
              <a:rPr lang="en-US" sz="2400" dirty="0">
                <a:latin typeface="+mn-lt"/>
              </a:rPr>
              <a:t>B. Heat rejected </a:t>
            </a:r>
          </a:p>
          <a:p>
            <a:pPr marL="598488" indent="-57150" algn="just" defTabSz="599002">
              <a:buNone/>
            </a:pPr>
            <a:r>
              <a:rPr lang="en-US" sz="2400" dirty="0">
                <a:latin typeface="+mn-lt"/>
              </a:rPr>
              <a:t>C. Work done </a:t>
            </a:r>
          </a:p>
          <a:p>
            <a:pPr marL="598488" indent="-57150" algn="just" defTabSz="599002">
              <a:buNone/>
            </a:pPr>
            <a:r>
              <a:rPr lang="en-US" sz="2400" dirty="0">
                <a:latin typeface="+mn-lt"/>
              </a:rPr>
              <a:t>D. Temperature drop </a:t>
            </a:r>
          </a:p>
          <a:p>
            <a:pPr marL="598488" indent="-57150" algn="r" defTabSz="599002">
              <a:buNone/>
            </a:pPr>
            <a:r>
              <a:rPr lang="en-US" sz="2400" b="1" dirty="0">
                <a:latin typeface="+mn-lt"/>
              </a:rPr>
              <a:t>UPPSC AE 12.04.2016 Paper-II </a:t>
            </a:r>
          </a:p>
          <a:p>
            <a:pPr marL="598488" indent="-57150" algn="r" defTabSz="599002">
              <a:buNone/>
            </a:pPr>
            <a:r>
              <a:rPr lang="en-US" sz="2400" b="1" dirty="0">
                <a:latin typeface="+mn-lt"/>
              </a:rPr>
              <a:t>TPSC AE 2015</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134400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599002" indent="-599002" algn="just" defTabSz="599002">
              <a:buNone/>
            </a:pPr>
            <a:r>
              <a:rPr lang="en-US" sz="2400" dirty="0">
                <a:latin typeface="+mn-lt"/>
              </a:rPr>
              <a:t>Q. 	Carnot cycle consists of !</a:t>
            </a:r>
          </a:p>
          <a:p>
            <a:pPr marL="598488" indent="26988" algn="just" defTabSz="599002">
              <a:buNone/>
            </a:pPr>
            <a:r>
              <a:rPr lang="en-US" sz="2400" dirty="0">
                <a:latin typeface="+mn-lt"/>
              </a:rPr>
              <a:t> A. Two Isochoric &amp; two isentropic processes </a:t>
            </a:r>
          </a:p>
          <a:p>
            <a:pPr marL="598488" indent="26988" algn="just" defTabSz="599002">
              <a:buNone/>
            </a:pPr>
            <a:r>
              <a:rPr lang="en-US" sz="2400" dirty="0">
                <a:latin typeface="+mn-lt"/>
              </a:rPr>
              <a:t> B. Two isothermal and two isenthalpic processes </a:t>
            </a:r>
          </a:p>
          <a:p>
            <a:pPr marL="598488" indent="26988" algn="just" defTabSz="599002">
              <a:buNone/>
            </a:pPr>
            <a:r>
              <a:rPr lang="en-US" sz="2400" dirty="0">
                <a:latin typeface="+mn-lt"/>
              </a:rPr>
              <a:t> C. Two constant pressure and two isentropic processes </a:t>
            </a:r>
          </a:p>
          <a:p>
            <a:pPr marL="598488" indent="26988" algn="just" defTabSz="599002">
              <a:buNone/>
            </a:pPr>
            <a:r>
              <a:rPr lang="en-US" sz="2400" dirty="0">
                <a:latin typeface="+mn-lt"/>
              </a:rPr>
              <a:t> D. none of the above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7354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Three centrifugal pumps having rate of </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240 </a:t>
            </a:r>
            <a:r>
              <a:rPr lang="en-US" altLang="en-US" sz="2400" b="1" dirty="0" err="1">
                <a:solidFill>
                  <a:schemeClr val="tx1">
                    <a:lumMod val="95000"/>
                    <a:lumOff val="5000"/>
                  </a:schemeClr>
                </a:solidFill>
                <a:latin typeface="Calibri" panose="020F0502020204030204" pitchFamily="34" charset="0"/>
                <a:cs typeface="Calibri" panose="020F0502020204030204" pitchFamily="34" charset="0"/>
              </a:rPr>
              <a:t>litre</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 </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in one hour are connected in straight line having H1,H2,H3 as 5 mt, 5 mt, and 10mt. then its discharge will become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litre</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/min)!</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230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240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120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none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61222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Vishal is working in Refrigeration plant where he found that the plant is consuming 630KJ of energy to produce 2TR of refrigeration effect. If the refrigeration plant is working on VCRS then what will be the compressor work in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90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630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750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250 KJ</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1584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On the basis of thermodynamics in any Static process which of the parameter can be seen_</a:t>
            </a:r>
          </a:p>
          <a:p>
            <a:pPr marL="811213" indent="-457200" algn="just">
              <a:buAutoNum type="alphaUcPeriod"/>
            </a:pP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Workdone</a:t>
            </a:r>
            <a:endParaRPr lang="en-US" altLang="en-US" sz="2400" dirty="0">
              <a:solidFill>
                <a:schemeClr val="tx1">
                  <a:lumMod val="95000"/>
                  <a:lumOff val="5000"/>
                </a:schemeClr>
              </a:solidFill>
              <a:latin typeface="Calibri" panose="020F0502020204030204" pitchFamily="34" charset="0"/>
              <a:cs typeface="Calibri" panose="020F0502020204030204" pitchFamily="34" charset="0"/>
            </a:endParaRP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Heat transfer</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Enthalpy</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None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29307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system is having 250KJ of internal energy at 50 degree Kelvin. In the period of 6 hours its internal energy became 100KJ then the Least unavailable energy will be_!</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250KJ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100KJ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150KJ</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84751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5 TR refrigeration capacity refrigerator is 50% efficient what will be amount of energy input-</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50KW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5KW</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12133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12169-4E82-E04B-B063-40B02C3BB9CC}"/>
              </a:ext>
            </a:extLst>
          </p:cNvPr>
          <p:cNvSpPr/>
          <p:nvPr/>
        </p:nvSpPr>
        <p:spPr>
          <a:xfrm>
            <a:off x="5060842" y="357360"/>
            <a:ext cx="7363990" cy="1325563"/>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4100" b="1" kern="1200" dirty="0">
                <a:ln/>
                <a:solidFill>
                  <a:schemeClr val="tx1"/>
                </a:solidFill>
                <a:effectLst>
                  <a:outerShdw blurRad="50800" dist="38100" dir="2700000" algn="tl" rotWithShape="0">
                    <a:prstClr val="black">
                      <a:alpha val="40000"/>
                    </a:prstClr>
                  </a:outerShdw>
                </a:effectLst>
                <a:latin typeface="+mj-lt"/>
                <a:ea typeface="+mj-ea"/>
                <a:cs typeface="+mj-cs"/>
              </a:rPr>
              <a:t> Use </a:t>
            </a: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Code  </a:t>
            </a:r>
            <a:r>
              <a:rPr lang="en-US" sz="4100" b="1" kern="1200" cap="none" spc="0" dirty="0">
                <a:ln/>
                <a:solidFill>
                  <a:schemeClr val="tx1"/>
                </a:solidFill>
                <a:effectLst>
                  <a:outerShdw blurRad="50800" dist="38100" dir="2700000" algn="tl" rotWithShape="0">
                    <a:prstClr val="black">
                      <a:alpha val="40000"/>
                    </a:prstClr>
                  </a:outerShdw>
                </a:effectLst>
                <a:highlight>
                  <a:srgbClr val="FFFF00"/>
                </a:highlight>
                <a:latin typeface="+mj-lt"/>
                <a:ea typeface="+mj-ea"/>
                <a:cs typeface="+mj-cs"/>
              </a:rPr>
              <a:t>“Y166” </a:t>
            </a: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for</a:t>
            </a:r>
          </a:p>
          <a:p>
            <a:pPr>
              <a:lnSpc>
                <a:spcPct val="90000"/>
              </a:lnSpc>
              <a:spcBef>
                <a:spcPct val="0"/>
              </a:spcBef>
              <a:spcAft>
                <a:spcPts val="600"/>
              </a:spcAft>
            </a:pP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 maximum 78%* discount </a:t>
            </a:r>
          </a:p>
        </p:txBody>
      </p:sp>
      <p:pic>
        <p:nvPicPr>
          <p:cNvPr id="1026" name="Picture 2" descr="Mission SSC JE 2023 Mechanical 2.0 Batch | Online Live Classes By Adda247">
            <a:extLst>
              <a:ext uri="{FF2B5EF4-FFF2-40B4-BE49-F238E27FC236}">
                <a16:creationId xmlns:a16="http://schemas.microsoft.com/office/drawing/2014/main" id="{CEB2B7F5-8C9D-F683-89EA-82C9929ED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264026" y="1020142"/>
            <a:ext cx="4631358" cy="463135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27693E-30B2-8F40-9D78-86E8332A4BD4}"/>
              </a:ext>
            </a:extLst>
          </p:cNvPr>
          <p:cNvSpPr/>
          <p:nvPr/>
        </p:nvSpPr>
        <p:spPr>
          <a:xfrm>
            <a:off x="5283200" y="1966013"/>
            <a:ext cx="6062132" cy="2739616"/>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marL="285750" indent="-228600">
              <a:lnSpc>
                <a:spcPct val="90000"/>
              </a:lnSpc>
              <a:spcAft>
                <a:spcPts val="600"/>
              </a:spcAft>
              <a:buFont typeface="Arial" panose="020B0604020202020204" pitchFamily="34" charset="0"/>
              <a:buChar char="•"/>
            </a:pPr>
            <a:r>
              <a:rPr lang="en-US" b="1" i="0" u="none" strike="noStrike" dirty="0">
                <a:effectLst/>
              </a:rPr>
              <a:t>400+ Hours Two-way Interactive Live Classes.</a:t>
            </a:r>
          </a:p>
          <a:p>
            <a:pPr marL="285750" indent="-228600">
              <a:lnSpc>
                <a:spcPct val="90000"/>
              </a:lnSpc>
              <a:spcAft>
                <a:spcPts val="600"/>
              </a:spcAft>
              <a:buFont typeface="Arial" panose="020B0604020202020204" pitchFamily="34" charset="0"/>
              <a:buChar char="•"/>
            </a:pPr>
            <a:r>
              <a:rPr lang="en-US" b="1" i="0" u="none" strike="noStrike" dirty="0">
                <a:effectLst/>
              </a:rPr>
              <a:t>Syllabus is based on Recent Notification, Previous Years Exam and the same will be updated accordingly.</a:t>
            </a:r>
          </a:p>
          <a:p>
            <a:pPr marL="285750" indent="-228600">
              <a:lnSpc>
                <a:spcPct val="90000"/>
              </a:lnSpc>
              <a:spcAft>
                <a:spcPts val="600"/>
              </a:spcAft>
              <a:buFont typeface="Arial" panose="020B0604020202020204" pitchFamily="34" charset="0"/>
              <a:buChar char="•"/>
            </a:pPr>
            <a:r>
              <a:rPr lang="en-US" b="1" i="0" u="none" strike="noStrike" dirty="0">
                <a:effectLst/>
              </a:rPr>
              <a:t>Enroll in this Batch, Limited Seats available.</a:t>
            </a:r>
          </a:p>
          <a:p>
            <a:pPr marL="285750" indent="-228600">
              <a:lnSpc>
                <a:spcPct val="90000"/>
              </a:lnSpc>
              <a:spcAft>
                <a:spcPts val="600"/>
              </a:spcAft>
              <a:buFont typeface="Arial" panose="020B0604020202020204" pitchFamily="34" charset="0"/>
              <a:buChar char="•"/>
            </a:pPr>
            <a:r>
              <a:rPr lang="en-US" b="1" i="0" u="none" strike="noStrike" dirty="0">
                <a:effectLst/>
              </a:rPr>
              <a:t>Recorded Videos available 24/7 for quick Revision.</a:t>
            </a:r>
          </a:p>
          <a:p>
            <a:pPr marL="285750" indent="-228600">
              <a:lnSpc>
                <a:spcPct val="90000"/>
              </a:lnSpc>
              <a:spcAft>
                <a:spcPts val="600"/>
              </a:spcAft>
              <a:buFont typeface="Arial" panose="020B0604020202020204" pitchFamily="34" charset="0"/>
              <a:buChar char="•"/>
            </a:pPr>
            <a:r>
              <a:rPr lang="en-US" b="1" i="0" u="none" strike="noStrike" dirty="0">
                <a:effectLst/>
              </a:rPr>
              <a:t>Solve Unlimited doubts with experts.</a:t>
            </a:r>
          </a:p>
          <a:p>
            <a:pPr marL="285750" indent="-228600">
              <a:lnSpc>
                <a:spcPct val="90000"/>
              </a:lnSpc>
              <a:spcAft>
                <a:spcPts val="600"/>
              </a:spcAft>
              <a:buFont typeface="Arial" panose="020B0604020202020204" pitchFamily="34" charset="0"/>
              <a:buChar char="•"/>
            </a:pPr>
            <a:r>
              <a:rPr lang="en-US" b="1" i="0" u="none" strike="noStrike" dirty="0">
                <a:effectLst/>
              </a:rPr>
              <a:t>Get Preparation tips from the experts &amp; Learn Time Management.</a:t>
            </a:r>
          </a:p>
        </p:txBody>
      </p:sp>
      <p:sp>
        <p:nvSpPr>
          <p:cNvPr id="3" name="Rounded Rectangle 2">
            <a:extLst>
              <a:ext uri="{FF2B5EF4-FFF2-40B4-BE49-F238E27FC236}">
                <a16:creationId xmlns:a16="http://schemas.microsoft.com/office/drawing/2014/main" id="{5CA645EE-2F3B-748E-49C2-C2561A6306E6}"/>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spTree>
    <p:extLst>
      <p:ext uri="{BB962C8B-B14F-4D97-AF65-F5344CB8AC3E}">
        <p14:creationId xmlns:p14="http://schemas.microsoft.com/office/powerpoint/2010/main" val="210922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677656"/>
          </a:xfrm>
          <a:prstGeom prst="rect">
            <a:avLst/>
          </a:prstGeom>
          <a:noFill/>
        </p:spPr>
        <p:txBody>
          <a:bodyPr wrap="square">
            <a:spAutoFit/>
          </a:bodyPr>
          <a:lstStyle/>
          <a:p>
            <a:pPr marL="599002" indent="-59900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Ratio of Weight density to mass density can be termed as-</a:t>
            </a:r>
          </a:p>
          <a:p>
            <a:pPr marL="1056202" indent="-457200" algn="just" defTabSz="599002">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Dimensionless Quantity</a:t>
            </a:r>
          </a:p>
          <a:p>
            <a:pPr marL="1056202" indent="-457200" algn="just" defTabSz="599002">
              <a:buAutoNum type="alphaUcPeriod"/>
            </a:pPr>
            <a:r>
              <a:rPr lang="en-US" altLang="en-US" sz="2400" dirty="0">
                <a:solidFill>
                  <a:srgbClr val="FF0000"/>
                </a:solidFill>
                <a:latin typeface="Calibri" panose="020F0502020204030204" pitchFamily="34" charset="0"/>
                <a:cs typeface="Calibri" panose="020F0502020204030204" pitchFamily="34" charset="0"/>
              </a:rPr>
              <a:t>Acceleration due to gravity</a:t>
            </a:r>
          </a:p>
          <a:p>
            <a:pPr marL="1056202" indent="-457200" algn="just" defTabSz="599002">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Mass</a:t>
            </a:r>
          </a:p>
          <a:p>
            <a:pPr marL="1056202" indent="-457200" algn="just" defTabSz="599002">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Volume</a:t>
            </a:r>
          </a:p>
          <a:p>
            <a:pPr marL="1056202" indent="-457200" algn="just" defTabSz="599002">
              <a:buAutoNum type="alphaUcPeriod"/>
            </a:pPr>
            <a:endParaRPr lang="en-US" altLang="en-US"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0FFF2B0-7F55-C96A-DF33-0F540CECCF42}"/>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99553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5" name="Picture 4" descr="Text&#10;&#10;Description automatically generated with low confidence">
            <a:extLst>
              <a:ext uri="{FF2B5EF4-FFF2-40B4-BE49-F238E27FC236}">
                <a16:creationId xmlns:a16="http://schemas.microsoft.com/office/drawing/2014/main" id="{8789D7AC-652F-2561-3F4B-07E55E1EF9CC}"/>
              </a:ext>
            </a:extLst>
          </p:cNvPr>
          <p:cNvPicPr>
            <a:picLocks noChangeAspect="1"/>
          </p:cNvPicPr>
          <p:nvPr/>
        </p:nvPicPr>
        <p:blipFill>
          <a:blip r:embed="rId4"/>
          <a:stretch>
            <a:fillRect/>
          </a:stretch>
        </p:blipFill>
        <p:spPr>
          <a:xfrm>
            <a:off x="411788" y="106569"/>
            <a:ext cx="11073630" cy="6228917"/>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6"/>
              <a:ext cx="2360246" cy="2252980"/>
            </p:xfrm>
            <a:graphic>
              <a:graphicData uri="http://schemas.microsoft.com/office/drawing/2017/model3d">
                <am3d:model3d r:embed="rId5">
                  <am3d:spPr>
                    <a:xfrm>
                      <a:off x="0" y="0"/>
                      <a:ext cx="2360246" cy="2252980"/>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381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6"/>
                <a:ext cx="2360246" cy="2252980"/>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473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HW. 	The rate of change of bending moment is equal to ______.</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shear force at the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deflection at the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loading at that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slope at that section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1965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4401205"/>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Sourav Das</a:t>
            </a:r>
          </a:p>
          <a:p>
            <a:pPr marL="285750" indent="-285750">
              <a:buFont typeface="Courier New" panose="02070309020205020404" pitchFamily="49" charset="0"/>
              <a:buChar char="o"/>
            </a:pPr>
            <a:r>
              <a:rPr lang="en-US" sz="2000" dirty="0" err="1">
                <a:solidFill>
                  <a:schemeClr val="bg1"/>
                </a:solidFill>
              </a:rPr>
              <a:t>Subir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Last Bencher</a:t>
            </a:r>
          </a:p>
          <a:p>
            <a:pPr marL="285750" indent="-285750">
              <a:buFont typeface="Courier New" panose="02070309020205020404" pitchFamily="49" charset="0"/>
              <a:buChar char="o"/>
            </a:pPr>
            <a:r>
              <a:rPr lang="en-US" sz="2000" dirty="0">
                <a:solidFill>
                  <a:schemeClr val="bg1"/>
                </a:solidFill>
              </a:rPr>
              <a:t>Ravi Raj</a:t>
            </a:r>
          </a:p>
          <a:p>
            <a:pPr marL="285750" indent="-285750">
              <a:buFont typeface="Courier New" panose="02070309020205020404" pitchFamily="49" charset="0"/>
              <a:buChar char="o"/>
            </a:pPr>
            <a:r>
              <a:rPr lang="en-US" sz="2000" dirty="0">
                <a:solidFill>
                  <a:schemeClr val="bg1"/>
                </a:solidFill>
              </a:rPr>
              <a:t>Akhilesh Gupta</a:t>
            </a:r>
          </a:p>
          <a:p>
            <a:pPr marL="285750" indent="-285750">
              <a:buFont typeface="Courier New" panose="02070309020205020404" pitchFamily="49" charset="0"/>
              <a:buChar char="o"/>
            </a:pPr>
            <a:r>
              <a:rPr lang="en-US" sz="2000" dirty="0">
                <a:solidFill>
                  <a:schemeClr val="bg1"/>
                </a:solidFill>
              </a:rPr>
              <a:t>Lokesh </a:t>
            </a:r>
            <a:r>
              <a:rPr lang="en-US" sz="2000" dirty="0" err="1">
                <a:solidFill>
                  <a:schemeClr val="bg1"/>
                </a:solidFill>
              </a:rPr>
              <a:t>Varwan</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Sahil Kumar</a:t>
            </a:r>
          </a:p>
          <a:p>
            <a:pPr marL="285750" indent="-285750">
              <a:buFont typeface="Courier New" panose="02070309020205020404" pitchFamily="49" charset="0"/>
              <a:buChar char="o"/>
            </a:pPr>
            <a:r>
              <a:rPr lang="en-US" sz="2000" dirty="0">
                <a:solidFill>
                  <a:schemeClr val="bg1"/>
                </a:solidFill>
              </a:rPr>
              <a:t>Pankaj </a:t>
            </a:r>
            <a:r>
              <a:rPr lang="en-US" sz="2000" dirty="0" err="1">
                <a:solidFill>
                  <a:schemeClr val="bg1"/>
                </a:solidFill>
              </a:rPr>
              <a:t>Mahato</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Mr. </a:t>
            </a:r>
            <a:r>
              <a:rPr lang="en-US" sz="2000" dirty="0" err="1">
                <a:solidFill>
                  <a:schemeClr val="bg1"/>
                </a:solidFill>
              </a:rPr>
              <a:t>Dilip</a:t>
            </a:r>
            <a:r>
              <a:rPr lang="en-US" sz="2000" dirty="0">
                <a:solidFill>
                  <a:schemeClr val="bg1"/>
                </a:solidFill>
              </a:rPr>
              <a:t> Gupta</a:t>
            </a:r>
          </a:p>
          <a:p>
            <a:pPr marL="285750" indent="-285750">
              <a:buFont typeface="Courier New" panose="02070309020205020404" pitchFamily="49" charset="0"/>
              <a:buChar char="o"/>
            </a:pPr>
            <a:r>
              <a:rPr lang="en-US" sz="2000" dirty="0">
                <a:solidFill>
                  <a:schemeClr val="bg1"/>
                </a:solidFill>
              </a:rPr>
              <a:t>Nagin K Papa</a:t>
            </a:r>
          </a:p>
          <a:p>
            <a:pPr marL="285750" indent="-285750">
              <a:buFont typeface="Courier New" panose="02070309020205020404" pitchFamily="49" charset="0"/>
              <a:buChar char="o"/>
            </a:pPr>
            <a:r>
              <a:rPr lang="en-US" sz="2000" dirty="0">
                <a:solidFill>
                  <a:schemeClr val="bg1"/>
                </a:solidFill>
              </a:rPr>
              <a:t>Anuj </a:t>
            </a:r>
            <a:r>
              <a:rPr lang="en-US" sz="2000" dirty="0" err="1">
                <a:solidFill>
                  <a:schemeClr val="bg1"/>
                </a:solidFill>
              </a:rPr>
              <a:t>Kanoujiya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Pragya Srivastava</a:t>
            </a:r>
          </a:p>
          <a:p>
            <a:pPr marL="285750" indent="-285750">
              <a:buFont typeface="Courier New" panose="02070309020205020404" pitchFamily="49" charset="0"/>
              <a:buChar char="o"/>
            </a:pPr>
            <a:r>
              <a:rPr lang="en-US" sz="2000" dirty="0">
                <a:solidFill>
                  <a:schemeClr val="bg1"/>
                </a:solidFill>
              </a:rPr>
              <a:t>Shin chain</a:t>
            </a:r>
          </a:p>
          <a:p>
            <a:pPr marL="285750" indent="-285750">
              <a:buFont typeface="Courier New" panose="02070309020205020404" pitchFamily="49" charset="0"/>
              <a:buChar char="o"/>
            </a:pPr>
            <a:r>
              <a:rPr lang="en-US" sz="2000" dirty="0">
                <a:solidFill>
                  <a:schemeClr val="bg1"/>
                </a:solidFill>
              </a:rPr>
              <a:t>Nandan Mehta</a:t>
            </a: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
        <p:nvSpPr>
          <p:cNvPr id="5" name="TextBox 4">
            <a:extLst>
              <a:ext uri="{FF2B5EF4-FFF2-40B4-BE49-F238E27FC236}">
                <a16:creationId xmlns:a16="http://schemas.microsoft.com/office/drawing/2014/main" id="{551B5C08-3CC0-5D50-2FA4-79E81B3BB7CF}"/>
              </a:ext>
            </a:extLst>
          </p:cNvPr>
          <p:cNvSpPr txBox="1"/>
          <p:nvPr/>
        </p:nvSpPr>
        <p:spPr>
          <a:xfrm>
            <a:off x="8677096" y="1413796"/>
            <a:ext cx="2984275" cy="4093428"/>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err="1">
                <a:solidFill>
                  <a:schemeClr val="bg1"/>
                </a:solidFill>
              </a:rPr>
              <a:t>Reyaz</a:t>
            </a:r>
            <a:r>
              <a:rPr lang="en-US" sz="2000" dirty="0">
                <a:solidFill>
                  <a:schemeClr val="bg1"/>
                </a:solidFill>
              </a:rPr>
              <a:t> </a:t>
            </a:r>
            <a:r>
              <a:rPr lang="en-US" sz="2000" dirty="0" err="1">
                <a:solidFill>
                  <a:schemeClr val="bg1"/>
                </a:solidFill>
              </a:rPr>
              <a:t>Samoon</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Anchal</a:t>
            </a:r>
            <a:r>
              <a:rPr lang="en-US" sz="2000" dirty="0">
                <a:solidFill>
                  <a:schemeClr val="bg1"/>
                </a:solidFill>
              </a:rPr>
              <a:t> Mishra</a:t>
            </a:r>
          </a:p>
          <a:p>
            <a:pPr marL="285750" indent="-285750">
              <a:buFont typeface="Courier New" panose="02070309020205020404" pitchFamily="49" charset="0"/>
              <a:buChar char="o"/>
            </a:pPr>
            <a:r>
              <a:rPr lang="en-US" sz="2000" dirty="0">
                <a:solidFill>
                  <a:schemeClr val="bg1"/>
                </a:solidFill>
              </a:rPr>
              <a:t>Amar Jyoti</a:t>
            </a:r>
          </a:p>
          <a:p>
            <a:pPr marL="285750" indent="-285750">
              <a:buFont typeface="Courier New" panose="02070309020205020404" pitchFamily="49" charset="0"/>
              <a:buChar char="o"/>
            </a:pPr>
            <a:r>
              <a:rPr lang="en-US" sz="2000" dirty="0">
                <a:solidFill>
                  <a:schemeClr val="bg1"/>
                </a:solidFill>
              </a:rPr>
              <a:t>Yogi </a:t>
            </a:r>
            <a:r>
              <a:rPr lang="en-US" sz="2000" dirty="0" err="1">
                <a:solidFill>
                  <a:schemeClr val="bg1"/>
                </a:solidFill>
              </a:rPr>
              <a:t>Tomar</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Ritick</a:t>
            </a:r>
            <a:r>
              <a:rPr lang="en-US" sz="2000" dirty="0">
                <a:solidFill>
                  <a:schemeClr val="bg1"/>
                </a:solidFill>
              </a:rPr>
              <a:t> </a:t>
            </a:r>
            <a:r>
              <a:rPr lang="en-US" sz="2000" dirty="0" err="1">
                <a:solidFill>
                  <a:schemeClr val="bg1"/>
                </a:solidFill>
              </a:rPr>
              <a:t>Konwar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Shivani Singh</a:t>
            </a:r>
          </a:p>
          <a:p>
            <a:pPr marL="285750" indent="-285750">
              <a:buFont typeface="Courier New" panose="02070309020205020404" pitchFamily="49" charset="0"/>
              <a:buChar char="o"/>
            </a:pPr>
            <a:r>
              <a:rPr lang="en-US" sz="2000" dirty="0">
                <a:solidFill>
                  <a:schemeClr val="bg1"/>
                </a:solidFill>
              </a:rPr>
              <a:t>Raj Vimal</a:t>
            </a:r>
          </a:p>
          <a:p>
            <a:pPr marL="285750" indent="-285750">
              <a:buFont typeface="Courier New" panose="02070309020205020404" pitchFamily="49" charset="0"/>
              <a:buChar char="o"/>
            </a:pPr>
            <a:r>
              <a:rPr lang="en-US" sz="2000" dirty="0">
                <a:solidFill>
                  <a:schemeClr val="bg1"/>
                </a:solidFill>
              </a:rPr>
              <a:t>Rajesh </a:t>
            </a:r>
            <a:r>
              <a:rPr lang="en-US" sz="2000" dirty="0" err="1">
                <a:solidFill>
                  <a:schemeClr val="bg1"/>
                </a:solidFill>
              </a:rPr>
              <a:t>Rohila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Piyush Mechanical</a:t>
            </a:r>
          </a:p>
          <a:p>
            <a:pPr marL="285750" indent="-285750">
              <a:buFont typeface="Courier New" panose="02070309020205020404" pitchFamily="49" charset="0"/>
              <a:buChar char="o"/>
            </a:pPr>
            <a:r>
              <a:rPr lang="en-US" sz="2000" dirty="0">
                <a:solidFill>
                  <a:schemeClr val="bg1"/>
                </a:solidFill>
              </a:rPr>
              <a:t>Amit Kumar</a:t>
            </a:r>
          </a:p>
          <a:p>
            <a:pPr marL="285750" indent="-285750">
              <a:buFont typeface="Courier New" panose="02070309020205020404" pitchFamily="49" charset="0"/>
              <a:buChar char="o"/>
            </a:pPr>
            <a:r>
              <a:rPr lang="en-US" sz="2000" dirty="0" err="1">
                <a:solidFill>
                  <a:schemeClr val="bg1"/>
                </a:solidFill>
              </a:rPr>
              <a:t>Aakheya</a:t>
            </a:r>
            <a:r>
              <a:rPr lang="en-US" sz="2000" dirty="0">
                <a:solidFill>
                  <a:schemeClr val="bg1"/>
                </a:solidFill>
              </a:rPr>
              <a:t> </a:t>
            </a:r>
            <a:r>
              <a:rPr lang="en-US" sz="2000" dirty="0" err="1">
                <a:solidFill>
                  <a:schemeClr val="bg1"/>
                </a:solidFill>
              </a:rPr>
              <a:t>Marke</a:t>
            </a:r>
            <a:r>
              <a:rPr lang="en-US" sz="2000" dirty="0">
                <a:solidFill>
                  <a:schemeClr val="bg1"/>
                </a:solidFill>
              </a:rPr>
              <a:t> B</a:t>
            </a:r>
          </a:p>
          <a:p>
            <a:pPr marL="285750" indent="-285750">
              <a:buFont typeface="Courier New" panose="02070309020205020404" pitchFamily="49" charset="0"/>
              <a:buChar char="o"/>
            </a:pPr>
            <a:r>
              <a:rPr lang="en-US" sz="2000" dirty="0">
                <a:solidFill>
                  <a:schemeClr val="bg1"/>
                </a:solidFill>
              </a:rPr>
              <a:t>Entertainment Vlog</a:t>
            </a:r>
          </a:p>
          <a:p>
            <a:pPr marL="285750" indent="-285750">
              <a:buFont typeface="Courier New" panose="02070309020205020404" pitchFamily="49" charset="0"/>
              <a:buChar char="o"/>
            </a:pPr>
            <a:r>
              <a:rPr lang="en-US" sz="2000" dirty="0">
                <a:solidFill>
                  <a:schemeClr val="bg1"/>
                </a:solidFill>
              </a:rPr>
              <a:t>Raj Yadav</a:t>
            </a:r>
          </a:p>
        </p:txBody>
      </p:sp>
    </p:spTree>
    <p:extLst>
      <p:ext uri="{BB962C8B-B14F-4D97-AF65-F5344CB8AC3E}">
        <p14:creationId xmlns:p14="http://schemas.microsoft.com/office/powerpoint/2010/main" val="104189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4708981"/>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Pawan Singh Rana</a:t>
            </a:r>
          </a:p>
          <a:p>
            <a:pPr marL="285750" indent="-285750">
              <a:buFont typeface="Courier New" panose="02070309020205020404" pitchFamily="49" charset="0"/>
              <a:buChar char="o"/>
            </a:pPr>
            <a:r>
              <a:rPr lang="en-US" sz="2000" dirty="0">
                <a:solidFill>
                  <a:schemeClr val="bg1"/>
                </a:solidFill>
              </a:rPr>
              <a:t>Tanvir Rather</a:t>
            </a:r>
          </a:p>
          <a:p>
            <a:pPr marL="285750" indent="-285750">
              <a:buFont typeface="Courier New" panose="02070309020205020404" pitchFamily="49" charset="0"/>
              <a:buChar char="o"/>
            </a:pPr>
            <a:r>
              <a:rPr lang="en-US" sz="2000" dirty="0">
                <a:solidFill>
                  <a:schemeClr val="bg1"/>
                </a:solidFill>
              </a:rPr>
              <a:t>Shiksha Aur Vikas</a:t>
            </a:r>
          </a:p>
          <a:p>
            <a:pPr marL="285750" indent="-285750">
              <a:buFont typeface="Courier New" panose="02070309020205020404" pitchFamily="49" charset="0"/>
              <a:buChar char="o"/>
            </a:pPr>
            <a:r>
              <a:rPr lang="en-US" sz="2000" dirty="0">
                <a:solidFill>
                  <a:schemeClr val="bg1"/>
                </a:solidFill>
              </a:rPr>
              <a:t>Nikhil </a:t>
            </a:r>
            <a:r>
              <a:rPr lang="en-US" sz="2000" dirty="0" err="1">
                <a:solidFill>
                  <a:schemeClr val="bg1"/>
                </a:solidFill>
              </a:rPr>
              <a:t>Venkhade</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Santi Akhil</a:t>
            </a:r>
          </a:p>
          <a:p>
            <a:pPr marL="285750" indent="-285750">
              <a:buFont typeface="Courier New" panose="02070309020205020404" pitchFamily="49" charset="0"/>
              <a:buChar char="o"/>
            </a:pPr>
            <a:r>
              <a:rPr lang="en-US" sz="2000" dirty="0">
                <a:solidFill>
                  <a:schemeClr val="bg1"/>
                </a:solidFill>
              </a:rPr>
              <a:t>Ajay Kumar</a:t>
            </a:r>
          </a:p>
          <a:p>
            <a:pPr marL="285750" indent="-285750">
              <a:buFont typeface="Courier New" panose="02070309020205020404" pitchFamily="49" charset="0"/>
              <a:buChar char="o"/>
            </a:pPr>
            <a:r>
              <a:rPr lang="en-US" sz="2000" dirty="0">
                <a:solidFill>
                  <a:schemeClr val="bg1"/>
                </a:solidFill>
              </a:rPr>
              <a:t>Chandan Kumar</a:t>
            </a:r>
          </a:p>
          <a:p>
            <a:pPr marL="285750" indent="-285750">
              <a:buFont typeface="Courier New" panose="02070309020205020404" pitchFamily="49" charset="0"/>
              <a:buChar char="o"/>
            </a:pPr>
            <a:r>
              <a:rPr lang="en-US" sz="2000" dirty="0">
                <a:solidFill>
                  <a:schemeClr val="bg1"/>
                </a:solidFill>
              </a:rPr>
              <a:t>Garima Shukla</a:t>
            </a:r>
          </a:p>
          <a:p>
            <a:pPr marL="285750" indent="-285750">
              <a:buFont typeface="Courier New" panose="02070309020205020404" pitchFamily="49" charset="0"/>
              <a:buChar char="o"/>
            </a:pPr>
            <a:r>
              <a:rPr lang="en-US" sz="2000" dirty="0" err="1">
                <a:solidFill>
                  <a:schemeClr val="bg1"/>
                </a:solidFill>
              </a:rPr>
              <a:t>Avadhesh</a:t>
            </a:r>
            <a:r>
              <a:rPr lang="en-US" sz="2000" dirty="0">
                <a:solidFill>
                  <a:schemeClr val="bg1"/>
                </a:solidFill>
              </a:rPr>
              <a:t> Yadav</a:t>
            </a:r>
          </a:p>
          <a:p>
            <a:pPr marL="285750" indent="-285750">
              <a:buFont typeface="Courier New" panose="02070309020205020404" pitchFamily="49" charset="0"/>
              <a:buChar char="o"/>
            </a:pPr>
            <a:r>
              <a:rPr lang="en-US" sz="2000" dirty="0">
                <a:solidFill>
                  <a:schemeClr val="bg1"/>
                </a:solidFill>
              </a:rPr>
              <a:t>Aman Kumar</a:t>
            </a:r>
          </a:p>
          <a:p>
            <a:pPr marL="285750" indent="-285750">
              <a:buFont typeface="Courier New" panose="02070309020205020404" pitchFamily="49" charset="0"/>
              <a:buChar char="o"/>
            </a:pPr>
            <a:r>
              <a:rPr lang="en-US" sz="2000" dirty="0" err="1">
                <a:solidFill>
                  <a:schemeClr val="bg1"/>
                </a:solidFill>
              </a:rPr>
              <a:t>Kuldeet</a:t>
            </a:r>
            <a:r>
              <a:rPr lang="en-US" sz="2000" dirty="0">
                <a:solidFill>
                  <a:schemeClr val="bg1"/>
                </a:solidFill>
              </a:rPr>
              <a:t> Das</a:t>
            </a:r>
          </a:p>
          <a:p>
            <a:pPr marL="285750" indent="-285750">
              <a:buFont typeface="Courier New" panose="02070309020205020404" pitchFamily="49" charset="0"/>
              <a:buChar char="o"/>
            </a:pPr>
            <a:r>
              <a:rPr lang="en-US" sz="2000" dirty="0">
                <a:solidFill>
                  <a:schemeClr val="bg1"/>
                </a:solidFill>
              </a:rPr>
              <a:t>Shahzad Ali</a:t>
            </a:r>
          </a:p>
          <a:p>
            <a:pPr marL="285750" indent="-285750">
              <a:buFont typeface="Courier New" panose="02070309020205020404" pitchFamily="49" charset="0"/>
              <a:buChar char="o"/>
            </a:pPr>
            <a:r>
              <a:rPr lang="en-US" sz="2000" dirty="0">
                <a:solidFill>
                  <a:schemeClr val="bg1"/>
                </a:solidFill>
              </a:rPr>
              <a:t>Alok Kumar</a:t>
            </a:r>
          </a:p>
          <a:p>
            <a:pPr marL="285750" indent="-285750">
              <a:buFont typeface="Courier New" panose="02070309020205020404" pitchFamily="49" charset="0"/>
              <a:buChar char="o"/>
            </a:pPr>
            <a:r>
              <a:rPr lang="en-US" sz="2000" dirty="0" err="1">
                <a:solidFill>
                  <a:schemeClr val="bg1"/>
                </a:solidFill>
              </a:rPr>
              <a:t>Anshit</a:t>
            </a:r>
            <a:r>
              <a:rPr lang="en-US" sz="2000" dirty="0">
                <a:solidFill>
                  <a:schemeClr val="bg1"/>
                </a:solidFill>
              </a:rPr>
              <a:t> Verma</a:t>
            </a:r>
          </a:p>
          <a:p>
            <a:pPr marL="285750" indent="-285750">
              <a:buFont typeface="Courier New" panose="02070309020205020404" pitchFamily="49" charset="0"/>
              <a:buChar char="o"/>
            </a:pPr>
            <a:r>
              <a:rPr lang="en-US" sz="2000" dirty="0">
                <a:solidFill>
                  <a:schemeClr val="bg1"/>
                </a:solidFill>
              </a:rPr>
              <a:t>Er Suhail</a:t>
            </a: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
        <p:nvSpPr>
          <p:cNvPr id="5" name="TextBox 4">
            <a:extLst>
              <a:ext uri="{FF2B5EF4-FFF2-40B4-BE49-F238E27FC236}">
                <a16:creationId xmlns:a16="http://schemas.microsoft.com/office/drawing/2014/main" id="{4CD6A2BF-374A-1BBE-2B32-FCD329E4470B}"/>
              </a:ext>
            </a:extLst>
          </p:cNvPr>
          <p:cNvSpPr txBox="1"/>
          <p:nvPr/>
        </p:nvSpPr>
        <p:spPr>
          <a:xfrm>
            <a:off x="8138433" y="1424516"/>
            <a:ext cx="2984275" cy="2862322"/>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Rajat </a:t>
            </a:r>
            <a:r>
              <a:rPr lang="en-US" sz="2000" dirty="0" err="1">
                <a:solidFill>
                  <a:schemeClr val="bg1"/>
                </a:solidFill>
              </a:rPr>
              <a:t>Bobde</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Ela Sahoo</a:t>
            </a:r>
          </a:p>
          <a:p>
            <a:pPr marL="285750" indent="-285750">
              <a:buFont typeface="Courier New" panose="02070309020205020404" pitchFamily="49" charset="0"/>
              <a:buChar char="o"/>
            </a:pPr>
            <a:r>
              <a:rPr lang="en-US" sz="2000" dirty="0">
                <a:solidFill>
                  <a:schemeClr val="bg1"/>
                </a:solidFill>
              </a:rPr>
              <a:t>Kumari Manisha</a:t>
            </a:r>
          </a:p>
          <a:p>
            <a:pPr marL="285750" indent="-285750">
              <a:buFont typeface="Courier New" panose="02070309020205020404" pitchFamily="49" charset="0"/>
              <a:buChar char="o"/>
            </a:pPr>
            <a:r>
              <a:rPr lang="en-US" sz="2000" dirty="0">
                <a:solidFill>
                  <a:schemeClr val="bg1"/>
                </a:solidFill>
              </a:rPr>
              <a:t>Deepak Kumar</a:t>
            </a:r>
          </a:p>
          <a:p>
            <a:pPr marL="285750" indent="-285750">
              <a:buFont typeface="Courier New" panose="02070309020205020404" pitchFamily="49" charset="0"/>
              <a:buChar char="o"/>
            </a:pPr>
            <a:r>
              <a:rPr lang="en-US" sz="2000" dirty="0">
                <a:solidFill>
                  <a:schemeClr val="bg1"/>
                </a:solidFill>
              </a:rPr>
              <a:t>Om Prakash </a:t>
            </a:r>
            <a:r>
              <a:rPr lang="en-US" sz="2000" dirty="0" err="1">
                <a:solidFill>
                  <a:schemeClr val="bg1"/>
                </a:solidFill>
              </a:rPr>
              <a:t>Chaurasiya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Kunal </a:t>
            </a:r>
            <a:r>
              <a:rPr lang="en-US" sz="2000" dirty="0" err="1">
                <a:solidFill>
                  <a:schemeClr val="bg1"/>
                </a:solidFill>
              </a:rPr>
              <a:t>Kisku</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Yash </a:t>
            </a:r>
            <a:r>
              <a:rPr lang="en-US" sz="2000" dirty="0" err="1">
                <a:solidFill>
                  <a:schemeClr val="bg1"/>
                </a:solidFill>
              </a:rPr>
              <a:t>Menariya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Sonakshi </a:t>
            </a:r>
            <a:r>
              <a:rPr lang="en-US" sz="2000" dirty="0" err="1">
                <a:solidFill>
                  <a:schemeClr val="bg1"/>
                </a:solidFill>
              </a:rPr>
              <a:t>Pulast</a:t>
            </a:r>
            <a:endParaRPr lang="en-US" sz="2000">
              <a:solidFill>
                <a:schemeClr val="bg1"/>
              </a:solidFill>
            </a:endParaRPr>
          </a:p>
          <a:p>
            <a:pPr marL="285750" indent="-285750">
              <a:buFont typeface="Courier New" panose="02070309020205020404" pitchFamily="49" charset="0"/>
              <a:buChar char="o"/>
            </a:pPr>
            <a:endParaRPr lang="en-US" sz="2000" dirty="0">
              <a:solidFill>
                <a:schemeClr val="bg1"/>
              </a:solidFill>
            </a:endParaRPr>
          </a:p>
        </p:txBody>
      </p:sp>
    </p:spTree>
    <p:extLst>
      <p:ext uri="{BB962C8B-B14F-4D97-AF65-F5344CB8AC3E}">
        <p14:creationId xmlns:p14="http://schemas.microsoft.com/office/powerpoint/2010/main" val="6972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9683827"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pic>
        <p:nvPicPr>
          <p:cNvPr id="6" name="Picture 5" descr="A picture containing text, mammal, dark, leopard&#10;&#10;Description automatically generated">
            <a:extLst>
              <a:ext uri="{FF2B5EF4-FFF2-40B4-BE49-F238E27FC236}">
                <a16:creationId xmlns:a16="http://schemas.microsoft.com/office/drawing/2014/main" id="{7FDE07A9-AA94-97C4-780D-8AD8BF8D6030}"/>
              </a:ext>
            </a:extLst>
          </p:cNvPr>
          <p:cNvPicPr>
            <a:picLocks noChangeAspect="1"/>
          </p:cNvPicPr>
          <p:nvPr/>
        </p:nvPicPr>
        <p:blipFill rotWithShape="1">
          <a:blip r:embed="rId7">
            <a:extLst>
              <a:ext uri="{28A0092B-C50C-407E-A947-70E740481C1C}">
                <a14:useLocalDpi xmlns:a14="http://schemas.microsoft.com/office/drawing/2010/main" val="0"/>
              </a:ext>
            </a:extLst>
          </a:blip>
          <a:srcRect l="5489" b="11642"/>
          <a:stretch/>
        </p:blipFill>
        <p:spPr>
          <a:xfrm>
            <a:off x="3535600" y="798877"/>
            <a:ext cx="5689978" cy="5319566"/>
          </a:xfrm>
          <a:prstGeom prst="rect">
            <a:avLst/>
          </a:prstGeom>
        </p:spPr>
      </p:pic>
    </p:spTree>
    <p:extLst>
      <p:ext uri="{BB962C8B-B14F-4D97-AF65-F5344CB8AC3E}">
        <p14:creationId xmlns:p14="http://schemas.microsoft.com/office/powerpoint/2010/main" val="261522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1938992"/>
          </a:xfrm>
          <a:prstGeom prst="rect">
            <a:avLst/>
          </a:prstGeom>
          <a:noFill/>
        </p:spPr>
        <p:txBody>
          <a:bodyPr wrap="square">
            <a:spAutoFit/>
          </a:bodyPr>
          <a:lstStyle/>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Newton second per square meter is the unit of_</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pressure</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kinematic viscosity</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dynamic viscosity</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surface tension</a:t>
            </a:r>
          </a:p>
        </p:txBody>
      </p:sp>
      <p:sp>
        <p:nvSpPr>
          <p:cNvPr id="3" name="TextBox 2">
            <a:extLst>
              <a:ext uri="{FF2B5EF4-FFF2-40B4-BE49-F238E27FC236}">
                <a16:creationId xmlns:a16="http://schemas.microsoft.com/office/drawing/2014/main" id="{10FFF2B0-7F55-C96A-DF33-0F540CECCF42}"/>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2778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algn="just">
              <a:buAutoNum type="alphaUcPeriod" startAt="17"/>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The process of removing unwanted material from the casting is called.</a:t>
            </a:r>
          </a:p>
          <a:p>
            <a:pPr marL="480472"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Fettling </a:t>
            </a:r>
          </a:p>
          <a:p>
            <a:pPr marL="480472"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Cleaning </a:t>
            </a:r>
          </a:p>
          <a:p>
            <a:pPr marL="480472"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Finishing </a:t>
            </a:r>
          </a:p>
          <a:p>
            <a:pPr marL="480472"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Blowing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14489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599002" indent="-59900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The condition for the reversibility of a cycle is !</a:t>
            </a:r>
          </a:p>
          <a:p>
            <a:pPr marL="598488" indent="-5715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A. the pressure and temperature of the working  substance must not differ, appreciably, from  those of the surroundings at any stage in the  process </a:t>
            </a:r>
          </a:p>
          <a:p>
            <a:pPr marL="598488" indent="-5715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B. all the processes, taking place in the cycle of  operation, must be extremely slow </a:t>
            </a:r>
          </a:p>
          <a:p>
            <a:pPr marL="598488" indent="-5715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C. the working parts of the engine must be  friction free </a:t>
            </a:r>
          </a:p>
          <a:p>
            <a:pPr marL="598488" indent="-5715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D. all of the above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82537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2301</Words>
  <Application>Microsoft Macintosh PowerPoint</Application>
  <PresentationFormat>Widescreen</PresentationFormat>
  <Paragraphs>329</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 Chancery</vt:lpstr>
      <vt:lpstr>Arial</vt:lpstr>
      <vt:lpstr>Britannic Bold</vt:lpstr>
      <vt:lpstr>Calibri</vt:lpstr>
      <vt:lpstr>Calibri Light</vt:lpstr>
      <vt:lpstr>Courier New</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User111116390</dc:creator>
  <cp:lastModifiedBy>User111116390</cp:lastModifiedBy>
  <cp:revision>1</cp:revision>
  <dcterms:created xsi:type="dcterms:W3CDTF">2023-04-19T09:20:29Z</dcterms:created>
  <dcterms:modified xsi:type="dcterms:W3CDTF">2023-04-19T10:14:34Z</dcterms:modified>
</cp:coreProperties>
</file>