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35343" r:id="rId2"/>
    <p:sldId id="33269" r:id="rId3"/>
    <p:sldId id="37396" r:id="rId4"/>
    <p:sldId id="37267" r:id="rId5"/>
    <p:sldId id="37818" r:id="rId6"/>
    <p:sldId id="35376" r:id="rId7"/>
    <p:sldId id="37397" r:id="rId8"/>
    <p:sldId id="35627" r:id="rId9"/>
    <p:sldId id="35628" r:id="rId10"/>
    <p:sldId id="36047" r:id="rId11"/>
    <p:sldId id="37814" r:id="rId12"/>
    <p:sldId id="37549" r:id="rId13"/>
    <p:sldId id="37550" r:id="rId14"/>
    <p:sldId id="37551" r:id="rId15"/>
    <p:sldId id="37816" r:id="rId16"/>
    <p:sldId id="37553" r:id="rId17"/>
    <p:sldId id="37554" r:id="rId18"/>
    <p:sldId id="37555" r:id="rId19"/>
    <p:sldId id="37822" r:id="rId20"/>
    <p:sldId id="37556" r:id="rId21"/>
    <p:sldId id="37557" r:id="rId22"/>
    <p:sldId id="37558" r:id="rId23"/>
    <p:sldId id="37559" r:id="rId24"/>
    <p:sldId id="37560" r:id="rId25"/>
    <p:sldId id="37561" r:id="rId26"/>
    <p:sldId id="37562" r:id="rId27"/>
    <p:sldId id="37563" r:id="rId28"/>
    <p:sldId id="37597" r:id="rId29"/>
    <p:sldId id="37815" r:id="rId30"/>
    <p:sldId id="37567" r:id="rId31"/>
    <p:sldId id="37568" r:id="rId32"/>
    <p:sldId id="37569" r:id="rId33"/>
    <p:sldId id="37570" r:id="rId34"/>
    <p:sldId id="37571" r:id="rId35"/>
    <p:sldId id="37572" r:id="rId36"/>
    <p:sldId id="37573" r:id="rId37"/>
    <p:sldId id="37574" r:id="rId38"/>
    <p:sldId id="37575" r:id="rId39"/>
    <p:sldId id="37638" r:id="rId40"/>
    <p:sldId id="37639" r:id="rId41"/>
    <p:sldId id="37640" r:id="rId42"/>
    <p:sldId id="37756" r:id="rId43"/>
    <p:sldId id="37757" r:id="rId44"/>
    <p:sldId id="37758" r:id="rId45"/>
    <p:sldId id="37759" r:id="rId46"/>
    <p:sldId id="37760" r:id="rId47"/>
    <p:sldId id="37761" r:id="rId48"/>
    <p:sldId id="37762" r:id="rId49"/>
    <p:sldId id="37763" r:id="rId50"/>
    <p:sldId id="37764" r:id="rId51"/>
    <p:sldId id="37766" r:id="rId52"/>
    <p:sldId id="37767" r:id="rId53"/>
    <p:sldId id="37768" r:id="rId54"/>
    <p:sldId id="37773" r:id="rId55"/>
    <p:sldId id="37774" r:id="rId56"/>
    <p:sldId id="37775" r:id="rId57"/>
    <p:sldId id="37823" r:id="rId58"/>
    <p:sldId id="37430" r:id="rId59"/>
    <p:sldId id="37824" r:id="rId60"/>
    <p:sldId id="37825" r:id="rId61"/>
    <p:sldId id="37826" r:id="rId62"/>
    <p:sldId id="37819" r:id="rId63"/>
    <p:sldId id="37827" r:id="rId64"/>
    <p:sldId id="37828" r:id="rId65"/>
    <p:sldId id="37829" r:id="rId66"/>
    <p:sldId id="37830" r:id="rId67"/>
    <p:sldId id="37831" r:id="rId68"/>
    <p:sldId id="37832" r:id="rId69"/>
    <p:sldId id="37833" r:id="rId70"/>
    <p:sldId id="37834" r:id="rId71"/>
    <p:sldId id="37835" r:id="rId72"/>
    <p:sldId id="37836" r:id="rId73"/>
    <p:sldId id="37837" r:id="rId74"/>
    <p:sldId id="37802" r:id="rId75"/>
    <p:sldId id="37805" r:id="rId76"/>
    <p:sldId id="37808" r:id="rId77"/>
    <p:sldId id="37646" r:id="rId78"/>
    <p:sldId id="37035" r:id="rId79"/>
    <p:sldId id="36958" r:id="rId80"/>
    <p:sldId id="37817" r:id="rId81"/>
    <p:sldId id="35265" r:id="rId82"/>
    <p:sldId id="795" r:id="rId83"/>
    <p:sldId id="265" r:id="rId84"/>
    <p:sldId id="26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E2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2" d="100"/>
          <a:sy n="82" d="100"/>
        </p:scale>
        <p:origin x="600"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FA1D4-3274-4C1A-879B-27D81AFBAFDA}" type="datetimeFigureOut">
              <a:rPr lang="en-IN" smtClean="0"/>
              <a:t>17-04-2023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47F69-F3B6-46E7-B74F-29E991E692FC}" type="slidenum">
              <a:rPr lang="en-IN" smtClean="0"/>
              <a:t>‹#›</a:t>
            </a:fld>
            <a:endParaRPr lang="en-IN"/>
          </a:p>
        </p:txBody>
      </p:sp>
    </p:spTree>
    <p:extLst>
      <p:ext uri="{BB962C8B-B14F-4D97-AF65-F5344CB8AC3E}">
        <p14:creationId xmlns:p14="http://schemas.microsoft.com/office/powerpoint/2010/main" val="277254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9</a:t>
            </a:fld>
            <a:endParaRPr lang="en-US"/>
          </a:p>
        </p:txBody>
      </p:sp>
    </p:spTree>
    <p:extLst>
      <p:ext uri="{BB962C8B-B14F-4D97-AF65-F5344CB8AC3E}">
        <p14:creationId xmlns:p14="http://schemas.microsoft.com/office/powerpoint/2010/main" val="4147886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21</a:t>
            </a:fld>
            <a:endParaRPr lang="en-US"/>
          </a:p>
        </p:txBody>
      </p:sp>
    </p:spTree>
    <p:extLst>
      <p:ext uri="{BB962C8B-B14F-4D97-AF65-F5344CB8AC3E}">
        <p14:creationId xmlns:p14="http://schemas.microsoft.com/office/powerpoint/2010/main" val="4102342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22</a:t>
            </a:fld>
            <a:endParaRPr lang="en-US"/>
          </a:p>
        </p:txBody>
      </p:sp>
    </p:spTree>
    <p:extLst>
      <p:ext uri="{BB962C8B-B14F-4D97-AF65-F5344CB8AC3E}">
        <p14:creationId xmlns:p14="http://schemas.microsoft.com/office/powerpoint/2010/main" val="214671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24</a:t>
            </a:fld>
            <a:endParaRPr lang="en-US"/>
          </a:p>
        </p:txBody>
      </p:sp>
    </p:spTree>
    <p:extLst>
      <p:ext uri="{BB962C8B-B14F-4D97-AF65-F5344CB8AC3E}">
        <p14:creationId xmlns:p14="http://schemas.microsoft.com/office/powerpoint/2010/main" val="886994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25</a:t>
            </a:fld>
            <a:endParaRPr lang="en-US"/>
          </a:p>
        </p:txBody>
      </p:sp>
    </p:spTree>
    <p:extLst>
      <p:ext uri="{BB962C8B-B14F-4D97-AF65-F5344CB8AC3E}">
        <p14:creationId xmlns:p14="http://schemas.microsoft.com/office/powerpoint/2010/main" val="2774910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27</a:t>
            </a:fld>
            <a:endParaRPr lang="en-US"/>
          </a:p>
        </p:txBody>
      </p:sp>
    </p:spTree>
    <p:extLst>
      <p:ext uri="{BB962C8B-B14F-4D97-AF65-F5344CB8AC3E}">
        <p14:creationId xmlns:p14="http://schemas.microsoft.com/office/powerpoint/2010/main" val="1106081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28</a:t>
            </a:fld>
            <a:endParaRPr lang="en-US"/>
          </a:p>
        </p:txBody>
      </p:sp>
    </p:spTree>
    <p:extLst>
      <p:ext uri="{BB962C8B-B14F-4D97-AF65-F5344CB8AC3E}">
        <p14:creationId xmlns:p14="http://schemas.microsoft.com/office/powerpoint/2010/main" val="1365130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29</a:t>
            </a:fld>
            <a:endParaRPr lang="en-US"/>
          </a:p>
        </p:txBody>
      </p:sp>
    </p:spTree>
    <p:extLst>
      <p:ext uri="{BB962C8B-B14F-4D97-AF65-F5344CB8AC3E}">
        <p14:creationId xmlns:p14="http://schemas.microsoft.com/office/powerpoint/2010/main" val="942500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31</a:t>
            </a:fld>
            <a:endParaRPr lang="en-US"/>
          </a:p>
        </p:txBody>
      </p:sp>
    </p:spTree>
    <p:extLst>
      <p:ext uri="{BB962C8B-B14F-4D97-AF65-F5344CB8AC3E}">
        <p14:creationId xmlns:p14="http://schemas.microsoft.com/office/powerpoint/2010/main" val="30464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32</a:t>
            </a:fld>
            <a:endParaRPr lang="en-US"/>
          </a:p>
        </p:txBody>
      </p:sp>
    </p:spTree>
    <p:extLst>
      <p:ext uri="{BB962C8B-B14F-4D97-AF65-F5344CB8AC3E}">
        <p14:creationId xmlns:p14="http://schemas.microsoft.com/office/powerpoint/2010/main" val="343957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34</a:t>
            </a:fld>
            <a:endParaRPr lang="en-US"/>
          </a:p>
        </p:txBody>
      </p:sp>
    </p:spTree>
    <p:extLst>
      <p:ext uri="{BB962C8B-B14F-4D97-AF65-F5344CB8AC3E}">
        <p14:creationId xmlns:p14="http://schemas.microsoft.com/office/powerpoint/2010/main" val="403301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10</a:t>
            </a:fld>
            <a:endParaRPr lang="en-US"/>
          </a:p>
        </p:txBody>
      </p:sp>
    </p:spTree>
    <p:extLst>
      <p:ext uri="{BB962C8B-B14F-4D97-AF65-F5344CB8AC3E}">
        <p14:creationId xmlns:p14="http://schemas.microsoft.com/office/powerpoint/2010/main" val="136549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35</a:t>
            </a:fld>
            <a:endParaRPr lang="en-US"/>
          </a:p>
        </p:txBody>
      </p:sp>
    </p:spTree>
    <p:extLst>
      <p:ext uri="{BB962C8B-B14F-4D97-AF65-F5344CB8AC3E}">
        <p14:creationId xmlns:p14="http://schemas.microsoft.com/office/powerpoint/2010/main" val="23750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37</a:t>
            </a:fld>
            <a:endParaRPr lang="en-US"/>
          </a:p>
        </p:txBody>
      </p:sp>
    </p:spTree>
    <p:extLst>
      <p:ext uri="{BB962C8B-B14F-4D97-AF65-F5344CB8AC3E}">
        <p14:creationId xmlns:p14="http://schemas.microsoft.com/office/powerpoint/2010/main" val="2563690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38</a:t>
            </a:fld>
            <a:endParaRPr lang="en-US"/>
          </a:p>
        </p:txBody>
      </p:sp>
    </p:spTree>
    <p:extLst>
      <p:ext uri="{BB962C8B-B14F-4D97-AF65-F5344CB8AC3E}">
        <p14:creationId xmlns:p14="http://schemas.microsoft.com/office/powerpoint/2010/main" val="158755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40</a:t>
            </a:fld>
            <a:endParaRPr lang="en-US"/>
          </a:p>
        </p:txBody>
      </p:sp>
    </p:spTree>
    <p:extLst>
      <p:ext uri="{BB962C8B-B14F-4D97-AF65-F5344CB8AC3E}">
        <p14:creationId xmlns:p14="http://schemas.microsoft.com/office/powerpoint/2010/main" val="2853407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41</a:t>
            </a:fld>
            <a:endParaRPr lang="en-US"/>
          </a:p>
        </p:txBody>
      </p:sp>
    </p:spTree>
    <p:extLst>
      <p:ext uri="{BB962C8B-B14F-4D97-AF65-F5344CB8AC3E}">
        <p14:creationId xmlns:p14="http://schemas.microsoft.com/office/powerpoint/2010/main" val="759776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43</a:t>
            </a:fld>
            <a:endParaRPr lang="en-US"/>
          </a:p>
        </p:txBody>
      </p:sp>
    </p:spTree>
    <p:extLst>
      <p:ext uri="{BB962C8B-B14F-4D97-AF65-F5344CB8AC3E}">
        <p14:creationId xmlns:p14="http://schemas.microsoft.com/office/powerpoint/2010/main" val="4147886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44</a:t>
            </a:fld>
            <a:endParaRPr lang="en-US"/>
          </a:p>
        </p:txBody>
      </p:sp>
    </p:spTree>
    <p:extLst>
      <p:ext uri="{BB962C8B-B14F-4D97-AF65-F5344CB8AC3E}">
        <p14:creationId xmlns:p14="http://schemas.microsoft.com/office/powerpoint/2010/main" val="136549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46</a:t>
            </a:fld>
            <a:endParaRPr lang="en-US"/>
          </a:p>
        </p:txBody>
      </p:sp>
    </p:spTree>
    <p:extLst>
      <p:ext uri="{BB962C8B-B14F-4D97-AF65-F5344CB8AC3E}">
        <p14:creationId xmlns:p14="http://schemas.microsoft.com/office/powerpoint/2010/main" val="13510029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47</a:t>
            </a:fld>
            <a:endParaRPr lang="en-US"/>
          </a:p>
        </p:txBody>
      </p:sp>
    </p:spTree>
    <p:extLst>
      <p:ext uri="{BB962C8B-B14F-4D97-AF65-F5344CB8AC3E}">
        <p14:creationId xmlns:p14="http://schemas.microsoft.com/office/powerpoint/2010/main" val="1230110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49</a:t>
            </a:fld>
            <a:endParaRPr lang="en-US"/>
          </a:p>
        </p:txBody>
      </p:sp>
    </p:spTree>
    <p:extLst>
      <p:ext uri="{BB962C8B-B14F-4D97-AF65-F5344CB8AC3E}">
        <p14:creationId xmlns:p14="http://schemas.microsoft.com/office/powerpoint/2010/main" val="328732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11</a:t>
            </a:fld>
            <a:endParaRPr lang="en-US"/>
          </a:p>
        </p:txBody>
      </p:sp>
    </p:spTree>
    <p:extLst>
      <p:ext uri="{BB962C8B-B14F-4D97-AF65-F5344CB8AC3E}">
        <p14:creationId xmlns:p14="http://schemas.microsoft.com/office/powerpoint/2010/main" val="952521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50</a:t>
            </a:fld>
            <a:endParaRPr lang="en-US"/>
          </a:p>
        </p:txBody>
      </p:sp>
    </p:spTree>
    <p:extLst>
      <p:ext uri="{BB962C8B-B14F-4D97-AF65-F5344CB8AC3E}">
        <p14:creationId xmlns:p14="http://schemas.microsoft.com/office/powerpoint/2010/main" val="1478251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52</a:t>
            </a:fld>
            <a:endParaRPr lang="en-US"/>
          </a:p>
        </p:txBody>
      </p:sp>
    </p:spTree>
    <p:extLst>
      <p:ext uri="{BB962C8B-B14F-4D97-AF65-F5344CB8AC3E}">
        <p14:creationId xmlns:p14="http://schemas.microsoft.com/office/powerpoint/2010/main" val="4102342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53</a:t>
            </a:fld>
            <a:endParaRPr lang="en-US"/>
          </a:p>
        </p:txBody>
      </p:sp>
    </p:spTree>
    <p:extLst>
      <p:ext uri="{BB962C8B-B14F-4D97-AF65-F5344CB8AC3E}">
        <p14:creationId xmlns:p14="http://schemas.microsoft.com/office/powerpoint/2010/main" val="2146717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55</a:t>
            </a:fld>
            <a:endParaRPr lang="en-US"/>
          </a:p>
        </p:txBody>
      </p:sp>
    </p:spTree>
    <p:extLst>
      <p:ext uri="{BB962C8B-B14F-4D97-AF65-F5344CB8AC3E}">
        <p14:creationId xmlns:p14="http://schemas.microsoft.com/office/powerpoint/2010/main" val="1106081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56</a:t>
            </a:fld>
            <a:endParaRPr lang="en-US"/>
          </a:p>
        </p:txBody>
      </p:sp>
    </p:spTree>
    <p:extLst>
      <p:ext uri="{BB962C8B-B14F-4D97-AF65-F5344CB8AC3E}">
        <p14:creationId xmlns:p14="http://schemas.microsoft.com/office/powerpoint/2010/main" val="13651300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57</a:t>
            </a:fld>
            <a:endParaRPr lang="en-US"/>
          </a:p>
        </p:txBody>
      </p:sp>
    </p:spTree>
    <p:extLst>
      <p:ext uri="{BB962C8B-B14F-4D97-AF65-F5344CB8AC3E}">
        <p14:creationId xmlns:p14="http://schemas.microsoft.com/office/powerpoint/2010/main" val="2062886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58</a:t>
            </a:fld>
            <a:endParaRPr lang="en-US"/>
          </a:p>
        </p:txBody>
      </p:sp>
    </p:spTree>
    <p:extLst>
      <p:ext uri="{BB962C8B-B14F-4D97-AF65-F5344CB8AC3E}">
        <p14:creationId xmlns:p14="http://schemas.microsoft.com/office/powerpoint/2010/main" val="138920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13</a:t>
            </a:fld>
            <a:endParaRPr lang="en-US"/>
          </a:p>
        </p:txBody>
      </p:sp>
    </p:spTree>
    <p:extLst>
      <p:ext uri="{BB962C8B-B14F-4D97-AF65-F5344CB8AC3E}">
        <p14:creationId xmlns:p14="http://schemas.microsoft.com/office/powerpoint/2010/main" val="135100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14</a:t>
            </a:fld>
            <a:endParaRPr lang="en-US"/>
          </a:p>
        </p:txBody>
      </p:sp>
    </p:spTree>
    <p:extLst>
      <p:ext uri="{BB962C8B-B14F-4D97-AF65-F5344CB8AC3E}">
        <p14:creationId xmlns:p14="http://schemas.microsoft.com/office/powerpoint/2010/main" val="1230110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15</a:t>
            </a:fld>
            <a:endParaRPr lang="en-US"/>
          </a:p>
        </p:txBody>
      </p:sp>
    </p:spTree>
    <p:extLst>
      <p:ext uri="{BB962C8B-B14F-4D97-AF65-F5344CB8AC3E}">
        <p14:creationId xmlns:p14="http://schemas.microsoft.com/office/powerpoint/2010/main" val="2526948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17</a:t>
            </a:fld>
            <a:endParaRPr lang="en-US"/>
          </a:p>
        </p:txBody>
      </p:sp>
    </p:spTree>
    <p:extLst>
      <p:ext uri="{BB962C8B-B14F-4D97-AF65-F5344CB8AC3E}">
        <p14:creationId xmlns:p14="http://schemas.microsoft.com/office/powerpoint/2010/main" val="3287329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18</a:t>
            </a:fld>
            <a:endParaRPr lang="en-US"/>
          </a:p>
        </p:txBody>
      </p:sp>
    </p:spTree>
    <p:extLst>
      <p:ext uri="{BB962C8B-B14F-4D97-AF65-F5344CB8AC3E}">
        <p14:creationId xmlns:p14="http://schemas.microsoft.com/office/powerpoint/2010/main" val="147825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B19D8-8864-4C54-BCA5-FE72806C74D7}" type="slidenum">
              <a:rPr lang="en-US" smtClean="0"/>
              <a:t>19</a:t>
            </a:fld>
            <a:endParaRPr lang="en-US"/>
          </a:p>
        </p:txBody>
      </p:sp>
    </p:spTree>
    <p:extLst>
      <p:ext uri="{BB962C8B-B14F-4D97-AF65-F5344CB8AC3E}">
        <p14:creationId xmlns:p14="http://schemas.microsoft.com/office/powerpoint/2010/main" val="282036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17-04-2023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17-04-2023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
        <p:nvSpPr>
          <p:cNvPr id="9" name="TextBox 8">
            <a:extLst>
              <a:ext uri="{FF2B5EF4-FFF2-40B4-BE49-F238E27FC236}">
                <a16:creationId xmlns:a16="http://schemas.microsoft.com/office/drawing/2014/main" id="{02C86B65-5331-92D0-15B7-5D99E4E928C0}"/>
              </a:ext>
            </a:extLst>
          </p:cNvPr>
          <p:cNvSpPr txBox="1"/>
          <p:nvPr userDrawn="1"/>
        </p:nvSpPr>
        <p:spPr>
          <a:xfrm>
            <a:off x="14516" y="6448959"/>
            <a:ext cx="5529943" cy="400110"/>
          </a:xfrm>
          <a:prstGeom prst="rect">
            <a:avLst/>
          </a:prstGeom>
          <a:solidFill>
            <a:srgbClr val="FFFF00"/>
          </a:solidFill>
        </p:spPr>
        <p:txBody>
          <a:bodyPr wrap="square" rtlCol="0">
            <a:spAutoFit/>
          </a:bodyPr>
          <a:lstStyle/>
          <a:p>
            <a:pPr algn="ctr"/>
            <a:r>
              <a:rPr lang="en-US" sz="2000" b="1" dirty="0"/>
              <a:t>Use Code: </a:t>
            </a:r>
            <a:r>
              <a:rPr lang="en-US" sz="2000" b="1" dirty="0">
                <a:solidFill>
                  <a:srgbClr val="C00000"/>
                </a:solidFill>
              </a:rPr>
              <a:t>Y182</a:t>
            </a:r>
            <a:r>
              <a:rPr lang="en-US" sz="2000" b="1" dirty="0"/>
              <a:t> For Max.</a:t>
            </a:r>
            <a:r>
              <a:rPr lang="en-US" sz="2000" b="1" baseline="0" dirty="0"/>
              <a:t> Discount </a:t>
            </a:r>
            <a:endParaRPr lang="en-US" sz="2000" b="1" dirty="0"/>
          </a:p>
        </p:txBody>
      </p:sp>
      <p:sp>
        <p:nvSpPr>
          <p:cNvPr id="13" name="TextBox 12">
            <a:extLst>
              <a:ext uri="{FF2B5EF4-FFF2-40B4-BE49-F238E27FC236}">
                <a16:creationId xmlns:a16="http://schemas.microsoft.com/office/drawing/2014/main" id="{CC5ECCFA-D08A-C9CE-0D01-C1D98EF7133B}"/>
              </a:ext>
            </a:extLst>
          </p:cNvPr>
          <p:cNvSpPr txBox="1"/>
          <p:nvPr userDrawn="1"/>
        </p:nvSpPr>
        <p:spPr>
          <a:xfrm>
            <a:off x="5544459" y="6459360"/>
            <a:ext cx="6705709" cy="400110"/>
          </a:xfrm>
          <a:prstGeom prst="rect">
            <a:avLst/>
          </a:prstGeom>
          <a:solidFill>
            <a:schemeClr val="tx1"/>
          </a:solidFill>
        </p:spPr>
        <p:txBody>
          <a:bodyPr wrap="square" rtlCol="0">
            <a:spAutoFit/>
          </a:bodyPr>
          <a:lstStyle/>
          <a:p>
            <a:pPr algn="ctr"/>
            <a:r>
              <a:rPr lang="en-US" sz="2000" b="1" dirty="0">
                <a:solidFill>
                  <a:schemeClr val="bg1"/>
                </a:solidFill>
              </a:rPr>
              <a:t>Use Code: </a:t>
            </a:r>
            <a:r>
              <a:rPr lang="en-US" sz="2000" b="1" dirty="0">
                <a:solidFill>
                  <a:srgbClr val="FFFF00"/>
                </a:solidFill>
              </a:rPr>
              <a:t>Y182S</a:t>
            </a:r>
            <a:r>
              <a:rPr lang="en-US" sz="2000" b="1" dirty="0">
                <a:solidFill>
                  <a:schemeClr val="bg1"/>
                </a:solidFill>
              </a:rPr>
              <a:t> For Max.</a:t>
            </a:r>
            <a:r>
              <a:rPr lang="en-US" sz="2000" b="1" baseline="0" dirty="0">
                <a:solidFill>
                  <a:schemeClr val="bg1"/>
                </a:solidFill>
              </a:rPr>
              <a:t> Discount on Books and Test Series </a:t>
            </a:r>
            <a:endParaRPr lang="en-US" sz="2000" b="1" dirty="0">
              <a:solidFill>
                <a:schemeClr val="bg1"/>
              </a:solidFill>
            </a:endParaRPr>
          </a:p>
        </p:txBody>
      </p:sp>
      <p:pic>
        <p:nvPicPr>
          <p:cNvPr id="10" name="Picture 9">
            <a:extLst>
              <a:ext uri="{FF2B5EF4-FFF2-40B4-BE49-F238E27FC236}">
                <a16:creationId xmlns:a16="http://schemas.microsoft.com/office/drawing/2014/main" id="{B356A45C-D2C7-AB62-7763-3E1981AD6945}"/>
              </a:ext>
            </a:extLst>
          </p:cNvPr>
          <p:cNvPicPr>
            <a:picLocks noChangeAspect="1"/>
          </p:cNvPicPr>
          <p:nvPr userDrawn="1"/>
        </p:nvPicPr>
        <p:blipFill>
          <a:blip r:embed="rId13"/>
          <a:stretch>
            <a:fillRect/>
          </a:stretch>
        </p:blipFill>
        <p:spPr>
          <a:xfrm>
            <a:off x="0" y="8930"/>
            <a:ext cx="12192000" cy="793507"/>
          </a:xfrm>
          <a:prstGeom prst="rect">
            <a:avLst/>
          </a:prstGeom>
        </p:spPr>
      </p:pic>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37b29382-9a89-420d-8c1e-dfacbf9ea12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a:extLst>
              <a:ext uri="{FF2B5EF4-FFF2-40B4-BE49-F238E27FC236}">
                <a16:creationId xmlns:a16="http://schemas.microsoft.com/office/drawing/2014/main" id="{5D982EAE-F338-4615-8F91-F1686479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0F1934C-B2B3-11A3-9396-474E6B1032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0658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16758"/>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जी20 में कृषि प्रमुख वैज्ञानिकों (एमएसीएस) की 12वीं बैठक 17-19 अप्रैल, 2023 को वाराणसी में आयोजित होने वाली है।</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12वें एमएसीएस सम्मेलन का विषय "स्वस्थ लोगों और ग्रह के लिए सतत कृषि और खाद्य प्रणाली" है।</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बैठक में महर्षि (बाजरा और अन्य प्राचीन अनाज अंतरराष्ट्रीय शोध) पहल पर भी चर्चा की जाएगी।</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चार प्राथमिक क्षेत्र हैं जिन पर केंद्रित चर्चा होगी: खाद्य सुरक्षा और पोषण, जलवायु अनुकूल कृषि के दृष्टिकोण के माध्यम से टिकाऊ कृषि, कृषि परिवर्तन के लिए डिजिटलीकरण और क्षेत्र में अनुसंधान और विकास के लिए सार्वजनिक-निजी भागीदारी।</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27812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0" lvl="1" algn="just"/>
            <a:r>
              <a:rPr lang="hi-IN" sz="3600" b="1" dirty="0">
                <a:ln>
                  <a:solidFill>
                    <a:srgbClr val="7030A0"/>
                  </a:solidFill>
                </a:ln>
                <a:solidFill>
                  <a:srgbClr val="040F79"/>
                </a:solidFill>
                <a:latin typeface="Kokila" pitchFamily="34" charset="0"/>
                <a:ea typeface="Arial Unicode MS" pitchFamily="34" charset="-128"/>
                <a:cs typeface="Kokila" pitchFamily="34" charset="0"/>
              </a:rPr>
              <a:t>समाचार में </a:t>
            </a:r>
            <a:r>
              <a:rPr lang="en-IN" sz="3600" b="1" dirty="0">
                <a:ln>
                  <a:solidFill>
                    <a:srgbClr val="7030A0"/>
                  </a:solidFill>
                </a:ln>
                <a:solidFill>
                  <a:srgbClr val="040F79"/>
                </a:solidFill>
                <a:latin typeface="Kokila" pitchFamily="34" charset="0"/>
                <a:ea typeface="Arial Unicode MS" pitchFamily="34" charset="-128"/>
                <a:cs typeface="Kokila" pitchFamily="34" charset="0"/>
              </a:rPr>
              <a:t>G20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नोट – सभी बैठकें भारत द्वारा </a:t>
            </a:r>
            <a:r>
              <a:rPr lang="en-IN" sz="3600" b="1" dirty="0">
                <a:ln>
                  <a:solidFill>
                    <a:srgbClr val="7030A0"/>
                  </a:solidFill>
                </a:ln>
                <a:solidFill>
                  <a:srgbClr val="040F79"/>
                </a:solidFill>
                <a:latin typeface="Kokila" pitchFamily="34" charset="0"/>
                <a:ea typeface="Arial Unicode MS" pitchFamily="34" charset="-128"/>
                <a:cs typeface="Kokila" pitchFamily="34" charset="0"/>
              </a:rPr>
              <a:t>G20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अध्यक्षता में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दूसरी महिला 20 (</a:t>
            </a:r>
            <a:r>
              <a:rPr lang="en-IN" sz="3600" b="1" dirty="0">
                <a:ln>
                  <a:solidFill>
                    <a:srgbClr val="7030A0"/>
                  </a:solidFill>
                </a:ln>
                <a:solidFill>
                  <a:srgbClr val="040F79"/>
                </a:solidFill>
                <a:latin typeface="Kokila" pitchFamily="34" charset="0"/>
                <a:ea typeface="Arial Unicode MS" pitchFamily="34" charset="-128"/>
                <a:cs typeface="Kokila" pitchFamily="34" charset="0"/>
              </a:rPr>
              <a:t>W20)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अंतर्राष्ट्रीय बैठक - जयपुर, राजस्थान (13 - 14 अप्रैल 2023)</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G20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डेवलपमेंट वर्किंग ग्रुप की दूसरी बैठक - कुमारकोम, केरल (7 अप्रैल 2023)</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यूथ20 (वाई20) परामर्श बैठक - आईआईटी कानपुर (5 - 6 अप्रैल 2023)</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चौथी व्यावसायिक 20 (बी20) बैठक - कोहिमा, नागालैंड (4 - 6 अप्रैल 2023)</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778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कौन सी कंपनी 50 लाख से अधिक शेयरधारकों वाली पहली भारतीय कंपनी बन गई है?</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Which company has become the first Indian company to have over 50 lakh shareholders?</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टीसीएस / TCS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जिओ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Jio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Yes Bank /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यस बैंक</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(d</a:t>
            </a:r>
            <a:r>
              <a:rPr lang="en-IN"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टाटा पावर</a:t>
            </a:r>
            <a:r>
              <a:rPr lang="en-US" sz="3600" b="1" dirty="0">
                <a:ln>
                  <a:solidFill>
                    <a:srgbClr val="002060"/>
                  </a:solidFill>
                </a:ln>
                <a:solidFill>
                  <a:srgbClr val="040F79"/>
                </a:solidFill>
                <a:latin typeface="Kokila" pitchFamily="34" charset="0"/>
                <a:ea typeface="Arial Unicode MS" pitchFamily="34" charset="-128"/>
                <a:cs typeface="Kokila" pitchFamily="34" charset="0"/>
              </a:rPr>
              <a:t>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Tata Power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412068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0" name="Picture 2" descr="Daily GK Update: 14th April 2023">
            <a:extLst>
              <a:ext uri="{FF2B5EF4-FFF2-40B4-BE49-F238E27FC236}">
                <a16:creationId xmlns:a16="http://schemas.microsoft.com/office/drawing/2014/main" id="{4BC992FF-D742-1A33-745D-B1262B1CA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761" y="1341227"/>
            <a:ext cx="4175546" cy="417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6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78478"/>
          </a:xfrm>
          <a:prstGeom prst="rect">
            <a:avLst/>
          </a:prstGeom>
          <a:noFill/>
        </p:spPr>
        <p:txBody>
          <a:bodyPr wrap="square" rtlCol="0">
            <a:spAutoFit/>
          </a:bodyPr>
          <a:lstStyle/>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निजी क्षेत्र का ऋणदाता यस बैंक 50 लाख से अधिक शेयरधारकों वाली पहली भारतीय कंपनी बन गई है।</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दिसंबर 2022 के शेयरधारिता के आंकड़ों के अनुसार, टाटा पावर 38.5 लाख शेयरधारकों के साथ दूसरे स्थान पर थी, जिसके बाद 33.6 लाख शेयरधारकों के साथ रिलायंस इंडस्ट्रीज थी।</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31 मार्च, 2023 तक बैंक के 50.6 लाख शेयरधारक थे, जो सभी सार्वजनिक शेयरधारक थे।</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यह दिसंबर 2022 तक 48.1 लाख शेयरधारकों से वृद्धि थी, जो मार्च 2020 में पुनर्निर्माण योजना के तहत बैंक के इक्विटी शेयरों वाले शेयरधारकों के लिए तीन साल की लॉक-इन अवधि के अंत के कारण होने की संभावना थी।</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1178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416320"/>
          </a:xfrm>
          <a:prstGeom prst="rect">
            <a:avLst/>
          </a:prstGeom>
          <a:noFill/>
        </p:spPr>
        <p:txBody>
          <a:bodyPr wrap="square" rtlCol="0">
            <a:spAutoFit/>
          </a:bodyPr>
          <a:lstStyle/>
          <a:p>
            <a:pPr marL="0" lvl="1"/>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यस बैंक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स्थापना – 2004</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मुख्यालय – मुंबई, महाराष्ट्र</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एमडी और सीईओ – प्रशांत कुमार</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अध्यक्ष – सुनील मेहता</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टैगलाइन – हमारी विशेषज्ञता का अनुभव करें</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6137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नाम से हाल ही में अम्बेडकर सर्किट टूरिस्ट ट्रेन लांच की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By which of the following name Ambedkar Circuit Tourist Train has been launched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दर्शन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Bharat Darshan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देखो अपना देश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Delhi Apna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Desh</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गौरव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Bharat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Gaurav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देखो 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Dekho Bharat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361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descr="Buddhist Circuit Special Train: Know Route, Features and Packages">
            <a:extLst>
              <a:ext uri="{FF2B5EF4-FFF2-40B4-BE49-F238E27FC236}">
                <a16:creationId xmlns:a16="http://schemas.microsoft.com/office/drawing/2014/main" id="{92ED628F-25EC-C2A2-5EEE-58713B2B3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1470" y="1956368"/>
            <a:ext cx="5798489" cy="294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90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16758"/>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हाल ही में भारत सरकार ने देश में घरेलू पर्यटन को बढ़ावा देने के उद्देश्य से ‘देखो अपना देश’ (</a:t>
            </a:r>
            <a:r>
              <a:rPr lang="en-IN" sz="3200" b="1" dirty="0">
                <a:ln>
                  <a:solidFill>
                    <a:srgbClr val="7030A0"/>
                  </a:solidFill>
                </a:ln>
                <a:solidFill>
                  <a:srgbClr val="040F79"/>
                </a:solidFill>
                <a:latin typeface="Kokila" pitchFamily="34" charset="0"/>
                <a:ea typeface="Arial Unicode MS" pitchFamily="34" charset="-128"/>
                <a:cs typeface="Kokila" pitchFamily="34" charset="0"/>
              </a:rPr>
              <a:t>Dekho Apna </a:t>
            </a:r>
            <a:r>
              <a:rPr lang="en-IN" sz="3200" b="1" dirty="0" err="1">
                <a:ln>
                  <a:solidFill>
                    <a:srgbClr val="7030A0"/>
                  </a:solidFill>
                </a:ln>
                <a:solidFill>
                  <a:srgbClr val="040F79"/>
                </a:solidFill>
                <a:latin typeface="Kokila" pitchFamily="34" charset="0"/>
                <a:ea typeface="Arial Unicode MS" pitchFamily="34" charset="-128"/>
                <a:cs typeface="Kokila" pitchFamily="34" charset="0"/>
              </a:rPr>
              <a:t>Desh</a:t>
            </a:r>
            <a:r>
              <a:rPr lang="en-IN" sz="3200" b="1" dirty="0">
                <a:ln>
                  <a:solidFill>
                    <a:srgbClr val="7030A0"/>
                  </a:solidFill>
                </a:ln>
                <a:solidFill>
                  <a:srgbClr val="040F79"/>
                </a:solidFill>
                <a:latin typeface="Kokila" pitchFamily="34" charset="0"/>
                <a:ea typeface="Arial Unicode MS" pitchFamily="34" charset="-128"/>
                <a:cs typeface="Kokila" pitchFamily="34" charset="0"/>
              </a:rPr>
              <a:t>)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पहल के तहत अम्बेडकर सर्किट टूरिस्ट ट्रेन (</a:t>
            </a:r>
            <a:r>
              <a:rPr lang="en-IN" sz="3200" b="1" dirty="0">
                <a:ln>
                  <a:solidFill>
                    <a:srgbClr val="7030A0"/>
                  </a:solidFill>
                </a:ln>
                <a:solidFill>
                  <a:srgbClr val="040F79"/>
                </a:solidFill>
                <a:latin typeface="Kokila" pitchFamily="34" charset="0"/>
                <a:ea typeface="Arial Unicode MS" pitchFamily="34" charset="-128"/>
                <a:cs typeface="Kokila" pitchFamily="34" charset="0"/>
              </a:rPr>
              <a:t>Ambedkar Circuit Tourist Train)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लांच की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इस आठ दिवसीय विशेष दौरे में अम्बेडकर से जुड़े आठ महत्वपूर्ण स्थान शामिल हैं, यानी नई दिल्ली, महू, नागपुर, सांची, सारनाथ, गया, राजगीर और नालंदा।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यह ट्रेन पर्यटन और रेलवे मंत्रालयों की एक संयुक्त पहल है, जिसका उद्देश्य न केवल व्यापक पर्यटकों को बल्कि दलित समुदाय को भी आकर्षित करना है।</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1630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046988"/>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भारत गौरव टूरिस्ट ट्रेन (</a:t>
            </a:r>
            <a:r>
              <a:rPr lang="en-IN" sz="3200" b="1" dirty="0">
                <a:ln>
                  <a:solidFill>
                    <a:srgbClr val="7030A0"/>
                  </a:solidFill>
                </a:ln>
                <a:solidFill>
                  <a:srgbClr val="040F79"/>
                </a:solidFill>
                <a:latin typeface="Kokila" pitchFamily="34" charset="0"/>
                <a:ea typeface="Arial Unicode MS" pitchFamily="34" charset="-128"/>
                <a:cs typeface="Kokila" pitchFamily="34" charset="0"/>
              </a:rPr>
              <a:t>Bharat Gaurav Tourist Train) </a:t>
            </a:r>
            <a:r>
              <a:rPr lang="hi-IN" sz="3200" b="1" dirty="0">
                <a:ln>
                  <a:solidFill>
                    <a:srgbClr val="7030A0"/>
                  </a:solidFill>
                </a:ln>
                <a:solidFill>
                  <a:srgbClr val="040F79"/>
                </a:solidFill>
                <a:latin typeface="Kokila" pitchFamily="34" charset="0"/>
                <a:ea typeface="Arial Unicode MS" pitchFamily="34" charset="-128"/>
                <a:cs typeface="Kokila" pitchFamily="34" charset="0"/>
              </a:rPr>
              <a:t>का फ्लैग-ऑफ समारोह दिल्ली के निजामुद्दीन रेलवे स्टेशन पर आयोजित किया गया था।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केंद्रीय संस्कृति और पर्यटन मंत्री जी. किशन रेड्डी ने ट्रेन को हरी झंडी दिखाई।</a:t>
            </a:r>
          </a:p>
          <a:p>
            <a:pPr marL="571500" lvl="1" indent="-571500" algn="just">
              <a:buFont typeface="Arial" panose="020B0604020202020204" pitchFamily="34" charset="0"/>
              <a:buChar char="•"/>
            </a:pPr>
            <a:endParaRPr lang="hi-IN" sz="32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368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4B9B7-2D5B-2992-0A53-3E8403048EC6}"/>
              </a:ext>
            </a:extLst>
          </p:cNvPr>
          <p:cNvPicPr>
            <a:picLocks noChangeAspect="1"/>
          </p:cNvPicPr>
          <p:nvPr/>
        </p:nvPicPr>
        <p:blipFill>
          <a:blip r:embed="rId2"/>
          <a:stretch>
            <a:fillRect/>
          </a:stretch>
        </p:blipFill>
        <p:spPr>
          <a:xfrm>
            <a:off x="3993126" y="2183185"/>
            <a:ext cx="7822981" cy="2491629"/>
          </a:xfrm>
          <a:prstGeom prst="rect">
            <a:avLst/>
          </a:prstGeom>
        </p:spPr>
      </p:pic>
    </p:spTree>
    <p:extLst>
      <p:ext uri="{BB962C8B-B14F-4D97-AF65-F5344CB8AC3E}">
        <p14:creationId xmlns:p14="http://schemas.microsoft.com/office/powerpoint/2010/main" val="186218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किसके द्वारा मोजाम्बिक में बुजी पुल का उद्घाटन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birth anniversary of Dr. Bhimrao Ambedkar was celebrated on 14 April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नरेंद्र मोदी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Narendra Modi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एस. जयशंकर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 Jaishankar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द्रौपदी मुर्मू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Draupadi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Murmu</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अमित शाह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Amit Shah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90279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8" name="Picture 2" descr="The longest suspension bridge in Africa just opened – here's why it's good  news for South Africa">
            <a:extLst>
              <a:ext uri="{FF2B5EF4-FFF2-40B4-BE49-F238E27FC236}">
                <a16:creationId xmlns:a16="http://schemas.microsoft.com/office/drawing/2014/main" id="{0C5D3766-3CAA-71A5-A83B-7A5CB04CD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973" y="1657276"/>
            <a:ext cx="5276656" cy="354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854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अभी हाल ही में मोजाम्बिक में बुज़ी ब्रिज (</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Buzi</a:t>
            </a:r>
            <a:r>
              <a:rPr lang="en-IN" sz="3600" b="1" dirty="0">
                <a:ln>
                  <a:solidFill>
                    <a:srgbClr val="7030A0"/>
                  </a:solidFill>
                </a:ln>
                <a:solidFill>
                  <a:srgbClr val="040F79"/>
                </a:solidFill>
                <a:latin typeface="Kokila" pitchFamily="34" charset="0"/>
                <a:ea typeface="Arial Unicode MS" pitchFamily="34" charset="-128"/>
                <a:cs typeface="Kokila" pitchFamily="34" charset="0"/>
              </a:rPr>
              <a:t> Bridge)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का उद्घाटन विदेश मंत्री डॉ. एस जयशंकर द्वारा किया गया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पुल को भारत ने 132 किमी लंबी टिका-बुजी-नोवा-सोफाला रोड परियोजना के हिस्से के रूप में बनाया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नवनिर्मित पुल भारत-मोजाम्बिक एकजुटता और मित्रता का एक व्यावहारिक उदाहरण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बुज़ी ब्रिज (</a:t>
            </a:r>
            <a:r>
              <a:rPr lang="en-IN" sz="3600" b="1" dirty="0" err="1">
                <a:ln>
                  <a:solidFill>
                    <a:srgbClr val="7030A0"/>
                  </a:solidFill>
                </a:ln>
                <a:solidFill>
                  <a:srgbClr val="040F79"/>
                </a:solidFill>
                <a:latin typeface="Kokila" pitchFamily="34" charset="0"/>
                <a:ea typeface="Arial Unicode MS" pitchFamily="34" charset="-128"/>
                <a:cs typeface="Kokila" pitchFamily="34" charset="0"/>
              </a:rPr>
              <a:t>Buzi</a:t>
            </a:r>
            <a:r>
              <a:rPr lang="en-IN" sz="3600" b="1" dirty="0">
                <a:ln>
                  <a:solidFill>
                    <a:srgbClr val="7030A0"/>
                  </a:solidFill>
                </a:ln>
                <a:solidFill>
                  <a:srgbClr val="040F79"/>
                </a:solidFill>
                <a:latin typeface="Kokila" pitchFamily="34" charset="0"/>
                <a:ea typeface="Arial Unicode MS" pitchFamily="34" charset="-128"/>
                <a:cs typeface="Kokila" pitchFamily="34" charset="0"/>
              </a:rPr>
              <a:t> Bridge)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एक महत्वपूर्ण परियोजना है जो मोजाम्बिक के बुनियादी ढांचे के विकास के प्रति भारत की प्रतिबद्धता को प्रदर्शित करती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मोजाम्बिक में बुजी पुल को भारत ने बनाया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5504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अंतर्राष्ट्रीय उड़ान सुरक्षा मानकों में किसे पहला स्थान प्राप्त हुआ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got the first position in international flight safety standards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 India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इंग्लैंड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 J</a:t>
            </a:r>
            <a:r>
              <a:rPr lang="en-IN" sz="3600" b="1" dirty="0">
                <a:ln>
                  <a:solidFill>
                    <a:srgbClr val="002060"/>
                  </a:solidFill>
                </a:ln>
                <a:solidFill>
                  <a:srgbClr val="040F79"/>
                </a:solidFill>
                <a:latin typeface="Kokila" pitchFamily="34" charset="0"/>
                <a:ea typeface="Arial Unicode MS" pitchFamily="34" charset="-128"/>
                <a:cs typeface="Kokila" pitchFamily="34" charset="0"/>
              </a:rPr>
              <a:t>a</a:t>
            </a:r>
            <a:r>
              <a:rPr lang="hi-IN" sz="3600" b="1" dirty="0">
                <a:ln>
                  <a:solidFill>
                    <a:srgbClr val="002060"/>
                  </a:solidFill>
                </a:ln>
                <a:solidFill>
                  <a:srgbClr val="040F79"/>
                </a:solidFill>
                <a:latin typeface="Kokila" pitchFamily="34" charset="0"/>
                <a:ea typeface="Arial Unicode MS" pitchFamily="34" charset="-128"/>
                <a:cs typeface="Kokila" pitchFamily="34" charset="0"/>
              </a:rPr>
              <a:t>pan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जर्मनी / Germany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9275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India retains top status in International Flight Safety Standards | The  Indian Awaaz">
            <a:extLst>
              <a:ext uri="{FF2B5EF4-FFF2-40B4-BE49-F238E27FC236}">
                <a16:creationId xmlns:a16="http://schemas.microsoft.com/office/drawing/2014/main" id="{D4B4B56B-1606-A3EA-50ED-CD3F5243C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58589"/>
            <a:ext cx="5261201" cy="394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28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324535"/>
          </a:xfrm>
          <a:prstGeom prst="rect">
            <a:avLst/>
          </a:prstGeom>
          <a:noFill/>
        </p:spPr>
        <p:txBody>
          <a:bodyPr wrap="square" rtlCol="0">
            <a:spAutoFit/>
          </a:bodyPr>
          <a:lstStyle/>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हाल ही में भारत की अंतर्राष्ट्रीय विमानन सुरक्षा मूल्यांकन रेटिंग को </a:t>
            </a:r>
            <a:r>
              <a:rPr lang="hi-IN" sz="3400" b="1" u="sng" dirty="0">
                <a:ln>
                  <a:solidFill>
                    <a:srgbClr val="7030A0"/>
                  </a:solidFill>
                </a:ln>
                <a:solidFill>
                  <a:srgbClr val="040F79"/>
                </a:solidFill>
                <a:latin typeface="Kokila" pitchFamily="34" charset="0"/>
                <a:ea typeface="Arial Unicode MS" pitchFamily="34" charset="-128"/>
                <a:cs typeface="Kokila" pitchFamily="34" charset="0"/>
              </a:rPr>
              <a:t>श्रेणी एक</a:t>
            </a:r>
            <a:r>
              <a:rPr lang="hi-IN" sz="3400" b="1" dirty="0">
                <a:ln>
                  <a:solidFill>
                    <a:srgbClr val="7030A0"/>
                  </a:solidFill>
                </a:ln>
                <a:solidFill>
                  <a:srgbClr val="040F79"/>
                </a:solidFill>
                <a:latin typeface="Kokila" pitchFamily="34" charset="0"/>
                <a:ea typeface="Arial Unicode MS" pitchFamily="34" charset="-128"/>
                <a:cs typeface="Kokila" pitchFamily="34" charset="0"/>
              </a:rPr>
              <a:t> के रूप में पुनः चुनी गयी है । </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संयुक्त राज्य अमेरिका के फेडरल एविएशन एडमिनिस्ट्रेशन (</a:t>
            </a:r>
            <a:r>
              <a:rPr lang="en-IN" sz="3400" b="1" dirty="0">
                <a:ln>
                  <a:solidFill>
                    <a:srgbClr val="7030A0"/>
                  </a:solidFill>
                </a:ln>
                <a:solidFill>
                  <a:srgbClr val="040F79"/>
                </a:solidFill>
                <a:latin typeface="Kokila" pitchFamily="34" charset="0"/>
                <a:ea typeface="Arial Unicode MS" pitchFamily="34" charset="-128"/>
                <a:cs typeface="Kokila" pitchFamily="34" charset="0"/>
              </a:rPr>
              <a:t>FAA)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ने विमान संचालन, उड़ान योग्यता और कार्मिक लाइसेंसिंग के क्षेत्र में नागरिक उड्डयन महानिदेशालय (</a:t>
            </a:r>
            <a:r>
              <a:rPr lang="en-IN" sz="3400" b="1" dirty="0">
                <a:ln>
                  <a:solidFill>
                    <a:srgbClr val="7030A0"/>
                  </a:solidFill>
                </a:ln>
                <a:solidFill>
                  <a:srgbClr val="040F79"/>
                </a:solidFill>
                <a:latin typeface="Kokila" pitchFamily="34" charset="0"/>
                <a:ea typeface="Arial Unicode MS" pitchFamily="34" charset="-128"/>
                <a:cs typeface="Kokila" pitchFamily="34" charset="0"/>
              </a:rPr>
              <a:t>DGCA)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का ऑडिट किया, </a:t>
            </a:r>
            <a:r>
              <a:rPr lang="hi-IN" sz="3400" b="1" u="sng" dirty="0">
                <a:ln>
                  <a:solidFill>
                    <a:srgbClr val="7030A0"/>
                  </a:solidFill>
                </a:ln>
                <a:solidFill>
                  <a:srgbClr val="040F79"/>
                </a:solidFill>
                <a:latin typeface="Kokila" pitchFamily="34" charset="0"/>
                <a:ea typeface="Arial Unicode MS" pitchFamily="34" charset="-128"/>
                <a:cs typeface="Kokila" pitchFamily="34" charset="0"/>
              </a:rPr>
              <a:t>जिसके बाद भारत को श्रेणी एक का दर्जा दिया गया।</a:t>
            </a:r>
          </a:p>
          <a:p>
            <a:pPr marL="571500" lvl="1" indent="-571500" algn="just">
              <a:buFont typeface="Arial" panose="020B0604020202020204" pitchFamily="34" charset="0"/>
              <a:buChar char="•"/>
            </a:pPr>
            <a:r>
              <a:rPr lang="hi-IN" sz="3400" b="1" dirty="0">
                <a:ln>
                  <a:solidFill>
                    <a:srgbClr val="7030A0"/>
                  </a:solidFill>
                </a:ln>
                <a:solidFill>
                  <a:srgbClr val="040F79"/>
                </a:solidFill>
                <a:latin typeface="Kokila" pitchFamily="34" charset="0"/>
                <a:ea typeface="Arial Unicode MS" pitchFamily="34" charset="-128"/>
                <a:cs typeface="Kokila" pitchFamily="34" charset="0"/>
              </a:rPr>
              <a:t>भारत की विमानन प्रणाली के प्रभावी सुरक्षा निरीक्षण को सुनिश्चित करने के लिए </a:t>
            </a:r>
            <a:r>
              <a:rPr lang="en-IN" sz="3400" b="1" dirty="0">
                <a:ln>
                  <a:solidFill>
                    <a:srgbClr val="7030A0"/>
                  </a:solidFill>
                </a:ln>
                <a:solidFill>
                  <a:srgbClr val="040F79"/>
                </a:solidFill>
                <a:latin typeface="Kokila" pitchFamily="34" charset="0"/>
                <a:ea typeface="Arial Unicode MS" pitchFamily="34" charset="-128"/>
                <a:cs typeface="Kokila" pitchFamily="34" charset="0"/>
              </a:rPr>
              <a:t>DGCA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की प्रतिबद्धता को </a:t>
            </a:r>
            <a:r>
              <a:rPr lang="en-IN" sz="3400" b="1" dirty="0">
                <a:ln>
                  <a:solidFill>
                    <a:srgbClr val="7030A0"/>
                  </a:solidFill>
                </a:ln>
                <a:solidFill>
                  <a:srgbClr val="040F79"/>
                </a:solidFill>
                <a:latin typeface="Kokila" pitchFamily="34" charset="0"/>
                <a:ea typeface="Arial Unicode MS" pitchFamily="34" charset="-128"/>
                <a:cs typeface="Kokila" pitchFamily="34" charset="0"/>
              </a:rPr>
              <a:t>FAA </a:t>
            </a:r>
            <a:r>
              <a:rPr lang="hi-IN" sz="3400" b="1" dirty="0">
                <a:ln>
                  <a:solidFill>
                    <a:srgbClr val="7030A0"/>
                  </a:solidFill>
                </a:ln>
                <a:solidFill>
                  <a:srgbClr val="040F79"/>
                </a:solidFill>
                <a:latin typeface="Kokila" pitchFamily="34" charset="0"/>
                <a:ea typeface="Arial Unicode MS" pitchFamily="34" charset="-128"/>
                <a:cs typeface="Kokila" pitchFamily="34" charset="0"/>
              </a:rPr>
              <a:t>द्वारा मान्यता दी गई, जिसने भारत को श्रेणी एक का दर्जा दिया</a:t>
            </a:r>
            <a:endParaRPr lang="en-IN" sz="34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7097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आईपीएल में सबसे तेज 100 विकेट लेने वाले खिलाड़ी कौन बन गए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has become the fastest player to take 100 wickets in IPL?</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युज्वेंद्र चहल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Yuzvendra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Chahal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ट्रेंट बोल्ट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 Trent Boult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कगीसो रबाडा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Kagiso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Rabada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शार्दुल ठाकुर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Shardul</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Thakur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167040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descr="Kagiso Rabada Shatters IPL Record; Becomes the Fastest Player to take 100  Wickets | cricket.one - OneCricket">
            <a:extLst>
              <a:ext uri="{FF2B5EF4-FFF2-40B4-BE49-F238E27FC236}">
                <a16:creationId xmlns:a16="http://schemas.microsoft.com/office/drawing/2014/main" id="{4D83124F-A275-C8D3-DFD2-FDA7FEE66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769" y="1602577"/>
            <a:ext cx="5828134" cy="365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23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कगीसो रबाडा IPL में 100 विकेट लेने वाले सबसे तेज गेंदबाज बन गए हैं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आईपीएल के मैच में पंजाब किंग्स और गुजरात टाइटंस के बीच आयोजित हुए मुकाबले में कगिसो रबाडा ने यह  महत्वपूर्ण उपलब्धि हासिल की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अपने 64वें आईपीएल मैच में 100 विकेट पूरे किये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कगिसो रबाडा ने लसिथ मलिंगा को पीछे छोड़ दिया, जो अपने 70वें मैच में 100 विकेट लेने वाले सबसे तेज गेंदबाज थे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8462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आईपीएल 2022 की नीलामी में, उन्हें 9.25 करोड़ रुपये में खरीदा गया था और पिछले मौसम में वह 13 मैचों में 23 विकेट लेकर उत्तम गेंदबाजी करते हुए नजर आए थे।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भुवनेश्वर कुमार, जो आईपीएल में 100 विकेट लेने के लिए सबसे तेज भारतीय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554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04AC56-2AF0-04CE-C5F3-5A3E22D7CB2A}"/>
              </a:ext>
            </a:extLst>
          </p:cNvPr>
          <p:cNvPicPr>
            <a:picLocks noChangeAspect="1"/>
          </p:cNvPicPr>
          <p:nvPr/>
        </p:nvPicPr>
        <p:blipFill>
          <a:blip r:embed="rId2"/>
          <a:stretch>
            <a:fillRect/>
          </a:stretch>
        </p:blipFill>
        <p:spPr>
          <a:xfrm>
            <a:off x="6096000" y="1175656"/>
            <a:ext cx="3645363" cy="5010539"/>
          </a:xfrm>
          <a:prstGeom prst="rect">
            <a:avLst/>
          </a:prstGeom>
        </p:spPr>
      </p:pic>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solidFill>
                  <a:srgbClr val="C00000"/>
                </a:solidFill>
                <a:latin typeface="Kokila" panose="020B0604020202020204" pitchFamily="34" charset="0"/>
                <a:cs typeface="Kokila" panose="020B0604020202020204" pitchFamily="34" charset="0"/>
              </a:rPr>
              <a:t>USE CODE – Y182S </a:t>
            </a:r>
          </a:p>
          <a:p>
            <a:pPr algn="ctr"/>
            <a:r>
              <a:rPr lang="en-IN" sz="4800" b="1" dirty="0">
                <a:solidFill>
                  <a:srgbClr val="C00000"/>
                </a:solidFill>
                <a:latin typeface="Kokila" panose="020B0604020202020204" pitchFamily="34" charset="0"/>
                <a:cs typeface="Kokila" panose="020B0604020202020204" pitchFamily="34" charset="0"/>
              </a:rPr>
              <a:t>FOR MAXIMUM DISCOUNT</a:t>
            </a:r>
          </a:p>
        </p:txBody>
      </p:sp>
    </p:spTree>
    <p:extLst>
      <p:ext uri="{BB962C8B-B14F-4D97-AF65-F5344CB8AC3E}">
        <p14:creationId xmlns:p14="http://schemas.microsoft.com/office/powerpoint/2010/main" val="40959704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किस दिन विश्व हीमोफीलिया दिवस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On which of the following day the World Hemophilia Day is observed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15 April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16 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17 अप्रैल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17 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8</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18 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25879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0" name="Picture 2" descr="World Hemophilia Day 2023 observed on 17th April">
            <a:extLst>
              <a:ext uri="{FF2B5EF4-FFF2-40B4-BE49-F238E27FC236}">
                <a16:creationId xmlns:a16="http://schemas.microsoft.com/office/drawing/2014/main" id="{85AFADE3-B7F5-8859-C036-5EFEA5B8CE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010" y="1538618"/>
            <a:ext cx="6024660" cy="361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40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16758"/>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17 अप्रैल को हर साल वर्ल्ड हीमोफिलिया दिवस मनाया जाता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यह दिवस फ्रैंक श्नाबल के जन्म जयंती को सम्मानित करने के लिए मनाया जाता है । जिन्होंने वर्ल्ड फेडरेशन ऑफ हीमोफिलिया की स्थापना की थी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इस दिन का उद्देश्य हीमोफिलिया और अन्य रक्तस्राव विकारों के बारे में जागरूकता बढ़ाना और जानकारी प्रदान करना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वर्ल्ड हीमोफिलिया दिवस 2023 के लिए थीम – "</a:t>
            </a:r>
            <a:r>
              <a:rPr lang="en-IN" sz="3200" b="1" dirty="0">
                <a:ln>
                  <a:solidFill>
                    <a:srgbClr val="7030A0"/>
                  </a:solidFill>
                </a:ln>
                <a:solidFill>
                  <a:srgbClr val="040F79"/>
                </a:solidFill>
                <a:latin typeface="Kokila" pitchFamily="34" charset="0"/>
                <a:ea typeface="Arial Unicode MS" pitchFamily="34" charset="-128"/>
                <a:cs typeface="Kokila" pitchFamily="34" charset="0"/>
              </a:rPr>
              <a:t>Access for All: Partnership, Policy, Progress Engaging Governments to Integrate Inherited Bleeding Disorders into National Policy" </a:t>
            </a:r>
            <a:r>
              <a:rPr lang="hi-IN" sz="3200" b="1" dirty="0">
                <a:ln>
                  <a:solidFill>
                    <a:srgbClr val="7030A0"/>
                  </a:solidFill>
                </a:ln>
                <a:solidFill>
                  <a:srgbClr val="040F79"/>
                </a:solidFill>
                <a:latin typeface="Kokila" pitchFamily="34" charset="0"/>
                <a:ea typeface="Arial Unicode MS" pitchFamily="34" charset="-128"/>
                <a:cs typeface="Kokila" pitchFamily="34" charset="0"/>
              </a:rPr>
              <a:t>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79475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3970318"/>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शहर में G20 की बैठक शुरू हुई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city has the first Rat Czar been appointed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वाराणसी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Varanasi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कोलकाता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Kolkata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जोधपुर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Jodhpur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24250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8194" name="Picture 2" descr="2023 G20 New Delhi summit - Wikipedia">
            <a:extLst>
              <a:ext uri="{FF2B5EF4-FFF2-40B4-BE49-F238E27FC236}">
                <a16:creationId xmlns:a16="http://schemas.microsoft.com/office/drawing/2014/main" id="{484397FC-B74C-514B-76C8-83515BCC20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6024" y="2074717"/>
            <a:ext cx="5890629" cy="3227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942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632311"/>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G20 अध्यक्षता के अंतर्गत विभिन्न कार्य समूहों की 100वीं बैठक उत्तरप्रदेश के वाराणसी शहर में शुरू हुई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केंद्रीय सड़क परिवहन और राजमार्ग तथा नागर विमानन राज्य मंत्री वी. के. सिंह ने होटल ताज में आयोजित मुख्य कृषि वैज्ञानिकों की बैठक का उद्घाटन किया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a:t>
            </a:r>
            <a:r>
              <a:rPr lang="en-IN" sz="3600" b="1" dirty="0">
                <a:ln>
                  <a:solidFill>
                    <a:srgbClr val="7030A0"/>
                  </a:solidFill>
                </a:ln>
                <a:solidFill>
                  <a:srgbClr val="040F79"/>
                </a:solidFill>
                <a:latin typeface="Kokila" pitchFamily="34" charset="0"/>
                <a:ea typeface="Arial Unicode MS" pitchFamily="34" charset="-128"/>
                <a:cs typeface="Kokila" pitchFamily="34" charset="0"/>
              </a:rPr>
              <a:t>g20org</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तीन दिन की बैठक का आयोजन कृषि और कल्याण मंत्रालय के अंतर्गत कृषि अनुसंधान और शिक्षा विभाग द्वारा किया जा रहा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G20 सदस्य राष्ट्रों के करीब 80 प्रतिनिधि बैठक में हिस्सा ले रहे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96721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हाल ही में सैन्य कमांडरों का द्विवार्षिक सम्मलेन 2023 का कौनसा संस्करण शुरू हुआ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edition of the biennial military commanders' conference 2023 began recently ?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पहला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First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दूसरा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Second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तीसरा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Third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चौथा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Fourth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34651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218" name="Picture 2" descr="In a first, Army Commanders' Conference to be held in hybrid format |">
            <a:extLst>
              <a:ext uri="{FF2B5EF4-FFF2-40B4-BE49-F238E27FC236}">
                <a16:creationId xmlns:a16="http://schemas.microsoft.com/office/drawing/2014/main" id="{FAADEB63-56F0-55B3-65DA-D86B762F9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132" y="1539760"/>
            <a:ext cx="5486885" cy="3605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93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847755"/>
          </a:xfrm>
          <a:prstGeom prst="rect">
            <a:avLst/>
          </a:prstGeom>
          <a:noFill/>
        </p:spPr>
        <p:txBody>
          <a:bodyPr wrap="square" rtlCol="0">
            <a:spAutoFit/>
          </a:bodyPr>
          <a:lstStyle/>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सैन्य कमांडरों का द्विवार्षिक सम्मेलन-2023 का पहला संस्करण 17 अप्रैल से हाइब्रिड प्रारूप में शुरू हो गया है।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पांच दिवसीय यह सम्मेलन 21 अप्रैल तक चलेगा।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रक्षा मंत्री राजनाथ सिंह इस महीने की 19 तारीख को सेना कमांडर सम्मेलन को सम्बोधित करेंगे। </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रक्षा मंत्री उच्च तकनीक, नवाचार, निगरानी के लिए समाधान कृत्रिम बुद्धिमत्ता प्रशिक्षण, रोबोटिक्स, वर्चुअल रियलिटी ऑपरेशनल लॉजिस्टिक्स आदि पर केंद्रित एक उपकरण डिस्से की समीक्षा भी करेंगे।</a:t>
            </a:r>
          </a:p>
          <a:p>
            <a:pPr marL="571500" lvl="1" indent="-571500" algn="just">
              <a:buFont typeface="Arial" panose="020B0604020202020204" pitchFamily="34" charset="0"/>
              <a:buChar char="•"/>
            </a:pPr>
            <a:r>
              <a:rPr lang="hi-IN" sz="3300" b="1" dirty="0">
                <a:ln>
                  <a:solidFill>
                    <a:srgbClr val="7030A0"/>
                  </a:solidFill>
                </a:ln>
                <a:solidFill>
                  <a:srgbClr val="040F79"/>
                </a:solidFill>
                <a:latin typeface="Kokila" pitchFamily="34" charset="0"/>
                <a:ea typeface="Arial Unicode MS" pitchFamily="34" charset="-128"/>
                <a:cs typeface="Kokila" pitchFamily="34" charset="0"/>
              </a:rPr>
              <a:t>सेना प्रमुख, नौसेना प्रमुख और वायु सेना प्रमुख भी इस सम्मेलन को संबोधित करेंगे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51124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170646"/>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Q10.	</a:t>
            </a:r>
            <a:r>
              <a:rPr lang="hi-IN" sz="33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C00000"/>
                  </a:solidFill>
                </a:ln>
                <a:solidFill>
                  <a:srgbClr val="C00000"/>
                </a:solidFill>
                <a:latin typeface="Kokila" pitchFamily="34" charset="0"/>
                <a:ea typeface="Arial Unicode MS" pitchFamily="34" charset="-128"/>
                <a:cs typeface="Kokila" pitchFamily="34" charset="0"/>
              </a:rPr>
              <a:t>देश में G7 देशों द्वारा वाहनों से उत्सर्जन करने पर सहमति को लेकर सम्मलेन आयोजित किया गया था ? </a:t>
            </a:r>
          </a:p>
          <a:p>
            <a:pPr marL="1077913" lvl="1" indent="-1077913" algn="just">
              <a:tabLst>
                <a:tab pos="627063" algn="l"/>
                <a:tab pos="1082675" algn="l"/>
              </a:tabLst>
            </a:pP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countries, a conference was organized by the G7 countries to agree on emissions from vehicles</a:t>
            </a:r>
            <a:r>
              <a:rPr lang="hi-IN" sz="3300" b="1" dirty="0">
                <a:ln>
                  <a:solidFill>
                    <a:srgbClr val="002060"/>
                  </a:solidFill>
                </a:ln>
                <a:solidFill>
                  <a:srgbClr val="040F79"/>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(a)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इंग्लैंड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3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फ्रांस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France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59765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A8F4E2C-5291-6E49-8137-4BC2EB1825C1}"/>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solidFill>
                  <a:srgbClr val="C00000"/>
                </a:solidFill>
                <a:latin typeface="Kokila" panose="020B0604020202020204" pitchFamily="34" charset="0"/>
                <a:cs typeface="Kokila" panose="020B0604020202020204" pitchFamily="34" charset="0"/>
              </a:rPr>
              <a:t>USE CODE – Y182 </a:t>
            </a:r>
          </a:p>
          <a:p>
            <a:pPr algn="ctr"/>
            <a:r>
              <a:rPr lang="en-IN" sz="4800" b="1" dirty="0">
                <a:solidFill>
                  <a:srgbClr val="C00000"/>
                </a:solidFill>
                <a:latin typeface="Kokila" panose="020B0604020202020204" pitchFamily="34" charset="0"/>
                <a:cs typeface="Kokila" panose="020B0604020202020204" pitchFamily="34" charset="0"/>
              </a:rPr>
              <a:t>FOR MAXIMUM DISCOUNT</a:t>
            </a:r>
          </a:p>
        </p:txBody>
      </p:sp>
      <p:pic>
        <p:nvPicPr>
          <p:cNvPr id="2" name="Picture 1">
            <a:extLst>
              <a:ext uri="{FF2B5EF4-FFF2-40B4-BE49-F238E27FC236}">
                <a16:creationId xmlns:a16="http://schemas.microsoft.com/office/drawing/2014/main" id="{F3EAC2CD-21B4-7718-2C3D-C3C703C2324C}"/>
              </a:ext>
            </a:extLst>
          </p:cNvPr>
          <p:cNvPicPr>
            <a:picLocks noChangeAspect="1"/>
          </p:cNvPicPr>
          <p:nvPr/>
        </p:nvPicPr>
        <p:blipFill>
          <a:blip r:embed="rId2"/>
          <a:stretch>
            <a:fillRect/>
          </a:stretch>
        </p:blipFill>
        <p:spPr>
          <a:xfrm>
            <a:off x="6477003" y="1069132"/>
            <a:ext cx="5130282" cy="5130282"/>
          </a:xfrm>
          <a:prstGeom prst="rect">
            <a:avLst/>
          </a:prstGeom>
        </p:spPr>
      </p:pic>
    </p:spTree>
    <p:extLst>
      <p:ext uri="{BB962C8B-B14F-4D97-AF65-F5344CB8AC3E}">
        <p14:creationId xmlns:p14="http://schemas.microsoft.com/office/powerpoint/2010/main" val="4125140154"/>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4" name="Picture 4" descr="G7 nations pledge to quit fossil fuels faster, but no deadline | Mint">
            <a:extLst>
              <a:ext uri="{FF2B5EF4-FFF2-40B4-BE49-F238E27FC236}">
                <a16:creationId xmlns:a16="http://schemas.microsoft.com/office/drawing/2014/main" id="{198A429B-2F2A-6803-0AF4-5AF1FD044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140" y="1807814"/>
            <a:ext cx="6086183" cy="341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611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509200"/>
          </a:xfrm>
          <a:prstGeom prst="rect">
            <a:avLst/>
          </a:prstGeom>
          <a:noFill/>
        </p:spPr>
        <p:txBody>
          <a:bodyPr wrap="square" rtlCol="0">
            <a:spAutoFit/>
          </a:bodyPr>
          <a:lstStyle/>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जापान के सापोरो में जलवायु और ऊर्जा मुद्दों पर दो दिन का  सम्मेलन किया गया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इस सम्मलेन में जी-7 देशों के पर्यावरण मंत्री वाहनों उत्सर्जन कम करने के प्रयास करने पर सहमत हो गये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इस सम्मलेन के अनुसार कार्बन डाइआक्साइड के उत्सर्जन को वर्ष 2035 तक वर्ष 2000 के स्तर से 50 प्रतिशत कम करने पर सहमति बनी है ।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2040 तक समुद्र में प्लास्टिक के कचरे से प्रदूषण रोकने के लिए नया लक्ष्य भी तय किया गया है। </a:t>
            </a:r>
          </a:p>
          <a:p>
            <a:pPr marL="571500" lvl="1" indent="-571500" algn="just">
              <a:buFont typeface="Arial" panose="020B0604020202020204" pitchFamily="34" charset="0"/>
              <a:buChar char="•"/>
            </a:pPr>
            <a:r>
              <a:rPr lang="hi-IN" sz="3200" b="1" dirty="0">
                <a:ln>
                  <a:solidFill>
                    <a:srgbClr val="7030A0"/>
                  </a:solidFill>
                </a:ln>
                <a:solidFill>
                  <a:srgbClr val="040F79"/>
                </a:solidFill>
                <a:latin typeface="Kokila" pitchFamily="34" charset="0"/>
                <a:ea typeface="Arial Unicode MS" pitchFamily="34" charset="-128"/>
                <a:cs typeface="Kokila" pitchFamily="34" charset="0"/>
              </a:rPr>
              <a:t>हिरोशिमा में अगले महीने जी-7 शिखर सम्मेलन में विचार-विमर्श होने की संभावना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8344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‘सौराष्ट्र तमिल संगमम’ निम्न में से किस स्थान पर शुरू किया गया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'Saurashtra Tamil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Sangamam</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was started at which of the following places ?</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सोमनाथ / Somnath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चेन्नई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Chennai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हैदराबाद / Hyderabad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मदुरई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Madurai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00976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6" name="Picture 2" descr="After Kashi-Tamil Event, Government Gears up For Saurashtra-Tamil Sangamam">
            <a:extLst>
              <a:ext uri="{FF2B5EF4-FFF2-40B4-BE49-F238E27FC236}">
                <a16:creationId xmlns:a16="http://schemas.microsoft.com/office/drawing/2014/main" id="{E33BEE6A-A0A1-A2C8-765A-07E166FE0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4792" y="2042918"/>
            <a:ext cx="6823788" cy="2772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27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सौराष्ट्र तमिल संगमम् गुजरात के सोमनाथ में साथ शुरू हुआ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रक्षामंत्री राजनाथ सिंह ने दस दिन तक चलने वाले सांस्कृतिक कार्यक्रम का उद्घाटन किया ।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उन्होंने इस पहल को राष्ट्रीय एकता का आधार बताया। यह सांस्कृतिक कार्यक्रम एक भारत श्रेष्ठ भारत पहत के अंतर्गत आयोजित किया जा रहा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उद्देश्य गुजरात और तमिलनाडु के बीच सदियों पुराने सांस्कृतिक संबंधों को बढ़ावा देना है।  </a:t>
            </a:r>
            <a:endParaRPr lang="hi-IN" sz="3600" b="1" u="sng"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479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किसने भारत में दूसरी सबसे लम्बी छलांग का रिकॉर्ड बनाया है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holds the record for the second longest jump in India</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शैली सिंह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Shaili Singh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रश्मि 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Rashmi 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नेहा सक्सेना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Neha Saxena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खुशबू राठौर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Khushbu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Rathaur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78610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2290" name="Picture 2" descr="Long-jumping and breaking records: Shaili Singh, remember the name | Sports  News,The Indian Express">
            <a:extLst>
              <a:ext uri="{FF2B5EF4-FFF2-40B4-BE49-F238E27FC236}">
                <a16:creationId xmlns:a16="http://schemas.microsoft.com/office/drawing/2014/main" id="{9A6E52CC-97CC-B5D6-4F66-55989EBDC6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43" y="1815649"/>
            <a:ext cx="5815790" cy="322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43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शैली सिंह 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हाल ही में 6.48 मीटर की छलांग लगाकर एशियाई खेलों के लिए क्वालीफाई कर लिया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यह अंजू बॉबी जॉर्ज की 6.83 मीटर की छलांग के बाद भारत के इतिहास में दूसरी सबसे लंबी छलांग है।</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17 वर्षीय शैली सिंह पहले एशियाई युवा एथलेटिक्स चैंपियनशिप और युवा ओलंपिक में स्वर्ण पदक जीतकर एथलेटिक्स की दुनिया में पहले ही अपना नाम बना चुकी  हैं।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0821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2022 – 23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 दौरान भारत के लिए कौन शीर्ष निर्यात गंतव्य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is the top export destination for India during 2022 – 23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संयुक्त अरब अमीरात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UAE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इंग्लैंड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259123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4" name="Picture 2" descr="Top 10 Exports of India &amp; Who is Buying Them – Official Blog of iiiEM">
            <a:extLst>
              <a:ext uri="{FF2B5EF4-FFF2-40B4-BE49-F238E27FC236}">
                <a16:creationId xmlns:a16="http://schemas.microsoft.com/office/drawing/2014/main" id="{79AA171A-D655-E93B-4E7F-BFD14F532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428" y="1866496"/>
            <a:ext cx="5979951" cy="312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2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8F2C9-7AD6-D7DA-B5C3-798E2E8F5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1414958"/>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3323987"/>
          </a:xfrm>
          <a:prstGeom prst="rect">
            <a:avLst/>
          </a:prstGeom>
          <a:noFill/>
        </p:spPr>
        <p:txBody>
          <a:bodyPr wrap="square" rtlCol="0">
            <a:spAutoFit/>
          </a:bodyPr>
          <a:lstStyle/>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हाल ही में जारी किये गए आंकड़ों के अनुसार वित्तीय वर्ष 2022-23 के दौरान निर्यात के क्षेत्र में अमेरिका भारत के लिए शीर्ष स्थान है । दूसरे नंबर पर यूएई ने स्थान बरकरार रखा। </a:t>
            </a: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इस श्रेणी में नीदरलैंड तीसरे स्थान पर पहुंच गया है । </a:t>
            </a:r>
          </a:p>
          <a:p>
            <a:pPr marL="571500" lvl="1" indent="-571500" algn="just">
              <a:buFont typeface="Arial" panose="020B0604020202020204" pitchFamily="34" charset="0"/>
              <a:buChar char="•"/>
            </a:pPr>
            <a:r>
              <a:rPr lang="hi-IN" sz="3500" b="1" dirty="0">
                <a:ln>
                  <a:solidFill>
                    <a:srgbClr val="7030A0"/>
                  </a:solidFill>
                </a:ln>
                <a:solidFill>
                  <a:srgbClr val="040F79"/>
                </a:solidFill>
                <a:latin typeface="Kokila" pitchFamily="34" charset="0"/>
                <a:ea typeface="Arial Unicode MS" pitchFamily="34" charset="-128"/>
                <a:cs typeface="Kokila" pitchFamily="34" charset="0"/>
              </a:rPr>
              <a:t>भारत के आयात ग्राफ में चीन पहला और रूस दूसरे स्थान पर हैं जबकि यूएई को तीसरा स्थान हुआ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6366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939814"/>
          </a:xfrm>
          <a:prstGeom prst="rect">
            <a:avLst/>
          </a:prstGeom>
          <a:noFill/>
        </p:spPr>
        <p:txBody>
          <a:bodyPr wrap="square" rtlCol="0">
            <a:spAutoFit/>
          </a:bodyPr>
          <a:lstStyle/>
          <a:p>
            <a:pPr marL="1077913" lvl="1" indent="-1077913" algn="just">
              <a:tabLst>
                <a:tab pos="627063" algn="l"/>
                <a:tab pos="1082675" algn="l"/>
              </a:tabLst>
            </a:pPr>
            <a:r>
              <a:rPr lang="en-US" sz="3500" b="1" dirty="0">
                <a:ln>
                  <a:solidFill>
                    <a:srgbClr val="C00000"/>
                  </a:solidFill>
                </a:ln>
                <a:solidFill>
                  <a:srgbClr val="C00000"/>
                </a:solidFill>
                <a:latin typeface="Kokila" pitchFamily="34" charset="0"/>
                <a:ea typeface="Arial Unicode MS" pitchFamily="34" charset="-128"/>
                <a:cs typeface="Kokila" pitchFamily="34" charset="0"/>
              </a:rPr>
              <a:t>Q14.</a:t>
            </a:r>
            <a:r>
              <a:rPr lang="hi-IN" sz="3500" b="1" dirty="0">
                <a:ln>
                  <a:solidFill>
                    <a:srgbClr val="C00000"/>
                  </a:solidFill>
                </a:ln>
                <a:solidFill>
                  <a:srgbClr val="C00000"/>
                </a:solidFill>
                <a:latin typeface="Kokila" pitchFamily="34" charset="0"/>
                <a:ea typeface="Arial Unicode MS" pitchFamily="34" charset="-128"/>
                <a:cs typeface="Kokila" pitchFamily="34" charset="0"/>
              </a:rPr>
              <a:t> </a:t>
            </a:r>
            <a:r>
              <a:rPr lang="en-US" sz="3500" b="1" dirty="0">
                <a:ln>
                  <a:solidFill>
                    <a:srgbClr val="C00000"/>
                  </a:solidFill>
                </a:ln>
                <a:solidFill>
                  <a:srgbClr val="C00000"/>
                </a:solidFill>
                <a:latin typeface="Kokila" pitchFamily="34" charset="0"/>
                <a:ea typeface="Arial Unicode MS" pitchFamily="34" charset="-128"/>
                <a:cs typeface="Kokila" pitchFamily="34" charset="0"/>
              </a:rPr>
              <a:t>	</a:t>
            </a:r>
            <a:r>
              <a:rPr lang="hi-IN" sz="35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देश में देश में संपीडित बायोगैस पर वैश्विक सम्मलेन का आयोजन शुरू किया गया ? </a:t>
            </a:r>
          </a:p>
          <a:p>
            <a:pPr marL="1077913" lvl="1" indent="-1077913" algn="just">
              <a:tabLst>
                <a:tab pos="627063" algn="l"/>
                <a:tab pos="1082675" algn="l"/>
              </a:tabLst>
            </a:pPr>
            <a:r>
              <a:rPr lang="hi-IN" sz="3500" b="1" dirty="0">
                <a:ln>
                  <a:solidFill>
                    <a:srgbClr val="C00000"/>
                  </a:solidFill>
                </a:ln>
                <a:solidFill>
                  <a:srgbClr val="C00000"/>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country the organization of Global Conference on Compressed Biogas started in the country</a:t>
            </a: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US" sz="3500" b="1" dirty="0">
                <a:ln>
                  <a:solidFill>
                    <a:srgbClr val="002060"/>
                  </a:solidFill>
                </a:ln>
                <a:solidFill>
                  <a:srgbClr val="040F79"/>
                </a:solidFill>
                <a:latin typeface="Kokila" pitchFamily="34" charset="0"/>
                <a:ea typeface="Arial Unicode MS" pitchFamily="34" charset="-128"/>
                <a:cs typeface="Kokila" pitchFamily="34" charset="0"/>
              </a:rPr>
              <a:t>?</a:t>
            </a: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en-US" sz="3500" b="1" dirty="0">
                <a:ln>
                  <a:solidFill>
                    <a:srgbClr val="002060"/>
                  </a:solidFill>
                </a:ln>
                <a:solidFill>
                  <a:srgbClr val="040F79"/>
                </a:solidFill>
                <a:latin typeface="Kokila" pitchFamily="34" charset="0"/>
                <a:ea typeface="Arial Unicode MS" pitchFamily="34" charset="-128"/>
                <a:cs typeface="Kokila" pitchFamily="34" charset="0"/>
              </a:rPr>
              <a:t> </a:t>
            </a:r>
            <a:r>
              <a:rPr lang="hi-IN" sz="3500" b="1" dirty="0">
                <a:ln>
                  <a:solidFill>
                    <a:srgbClr val="C00000"/>
                  </a:solidFill>
                </a:ln>
                <a:solidFill>
                  <a:srgbClr val="C00000"/>
                </a:solidFill>
                <a:latin typeface="Kokila" pitchFamily="34" charset="0"/>
                <a:ea typeface="Arial Unicode MS" pitchFamily="34" charset="-128"/>
                <a:cs typeface="Kokila" pitchFamily="34" charset="0"/>
              </a:rPr>
              <a:t>	</a:t>
            </a:r>
            <a:r>
              <a:rPr lang="en-IN" sz="3500" b="1" dirty="0">
                <a:ln>
                  <a:solidFill>
                    <a:srgbClr val="C00000"/>
                  </a:solidFill>
                </a:ln>
                <a:solidFill>
                  <a:srgbClr val="C00000"/>
                </a:solidFill>
                <a:latin typeface="Kokila" pitchFamily="34" charset="0"/>
                <a:ea typeface="Arial Unicode MS" pitchFamily="34" charset="-128"/>
                <a:cs typeface="Kokila" pitchFamily="34" charset="0"/>
              </a:rPr>
              <a:t>	</a:t>
            </a:r>
            <a:r>
              <a:rPr lang="hi-IN" sz="3500" b="1" dirty="0">
                <a:ln>
                  <a:solidFill>
                    <a:srgbClr val="002060"/>
                  </a:solidFill>
                </a:ln>
                <a:solidFill>
                  <a:srgbClr val="040F79"/>
                </a:solidFill>
                <a:latin typeface="Kokila" pitchFamily="34" charset="0"/>
                <a:ea typeface="Arial Unicode MS" pitchFamily="34" charset="-128"/>
                <a:cs typeface="Kokila" pitchFamily="34" charset="0"/>
              </a:rPr>
              <a:t>(</a:t>
            </a:r>
            <a:r>
              <a:rPr lang="en-IN" sz="3500" b="1" dirty="0">
                <a:ln>
                  <a:solidFill>
                    <a:srgbClr val="002060"/>
                  </a:solidFill>
                </a:ln>
                <a:solidFill>
                  <a:srgbClr val="040F79"/>
                </a:solidFill>
                <a:latin typeface="Kokila" pitchFamily="34" charset="0"/>
                <a:ea typeface="Arial Unicode MS" pitchFamily="34" charset="-128"/>
                <a:cs typeface="Kokila" pitchFamily="34" charset="0"/>
              </a:rPr>
              <a:t>a)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500" b="1" dirty="0">
                <a:ln>
                  <a:solidFill>
                    <a:srgbClr val="C00000"/>
                  </a:solidFill>
                </a:ln>
                <a:solidFill>
                  <a:srgbClr val="C00000"/>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(b)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500" b="1" dirty="0">
                <a:ln>
                  <a:solidFill>
                    <a:srgbClr val="002060"/>
                  </a:solidFill>
                </a:ln>
                <a:solidFill>
                  <a:srgbClr val="040F79"/>
                </a:solidFill>
                <a:latin typeface="Kokila" pitchFamily="34" charset="0"/>
                <a:ea typeface="Arial Unicode MS" pitchFamily="34" charset="-128"/>
                <a:cs typeface="Kokila" pitchFamily="34" charset="0"/>
              </a:rPr>
              <a:t> </a:t>
            </a:r>
            <a:r>
              <a:rPr lang="en-IN" sz="35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5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5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500" b="1" dirty="0">
                <a:ln>
                  <a:solidFill>
                    <a:srgbClr val="002060"/>
                  </a:solidFill>
                </a:ln>
                <a:solidFill>
                  <a:srgbClr val="040F79"/>
                </a:solidFill>
                <a:latin typeface="Kokila" pitchFamily="34" charset="0"/>
                <a:ea typeface="Arial Unicode MS" pitchFamily="34" charset="-128"/>
                <a:cs typeface="Kokila" pitchFamily="34" charset="0"/>
              </a:rPr>
              <a:t>ब्राजील </a:t>
            </a:r>
            <a:r>
              <a:rPr lang="en-US" sz="3500" b="1" dirty="0">
                <a:ln>
                  <a:solidFill>
                    <a:srgbClr val="002060"/>
                  </a:solidFill>
                </a:ln>
                <a:solidFill>
                  <a:srgbClr val="040F79"/>
                </a:solidFill>
                <a:latin typeface="Kokila" pitchFamily="34" charset="0"/>
                <a:ea typeface="Arial Unicode MS" pitchFamily="34" charset="-128"/>
                <a:cs typeface="Kokila" pitchFamily="34" charset="0"/>
              </a:rPr>
              <a:t>/ Brazil </a:t>
            </a:r>
            <a:endParaRPr lang="en-IN" sz="35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91162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338" name="Picture 2" descr="Global Conference on Compressed Biogas to be held in New Delhi from 17  April | Mint">
            <a:extLst>
              <a:ext uri="{FF2B5EF4-FFF2-40B4-BE49-F238E27FC236}">
                <a16:creationId xmlns:a16="http://schemas.microsoft.com/office/drawing/2014/main" id="{0093B09D-C488-C14A-97D0-B654CC7D7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368" y="1718310"/>
            <a:ext cx="6109607" cy="342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682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4524315"/>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संपीड़ित बायोगैस (</a:t>
            </a:r>
            <a:r>
              <a:rPr lang="en-IN" sz="3600" b="1" dirty="0">
                <a:ln>
                  <a:solidFill>
                    <a:srgbClr val="7030A0"/>
                  </a:solidFill>
                </a:ln>
                <a:solidFill>
                  <a:srgbClr val="040F79"/>
                </a:solidFill>
                <a:latin typeface="Kokila" pitchFamily="34" charset="0"/>
                <a:ea typeface="Arial Unicode MS" pitchFamily="34" charset="-128"/>
                <a:cs typeface="Kokila" pitchFamily="34" charset="0"/>
              </a:rPr>
              <a:t>CBG)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पर दो दिवसीय वैश्विक सम्मेलन 17 अप्रैल 2023 से भारत की राजधानी नई दिल्ली में आयोजित किया जाएगा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सम्मेलन की थीम –"टुवर्ड्स प्रोग्रेसिव पोलिसी फ्रेमवर्क फॉर अ रोबस्ट </a:t>
            </a:r>
            <a:r>
              <a:rPr lang="en-IN" sz="3600" b="1" dirty="0">
                <a:ln>
                  <a:solidFill>
                    <a:srgbClr val="7030A0"/>
                  </a:solidFill>
                </a:ln>
                <a:solidFill>
                  <a:srgbClr val="040F79"/>
                </a:solidFill>
                <a:latin typeface="Kokila" pitchFamily="34" charset="0"/>
                <a:ea typeface="Arial Unicode MS" pitchFamily="34" charset="-128"/>
                <a:cs typeface="Kokila" pitchFamily="34" charset="0"/>
              </a:rPr>
              <a:t>CBG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फाउंडेशन एंड ग्रोथ“ है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इसका उद्देश्य संपीडित बायोगैस उद्योग के विकास के लिए सरकार द्वारा की गई पहलों के बारे में उद्योग को अवगत कराना है ।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4315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राज्य में G20 स्वास्थ्य कार्य समूह की दूसरी बैठक का आयोजन किया गया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state the second meeting of the G20 Health Working Group was organized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Uttrakhand</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हरियाणा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Haryana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ओडिशा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Odisha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गोवा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Goa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41276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5362" name="Picture 2" descr="Second Health Working Group meeting to be held in Goa under India's G20  presidency">
            <a:extLst>
              <a:ext uri="{FF2B5EF4-FFF2-40B4-BE49-F238E27FC236}">
                <a16:creationId xmlns:a16="http://schemas.microsoft.com/office/drawing/2014/main" id="{3364F57F-B952-3CFC-5954-3D9B14E7C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221" y="1882902"/>
            <a:ext cx="5521779" cy="309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412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5078313"/>
          </a:xfrm>
          <a:prstGeom prst="rect">
            <a:avLst/>
          </a:prstGeom>
          <a:noFill/>
        </p:spPr>
        <p:txBody>
          <a:bodyPr wrap="square" rtlCol="0">
            <a:spAutoFit/>
          </a:bodyPr>
          <a:lstStyle/>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गोवा में </a:t>
            </a:r>
            <a:r>
              <a:rPr lang="en-IN" sz="3600" b="1" dirty="0">
                <a:ln>
                  <a:solidFill>
                    <a:srgbClr val="7030A0"/>
                  </a:solidFill>
                </a:ln>
                <a:solidFill>
                  <a:srgbClr val="040F79"/>
                </a:solidFill>
                <a:latin typeface="Kokila" pitchFamily="34" charset="0"/>
                <a:ea typeface="Arial Unicode MS" pitchFamily="34" charset="-128"/>
                <a:cs typeface="Kokila" pitchFamily="34" charset="0"/>
              </a:rPr>
              <a:t>G20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इंडिया प्रेसीडेंसी के तहत दूसरी हेल्थ वर्किंग ग्रुप की बैठक 17-19 अप्रैल 2023 तक आयोजित की जाएगी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इस बैठक में 19 </a:t>
            </a:r>
            <a:r>
              <a:rPr lang="en-IN" sz="3600" b="1" dirty="0">
                <a:ln>
                  <a:solidFill>
                    <a:srgbClr val="7030A0"/>
                  </a:solidFill>
                </a:ln>
                <a:solidFill>
                  <a:srgbClr val="040F79"/>
                </a:solidFill>
                <a:latin typeface="Kokila" pitchFamily="34" charset="0"/>
                <a:ea typeface="Arial Unicode MS" pitchFamily="34" charset="-128"/>
                <a:cs typeface="Kokila" pitchFamily="34" charset="0"/>
              </a:rPr>
              <a:t>G20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सदस्य देश, 10 आमंत्रित राज्यों और 22 अंतर्राष्ट्रीय संगठनों के 180 से अधिक प्रतिनिधि भाग लेंगे ।</a:t>
            </a:r>
          </a:p>
          <a:p>
            <a:pPr marL="571500" lvl="1" indent="-571500" algn="just">
              <a:buFont typeface="Arial" panose="020B0604020202020204" pitchFamily="34" charset="0"/>
              <a:buChar char="•"/>
            </a:pPr>
            <a:r>
              <a:rPr lang="en-IN" sz="3600" b="1" dirty="0">
                <a:ln>
                  <a:solidFill>
                    <a:srgbClr val="7030A0"/>
                  </a:solidFill>
                </a:ln>
                <a:solidFill>
                  <a:srgbClr val="040F79"/>
                </a:solidFill>
                <a:latin typeface="Kokila" pitchFamily="34" charset="0"/>
                <a:ea typeface="Arial Unicode MS" pitchFamily="34" charset="-128"/>
                <a:cs typeface="Kokila" pitchFamily="34" charset="0"/>
              </a:rPr>
              <a:t>G20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इंडिया प्रेसीडेंसी के हेल्थ ट्रैक में चार हेल्थ वर्किंग ग्रुप (</a:t>
            </a:r>
            <a:r>
              <a:rPr lang="en-IN" sz="3600" b="1" dirty="0">
                <a:ln>
                  <a:solidFill>
                    <a:srgbClr val="7030A0"/>
                  </a:solidFill>
                </a:ln>
                <a:solidFill>
                  <a:srgbClr val="040F79"/>
                </a:solidFill>
                <a:latin typeface="Kokila" pitchFamily="34" charset="0"/>
                <a:ea typeface="Arial Unicode MS" pitchFamily="34" charset="-128"/>
                <a:cs typeface="Kokila" pitchFamily="34" charset="0"/>
              </a:rPr>
              <a:t>HWG)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मीटिंग्स और एक हेल्थ मिनिस्ट्रियल मीटिंग (</a:t>
            </a:r>
            <a:r>
              <a:rPr lang="en-IN" sz="3600" b="1" dirty="0">
                <a:ln>
                  <a:solidFill>
                    <a:srgbClr val="7030A0"/>
                  </a:solidFill>
                </a:ln>
                <a:solidFill>
                  <a:srgbClr val="040F79"/>
                </a:solidFill>
                <a:latin typeface="Kokila" pitchFamily="34" charset="0"/>
                <a:ea typeface="Arial Unicode MS" pitchFamily="34" charset="-128"/>
                <a:cs typeface="Kokila" pitchFamily="34" charset="0"/>
              </a:rPr>
              <a:t>HMM) </a:t>
            </a:r>
            <a:r>
              <a:rPr lang="hi-IN" sz="3600" b="1" dirty="0">
                <a:ln>
                  <a:solidFill>
                    <a:srgbClr val="7030A0"/>
                  </a:solidFill>
                </a:ln>
                <a:solidFill>
                  <a:srgbClr val="040F79"/>
                </a:solidFill>
                <a:latin typeface="Kokila" pitchFamily="34" charset="0"/>
                <a:ea typeface="Arial Unicode MS" pitchFamily="34" charset="-128"/>
                <a:cs typeface="Kokila" pitchFamily="34" charset="0"/>
              </a:rPr>
              <a:t>शामिल होंगी । </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3361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760020"/>
            <a:ext cx="8302388" cy="2862322"/>
          </a:xfrm>
          <a:prstGeom prst="rect">
            <a:avLst/>
          </a:prstGeom>
          <a:noFill/>
        </p:spPr>
        <p:txBody>
          <a:bodyPr wrap="square" rtlCol="0">
            <a:spAutoFit/>
          </a:bodyPr>
          <a:lstStyle/>
          <a:p>
            <a:pPr marL="0" lvl="1" algn="just"/>
            <a:r>
              <a:rPr lang="hi-IN" sz="3600" b="1" u="sng" dirty="0">
                <a:ln>
                  <a:solidFill>
                    <a:srgbClr val="7030A0"/>
                  </a:solidFill>
                </a:ln>
                <a:solidFill>
                  <a:srgbClr val="040F79"/>
                </a:solidFill>
                <a:latin typeface="Kokila" pitchFamily="34" charset="0"/>
                <a:ea typeface="Arial Unicode MS" pitchFamily="34" charset="-128"/>
                <a:cs typeface="Kokila" pitchFamily="34" charset="0"/>
              </a:rPr>
              <a:t>गोवा</a:t>
            </a:r>
            <a:r>
              <a:rPr lang="en-US" sz="3600" b="1" u="sng" dirty="0">
                <a:ln>
                  <a:solidFill>
                    <a:srgbClr val="7030A0"/>
                  </a:solidFill>
                </a:ln>
                <a:solidFill>
                  <a:srgbClr val="040F79"/>
                </a:solidFill>
                <a:latin typeface="Kokila" pitchFamily="34" charset="0"/>
                <a:ea typeface="Arial Unicode MS" pitchFamily="34" charset="-128"/>
                <a:cs typeface="Kokila" pitchFamily="34" charset="0"/>
              </a:rPr>
              <a:t> –</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राजधानी</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पणजी</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मुख्यमंत्री</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प्रमोद सावंत</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गवर्नर : पीएस श्रीधरन पिल्लई</a:t>
            </a:r>
          </a:p>
          <a:p>
            <a:pPr marL="571500" lvl="1" indent="-571500" algn="just">
              <a:buFont typeface="Arial" panose="020B0604020202020204" pitchFamily="34" charset="0"/>
              <a:buChar char="•"/>
            </a:pPr>
            <a:r>
              <a:rPr lang="hi-IN" sz="3600" b="1" dirty="0">
                <a:ln>
                  <a:solidFill>
                    <a:srgbClr val="7030A0"/>
                  </a:solidFill>
                </a:ln>
                <a:solidFill>
                  <a:srgbClr val="040F79"/>
                </a:solidFill>
                <a:latin typeface="Kokila" pitchFamily="34" charset="0"/>
                <a:ea typeface="Arial Unicode MS" pitchFamily="34" charset="-128"/>
                <a:cs typeface="Kokila" pitchFamily="34" charset="0"/>
              </a:rPr>
              <a:t>आधिकारिक पशु</a:t>
            </a:r>
            <a:r>
              <a:rPr lang="en-US" sz="3600" b="1" dirty="0">
                <a:ln>
                  <a:solidFill>
                    <a:srgbClr val="7030A0"/>
                  </a:solidFill>
                </a:ln>
                <a:solidFill>
                  <a:srgbClr val="040F79"/>
                </a:solidFill>
                <a:latin typeface="Kokila" pitchFamily="34" charset="0"/>
                <a:ea typeface="Arial Unicode MS" pitchFamily="34" charset="-128"/>
                <a:cs typeface="Kokila" pitchFamily="34" charset="0"/>
              </a:rPr>
              <a:t> </a:t>
            </a:r>
            <a:r>
              <a:rPr lang="hi-IN" sz="3600" b="1" dirty="0">
                <a:ln>
                  <a:solidFill>
                    <a:srgbClr val="7030A0"/>
                  </a:solidFill>
                </a:ln>
                <a:solidFill>
                  <a:srgbClr val="040F79"/>
                </a:solidFill>
                <a:latin typeface="Kokila" pitchFamily="34" charset="0"/>
                <a:ea typeface="Arial Unicode MS" pitchFamily="34" charset="-128"/>
                <a:cs typeface="Kokila" pitchFamily="34" charset="0"/>
              </a:rPr>
              <a:t>: गौर</a:t>
            </a:r>
            <a:endParaRPr lang="en-US" sz="3600" b="1" dirty="0">
              <a:ln>
                <a:solidFill>
                  <a:srgbClr val="7030A0"/>
                </a:solidFill>
              </a:ln>
              <a:solidFill>
                <a:srgbClr val="040F79"/>
              </a:solidFill>
              <a:latin typeface="Kokila" pitchFamily="34" charset="0"/>
              <a:ea typeface="Arial Unicode MS" pitchFamily="34" charset="-128"/>
              <a:cs typeface="Kokila" pitchFamily="34" charset="0"/>
            </a:endParaRP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15130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89612" y="1338517"/>
            <a:ext cx="8302388" cy="3046988"/>
          </a:xfrm>
          <a:prstGeom prst="rect">
            <a:avLst/>
          </a:prstGeom>
          <a:noFill/>
        </p:spPr>
        <p:txBody>
          <a:bodyPr wrap="square" rtlCol="0">
            <a:spAutoFit/>
          </a:bodyPr>
          <a:lstStyle/>
          <a:p>
            <a:pPr marL="0" lvl="1" algn="ctr"/>
            <a:r>
              <a:rPr lang="hi-IN" sz="9600" b="1" u="sng" dirty="0">
                <a:ln>
                  <a:solidFill>
                    <a:srgbClr val="7030A0"/>
                  </a:solidFill>
                </a:ln>
                <a:solidFill>
                  <a:srgbClr val="040F79"/>
                </a:solidFill>
                <a:latin typeface="Kokila" pitchFamily="34" charset="0"/>
                <a:ea typeface="Arial Unicode MS" pitchFamily="34" charset="-128"/>
                <a:cs typeface="Kokila" pitchFamily="34" charset="0"/>
              </a:rPr>
              <a:t>1</a:t>
            </a:r>
            <a:r>
              <a:rPr lang="en-US" sz="9600" b="1" u="sng" dirty="0">
                <a:ln>
                  <a:solidFill>
                    <a:srgbClr val="7030A0"/>
                  </a:solidFill>
                </a:ln>
                <a:solidFill>
                  <a:srgbClr val="040F79"/>
                </a:solidFill>
                <a:latin typeface="Kokila" pitchFamily="34" charset="0"/>
                <a:ea typeface="Arial Unicode MS" pitchFamily="34" charset="-128"/>
                <a:cs typeface="Kokila" pitchFamily="34" charset="0"/>
              </a:rPr>
              <a:t>7</a:t>
            </a:r>
            <a:r>
              <a:rPr lang="hi-IN" sz="9600" b="1" u="sng" dirty="0">
                <a:ln>
                  <a:solidFill>
                    <a:srgbClr val="7030A0"/>
                  </a:solidFill>
                </a:ln>
                <a:solidFill>
                  <a:srgbClr val="040F79"/>
                </a:solidFill>
                <a:latin typeface="Kokila" pitchFamily="34" charset="0"/>
                <a:ea typeface="Arial Unicode MS" pitchFamily="34" charset="-128"/>
                <a:cs typeface="Kokila" pitchFamily="34" charset="0"/>
              </a:rPr>
              <a:t> अप्रैल </a:t>
            </a:r>
            <a:r>
              <a:rPr lang="en-US" sz="9600" b="1" u="sng" dirty="0">
                <a:ln>
                  <a:solidFill>
                    <a:srgbClr val="7030A0"/>
                  </a:solidFill>
                </a:ln>
                <a:solidFill>
                  <a:srgbClr val="040F79"/>
                </a:solidFill>
                <a:latin typeface="Kokila" pitchFamily="34" charset="0"/>
                <a:ea typeface="Arial Unicode MS" pitchFamily="34" charset="-128"/>
                <a:cs typeface="Kokila" pitchFamily="34" charset="0"/>
              </a:rPr>
              <a:t>2023</a:t>
            </a:r>
          </a:p>
          <a:p>
            <a:pPr marL="0" lvl="1" algn="ctr"/>
            <a:r>
              <a:rPr lang="hi-IN" sz="9600" b="1" dirty="0">
                <a:ln>
                  <a:solidFill>
                    <a:srgbClr val="7030A0"/>
                  </a:solidFill>
                </a:ln>
                <a:solidFill>
                  <a:srgbClr val="040F79"/>
                </a:solidFill>
                <a:latin typeface="Kokila" pitchFamily="34" charset="0"/>
                <a:ea typeface="Arial Unicode MS" pitchFamily="34" charset="-128"/>
                <a:cs typeface="Kokila" pitchFamily="34" charset="0"/>
              </a:rPr>
              <a:t> करेंट अफेयर्स रिवीजन </a:t>
            </a:r>
          </a:p>
        </p:txBody>
      </p:sp>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246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847755"/>
          </a:xfrm>
          <a:prstGeom prst="rect">
            <a:avLst/>
          </a:prstGeom>
          <a:noFill/>
        </p:spPr>
        <p:txBody>
          <a:bodyPr wrap="square" rtlCol="0">
            <a:spAutoFit/>
          </a:bodyPr>
          <a:lstStyle/>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Q1.</a:t>
            </a: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C00000"/>
                  </a:solidFill>
                </a:ln>
                <a:solidFill>
                  <a:srgbClr val="C00000"/>
                </a:solidFill>
                <a:latin typeface="Kokila" pitchFamily="34" charset="0"/>
                <a:ea typeface="Arial Unicode MS" pitchFamily="34" charset="-128"/>
                <a:cs typeface="Kokila" pitchFamily="34" charset="0"/>
              </a:rPr>
              <a:t>असताना में आयोजित की जा रही एशियाई कुश्ती चैंपियनशिप में अमन सहरावत ने भारत के लिए पहला स्वर्ण पदक जीता है । असताना किसकी राजधानी है ? </a:t>
            </a:r>
          </a:p>
          <a:p>
            <a:pPr marL="1077913" lvl="1" indent="-1077913" algn="just">
              <a:tabLst>
                <a:tab pos="627063" algn="l"/>
                <a:tab pos="1082675" algn="l"/>
              </a:tabLst>
            </a:pPr>
            <a:r>
              <a:rPr lang="en-US"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US" sz="3300" b="1" dirty="0">
                <a:ln>
                  <a:solidFill>
                    <a:srgbClr val="002060"/>
                  </a:solidFill>
                </a:ln>
                <a:solidFill>
                  <a:srgbClr val="040F79"/>
                </a:solidFill>
                <a:latin typeface="Kokila" pitchFamily="34" charset="0"/>
                <a:ea typeface="Arial Unicode MS" pitchFamily="34" charset="-128"/>
                <a:cs typeface="Kokila" pitchFamily="34" charset="0"/>
              </a:rPr>
              <a:t>Aman </a:t>
            </a:r>
            <a:r>
              <a:rPr lang="en-US" sz="3300" b="1" dirty="0" err="1">
                <a:ln>
                  <a:solidFill>
                    <a:srgbClr val="002060"/>
                  </a:solidFill>
                </a:ln>
                <a:solidFill>
                  <a:srgbClr val="040F79"/>
                </a:solidFill>
                <a:latin typeface="Kokila" pitchFamily="34" charset="0"/>
                <a:ea typeface="Arial Unicode MS" pitchFamily="34" charset="-128"/>
                <a:cs typeface="Kokila" pitchFamily="34" charset="0"/>
              </a:rPr>
              <a:t>Sehrawat</a:t>
            </a:r>
            <a:r>
              <a:rPr lang="en-US" sz="3300" b="1" dirty="0">
                <a:ln>
                  <a:solidFill>
                    <a:srgbClr val="002060"/>
                  </a:solidFill>
                </a:ln>
                <a:solidFill>
                  <a:srgbClr val="040F79"/>
                </a:solidFill>
                <a:latin typeface="Kokila" pitchFamily="34" charset="0"/>
                <a:ea typeface="Arial Unicode MS" pitchFamily="34" charset="-128"/>
                <a:cs typeface="Kokila" pitchFamily="34" charset="0"/>
              </a:rPr>
              <a:t> has won the first gold medal for India in the Asian Wrestling Championship being held in Astana. Whose capital is Astana ?</a:t>
            </a:r>
            <a:endParaRPr lang="hi-IN" sz="33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IN" sz="3300" b="1" dirty="0">
                <a:ln>
                  <a:solidFill>
                    <a:srgbClr val="C00000"/>
                  </a:solidFill>
                </a:ln>
                <a:solidFill>
                  <a:srgbClr val="C00000"/>
                </a:solidFill>
                <a:latin typeface="Kokila" pitchFamily="34" charset="0"/>
                <a:ea typeface="Arial Unicode MS" pitchFamily="34" charset="-128"/>
                <a:cs typeface="Kokila" pitchFamily="34" charset="0"/>
              </a:rPr>
              <a:t>	</a:t>
            </a:r>
            <a:r>
              <a:rPr lang="hi-IN" sz="3300" b="1" dirty="0">
                <a:ln>
                  <a:solidFill>
                    <a:srgbClr val="002060"/>
                  </a:solidFill>
                </a:ln>
                <a:solidFill>
                  <a:srgbClr val="040F79"/>
                </a:solidFill>
                <a:latin typeface="Kokila" pitchFamily="34" charset="0"/>
                <a:ea typeface="Arial Unicode MS" pitchFamily="34" charset="-128"/>
                <a:cs typeface="Kokila" pitchFamily="34" charset="0"/>
              </a:rPr>
              <a:t>(</a:t>
            </a:r>
            <a:r>
              <a:rPr lang="en-IN" sz="3300" b="1" dirty="0">
                <a:ln>
                  <a:solidFill>
                    <a:srgbClr val="002060"/>
                  </a:solidFill>
                </a:ln>
                <a:solidFill>
                  <a:srgbClr val="040F79"/>
                </a:solidFill>
                <a:latin typeface="Kokila" pitchFamily="34" charset="0"/>
                <a:ea typeface="Arial Unicode MS" pitchFamily="34" charset="-128"/>
                <a:cs typeface="Kokila" pitchFamily="34" charset="0"/>
              </a:rPr>
              <a:t>a)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कजाकिस्तान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r>
              <a:rPr lang="en-US" sz="3300" b="1" dirty="0" err="1">
                <a:ln>
                  <a:solidFill>
                    <a:srgbClr val="002060"/>
                  </a:solidFill>
                </a:ln>
                <a:solidFill>
                  <a:srgbClr val="040F79"/>
                </a:solidFill>
                <a:latin typeface="Kokila" pitchFamily="34" charset="0"/>
                <a:ea typeface="Arial Unicode MS" pitchFamily="34" charset="-128"/>
                <a:cs typeface="Kokila" pitchFamily="34" charset="0"/>
              </a:rPr>
              <a:t>Kazakistan</a:t>
            </a:r>
            <a:r>
              <a:rPr lang="en-US" sz="33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300" b="1" dirty="0">
                <a:ln>
                  <a:solidFill>
                    <a:srgbClr val="C00000"/>
                  </a:solidFill>
                </a:ln>
                <a:solidFill>
                  <a:srgbClr val="C00000"/>
                </a:solidFill>
                <a:latin typeface="Kokila" pitchFamily="34" charset="0"/>
                <a:ea typeface="Arial Unicode MS" pitchFamily="34" charset="-128"/>
                <a:cs typeface="Kokila" pitchFamily="34" charset="0"/>
              </a:rPr>
              <a:t>		</a:t>
            </a:r>
            <a:r>
              <a:rPr lang="en-IN" sz="3300" b="1" dirty="0">
                <a:ln>
                  <a:solidFill>
                    <a:srgbClr val="002060"/>
                  </a:solidFill>
                </a:ln>
                <a:solidFill>
                  <a:srgbClr val="040F79"/>
                </a:solidFill>
                <a:latin typeface="Kokila" pitchFamily="34" charset="0"/>
                <a:ea typeface="Arial Unicode MS" pitchFamily="34" charset="-128"/>
                <a:cs typeface="Kokila" pitchFamily="34" charset="0"/>
              </a:rPr>
              <a:t>(b)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उज्बेकिस्तान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Uzbekistan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3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तुर्कमेनिस्तान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Turkmenistan </a:t>
            </a:r>
            <a:endParaRPr lang="hi-IN" sz="33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3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300" b="1" dirty="0">
                <a:ln>
                  <a:solidFill>
                    <a:srgbClr val="002060"/>
                  </a:solidFill>
                </a:ln>
                <a:solidFill>
                  <a:srgbClr val="040F79"/>
                </a:solidFill>
                <a:latin typeface="Kokila" pitchFamily="34" charset="0"/>
                <a:ea typeface="Arial Unicode MS" pitchFamily="34" charset="-128"/>
                <a:cs typeface="Kokila" pitchFamily="34" charset="0"/>
              </a:rPr>
              <a:t>ओमान </a:t>
            </a:r>
            <a:r>
              <a:rPr lang="en-US" sz="3300" b="1" dirty="0">
                <a:ln>
                  <a:solidFill>
                    <a:srgbClr val="002060"/>
                  </a:solidFill>
                </a:ln>
                <a:solidFill>
                  <a:srgbClr val="040F79"/>
                </a:solidFill>
                <a:latin typeface="Kokila" pitchFamily="34" charset="0"/>
                <a:ea typeface="Arial Unicode MS" pitchFamily="34" charset="-128"/>
                <a:cs typeface="Kokila" pitchFamily="34" charset="0"/>
              </a:rPr>
              <a:t>/ Oman </a:t>
            </a:r>
            <a:endParaRPr lang="en-IN" sz="33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21454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1E38AB9-8315-4EFC-9F7B-81FE276BD2C4}"/>
              </a:ext>
            </a:extLst>
          </p:cNvPr>
          <p:cNvSpPr txBox="1"/>
          <p:nvPr/>
        </p:nvSpPr>
        <p:spPr>
          <a:xfrm>
            <a:off x="5646400" y="858670"/>
            <a:ext cx="6066610" cy="1015663"/>
          </a:xfrm>
          <a:prstGeom prst="rect">
            <a:avLst/>
          </a:prstGeom>
          <a:noFill/>
          <a:ln>
            <a:noFill/>
          </a:ln>
        </p:spPr>
        <p:txBody>
          <a:bodyPr wrap="square" rtlCol="0" anchor="ctr">
            <a:spAutoFit/>
          </a:bodyPr>
          <a:lstStyle/>
          <a:p>
            <a:pPr algn="ctr"/>
            <a:r>
              <a:rPr lang="en-US" altLang="ko-KR" sz="6000" b="1" u="sng" dirty="0">
                <a:cs typeface="Arial" pitchFamily="34" charset="0"/>
              </a:rPr>
              <a:t>Exam Covered </a:t>
            </a:r>
          </a:p>
        </p:txBody>
      </p:sp>
      <p:sp>
        <p:nvSpPr>
          <p:cNvPr id="6" name="TextBox 5">
            <a:extLst>
              <a:ext uri="{FF2B5EF4-FFF2-40B4-BE49-F238E27FC236}">
                <a16:creationId xmlns:a16="http://schemas.microsoft.com/office/drawing/2014/main" id="{F1E38AB9-8315-4EFC-9F7B-81FE276BD2C4}"/>
              </a:ext>
            </a:extLst>
          </p:cNvPr>
          <p:cNvSpPr txBox="1"/>
          <p:nvPr/>
        </p:nvSpPr>
        <p:spPr>
          <a:xfrm>
            <a:off x="4777272" y="2527663"/>
            <a:ext cx="7090331" cy="3170099"/>
          </a:xfrm>
          <a:prstGeom prst="rect">
            <a:avLst/>
          </a:prstGeom>
          <a:noFill/>
          <a:ln>
            <a:noFill/>
          </a:ln>
        </p:spPr>
        <p:txBody>
          <a:bodyPr wrap="square" rtlCol="0" anchor="ctr">
            <a:spAutoFit/>
          </a:bodyPr>
          <a:lstStyle/>
          <a:p>
            <a:pPr algn="ctr"/>
            <a:r>
              <a:rPr lang="en-US" altLang="ko-KR" sz="4000" b="1" dirty="0">
                <a:latin typeface="Arial Unicode MS" pitchFamily="34" charset="-128"/>
                <a:ea typeface="Arial Unicode MS" pitchFamily="34" charset="-128"/>
                <a:cs typeface="Arial Unicode MS" pitchFamily="34" charset="-128"/>
              </a:rPr>
              <a:t>SSC CGL, GD, CHSL , MTS, DELHI POLICE &amp; Railway </a:t>
            </a:r>
          </a:p>
          <a:p>
            <a:pPr algn="ctr"/>
            <a:r>
              <a:rPr lang="hi-IN" altLang="ko-KR" sz="4000" b="1" dirty="0">
                <a:solidFill>
                  <a:srgbClr val="C00000"/>
                </a:solidFill>
                <a:latin typeface="Arial Unicode MS" pitchFamily="34" charset="-128"/>
                <a:ea typeface="Arial Unicode MS" pitchFamily="34" charset="-128"/>
                <a:cs typeface="Arial Unicode MS" pitchFamily="34" charset="-128"/>
              </a:rPr>
              <a:t>नोट : यह करेंट अफेयर्स सभी राज्य के राज्यस्तरीय एवं PSC  परीक्षाओं के लिए उपयोगी है । </a:t>
            </a:r>
            <a:endParaRPr lang="en-US" altLang="ko-KR" sz="4000" b="1" dirty="0">
              <a:solidFill>
                <a:srgbClr val="C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482150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किसे हाल ही में ‘मिनिरत्न श्रेणी – I’ का दर्जा दिया गया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has been conferred with the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Miniratna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Category–I' status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हिद्नुस्तान पेट्रोलियम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HP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सोलर एनर्जी कॉर्पोरेशन ऑफ़ इंडिया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SECI</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गैस अथॉरिटी ऑफ़ इंडिया / GAIL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स्टील अथॉरिटी ऑफ़ इंडिया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SAIL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93256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प्रसिद्ध जन स्वास्थ्य कार्यकर्ता डॉक्टर जफरूल्लाह चौधरी का हाल ही में निधन हो गया । वे किस देश से संबंधित थे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Renowned public health activist Dr. Zafarullah Chowdhary passed away recently. To which country did he belong</a:t>
            </a:r>
            <a:r>
              <a:rPr lang="en-IN"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श्रीलंका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Srilanka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नेपाल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Nepal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बांग्लादेश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Bangladesh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14185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Q4.	</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विश्व के सबसे आपराधिक देशों की रैंकिंग में भारत को कौनसा स्थान प्राप्त हुआ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What is the rank of India in the ranking of the world's most criminal countries</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51</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 63</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c) 69</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77</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80378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Q5.</a:t>
            </a: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हेनरीट इशिम्वे को मार्च 2023 का आईसीसी महिला प्लेयर ऑफ़ द मंथ पुरस्कार दिया गया है ।  वे किस टीम से संबंधित हैं ? </a:t>
            </a:r>
          </a:p>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002060"/>
                  </a:solidFill>
                </a:ln>
                <a:solidFill>
                  <a:srgbClr val="040F79"/>
                </a:solidFill>
                <a:latin typeface="Kokila" pitchFamily="34" charset="0"/>
                <a:ea typeface="Arial Unicode MS" pitchFamily="34" charset="-128"/>
                <a:cs typeface="Kokila" pitchFamily="34" charset="0"/>
              </a:rPr>
              <a:t>Henriette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Ishimwe</a:t>
            </a:r>
            <a:r>
              <a:rPr lang="en-US" sz="3400" b="1" dirty="0">
                <a:ln>
                  <a:solidFill>
                    <a:srgbClr val="002060"/>
                  </a:solidFill>
                </a:ln>
                <a:solidFill>
                  <a:srgbClr val="040F79"/>
                </a:solidFill>
                <a:latin typeface="Kokila" pitchFamily="34" charset="0"/>
                <a:ea typeface="Arial Unicode MS" pitchFamily="34" charset="-128"/>
                <a:cs typeface="Kokila" pitchFamily="34" charset="0"/>
              </a:rPr>
              <a:t> has been awarded the ICC Women's Player of the Month for March 2023. Which team does he belong to ?</a:t>
            </a: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साउथ अफ्रीका / </a:t>
            </a:r>
            <a:r>
              <a:rPr lang="en-US" sz="3400" b="1" dirty="0">
                <a:ln>
                  <a:solidFill>
                    <a:srgbClr val="002060"/>
                  </a:solidFill>
                </a:ln>
                <a:solidFill>
                  <a:srgbClr val="040F79"/>
                </a:solidFill>
                <a:latin typeface="Kokila" pitchFamily="34" charset="0"/>
                <a:ea typeface="Arial Unicode MS" pitchFamily="34" charset="-128"/>
                <a:cs typeface="Kokila" pitchFamily="34" charset="0"/>
              </a:rPr>
              <a:t>South Africa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इंग्लैंड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England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रवांडा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en-US" sz="3400" b="1" dirty="0" err="1">
                <a:ln>
                  <a:solidFill>
                    <a:srgbClr val="002060"/>
                  </a:solidFill>
                </a:ln>
                <a:solidFill>
                  <a:srgbClr val="040F79"/>
                </a:solidFill>
                <a:latin typeface="Kokila" pitchFamily="34" charset="0"/>
                <a:ea typeface="Arial Unicode MS" pitchFamily="34" charset="-128"/>
                <a:cs typeface="Kokila" pitchFamily="34" charset="0"/>
              </a:rPr>
              <a:t>Rawanda</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4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नामीबिया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Namibia </a:t>
            </a:r>
            <a:endParaRPr lang="en-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82682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Q6.</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पहले वैश्विक बौद्ध सम्मलेन की मेजबानी निम्न में से किसके द्वारा की जाएगी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will host the first Global Buddhist Conference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china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भारत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India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भूटान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Bhutan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b</a:t>
            </a:r>
          </a:p>
        </p:txBody>
      </p:sp>
    </p:spTree>
    <p:extLst>
      <p:ext uri="{BB962C8B-B14F-4D97-AF65-F5344CB8AC3E}">
        <p14:creationId xmlns:p14="http://schemas.microsoft.com/office/powerpoint/2010/main" val="148102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Q7.</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कौनसा देश ऑक्सफ़ोर्ड मलेरिया वैक्सीन को मंजूरी देने वाला पहला देश बन गया है?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country has become the first country to approve the Oxford Malaria Vaccine</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घाना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Ghana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ब्राजील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Brazil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अमेरिका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America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आयरलैंड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Ireland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28209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Q8.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अभी हाल ही में किस शहर में पहला रैट जार नियुक्त किया गया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city has the first Rat Czar been appointed recently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शंघाई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Shanghai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Paris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न्यूयॉर्क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York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नई दिल्ली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New Delhi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95427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Q9.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राज्य ने 15 अप्रैल को अपना स्थापना दिवस मनाया है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 has celebrated its foundation day on 15th April ?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 प्रदेश </a:t>
            </a:r>
            <a:r>
              <a:rPr lang="en-IN" sz="3600" b="1" dirty="0">
                <a:ln>
                  <a:solidFill>
                    <a:srgbClr val="002060"/>
                  </a:solidFill>
                </a:ln>
                <a:solidFill>
                  <a:srgbClr val="040F79"/>
                </a:solidFill>
                <a:latin typeface="Kokila" pitchFamily="34" charset="0"/>
                <a:ea typeface="Arial Unicode MS" pitchFamily="34" charset="-128"/>
                <a:cs typeface="Kokila" pitchFamily="34" charset="0"/>
              </a:rPr>
              <a:t>/ Uttar Pradesh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हिमाचल प्रदेश / </a:t>
            </a:r>
            <a:r>
              <a:rPr lang="en-IN" sz="3600" b="1" dirty="0">
                <a:ln>
                  <a:solidFill>
                    <a:srgbClr val="002060"/>
                  </a:solidFill>
                </a:ln>
                <a:solidFill>
                  <a:srgbClr val="040F79"/>
                </a:solidFill>
                <a:latin typeface="Kokila" pitchFamily="34" charset="0"/>
                <a:ea typeface="Arial Unicode MS" pitchFamily="34" charset="-128"/>
                <a:cs typeface="Kokila" pitchFamily="34" charset="0"/>
              </a:rPr>
              <a:t>H</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imachl</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Pradesh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तेलंगाना / Telangana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West Bengal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74550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Q10.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निम्न में से किस दिन को विश्व कला दिवस के रूप में मनाया जाता है ? </a:t>
            </a: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days is celebrated as World Art Day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14 अप्रैल / 14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15 अप्रैल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16 अप्रैल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17 अप्रैल / 1</a:t>
            </a:r>
            <a:r>
              <a:rPr lang="en-US" sz="3600" b="1" dirty="0">
                <a:ln>
                  <a:solidFill>
                    <a:srgbClr val="002060"/>
                  </a:solidFill>
                </a:ln>
                <a:solidFill>
                  <a:srgbClr val="040F79"/>
                </a:solidFill>
                <a:latin typeface="Kokila" pitchFamily="34" charset="0"/>
                <a:ea typeface="Arial Unicode MS" pitchFamily="34" charset="-128"/>
                <a:cs typeface="Kokila" pitchFamily="34" charset="0"/>
              </a:rPr>
              <a:t>7</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57605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632311"/>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Q11.</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‘ओरियन’ नामक बहुपक्षीय अंतर्राष्ट्रीय वायु अभ्यास निम्न में से किस देश में आयोजित किया जा रहा है ?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 which of the following countries the multilateral international air exercise named 'Orion' is being conducted ?</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जर्मनी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Germany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फ्रांस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France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स्वीडन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Sweeden</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जापान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Japan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b</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69769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E38AB9-8315-4EFC-9F7B-81FE276BD2C4}"/>
              </a:ext>
            </a:extLst>
          </p:cNvPr>
          <p:cNvSpPr txBox="1"/>
          <p:nvPr/>
        </p:nvSpPr>
        <p:spPr>
          <a:xfrm>
            <a:off x="4777272" y="1919362"/>
            <a:ext cx="7090331" cy="3416320"/>
          </a:xfrm>
          <a:prstGeom prst="rect">
            <a:avLst/>
          </a:prstGeom>
          <a:noFill/>
          <a:ln>
            <a:noFill/>
          </a:ln>
        </p:spPr>
        <p:txBody>
          <a:bodyPr wrap="square" rtlCol="0" anchor="ctr">
            <a:spAutoFit/>
          </a:bodyPr>
          <a:lstStyle/>
          <a:p>
            <a:pPr algn="ctr"/>
            <a:r>
              <a:rPr lang="en-US" altLang="ko-KR" sz="7200" b="1" dirty="0">
                <a:solidFill>
                  <a:srgbClr val="C00000"/>
                </a:solidFill>
                <a:latin typeface="Kokila" panose="020B0604020202020204" pitchFamily="34" charset="0"/>
                <a:ea typeface="Arial Unicode MS" pitchFamily="34" charset="-128"/>
                <a:cs typeface="Kokila" panose="020B0604020202020204" pitchFamily="34" charset="0"/>
              </a:rPr>
              <a:t>MOST IMPORTANT CURRENT AFFAIRS </a:t>
            </a:r>
            <a:r>
              <a:rPr lang="en-US" altLang="ko-KR" sz="7200" b="1" dirty="0">
                <a:solidFill>
                  <a:srgbClr val="002060"/>
                </a:solidFill>
                <a:latin typeface="Kokila" panose="020B0604020202020204" pitchFamily="34" charset="0"/>
                <a:ea typeface="Arial Unicode MS" pitchFamily="34" charset="-128"/>
                <a:cs typeface="Kokila" panose="020B0604020202020204" pitchFamily="34" charset="0"/>
              </a:rPr>
              <a:t>MCQs</a:t>
            </a:r>
          </a:p>
        </p:txBody>
      </p:sp>
    </p:spTree>
    <p:extLst>
      <p:ext uri="{BB962C8B-B14F-4D97-AF65-F5344CB8AC3E}">
        <p14:creationId xmlns:p14="http://schemas.microsoft.com/office/powerpoint/2010/main" val="3886139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Q12.</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हाल ही में उत्तरा बाओकर का निधन हो गया । वे कौन थे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Uttara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Baokar</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passed away recently. Who were they</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राजनेता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Politician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एथलीट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Athlete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चिकित्सक /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Doctor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अभिनेत्री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Actress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d</a:t>
            </a:r>
          </a:p>
        </p:txBody>
      </p:sp>
    </p:spTree>
    <p:extLst>
      <p:ext uri="{BB962C8B-B14F-4D97-AF65-F5344CB8AC3E}">
        <p14:creationId xmlns:p14="http://schemas.microsoft.com/office/powerpoint/2010/main" val="367222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3970318"/>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Q13.</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हाथी बचाओ दिवस किस दिन मनाया जाता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Save Elephant Day is celebrated on which day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4</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14 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5</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15 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a:t>
            </a:r>
            <a:r>
              <a:rPr lang="en-US" sz="3600" b="1" dirty="0">
                <a:ln>
                  <a:solidFill>
                    <a:srgbClr val="002060"/>
                  </a:solidFill>
                </a:ln>
                <a:solidFill>
                  <a:srgbClr val="040F79"/>
                </a:solidFill>
                <a:latin typeface="Kokila" pitchFamily="34" charset="0"/>
                <a:ea typeface="Arial Unicode MS" pitchFamily="34" charset="-128"/>
                <a:cs typeface="Kokila" pitchFamily="34" charset="0"/>
              </a:rPr>
              <a:t>6</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अप्रैल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16 April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17 अप्रैल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17 April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c</a:t>
            </a:r>
          </a:p>
        </p:txBody>
      </p:sp>
    </p:spTree>
    <p:extLst>
      <p:ext uri="{BB962C8B-B14F-4D97-AF65-F5344CB8AC3E}">
        <p14:creationId xmlns:p14="http://schemas.microsoft.com/office/powerpoint/2010/main" val="421348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509200"/>
          </a:xfrm>
          <a:prstGeom prst="rect">
            <a:avLst/>
          </a:prstGeom>
          <a:noFill/>
        </p:spPr>
        <p:txBody>
          <a:bodyPr wrap="square" rtlCol="0">
            <a:spAutoFit/>
          </a:bodyPr>
          <a:lstStyle/>
          <a:p>
            <a:pPr marL="1077913" lvl="1" indent="-1077913" algn="just">
              <a:tabLst>
                <a:tab pos="627063" algn="l"/>
                <a:tab pos="1082675" algn="l"/>
              </a:tabLst>
            </a:pPr>
            <a:r>
              <a:rPr lang="en-US" sz="3200" b="1" dirty="0">
                <a:ln>
                  <a:solidFill>
                    <a:srgbClr val="C00000"/>
                  </a:solidFill>
                </a:ln>
                <a:solidFill>
                  <a:srgbClr val="C00000"/>
                </a:solidFill>
                <a:latin typeface="Kokila" pitchFamily="34" charset="0"/>
                <a:ea typeface="Arial Unicode MS" pitchFamily="34" charset="-128"/>
                <a:cs typeface="Kokila" pitchFamily="34" charset="0"/>
              </a:rPr>
              <a:t>Q14.</a:t>
            </a: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अभी हाल ही में जारी की गयी डेमोक्रेटिक रिफॉर्म्स एसोसिएशन (ADR) की रिपोर्ट के अनुसार निम्न में से कौन भारत के सबसे धनी मुख्यमंत्री हैं ? </a:t>
            </a: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Who among the following is the richest Chief Minister of India as per the recently released Association for Democratic Reforms (ADR) report</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US" sz="3200" b="1" dirty="0">
                <a:ln>
                  <a:solidFill>
                    <a:srgbClr val="002060"/>
                  </a:solidFill>
                </a:ln>
                <a:solidFill>
                  <a:srgbClr val="040F79"/>
                </a:solidFill>
                <a:latin typeface="Kokila" pitchFamily="34" charset="0"/>
                <a:ea typeface="Arial Unicode MS" pitchFamily="34" charset="-128"/>
                <a:cs typeface="Kokila" pitchFamily="34" charset="0"/>
              </a:rPr>
              <a:t>?</a:t>
            </a: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p>
          <a:p>
            <a:pPr marL="1077913" lvl="1" indent="-1077913" algn="just">
              <a:tabLst>
                <a:tab pos="627063" algn="l"/>
                <a:tab pos="1082675" algn="l"/>
              </a:tabLst>
            </a:pP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C00000"/>
                  </a:solidFill>
                </a:ln>
                <a:solidFill>
                  <a:srgbClr val="C00000"/>
                </a:solidFill>
                <a:latin typeface="Kokila" pitchFamily="34" charset="0"/>
                <a:ea typeface="Arial Unicode MS" pitchFamily="34" charset="-128"/>
                <a:cs typeface="Kokila" pitchFamily="34" charset="0"/>
              </a:rPr>
              <a:t>	</a:t>
            </a:r>
            <a:r>
              <a:rPr lang="hi-IN" sz="3200" b="1" dirty="0">
                <a:ln>
                  <a:solidFill>
                    <a:srgbClr val="002060"/>
                  </a:solidFill>
                </a:ln>
                <a:solidFill>
                  <a:srgbClr val="040F79"/>
                </a:solidFill>
                <a:latin typeface="Kokila" pitchFamily="34" charset="0"/>
                <a:ea typeface="Arial Unicode MS" pitchFamily="34" charset="-128"/>
                <a:cs typeface="Kokila" pitchFamily="34" charset="0"/>
              </a:rPr>
              <a:t>(</a:t>
            </a:r>
            <a:r>
              <a:rPr lang="en-IN" sz="3200" b="1" dirty="0">
                <a:ln>
                  <a:solidFill>
                    <a:srgbClr val="002060"/>
                  </a:solidFill>
                </a:ln>
                <a:solidFill>
                  <a:srgbClr val="040F79"/>
                </a:solidFill>
                <a:latin typeface="Kokila" pitchFamily="34" charset="0"/>
                <a:ea typeface="Arial Unicode MS" pitchFamily="34" charset="-128"/>
                <a:cs typeface="Kokila" pitchFamily="34" charset="0"/>
              </a:rPr>
              <a:t>a)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जगन मोहन रेड्डी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Jagan Mohan Reddy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C00000"/>
                  </a:solidFill>
                </a:ln>
                <a:solidFill>
                  <a:srgbClr val="C00000"/>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(b)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नवीन पटनायक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Naveen Patnaik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200" b="1" dirty="0">
                <a:ln>
                  <a:solidFill>
                    <a:srgbClr val="002060"/>
                  </a:solidFill>
                </a:ln>
                <a:solidFill>
                  <a:srgbClr val="040F79"/>
                </a:solidFill>
                <a:latin typeface="Kokila" pitchFamily="34" charset="0"/>
                <a:ea typeface="Arial Unicode MS" pitchFamily="34" charset="-128"/>
                <a:cs typeface="Kokila" pitchFamily="34" charset="0"/>
              </a:rPr>
              <a:t> </a:t>
            </a:r>
            <a:r>
              <a:rPr lang="en-IN" sz="32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अरविन्द केजरीवाल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Arvind Kejriwal </a:t>
            </a:r>
            <a:endParaRPr lang="hi-IN" sz="32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2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200" b="1" dirty="0">
                <a:ln>
                  <a:solidFill>
                    <a:srgbClr val="002060"/>
                  </a:solidFill>
                </a:ln>
                <a:solidFill>
                  <a:srgbClr val="040F79"/>
                </a:solidFill>
                <a:latin typeface="Kokila" pitchFamily="34" charset="0"/>
                <a:ea typeface="Arial Unicode MS" pitchFamily="34" charset="-128"/>
                <a:cs typeface="Kokila" pitchFamily="34" charset="0"/>
              </a:rPr>
              <a:t>मानिक साहा </a:t>
            </a:r>
            <a:r>
              <a:rPr lang="en-US" sz="3200" b="1" dirty="0">
                <a:ln>
                  <a:solidFill>
                    <a:srgbClr val="002060"/>
                  </a:solidFill>
                </a:ln>
                <a:solidFill>
                  <a:srgbClr val="040F79"/>
                </a:solidFill>
                <a:latin typeface="Kokila" pitchFamily="34" charset="0"/>
                <a:ea typeface="Arial Unicode MS" pitchFamily="34" charset="-128"/>
                <a:cs typeface="Kokila" pitchFamily="34" charset="0"/>
              </a:rPr>
              <a:t>/ Manik </a:t>
            </a:r>
            <a:r>
              <a:rPr lang="en-US" sz="3200" b="1" dirty="0" err="1">
                <a:ln>
                  <a:solidFill>
                    <a:srgbClr val="002060"/>
                  </a:solidFill>
                </a:ln>
                <a:solidFill>
                  <a:srgbClr val="040F79"/>
                </a:solidFill>
                <a:latin typeface="Kokila" pitchFamily="34" charset="0"/>
                <a:ea typeface="Arial Unicode MS" pitchFamily="34" charset="-128"/>
                <a:cs typeface="Kokila" pitchFamily="34" charset="0"/>
              </a:rPr>
              <a:t>Saha</a:t>
            </a:r>
            <a:r>
              <a:rPr lang="en-US" sz="3200" b="1" dirty="0">
                <a:ln>
                  <a:solidFill>
                    <a:srgbClr val="002060"/>
                  </a:solidFill>
                </a:ln>
                <a:solidFill>
                  <a:srgbClr val="040F79"/>
                </a:solidFill>
                <a:latin typeface="Kokila" pitchFamily="34" charset="0"/>
                <a:ea typeface="Arial Unicode MS" pitchFamily="34" charset="-128"/>
                <a:cs typeface="Kokila" pitchFamily="34" charset="0"/>
              </a:rPr>
              <a:t> </a:t>
            </a:r>
            <a:endParaRPr lang="en-IN" sz="32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87994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Q15.</a:t>
            </a:r>
            <a:r>
              <a:rPr lang="hi-IN" sz="3600" b="1" dirty="0">
                <a:ln>
                  <a:solidFill>
                    <a:srgbClr val="C00000"/>
                  </a:solidFill>
                </a:ln>
                <a:solidFill>
                  <a:srgbClr val="C00000"/>
                </a:solidFill>
                <a:latin typeface="Kokila" pitchFamily="34" charset="0"/>
                <a:ea typeface="Arial Unicode MS" pitchFamily="34" charset="-128"/>
                <a:cs typeface="Kokila" pitchFamily="34" charset="0"/>
              </a:rPr>
              <a:t>	16 अप्रैल </a:t>
            </a:r>
            <a:r>
              <a:rPr lang="en-US" sz="3600" b="1" dirty="0">
                <a:ln>
                  <a:solidFill>
                    <a:srgbClr val="C00000"/>
                  </a:solidFill>
                </a:ln>
                <a:solidFill>
                  <a:srgbClr val="C00000"/>
                </a:solidFill>
                <a:latin typeface="Kokila" pitchFamily="34" charset="0"/>
                <a:ea typeface="Arial Unicode MS" pitchFamily="34" charset="-128"/>
                <a:cs typeface="Kokila" pitchFamily="34" charset="0"/>
              </a:rPr>
              <a:t>2023 </a:t>
            </a:r>
            <a:r>
              <a:rPr lang="hi-IN" sz="3600" b="1" dirty="0">
                <a:ln>
                  <a:solidFill>
                    <a:srgbClr val="C00000"/>
                  </a:solidFill>
                </a:ln>
                <a:solidFill>
                  <a:srgbClr val="C00000"/>
                </a:solidFill>
                <a:latin typeface="Kokila" pitchFamily="34" charset="0"/>
                <a:ea typeface="Arial Unicode MS" pitchFamily="34" charset="-128"/>
                <a:cs typeface="Kokila" pitchFamily="34" charset="0"/>
              </a:rPr>
              <a:t>को भारतीय रेलवे ने अपनी स्थापना के कितने वर्ष पूरे किये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Indian Railways has completed how many years of its establishment on 16 April 2023?</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150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160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170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180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hi-IN" sz="6600" b="1" dirty="0">
                <a:solidFill>
                  <a:schemeClr val="bg1"/>
                </a:solidFill>
                <a:latin typeface="Kokila" panose="020B0604020202020204" pitchFamily="34" charset="0"/>
                <a:cs typeface="Kokila" panose="020B0604020202020204" pitchFamily="34" charset="0"/>
              </a:rPr>
              <a:t>c</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19359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Q16.</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किसने हाल ही में फेमिना मिस इंडिया 2023 का खिताब जीता है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Who among the following has recently won the title of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Femina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Miss India 2023</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नंदिनी गुप्ता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Nandini Gupta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श्रेया पूंजा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Shreya Punja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थौनाओजम स्ट्रेला लुवांग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Tonaojam</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Strela</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err="1">
                <a:ln>
                  <a:solidFill>
                    <a:srgbClr val="002060"/>
                  </a:solidFill>
                </a:ln>
                <a:solidFill>
                  <a:srgbClr val="040F79"/>
                </a:solidFill>
                <a:latin typeface="Kokila" pitchFamily="34" charset="0"/>
                <a:ea typeface="Arial Unicode MS" pitchFamily="34" charset="-128"/>
                <a:cs typeface="Kokila" pitchFamily="34" charset="0"/>
              </a:rPr>
              <a:t>Luwang</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a:t>
            </a:r>
            <a:r>
              <a:rPr lang="hi-IN" sz="3600" b="1" dirty="0">
                <a:ln>
                  <a:solidFill>
                    <a:srgbClr val="002060"/>
                  </a:solidFill>
                </a:ln>
                <a:solidFill>
                  <a:srgbClr val="040F79"/>
                </a:solidFill>
                <a:latin typeface="Kokila" pitchFamily="34" charset="0"/>
                <a:ea typeface="Arial Unicode MS" pitchFamily="34" charset="-128"/>
                <a:cs typeface="Kokila" pitchFamily="34" charset="0"/>
              </a:rPr>
              <a:t> साक्षी तिवारी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Sakshi Tiwari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50993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078313"/>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Q17.</a:t>
            </a:r>
            <a:r>
              <a:rPr lang="hi-IN" sz="3600" b="1" dirty="0">
                <a:ln>
                  <a:solidFill>
                    <a:srgbClr val="C00000"/>
                  </a:solidFill>
                </a:ln>
                <a:solidFill>
                  <a:srgbClr val="C00000"/>
                </a:solidFill>
                <a:latin typeface="Kokila" pitchFamily="34" charset="0"/>
                <a:ea typeface="Arial Unicode MS" pitchFamily="34" charset="-128"/>
                <a:cs typeface="Kokila" pitchFamily="34" charset="0"/>
              </a:rPr>
              <a:t>	निम्न में से किस राज्य ने पशु संरक्षण के लिए “A – HELP” नामक कार्क्रम शुरू किया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Which of the following states has started a program called "A-HELP" for animal protection</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IN" sz="3600" b="1" dirty="0">
                <a:ln>
                  <a:solidFill>
                    <a:srgbClr val="002060"/>
                  </a:solidFill>
                </a:ln>
                <a:solidFill>
                  <a:srgbClr val="040F79"/>
                </a:solidFill>
                <a:latin typeface="Kokila" pitchFamily="34" charset="0"/>
                <a:ea typeface="Arial Unicode MS" pitchFamily="34" charset="-128"/>
                <a:cs typeface="Kokila" pitchFamily="34" charset="0"/>
              </a:rPr>
              <a:t>a)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उत्तराखंड / Uttrakhand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IN" sz="3600" b="1" dirty="0">
                <a:ln>
                  <a:solidFill>
                    <a:srgbClr val="002060"/>
                  </a:solidFill>
                </a:ln>
                <a:solidFill>
                  <a:srgbClr val="040F79"/>
                </a:solidFill>
                <a:latin typeface="Kokila" pitchFamily="34" charset="0"/>
                <a:ea typeface="Arial Unicode MS" pitchFamily="34" charset="-128"/>
                <a:cs typeface="Kokila" pitchFamily="34" charset="0"/>
              </a:rPr>
              <a:t>(b)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महाराष्ट्र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Maharashtra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(c)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तेलंगाना / Telangana </a:t>
            </a:r>
          </a:p>
          <a:p>
            <a:pPr marL="1077913" lvl="1" indent="-1077913" algn="just">
              <a:tabLst>
                <a:tab pos="627063" algn="l"/>
                <a:tab pos="1082675" algn="l"/>
              </a:tabLst>
            </a:pPr>
            <a:r>
              <a:rPr lang="en-IN" sz="3600" b="1" dirty="0">
                <a:ln>
                  <a:solidFill>
                    <a:srgbClr val="002060"/>
                  </a:solidFill>
                </a:ln>
                <a:solidFill>
                  <a:srgbClr val="040F79"/>
                </a:solidFill>
                <a:latin typeface="Kokila" pitchFamily="34" charset="0"/>
                <a:ea typeface="Arial Unicode MS" pitchFamily="34" charset="-128"/>
                <a:cs typeface="Kokila" pitchFamily="34" charset="0"/>
              </a:rPr>
              <a:t>		(d) </a:t>
            </a:r>
            <a:r>
              <a:rPr lang="hi-IN" sz="3600" b="1" dirty="0">
                <a:ln>
                  <a:solidFill>
                    <a:srgbClr val="002060"/>
                  </a:solidFill>
                </a:ln>
                <a:solidFill>
                  <a:srgbClr val="040F79"/>
                </a:solidFill>
                <a:latin typeface="Kokila" pitchFamily="34" charset="0"/>
                <a:ea typeface="Arial Unicode MS" pitchFamily="34" charset="-128"/>
                <a:cs typeface="Kokila" pitchFamily="34" charset="0"/>
              </a:rPr>
              <a:t>पश्चिम बंगाल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West Bengal </a:t>
            </a:r>
            <a:endParaRPr lang="en-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a</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88891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4524315"/>
          </a:xfrm>
          <a:prstGeom prst="rect">
            <a:avLst/>
          </a:prstGeom>
          <a:noFill/>
        </p:spPr>
        <p:txBody>
          <a:bodyPr wrap="square" rtlCol="0">
            <a:spAutoFit/>
          </a:bodyPr>
          <a:lstStyle/>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Q18.</a:t>
            </a:r>
            <a:r>
              <a:rPr lang="hi-IN" sz="3600" b="1" dirty="0">
                <a:ln>
                  <a:solidFill>
                    <a:srgbClr val="C00000"/>
                  </a:solidFill>
                </a:ln>
                <a:solidFill>
                  <a:srgbClr val="C00000"/>
                </a:solidFill>
                <a:latin typeface="Kokila" pitchFamily="34" charset="0"/>
                <a:ea typeface="Arial Unicode MS" pitchFamily="34" charset="-128"/>
                <a:cs typeface="Kokila" pitchFamily="34" charset="0"/>
              </a:rPr>
              <a:t>	AI में सर्वाधिक निवेश करने वाले देशों में भारत को कौनसा स्थान प्राप्त हुआ है ? </a:t>
            </a:r>
          </a:p>
          <a:p>
            <a:pPr marL="1077913" lvl="1" indent="-1077913" algn="just">
              <a:tabLst>
                <a:tab pos="627063" algn="l"/>
                <a:tab pos="1082675" algn="l"/>
              </a:tabLst>
            </a:pPr>
            <a:r>
              <a:rPr lang="hi-IN" sz="3600" b="1" dirty="0">
                <a:ln>
                  <a:solidFill>
                    <a:srgbClr val="C00000"/>
                  </a:solidFill>
                </a:ln>
                <a:solidFill>
                  <a:srgbClr val="C00000"/>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What is the rank of India in the countries investing the most in AI</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a:t>
            </a:r>
            <a:endParaRPr lang="hi-IN" sz="3600" b="1" dirty="0">
              <a:ln>
                <a:solidFill>
                  <a:srgbClr val="C00000"/>
                </a:solidFill>
              </a:ln>
              <a:solidFill>
                <a:srgbClr val="C00000"/>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a) 2th </a:t>
            </a:r>
          </a:p>
          <a:p>
            <a:pPr marL="1077913" lvl="1" indent="-1077913" algn="just">
              <a:tabLst>
                <a:tab pos="627063" algn="l"/>
                <a:tab pos="1082675" algn="l"/>
              </a:tabLst>
            </a:pPr>
            <a:r>
              <a:rPr lang="en-US" sz="3600" b="1" dirty="0">
                <a:ln>
                  <a:solidFill>
                    <a:srgbClr val="C00000"/>
                  </a:solidFill>
                </a:ln>
                <a:solidFill>
                  <a:srgbClr val="C00000"/>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b) 3th</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a:t>
            </a:r>
            <a:r>
              <a:rPr lang="en-US" sz="3600" b="1" dirty="0">
                <a:ln>
                  <a:solidFill>
                    <a:srgbClr val="002060"/>
                  </a:solidFill>
                </a:ln>
                <a:solidFill>
                  <a:srgbClr val="040F79"/>
                </a:solidFill>
                <a:latin typeface="Kokila" pitchFamily="34" charset="0"/>
                <a:ea typeface="Arial Unicode MS" pitchFamily="34" charset="-128"/>
                <a:cs typeface="Kokila" pitchFamily="34" charset="0"/>
              </a:rPr>
              <a:t>c) 4th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600" b="1" dirty="0">
                <a:ln>
                  <a:solidFill>
                    <a:srgbClr val="002060"/>
                  </a:solidFill>
                </a:ln>
                <a:solidFill>
                  <a:srgbClr val="040F79"/>
                </a:solidFill>
                <a:latin typeface="Kokila" pitchFamily="34" charset="0"/>
                <a:ea typeface="Arial Unicode MS" pitchFamily="34" charset="-128"/>
                <a:cs typeface="Kokila" pitchFamily="34" charset="0"/>
              </a:rPr>
              <a:t>	</a:t>
            </a:r>
            <a:r>
              <a:rPr lang="hi-IN" sz="3600" b="1" dirty="0">
                <a:ln>
                  <a:solidFill>
                    <a:srgbClr val="002060"/>
                  </a:solidFill>
                </a:ln>
                <a:solidFill>
                  <a:srgbClr val="040F79"/>
                </a:solidFill>
                <a:latin typeface="Kokila" pitchFamily="34" charset="0"/>
                <a:ea typeface="Arial Unicode MS" pitchFamily="34" charset="-128"/>
                <a:cs typeface="Kokila" pitchFamily="34" charset="0"/>
              </a:rPr>
              <a:t>	(</a:t>
            </a:r>
            <a:r>
              <a:rPr lang="en-US" sz="3600" b="1" dirty="0">
                <a:ln>
                  <a:solidFill>
                    <a:srgbClr val="002060"/>
                  </a:solidFill>
                </a:ln>
                <a:solidFill>
                  <a:srgbClr val="040F79"/>
                </a:solidFill>
                <a:latin typeface="Kokila" pitchFamily="34" charset="0"/>
                <a:ea typeface="Arial Unicode MS" pitchFamily="34" charset="-128"/>
                <a:cs typeface="Kokila" pitchFamily="34" charset="0"/>
              </a:rPr>
              <a:t>d) 5th </a:t>
            </a:r>
            <a:endParaRPr lang="hi-IN" sz="36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IN" sz="6600" b="1" dirty="0">
                <a:solidFill>
                  <a:schemeClr val="bg1"/>
                </a:solidFill>
                <a:latin typeface="Kokila" panose="020B0604020202020204" pitchFamily="34" charset="0"/>
                <a:cs typeface="Kokila" panose="020B0604020202020204" pitchFamily="34" charset="0"/>
              </a:rPr>
              <a:t>d</a:t>
            </a:r>
            <a:endParaRPr lang="en-US" sz="6600" b="1" dirty="0">
              <a:solidFill>
                <a:schemeClr val="bg1"/>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8636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96A186-736C-8F53-4E2A-5C5BF131B8BA}"/>
              </a:ext>
            </a:extLst>
          </p:cNvPr>
          <p:cNvSpPr txBox="1"/>
          <p:nvPr/>
        </p:nvSpPr>
        <p:spPr>
          <a:xfrm>
            <a:off x="6802019" y="65318"/>
            <a:ext cx="4805266" cy="707886"/>
          </a:xfrm>
          <a:prstGeom prst="rect">
            <a:avLst/>
          </a:prstGeom>
          <a:noFill/>
        </p:spPr>
        <p:txBody>
          <a:bodyPr wrap="square" rtlCol="0">
            <a:spAutoFit/>
          </a:bodyPr>
          <a:lstStyle/>
          <a:p>
            <a:pPr algn="ctr"/>
            <a:r>
              <a:rPr lang="en-US" sz="4000" b="1" dirty="0">
                <a:solidFill>
                  <a:schemeClr val="bg1"/>
                </a:solidFill>
                <a:latin typeface="Kokila" panose="020B0604020202020204" pitchFamily="34" charset="0"/>
                <a:cs typeface="Kokila" panose="020B0604020202020204" pitchFamily="34" charset="0"/>
              </a:rPr>
              <a:t>1 </a:t>
            </a:r>
            <a:r>
              <a:rPr lang="hi-IN" sz="4000" b="1" dirty="0">
                <a:solidFill>
                  <a:schemeClr val="bg1"/>
                </a:solidFill>
                <a:latin typeface="Kokila" panose="020B0604020202020204" pitchFamily="34" charset="0"/>
                <a:cs typeface="Kokila" panose="020B0604020202020204" pitchFamily="34" charset="0"/>
              </a:rPr>
              <a:t>अप्रैल 2023 शाम 7 बजे </a:t>
            </a:r>
            <a:endParaRPr lang="en-IN" sz="4000" b="1" dirty="0">
              <a:solidFill>
                <a:schemeClr val="bg1"/>
              </a:solidFill>
              <a:latin typeface="Kokila" panose="020B0604020202020204" pitchFamily="34" charset="0"/>
              <a:cs typeface="Kokila" panose="020B0604020202020204" pitchFamily="34" charset="0"/>
            </a:endParaRPr>
          </a:p>
        </p:txBody>
      </p:sp>
      <p:pic>
        <p:nvPicPr>
          <p:cNvPr id="5" name="Picture 4">
            <a:extLst>
              <a:ext uri="{FF2B5EF4-FFF2-40B4-BE49-F238E27FC236}">
                <a16:creationId xmlns:a16="http://schemas.microsoft.com/office/drawing/2014/main" id="{2F1A65E0-741D-0CAE-64E0-340922097C32}"/>
              </a:ext>
            </a:extLst>
          </p:cNvPr>
          <p:cNvPicPr>
            <a:picLocks noChangeAspect="1"/>
          </p:cNvPicPr>
          <p:nvPr/>
        </p:nvPicPr>
        <p:blipFill>
          <a:blip r:embed="rId2"/>
          <a:stretch>
            <a:fillRect/>
          </a:stretch>
        </p:blipFill>
        <p:spPr>
          <a:xfrm>
            <a:off x="6477003" y="1069132"/>
            <a:ext cx="5130282" cy="5130282"/>
          </a:xfrm>
          <a:prstGeom prst="rect">
            <a:avLst/>
          </a:prstGeom>
        </p:spPr>
      </p:pic>
      <p:sp>
        <p:nvSpPr>
          <p:cNvPr id="3" name="TextBox 2">
            <a:extLst>
              <a:ext uri="{FF2B5EF4-FFF2-40B4-BE49-F238E27FC236}">
                <a16:creationId xmlns:a16="http://schemas.microsoft.com/office/drawing/2014/main" id="{3B8BC1B9-7B1D-EFFC-FDD8-A462CCE75D08}"/>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solidFill>
                  <a:srgbClr val="C00000"/>
                </a:solidFill>
                <a:latin typeface="Kokila" panose="020B0604020202020204" pitchFamily="34" charset="0"/>
                <a:cs typeface="Kokila" panose="020B0604020202020204" pitchFamily="34" charset="0"/>
              </a:rPr>
              <a:t>USE CODE – Y182 </a:t>
            </a:r>
          </a:p>
          <a:p>
            <a:pPr algn="ctr"/>
            <a:r>
              <a:rPr lang="en-IN" sz="4800" b="1" dirty="0">
                <a:solidFill>
                  <a:srgbClr val="C00000"/>
                </a:solidFill>
                <a:latin typeface="Kokila" panose="020B0604020202020204" pitchFamily="34" charset="0"/>
                <a:cs typeface="Kokila" panose="020B0604020202020204" pitchFamily="34" charset="0"/>
              </a:rPr>
              <a:t>FOR MAXIMUM DISCOUNT</a:t>
            </a:r>
          </a:p>
        </p:txBody>
      </p:sp>
    </p:spTree>
    <p:extLst>
      <p:ext uri="{BB962C8B-B14F-4D97-AF65-F5344CB8AC3E}">
        <p14:creationId xmlns:p14="http://schemas.microsoft.com/office/powerpoint/2010/main" val="1033106294"/>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6CF853-7204-5ABD-CE14-515A0808E1AD}"/>
              </a:ext>
            </a:extLst>
          </p:cNvPr>
          <p:cNvSpPr txBox="1"/>
          <p:nvPr/>
        </p:nvSpPr>
        <p:spPr>
          <a:xfrm>
            <a:off x="357672" y="1051249"/>
            <a:ext cx="3461658" cy="3785652"/>
          </a:xfrm>
          <a:prstGeom prst="rect">
            <a:avLst/>
          </a:prstGeom>
          <a:noFill/>
        </p:spPr>
        <p:txBody>
          <a:bodyPr wrap="square" rtlCol="0">
            <a:spAutoFit/>
          </a:bodyPr>
          <a:lstStyle/>
          <a:p>
            <a:pPr algn="ctr"/>
            <a:r>
              <a:rPr lang="en-IN" sz="4800" b="1" dirty="0">
                <a:latin typeface="Kokila" panose="020B0604020202020204" pitchFamily="34" charset="0"/>
                <a:cs typeface="Kokila" panose="020B0604020202020204" pitchFamily="34" charset="0"/>
              </a:rPr>
              <a:t>USE CODE – Y182S </a:t>
            </a:r>
          </a:p>
          <a:p>
            <a:pPr algn="ctr"/>
            <a:r>
              <a:rPr lang="en-IN" sz="4800" b="1" dirty="0">
                <a:latin typeface="Kokila" panose="020B0604020202020204" pitchFamily="34" charset="0"/>
                <a:cs typeface="Kokila" panose="020B0604020202020204" pitchFamily="34" charset="0"/>
              </a:rPr>
              <a:t>FOR MAXIMUM DISCOUNT</a:t>
            </a:r>
          </a:p>
        </p:txBody>
      </p:sp>
      <p:pic>
        <p:nvPicPr>
          <p:cNvPr id="5" name="Picture 4">
            <a:extLst>
              <a:ext uri="{FF2B5EF4-FFF2-40B4-BE49-F238E27FC236}">
                <a16:creationId xmlns:a16="http://schemas.microsoft.com/office/drawing/2014/main" id="{EA7D5ABF-AB11-33D5-A327-0A32E5E6E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247" y="1178766"/>
            <a:ext cx="3813111" cy="3813111"/>
          </a:xfrm>
          <a:prstGeom prst="rect">
            <a:avLst/>
          </a:prstGeom>
        </p:spPr>
      </p:pic>
      <p:pic>
        <p:nvPicPr>
          <p:cNvPr id="7" name="Picture 6">
            <a:extLst>
              <a:ext uri="{FF2B5EF4-FFF2-40B4-BE49-F238E27FC236}">
                <a16:creationId xmlns:a16="http://schemas.microsoft.com/office/drawing/2014/main" id="{0D5C012C-C664-A8A4-7668-E54D76924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2275" y="1178765"/>
            <a:ext cx="3813112" cy="3813112"/>
          </a:xfrm>
          <a:prstGeom prst="rect">
            <a:avLst/>
          </a:prstGeom>
        </p:spPr>
      </p:pic>
    </p:spTree>
    <p:extLst>
      <p:ext uri="{BB962C8B-B14F-4D97-AF65-F5344CB8AC3E}">
        <p14:creationId xmlns:p14="http://schemas.microsoft.com/office/powerpoint/2010/main" val="2799580170"/>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8F2C9-7AD6-D7DA-B5C3-798E2E8F5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0774585"/>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2A7EC3-852A-5A16-F0B5-3531D0D66745}"/>
              </a:ext>
            </a:extLst>
          </p:cNvPr>
          <p:cNvSpPr txBox="1"/>
          <p:nvPr/>
        </p:nvSpPr>
        <p:spPr>
          <a:xfrm>
            <a:off x="4310743" y="780043"/>
            <a:ext cx="7702533" cy="5324535"/>
          </a:xfrm>
          <a:prstGeom prst="rect">
            <a:avLst/>
          </a:prstGeom>
          <a:noFill/>
        </p:spPr>
        <p:txBody>
          <a:bodyPr wrap="square" rtlCol="0">
            <a:spAutoFit/>
          </a:bodyPr>
          <a:lstStyle/>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Q1.</a:t>
            </a:r>
            <a:r>
              <a:rPr lang="hi-IN" sz="3400" b="1" dirty="0">
                <a:ln>
                  <a:solidFill>
                    <a:srgbClr val="C00000"/>
                  </a:solidFill>
                </a:ln>
                <a:solidFill>
                  <a:srgbClr val="C00000"/>
                </a:solidFill>
                <a:latin typeface="Kokila" pitchFamily="34" charset="0"/>
                <a:ea typeface="Arial Unicode MS" pitchFamily="34" charset="-128"/>
                <a:cs typeface="Kokila" pitchFamily="34" charset="0"/>
              </a:rPr>
              <a:t>	</a:t>
            </a: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C00000"/>
                  </a:solidFill>
                </a:ln>
                <a:solidFill>
                  <a:srgbClr val="C00000"/>
                </a:solidFill>
                <a:latin typeface="Kokila" pitchFamily="34" charset="0"/>
                <a:ea typeface="Arial Unicode MS" pitchFamily="34" charset="-128"/>
                <a:cs typeface="Kokila" pitchFamily="34" charset="0"/>
              </a:rPr>
              <a:t>G20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में कृषि प्रमुख वैज्ञानिकों (</a:t>
            </a:r>
            <a:r>
              <a:rPr lang="en-IN" sz="3400" b="1" dirty="0">
                <a:ln>
                  <a:solidFill>
                    <a:srgbClr val="C00000"/>
                  </a:solidFill>
                </a:ln>
                <a:solidFill>
                  <a:srgbClr val="C00000"/>
                </a:solidFill>
                <a:latin typeface="Kokila" pitchFamily="34" charset="0"/>
                <a:ea typeface="Arial Unicode MS" pitchFamily="34" charset="-128"/>
                <a:cs typeface="Kokila" pitchFamily="34" charset="0"/>
              </a:rPr>
              <a:t>MACS) </a:t>
            </a:r>
            <a:r>
              <a:rPr lang="hi-IN" sz="3400" b="1" dirty="0">
                <a:ln>
                  <a:solidFill>
                    <a:srgbClr val="C00000"/>
                  </a:solidFill>
                </a:ln>
                <a:solidFill>
                  <a:srgbClr val="C00000"/>
                </a:solidFill>
                <a:latin typeface="Kokila" pitchFamily="34" charset="0"/>
                <a:ea typeface="Arial Unicode MS" pitchFamily="34" charset="-128"/>
                <a:cs typeface="Kokila" pitchFamily="34" charset="0"/>
              </a:rPr>
              <a:t>की 12वीं बैठक 17-19 अप्रैल, 2023 को किस शहर में आयोजित होने वाली है?</a:t>
            </a:r>
          </a:p>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The 12th Meeting of Agricultural Chief Scientists (MACS) in G20 is scheduled to be held on April 17-19, 2023 in which city</a:t>
            </a:r>
            <a:r>
              <a:rPr lang="hi-IN"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a:t>
            </a:r>
          </a:p>
          <a:p>
            <a:pPr marL="1077913" lvl="1" indent="-1077913" algn="just">
              <a:tabLst>
                <a:tab pos="627063" algn="l"/>
                <a:tab pos="1082675" algn="l"/>
              </a:tabLst>
            </a:pPr>
            <a:r>
              <a:rPr lang="en-US" sz="3400" b="1" dirty="0">
                <a:ln>
                  <a:solidFill>
                    <a:srgbClr val="C00000"/>
                  </a:solidFill>
                </a:ln>
                <a:solidFill>
                  <a:srgbClr val="C00000"/>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IN" sz="3400" b="1" dirty="0">
                <a:ln>
                  <a:solidFill>
                    <a:srgbClr val="002060"/>
                  </a:solidFill>
                </a:ln>
                <a:solidFill>
                  <a:srgbClr val="040F79"/>
                </a:solidFill>
                <a:latin typeface="Kokila" pitchFamily="34" charset="0"/>
                <a:ea typeface="Arial Unicode MS" pitchFamily="34" charset="-128"/>
                <a:cs typeface="Kokila" pitchFamily="34" charset="0"/>
              </a:rPr>
              <a:t>a)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वाराणसी </a:t>
            </a: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en-IN" sz="3400" b="1" dirty="0">
                <a:ln>
                  <a:solidFill>
                    <a:srgbClr val="002060"/>
                  </a:solidFill>
                </a:ln>
                <a:solidFill>
                  <a:srgbClr val="040F79"/>
                </a:solidFill>
                <a:latin typeface="Kokila" pitchFamily="34" charset="0"/>
                <a:ea typeface="Arial Unicode MS" pitchFamily="34" charset="-128"/>
                <a:cs typeface="Kokila" pitchFamily="34" charset="0"/>
              </a:rPr>
              <a:t>Varanasi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IN" sz="3400" b="1" dirty="0">
                <a:ln>
                  <a:solidFill>
                    <a:srgbClr val="002060"/>
                  </a:solidFill>
                </a:ln>
                <a:solidFill>
                  <a:srgbClr val="040F79"/>
                </a:solidFill>
                <a:latin typeface="Kokila" pitchFamily="34" charset="0"/>
                <a:ea typeface="Arial Unicode MS" pitchFamily="34" charset="-128"/>
                <a:cs typeface="Kokila" pitchFamily="34" charset="0"/>
              </a:rPr>
              <a:t>b)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जयुपर / </a:t>
            </a:r>
            <a:r>
              <a:rPr lang="en-US" sz="3400" b="1" dirty="0">
                <a:ln>
                  <a:solidFill>
                    <a:srgbClr val="002060"/>
                  </a:solidFill>
                </a:ln>
                <a:solidFill>
                  <a:srgbClr val="040F79"/>
                </a:solidFill>
                <a:latin typeface="Kokila" pitchFamily="34" charset="0"/>
                <a:ea typeface="Arial Unicode MS" pitchFamily="34" charset="-128"/>
                <a:cs typeface="Kokila" pitchFamily="34" charset="0"/>
              </a:rPr>
              <a:t>Jaipur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IN" sz="3400" b="1" dirty="0">
                <a:ln>
                  <a:solidFill>
                    <a:srgbClr val="002060"/>
                  </a:solidFill>
                </a:ln>
                <a:solidFill>
                  <a:srgbClr val="040F79"/>
                </a:solidFill>
                <a:latin typeface="Kokila" pitchFamily="34" charset="0"/>
                <a:ea typeface="Arial Unicode MS" pitchFamily="34" charset="-128"/>
                <a:cs typeface="Kokila" pitchFamily="34" charset="0"/>
              </a:rPr>
              <a:t>c)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चेन्नई / </a:t>
            </a:r>
            <a:r>
              <a:rPr lang="en-US" sz="3400" b="1" dirty="0">
                <a:ln>
                  <a:solidFill>
                    <a:srgbClr val="002060"/>
                  </a:solidFill>
                </a:ln>
                <a:solidFill>
                  <a:srgbClr val="040F79"/>
                </a:solidFill>
                <a:latin typeface="Kokila" pitchFamily="34" charset="0"/>
                <a:ea typeface="Arial Unicode MS" pitchFamily="34" charset="-128"/>
                <a:cs typeface="Kokila" pitchFamily="34" charset="0"/>
              </a:rPr>
              <a:t>Chennai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a:p>
            <a:pPr marL="1077913" lvl="1" indent="-1077913" algn="just">
              <a:tabLst>
                <a:tab pos="627063" algn="l"/>
                <a:tab pos="1082675" algn="l"/>
              </a:tabLst>
            </a:pPr>
            <a:r>
              <a:rPr lang="en-US" sz="3400" b="1" dirty="0">
                <a:ln>
                  <a:solidFill>
                    <a:srgbClr val="002060"/>
                  </a:solidFill>
                </a:ln>
                <a:solidFill>
                  <a:srgbClr val="040F79"/>
                </a:solidFill>
                <a:latin typeface="Kokila" pitchFamily="34" charset="0"/>
                <a:ea typeface="Arial Unicode MS" pitchFamily="34" charset="-128"/>
                <a:cs typeface="Kokila" pitchFamily="34" charset="0"/>
              </a:rPr>
              <a:t>		</a:t>
            </a:r>
            <a:r>
              <a:rPr lang="hi-IN" sz="3400" b="1" dirty="0">
                <a:ln>
                  <a:solidFill>
                    <a:srgbClr val="002060"/>
                  </a:solidFill>
                </a:ln>
                <a:solidFill>
                  <a:srgbClr val="040F79"/>
                </a:solidFill>
                <a:latin typeface="Kokila" pitchFamily="34" charset="0"/>
                <a:ea typeface="Arial Unicode MS" pitchFamily="34" charset="-128"/>
                <a:cs typeface="Kokila" pitchFamily="34" charset="0"/>
              </a:rPr>
              <a:t>(</a:t>
            </a:r>
            <a:r>
              <a:rPr lang="en-IN" sz="3400" b="1" dirty="0">
                <a:ln>
                  <a:solidFill>
                    <a:srgbClr val="002060"/>
                  </a:solidFill>
                </a:ln>
                <a:solidFill>
                  <a:srgbClr val="040F79"/>
                </a:solidFill>
                <a:latin typeface="Kokila" pitchFamily="34" charset="0"/>
                <a:ea typeface="Arial Unicode MS" pitchFamily="34" charset="-128"/>
                <a:cs typeface="Kokila" pitchFamily="34" charset="0"/>
              </a:rPr>
              <a:t>d) </a:t>
            </a:r>
            <a:r>
              <a:rPr lang="hi-IN" sz="3400" b="1" dirty="0">
                <a:ln>
                  <a:solidFill>
                    <a:srgbClr val="002060"/>
                  </a:solidFill>
                </a:ln>
                <a:solidFill>
                  <a:srgbClr val="040F79"/>
                </a:solidFill>
                <a:latin typeface="Kokila" pitchFamily="34" charset="0"/>
                <a:ea typeface="Arial Unicode MS" pitchFamily="34" charset="-128"/>
                <a:cs typeface="Kokila" pitchFamily="34" charset="0"/>
              </a:rPr>
              <a:t>गुरुग्राम / </a:t>
            </a:r>
            <a:r>
              <a:rPr lang="en-US" sz="3400" b="1" dirty="0">
                <a:ln>
                  <a:solidFill>
                    <a:srgbClr val="002060"/>
                  </a:solidFill>
                </a:ln>
                <a:solidFill>
                  <a:srgbClr val="040F79"/>
                </a:solidFill>
                <a:latin typeface="Kokila" pitchFamily="34" charset="0"/>
                <a:ea typeface="Arial Unicode MS" pitchFamily="34" charset="-128"/>
                <a:cs typeface="Kokila" pitchFamily="34" charset="0"/>
              </a:rPr>
              <a:t>Gurugram </a:t>
            </a:r>
            <a:endParaRPr lang="hi-IN" sz="3400" b="1" dirty="0">
              <a:ln>
                <a:solidFill>
                  <a:srgbClr val="002060"/>
                </a:solidFill>
              </a:ln>
              <a:solidFill>
                <a:srgbClr val="040F79"/>
              </a:solidFill>
              <a:latin typeface="Kokila" pitchFamily="34" charset="0"/>
              <a:ea typeface="Arial Unicode MS" pitchFamily="34" charset="-128"/>
              <a:cs typeface="Kokila" pitchFamily="34" charset="0"/>
            </a:endParaRPr>
          </a:p>
        </p:txBody>
      </p:sp>
      <p:pic>
        <p:nvPicPr>
          <p:cNvPr id="2" name="Picture 1">
            <a:extLst>
              <a:ext uri="{FF2B5EF4-FFF2-40B4-BE49-F238E27FC236}">
                <a16:creationId xmlns:a16="http://schemas.microsoft.com/office/drawing/2014/main" id="{B577842A-9BA0-4FE7-2C6B-9102F76AD0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2233" y="5633197"/>
            <a:ext cx="880413" cy="660156"/>
          </a:xfrm>
          <a:prstGeom prst="rect">
            <a:avLst/>
          </a:prstGeom>
        </p:spPr>
      </p:pic>
      <p:sp>
        <p:nvSpPr>
          <p:cNvPr id="3" name="Rectangle 2">
            <a:extLst>
              <a:ext uri="{FF2B5EF4-FFF2-40B4-BE49-F238E27FC236}">
                <a16:creationId xmlns:a16="http://schemas.microsoft.com/office/drawing/2014/main" id="{67EB1CA5-E6B0-1E53-5C8F-9568D9A39227}"/>
              </a:ext>
            </a:extLst>
          </p:cNvPr>
          <p:cNvSpPr/>
          <p:nvPr/>
        </p:nvSpPr>
        <p:spPr>
          <a:xfrm>
            <a:off x="11218809" y="5489024"/>
            <a:ext cx="449791" cy="1107996"/>
          </a:xfrm>
          <a:prstGeom prst="rect">
            <a:avLst/>
          </a:prstGeom>
        </p:spPr>
        <p:txBody>
          <a:bodyPr wrap="square" anchor="ctr">
            <a:spAutoFit/>
          </a:bodyPr>
          <a:lstStyle/>
          <a:p>
            <a:pPr algn="ctr"/>
            <a:r>
              <a:rPr lang="en-US" sz="6600" b="1" dirty="0">
                <a:solidFill>
                  <a:schemeClr val="bg1"/>
                </a:solidFill>
                <a:latin typeface="Kokila" panose="020B0604020202020204" pitchFamily="34" charset="0"/>
                <a:cs typeface="Kokila" panose="020B0604020202020204" pitchFamily="34" charset="0"/>
              </a:rPr>
              <a:t>a</a:t>
            </a:r>
          </a:p>
        </p:txBody>
      </p:sp>
    </p:spTree>
    <p:extLst>
      <p:ext uri="{BB962C8B-B14F-4D97-AF65-F5344CB8AC3E}">
        <p14:creationId xmlns:p14="http://schemas.microsoft.com/office/powerpoint/2010/main" val="102252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04AC56-2AF0-04CE-C5F3-5A3E22D7CB2A}"/>
              </a:ext>
            </a:extLst>
          </p:cNvPr>
          <p:cNvPicPr>
            <a:picLocks noChangeAspect="1"/>
          </p:cNvPicPr>
          <p:nvPr/>
        </p:nvPicPr>
        <p:blipFill>
          <a:blip r:embed="rId2"/>
          <a:stretch>
            <a:fillRect/>
          </a:stretch>
        </p:blipFill>
        <p:spPr>
          <a:xfrm>
            <a:off x="6096000" y="1175656"/>
            <a:ext cx="3645363" cy="5010539"/>
          </a:xfrm>
          <a:prstGeom prst="rect">
            <a:avLst/>
          </a:prstGeom>
        </p:spPr>
      </p:pic>
      <p:sp>
        <p:nvSpPr>
          <p:cNvPr id="2" name="TextBox 1">
            <a:extLst>
              <a:ext uri="{FF2B5EF4-FFF2-40B4-BE49-F238E27FC236}">
                <a16:creationId xmlns:a16="http://schemas.microsoft.com/office/drawing/2014/main" id="{D66CF853-7204-5ABD-CE14-515A0808E1AD}"/>
              </a:ext>
            </a:extLst>
          </p:cNvPr>
          <p:cNvSpPr txBox="1"/>
          <p:nvPr/>
        </p:nvSpPr>
        <p:spPr>
          <a:xfrm>
            <a:off x="289249" y="1623527"/>
            <a:ext cx="4366727" cy="2308324"/>
          </a:xfrm>
          <a:prstGeom prst="rect">
            <a:avLst/>
          </a:prstGeom>
          <a:noFill/>
        </p:spPr>
        <p:txBody>
          <a:bodyPr wrap="square" rtlCol="0">
            <a:spAutoFit/>
          </a:bodyPr>
          <a:lstStyle/>
          <a:p>
            <a:pPr algn="ctr"/>
            <a:r>
              <a:rPr lang="en-IN" sz="4800" b="1" dirty="0">
                <a:solidFill>
                  <a:srgbClr val="C00000"/>
                </a:solidFill>
                <a:latin typeface="Kokila" panose="020B0604020202020204" pitchFamily="34" charset="0"/>
                <a:cs typeface="Kokila" panose="020B0604020202020204" pitchFamily="34" charset="0"/>
              </a:rPr>
              <a:t>USE CODE – Y182S </a:t>
            </a:r>
          </a:p>
          <a:p>
            <a:pPr algn="ctr"/>
            <a:r>
              <a:rPr lang="en-IN" sz="4800" b="1" dirty="0">
                <a:solidFill>
                  <a:srgbClr val="C00000"/>
                </a:solidFill>
                <a:latin typeface="Kokila" panose="020B0604020202020204" pitchFamily="34" charset="0"/>
                <a:cs typeface="Kokila" panose="020B0604020202020204" pitchFamily="34" charset="0"/>
              </a:rPr>
              <a:t>FOR MAXIMUM DISCOUNT</a:t>
            </a:r>
          </a:p>
        </p:txBody>
      </p:sp>
    </p:spTree>
    <p:extLst>
      <p:ext uri="{BB962C8B-B14F-4D97-AF65-F5344CB8AC3E}">
        <p14:creationId xmlns:p14="http://schemas.microsoft.com/office/powerpoint/2010/main" val="2245652123"/>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0F69422-D47B-4E14-A863-7A7E3B8A78EC}"/>
              </a:ext>
            </a:extLst>
          </p:cNvPr>
          <p:cNvSpPr txBox="1"/>
          <p:nvPr/>
        </p:nvSpPr>
        <p:spPr>
          <a:xfrm>
            <a:off x="9951414" y="6196527"/>
            <a:ext cx="45719" cy="461665"/>
          </a:xfrm>
          <a:prstGeom prst="rect">
            <a:avLst/>
          </a:prstGeom>
          <a:noFill/>
        </p:spPr>
        <p:txBody>
          <a:bodyPr wrap="square" lIns="91440" tIns="45720" rIns="91440" bIns="45720" rtlCol="0">
            <a:spAutoFit/>
          </a:bodyPr>
          <a:lstStyle/>
          <a:p>
            <a:endParaRPr lang="en-IN" sz="2400" dirty="0"/>
          </a:p>
        </p:txBody>
      </p:sp>
      <p:pic>
        <p:nvPicPr>
          <p:cNvPr id="2" name="Picture 1">
            <a:extLst>
              <a:ext uri="{FF2B5EF4-FFF2-40B4-BE49-F238E27FC236}">
                <a16:creationId xmlns:a16="http://schemas.microsoft.com/office/drawing/2014/main" id="{DCA88338-FB36-E60C-B1E6-C8AB40484E4A}"/>
              </a:ext>
            </a:extLst>
          </p:cNvPr>
          <p:cNvPicPr>
            <a:picLocks noChangeAspect="1"/>
          </p:cNvPicPr>
          <p:nvPr/>
        </p:nvPicPr>
        <p:blipFill>
          <a:blip r:embed="rId2"/>
          <a:stretch>
            <a:fillRect/>
          </a:stretch>
        </p:blipFill>
        <p:spPr>
          <a:xfrm>
            <a:off x="11092743" y="-3884"/>
            <a:ext cx="1099259" cy="1167101"/>
          </a:xfrm>
          <a:prstGeom prst="rect">
            <a:avLst/>
          </a:prstGeom>
        </p:spPr>
      </p:pic>
      <p:sp>
        <p:nvSpPr>
          <p:cNvPr id="3" name="TextBox 2">
            <a:extLst>
              <a:ext uri="{FF2B5EF4-FFF2-40B4-BE49-F238E27FC236}">
                <a16:creationId xmlns:a16="http://schemas.microsoft.com/office/drawing/2014/main" id="{DB57A54E-BC64-B667-3D42-96BCA91EAC93}"/>
              </a:ext>
            </a:extLst>
          </p:cNvPr>
          <p:cNvSpPr txBox="1"/>
          <p:nvPr/>
        </p:nvSpPr>
        <p:spPr>
          <a:xfrm>
            <a:off x="26378" y="4583"/>
            <a:ext cx="11066364" cy="584775"/>
          </a:xfrm>
          <a:prstGeom prst="rect">
            <a:avLst/>
          </a:prstGeom>
          <a:solidFill>
            <a:schemeClr val="tx1"/>
          </a:solidFill>
        </p:spPr>
        <p:txBody>
          <a:bodyPr wrap="square" rtlCol="0">
            <a:spAutoFit/>
          </a:bodyPr>
          <a:lstStyle/>
          <a:p>
            <a:pPr algn="ctr">
              <a:defRPr/>
            </a:pPr>
            <a:r>
              <a:rPr lang="en-US" sz="3200" b="1" dirty="0">
                <a:ln>
                  <a:solidFill>
                    <a:schemeClr val="bg1"/>
                  </a:solidFill>
                </a:ln>
                <a:solidFill>
                  <a:schemeClr val="bg1"/>
                </a:solidFill>
                <a:latin typeface="Palatino Linotype" pitchFamily="18" charset="0"/>
                <a:cs typeface="Kokila" pitchFamily="34" charset="0"/>
              </a:rPr>
              <a:t>THE </a:t>
            </a:r>
            <a:r>
              <a:rPr lang="en-US" sz="3200" b="1" dirty="0">
                <a:ln>
                  <a:solidFill>
                    <a:srgbClr val="FFFF00"/>
                  </a:solidFill>
                </a:ln>
                <a:solidFill>
                  <a:srgbClr val="FFFF00"/>
                </a:solidFill>
                <a:latin typeface="Palatino Linotype" pitchFamily="18" charset="0"/>
                <a:cs typeface="Kokila" pitchFamily="34" charset="0"/>
              </a:rPr>
              <a:t>10 MINUTES SHOW </a:t>
            </a:r>
            <a:r>
              <a:rPr lang="en-US" sz="3200" b="1" dirty="0">
                <a:ln>
                  <a:solidFill>
                    <a:schemeClr val="bg1"/>
                  </a:solidFill>
                </a:ln>
                <a:solidFill>
                  <a:schemeClr val="bg1"/>
                </a:solidFill>
                <a:latin typeface="Palatino Linotype" pitchFamily="18" charset="0"/>
                <a:cs typeface="Kokila" pitchFamily="34" charset="0"/>
              </a:rPr>
              <a:t>by </a:t>
            </a:r>
            <a:r>
              <a:rPr lang="en-US" sz="3200" b="1" dirty="0" err="1">
                <a:ln>
                  <a:solidFill>
                    <a:schemeClr val="bg1"/>
                  </a:solidFill>
                </a:ln>
                <a:solidFill>
                  <a:schemeClr val="bg1"/>
                </a:solidFill>
                <a:latin typeface="Palatino Linotype" pitchFamily="18" charset="0"/>
                <a:cs typeface="Kokila" pitchFamily="34" charset="0"/>
              </a:rPr>
              <a:t>Ashutosh</a:t>
            </a:r>
            <a:r>
              <a:rPr lang="en-US" sz="3200" b="1" dirty="0">
                <a:ln>
                  <a:solidFill>
                    <a:schemeClr val="bg1"/>
                  </a:solidFill>
                </a:ln>
                <a:solidFill>
                  <a:schemeClr val="bg1"/>
                </a:solidFill>
                <a:latin typeface="Palatino Linotype" pitchFamily="18" charset="0"/>
                <a:cs typeface="Kokila" pitchFamily="34" charset="0"/>
              </a:rPr>
              <a:t> </a:t>
            </a:r>
            <a:r>
              <a:rPr lang="en-US" sz="3200" b="1" dirty="0" err="1">
                <a:ln>
                  <a:solidFill>
                    <a:schemeClr val="bg1"/>
                  </a:solidFill>
                </a:ln>
                <a:solidFill>
                  <a:schemeClr val="bg1"/>
                </a:solidFill>
                <a:latin typeface="Palatino Linotype" pitchFamily="18" charset="0"/>
                <a:cs typeface="Kokila" pitchFamily="34" charset="0"/>
              </a:rPr>
              <a:t>Tripathi</a:t>
            </a:r>
            <a:endParaRPr lang="en-US" sz="3200" b="1" dirty="0">
              <a:ln>
                <a:solidFill>
                  <a:schemeClr val="bg1"/>
                </a:solidFill>
              </a:ln>
              <a:solidFill>
                <a:schemeClr val="bg1"/>
              </a:solidFill>
              <a:latin typeface="Palatino Linotype" pitchFamily="18" charset="0"/>
              <a:cs typeface="Kokila" pitchFamily="34" charset="0"/>
            </a:endParaRPr>
          </a:p>
        </p:txBody>
      </p:sp>
      <p:sp>
        <p:nvSpPr>
          <p:cNvPr id="4" name="TextBox 3">
            <a:extLst>
              <a:ext uri="{FF2B5EF4-FFF2-40B4-BE49-F238E27FC236}">
                <a16:creationId xmlns:a16="http://schemas.microsoft.com/office/drawing/2014/main" id="{08E481B1-DFC0-62DF-AEA0-63A8FA5AEC1B}"/>
              </a:ext>
            </a:extLst>
          </p:cNvPr>
          <p:cNvSpPr txBox="1"/>
          <p:nvPr/>
        </p:nvSpPr>
        <p:spPr>
          <a:xfrm>
            <a:off x="26378" y="629737"/>
            <a:ext cx="11066364" cy="502766"/>
          </a:xfrm>
          <a:prstGeom prst="rect">
            <a:avLst/>
          </a:prstGeom>
          <a:solidFill>
            <a:srgbClr val="F2F2F2"/>
          </a:solidFill>
        </p:spPr>
        <p:txBody>
          <a:bodyPr wrap="square" rtlCol="0">
            <a:spAutoFit/>
          </a:bodyPr>
          <a:lstStyle/>
          <a:p>
            <a:pPr algn="ctr"/>
            <a:r>
              <a:rPr lang="hi-IN" sz="2667" b="1" cap="all" dirty="0">
                <a:latin typeface="Nirmala UI" pitchFamily="34" charset="0"/>
                <a:ea typeface="Nirmala UI" pitchFamily="34" charset="0"/>
                <a:cs typeface="Nirmala UI" pitchFamily="34" charset="0"/>
              </a:rPr>
              <a:t>सैन्य अभ्यास </a:t>
            </a:r>
            <a:r>
              <a:rPr lang="en-US" sz="2667" b="1" cap="all" dirty="0">
                <a:latin typeface="Nirmala UI" pitchFamily="34" charset="0"/>
                <a:ea typeface="Nirmala UI" pitchFamily="34" charset="0"/>
                <a:cs typeface="Nirmala UI" pitchFamily="34" charset="0"/>
              </a:rPr>
              <a:t>2022</a:t>
            </a:r>
            <a:endParaRPr lang="en-IN" sz="2667" b="1" cap="all" dirty="0">
              <a:latin typeface="Nirmala UI" pitchFamily="34" charset="0"/>
              <a:ea typeface="Nirmala UI" pitchFamily="34" charset="0"/>
              <a:cs typeface="Nirmala UI" pitchFamily="34" charset="0"/>
            </a:endParaRPr>
          </a:p>
        </p:txBody>
      </p:sp>
      <p:pic>
        <p:nvPicPr>
          <p:cNvPr id="5" name="Picture 4">
            <a:extLst>
              <a:ext uri="{FF2B5EF4-FFF2-40B4-BE49-F238E27FC236}">
                <a16:creationId xmlns:a16="http://schemas.microsoft.com/office/drawing/2014/main" id="{91D4C854-0615-049E-FCFF-3E159B5F1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320" y="35339"/>
            <a:ext cx="1123680" cy="968736"/>
          </a:xfrm>
          <a:prstGeom prst="rect">
            <a:avLst/>
          </a:prstGeom>
        </p:spPr>
      </p:pic>
      <p:pic>
        <p:nvPicPr>
          <p:cNvPr id="11" name="Picture 10">
            <a:extLst>
              <a:ext uri="{FF2B5EF4-FFF2-40B4-BE49-F238E27FC236}">
                <a16:creationId xmlns:a16="http://schemas.microsoft.com/office/drawing/2014/main" id="{9FD483B2-B12D-9F71-7161-A89E6D1EB081}"/>
              </a:ext>
            </a:extLst>
          </p:cNvPr>
          <p:cNvPicPr>
            <a:picLocks noChangeAspect="1"/>
          </p:cNvPicPr>
          <p:nvPr/>
        </p:nvPicPr>
        <p:blipFill>
          <a:blip r:embed="rId4"/>
          <a:stretch>
            <a:fillRect/>
          </a:stretch>
        </p:blipFill>
        <p:spPr>
          <a:xfrm>
            <a:off x="4898069" y="1234725"/>
            <a:ext cx="2447260" cy="2447260"/>
          </a:xfrm>
          <a:prstGeom prst="rect">
            <a:avLst/>
          </a:prstGeom>
        </p:spPr>
      </p:pic>
      <p:pic>
        <p:nvPicPr>
          <p:cNvPr id="13" name="Picture 12">
            <a:extLst>
              <a:ext uri="{FF2B5EF4-FFF2-40B4-BE49-F238E27FC236}">
                <a16:creationId xmlns:a16="http://schemas.microsoft.com/office/drawing/2014/main" id="{EF43FBD0-2181-9F1F-797F-6E325E7C4619}"/>
              </a:ext>
            </a:extLst>
          </p:cNvPr>
          <p:cNvPicPr>
            <a:picLocks noChangeAspect="1"/>
          </p:cNvPicPr>
          <p:nvPr/>
        </p:nvPicPr>
        <p:blipFill>
          <a:blip r:embed="rId5"/>
          <a:stretch>
            <a:fillRect/>
          </a:stretch>
        </p:blipFill>
        <p:spPr>
          <a:xfrm>
            <a:off x="8187074" y="1234725"/>
            <a:ext cx="2447260" cy="2447260"/>
          </a:xfrm>
          <a:prstGeom prst="rect">
            <a:avLst/>
          </a:prstGeom>
        </p:spPr>
      </p:pic>
      <p:pic>
        <p:nvPicPr>
          <p:cNvPr id="15" name="Picture 14">
            <a:extLst>
              <a:ext uri="{FF2B5EF4-FFF2-40B4-BE49-F238E27FC236}">
                <a16:creationId xmlns:a16="http://schemas.microsoft.com/office/drawing/2014/main" id="{854C3B3F-41E1-8529-E92E-7B4283F787D4}"/>
              </a:ext>
            </a:extLst>
          </p:cNvPr>
          <p:cNvPicPr>
            <a:picLocks noChangeAspect="1"/>
          </p:cNvPicPr>
          <p:nvPr/>
        </p:nvPicPr>
        <p:blipFill>
          <a:blip r:embed="rId6"/>
          <a:stretch>
            <a:fillRect/>
          </a:stretch>
        </p:blipFill>
        <p:spPr>
          <a:xfrm>
            <a:off x="4898068" y="3960628"/>
            <a:ext cx="2447259" cy="2447259"/>
          </a:xfrm>
          <a:prstGeom prst="rect">
            <a:avLst/>
          </a:prstGeom>
        </p:spPr>
      </p:pic>
      <p:pic>
        <p:nvPicPr>
          <p:cNvPr id="18" name="Picture 17">
            <a:extLst>
              <a:ext uri="{FF2B5EF4-FFF2-40B4-BE49-F238E27FC236}">
                <a16:creationId xmlns:a16="http://schemas.microsoft.com/office/drawing/2014/main" id="{1EE0C5C6-4150-F0F6-77FD-81031C8831DB}"/>
              </a:ext>
            </a:extLst>
          </p:cNvPr>
          <p:cNvPicPr>
            <a:picLocks noChangeAspect="1"/>
          </p:cNvPicPr>
          <p:nvPr/>
        </p:nvPicPr>
        <p:blipFill>
          <a:blip r:embed="rId7"/>
          <a:stretch>
            <a:fillRect/>
          </a:stretch>
        </p:blipFill>
        <p:spPr>
          <a:xfrm>
            <a:off x="8187073" y="3960628"/>
            <a:ext cx="2447259" cy="2447259"/>
          </a:xfrm>
          <a:prstGeom prst="rect">
            <a:avLst/>
          </a:prstGeom>
        </p:spPr>
      </p:pic>
      <p:pic>
        <p:nvPicPr>
          <p:cNvPr id="7" name="Picture 6">
            <a:extLst>
              <a:ext uri="{FF2B5EF4-FFF2-40B4-BE49-F238E27FC236}">
                <a16:creationId xmlns:a16="http://schemas.microsoft.com/office/drawing/2014/main" id="{F0313DFB-431E-A6C3-DF6A-9C5ABBD32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8095426"/>
      </p:ext>
    </p:extLst>
  </p:cSld>
  <p:clrMapOvr>
    <a:masterClrMapping/>
  </p:clrMapOvr>
  <p:transition spd="med">
    <p:pull/>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987DAE-C42D-4090-9A71-DCE13320B80F}"/>
              </a:ext>
            </a:extLst>
          </p:cNvPr>
          <p:cNvSpPr txBox="1"/>
          <p:nvPr/>
        </p:nvSpPr>
        <p:spPr>
          <a:xfrm>
            <a:off x="6143070" y="783468"/>
            <a:ext cx="5919019" cy="1938992"/>
          </a:xfrm>
          <a:prstGeom prst="rect">
            <a:avLst/>
          </a:prstGeom>
          <a:noFill/>
        </p:spPr>
        <p:txBody>
          <a:bodyPr wrap="square" rtlCol="0">
            <a:spAutoFit/>
          </a:bodyPr>
          <a:lstStyle/>
          <a:p>
            <a:pPr algn="ctr"/>
            <a:r>
              <a:rPr lang="en-IN" sz="4000" b="1" dirty="0">
                <a:latin typeface="Berlin Sans FB Demi" panose="020E0802020502020306" pitchFamily="34" charset="0"/>
              </a:rPr>
              <a:t>For Maximum Discount on any batch and video course</a:t>
            </a:r>
          </a:p>
        </p:txBody>
      </p:sp>
      <p:grpSp>
        <p:nvGrpSpPr>
          <p:cNvPr id="6" name="Group 5">
            <a:extLst>
              <a:ext uri="{FF2B5EF4-FFF2-40B4-BE49-F238E27FC236}">
                <a16:creationId xmlns:a16="http://schemas.microsoft.com/office/drawing/2014/main" id="{B83899CD-1E33-4CD7-A324-E23BCFC5FB53}"/>
              </a:ext>
            </a:extLst>
          </p:cNvPr>
          <p:cNvGrpSpPr/>
          <p:nvPr/>
        </p:nvGrpSpPr>
        <p:grpSpPr>
          <a:xfrm>
            <a:off x="6396033" y="3404030"/>
            <a:ext cx="5273963" cy="1071418"/>
            <a:chOff x="6225310" y="3980873"/>
            <a:chExt cx="5273963" cy="1071418"/>
          </a:xfrm>
        </p:grpSpPr>
        <p:sp>
          <p:nvSpPr>
            <p:cNvPr id="7" name="Rectangle 6">
              <a:extLst>
                <a:ext uri="{FF2B5EF4-FFF2-40B4-BE49-F238E27FC236}">
                  <a16:creationId xmlns:a16="http://schemas.microsoft.com/office/drawing/2014/main" id="{D7F0E85B-8BF7-4FBC-96FA-97757CC57EB9}"/>
                </a:ext>
              </a:extLst>
            </p:cNvPr>
            <p:cNvSpPr/>
            <p:nvPr/>
          </p:nvSpPr>
          <p:spPr>
            <a:xfrm>
              <a:off x="8774545" y="3980873"/>
              <a:ext cx="2724728" cy="1071418"/>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400" b="1" dirty="0">
                  <a:solidFill>
                    <a:srgbClr val="FF0000"/>
                  </a:solidFill>
                </a:rPr>
                <a:t>  </a:t>
              </a:r>
              <a:r>
                <a:rPr lang="en-IN" sz="4400" b="1" dirty="0">
                  <a:solidFill>
                    <a:srgbClr val="FF0000"/>
                  </a:solidFill>
                  <a:latin typeface="Arial Black" panose="020B0A04020102020204" pitchFamily="34" charset="0"/>
                </a:rPr>
                <a:t>  </a:t>
              </a:r>
              <a:r>
                <a:rPr lang="en-IN" sz="5400" b="1" dirty="0">
                  <a:solidFill>
                    <a:srgbClr val="FF0000"/>
                  </a:solidFill>
                  <a:latin typeface="Arial Black" panose="020B0A04020102020204" pitchFamily="34" charset="0"/>
                </a:rPr>
                <a:t>Y182</a:t>
              </a:r>
              <a:endParaRPr lang="en-IN" sz="2400" b="1" dirty="0">
                <a:solidFill>
                  <a:srgbClr val="FF0000"/>
                </a:solidFill>
                <a:latin typeface="Arial Black" panose="020B0A04020102020204" pitchFamily="34" charset="0"/>
              </a:endParaRPr>
            </a:p>
          </p:txBody>
        </p:sp>
        <p:sp>
          <p:nvSpPr>
            <p:cNvPr id="8" name="Arrow: Pentagon 7">
              <a:extLst>
                <a:ext uri="{FF2B5EF4-FFF2-40B4-BE49-F238E27FC236}">
                  <a16:creationId xmlns:a16="http://schemas.microsoft.com/office/drawing/2014/main" id="{405E526D-ABAE-4BC3-80D6-9E1E59F30FC1}"/>
                </a:ext>
              </a:extLst>
            </p:cNvPr>
            <p:cNvSpPr/>
            <p:nvPr/>
          </p:nvSpPr>
          <p:spPr>
            <a:xfrm>
              <a:off x="6225310" y="3980873"/>
              <a:ext cx="3334327" cy="1071418"/>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023262"/>
                  </a:solidFill>
                  <a:latin typeface="Cooper Black" panose="0208090404030B020404" pitchFamily="18" charset="0"/>
                </a:rPr>
                <a:t>USE CODE </a:t>
              </a:r>
            </a:p>
          </p:txBody>
        </p:sp>
      </p:grpSp>
      <p:sp>
        <p:nvSpPr>
          <p:cNvPr id="9" name="TextBox 8">
            <a:extLst>
              <a:ext uri="{FF2B5EF4-FFF2-40B4-BE49-F238E27FC236}">
                <a16:creationId xmlns:a16="http://schemas.microsoft.com/office/drawing/2014/main" id="{07987DAE-C42D-4090-9A71-DCE13320B80F}"/>
              </a:ext>
            </a:extLst>
          </p:cNvPr>
          <p:cNvSpPr txBox="1"/>
          <p:nvPr/>
        </p:nvSpPr>
        <p:spPr>
          <a:xfrm>
            <a:off x="3009901" y="4930467"/>
            <a:ext cx="8660095" cy="1446550"/>
          </a:xfrm>
          <a:prstGeom prst="rect">
            <a:avLst/>
          </a:prstGeom>
          <a:noFill/>
        </p:spPr>
        <p:txBody>
          <a:bodyPr wrap="square" rtlCol="0">
            <a:spAutoFit/>
          </a:bodyPr>
          <a:lstStyle/>
          <a:p>
            <a:pPr algn="ctr"/>
            <a:r>
              <a:rPr lang="en-IN" sz="4400" b="1" dirty="0">
                <a:solidFill>
                  <a:srgbClr val="FF0000"/>
                </a:solidFill>
                <a:latin typeface="Berlin Sans FB Demi" panose="020E0802020502020306" pitchFamily="34" charset="0"/>
              </a:rPr>
              <a:t>Note : Maximum Discount for any book and test series  - </a:t>
            </a:r>
            <a:r>
              <a:rPr lang="en-IN" sz="4400" b="1" dirty="0">
                <a:solidFill>
                  <a:srgbClr val="FF0000"/>
                </a:solidFill>
                <a:latin typeface="Arial" pitchFamily="34" charset="0"/>
                <a:cs typeface="Arial" pitchFamily="34" charset="0"/>
              </a:rPr>
              <a:t>Y182S</a:t>
            </a:r>
            <a:endParaRPr lang="en-IN" sz="5400" b="1" dirty="0">
              <a:solidFill>
                <a:srgbClr val="FF0000"/>
              </a:solidFill>
              <a:latin typeface="Arial" pitchFamily="34" charset="0"/>
              <a:cs typeface="Arial" pitchFamily="34" charset="0"/>
            </a:endParaRPr>
          </a:p>
        </p:txBody>
      </p:sp>
      <p:sp>
        <p:nvSpPr>
          <p:cNvPr id="2" name="Down Arrow 1"/>
          <p:cNvSpPr/>
          <p:nvPr/>
        </p:nvSpPr>
        <p:spPr>
          <a:xfrm>
            <a:off x="8945267" y="2736832"/>
            <a:ext cx="579733" cy="622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292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F0CE9E-F5CD-0B25-616C-7D3371EF7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433728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B32175-16F6-48BB-9BA5-C8FD07615A62}"/>
              </a:ext>
            </a:extLst>
          </p:cNvPr>
          <p:cNvSpPr>
            <a:spLocks noChangeArrowheads="1"/>
          </p:cNvSpPr>
          <p:nvPr/>
        </p:nvSpPr>
        <p:spPr bwMode="auto">
          <a:xfrm>
            <a:off x="0" y="106125"/>
            <a:ext cx="65" cy="2449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Meeting of agri chief scientists in G20 to be held on Apr 17-19 in Varanasi  - The Earth News Network">
            <a:extLst>
              <a:ext uri="{FF2B5EF4-FFF2-40B4-BE49-F238E27FC236}">
                <a16:creationId xmlns:a16="http://schemas.microsoft.com/office/drawing/2014/main" id="{23F9079F-B7B8-819A-9D41-7C081A005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243" y="1889651"/>
            <a:ext cx="5531887" cy="294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545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20193</TotalTime>
  <Words>4140</Words>
  <Application>Microsoft Office PowerPoint</Application>
  <PresentationFormat>Widescreen</PresentationFormat>
  <Paragraphs>367</Paragraphs>
  <Slides>84</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84</vt:i4>
      </vt:variant>
    </vt:vector>
  </HeadingPairs>
  <TitlesOfParts>
    <vt:vector size="95" baseType="lpstr">
      <vt:lpstr>Arial</vt:lpstr>
      <vt:lpstr>Arial Black</vt:lpstr>
      <vt:lpstr>Arial Unicode MS</vt:lpstr>
      <vt:lpstr>Berlin Sans FB Demi</vt:lpstr>
      <vt:lpstr>Calibri</vt:lpstr>
      <vt:lpstr>Calibri Light</vt:lpstr>
      <vt:lpstr>Cooper Black</vt:lpstr>
      <vt:lpstr>Kokila</vt:lpstr>
      <vt:lpstr>Nirmala UI</vt:lpstr>
      <vt:lpstr>Palatino Linotype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Anuj Kumar</cp:lastModifiedBy>
  <cp:revision>1256</cp:revision>
  <dcterms:created xsi:type="dcterms:W3CDTF">2022-08-19T12:50:04Z</dcterms:created>
  <dcterms:modified xsi:type="dcterms:W3CDTF">2023-04-17T16:49:12Z</dcterms:modified>
</cp:coreProperties>
</file>