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8" r:id="rId2"/>
    <p:sldId id="5904" r:id="rId3"/>
    <p:sldId id="6357" r:id="rId4"/>
    <p:sldId id="7110" r:id="rId5"/>
    <p:sldId id="995" r:id="rId6"/>
    <p:sldId id="996" r:id="rId7"/>
    <p:sldId id="997" r:id="rId8"/>
    <p:sldId id="998" r:id="rId9"/>
    <p:sldId id="999" r:id="rId10"/>
    <p:sldId id="1000" r:id="rId11"/>
    <p:sldId id="1001" r:id="rId12"/>
    <p:sldId id="7117" r:id="rId13"/>
    <p:sldId id="7118" r:id="rId14"/>
    <p:sldId id="1002" r:id="rId15"/>
    <p:sldId id="1003" r:id="rId16"/>
    <p:sldId id="1009" r:id="rId17"/>
    <p:sldId id="1004" r:id="rId18"/>
    <p:sldId id="1005" r:id="rId19"/>
    <p:sldId id="1006" r:id="rId20"/>
    <p:sldId id="1007" r:id="rId21"/>
    <p:sldId id="7111" r:id="rId22"/>
    <p:sldId id="7112" r:id="rId23"/>
    <p:sldId id="7116" r:id="rId24"/>
    <p:sldId id="7113" r:id="rId25"/>
    <p:sldId id="7114" r:id="rId26"/>
    <p:sldId id="1008" r:id="rId27"/>
    <p:sldId id="7115" r:id="rId28"/>
    <p:sldId id="7119" r:id="rId29"/>
    <p:sldId id="712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2"/>
    <p:restoredTop sz="96165"/>
  </p:normalViewPr>
  <p:slideViewPr>
    <p:cSldViewPr snapToGrid="0">
      <p:cViewPr varScale="1">
        <p:scale>
          <a:sx n="93" d="100"/>
          <a:sy n="93" d="100"/>
        </p:scale>
        <p:origin x="216" y="8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DE793-7A3C-EB4B-B50F-2EE00EA20CBC}" type="datetimeFigureOut">
              <a:rPr lang="en-US" smtClean="0"/>
              <a:t>4/15/23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A3159-D0C0-9E49-9E6C-3272D10DD43D}" type="slidenum">
              <a:rPr lang="en-US" smtClean="0"/>
              <a:t>‹#›</a:t>
            </a:fld>
            <a:endParaRPr lang="en-US"/>
          </a:p>
        </p:txBody>
      </p:sp>
    </p:spTree>
    <p:extLst>
      <p:ext uri="{BB962C8B-B14F-4D97-AF65-F5344CB8AC3E}">
        <p14:creationId xmlns:p14="http://schemas.microsoft.com/office/powerpoint/2010/main" val="101074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04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500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517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534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890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2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746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412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748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110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44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97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926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726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315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29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5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532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93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098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43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3335-4ADD-B425-4C7A-368FCD44EBE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F98A23A-2BA6-7F64-B13E-6D6D80F7B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7C77804-DC80-A1C6-09C1-181A2416999E}"/>
              </a:ext>
            </a:extLst>
          </p:cNvPr>
          <p:cNvSpPr>
            <a:spLocks noGrp="1"/>
          </p:cNvSpPr>
          <p:nvPr>
            <p:ph type="dt" sz="half" idx="10"/>
          </p:nvPr>
        </p:nvSpPr>
        <p:spPr/>
        <p:txBody>
          <a:bodyPr/>
          <a:lstStyle/>
          <a:p>
            <a:fld id="{7A06D5C7-7974-E64B-8FAA-790264D55786}" type="datetimeFigureOut">
              <a:rPr lang="en-US" smtClean="0"/>
              <a:t>4/15/23</a:t>
            </a:fld>
            <a:endParaRPr lang="en-US"/>
          </a:p>
        </p:txBody>
      </p:sp>
      <p:sp>
        <p:nvSpPr>
          <p:cNvPr id="5" name="Footer Placeholder 4">
            <a:extLst>
              <a:ext uri="{FF2B5EF4-FFF2-40B4-BE49-F238E27FC236}">
                <a16:creationId xmlns:a16="http://schemas.microsoft.com/office/drawing/2014/main" id="{6FC56297-33D0-A393-C70A-3D53594D5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CDDC6-3476-A1A1-2AC0-2ED7ABE6D453}"/>
              </a:ext>
            </a:extLst>
          </p:cNvPr>
          <p:cNvSpPr>
            <a:spLocks noGrp="1"/>
          </p:cNvSpPr>
          <p:nvPr>
            <p:ph type="sldNum" sz="quarter" idx="12"/>
          </p:nvPr>
        </p:nvSpPr>
        <p:spPr/>
        <p:txBody>
          <a:bodyPr/>
          <a:lstStyle/>
          <a:p>
            <a:fld id="{78DE0085-4C1C-C648-94E7-998CDD35E6C4}" type="slidenum">
              <a:rPr lang="en-US" smtClean="0"/>
              <a:t>‹#›</a:t>
            </a:fld>
            <a:endParaRPr lang="en-US"/>
          </a:p>
        </p:txBody>
      </p:sp>
    </p:spTree>
    <p:extLst>
      <p:ext uri="{BB962C8B-B14F-4D97-AF65-F5344CB8AC3E}">
        <p14:creationId xmlns:p14="http://schemas.microsoft.com/office/powerpoint/2010/main" val="120180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7B27-0367-A060-4A97-375245C0710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13E20B-C4E4-BDBF-8A41-04263BE730A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0B8633-46F5-BB95-E1F1-E873ABBE5328}"/>
              </a:ext>
            </a:extLst>
          </p:cNvPr>
          <p:cNvSpPr>
            <a:spLocks noGrp="1"/>
          </p:cNvSpPr>
          <p:nvPr>
            <p:ph type="dt" sz="half" idx="10"/>
          </p:nvPr>
        </p:nvSpPr>
        <p:spPr/>
        <p:txBody>
          <a:bodyPr/>
          <a:lstStyle/>
          <a:p>
            <a:fld id="{7A06D5C7-7974-E64B-8FAA-790264D55786}" type="datetimeFigureOut">
              <a:rPr lang="en-US" smtClean="0"/>
              <a:t>4/15/23</a:t>
            </a:fld>
            <a:endParaRPr lang="en-US"/>
          </a:p>
        </p:txBody>
      </p:sp>
      <p:sp>
        <p:nvSpPr>
          <p:cNvPr id="5" name="Footer Placeholder 4">
            <a:extLst>
              <a:ext uri="{FF2B5EF4-FFF2-40B4-BE49-F238E27FC236}">
                <a16:creationId xmlns:a16="http://schemas.microsoft.com/office/drawing/2014/main" id="{E651F2AA-07A3-A2E9-5B11-6E4E89DDA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1629B-13B6-93DF-A4AF-80233AB87A9C}"/>
              </a:ext>
            </a:extLst>
          </p:cNvPr>
          <p:cNvSpPr>
            <a:spLocks noGrp="1"/>
          </p:cNvSpPr>
          <p:nvPr>
            <p:ph type="sldNum" sz="quarter" idx="12"/>
          </p:nvPr>
        </p:nvSpPr>
        <p:spPr/>
        <p:txBody>
          <a:bodyPr/>
          <a:lstStyle/>
          <a:p>
            <a:fld id="{78DE0085-4C1C-C648-94E7-998CDD35E6C4}" type="slidenum">
              <a:rPr lang="en-US" smtClean="0"/>
              <a:t>‹#›</a:t>
            </a:fld>
            <a:endParaRPr lang="en-US"/>
          </a:p>
        </p:txBody>
      </p:sp>
    </p:spTree>
    <p:extLst>
      <p:ext uri="{BB962C8B-B14F-4D97-AF65-F5344CB8AC3E}">
        <p14:creationId xmlns:p14="http://schemas.microsoft.com/office/powerpoint/2010/main" val="3513870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73432-045A-6880-31E2-885EC68FB1D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A38D73F-C493-08CB-81B6-1374C11628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A18C86A-AFAE-0422-E11F-EC71420796CA}"/>
              </a:ext>
            </a:extLst>
          </p:cNvPr>
          <p:cNvSpPr>
            <a:spLocks noGrp="1"/>
          </p:cNvSpPr>
          <p:nvPr>
            <p:ph type="dt" sz="half" idx="10"/>
          </p:nvPr>
        </p:nvSpPr>
        <p:spPr/>
        <p:txBody>
          <a:bodyPr/>
          <a:lstStyle/>
          <a:p>
            <a:fld id="{7A06D5C7-7974-E64B-8FAA-790264D55786}" type="datetimeFigureOut">
              <a:rPr lang="en-US" smtClean="0"/>
              <a:t>4/15/23</a:t>
            </a:fld>
            <a:endParaRPr lang="en-US"/>
          </a:p>
        </p:txBody>
      </p:sp>
      <p:sp>
        <p:nvSpPr>
          <p:cNvPr id="5" name="Footer Placeholder 4">
            <a:extLst>
              <a:ext uri="{FF2B5EF4-FFF2-40B4-BE49-F238E27FC236}">
                <a16:creationId xmlns:a16="http://schemas.microsoft.com/office/drawing/2014/main" id="{5934EC58-1ED0-CD2C-1CF5-48BAFF30F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0BFF3-71B2-69FF-439B-57172A8AC6C4}"/>
              </a:ext>
            </a:extLst>
          </p:cNvPr>
          <p:cNvSpPr>
            <a:spLocks noGrp="1"/>
          </p:cNvSpPr>
          <p:nvPr>
            <p:ph type="sldNum" sz="quarter" idx="12"/>
          </p:nvPr>
        </p:nvSpPr>
        <p:spPr/>
        <p:txBody>
          <a:bodyPr/>
          <a:lstStyle/>
          <a:p>
            <a:fld id="{78DE0085-4C1C-C648-94E7-998CDD35E6C4}" type="slidenum">
              <a:rPr lang="en-US" smtClean="0"/>
              <a:t>‹#›</a:t>
            </a:fld>
            <a:endParaRPr lang="en-US"/>
          </a:p>
        </p:txBody>
      </p:sp>
    </p:spTree>
    <p:extLst>
      <p:ext uri="{BB962C8B-B14F-4D97-AF65-F5344CB8AC3E}">
        <p14:creationId xmlns:p14="http://schemas.microsoft.com/office/powerpoint/2010/main" val="1608145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D067-9F03-21F4-63DD-35B5FD05FC0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576F92-EF64-CB44-2480-362BED57436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C0C36C-46DA-C7C3-5A60-A88D7BFF1E96}"/>
              </a:ext>
            </a:extLst>
          </p:cNvPr>
          <p:cNvSpPr>
            <a:spLocks noGrp="1"/>
          </p:cNvSpPr>
          <p:nvPr>
            <p:ph type="dt" sz="half" idx="10"/>
          </p:nvPr>
        </p:nvSpPr>
        <p:spPr/>
        <p:txBody>
          <a:bodyPr/>
          <a:lstStyle/>
          <a:p>
            <a:fld id="{7A06D5C7-7974-E64B-8FAA-790264D55786}" type="datetimeFigureOut">
              <a:rPr lang="en-US" smtClean="0"/>
              <a:t>4/15/23</a:t>
            </a:fld>
            <a:endParaRPr lang="en-US"/>
          </a:p>
        </p:txBody>
      </p:sp>
      <p:sp>
        <p:nvSpPr>
          <p:cNvPr id="5" name="Footer Placeholder 4">
            <a:extLst>
              <a:ext uri="{FF2B5EF4-FFF2-40B4-BE49-F238E27FC236}">
                <a16:creationId xmlns:a16="http://schemas.microsoft.com/office/drawing/2014/main" id="{E6C693BC-B3AD-E698-AD3E-CE03716BF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26721-6858-B7EC-0BFE-72C8455144B6}"/>
              </a:ext>
            </a:extLst>
          </p:cNvPr>
          <p:cNvSpPr>
            <a:spLocks noGrp="1"/>
          </p:cNvSpPr>
          <p:nvPr>
            <p:ph type="sldNum" sz="quarter" idx="12"/>
          </p:nvPr>
        </p:nvSpPr>
        <p:spPr/>
        <p:txBody>
          <a:bodyPr/>
          <a:lstStyle/>
          <a:p>
            <a:fld id="{78DE0085-4C1C-C648-94E7-998CDD35E6C4}" type="slidenum">
              <a:rPr lang="en-US" smtClean="0"/>
              <a:t>‹#›</a:t>
            </a:fld>
            <a:endParaRPr lang="en-US"/>
          </a:p>
        </p:txBody>
      </p:sp>
    </p:spTree>
    <p:extLst>
      <p:ext uri="{BB962C8B-B14F-4D97-AF65-F5344CB8AC3E}">
        <p14:creationId xmlns:p14="http://schemas.microsoft.com/office/powerpoint/2010/main" val="3540197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E58C-E874-5C97-42EF-8F0F9134396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3467BAE-5311-3E60-6965-D92F0D1A80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C05A9DF-1FD5-9303-027A-CC74ECAD3413}"/>
              </a:ext>
            </a:extLst>
          </p:cNvPr>
          <p:cNvSpPr>
            <a:spLocks noGrp="1"/>
          </p:cNvSpPr>
          <p:nvPr>
            <p:ph type="dt" sz="half" idx="10"/>
          </p:nvPr>
        </p:nvSpPr>
        <p:spPr/>
        <p:txBody>
          <a:bodyPr/>
          <a:lstStyle/>
          <a:p>
            <a:fld id="{7A06D5C7-7974-E64B-8FAA-790264D55786}" type="datetimeFigureOut">
              <a:rPr lang="en-US" smtClean="0"/>
              <a:t>4/15/23</a:t>
            </a:fld>
            <a:endParaRPr lang="en-US"/>
          </a:p>
        </p:txBody>
      </p:sp>
      <p:sp>
        <p:nvSpPr>
          <p:cNvPr id="5" name="Footer Placeholder 4">
            <a:extLst>
              <a:ext uri="{FF2B5EF4-FFF2-40B4-BE49-F238E27FC236}">
                <a16:creationId xmlns:a16="http://schemas.microsoft.com/office/drawing/2014/main" id="{86B64239-DE90-CD6A-7A85-679DCCFB1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34D58-9279-4BED-6994-E8DD5DD7B5BC}"/>
              </a:ext>
            </a:extLst>
          </p:cNvPr>
          <p:cNvSpPr>
            <a:spLocks noGrp="1"/>
          </p:cNvSpPr>
          <p:nvPr>
            <p:ph type="sldNum" sz="quarter" idx="12"/>
          </p:nvPr>
        </p:nvSpPr>
        <p:spPr/>
        <p:txBody>
          <a:bodyPr/>
          <a:lstStyle/>
          <a:p>
            <a:fld id="{78DE0085-4C1C-C648-94E7-998CDD35E6C4}" type="slidenum">
              <a:rPr lang="en-US" smtClean="0"/>
              <a:t>‹#›</a:t>
            </a:fld>
            <a:endParaRPr lang="en-US"/>
          </a:p>
        </p:txBody>
      </p:sp>
    </p:spTree>
    <p:extLst>
      <p:ext uri="{BB962C8B-B14F-4D97-AF65-F5344CB8AC3E}">
        <p14:creationId xmlns:p14="http://schemas.microsoft.com/office/powerpoint/2010/main" val="1456559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6432-AB95-F765-C08A-4C346E0FA00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8A2521-87E2-5FFA-5BFE-322D76183B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EA0F1CD-8AE5-B509-D6E5-D7B139548C8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9586E34-60D6-07B2-B868-C0B050E5A77D}"/>
              </a:ext>
            </a:extLst>
          </p:cNvPr>
          <p:cNvSpPr>
            <a:spLocks noGrp="1"/>
          </p:cNvSpPr>
          <p:nvPr>
            <p:ph type="dt" sz="half" idx="10"/>
          </p:nvPr>
        </p:nvSpPr>
        <p:spPr/>
        <p:txBody>
          <a:bodyPr/>
          <a:lstStyle/>
          <a:p>
            <a:fld id="{7A06D5C7-7974-E64B-8FAA-790264D55786}" type="datetimeFigureOut">
              <a:rPr lang="en-US" smtClean="0"/>
              <a:t>4/15/23</a:t>
            </a:fld>
            <a:endParaRPr lang="en-US"/>
          </a:p>
        </p:txBody>
      </p:sp>
      <p:sp>
        <p:nvSpPr>
          <p:cNvPr id="6" name="Footer Placeholder 5">
            <a:extLst>
              <a:ext uri="{FF2B5EF4-FFF2-40B4-BE49-F238E27FC236}">
                <a16:creationId xmlns:a16="http://schemas.microsoft.com/office/drawing/2014/main" id="{3766A03F-7561-427D-FFED-FC9C4A293E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D601FF-0730-1D55-39A4-7EA3025F55DD}"/>
              </a:ext>
            </a:extLst>
          </p:cNvPr>
          <p:cNvSpPr>
            <a:spLocks noGrp="1"/>
          </p:cNvSpPr>
          <p:nvPr>
            <p:ph type="sldNum" sz="quarter" idx="12"/>
          </p:nvPr>
        </p:nvSpPr>
        <p:spPr/>
        <p:txBody>
          <a:bodyPr/>
          <a:lstStyle/>
          <a:p>
            <a:fld id="{78DE0085-4C1C-C648-94E7-998CDD35E6C4}" type="slidenum">
              <a:rPr lang="en-US" smtClean="0"/>
              <a:t>‹#›</a:t>
            </a:fld>
            <a:endParaRPr lang="en-US"/>
          </a:p>
        </p:txBody>
      </p:sp>
    </p:spTree>
    <p:extLst>
      <p:ext uri="{BB962C8B-B14F-4D97-AF65-F5344CB8AC3E}">
        <p14:creationId xmlns:p14="http://schemas.microsoft.com/office/powerpoint/2010/main" val="3492755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4399-3A38-9D3F-D900-34009446094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E48CCAA-436C-4C35-55E4-DA0F69756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32FFD77-701F-2F9E-FF63-02CE62CD41F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27EDCFF-1D86-A67D-50FC-6093CDB81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2D234A5-0790-03A0-C057-C00B13B44B7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65BAF2E-9DD5-39F6-CCFF-E01684ACC822}"/>
              </a:ext>
            </a:extLst>
          </p:cNvPr>
          <p:cNvSpPr>
            <a:spLocks noGrp="1"/>
          </p:cNvSpPr>
          <p:nvPr>
            <p:ph type="dt" sz="half" idx="10"/>
          </p:nvPr>
        </p:nvSpPr>
        <p:spPr/>
        <p:txBody>
          <a:bodyPr/>
          <a:lstStyle/>
          <a:p>
            <a:fld id="{7A06D5C7-7974-E64B-8FAA-790264D55786}" type="datetimeFigureOut">
              <a:rPr lang="en-US" smtClean="0"/>
              <a:t>4/15/23</a:t>
            </a:fld>
            <a:endParaRPr lang="en-US"/>
          </a:p>
        </p:txBody>
      </p:sp>
      <p:sp>
        <p:nvSpPr>
          <p:cNvPr id="8" name="Footer Placeholder 7">
            <a:extLst>
              <a:ext uri="{FF2B5EF4-FFF2-40B4-BE49-F238E27FC236}">
                <a16:creationId xmlns:a16="http://schemas.microsoft.com/office/drawing/2014/main" id="{2720CDF4-763A-2FF8-B75E-B66D69ABBC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CA158A-50EA-FCAD-569C-C5B7268CF79E}"/>
              </a:ext>
            </a:extLst>
          </p:cNvPr>
          <p:cNvSpPr>
            <a:spLocks noGrp="1"/>
          </p:cNvSpPr>
          <p:nvPr>
            <p:ph type="sldNum" sz="quarter" idx="12"/>
          </p:nvPr>
        </p:nvSpPr>
        <p:spPr/>
        <p:txBody>
          <a:bodyPr/>
          <a:lstStyle/>
          <a:p>
            <a:fld id="{78DE0085-4C1C-C648-94E7-998CDD35E6C4}" type="slidenum">
              <a:rPr lang="en-US" smtClean="0"/>
              <a:t>‹#›</a:t>
            </a:fld>
            <a:endParaRPr lang="en-US"/>
          </a:p>
        </p:txBody>
      </p:sp>
    </p:spTree>
    <p:extLst>
      <p:ext uri="{BB962C8B-B14F-4D97-AF65-F5344CB8AC3E}">
        <p14:creationId xmlns:p14="http://schemas.microsoft.com/office/powerpoint/2010/main" val="1510951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9FD79-CB3C-267D-33C4-71DBC07A1E5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9BF737D-D31F-6A1D-7F25-37E80A316030}"/>
              </a:ext>
            </a:extLst>
          </p:cNvPr>
          <p:cNvSpPr>
            <a:spLocks noGrp="1"/>
          </p:cNvSpPr>
          <p:nvPr>
            <p:ph type="dt" sz="half" idx="10"/>
          </p:nvPr>
        </p:nvSpPr>
        <p:spPr/>
        <p:txBody>
          <a:bodyPr/>
          <a:lstStyle/>
          <a:p>
            <a:fld id="{7A06D5C7-7974-E64B-8FAA-790264D55786}" type="datetimeFigureOut">
              <a:rPr lang="en-US" smtClean="0"/>
              <a:t>4/15/23</a:t>
            </a:fld>
            <a:endParaRPr lang="en-US"/>
          </a:p>
        </p:txBody>
      </p:sp>
      <p:sp>
        <p:nvSpPr>
          <p:cNvPr id="4" name="Footer Placeholder 3">
            <a:extLst>
              <a:ext uri="{FF2B5EF4-FFF2-40B4-BE49-F238E27FC236}">
                <a16:creationId xmlns:a16="http://schemas.microsoft.com/office/drawing/2014/main" id="{52ABC0FA-AB83-BA25-866A-41653F8C6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37B459-3F05-3BF4-5F15-BDB1069DC3C7}"/>
              </a:ext>
            </a:extLst>
          </p:cNvPr>
          <p:cNvSpPr>
            <a:spLocks noGrp="1"/>
          </p:cNvSpPr>
          <p:nvPr>
            <p:ph type="sldNum" sz="quarter" idx="12"/>
          </p:nvPr>
        </p:nvSpPr>
        <p:spPr/>
        <p:txBody>
          <a:bodyPr/>
          <a:lstStyle/>
          <a:p>
            <a:fld id="{78DE0085-4C1C-C648-94E7-998CDD35E6C4}" type="slidenum">
              <a:rPr lang="en-US" smtClean="0"/>
              <a:t>‹#›</a:t>
            </a:fld>
            <a:endParaRPr lang="en-US"/>
          </a:p>
        </p:txBody>
      </p:sp>
    </p:spTree>
    <p:extLst>
      <p:ext uri="{BB962C8B-B14F-4D97-AF65-F5344CB8AC3E}">
        <p14:creationId xmlns:p14="http://schemas.microsoft.com/office/powerpoint/2010/main" val="70703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A759BA-15CF-99C8-F533-C22E4BEC363E}"/>
              </a:ext>
            </a:extLst>
          </p:cNvPr>
          <p:cNvSpPr>
            <a:spLocks noGrp="1"/>
          </p:cNvSpPr>
          <p:nvPr>
            <p:ph type="dt" sz="half" idx="10"/>
          </p:nvPr>
        </p:nvSpPr>
        <p:spPr/>
        <p:txBody>
          <a:bodyPr/>
          <a:lstStyle/>
          <a:p>
            <a:fld id="{7A06D5C7-7974-E64B-8FAA-790264D55786}" type="datetimeFigureOut">
              <a:rPr lang="en-US" smtClean="0"/>
              <a:t>4/15/23</a:t>
            </a:fld>
            <a:endParaRPr lang="en-US"/>
          </a:p>
        </p:txBody>
      </p:sp>
      <p:sp>
        <p:nvSpPr>
          <p:cNvPr id="3" name="Footer Placeholder 2">
            <a:extLst>
              <a:ext uri="{FF2B5EF4-FFF2-40B4-BE49-F238E27FC236}">
                <a16:creationId xmlns:a16="http://schemas.microsoft.com/office/drawing/2014/main" id="{E5A63F70-D352-335C-E2D1-61FFF031E4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E915C4-DF1E-9633-E158-6248AC3D0F45}"/>
              </a:ext>
            </a:extLst>
          </p:cNvPr>
          <p:cNvSpPr>
            <a:spLocks noGrp="1"/>
          </p:cNvSpPr>
          <p:nvPr>
            <p:ph type="sldNum" sz="quarter" idx="12"/>
          </p:nvPr>
        </p:nvSpPr>
        <p:spPr/>
        <p:txBody>
          <a:bodyPr/>
          <a:lstStyle/>
          <a:p>
            <a:fld id="{78DE0085-4C1C-C648-94E7-998CDD35E6C4}" type="slidenum">
              <a:rPr lang="en-US" smtClean="0"/>
              <a:t>‹#›</a:t>
            </a:fld>
            <a:endParaRPr lang="en-US"/>
          </a:p>
        </p:txBody>
      </p:sp>
    </p:spTree>
    <p:extLst>
      <p:ext uri="{BB962C8B-B14F-4D97-AF65-F5344CB8AC3E}">
        <p14:creationId xmlns:p14="http://schemas.microsoft.com/office/powerpoint/2010/main" val="1495435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C0BF0-65B0-BBF1-E747-1630FA65B10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1C03D40-D67F-3CD8-105D-F3D3FFB36F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F7EB2EE-5477-F828-31BB-FCEEBB72B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42D5AC-E6EE-AEBE-B9B1-FC6E3352585D}"/>
              </a:ext>
            </a:extLst>
          </p:cNvPr>
          <p:cNvSpPr>
            <a:spLocks noGrp="1"/>
          </p:cNvSpPr>
          <p:nvPr>
            <p:ph type="dt" sz="half" idx="10"/>
          </p:nvPr>
        </p:nvSpPr>
        <p:spPr/>
        <p:txBody>
          <a:bodyPr/>
          <a:lstStyle/>
          <a:p>
            <a:fld id="{7A06D5C7-7974-E64B-8FAA-790264D55786}" type="datetimeFigureOut">
              <a:rPr lang="en-US" smtClean="0"/>
              <a:t>4/15/23</a:t>
            </a:fld>
            <a:endParaRPr lang="en-US"/>
          </a:p>
        </p:txBody>
      </p:sp>
      <p:sp>
        <p:nvSpPr>
          <p:cNvPr id="6" name="Footer Placeholder 5">
            <a:extLst>
              <a:ext uri="{FF2B5EF4-FFF2-40B4-BE49-F238E27FC236}">
                <a16:creationId xmlns:a16="http://schemas.microsoft.com/office/drawing/2014/main" id="{A98B93ED-8569-D8C7-8EBB-25223D581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60597-B8A7-70E1-630F-0DB41FF3C70E}"/>
              </a:ext>
            </a:extLst>
          </p:cNvPr>
          <p:cNvSpPr>
            <a:spLocks noGrp="1"/>
          </p:cNvSpPr>
          <p:nvPr>
            <p:ph type="sldNum" sz="quarter" idx="12"/>
          </p:nvPr>
        </p:nvSpPr>
        <p:spPr/>
        <p:txBody>
          <a:bodyPr/>
          <a:lstStyle/>
          <a:p>
            <a:fld id="{78DE0085-4C1C-C648-94E7-998CDD35E6C4}" type="slidenum">
              <a:rPr lang="en-US" smtClean="0"/>
              <a:t>‹#›</a:t>
            </a:fld>
            <a:endParaRPr lang="en-US"/>
          </a:p>
        </p:txBody>
      </p:sp>
    </p:spTree>
    <p:extLst>
      <p:ext uri="{BB962C8B-B14F-4D97-AF65-F5344CB8AC3E}">
        <p14:creationId xmlns:p14="http://schemas.microsoft.com/office/powerpoint/2010/main" val="50612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24D0-17BC-5E44-606F-1C279777D3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A5DD677-8EAF-DF54-58EB-929D617994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79EC0F-9620-33EE-B4D6-5B284FEFE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C2138C-DC9D-F3BF-9002-F2CD42DF025A}"/>
              </a:ext>
            </a:extLst>
          </p:cNvPr>
          <p:cNvSpPr>
            <a:spLocks noGrp="1"/>
          </p:cNvSpPr>
          <p:nvPr>
            <p:ph type="dt" sz="half" idx="10"/>
          </p:nvPr>
        </p:nvSpPr>
        <p:spPr/>
        <p:txBody>
          <a:bodyPr/>
          <a:lstStyle/>
          <a:p>
            <a:fld id="{7A06D5C7-7974-E64B-8FAA-790264D55786}" type="datetimeFigureOut">
              <a:rPr lang="en-US" smtClean="0"/>
              <a:t>4/15/23</a:t>
            </a:fld>
            <a:endParaRPr lang="en-US"/>
          </a:p>
        </p:txBody>
      </p:sp>
      <p:sp>
        <p:nvSpPr>
          <p:cNvPr id="6" name="Footer Placeholder 5">
            <a:extLst>
              <a:ext uri="{FF2B5EF4-FFF2-40B4-BE49-F238E27FC236}">
                <a16:creationId xmlns:a16="http://schemas.microsoft.com/office/drawing/2014/main" id="{FF018A7E-403B-0489-3D71-7B45F4A23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7FBAC2-8942-3317-DDC2-6EED5026827A}"/>
              </a:ext>
            </a:extLst>
          </p:cNvPr>
          <p:cNvSpPr>
            <a:spLocks noGrp="1"/>
          </p:cNvSpPr>
          <p:nvPr>
            <p:ph type="sldNum" sz="quarter" idx="12"/>
          </p:nvPr>
        </p:nvSpPr>
        <p:spPr/>
        <p:txBody>
          <a:bodyPr/>
          <a:lstStyle/>
          <a:p>
            <a:fld id="{78DE0085-4C1C-C648-94E7-998CDD35E6C4}" type="slidenum">
              <a:rPr lang="en-US" smtClean="0"/>
              <a:t>‹#›</a:t>
            </a:fld>
            <a:endParaRPr lang="en-US"/>
          </a:p>
        </p:txBody>
      </p:sp>
    </p:spTree>
    <p:extLst>
      <p:ext uri="{BB962C8B-B14F-4D97-AF65-F5344CB8AC3E}">
        <p14:creationId xmlns:p14="http://schemas.microsoft.com/office/powerpoint/2010/main" val="3947217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A7420F-16AE-82F9-B639-76F28C3F6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2A68A4-20C0-B039-EF90-75870E095C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8A10D7-9643-6483-D07E-0DECE8E8DB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6D5C7-7974-E64B-8FAA-790264D55786}" type="datetimeFigureOut">
              <a:rPr lang="en-US" smtClean="0"/>
              <a:t>4/15/23</a:t>
            </a:fld>
            <a:endParaRPr lang="en-US"/>
          </a:p>
        </p:txBody>
      </p:sp>
      <p:sp>
        <p:nvSpPr>
          <p:cNvPr id="5" name="Footer Placeholder 4">
            <a:extLst>
              <a:ext uri="{FF2B5EF4-FFF2-40B4-BE49-F238E27FC236}">
                <a16:creationId xmlns:a16="http://schemas.microsoft.com/office/drawing/2014/main" id="{EE407695-681D-411D-CB6C-1C2DBC1245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EF4A18-75BF-82C1-42BD-23AE2CBD85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E0085-4C1C-C648-94E7-998CDD35E6C4}" type="slidenum">
              <a:rPr lang="en-US" smtClean="0"/>
              <a:t>‹#›</a:t>
            </a:fld>
            <a:endParaRPr lang="en-US"/>
          </a:p>
        </p:txBody>
      </p:sp>
    </p:spTree>
    <p:extLst>
      <p:ext uri="{BB962C8B-B14F-4D97-AF65-F5344CB8AC3E}">
        <p14:creationId xmlns:p14="http://schemas.microsoft.com/office/powerpoint/2010/main" val="2341703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dda247.com/engineering-maha-pack-exam-kit" TargetMode="External"/><Relationship Id="rId2" Type="http://schemas.openxmlformats.org/officeDocument/2006/relationships/hyperlink" Target="https://www.adda247.com/ssc-je-exam-kit" TargetMode="Externa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17/06/relationships/model3d" Target="../media/model3d1.glb"/><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hyperlink" Target="https://www.adda247.com/engineering-maha-pack-exam-kit" TargetMode="External"/><Relationship Id="rId2" Type="http://schemas.openxmlformats.org/officeDocument/2006/relationships/hyperlink" Target="https://www.adda247.com/ssc-je-exam-kit" TargetMode="External"/><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17/06/relationships/model3d" Target="../media/model3d1.glb"/><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britannica.com/science/ammonia" TargetMode="External"/><Relationship Id="rId13" Type="http://schemas.openxmlformats.org/officeDocument/2006/relationships/hyperlink" Target="https://www.britannica.com/science/electric-charge" TargetMode="External"/><Relationship Id="rId3" Type="http://schemas.openxmlformats.org/officeDocument/2006/relationships/image" Target="../media/image3.jpg"/><Relationship Id="rId7" Type="http://schemas.openxmlformats.org/officeDocument/2006/relationships/hyperlink" Target="https://www.britannica.com/science/nitride" TargetMode="External"/><Relationship Id="rId12" Type="http://schemas.openxmlformats.org/officeDocument/2006/relationships/hyperlink" Target="https://www.britannica.com/science/vacuum-physics"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britannica.com/science/nitrogen" TargetMode="External"/><Relationship Id="rId11" Type="http://schemas.openxmlformats.org/officeDocument/2006/relationships/hyperlink" Target="https://www.britannica.com/science/plasma-state-of-matter" TargetMode="External"/><Relationship Id="rId5" Type="http://schemas.openxmlformats.org/officeDocument/2006/relationships/hyperlink" Target="https://www.adda247.com/engineering-maha-pack-exam-kit" TargetMode="External"/><Relationship Id="rId10" Type="http://schemas.openxmlformats.org/officeDocument/2006/relationships/hyperlink" Target="https://www.merriam-webster.com/dictionary/alternative" TargetMode="External"/><Relationship Id="rId4" Type="http://schemas.openxmlformats.org/officeDocument/2006/relationships/hyperlink" Target="https://www.adda247.com/ssc-je-exam-kit" TargetMode="External"/><Relationship Id="rId9" Type="http://schemas.openxmlformats.org/officeDocument/2006/relationships/hyperlink" Target="https://www.britannica.com/science/diffusion" TargetMode="External"/><Relationship Id="rId1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adda247.com/engineering-maha-pack-exam-kit" TargetMode="External"/><Relationship Id="rId2" Type="http://schemas.openxmlformats.org/officeDocument/2006/relationships/hyperlink" Target="https://www.adda247.com/ssc-je-exam-kit" TargetMode="Externa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17/06/relationships/model3d" Target="../media/model3d1.glb"/><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hyperlink" Target="https://www.adda247.com/engineering-maha-pack-exam-kit" TargetMode="External"/><Relationship Id="rId2" Type="http://schemas.openxmlformats.org/officeDocument/2006/relationships/hyperlink" Target="https://www.adda247.com/ssc-je-exam-kit" TargetMode="External"/><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17/06/relationships/model3d" Target="../media/model3d1.glb"/><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hyperlink" Target="https://www.adda247.com/ssc-je-exam-kit" TargetMode="External"/><Relationship Id="rId7"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17/06/relationships/model3d" Target="../media/model3d1.glb"/><Relationship Id="rId4" Type="http://schemas.openxmlformats.org/officeDocument/2006/relationships/hyperlink" Target="https://www.adda247.com/engineering-maha-pack-exam-ki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adda247.com/ssc-je-exam-kit" TargetMode="External"/><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hyperlink" Target="https://www.adda247.com/engineering-maha-pack-exam-kit" TargetMode="Externa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adda247.com/engineering-maha-pack-exam-kit" TargetMode="External"/><Relationship Id="rId4" Type="http://schemas.openxmlformats.org/officeDocument/2006/relationships/hyperlink" Target="https://www.adda247.com/ssc-je-exam-ki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9" name="Rectangle 1331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Rectangle 1332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3" name="Rectangle 1332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a:extLst>
              <a:ext uri="{FF2B5EF4-FFF2-40B4-BE49-F238E27FC236}">
                <a16:creationId xmlns:a16="http://schemas.microsoft.com/office/drawing/2014/main" id="{A916868E-EF0F-3B77-E6A2-0F9FE8B4B4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
          <a:stretch/>
        </p:blipFill>
        <p:spPr bwMode="auto">
          <a:xfrm>
            <a:off x="838200" y="233807"/>
            <a:ext cx="10468866" cy="588873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86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79DF3DA7-1107-C63A-C045-4F88285DB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a:extLst>
              <a:ext uri="{FF2B5EF4-FFF2-40B4-BE49-F238E27FC236}">
                <a16:creationId xmlns:a16="http://schemas.microsoft.com/office/drawing/2014/main" id="{8221DADB-691B-0C14-1109-200EE6ED338E}"/>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1" name="TextBox 10">
            <a:extLst>
              <a:ext uri="{FF2B5EF4-FFF2-40B4-BE49-F238E27FC236}">
                <a16:creationId xmlns:a16="http://schemas.microsoft.com/office/drawing/2014/main" id="{070B6F08-FEEC-C372-9661-CE1702D733B3}"/>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39666" y="854727"/>
            <a:ext cx="4617354" cy="523220"/>
          </a:xfrm>
          <a:prstGeom prst="rect">
            <a:avLst/>
          </a:prstGeom>
        </p:spPr>
        <p:txBody>
          <a:bodyPr wrap="none">
            <a:spAutoFit/>
          </a:bodyPr>
          <a:lstStyle/>
          <a:p>
            <a:r>
              <a:rPr lang="en-IN" sz="2800" b="1" u="sng" dirty="0"/>
              <a:t>Heat Treatment Process Steps</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5" name="Picture 4" descr="A picture containing indoor, building, sitting, large&#10;&#10;Description automatically generated">
            <a:extLst>
              <a:ext uri="{FF2B5EF4-FFF2-40B4-BE49-F238E27FC236}">
                <a16:creationId xmlns:a16="http://schemas.microsoft.com/office/drawing/2014/main" id="{A9070292-08D2-469A-972E-20C5ED907C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919" y="721854"/>
            <a:ext cx="4118550" cy="3030995"/>
          </a:xfrm>
          <a:prstGeom prst="rect">
            <a:avLst/>
          </a:prstGeom>
        </p:spPr>
      </p:pic>
      <p:sp>
        <p:nvSpPr>
          <p:cNvPr id="8" name="Rectangle 7">
            <a:extLst>
              <a:ext uri="{FF2B5EF4-FFF2-40B4-BE49-F238E27FC236}">
                <a16:creationId xmlns:a16="http://schemas.microsoft.com/office/drawing/2014/main" id="{95FAF7EC-7288-4926-9BAD-ADB67FC07AFE}"/>
              </a:ext>
            </a:extLst>
          </p:cNvPr>
          <p:cNvSpPr/>
          <p:nvPr/>
        </p:nvSpPr>
        <p:spPr>
          <a:xfrm>
            <a:off x="346919" y="3752849"/>
            <a:ext cx="3593484" cy="369332"/>
          </a:xfrm>
          <a:prstGeom prst="rect">
            <a:avLst/>
          </a:prstGeom>
        </p:spPr>
        <p:txBody>
          <a:bodyPr wrap="none">
            <a:spAutoFit/>
          </a:bodyPr>
          <a:lstStyle/>
          <a:p>
            <a:r>
              <a:rPr lang="en-US" b="0" i="0" dirty="0">
                <a:solidFill>
                  <a:srgbClr val="000000"/>
                </a:solidFill>
                <a:effectLst/>
                <a:latin typeface="Montserrat"/>
              </a:rPr>
              <a:t>Jet engine parts going into a furnace</a:t>
            </a:r>
            <a:endParaRPr lang="en-IN" dirty="0"/>
          </a:p>
        </p:txBody>
      </p:sp>
      <p:sp>
        <p:nvSpPr>
          <p:cNvPr id="13" name="TextBox 12">
            <a:extLst>
              <a:ext uri="{FF2B5EF4-FFF2-40B4-BE49-F238E27FC236}">
                <a16:creationId xmlns:a16="http://schemas.microsoft.com/office/drawing/2014/main" id="{B571DAE1-AE19-9105-75D7-489C687B85C8}"/>
              </a:ext>
            </a:extLst>
          </p:cNvPr>
          <p:cNvSpPr txBox="1"/>
          <p:nvPr/>
        </p:nvSpPr>
        <p:spPr>
          <a:xfrm>
            <a:off x="4812388" y="1629190"/>
            <a:ext cx="7488621" cy="4247317"/>
          </a:xfrm>
          <a:prstGeom prst="rect">
            <a:avLst/>
          </a:prstGeom>
          <a:noFill/>
        </p:spPr>
        <p:txBody>
          <a:bodyPr wrap="square">
            <a:spAutoFit/>
          </a:bodyPr>
          <a:lstStyle/>
          <a:p>
            <a:pPr marL="342900" indent="-342900">
              <a:buFont typeface="+mj-lt"/>
              <a:buAutoNum type="arabicPeriod"/>
            </a:pPr>
            <a:r>
              <a:rPr lang="en-IN" sz="2800" b="1" dirty="0"/>
              <a:t>Heating : </a:t>
            </a:r>
            <a:r>
              <a:rPr lang="en-IN" sz="2800" dirty="0"/>
              <a:t>Heating </a:t>
            </a:r>
            <a:r>
              <a:rPr lang="en-IN" sz="2800" dirty="0" err="1"/>
              <a:t>upto</a:t>
            </a:r>
            <a:r>
              <a:rPr lang="en-IN" sz="2800" dirty="0"/>
              <a:t> desired temperature</a:t>
            </a:r>
          </a:p>
          <a:p>
            <a:pPr marL="342900" indent="-342900">
              <a:buFont typeface="+mj-lt"/>
              <a:buAutoNum type="arabicPeriod"/>
            </a:pPr>
            <a:r>
              <a:rPr lang="en-IN" sz="2800" b="1" dirty="0"/>
              <a:t>Holding : </a:t>
            </a:r>
            <a:r>
              <a:rPr lang="en-US" sz="2800" dirty="0"/>
              <a:t>During the holding, or soaking stage, the metal is kept at the achieved temperature. The duration of that depends on the requirements.</a:t>
            </a:r>
            <a:endParaRPr lang="en-IN" sz="4400" b="1" dirty="0"/>
          </a:p>
          <a:p>
            <a:pPr marL="342900" indent="-342900">
              <a:buFont typeface="+mj-lt"/>
              <a:buAutoNum type="arabicPeriod"/>
            </a:pPr>
            <a:r>
              <a:rPr lang="en-IN" sz="2800" b="1" dirty="0"/>
              <a:t>Cooling : </a:t>
            </a:r>
            <a:r>
              <a:rPr lang="en-US" sz="2800" dirty="0"/>
              <a:t>After the soaking stage is complete, the metal must be cooled in a prescribed manner.</a:t>
            </a:r>
            <a:endParaRPr lang="en-IN" sz="2800" b="1" dirty="0"/>
          </a:p>
          <a:p>
            <a:pPr marL="0" indent="0">
              <a:buNone/>
            </a:pPr>
            <a:endParaRPr lang="en-IN" sz="2800" b="1" dirty="0"/>
          </a:p>
          <a:p>
            <a:pPr marL="342900" indent="-342900">
              <a:buFont typeface="+mj-lt"/>
              <a:buAutoNum type="arabicPeriod"/>
            </a:pPr>
            <a:endParaRPr lang="en-US" dirty="0"/>
          </a:p>
        </p:txBody>
      </p:sp>
    </p:spTree>
    <p:extLst>
      <p:ext uri="{BB962C8B-B14F-4D97-AF65-F5344CB8AC3E}">
        <p14:creationId xmlns:p14="http://schemas.microsoft.com/office/powerpoint/2010/main" val="41308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110179AC-6F18-9D71-D9E5-788529B43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a:extLst>
              <a:ext uri="{FF2B5EF4-FFF2-40B4-BE49-F238E27FC236}">
                <a16:creationId xmlns:a16="http://schemas.microsoft.com/office/drawing/2014/main" id="{111C8EE4-FA6F-BFA3-7EDB-B3D598C5E828}"/>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8" name="TextBox 7">
            <a:extLst>
              <a:ext uri="{FF2B5EF4-FFF2-40B4-BE49-F238E27FC236}">
                <a16:creationId xmlns:a16="http://schemas.microsoft.com/office/drawing/2014/main" id="{427C3BFE-0CB7-95AF-0E48-73648A7C1D6E}"/>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39666" y="854727"/>
            <a:ext cx="6117637" cy="584775"/>
          </a:xfrm>
          <a:prstGeom prst="rect">
            <a:avLst/>
          </a:prstGeom>
        </p:spPr>
        <p:txBody>
          <a:bodyPr wrap="none">
            <a:spAutoFit/>
          </a:bodyPr>
          <a:lstStyle/>
          <a:p>
            <a:r>
              <a:rPr lang="en-IN" sz="3200" b="1" u="sng" dirty="0"/>
              <a:t>Common Heat Treatment Methods</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sp>
        <p:nvSpPr>
          <p:cNvPr id="11" name="TextBox 10">
            <a:extLst>
              <a:ext uri="{FF2B5EF4-FFF2-40B4-BE49-F238E27FC236}">
                <a16:creationId xmlns:a16="http://schemas.microsoft.com/office/drawing/2014/main" id="{807C1E27-95AF-2FCD-4319-F88ACC228415}"/>
              </a:ext>
            </a:extLst>
          </p:cNvPr>
          <p:cNvSpPr txBox="1"/>
          <p:nvPr/>
        </p:nvSpPr>
        <p:spPr>
          <a:xfrm>
            <a:off x="5545229" y="1789018"/>
            <a:ext cx="6106510" cy="3416320"/>
          </a:xfrm>
          <a:prstGeom prst="rect">
            <a:avLst/>
          </a:prstGeom>
          <a:noFill/>
        </p:spPr>
        <p:txBody>
          <a:bodyPr wrap="square">
            <a:spAutoFit/>
          </a:bodyPr>
          <a:lstStyle/>
          <a:p>
            <a:pPr marL="342900" indent="-342900">
              <a:buFont typeface="Arial" panose="020B0604020202020204" pitchFamily="34" charset="0"/>
              <a:buChar char="•"/>
            </a:pPr>
            <a:r>
              <a:rPr lang="en-US" sz="2400" b="1" dirty="0"/>
              <a:t>The most common heat treatment methods include</a:t>
            </a:r>
            <a:r>
              <a:rPr lang="en-US" sz="2400" dirty="0"/>
              <a:t>:</a:t>
            </a:r>
          </a:p>
          <a:p>
            <a:pPr marL="342900" indent="-342900">
              <a:buFont typeface="Arial" panose="020B0604020202020204" pitchFamily="34" charset="0"/>
              <a:buChar char="•"/>
            </a:pPr>
            <a:r>
              <a:rPr lang="en-US" sz="2400" dirty="0"/>
              <a:t>Annealing</a:t>
            </a:r>
          </a:p>
          <a:p>
            <a:pPr marL="342900" indent="-342900">
              <a:buFont typeface="Arial" panose="020B0604020202020204" pitchFamily="34" charset="0"/>
              <a:buChar char="•"/>
            </a:pPr>
            <a:r>
              <a:rPr lang="en-US" sz="2400" dirty="0" err="1"/>
              <a:t>Normalising</a:t>
            </a:r>
            <a:endParaRPr lang="en-US" sz="2400" dirty="0"/>
          </a:p>
          <a:p>
            <a:pPr marL="342900" indent="-342900">
              <a:buFont typeface="Arial" panose="020B0604020202020204" pitchFamily="34" charset="0"/>
              <a:buChar char="•"/>
            </a:pPr>
            <a:r>
              <a:rPr lang="en-US" sz="2400" dirty="0"/>
              <a:t>Hardening</a:t>
            </a:r>
          </a:p>
          <a:p>
            <a:pPr marL="342900" indent="-342900">
              <a:buFont typeface="Arial" panose="020B0604020202020204" pitchFamily="34" charset="0"/>
              <a:buChar char="•"/>
            </a:pPr>
            <a:r>
              <a:rPr lang="en-US" sz="2400" dirty="0"/>
              <a:t>Ageing</a:t>
            </a:r>
          </a:p>
          <a:p>
            <a:pPr marL="342900" indent="-342900">
              <a:buFont typeface="Arial" panose="020B0604020202020204" pitchFamily="34" charset="0"/>
              <a:buChar char="•"/>
            </a:pPr>
            <a:r>
              <a:rPr lang="en-US" sz="2400" dirty="0"/>
              <a:t>Stress relieving</a:t>
            </a:r>
          </a:p>
          <a:p>
            <a:pPr marL="342900" indent="-342900">
              <a:buFont typeface="Arial" panose="020B0604020202020204" pitchFamily="34" charset="0"/>
              <a:buChar char="•"/>
            </a:pPr>
            <a:r>
              <a:rPr lang="en-US" sz="2400" dirty="0"/>
              <a:t>Tempering</a:t>
            </a:r>
          </a:p>
          <a:p>
            <a:pPr marL="342900" indent="-342900">
              <a:buFont typeface="Arial" panose="020B0604020202020204" pitchFamily="34" charset="0"/>
              <a:buChar char="•"/>
            </a:pPr>
            <a:r>
              <a:rPr lang="en-US" sz="2400" dirty="0" err="1"/>
              <a:t>Carburisation</a:t>
            </a:r>
            <a:endParaRPr lang="en-US" sz="2400" dirty="0"/>
          </a:p>
        </p:txBody>
      </p:sp>
    </p:spTree>
    <p:extLst>
      <p:ext uri="{BB962C8B-B14F-4D97-AF65-F5344CB8AC3E}">
        <p14:creationId xmlns:p14="http://schemas.microsoft.com/office/powerpoint/2010/main" val="338302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9603C9E-986D-E84C-1535-ACD4AE1FA117}"/>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2"/>
              </a:rPr>
              <a:t>SSC JE </a:t>
            </a:r>
            <a:r>
              <a:rPr lang="en-US" sz="2400" dirty="0">
                <a:solidFill>
                  <a:schemeClr val="tx1"/>
                </a:solidFill>
              </a:rPr>
              <a:t>Batch | </a:t>
            </a:r>
            <a:r>
              <a:rPr lang="en-US" sz="2400" dirty="0">
                <a:solidFill>
                  <a:schemeClr val="tx1"/>
                </a:solidFill>
                <a:hlinkClick r:id="rId3"/>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pic>
        <p:nvPicPr>
          <p:cNvPr id="4" name="Picture 3" descr="Graphical user interface&#10;&#10;Description automatically generated">
            <a:extLst>
              <a:ext uri="{FF2B5EF4-FFF2-40B4-BE49-F238E27FC236}">
                <a16:creationId xmlns:a16="http://schemas.microsoft.com/office/drawing/2014/main" id="{05A68ADD-3523-2D18-649C-A444090109DA}"/>
              </a:ext>
            </a:extLst>
          </p:cNvPr>
          <p:cNvPicPr>
            <a:picLocks noChangeAspect="1"/>
          </p:cNvPicPr>
          <p:nvPr/>
        </p:nvPicPr>
        <p:blipFill>
          <a:blip r:embed="rId4"/>
          <a:stretch>
            <a:fillRect/>
          </a:stretch>
        </p:blipFill>
        <p:spPr>
          <a:xfrm>
            <a:off x="175902" y="387237"/>
            <a:ext cx="10163503" cy="5716971"/>
          </a:xfrm>
          <a:prstGeom prst="rect">
            <a:avLst/>
          </a:prstGeom>
        </p:spPr>
      </p:pic>
      <mc:AlternateContent xmlns:mc="http://schemas.openxmlformats.org/markup-compatibility/2006">
        <mc:Choice xmlns:am3d="http://schemas.microsoft.com/office/drawing/2017/model3d" Requires="am3d">
          <p:graphicFrame>
            <p:nvGraphicFramePr>
              <p:cNvPr id="6" name="3D Model 5" descr="Gold star">
                <a:extLst>
                  <a:ext uri="{FF2B5EF4-FFF2-40B4-BE49-F238E27FC236}">
                    <a16:creationId xmlns:a16="http://schemas.microsoft.com/office/drawing/2014/main" id="{2B2BE312-A689-954A-8E81-526FD4A5C982}"/>
                  </a:ext>
                </a:extLst>
              </p:cNvPr>
              <p:cNvGraphicFramePr>
                <a:graphicFrameLocks noChangeAspect="1"/>
              </p:cNvGraphicFramePr>
              <p:nvPr/>
            </p:nvGraphicFramePr>
            <p:xfrm>
              <a:off x="9830230" y="4073605"/>
              <a:ext cx="2360245" cy="2252981"/>
            </p:xfrm>
            <a:graphic>
              <a:graphicData uri="http://schemas.microsoft.com/office/drawing/2017/model3d">
                <am3d:model3d r:embed="rId5">
                  <am3d:spPr>
                    <a:xfrm>
                      <a:off x="0" y="0"/>
                      <a:ext cx="2360245" cy="2252981"/>
                    </a:xfrm>
                    <a:prstGeom prst="rect">
                      <a:avLst/>
                    </a:prstGeom>
                  </am3d:spPr>
                  <am3d:camera>
                    <am3d:pos x="0" y="0" z="65611063"/>
                    <am3d:up dx="0" dy="36000000" dz="0"/>
                    <am3d:lookAt x="0" y="0" z="0"/>
                    <am3d:perspective fov="2700000"/>
                  </am3d:camera>
                  <am3d:trans>
                    <am3d:meterPerModelUnit n="8472002" d="1000000"/>
                    <am3d:preTrans dx="0" dy="-17181960" dz="0"/>
                    <am3d:scale>
                      <am3d:sx n="1000000" d="1000000"/>
                      <am3d:sy n="1000000" d="1000000"/>
                      <am3d:sz n="1000000" d="1000000"/>
                    </am3d:scale>
                    <am3d:rot ax="-10799999" az="10799999"/>
                    <am3d:postTrans dx="0" dy="0" dz="0"/>
                  </am3d:trans>
                  <am3d:raster rName="Office3DRenderer" rVer="16.0.8326">
                    <am3d:blip r:embed="rId6"/>
                  </am3d:raster>
                  <am3d:objViewport viewportSz="33817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Gold star">
                <a:extLst>
                  <a:ext uri="{FF2B5EF4-FFF2-40B4-BE49-F238E27FC236}">
                    <a16:creationId xmlns:a16="http://schemas.microsoft.com/office/drawing/2014/main" id="{2B2BE312-A689-954A-8E81-526FD4A5C982}"/>
                  </a:ext>
                </a:extLst>
              </p:cNvPr>
              <p:cNvPicPr>
                <a:picLocks noGrp="1" noRot="1" noChangeAspect="1" noMove="1" noResize="1" noEditPoints="1" noAdjustHandles="1" noChangeArrowheads="1" noChangeShapeType="1" noCrop="1"/>
              </p:cNvPicPr>
              <p:nvPr/>
            </p:nvPicPr>
            <p:blipFill>
              <a:blip r:embed="rId6"/>
              <a:stretch>
                <a:fillRect/>
              </a:stretch>
            </p:blipFill>
            <p:spPr>
              <a:xfrm>
                <a:off x="9830230" y="4073605"/>
                <a:ext cx="2360245" cy="2252981"/>
              </a:xfrm>
              <a:prstGeom prst="rect">
                <a:avLst/>
              </a:prstGeom>
            </p:spPr>
          </p:pic>
        </mc:Fallback>
      </mc:AlternateContent>
      <p:sp>
        <p:nvSpPr>
          <p:cNvPr id="7" name="Rectangle 6">
            <a:extLst>
              <a:ext uri="{FF2B5EF4-FFF2-40B4-BE49-F238E27FC236}">
                <a16:creationId xmlns:a16="http://schemas.microsoft.com/office/drawing/2014/main" id="{046BCFC9-5F07-DED4-DF1D-C6D629DFB6D4}"/>
              </a:ext>
            </a:extLst>
          </p:cNvPr>
          <p:cNvSpPr/>
          <p:nvPr/>
        </p:nvSpPr>
        <p:spPr>
          <a:xfrm>
            <a:off x="10339405" y="4808533"/>
            <a:ext cx="1389324" cy="1169551"/>
          </a:xfrm>
          <a:prstGeom prst="rect">
            <a:avLst/>
          </a:prstGeom>
          <a:noFill/>
        </p:spPr>
        <p:txBody>
          <a:bodyPr wrap="square" lIns="91440" tIns="45720" rIns="91440" bIns="45720">
            <a:spAutoFit/>
          </a:bodyPr>
          <a:lstStyle/>
          <a:p>
            <a:pPr algn="ctr"/>
            <a:r>
              <a:rPr lang="en-GB" sz="2800" dirty="0">
                <a:ln w="0"/>
                <a:effectLst>
                  <a:outerShdw blurRad="38100" dist="19050" dir="2700000" algn="tl" rotWithShape="0">
                    <a:schemeClr val="dk1">
                      <a:alpha val="40000"/>
                    </a:schemeClr>
                  </a:outerShdw>
                </a:effectLst>
              </a:rPr>
              <a:t>78% </a:t>
            </a:r>
            <a:r>
              <a:rPr lang="en-GB" sz="1400" dirty="0">
                <a:ln w="0"/>
                <a:effectLst>
                  <a:outerShdw blurRad="38100" dist="19050" dir="2700000" algn="tl" rotWithShape="0">
                    <a:schemeClr val="dk1">
                      <a:alpha val="40000"/>
                    </a:schemeClr>
                  </a:outerShdw>
                </a:effectLst>
              </a:rPr>
              <a:t>Discount</a:t>
            </a:r>
            <a:br>
              <a:rPr lang="en-GB" sz="2800" dirty="0">
                <a:ln w="0"/>
                <a:effectLst>
                  <a:outerShdw blurRad="38100" dist="19050" dir="2700000" algn="tl" rotWithShape="0">
                    <a:schemeClr val="dk1">
                      <a:alpha val="40000"/>
                    </a:schemeClr>
                  </a:outerShdw>
                </a:effectLst>
              </a:rPr>
            </a:br>
            <a:r>
              <a:rPr lang="en-GB" sz="2800" b="1" dirty="0">
                <a:ln w="0"/>
                <a:effectLst>
                  <a:outerShdw blurRad="38100" dist="19050" dir="2700000" algn="tl" rotWithShape="0">
                    <a:schemeClr val="dk1">
                      <a:alpha val="40000"/>
                    </a:schemeClr>
                  </a:outerShdw>
                </a:effectLst>
              </a:rPr>
              <a:t>Y166</a:t>
            </a:r>
            <a:endParaRPr lang="en-GB" sz="28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9269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9603C9E-986D-E84C-1535-ACD4AE1FA117}"/>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2"/>
              </a:rPr>
              <a:t>SSC JE </a:t>
            </a:r>
            <a:r>
              <a:rPr lang="en-US" sz="2400" dirty="0">
                <a:solidFill>
                  <a:schemeClr val="tx1"/>
                </a:solidFill>
              </a:rPr>
              <a:t>Batch | </a:t>
            </a:r>
            <a:r>
              <a:rPr lang="en-US" sz="2400" dirty="0">
                <a:solidFill>
                  <a:schemeClr val="tx1"/>
                </a:solidFill>
                <a:hlinkClick r:id="rId3"/>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pic>
        <p:nvPicPr>
          <p:cNvPr id="5" name="Picture 4" descr="Text&#10;&#10;Description automatically generated with low confidence">
            <a:extLst>
              <a:ext uri="{FF2B5EF4-FFF2-40B4-BE49-F238E27FC236}">
                <a16:creationId xmlns:a16="http://schemas.microsoft.com/office/drawing/2014/main" id="{8789D7AC-652F-2561-3F4B-07E55E1EF9CC}"/>
              </a:ext>
            </a:extLst>
          </p:cNvPr>
          <p:cNvPicPr>
            <a:picLocks noChangeAspect="1"/>
          </p:cNvPicPr>
          <p:nvPr/>
        </p:nvPicPr>
        <p:blipFill>
          <a:blip r:embed="rId4"/>
          <a:stretch>
            <a:fillRect/>
          </a:stretch>
        </p:blipFill>
        <p:spPr>
          <a:xfrm>
            <a:off x="411788" y="106569"/>
            <a:ext cx="11073630" cy="6228917"/>
          </a:xfrm>
          <a:prstGeom prst="rect">
            <a:avLst/>
          </a:prstGeom>
        </p:spPr>
      </p:pic>
      <mc:AlternateContent xmlns:mc="http://schemas.openxmlformats.org/markup-compatibility/2006">
        <mc:Choice xmlns:am3d="http://schemas.microsoft.com/office/drawing/2017/model3d" Requires="am3d">
          <p:graphicFrame>
            <p:nvGraphicFramePr>
              <p:cNvPr id="6" name="3D Model 5" descr="Gold star">
                <a:extLst>
                  <a:ext uri="{FF2B5EF4-FFF2-40B4-BE49-F238E27FC236}">
                    <a16:creationId xmlns:a16="http://schemas.microsoft.com/office/drawing/2014/main" id="{2B2BE312-A689-954A-8E81-526FD4A5C982}"/>
                  </a:ext>
                </a:extLst>
              </p:cNvPr>
              <p:cNvGraphicFramePr>
                <a:graphicFrameLocks noChangeAspect="1"/>
              </p:cNvGraphicFramePr>
              <p:nvPr/>
            </p:nvGraphicFramePr>
            <p:xfrm>
              <a:off x="9830230" y="4073606"/>
              <a:ext cx="2360246" cy="2252980"/>
            </p:xfrm>
            <a:graphic>
              <a:graphicData uri="http://schemas.microsoft.com/office/drawing/2017/model3d">
                <am3d:model3d r:embed="rId5">
                  <am3d:spPr>
                    <a:xfrm>
                      <a:off x="0" y="0"/>
                      <a:ext cx="2360246" cy="2252980"/>
                    </a:xfrm>
                    <a:prstGeom prst="rect">
                      <a:avLst/>
                    </a:prstGeom>
                  </am3d:spPr>
                  <am3d:camera>
                    <am3d:pos x="0" y="0" z="65611063"/>
                    <am3d:up dx="0" dy="36000000" dz="0"/>
                    <am3d:lookAt x="0" y="0" z="0"/>
                    <am3d:perspective fov="2700000"/>
                  </am3d:camera>
                  <am3d:trans>
                    <am3d:meterPerModelUnit n="8472002" d="1000000"/>
                    <am3d:preTrans dx="0" dy="-17181960" dz="0"/>
                    <am3d:scale>
                      <am3d:sx n="1000000" d="1000000"/>
                      <am3d:sy n="1000000" d="1000000"/>
                      <am3d:sz n="1000000" d="1000000"/>
                    </am3d:scale>
                    <am3d:rot ay="10800000"/>
                    <am3d:postTrans dx="0" dy="0" dz="0"/>
                  </am3d:trans>
                  <am3d:raster rName="Office3DRenderer" rVer="16.0.8326">
                    <am3d:blip r:embed="rId6"/>
                  </am3d:raster>
                  <am3d:objViewport viewportSz="33817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Gold star">
                <a:extLst>
                  <a:ext uri="{FF2B5EF4-FFF2-40B4-BE49-F238E27FC236}">
                    <a16:creationId xmlns:a16="http://schemas.microsoft.com/office/drawing/2014/main" id="{2B2BE312-A689-954A-8E81-526FD4A5C982}"/>
                  </a:ext>
                </a:extLst>
              </p:cNvPr>
              <p:cNvPicPr>
                <a:picLocks noGrp="1" noRot="1" noChangeAspect="1" noMove="1" noResize="1" noEditPoints="1" noAdjustHandles="1" noChangeArrowheads="1" noChangeShapeType="1" noCrop="1"/>
              </p:cNvPicPr>
              <p:nvPr/>
            </p:nvPicPr>
            <p:blipFill>
              <a:blip r:embed="rId6"/>
              <a:stretch>
                <a:fillRect/>
              </a:stretch>
            </p:blipFill>
            <p:spPr>
              <a:xfrm>
                <a:off x="9830230" y="4073606"/>
                <a:ext cx="2360246" cy="2252980"/>
              </a:xfrm>
              <a:prstGeom prst="rect">
                <a:avLst/>
              </a:prstGeom>
            </p:spPr>
          </p:pic>
        </mc:Fallback>
      </mc:AlternateContent>
      <p:sp>
        <p:nvSpPr>
          <p:cNvPr id="7" name="Rectangle 6">
            <a:extLst>
              <a:ext uri="{FF2B5EF4-FFF2-40B4-BE49-F238E27FC236}">
                <a16:creationId xmlns:a16="http://schemas.microsoft.com/office/drawing/2014/main" id="{046BCFC9-5F07-DED4-DF1D-C6D629DFB6D4}"/>
              </a:ext>
            </a:extLst>
          </p:cNvPr>
          <p:cNvSpPr/>
          <p:nvPr/>
        </p:nvSpPr>
        <p:spPr>
          <a:xfrm>
            <a:off x="10339405" y="4808533"/>
            <a:ext cx="1389324" cy="1169551"/>
          </a:xfrm>
          <a:prstGeom prst="rect">
            <a:avLst/>
          </a:prstGeom>
          <a:noFill/>
        </p:spPr>
        <p:txBody>
          <a:bodyPr wrap="square" lIns="91440" tIns="45720" rIns="91440" bIns="45720">
            <a:spAutoFit/>
          </a:bodyPr>
          <a:lstStyle/>
          <a:p>
            <a:pPr algn="ctr"/>
            <a:r>
              <a:rPr lang="en-GB" sz="2800" dirty="0">
                <a:ln w="0"/>
                <a:effectLst>
                  <a:outerShdw blurRad="38100" dist="19050" dir="2700000" algn="tl" rotWithShape="0">
                    <a:schemeClr val="dk1">
                      <a:alpha val="40000"/>
                    </a:schemeClr>
                  </a:outerShdw>
                </a:effectLst>
              </a:rPr>
              <a:t>78% </a:t>
            </a:r>
            <a:r>
              <a:rPr lang="en-GB" sz="1400" dirty="0">
                <a:ln w="0"/>
                <a:effectLst>
                  <a:outerShdw blurRad="38100" dist="19050" dir="2700000" algn="tl" rotWithShape="0">
                    <a:schemeClr val="dk1">
                      <a:alpha val="40000"/>
                    </a:schemeClr>
                  </a:outerShdw>
                </a:effectLst>
              </a:rPr>
              <a:t>Discount</a:t>
            </a:r>
            <a:br>
              <a:rPr lang="en-GB" sz="2800" dirty="0">
                <a:ln w="0"/>
                <a:effectLst>
                  <a:outerShdw blurRad="38100" dist="19050" dir="2700000" algn="tl" rotWithShape="0">
                    <a:schemeClr val="dk1">
                      <a:alpha val="40000"/>
                    </a:schemeClr>
                  </a:outerShdw>
                </a:effectLst>
              </a:rPr>
            </a:br>
            <a:r>
              <a:rPr lang="en-GB" sz="2800" b="1" dirty="0">
                <a:ln w="0"/>
                <a:effectLst>
                  <a:outerShdw blurRad="38100" dist="19050" dir="2700000" algn="tl" rotWithShape="0">
                    <a:schemeClr val="dk1">
                      <a:alpha val="40000"/>
                    </a:schemeClr>
                  </a:outerShdw>
                </a:effectLst>
              </a:rPr>
              <a:t>Y166</a:t>
            </a:r>
            <a:endParaRPr lang="en-GB" sz="28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52337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FDDF93CD-2726-E6B3-A4D4-6567329A3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D9FF2890-BA8E-446B-F3A6-1199D211943E}"/>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0" name="TextBox 9">
            <a:extLst>
              <a:ext uri="{FF2B5EF4-FFF2-40B4-BE49-F238E27FC236}">
                <a16:creationId xmlns:a16="http://schemas.microsoft.com/office/drawing/2014/main" id="{DFF230C9-C7A2-9779-1EAD-92555C53DD3E}"/>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1896673" cy="584775"/>
          </a:xfrm>
          <a:prstGeom prst="rect">
            <a:avLst/>
          </a:prstGeom>
        </p:spPr>
        <p:txBody>
          <a:bodyPr wrap="none">
            <a:spAutoFit/>
          </a:bodyPr>
          <a:lstStyle/>
          <a:p>
            <a:r>
              <a:rPr lang="en-IN" sz="3200" b="1" dirty="0"/>
              <a:t>Annealing</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5" name="Picture 4" descr="A picture containing sunset, orange, sitting, table&#10;&#10;Description automatically generated">
            <a:extLst>
              <a:ext uri="{FF2B5EF4-FFF2-40B4-BE49-F238E27FC236}">
                <a16:creationId xmlns:a16="http://schemas.microsoft.com/office/drawing/2014/main" id="{69053AD3-7903-4049-92CB-B0ECDE9EB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375" y="1152747"/>
            <a:ext cx="5288178" cy="3178726"/>
          </a:xfrm>
          <a:prstGeom prst="rect">
            <a:avLst/>
          </a:prstGeom>
          <a:ln>
            <a:noFill/>
          </a:ln>
          <a:effectLst>
            <a:softEdge rad="112500"/>
          </a:effectLst>
        </p:spPr>
      </p:pic>
      <p:sp>
        <p:nvSpPr>
          <p:cNvPr id="12" name="TextBox 11">
            <a:extLst>
              <a:ext uri="{FF2B5EF4-FFF2-40B4-BE49-F238E27FC236}">
                <a16:creationId xmlns:a16="http://schemas.microsoft.com/office/drawing/2014/main" id="{472D09B9-E3F3-7300-24F6-EE012561B857}"/>
              </a:ext>
            </a:extLst>
          </p:cNvPr>
          <p:cNvSpPr txBox="1"/>
          <p:nvPr/>
        </p:nvSpPr>
        <p:spPr>
          <a:xfrm>
            <a:off x="5539666" y="1351508"/>
            <a:ext cx="6689834" cy="4154984"/>
          </a:xfrm>
          <a:prstGeom prst="rect">
            <a:avLst/>
          </a:prstGeom>
          <a:noFill/>
        </p:spPr>
        <p:txBody>
          <a:bodyPr wrap="square">
            <a:spAutoFit/>
          </a:bodyPr>
          <a:lstStyle/>
          <a:p>
            <a:r>
              <a:rPr lang="en-US" sz="2400" b="1" dirty="0"/>
              <a:t>In annealing, the metal is heated beyond the upper critical temperature and then cooled at a slow rate.</a:t>
            </a:r>
          </a:p>
          <a:p>
            <a:r>
              <a:rPr lang="en-US" sz="2400" dirty="0"/>
              <a:t>Annealing is carried out to soften the metal. It makes the metal more suitable for cold working and forming. It also enhances the metal’s machinability, ductility and toughness.</a:t>
            </a:r>
          </a:p>
          <a:p>
            <a:r>
              <a:rPr lang="en-US" sz="2400" dirty="0"/>
              <a:t>Annealing is also useful in relieving stresses in the part caused due to prior cold working processes. </a:t>
            </a:r>
          </a:p>
          <a:p>
            <a:r>
              <a:rPr lang="en-US" sz="2400" dirty="0"/>
              <a:t>Metals may undergo recrystallisation annealing, full annealing, partial annealing and final annealing.</a:t>
            </a:r>
          </a:p>
        </p:txBody>
      </p:sp>
    </p:spTree>
    <p:extLst>
      <p:ext uri="{BB962C8B-B14F-4D97-AF65-F5344CB8AC3E}">
        <p14:creationId xmlns:p14="http://schemas.microsoft.com/office/powerpoint/2010/main" val="424094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E5441C7F-625C-6B46-FC1B-11FD2A3F7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a:extLst>
              <a:ext uri="{FF2B5EF4-FFF2-40B4-BE49-F238E27FC236}">
                <a16:creationId xmlns:a16="http://schemas.microsoft.com/office/drawing/2014/main" id="{2EF02CDF-2E55-C3D9-3D4C-FCD6E492D5F9}"/>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8" name="TextBox 7">
            <a:extLst>
              <a:ext uri="{FF2B5EF4-FFF2-40B4-BE49-F238E27FC236}">
                <a16:creationId xmlns:a16="http://schemas.microsoft.com/office/drawing/2014/main" id="{14B53810-F9B1-239F-CDB6-38187DBF9051}"/>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2238113" cy="584775"/>
          </a:xfrm>
          <a:prstGeom prst="rect">
            <a:avLst/>
          </a:prstGeom>
        </p:spPr>
        <p:txBody>
          <a:bodyPr wrap="none">
            <a:spAutoFit/>
          </a:bodyPr>
          <a:lstStyle/>
          <a:p>
            <a:r>
              <a:rPr lang="en-IN" sz="3200" b="1" u="sng" dirty="0"/>
              <a:t>Normalising</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10" name="Picture 9">
            <a:extLst>
              <a:ext uri="{FF2B5EF4-FFF2-40B4-BE49-F238E27FC236}">
                <a16:creationId xmlns:a16="http://schemas.microsoft.com/office/drawing/2014/main" id="{B2FAF21B-8E5C-4F12-99B1-82BCDCCA4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137" y="1091192"/>
            <a:ext cx="4155300" cy="2337808"/>
          </a:xfrm>
          <a:prstGeom prst="rect">
            <a:avLst/>
          </a:prstGeom>
          <a:ln>
            <a:noFill/>
          </a:ln>
          <a:effectLst>
            <a:softEdge rad="112500"/>
          </a:effectLst>
        </p:spPr>
      </p:pic>
      <p:sp>
        <p:nvSpPr>
          <p:cNvPr id="12" name="TextBox 11">
            <a:extLst>
              <a:ext uri="{FF2B5EF4-FFF2-40B4-BE49-F238E27FC236}">
                <a16:creationId xmlns:a16="http://schemas.microsoft.com/office/drawing/2014/main" id="{C73E27C7-4095-7125-CFDD-A82D056546F7}"/>
              </a:ext>
            </a:extLst>
          </p:cNvPr>
          <p:cNvSpPr txBox="1"/>
          <p:nvPr/>
        </p:nvSpPr>
        <p:spPr>
          <a:xfrm>
            <a:off x="4734911" y="1536069"/>
            <a:ext cx="7457089" cy="4524315"/>
          </a:xfrm>
          <a:prstGeom prst="rect">
            <a:avLst/>
          </a:prstGeom>
          <a:noFill/>
        </p:spPr>
        <p:txBody>
          <a:bodyPr wrap="square">
            <a:spAutoFit/>
          </a:bodyPr>
          <a:lstStyle/>
          <a:p>
            <a:r>
              <a:rPr lang="en-US" sz="2400" b="1" dirty="0" err="1"/>
              <a:t>Normalising</a:t>
            </a:r>
            <a:r>
              <a:rPr lang="en-US" sz="2400" b="1" dirty="0"/>
              <a:t> is a heat treatment process used for relieving internal stresses caused by processes such as welding, casting, or quenching.</a:t>
            </a:r>
          </a:p>
          <a:p>
            <a:endParaRPr lang="en-US" sz="2400" b="1" dirty="0"/>
          </a:p>
          <a:p>
            <a:r>
              <a:rPr lang="en-US" sz="2400" dirty="0"/>
              <a:t>In this process, the metal is heated to a temperature that is 40° C above its upper critical temperature.</a:t>
            </a:r>
          </a:p>
          <a:p>
            <a:pPr marL="0" indent="0">
              <a:buNone/>
            </a:pPr>
            <a:r>
              <a:rPr lang="en-US" sz="2400" dirty="0"/>
              <a:t> </a:t>
            </a:r>
          </a:p>
          <a:p>
            <a:r>
              <a:rPr lang="en-US" sz="2400" dirty="0" err="1"/>
              <a:t>Normalising</a:t>
            </a:r>
            <a:r>
              <a:rPr lang="en-US" sz="2400" dirty="0"/>
              <a:t> creates a uniform grain size and composition throughout the part.</a:t>
            </a:r>
          </a:p>
          <a:p>
            <a:r>
              <a:rPr lang="en-US" sz="2400" dirty="0" err="1"/>
              <a:t>Normalised</a:t>
            </a:r>
            <a:r>
              <a:rPr lang="en-US" sz="2400" dirty="0"/>
              <a:t> steels are harder and stronger than annealed steel. In fact, in its </a:t>
            </a:r>
            <a:r>
              <a:rPr lang="en-US" sz="2400" dirty="0" err="1"/>
              <a:t>normalised</a:t>
            </a:r>
            <a:r>
              <a:rPr lang="en-US" sz="2400" dirty="0"/>
              <a:t> form, steel is tougher than in any other condition.</a:t>
            </a:r>
          </a:p>
        </p:txBody>
      </p:sp>
    </p:spTree>
    <p:extLst>
      <p:ext uri="{BB962C8B-B14F-4D97-AF65-F5344CB8AC3E}">
        <p14:creationId xmlns:p14="http://schemas.microsoft.com/office/powerpoint/2010/main" val="92020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6FDD9441-3FD7-1A82-0F58-8EC04EA67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A4EDE5AB-EFE0-C1EB-78B0-AA36EA1B2D8A}"/>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9" name="TextBox 8">
            <a:extLst>
              <a:ext uri="{FF2B5EF4-FFF2-40B4-BE49-F238E27FC236}">
                <a16:creationId xmlns:a16="http://schemas.microsoft.com/office/drawing/2014/main" id="{FBF9AA1C-5D7A-9342-23E0-0A41E6C8304E}"/>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1723549" cy="461665"/>
          </a:xfrm>
          <a:prstGeom prst="rect">
            <a:avLst/>
          </a:prstGeom>
        </p:spPr>
        <p:txBody>
          <a:bodyPr wrap="none">
            <a:spAutoFit/>
          </a:bodyPr>
          <a:lstStyle/>
          <a:p>
            <a:r>
              <a:rPr lang="en-IN" sz="2400" b="1" dirty="0"/>
              <a:t>Normalising</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5" name="Picture 4" descr="A close up of a fan&#10;&#10;Description automatically generated">
            <a:extLst>
              <a:ext uri="{FF2B5EF4-FFF2-40B4-BE49-F238E27FC236}">
                <a16:creationId xmlns:a16="http://schemas.microsoft.com/office/drawing/2014/main" id="{17B2DAB9-12DA-4042-9AE2-5F2289E24D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7212" y="1322025"/>
            <a:ext cx="4344907" cy="2896604"/>
          </a:xfrm>
          <a:prstGeom prst="rect">
            <a:avLst/>
          </a:prstGeom>
        </p:spPr>
      </p:pic>
      <p:pic>
        <p:nvPicPr>
          <p:cNvPr id="10" name="Picture 9">
            <a:extLst>
              <a:ext uri="{FF2B5EF4-FFF2-40B4-BE49-F238E27FC236}">
                <a16:creationId xmlns:a16="http://schemas.microsoft.com/office/drawing/2014/main" id="{B88616A8-7156-4ED2-AF1E-90D93484CB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4813" y="1322025"/>
            <a:ext cx="4337187" cy="2957142"/>
          </a:xfrm>
          <a:prstGeom prst="rect">
            <a:avLst/>
          </a:prstGeom>
          <a:ln>
            <a:noFill/>
          </a:ln>
          <a:effectLst>
            <a:softEdge rad="112500"/>
          </a:effectLst>
        </p:spPr>
      </p:pic>
    </p:spTree>
    <p:extLst>
      <p:ext uri="{BB962C8B-B14F-4D97-AF65-F5344CB8AC3E}">
        <p14:creationId xmlns:p14="http://schemas.microsoft.com/office/powerpoint/2010/main" val="12481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B917C417-265F-D2F9-D18C-052E53D9D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5120C763-1D62-11B7-02E7-7A5831E00028}"/>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1" name="TextBox 10">
            <a:extLst>
              <a:ext uri="{FF2B5EF4-FFF2-40B4-BE49-F238E27FC236}">
                <a16:creationId xmlns:a16="http://schemas.microsoft.com/office/drawing/2014/main" id="{A65D248F-6D28-1EE8-F9AE-2CD1C2B2567E}"/>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3581173" cy="523220"/>
          </a:xfrm>
          <a:prstGeom prst="rect">
            <a:avLst/>
          </a:prstGeom>
        </p:spPr>
        <p:txBody>
          <a:bodyPr wrap="none">
            <a:spAutoFit/>
          </a:bodyPr>
          <a:lstStyle/>
          <a:p>
            <a:r>
              <a:rPr lang="en-IN" sz="2800" b="1" u="sng" dirty="0"/>
              <a:t>Hardening/ Quenching</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5" name="Picture 4" descr="A picture containing indoor, sitting, computer, laptop&#10;&#10;Description automatically generated">
            <a:extLst>
              <a:ext uri="{FF2B5EF4-FFF2-40B4-BE49-F238E27FC236}">
                <a16:creationId xmlns:a16="http://schemas.microsoft.com/office/drawing/2014/main" id="{C4009D06-D0AA-43CA-A474-9127DE3D10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497" y="860360"/>
            <a:ext cx="4238625" cy="2381250"/>
          </a:xfrm>
          <a:prstGeom prst="rect">
            <a:avLst/>
          </a:prstGeom>
        </p:spPr>
      </p:pic>
      <p:pic>
        <p:nvPicPr>
          <p:cNvPr id="10" name="Picture 9" descr="A picture containing indoor, red, dark, sitting&#10;&#10;Description automatically generated">
            <a:extLst>
              <a:ext uri="{FF2B5EF4-FFF2-40B4-BE49-F238E27FC236}">
                <a16:creationId xmlns:a16="http://schemas.microsoft.com/office/drawing/2014/main" id="{728D50DD-AC55-4EEA-A031-DF58214766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005" y="3426751"/>
            <a:ext cx="3162300" cy="3162300"/>
          </a:xfrm>
          <a:prstGeom prst="rect">
            <a:avLst/>
          </a:prstGeom>
        </p:spPr>
      </p:pic>
      <p:sp>
        <p:nvSpPr>
          <p:cNvPr id="13" name="TextBox 12">
            <a:extLst>
              <a:ext uri="{FF2B5EF4-FFF2-40B4-BE49-F238E27FC236}">
                <a16:creationId xmlns:a16="http://schemas.microsoft.com/office/drawing/2014/main" id="{4085FB3E-AC01-BA7D-9B6B-090E1997A615}"/>
              </a:ext>
            </a:extLst>
          </p:cNvPr>
          <p:cNvSpPr txBox="1"/>
          <p:nvPr/>
        </p:nvSpPr>
        <p:spPr>
          <a:xfrm>
            <a:off x="5502405" y="1441592"/>
            <a:ext cx="6106510" cy="3970318"/>
          </a:xfrm>
          <a:prstGeom prst="rect">
            <a:avLst/>
          </a:prstGeom>
          <a:noFill/>
        </p:spPr>
        <p:txBody>
          <a:bodyPr wrap="square">
            <a:spAutoFit/>
          </a:bodyPr>
          <a:lstStyle/>
          <a:p>
            <a:pPr marL="0" indent="0">
              <a:buNone/>
            </a:pPr>
            <a:endParaRPr lang="en-US" sz="1800" b="1" dirty="0"/>
          </a:p>
          <a:p>
            <a:r>
              <a:rPr lang="en-US" sz="1800" dirty="0"/>
              <a:t>hardening is used to increase the hardness of a metal. In some cases, only the surface may be hardened.</a:t>
            </a:r>
          </a:p>
          <a:p>
            <a:r>
              <a:rPr lang="en-US" sz="1800" b="1" dirty="0"/>
              <a:t>A work piece is hardened by heating it to the specified temperature, then cooling it rapidly by submerging it into a cooling medium. Oil, brine or water may be used. </a:t>
            </a:r>
          </a:p>
          <a:p>
            <a:r>
              <a:rPr lang="en-US" sz="1800" dirty="0"/>
              <a:t>The resulting part will have increased hardness and strength, but the brittleness increases too simultaneously.</a:t>
            </a:r>
          </a:p>
          <a:p>
            <a:r>
              <a:rPr lang="en-US" sz="1800" b="1" dirty="0"/>
              <a:t>Case hardening is a type of hardening process in which only the outer layer of the work piece is hardened</a:t>
            </a:r>
            <a:r>
              <a:rPr lang="en-US" sz="1800" dirty="0"/>
              <a:t>. the resultant work piece has a hard outer layer but a softer core.</a:t>
            </a:r>
          </a:p>
          <a:p>
            <a:r>
              <a:rPr lang="en-US" sz="1800" b="1" dirty="0">
                <a:latin typeface="-apple-system"/>
              </a:rPr>
              <a:t>Quenching is part of Hardening process </a:t>
            </a:r>
            <a:r>
              <a:rPr lang="en-US" sz="1050" b="1" dirty="0">
                <a:latin typeface="-apple-system"/>
              </a:rPr>
              <a:t>: </a:t>
            </a:r>
            <a:r>
              <a:rPr lang="en-US" sz="1800" dirty="0"/>
              <a:t>material is heated up to the suitable temperature and then quenched in water or oil to harden to full hardness according to the kind of steels.</a:t>
            </a:r>
          </a:p>
        </p:txBody>
      </p:sp>
    </p:spTree>
    <p:extLst>
      <p:ext uri="{BB962C8B-B14F-4D97-AF65-F5344CB8AC3E}">
        <p14:creationId xmlns:p14="http://schemas.microsoft.com/office/powerpoint/2010/main" val="70647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8508CC7B-2507-55D3-95F7-A3F94B98A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E37BA0C4-8497-BDBF-B41D-150F66B186ED}"/>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0" name="TextBox 9">
            <a:extLst>
              <a:ext uri="{FF2B5EF4-FFF2-40B4-BE49-F238E27FC236}">
                <a16:creationId xmlns:a16="http://schemas.microsoft.com/office/drawing/2014/main" id="{E441D37A-7079-E6C5-9084-42FD01130308}"/>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2506007" cy="523220"/>
          </a:xfrm>
          <a:prstGeom prst="rect">
            <a:avLst/>
          </a:prstGeom>
        </p:spPr>
        <p:txBody>
          <a:bodyPr wrap="none">
            <a:spAutoFit/>
          </a:bodyPr>
          <a:lstStyle/>
          <a:p>
            <a:r>
              <a:rPr lang="en-US" sz="2800" b="1" u="sng" dirty="0"/>
              <a:t>Stress Relieving</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5" name="Picture 4" descr="A picture containing indoor, orange, train, sitting&#10;&#10;Description automatically generated">
            <a:extLst>
              <a:ext uri="{FF2B5EF4-FFF2-40B4-BE49-F238E27FC236}">
                <a16:creationId xmlns:a16="http://schemas.microsoft.com/office/drawing/2014/main" id="{02217CFF-2927-4A77-A8C2-7AA19A537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073" y="977237"/>
            <a:ext cx="4762500" cy="3571875"/>
          </a:xfrm>
          <a:prstGeom prst="rect">
            <a:avLst/>
          </a:prstGeom>
        </p:spPr>
      </p:pic>
      <p:sp>
        <p:nvSpPr>
          <p:cNvPr id="12" name="TextBox 11">
            <a:extLst>
              <a:ext uri="{FF2B5EF4-FFF2-40B4-BE49-F238E27FC236}">
                <a16:creationId xmlns:a16="http://schemas.microsoft.com/office/drawing/2014/main" id="{7E90301C-37FD-DE28-200A-DCFECD45A7A8}"/>
              </a:ext>
            </a:extLst>
          </p:cNvPr>
          <p:cNvSpPr txBox="1"/>
          <p:nvPr/>
        </p:nvSpPr>
        <p:spPr>
          <a:xfrm>
            <a:off x="5700531" y="1828207"/>
            <a:ext cx="6106510" cy="2554545"/>
          </a:xfrm>
          <a:prstGeom prst="rect">
            <a:avLst/>
          </a:prstGeom>
          <a:noFill/>
        </p:spPr>
        <p:txBody>
          <a:bodyPr wrap="square">
            <a:spAutoFit/>
          </a:bodyPr>
          <a:lstStyle/>
          <a:p>
            <a:pPr marL="342900" indent="-342900">
              <a:buFont typeface="Arial" panose="020B0604020202020204" pitchFamily="34" charset="0"/>
              <a:buChar char="•"/>
            </a:pPr>
            <a:r>
              <a:rPr lang="en-US" sz="2000" dirty="0"/>
              <a:t>Stress relieving is especially common for boiler parts, air bottles, accumulators, etc. </a:t>
            </a:r>
            <a:r>
              <a:rPr lang="en-US" sz="2000" b="1" dirty="0"/>
              <a:t>This method takes the metal to a temperature just below its lower critical border</a:t>
            </a:r>
            <a:r>
              <a:rPr lang="en-US" sz="2000" dirty="0"/>
              <a:t>. The cooling process is slow and therefore uniform.</a:t>
            </a:r>
          </a:p>
          <a:p>
            <a:pPr marL="342900" indent="-342900">
              <a:buFont typeface="Arial" panose="020B0604020202020204" pitchFamily="34" charset="0"/>
              <a:buChar char="•"/>
            </a:pPr>
            <a:r>
              <a:rPr lang="en-US" sz="2000" dirty="0"/>
              <a:t>This is done to relieve stresses that have built in up in the parts due to earlier processes such as forming, machining, rolling or straightening.</a:t>
            </a:r>
          </a:p>
        </p:txBody>
      </p:sp>
    </p:spTree>
    <p:extLst>
      <p:ext uri="{BB962C8B-B14F-4D97-AF65-F5344CB8AC3E}">
        <p14:creationId xmlns:p14="http://schemas.microsoft.com/office/powerpoint/2010/main" val="8931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D4A606B0-B377-527B-187D-EFF4173D7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a:extLst>
              <a:ext uri="{FF2B5EF4-FFF2-40B4-BE49-F238E27FC236}">
                <a16:creationId xmlns:a16="http://schemas.microsoft.com/office/drawing/2014/main" id="{0DA7817A-6733-DF19-8270-A0CF845D07DF}"/>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8" name="TextBox 7">
            <a:extLst>
              <a:ext uri="{FF2B5EF4-FFF2-40B4-BE49-F238E27FC236}">
                <a16:creationId xmlns:a16="http://schemas.microsoft.com/office/drawing/2014/main" id="{379994D6-031D-7DC9-9F92-9E2ABCA7A514}"/>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1344022" cy="584775"/>
          </a:xfrm>
          <a:prstGeom prst="rect">
            <a:avLst/>
          </a:prstGeom>
        </p:spPr>
        <p:txBody>
          <a:bodyPr wrap="none">
            <a:spAutoFit/>
          </a:bodyPr>
          <a:lstStyle/>
          <a:p>
            <a:r>
              <a:rPr lang="en-US" sz="3200" b="1" u="sng" dirty="0"/>
              <a:t>Ageing</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10" name="Picture 9" descr="A picture containing screenshot&#10;&#10;Description automatically generated">
            <a:extLst>
              <a:ext uri="{FF2B5EF4-FFF2-40B4-BE49-F238E27FC236}">
                <a16:creationId xmlns:a16="http://schemas.microsoft.com/office/drawing/2014/main" id="{F10A7738-CBAB-4ED6-B88E-E60FEDE9AF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635" y="920991"/>
            <a:ext cx="4267006" cy="2428562"/>
          </a:xfrm>
          <a:prstGeom prst="rect">
            <a:avLst/>
          </a:prstGeom>
        </p:spPr>
      </p:pic>
      <p:sp>
        <p:nvSpPr>
          <p:cNvPr id="12" name="TextBox 11">
            <a:extLst>
              <a:ext uri="{FF2B5EF4-FFF2-40B4-BE49-F238E27FC236}">
                <a16:creationId xmlns:a16="http://schemas.microsoft.com/office/drawing/2014/main" id="{99B3CF89-A147-EA86-7ADC-887CBC088303}"/>
              </a:ext>
            </a:extLst>
          </p:cNvPr>
          <p:cNvSpPr txBox="1"/>
          <p:nvPr/>
        </p:nvSpPr>
        <p:spPr>
          <a:xfrm>
            <a:off x="3971125" y="1853062"/>
            <a:ext cx="8392510" cy="3046988"/>
          </a:xfrm>
          <a:prstGeom prst="rect">
            <a:avLst/>
          </a:prstGeom>
          <a:noFill/>
        </p:spPr>
        <p:txBody>
          <a:bodyPr wrap="square">
            <a:spAutoFit/>
          </a:bodyPr>
          <a:lstStyle/>
          <a:p>
            <a:pPr marL="342900" indent="-342900">
              <a:buFont typeface="Arial" panose="020B0604020202020204" pitchFamily="34" charset="0"/>
              <a:buChar char="•"/>
            </a:pPr>
            <a:r>
              <a:rPr lang="en-US" sz="2400" dirty="0"/>
              <a:t>Ageing or precipitation hardening is a heat treatment method </a:t>
            </a:r>
            <a:r>
              <a:rPr lang="en-US" sz="2400" b="1" dirty="0"/>
              <a:t>mostly used to increase the yield strength of malleable metals. </a:t>
            </a:r>
            <a:r>
              <a:rPr lang="en-US" sz="2400" dirty="0"/>
              <a:t>Precipitation hardening usually comes after another heat treatment process that reaches higher temperatures</a:t>
            </a:r>
            <a:r>
              <a:rPr lang="en-US" sz="2400" b="1" dirty="0"/>
              <a:t>.</a:t>
            </a:r>
          </a:p>
          <a:p>
            <a:pPr marL="342900" indent="-342900">
              <a:buFont typeface="Arial" panose="020B0604020202020204" pitchFamily="34" charset="0"/>
              <a:buChar char="•"/>
            </a:pPr>
            <a:r>
              <a:rPr lang="en-US" sz="2400" b="1" dirty="0"/>
              <a:t>Ageing, however, only elevates the temperature to medium levels and brings it down quickly again.</a:t>
            </a:r>
          </a:p>
          <a:p>
            <a:pPr marL="342900" indent="-342900">
              <a:buFont typeface="Arial" panose="020B0604020202020204" pitchFamily="34" charset="0"/>
              <a:buChar char="•"/>
            </a:pPr>
            <a:r>
              <a:rPr lang="en-US" sz="2400" dirty="0"/>
              <a:t>For naturally ageing materials, it may be convenient to store them at lower temperatures.</a:t>
            </a:r>
          </a:p>
        </p:txBody>
      </p:sp>
    </p:spTree>
    <p:extLst>
      <p:ext uri="{BB962C8B-B14F-4D97-AF65-F5344CB8AC3E}">
        <p14:creationId xmlns:p14="http://schemas.microsoft.com/office/powerpoint/2010/main" val="163373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5FCE86-3AE9-0227-EAE6-00E6D0D86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9541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D5BE914B-71E4-9765-66A5-FAF184C51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25E396F9-C728-8A2E-4D4B-35D58C233D8E}"/>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0" name="TextBox 9">
            <a:extLst>
              <a:ext uri="{FF2B5EF4-FFF2-40B4-BE49-F238E27FC236}">
                <a16:creationId xmlns:a16="http://schemas.microsoft.com/office/drawing/2014/main" id="{096623EE-B44E-2CD7-4BFA-C8D07C620DEE}"/>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1979837" cy="584775"/>
          </a:xfrm>
          <a:prstGeom prst="rect">
            <a:avLst/>
          </a:prstGeom>
        </p:spPr>
        <p:txBody>
          <a:bodyPr wrap="none">
            <a:spAutoFit/>
          </a:bodyPr>
          <a:lstStyle/>
          <a:p>
            <a:r>
              <a:rPr lang="en-US" sz="3200" b="1" u="sng" dirty="0"/>
              <a:t>Tempering</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5" name="Picture 4">
            <a:extLst>
              <a:ext uri="{FF2B5EF4-FFF2-40B4-BE49-F238E27FC236}">
                <a16:creationId xmlns:a16="http://schemas.microsoft.com/office/drawing/2014/main" id="{11C260DB-E7F2-468E-8257-9CCD0D2FF4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729" y="860360"/>
            <a:ext cx="4063739" cy="2897152"/>
          </a:xfrm>
          <a:prstGeom prst="rect">
            <a:avLst/>
          </a:prstGeom>
        </p:spPr>
      </p:pic>
      <p:sp>
        <p:nvSpPr>
          <p:cNvPr id="12" name="TextBox 11">
            <a:extLst>
              <a:ext uri="{FF2B5EF4-FFF2-40B4-BE49-F238E27FC236}">
                <a16:creationId xmlns:a16="http://schemas.microsoft.com/office/drawing/2014/main" id="{C16B5883-5D12-FF5F-C2B1-112CBEAC2E4A}"/>
              </a:ext>
            </a:extLst>
          </p:cNvPr>
          <p:cNvSpPr txBox="1"/>
          <p:nvPr/>
        </p:nvSpPr>
        <p:spPr>
          <a:xfrm>
            <a:off x="4867197" y="1550497"/>
            <a:ext cx="6778979" cy="4154984"/>
          </a:xfrm>
          <a:prstGeom prst="rect">
            <a:avLst/>
          </a:prstGeom>
          <a:noFill/>
        </p:spPr>
        <p:txBody>
          <a:bodyPr wrap="square">
            <a:spAutoFit/>
          </a:bodyPr>
          <a:lstStyle/>
          <a:p>
            <a:pPr marL="342900" indent="-342900">
              <a:buFont typeface="Arial" panose="020B0604020202020204" pitchFamily="34" charset="0"/>
              <a:buChar char="•"/>
            </a:pPr>
            <a:r>
              <a:rPr lang="en-US" sz="2400" dirty="0"/>
              <a:t>Tempering is the</a:t>
            </a:r>
            <a:r>
              <a:rPr lang="en-US" sz="2400" b="1" dirty="0"/>
              <a:t> process of reducing excess hardness</a:t>
            </a:r>
            <a:r>
              <a:rPr lang="en-US" sz="2400" dirty="0"/>
              <a:t>, and therefore brittleness, induced during the hardening process. Internal stresses are also relieved. Undergoing this process can make a metal suitable for many applications that need such properties.</a:t>
            </a:r>
          </a:p>
          <a:p>
            <a:pPr marL="342900" indent="-342900">
              <a:buFont typeface="Arial" panose="020B0604020202020204" pitchFamily="34" charset="0"/>
              <a:buChar char="•"/>
            </a:pPr>
            <a:r>
              <a:rPr lang="en-US" sz="2400" b="1" dirty="0"/>
              <a:t>the temperatures are usually much lower than hardening temperatures</a:t>
            </a:r>
            <a:r>
              <a:rPr lang="en-US" sz="2400" dirty="0"/>
              <a:t>.</a:t>
            </a:r>
          </a:p>
          <a:p>
            <a:pPr marL="342900" indent="-342900">
              <a:buFont typeface="Arial" panose="020B0604020202020204" pitchFamily="34" charset="0"/>
              <a:buChar char="•"/>
            </a:pPr>
            <a:r>
              <a:rPr lang="en-US" sz="2400" dirty="0"/>
              <a:t>. The rate of cooling does not affect the metal structure during tempering and usually, the metal cools in still air.</a:t>
            </a:r>
          </a:p>
        </p:txBody>
      </p:sp>
    </p:spTree>
    <p:extLst>
      <p:ext uri="{BB962C8B-B14F-4D97-AF65-F5344CB8AC3E}">
        <p14:creationId xmlns:p14="http://schemas.microsoft.com/office/powerpoint/2010/main" val="110991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D5BE914B-71E4-9765-66A5-FAF184C51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25E396F9-C728-8A2E-4D4B-35D58C233D8E}"/>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0" name="TextBox 9">
            <a:extLst>
              <a:ext uri="{FF2B5EF4-FFF2-40B4-BE49-F238E27FC236}">
                <a16:creationId xmlns:a16="http://schemas.microsoft.com/office/drawing/2014/main" id="{096623EE-B44E-2CD7-4BFA-C8D07C620DEE}"/>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2576346" cy="584775"/>
          </a:xfrm>
          <a:prstGeom prst="rect">
            <a:avLst/>
          </a:prstGeom>
        </p:spPr>
        <p:txBody>
          <a:bodyPr wrap="none">
            <a:spAutoFit/>
          </a:bodyPr>
          <a:lstStyle/>
          <a:p>
            <a:r>
              <a:rPr lang="en-US" sz="3200" b="1" u="sng" dirty="0" err="1"/>
              <a:t>Austempering</a:t>
            </a:r>
            <a:endParaRPr lang="en-US" sz="3200" b="1" u="sng" dirty="0"/>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sp>
        <p:nvSpPr>
          <p:cNvPr id="12" name="TextBox 11">
            <a:extLst>
              <a:ext uri="{FF2B5EF4-FFF2-40B4-BE49-F238E27FC236}">
                <a16:creationId xmlns:a16="http://schemas.microsoft.com/office/drawing/2014/main" id="{C16B5883-5D12-FF5F-C2B1-112CBEAC2E4A}"/>
              </a:ext>
            </a:extLst>
          </p:cNvPr>
          <p:cNvSpPr txBox="1"/>
          <p:nvPr/>
        </p:nvSpPr>
        <p:spPr>
          <a:xfrm>
            <a:off x="4867197" y="1550497"/>
            <a:ext cx="6778979" cy="1569660"/>
          </a:xfrm>
          <a:prstGeom prst="rect">
            <a:avLst/>
          </a:prstGeom>
          <a:noFill/>
        </p:spPr>
        <p:txBody>
          <a:bodyPr wrap="square">
            <a:spAutoFit/>
          </a:bodyPr>
          <a:lstStyle/>
          <a:p>
            <a:r>
              <a:rPr lang="en-IN" sz="2400" b="0" i="0" dirty="0">
                <a:effectLst/>
                <a:latin typeface="Google Sans"/>
              </a:rPr>
              <a:t>' '</a:t>
            </a:r>
            <a:r>
              <a:rPr lang="en-IN" sz="2400" b="0" i="0" dirty="0" err="1">
                <a:effectLst/>
                <a:latin typeface="Google Sans"/>
              </a:rPr>
              <a:t>Austempering</a:t>
            </a:r>
            <a:r>
              <a:rPr lang="en-IN" sz="2400" b="0" i="0" dirty="0">
                <a:effectLst/>
                <a:latin typeface="Google Sans"/>
              </a:rPr>
              <a:t>' is the process of heat treatment where the steel is heated to austenitizing temperature, held there for sufficient period of time to produce homogeneous austenite.</a:t>
            </a:r>
            <a:endParaRPr lang="en-US" sz="1800" dirty="0"/>
          </a:p>
        </p:txBody>
      </p:sp>
      <p:pic>
        <p:nvPicPr>
          <p:cNvPr id="3074" name="Picture 2" descr="Austempering Process for Ductile Iron, Austempered Ductile Iron">
            <a:extLst>
              <a:ext uri="{FF2B5EF4-FFF2-40B4-BE49-F238E27FC236}">
                <a16:creationId xmlns:a16="http://schemas.microsoft.com/office/drawing/2014/main" id="{9334EBE3-BA21-B484-E37A-4C3D2D7EC6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94" y="952841"/>
            <a:ext cx="4111113" cy="297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73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D5BE914B-71E4-9765-66A5-FAF184C51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25E396F9-C728-8A2E-4D4B-35D58C233D8E}"/>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0" name="TextBox 9">
            <a:extLst>
              <a:ext uri="{FF2B5EF4-FFF2-40B4-BE49-F238E27FC236}">
                <a16:creationId xmlns:a16="http://schemas.microsoft.com/office/drawing/2014/main" id="{096623EE-B44E-2CD7-4BFA-C8D07C620DEE}"/>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2050" name="Picture 2" descr="Difference Between Tempering and Austempering | Compare the Difference  Between Similar Terms">
            <a:extLst>
              <a:ext uri="{FF2B5EF4-FFF2-40B4-BE49-F238E27FC236}">
                <a16:creationId xmlns:a16="http://schemas.microsoft.com/office/drawing/2014/main" id="{620EA132-7E2B-59EF-6D74-82889004B2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714"/>
          <a:stretch/>
        </p:blipFill>
        <p:spPr bwMode="auto">
          <a:xfrm>
            <a:off x="1600638" y="863388"/>
            <a:ext cx="8646948" cy="535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210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D5BE914B-71E4-9765-66A5-FAF184C51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25E396F9-C728-8A2E-4D4B-35D58C233D8E}"/>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0" name="TextBox 9">
            <a:extLst>
              <a:ext uri="{FF2B5EF4-FFF2-40B4-BE49-F238E27FC236}">
                <a16:creationId xmlns:a16="http://schemas.microsoft.com/office/drawing/2014/main" id="{096623EE-B44E-2CD7-4BFA-C8D07C620DEE}"/>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5317931" cy="584775"/>
          </a:xfrm>
          <a:prstGeom prst="rect">
            <a:avLst/>
          </a:prstGeom>
        </p:spPr>
        <p:txBody>
          <a:bodyPr wrap="none">
            <a:spAutoFit/>
          </a:bodyPr>
          <a:lstStyle/>
          <a:p>
            <a:r>
              <a:rPr lang="en-IN" sz="3200" b="1" i="0" dirty="0" err="1">
                <a:solidFill>
                  <a:srgbClr val="222222"/>
                </a:solidFill>
                <a:effectLst/>
                <a:latin typeface="Univers LT W04_45 Light1475948"/>
              </a:rPr>
              <a:t>Marquenching</a:t>
            </a:r>
            <a:r>
              <a:rPr lang="en-IN" sz="3200" b="1" i="0" dirty="0">
                <a:solidFill>
                  <a:srgbClr val="222222"/>
                </a:solidFill>
                <a:effectLst/>
                <a:latin typeface="Univers LT W04_45 Light1475948"/>
              </a:rPr>
              <a:t>/Martempering</a:t>
            </a:r>
            <a:endParaRPr lang="en-US" sz="3200" b="1" u="sng" dirty="0"/>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sp>
        <p:nvSpPr>
          <p:cNvPr id="12" name="TextBox 11">
            <a:extLst>
              <a:ext uri="{FF2B5EF4-FFF2-40B4-BE49-F238E27FC236}">
                <a16:creationId xmlns:a16="http://schemas.microsoft.com/office/drawing/2014/main" id="{C16B5883-5D12-FF5F-C2B1-112CBEAC2E4A}"/>
              </a:ext>
            </a:extLst>
          </p:cNvPr>
          <p:cNvSpPr txBox="1"/>
          <p:nvPr/>
        </p:nvSpPr>
        <p:spPr>
          <a:xfrm>
            <a:off x="4867197" y="1550497"/>
            <a:ext cx="6778979" cy="3693319"/>
          </a:xfrm>
          <a:prstGeom prst="rect">
            <a:avLst/>
          </a:prstGeom>
          <a:noFill/>
        </p:spPr>
        <p:txBody>
          <a:bodyPr wrap="square">
            <a:spAutoFit/>
          </a:bodyPr>
          <a:lstStyle/>
          <a:p>
            <a:pPr algn="l"/>
            <a:r>
              <a:rPr lang="en-IN" sz="2000" b="0" i="0" dirty="0" err="1">
                <a:solidFill>
                  <a:srgbClr val="222222"/>
                </a:solidFill>
                <a:effectLst/>
                <a:latin typeface="Univers LT W04_45 Light1475948"/>
              </a:rPr>
              <a:t>Marquenching</a:t>
            </a:r>
            <a:r>
              <a:rPr lang="en-IN" sz="2000" b="0" i="0" dirty="0">
                <a:solidFill>
                  <a:srgbClr val="222222"/>
                </a:solidFill>
                <a:effectLst/>
                <a:latin typeface="Univers LT W04_45 Light1475948"/>
              </a:rPr>
              <a:t>/Martempering is a form of heat treatment applied as an interrupted quench of steels typically in a molten salt bath at a temperature right above the martensite start temperature. The purpose is to delay the cooling for a length of time to equalise the temperature throughout the piece. This will minimise distortion, cracking and residual stress.</a:t>
            </a:r>
          </a:p>
          <a:p>
            <a:pPr algn="l"/>
            <a:br>
              <a:rPr lang="en-IN" sz="2400" dirty="0"/>
            </a:br>
            <a:r>
              <a:rPr lang="en-IN" b="1" i="0" dirty="0">
                <a:solidFill>
                  <a:srgbClr val="222222"/>
                </a:solidFill>
                <a:effectLst/>
                <a:latin typeface="Univers LT W04_67 Bold_1476020"/>
              </a:rPr>
              <a:t>Benefits of martempering/</a:t>
            </a:r>
            <a:r>
              <a:rPr lang="en-IN" b="1" i="0" dirty="0" err="1">
                <a:solidFill>
                  <a:srgbClr val="222222"/>
                </a:solidFill>
                <a:effectLst/>
                <a:latin typeface="Univers LT W04_67 Bold_1476020"/>
              </a:rPr>
              <a:t>marquenching</a:t>
            </a:r>
            <a:endParaRPr lang="en-IN" b="1" i="0" dirty="0">
              <a:solidFill>
                <a:srgbClr val="222222"/>
              </a:solidFill>
              <a:effectLst/>
              <a:latin typeface="Univers LT W04_67 Bold_1476020"/>
            </a:endParaRPr>
          </a:p>
          <a:p>
            <a:pPr algn="l"/>
            <a:r>
              <a:rPr lang="en-IN" b="0" i="0" dirty="0">
                <a:solidFill>
                  <a:srgbClr val="222222"/>
                </a:solidFill>
                <a:effectLst/>
                <a:latin typeface="Univers LT W04_45 Light1475948"/>
              </a:rPr>
              <a:t>Reduced cracking due to thermal stress. Reduced residual stress in the quenched part section for parts with varying geometry, size, or weight.</a:t>
            </a:r>
          </a:p>
          <a:p>
            <a:br>
              <a:rPr lang="en-IN" dirty="0"/>
            </a:br>
            <a:endParaRPr lang="en-US" sz="1800" dirty="0"/>
          </a:p>
        </p:txBody>
      </p:sp>
      <p:pic>
        <p:nvPicPr>
          <p:cNvPr id="11266" name="Picture 2" descr="Explain Martempering process">
            <a:extLst>
              <a:ext uri="{FF2B5EF4-FFF2-40B4-BE49-F238E27FC236}">
                <a16:creationId xmlns:a16="http://schemas.microsoft.com/office/drawing/2014/main" id="{4D286DC4-91D8-8F70-3880-092430435B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679" y="1550497"/>
            <a:ext cx="4289883" cy="292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78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D5BE914B-71E4-9765-66A5-FAF184C51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25E396F9-C728-8A2E-4D4B-35D58C233D8E}"/>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0" name="TextBox 9">
            <a:extLst>
              <a:ext uri="{FF2B5EF4-FFF2-40B4-BE49-F238E27FC236}">
                <a16:creationId xmlns:a16="http://schemas.microsoft.com/office/drawing/2014/main" id="{096623EE-B44E-2CD7-4BFA-C8D07C620DEE}"/>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1680268" cy="584775"/>
          </a:xfrm>
          <a:prstGeom prst="rect">
            <a:avLst/>
          </a:prstGeom>
        </p:spPr>
        <p:txBody>
          <a:bodyPr wrap="none">
            <a:spAutoFit/>
          </a:bodyPr>
          <a:lstStyle/>
          <a:p>
            <a:r>
              <a:rPr lang="en-US" sz="3200" b="1" u="sng" dirty="0"/>
              <a:t>Nitriding</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sp>
        <p:nvSpPr>
          <p:cNvPr id="12" name="TextBox 11">
            <a:extLst>
              <a:ext uri="{FF2B5EF4-FFF2-40B4-BE49-F238E27FC236}">
                <a16:creationId xmlns:a16="http://schemas.microsoft.com/office/drawing/2014/main" id="{C16B5883-5D12-FF5F-C2B1-112CBEAC2E4A}"/>
              </a:ext>
            </a:extLst>
          </p:cNvPr>
          <p:cNvSpPr txBox="1"/>
          <p:nvPr/>
        </p:nvSpPr>
        <p:spPr>
          <a:xfrm>
            <a:off x="4867197" y="1550497"/>
            <a:ext cx="6778979" cy="3477875"/>
          </a:xfrm>
          <a:prstGeom prst="rect">
            <a:avLst/>
          </a:prstGeom>
          <a:noFill/>
        </p:spPr>
        <p:txBody>
          <a:bodyPr wrap="square">
            <a:spAutoFit/>
          </a:bodyPr>
          <a:lstStyle/>
          <a:p>
            <a:r>
              <a:rPr lang="en-IN" sz="2000" b="1" i="0" dirty="0">
                <a:effectLst/>
                <a:latin typeface="Georgia" panose="02040502050405020303" pitchFamily="18" charset="0"/>
              </a:rPr>
              <a:t>nitriding</a:t>
            </a:r>
            <a:r>
              <a:rPr lang="en-IN" sz="2000" b="0" i="0" dirty="0">
                <a:effectLst/>
                <a:latin typeface="Georgia" panose="02040502050405020303" pitchFamily="18" charset="0"/>
              </a:rPr>
              <a:t>, process for hardening the surface of steel objects by introducing </a:t>
            </a:r>
            <a:r>
              <a:rPr lang="en-IN" sz="2000" b="0" i="0" dirty="0">
                <a:effectLst/>
                <a:latin typeface="Georgia" panose="02040502050405020303" pitchFamily="18" charset="0"/>
                <a:hlinkClick r:id="rId6">
                  <a:extLst>
                    <a:ext uri="{A12FA001-AC4F-418D-AE19-62706E023703}">
                      <ahyp:hlinkClr xmlns:ahyp="http://schemas.microsoft.com/office/drawing/2018/hyperlinkcolor" val="tx"/>
                    </a:ext>
                  </a:extLst>
                </a:hlinkClick>
              </a:rPr>
              <a:t>nitrogen</a:t>
            </a:r>
            <a:r>
              <a:rPr lang="en-IN" sz="2000" b="0" i="0" dirty="0">
                <a:effectLst/>
                <a:latin typeface="Georgia" panose="02040502050405020303" pitchFamily="18" charset="0"/>
              </a:rPr>
              <a:t> (N) into it, where it combines with iron and other alloying elements to form hard metallic </a:t>
            </a:r>
            <a:r>
              <a:rPr lang="en-IN" sz="2000" b="0" i="0" dirty="0">
                <a:effectLst/>
                <a:latin typeface="Georgia" panose="02040502050405020303" pitchFamily="18" charset="0"/>
                <a:hlinkClick r:id="rId7">
                  <a:extLst>
                    <a:ext uri="{A12FA001-AC4F-418D-AE19-62706E023703}">
                      <ahyp:hlinkClr xmlns:ahyp="http://schemas.microsoft.com/office/drawing/2018/hyperlinkcolor" val="tx"/>
                    </a:ext>
                  </a:extLst>
                </a:hlinkClick>
              </a:rPr>
              <a:t>nitrides</a:t>
            </a:r>
            <a:r>
              <a:rPr lang="en-IN" sz="2000" b="0" i="0" dirty="0">
                <a:effectLst/>
                <a:latin typeface="Georgia" panose="02040502050405020303" pitchFamily="18" charset="0"/>
              </a:rPr>
              <a:t>. Nitriding is usually done by heating steel objects in gaseous </a:t>
            </a:r>
            <a:r>
              <a:rPr lang="en-IN" sz="2000" b="0" i="0" dirty="0">
                <a:effectLst/>
                <a:latin typeface="Georgia" panose="02040502050405020303" pitchFamily="18" charset="0"/>
                <a:hlinkClick r:id="rId8">
                  <a:extLst>
                    <a:ext uri="{A12FA001-AC4F-418D-AE19-62706E023703}">
                      <ahyp:hlinkClr xmlns:ahyp="http://schemas.microsoft.com/office/drawing/2018/hyperlinkcolor" val="tx"/>
                    </a:ext>
                  </a:extLst>
                </a:hlinkClick>
              </a:rPr>
              <a:t>ammonia</a:t>
            </a:r>
            <a:r>
              <a:rPr lang="en-IN" sz="2000" b="0" i="0" dirty="0">
                <a:effectLst/>
                <a:latin typeface="Georgia" panose="02040502050405020303" pitchFamily="18" charset="0"/>
              </a:rPr>
              <a:t> (NH</a:t>
            </a:r>
            <a:r>
              <a:rPr lang="en-IN" sz="2000" b="0" i="0" baseline="-25000" dirty="0">
                <a:effectLst/>
                <a:latin typeface="Georgia" panose="02040502050405020303" pitchFamily="18" charset="0"/>
              </a:rPr>
              <a:t>3</a:t>
            </a:r>
            <a:r>
              <a:rPr lang="en-IN" sz="2000" b="0" i="0" dirty="0">
                <a:effectLst/>
                <a:latin typeface="Georgia" panose="02040502050405020303" pitchFamily="18" charset="0"/>
              </a:rPr>
              <a:t>) at temperatures between 500 and 550 °C (950 and 1,050 °F) for periods of 5 to 100 hours, depending upon the desired depth of </a:t>
            </a:r>
            <a:r>
              <a:rPr lang="en-IN" sz="2000" b="0" i="0" dirty="0">
                <a:effectLst/>
                <a:latin typeface="Georgia" panose="02040502050405020303" pitchFamily="18" charset="0"/>
                <a:hlinkClick r:id="rId9">
                  <a:extLst>
                    <a:ext uri="{A12FA001-AC4F-418D-AE19-62706E023703}">
                      <ahyp:hlinkClr xmlns:ahyp="http://schemas.microsoft.com/office/drawing/2018/hyperlinkcolor" val="tx"/>
                    </a:ext>
                  </a:extLst>
                </a:hlinkClick>
              </a:rPr>
              <a:t>diffusion</a:t>
            </a:r>
            <a:r>
              <a:rPr lang="en-IN" sz="2000" b="0" i="0" dirty="0">
                <a:effectLst/>
                <a:latin typeface="Georgia" panose="02040502050405020303" pitchFamily="18" charset="0"/>
              </a:rPr>
              <a:t> of the nitrogen. An </a:t>
            </a:r>
            <a:r>
              <a:rPr lang="en-IN" sz="2000" b="0" i="0" u="none" strike="noStrike" dirty="0">
                <a:effectLst/>
                <a:latin typeface="Georgia" panose="02040502050405020303" pitchFamily="18" charset="0"/>
                <a:hlinkClick r:id="rId10">
                  <a:extLst>
                    <a:ext uri="{A12FA001-AC4F-418D-AE19-62706E023703}">
                      <ahyp:hlinkClr xmlns:ahyp="http://schemas.microsoft.com/office/drawing/2018/hyperlinkcolor" val="tx"/>
                    </a:ext>
                  </a:extLst>
                </a:hlinkClick>
              </a:rPr>
              <a:t>alternative</a:t>
            </a:r>
            <a:r>
              <a:rPr lang="en-IN" sz="2000" b="0" i="0" dirty="0">
                <a:effectLst/>
                <a:latin typeface="Georgia" panose="02040502050405020303" pitchFamily="18" charset="0"/>
              </a:rPr>
              <a:t> or supplement to gas nitriding is ion nitriding, or </a:t>
            </a:r>
            <a:r>
              <a:rPr lang="en-IN" sz="2000" b="0" i="0" dirty="0">
                <a:effectLst/>
                <a:latin typeface="Georgia" panose="02040502050405020303" pitchFamily="18" charset="0"/>
                <a:hlinkClick r:id="rId11">
                  <a:extLst>
                    <a:ext uri="{A12FA001-AC4F-418D-AE19-62706E023703}">
                      <ahyp:hlinkClr xmlns:ahyp="http://schemas.microsoft.com/office/drawing/2018/hyperlinkcolor" val="tx"/>
                    </a:ext>
                  </a:extLst>
                </a:hlinkClick>
              </a:rPr>
              <a:t>plasma</a:t>
            </a:r>
            <a:r>
              <a:rPr lang="en-IN" sz="2000" b="0" i="0" dirty="0">
                <a:effectLst/>
                <a:latin typeface="Georgia" panose="02040502050405020303" pitchFamily="18" charset="0"/>
              </a:rPr>
              <a:t> nitriding, in which the steel objects are bombarded with nitrogen ions in a </a:t>
            </a:r>
            <a:r>
              <a:rPr lang="en-IN" sz="2000" b="0" i="0" dirty="0">
                <a:effectLst/>
                <a:latin typeface="Georgia" panose="02040502050405020303" pitchFamily="18" charset="0"/>
                <a:hlinkClick r:id="rId12">
                  <a:extLst>
                    <a:ext uri="{A12FA001-AC4F-418D-AE19-62706E023703}">
                      <ahyp:hlinkClr xmlns:ahyp="http://schemas.microsoft.com/office/drawing/2018/hyperlinkcolor" val="tx"/>
                    </a:ext>
                  </a:extLst>
                </a:hlinkClick>
              </a:rPr>
              <a:t>vacuum</a:t>
            </a:r>
            <a:r>
              <a:rPr lang="en-IN" sz="2000" b="0" i="0" dirty="0">
                <a:effectLst/>
                <a:latin typeface="Georgia" panose="02040502050405020303" pitchFamily="18" charset="0"/>
              </a:rPr>
              <a:t> under an </a:t>
            </a:r>
            <a:r>
              <a:rPr lang="en-IN" sz="2000" b="0" i="0" dirty="0">
                <a:effectLst/>
                <a:latin typeface="Georgia" panose="02040502050405020303" pitchFamily="18" charset="0"/>
                <a:hlinkClick r:id="rId13">
                  <a:extLst>
                    <a:ext uri="{A12FA001-AC4F-418D-AE19-62706E023703}">
                      <ahyp:hlinkClr xmlns:ahyp="http://schemas.microsoft.com/office/drawing/2018/hyperlinkcolor" val="tx"/>
                    </a:ext>
                  </a:extLst>
                </a:hlinkClick>
              </a:rPr>
              <a:t>electric charge</a:t>
            </a:r>
            <a:r>
              <a:rPr lang="en-IN" sz="2000" b="0" i="0" dirty="0">
                <a:effectLst/>
                <a:latin typeface="Georgia" panose="02040502050405020303" pitchFamily="18" charset="0"/>
              </a:rPr>
              <a:t>. </a:t>
            </a:r>
            <a:endParaRPr lang="en-US" sz="1600" dirty="0"/>
          </a:p>
        </p:txBody>
      </p:sp>
      <p:pic>
        <p:nvPicPr>
          <p:cNvPr id="5124" name="Picture 4" descr="Nitriding in non-toxic salts bath: An approach to implement cleaner  production in the metallurgic industry - ScienceDirect">
            <a:extLst>
              <a:ext uri="{FF2B5EF4-FFF2-40B4-BE49-F238E27FC236}">
                <a16:creationId xmlns:a16="http://schemas.microsoft.com/office/drawing/2014/main" id="{7E7565E3-3CBD-C8F5-AA8A-A1403588E4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5824" y="1803974"/>
            <a:ext cx="4078337" cy="236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90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D5BE914B-71E4-9765-66A5-FAF184C51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25E396F9-C728-8A2E-4D4B-35D58C233D8E}"/>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0" name="TextBox 9">
            <a:extLst>
              <a:ext uri="{FF2B5EF4-FFF2-40B4-BE49-F238E27FC236}">
                <a16:creationId xmlns:a16="http://schemas.microsoft.com/office/drawing/2014/main" id="{096623EE-B44E-2CD7-4BFA-C8D07C620DEE}"/>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1680268" cy="584775"/>
          </a:xfrm>
          <a:prstGeom prst="rect">
            <a:avLst/>
          </a:prstGeom>
        </p:spPr>
        <p:txBody>
          <a:bodyPr wrap="none">
            <a:spAutoFit/>
          </a:bodyPr>
          <a:lstStyle/>
          <a:p>
            <a:r>
              <a:rPr lang="en-US" sz="3200" b="1" u="sng" dirty="0"/>
              <a:t>Nitriding</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5" name="Picture 2" descr="Nitriding and Nitrocarburizing - Solid State Chemistry @Aalto - Aalto  University Wiki">
            <a:extLst>
              <a:ext uri="{FF2B5EF4-FFF2-40B4-BE49-F238E27FC236}">
                <a16:creationId xmlns:a16="http://schemas.microsoft.com/office/drawing/2014/main" id="{DC6448E8-5ACA-1229-FA4F-43BCBA62A5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066800"/>
            <a:ext cx="11582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09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D704C97D-8648-1A1B-51B7-CFE564530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AD87B1FB-2FBD-9343-D9AD-102DC74B8309}"/>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0" name="TextBox 9">
            <a:extLst>
              <a:ext uri="{FF2B5EF4-FFF2-40B4-BE49-F238E27FC236}">
                <a16:creationId xmlns:a16="http://schemas.microsoft.com/office/drawing/2014/main" id="{A366464C-241E-94E9-AC6D-A47B65C4AD0F}"/>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2482796" cy="584775"/>
          </a:xfrm>
          <a:prstGeom prst="rect">
            <a:avLst/>
          </a:prstGeom>
        </p:spPr>
        <p:txBody>
          <a:bodyPr wrap="none">
            <a:spAutoFit/>
          </a:bodyPr>
          <a:lstStyle/>
          <a:p>
            <a:r>
              <a:rPr lang="en-IN" sz="3200" b="1" u="sng" dirty="0"/>
              <a:t>Carburisation</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5" name="Picture 4" descr="A drawing of a face&#10;&#10;Description automatically generated">
            <a:extLst>
              <a:ext uri="{FF2B5EF4-FFF2-40B4-BE49-F238E27FC236}">
                <a16:creationId xmlns:a16="http://schemas.microsoft.com/office/drawing/2014/main" id="{115A2A64-4F04-43C2-898E-250ACFE56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358" y="1507166"/>
            <a:ext cx="5630192" cy="4222644"/>
          </a:xfrm>
          <a:prstGeom prst="rect">
            <a:avLst/>
          </a:prstGeom>
        </p:spPr>
      </p:pic>
      <p:sp>
        <p:nvSpPr>
          <p:cNvPr id="12" name="TextBox 11">
            <a:extLst>
              <a:ext uri="{FF2B5EF4-FFF2-40B4-BE49-F238E27FC236}">
                <a16:creationId xmlns:a16="http://schemas.microsoft.com/office/drawing/2014/main" id="{601A612B-D16D-0DDE-6947-D6ACC5CFB323}"/>
              </a:ext>
            </a:extLst>
          </p:cNvPr>
          <p:cNvSpPr txBox="1"/>
          <p:nvPr/>
        </p:nvSpPr>
        <p:spPr>
          <a:xfrm>
            <a:off x="6208452" y="1943588"/>
            <a:ext cx="6106510" cy="2554545"/>
          </a:xfrm>
          <a:prstGeom prst="rect">
            <a:avLst/>
          </a:prstGeom>
          <a:noFill/>
        </p:spPr>
        <p:txBody>
          <a:bodyPr wrap="square">
            <a:spAutoFit/>
          </a:bodyPr>
          <a:lstStyle/>
          <a:p>
            <a:pPr marL="342900" indent="-342900">
              <a:buFont typeface="Arial" panose="020B0604020202020204" pitchFamily="34" charset="0"/>
              <a:buChar char="•"/>
            </a:pPr>
            <a:r>
              <a:rPr lang="en-US" sz="2000" dirty="0"/>
              <a:t>In this heat treatment process, the metal is heated in the presence of another material that releases carbon on decomposition.</a:t>
            </a:r>
          </a:p>
          <a:p>
            <a:pPr marL="342900" indent="-342900">
              <a:buFont typeface="Arial" panose="020B0604020202020204" pitchFamily="34" charset="0"/>
              <a:buChar char="•"/>
            </a:pPr>
            <a:r>
              <a:rPr lang="en-US" sz="2000" dirty="0"/>
              <a:t>The released carbon is absorbed into the surface of the metal. The carbon content of the surface increases, making it harder than the inner core.</a:t>
            </a:r>
          </a:p>
          <a:p>
            <a:pPr marL="342900" indent="-342900">
              <a:buFont typeface="Arial" panose="020B0604020202020204" pitchFamily="34" charset="0"/>
              <a:buChar char="•"/>
            </a:pPr>
            <a:r>
              <a:rPr lang="en-US" sz="2000" dirty="0"/>
              <a:t> Case hardening, also referred as carburizing increases carbon content of steel</a:t>
            </a:r>
            <a:endParaRPr lang="en-US" sz="1600" dirty="0"/>
          </a:p>
        </p:txBody>
      </p:sp>
    </p:spTree>
    <p:extLst>
      <p:ext uri="{BB962C8B-B14F-4D97-AF65-F5344CB8AC3E}">
        <p14:creationId xmlns:p14="http://schemas.microsoft.com/office/powerpoint/2010/main" val="188841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D704C97D-8648-1A1B-51B7-CFE564530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AD87B1FB-2FBD-9343-D9AD-102DC74B8309}"/>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0" name="TextBox 9">
            <a:extLst>
              <a:ext uri="{FF2B5EF4-FFF2-40B4-BE49-F238E27FC236}">
                <a16:creationId xmlns:a16="http://schemas.microsoft.com/office/drawing/2014/main" id="{A366464C-241E-94E9-AC6D-A47B65C4AD0F}"/>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02405" y="860360"/>
            <a:ext cx="1847172" cy="584775"/>
          </a:xfrm>
          <a:prstGeom prst="rect">
            <a:avLst/>
          </a:prstGeom>
        </p:spPr>
        <p:txBody>
          <a:bodyPr wrap="none">
            <a:spAutoFit/>
          </a:bodyPr>
          <a:lstStyle/>
          <a:p>
            <a:r>
              <a:rPr lang="en-IN" sz="3200" b="1" u="sng" dirty="0"/>
              <a:t>Cyaniding</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sp>
        <p:nvSpPr>
          <p:cNvPr id="12" name="TextBox 11">
            <a:extLst>
              <a:ext uri="{FF2B5EF4-FFF2-40B4-BE49-F238E27FC236}">
                <a16:creationId xmlns:a16="http://schemas.microsoft.com/office/drawing/2014/main" id="{601A612B-D16D-0DDE-6947-D6ACC5CFB323}"/>
              </a:ext>
            </a:extLst>
          </p:cNvPr>
          <p:cNvSpPr txBox="1"/>
          <p:nvPr/>
        </p:nvSpPr>
        <p:spPr>
          <a:xfrm>
            <a:off x="6208452" y="1943588"/>
            <a:ext cx="6106510" cy="1631216"/>
          </a:xfrm>
          <a:prstGeom prst="rect">
            <a:avLst/>
          </a:prstGeom>
          <a:noFill/>
        </p:spPr>
        <p:txBody>
          <a:bodyPr wrap="square">
            <a:spAutoFit/>
          </a:bodyPr>
          <a:lstStyle/>
          <a:p>
            <a:pPr marL="342900" indent="-342900">
              <a:buFont typeface="Arial" panose="020B0604020202020204" pitchFamily="34" charset="0"/>
              <a:buChar char="•"/>
            </a:pPr>
            <a:r>
              <a:rPr lang="en-IN" sz="2000" b="0" i="0" dirty="0">
                <a:effectLst/>
                <a:latin typeface="Google Sans"/>
              </a:rPr>
              <a:t>Cyaniding is a case-hardening process that is fast and efficient; it is mainly used on low-carbon steels. The part is heated to 871–954 °C (1600–1750 °F) in a bath of sodium cyanide and then is quenched and rinsed, in water or oil, to remove any residual cyanide.</a:t>
            </a:r>
            <a:endParaRPr lang="en-US" sz="1600" dirty="0"/>
          </a:p>
        </p:txBody>
      </p:sp>
      <p:pic>
        <p:nvPicPr>
          <p:cNvPr id="9218" name="Picture 2" descr="Surface hardening of ferrous materials with cassava (Manihot spp.) waste: A  review - ScienceDirect">
            <a:extLst>
              <a:ext uri="{FF2B5EF4-FFF2-40B4-BE49-F238E27FC236}">
                <a16:creationId xmlns:a16="http://schemas.microsoft.com/office/drawing/2014/main" id="{2759B656-486A-B2BA-32C3-37A83004AA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51" y="1930168"/>
            <a:ext cx="5490998" cy="2459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17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9603C9E-986D-E84C-1535-ACD4AE1FA117}"/>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2"/>
              </a:rPr>
              <a:t>SSC JE </a:t>
            </a:r>
            <a:r>
              <a:rPr lang="en-US" sz="2400" dirty="0">
                <a:solidFill>
                  <a:schemeClr val="tx1"/>
                </a:solidFill>
              </a:rPr>
              <a:t>Batch | </a:t>
            </a:r>
            <a:r>
              <a:rPr lang="en-US" sz="2400" dirty="0">
                <a:solidFill>
                  <a:schemeClr val="tx1"/>
                </a:solidFill>
                <a:hlinkClick r:id="rId3"/>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pic>
        <p:nvPicPr>
          <p:cNvPr id="4" name="Picture 3" descr="Graphical user interface&#10;&#10;Description automatically generated">
            <a:extLst>
              <a:ext uri="{FF2B5EF4-FFF2-40B4-BE49-F238E27FC236}">
                <a16:creationId xmlns:a16="http://schemas.microsoft.com/office/drawing/2014/main" id="{05A68ADD-3523-2D18-649C-A444090109DA}"/>
              </a:ext>
            </a:extLst>
          </p:cNvPr>
          <p:cNvPicPr>
            <a:picLocks noChangeAspect="1"/>
          </p:cNvPicPr>
          <p:nvPr/>
        </p:nvPicPr>
        <p:blipFill>
          <a:blip r:embed="rId4"/>
          <a:stretch>
            <a:fillRect/>
          </a:stretch>
        </p:blipFill>
        <p:spPr>
          <a:xfrm>
            <a:off x="175902" y="387237"/>
            <a:ext cx="10163503" cy="5716971"/>
          </a:xfrm>
          <a:prstGeom prst="rect">
            <a:avLst/>
          </a:prstGeom>
        </p:spPr>
      </p:pic>
      <mc:AlternateContent xmlns:mc="http://schemas.openxmlformats.org/markup-compatibility/2006">
        <mc:Choice xmlns:am3d="http://schemas.microsoft.com/office/drawing/2017/model3d" Requires="am3d">
          <p:graphicFrame>
            <p:nvGraphicFramePr>
              <p:cNvPr id="6" name="3D Model 5" descr="Gold star">
                <a:extLst>
                  <a:ext uri="{FF2B5EF4-FFF2-40B4-BE49-F238E27FC236}">
                    <a16:creationId xmlns:a16="http://schemas.microsoft.com/office/drawing/2014/main" id="{2B2BE312-A689-954A-8E81-526FD4A5C982}"/>
                  </a:ext>
                </a:extLst>
              </p:cNvPr>
              <p:cNvGraphicFramePr>
                <a:graphicFrameLocks noChangeAspect="1"/>
              </p:cNvGraphicFramePr>
              <p:nvPr/>
            </p:nvGraphicFramePr>
            <p:xfrm>
              <a:off x="9830230" y="4073605"/>
              <a:ext cx="2360245" cy="2252981"/>
            </p:xfrm>
            <a:graphic>
              <a:graphicData uri="http://schemas.microsoft.com/office/drawing/2017/model3d">
                <am3d:model3d r:embed="rId5">
                  <am3d:spPr>
                    <a:xfrm>
                      <a:off x="0" y="0"/>
                      <a:ext cx="2360245" cy="2252981"/>
                    </a:xfrm>
                    <a:prstGeom prst="rect">
                      <a:avLst/>
                    </a:prstGeom>
                  </am3d:spPr>
                  <am3d:camera>
                    <am3d:pos x="0" y="0" z="65611063"/>
                    <am3d:up dx="0" dy="36000000" dz="0"/>
                    <am3d:lookAt x="0" y="0" z="0"/>
                    <am3d:perspective fov="2700000"/>
                  </am3d:camera>
                  <am3d:trans>
                    <am3d:meterPerModelUnit n="8472002" d="1000000"/>
                    <am3d:preTrans dx="0" dy="-17181960" dz="0"/>
                    <am3d:scale>
                      <am3d:sx n="1000000" d="1000000"/>
                      <am3d:sy n="1000000" d="1000000"/>
                      <am3d:sz n="1000000" d="1000000"/>
                    </am3d:scale>
                    <am3d:rot ax="-10799999" az="10799999"/>
                    <am3d:postTrans dx="0" dy="0" dz="0"/>
                  </am3d:trans>
                  <am3d:raster rName="Office3DRenderer" rVer="16.0.8326">
                    <am3d:blip r:embed="rId6"/>
                  </am3d:raster>
                  <am3d:objViewport viewportSz="33817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Gold star">
                <a:extLst>
                  <a:ext uri="{FF2B5EF4-FFF2-40B4-BE49-F238E27FC236}">
                    <a16:creationId xmlns:a16="http://schemas.microsoft.com/office/drawing/2014/main" id="{2B2BE312-A689-954A-8E81-526FD4A5C982}"/>
                  </a:ext>
                </a:extLst>
              </p:cNvPr>
              <p:cNvPicPr>
                <a:picLocks noGrp="1" noRot="1" noChangeAspect="1" noMove="1" noResize="1" noEditPoints="1" noAdjustHandles="1" noChangeArrowheads="1" noChangeShapeType="1" noCrop="1"/>
              </p:cNvPicPr>
              <p:nvPr/>
            </p:nvPicPr>
            <p:blipFill>
              <a:blip r:embed="rId6"/>
              <a:stretch>
                <a:fillRect/>
              </a:stretch>
            </p:blipFill>
            <p:spPr>
              <a:xfrm>
                <a:off x="9830230" y="4073605"/>
                <a:ext cx="2360245" cy="2252981"/>
              </a:xfrm>
              <a:prstGeom prst="rect">
                <a:avLst/>
              </a:prstGeom>
            </p:spPr>
          </p:pic>
        </mc:Fallback>
      </mc:AlternateContent>
      <p:sp>
        <p:nvSpPr>
          <p:cNvPr id="7" name="Rectangle 6">
            <a:extLst>
              <a:ext uri="{FF2B5EF4-FFF2-40B4-BE49-F238E27FC236}">
                <a16:creationId xmlns:a16="http://schemas.microsoft.com/office/drawing/2014/main" id="{046BCFC9-5F07-DED4-DF1D-C6D629DFB6D4}"/>
              </a:ext>
            </a:extLst>
          </p:cNvPr>
          <p:cNvSpPr/>
          <p:nvPr/>
        </p:nvSpPr>
        <p:spPr>
          <a:xfrm>
            <a:off x="10339405" y="4808533"/>
            <a:ext cx="1389324" cy="1169551"/>
          </a:xfrm>
          <a:prstGeom prst="rect">
            <a:avLst/>
          </a:prstGeom>
          <a:noFill/>
        </p:spPr>
        <p:txBody>
          <a:bodyPr wrap="square" lIns="91440" tIns="45720" rIns="91440" bIns="45720">
            <a:spAutoFit/>
          </a:bodyPr>
          <a:lstStyle/>
          <a:p>
            <a:pPr algn="ctr"/>
            <a:r>
              <a:rPr lang="en-GB" sz="2800" dirty="0">
                <a:ln w="0"/>
                <a:effectLst>
                  <a:outerShdw blurRad="38100" dist="19050" dir="2700000" algn="tl" rotWithShape="0">
                    <a:schemeClr val="dk1">
                      <a:alpha val="40000"/>
                    </a:schemeClr>
                  </a:outerShdw>
                </a:effectLst>
              </a:rPr>
              <a:t>78% </a:t>
            </a:r>
            <a:r>
              <a:rPr lang="en-GB" sz="1400" dirty="0">
                <a:ln w="0"/>
                <a:effectLst>
                  <a:outerShdw blurRad="38100" dist="19050" dir="2700000" algn="tl" rotWithShape="0">
                    <a:schemeClr val="dk1">
                      <a:alpha val="40000"/>
                    </a:schemeClr>
                  </a:outerShdw>
                </a:effectLst>
              </a:rPr>
              <a:t>Discount</a:t>
            </a:r>
            <a:br>
              <a:rPr lang="en-GB" sz="2800" dirty="0">
                <a:ln w="0"/>
                <a:effectLst>
                  <a:outerShdw blurRad="38100" dist="19050" dir="2700000" algn="tl" rotWithShape="0">
                    <a:schemeClr val="dk1">
                      <a:alpha val="40000"/>
                    </a:schemeClr>
                  </a:outerShdw>
                </a:effectLst>
              </a:rPr>
            </a:br>
            <a:r>
              <a:rPr lang="en-GB" sz="2800" b="1" dirty="0">
                <a:ln w="0"/>
                <a:effectLst>
                  <a:outerShdw blurRad="38100" dist="19050" dir="2700000" algn="tl" rotWithShape="0">
                    <a:schemeClr val="dk1">
                      <a:alpha val="40000"/>
                    </a:schemeClr>
                  </a:outerShdw>
                </a:effectLst>
              </a:rPr>
              <a:t>Y166</a:t>
            </a:r>
            <a:endParaRPr lang="en-GB" sz="28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02494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9603C9E-986D-E84C-1535-ACD4AE1FA117}"/>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2"/>
              </a:rPr>
              <a:t>SSC JE </a:t>
            </a:r>
            <a:r>
              <a:rPr lang="en-US" sz="2400" dirty="0">
                <a:solidFill>
                  <a:schemeClr val="tx1"/>
                </a:solidFill>
              </a:rPr>
              <a:t>Batch | </a:t>
            </a:r>
            <a:r>
              <a:rPr lang="en-US" sz="2400" dirty="0">
                <a:solidFill>
                  <a:schemeClr val="tx1"/>
                </a:solidFill>
                <a:hlinkClick r:id="rId3"/>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pic>
        <p:nvPicPr>
          <p:cNvPr id="5" name="Picture 4" descr="Text&#10;&#10;Description automatically generated with low confidence">
            <a:extLst>
              <a:ext uri="{FF2B5EF4-FFF2-40B4-BE49-F238E27FC236}">
                <a16:creationId xmlns:a16="http://schemas.microsoft.com/office/drawing/2014/main" id="{8789D7AC-652F-2561-3F4B-07E55E1EF9CC}"/>
              </a:ext>
            </a:extLst>
          </p:cNvPr>
          <p:cNvPicPr>
            <a:picLocks noChangeAspect="1"/>
          </p:cNvPicPr>
          <p:nvPr/>
        </p:nvPicPr>
        <p:blipFill>
          <a:blip r:embed="rId4"/>
          <a:stretch>
            <a:fillRect/>
          </a:stretch>
        </p:blipFill>
        <p:spPr>
          <a:xfrm>
            <a:off x="411788" y="106569"/>
            <a:ext cx="11073630" cy="6228917"/>
          </a:xfrm>
          <a:prstGeom prst="rect">
            <a:avLst/>
          </a:prstGeom>
        </p:spPr>
      </p:pic>
      <mc:AlternateContent xmlns:mc="http://schemas.openxmlformats.org/markup-compatibility/2006">
        <mc:Choice xmlns:am3d="http://schemas.microsoft.com/office/drawing/2017/model3d" Requires="am3d">
          <p:graphicFrame>
            <p:nvGraphicFramePr>
              <p:cNvPr id="6" name="3D Model 5" descr="Gold star">
                <a:extLst>
                  <a:ext uri="{FF2B5EF4-FFF2-40B4-BE49-F238E27FC236}">
                    <a16:creationId xmlns:a16="http://schemas.microsoft.com/office/drawing/2014/main" id="{2B2BE312-A689-954A-8E81-526FD4A5C982}"/>
                  </a:ext>
                </a:extLst>
              </p:cNvPr>
              <p:cNvGraphicFramePr>
                <a:graphicFrameLocks noChangeAspect="1"/>
              </p:cNvGraphicFramePr>
              <p:nvPr/>
            </p:nvGraphicFramePr>
            <p:xfrm>
              <a:off x="9830230" y="4073606"/>
              <a:ext cx="2360246" cy="2252980"/>
            </p:xfrm>
            <a:graphic>
              <a:graphicData uri="http://schemas.microsoft.com/office/drawing/2017/model3d">
                <am3d:model3d r:embed="rId5">
                  <am3d:spPr>
                    <a:xfrm>
                      <a:off x="0" y="0"/>
                      <a:ext cx="2360246" cy="2252980"/>
                    </a:xfrm>
                    <a:prstGeom prst="rect">
                      <a:avLst/>
                    </a:prstGeom>
                  </am3d:spPr>
                  <am3d:camera>
                    <am3d:pos x="0" y="0" z="65611063"/>
                    <am3d:up dx="0" dy="36000000" dz="0"/>
                    <am3d:lookAt x="0" y="0" z="0"/>
                    <am3d:perspective fov="2700000"/>
                  </am3d:camera>
                  <am3d:trans>
                    <am3d:meterPerModelUnit n="8472002" d="1000000"/>
                    <am3d:preTrans dx="0" dy="-17181960" dz="0"/>
                    <am3d:scale>
                      <am3d:sx n="1000000" d="1000000"/>
                      <am3d:sy n="1000000" d="1000000"/>
                      <am3d:sz n="1000000" d="1000000"/>
                    </am3d:scale>
                    <am3d:rot ay="10800000"/>
                    <am3d:postTrans dx="0" dy="0" dz="0"/>
                  </am3d:trans>
                  <am3d:raster rName="Office3DRenderer" rVer="16.0.8326">
                    <am3d:blip r:embed="rId6"/>
                  </am3d:raster>
                  <am3d:objViewport viewportSz="33817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Gold star">
                <a:extLst>
                  <a:ext uri="{FF2B5EF4-FFF2-40B4-BE49-F238E27FC236}">
                    <a16:creationId xmlns:a16="http://schemas.microsoft.com/office/drawing/2014/main" id="{2B2BE312-A689-954A-8E81-526FD4A5C982}"/>
                  </a:ext>
                </a:extLst>
              </p:cNvPr>
              <p:cNvPicPr>
                <a:picLocks noGrp="1" noRot="1" noChangeAspect="1" noMove="1" noResize="1" noEditPoints="1" noAdjustHandles="1" noChangeArrowheads="1" noChangeShapeType="1" noCrop="1"/>
              </p:cNvPicPr>
              <p:nvPr/>
            </p:nvPicPr>
            <p:blipFill>
              <a:blip r:embed="rId6"/>
              <a:stretch>
                <a:fillRect/>
              </a:stretch>
            </p:blipFill>
            <p:spPr>
              <a:xfrm>
                <a:off x="9830230" y="4073606"/>
                <a:ext cx="2360246" cy="2252980"/>
              </a:xfrm>
              <a:prstGeom prst="rect">
                <a:avLst/>
              </a:prstGeom>
            </p:spPr>
          </p:pic>
        </mc:Fallback>
      </mc:AlternateContent>
      <p:sp>
        <p:nvSpPr>
          <p:cNvPr id="7" name="Rectangle 6">
            <a:extLst>
              <a:ext uri="{FF2B5EF4-FFF2-40B4-BE49-F238E27FC236}">
                <a16:creationId xmlns:a16="http://schemas.microsoft.com/office/drawing/2014/main" id="{046BCFC9-5F07-DED4-DF1D-C6D629DFB6D4}"/>
              </a:ext>
            </a:extLst>
          </p:cNvPr>
          <p:cNvSpPr/>
          <p:nvPr/>
        </p:nvSpPr>
        <p:spPr>
          <a:xfrm>
            <a:off x="10339405" y="4808533"/>
            <a:ext cx="1389324" cy="1169551"/>
          </a:xfrm>
          <a:prstGeom prst="rect">
            <a:avLst/>
          </a:prstGeom>
          <a:noFill/>
        </p:spPr>
        <p:txBody>
          <a:bodyPr wrap="square" lIns="91440" tIns="45720" rIns="91440" bIns="45720">
            <a:spAutoFit/>
          </a:bodyPr>
          <a:lstStyle/>
          <a:p>
            <a:pPr algn="ctr"/>
            <a:r>
              <a:rPr lang="en-GB" sz="2800" dirty="0">
                <a:ln w="0"/>
                <a:effectLst>
                  <a:outerShdw blurRad="38100" dist="19050" dir="2700000" algn="tl" rotWithShape="0">
                    <a:schemeClr val="dk1">
                      <a:alpha val="40000"/>
                    </a:schemeClr>
                  </a:outerShdw>
                </a:effectLst>
              </a:rPr>
              <a:t>78% </a:t>
            </a:r>
            <a:r>
              <a:rPr lang="en-GB" sz="1400" dirty="0">
                <a:ln w="0"/>
                <a:effectLst>
                  <a:outerShdw blurRad="38100" dist="19050" dir="2700000" algn="tl" rotWithShape="0">
                    <a:schemeClr val="dk1">
                      <a:alpha val="40000"/>
                    </a:schemeClr>
                  </a:outerShdw>
                </a:effectLst>
              </a:rPr>
              <a:t>Discount</a:t>
            </a:r>
            <a:br>
              <a:rPr lang="en-GB" sz="2800" dirty="0">
                <a:ln w="0"/>
                <a:effectLst>
                  <a:outerShdw blurRad="38100" dist="19050" dir="2700000" algn="tl" rotWithShape="0">
                    <a:schemeClr val="dk1">
                      <a:alpha val="40000"/>
                    </a:schemeClr>
                  </a:outerShdw>
                </a:effectLst>
              </a:rPr>
            </a:br>
            <a:r>
              <a:rPr lang="en-GB" sz="2800" b="1" dirty="0">
                <a:ln w="0"/>
                <a:effectLst>
                  <a:outerShdw blurRad="38100" dist="19050" dir="2700000" algn="tl" rotWithShape="0">
                    <a:schemeClr val="dk1">
                      <a:alpha val="40000"/>
                    </a:schemeClr>
                  </a:outerShdw>
                </a:effectLst>
              </a:rPr>
              <a:t>Y166</a:t>
            </a:r>
            <a:endParaRPr lang="en-GB" sz="28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44508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FC54-4807-BE97-2D12-68A4B9F33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1EADA57-4C46-BC4F-B110-B0717462A1A1}"/>
              </a:ext>
            </a:extLst>
          </p:cNvPr>
          <p:cNvSpPr/>
          <p:nvPr/>
        </p:nvSpPr>
        <p:spPr>
          <a:xfrm>
            <a:off x="106556" y="798877"/>
            <a:ext cx="3001911" cy="441211"/>
          </a:xfrm>
          <a:prstGeom prst="rect">
            <a:avLst/>
          </a:prstGeom>
          <a:noFill/>
        </p:spPr>
        <p:txBody>
          <a:bodyPr wrap="none" lIns="91440" tIns="45720" rIns="91440" bIns="45720">
            <a:spAutoFit/>
          </a:bodyPr>
          <a:lstStyle/>
          <a:p>
            <a:pPr algn="ctr"/>
            <a:r>
              <a:rPr lang="en-US" sz="2267" dirty="0">
                <a:ln w="0"/>
                <a:effectLst>
                  <a:outerShdw blurRad="38100" dist="19050" dir="2700000" algn="tl" rotWithShape="0">
                    <a:schemeClr val="dk1">
                      <a:alpha val="40000"/>
                    </a:schemeClr>
                  </a:outerShdw>
                </a:effectLst>
              </a:rPr>
              <a:t>Mechanical Engineering</a:t>
            </a:r>
          </a:p>
        </p:txBody>
      </p:sp>
      <p:sp>
        <p:nvSpPr>
          <p:cNvPr id="8" name="Rectangle 7">
            <a:extLst>
              <a:ext uri="{FF2B5EF4-FFF2-40B4-BE49-F238E27FC236}">
                <a16:creationId xmlns:a16="http://schemas.microsoft.com/office/drawing/2014/main" id="{97CDA65A-F32D-1C47-9158-FF7984B15006}"/>
              </a:ext>
            </a:extLst>
          </p:cNvPr>
          <p:cNvSpPr/>
          <p:nvPr/>
        </p:nvSpPr>
        <p:spPr>
          <a:xfrm>
            <a:off x="-202492" y="1580229"/>
            <a:ext cx="3535600" cy="492443"/>
          </a:xfrm>
          <a:prstGeom prst="rect">
            <a:avLst/>
          </a:prstGeom>
          <a:noFill/>
          <a:ln w="38100">
            <a:no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GB" sz="2600" b="1" dirty="0">
                <a:ln/>
                <a:effectLst>
                  <a:outerShdw blurRad="50800" dist="38100" dir="2700000" algn="tl" rotWithShape="0">
                    <a:prstClr val="black">
                      <a:alpha val="40000"/>
                    </a:prstClr>
                  </a:outerShdw>
                </a:effectLst>
                <a:highlight>
                  <a:srgbClr val="FFFF00"/>
                </a:highlight>
                <a:latin typeface="Britannic Bold" panose="020B0903060703020204" pitchFamily="34" charset="77"/>
              </a:rPr>
              <a:t>Use </a:t>
            </a:r>
            <a:r>
              <a:rPr lang="en-GB" sz="2600" b="1" cap="none" spc="0" dirty="0">
                <a:ln/>
                <a:effectLst>
                  <a:outerShdw blurRad="50800" dist="38100" dir="2700000" algn="tl" rotWithShape="0">
                    <a:prstClr val="black">
                      <a:alpha val="40000"/>
                    </a:prstClr>
                  </a:outerShdw>
                </a:effectLst>
                <a:highlight>
                  <a:srgbClr val="FFFF00"/>
                </a:highlight>
                <a:latin typeface="Britannic Bold" panose="020B0903060703020204" pitchFamily="34" charset="77"/>
              </a:rPr>
              <a:t>Code : “Y166”</a:t>
            </a:r>
          </a:p>
        </p:txBody>
      </p:sp>
      <p:sp>
        <p:nvSpPr>
          <p:cNvPr id="9" name="Rectangle 8">
            <a:extLst>
              <a:ext uri="{FF2B5EF4-FFF2-40B4-BE49-F238E27FC236}">
                <a16:creationId xmlns:a16="http://schemas.microsoft.com/office/drawing/2014/main" id="{1E54FA83-1C91-CC41-90CD-F6A49C809374}"/>
              </a:ext>
            </a:extLst>
          </p:cNvPr>
          <p:cNvSpPr/>
          <p:nvPr/>
        </p:nvSpPr>
        <p:spPr>
          <a:xfrm>
            <a:off x="0" y="1179669"/>
            <a:ext cx="3130616" cy="523220"/>
          </a:xfrm>
          <a:prstGeom prst="rect">
            <a:avLst/>
          </a:prstGeom>
          <a:noFill/>
        </p:spPr>
        <p:txBody>
          <a:bodyPr wrap="square" lIns="91440" tIns="45720" rIns="91440" bIns="45720">
            <a:spAutoFit/>
          </a:bodyPr>
          <a:lstStyle/>
          <a:p>
            <a:pPr algn="ctr"/>
            <a:r>
              <a:rPr lang="en-GB" sz="2800" b="0" cap="none" spc="0" dirty="0">
                <a:ln w="0"/>
                <a:effectLst>
                  <a:outerShdw blurRad="38100" dist="19050" dir="2700000" algn="tl" rotWithShape="0">
                    <a:schemeClr val="dk1">
                      <a:alpha val="40000"/>
                    </a:schemeClr>
                  </a:outerShdw>
                </a:effectLst>
                <a:latin typeface="Apple Chancery" panose="03020702040506060504" pitchFamily="66" charset="-79"/>
                <a:cs typeface="Apple Chancery" panose="03020702040506060504" pitchFamily="66" charset="-79"/>
              </a:rPr>
              <a:t>For 78% Discount</a:t>
            </a:r>
          </a:p>
        </p:txBody>
      </p:sp>
      <p:sp>
        <p:nvSpPr>
          <p:cNvPr id="2" name="TextBox 1">
            <a:extLst>
              <a:ext uri="{FF2B5EF4-FFF2-40B4-BE49-F238E27FC236}">
                <a16:creationId xmlns:a16="http://schemas.microsoft.com/office/drawing/2014/main" id="{17107867-126F-4911-B184-76A978DBBF34}"/>
              </a:ext>
            </a:extLst>
          </p:cNvPr>
          <p:cNvSpPr txBox="1"/>
          <p:nvPr/>
        </p:nvSpPr>
        <p:spPr>
          <a:xfrm>
            <a:off x="0" y="288272"/>
            <a:ext cx="9683827"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4" name="Rounded Rectangle 3">
            <a:extLst>
              <a:ext uri="{FF2B5EF4-FFF2-40B4-BE49-F238E27FC236}">
                <a16:creationId xmlns:a16="http://schemas.microsoft.com/office/drawing/2014/main" id="{0F6AFC78-8255-15EC-E7B1-4F32129C8948}"/>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3"/>
              </a:rPr>
              <a:t>SSC JE </a:t>
            </a:r>
            <a:r>
              <a:rPr lang="en-US" sz="2400" dirty="0">
                <a:solidFill>
                  <a:schemeClr val="tx1"/>
                </a:solidFill>
              </a:rPr>
              <a:t>Batch | </a:t>
            </a:r>
            <a:r>
              <a:rPr lang="en-US" sz="2400" dirty="0">
                <a:solidFill>
                  <a:schemeClr val="tx1"/>
                </a:solidFill>
                <a:hlinkClick r:id="rId4"/>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mc:AlternateContent xmlns:mc="http://schemas.openxmlformats.org/markup-compatibility/2006">
        <mc:Choice xmlns:am3d="http://schemas.microsoft.com/office/drawing/2017/model3d" Requires="am3d">
          <p:graphicFrame>
            <p:nvGraphicFramePr>
              <p:cNvPr id="10" name="3D Model 9" descr="Gold star">
                <a:extLst>
                  <a:ext uri="{FF2B5EF4-FFF2-40B4-BE49-F238E27FC236}">
                    <a16:creationId xmlns:a16="http://schemas.microsoft.com/office/drawing/2014/main" id="{EEB27FFA-011E-3FE9-1CC0-D7A77EE8393C}"/>
                  </a:ext>
                </a:extLst>
              </p:cNvPr>
              <p:cNvGraphicFramePr>
                <a:graphicFrameLocks noChangeAspect="1"/>
              </p:cNvGraphicFramePr>
              <p:nvPr/>
            </p:nvGraphicFramePr>
            <p:xfrm>
              <a:off x="9443113" y="3743822"/>
              <a:ext cx="2748887" cy="2623958"/>
            </p:xfrm>
            <a:graphic>
              <a:graphicData uri="http://schemas.microsoft.com/office/drawing/2017/model3d">
                <am3d:model3d r:embed="rId5">
                  <am3d:spPr>
                    <a:xfrm>
                      <a:off x="0" y="0"/>
                      <a:ext cx="2748887" cy="2623958"/>
                    </a:xfrm>
                    <a:prstGeom prst="rect">
                      <a:avLst/>
                    </a:prstGeom>
                  </am3d:spPr>
                  <am3d:camera>
                    <am3d:pos x="0" y="0" z="65611063"/>
                    <am3d:up dx="0" dy="36000000" dz="0"/>
                    <am3d:lookAt x="0" y="0" z="0"/>
                    <am3d:perspective fov="2700000"/>
                  </am3d:camera>
                  <am3d:trans>
                    <am3d:meterPerModelUnit n="8472002" d="1000000"/>
                    <am3d:preTrans dx="0" dy="-17181960" dz="0"/>
                    <am3d:scale>
                      <am3d:sx n="1000000" d="1000000"/>
                      <am3d:sy n="1000000" d="1000000"/>
                      <am3d:sz n="1000000" d="1000000"/>
                    </am3d:scale>
                    <am3d:rot ay="10800000"/>
                    <am3d:postTrans dx="0" dy="0" dz="0"/>
                  </am3d:trans>
                  <am3d:raster rName="Office3DRenderer" rVer="16.0.8326">
                    <am3d:blip r:embed="rId6"/>
                  </am3d:raster>
                  <am3d:objViewport viewportSz="39386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Gold star">
                <a:extLst>
                  <a:ext uri="{FF2B5EF4-FFF2-40B4-BE49-F238E27FC236}">
                    <a16:creationId xmlns:a16="http://schemas.microsoft.com/office/drawing/2014/main" id="{EEB27FFA-011E-3FE9-1CC0-D7A77EE8393C}"/>
                  </a:ext>
                </a:extLst>
              </p:cNvPr>
              <p:cNvPicPr>
                <a:picLocks noGrp="1" noRot="1" noChangeAspect="1" noMove="1" noResize="1" noEditPoints="1" noAdjustHandles="1" noChangeArrowheads="1" noChangeShapeType="1" noCrop="1"/>
              </p:cNvPicPr>
              <p:nvPr/>
            </p:nvPicPr>
            <p:blipFill>
              <a:blip r:embed="rId6"/>
              <a:stretch>
                <a:fillRect/>
              </a:stretch>
            </p:blipFill>
            <p:spPr>
              <a:xfrm>
                <a:off x="9443113" y="3743822"/>
                <a:ext cx="2748887" cy="2623958"/>
              </a:xfrm>
              <a:prstGeom prst="rect">
                <a:avLst/>
              </a:prstGeom>
            </p:spPr>
          </p:pic>
        </mc:Fallback>
      </mc:AlternateContent>
      <p:sp>
        <p:nvSpPr>
          <p:cNvPr id="11" name="Rectangle 10">
            <a:extLst>
              <a:ext uri="{FF2B5EF4-FFF2-40B4-BE49-F238E27FC236}">
                <a16:creationId xmlns:a16="http://schemas.microsoft.com/office/drawing/2014/main" id="{FA583182-C8D9-B904-92D3-AFEC4BBBAF81}"/>
              </a:ext>
            </a:extLst>
          </p:cNvPr>
          <p:cNvSpPr/>
          <p:nvPr/>
        </p:nvSpPr>
        <p:spPr>
          <a:xfrm>
            <a:off x="10007400" y="4697429"/>
            <a:ext cx="1722853" cy="1077218"/>
          </a:xfrm>
          <a:prstGeom prst="rect">
            <a:avLst/>
          </a:prstGeom>
          <a:noFill/>
        </p:spPr>
        <p:txBody>
          <a:bodyPr wrap="square" lIns="91440" tIns="45720" rIns="91440" bIns="45720">
            <a:spAutoFit/>
          </a:bodyPr>
          <a:lstStyle/>
          <a:p>
            <a:pPr algn="ctr"/>
            <a:r>
              <a:rPr lang="en-GB" sz="3200" dirty="0">
                <a:ln w="0"/>
                <a:effectLst>
                  <a:outerShdw blurRad="38100" dist="19050" dir="2700000" algn="tl" rotWithShape="0">
                    <a:schemeClr val="dk1">
                      <a:alpha val="40000"/>
                    </a:schemeClr>
                  </a:outerShdw>
                </a:effectLst>
              </a:rPr>
              <a:t>78% </a:t>
            </a:r>
            <a:r>
              <a:rPr lang="en-GB" sz="1600" dirty="0">
                <a:ln w="0"/>
                <a:effectLst>
                  <a:outerShdw blurRad="38100" dist="19050" dir="2700000" algn="tl" rotWithShape="0">
                    <a:schemeClr val="dk1">
                      <a:alpha val="40000"/>
                    </a:schemeClr>
                  </a:outerShdw>
                </a:effectLst>
              </a:rPr>
              <a:t>Discount</a:t>
            </a:r>
            <a:br>
              <a:rPr lang="en-GB" sz="3200" dirty="0">
                <a:ln w="0"/>
                <a:effectLst>
                  <a:outerShdw blurRad="38100" dist="19050" dir="2700000" algn="tl" rotWithShape="0">
                    <a:schemeClr val="dk1">
                      <a:alpha val="40000"/>
                    </a:schemeClr>
                  </a:outerShdw>
                </a:effectLst>
              </a:rPr>
            </a:br>
            <a:r>
              <a:rPr lang="en-GB" sz="3200" b="1" dirty="0">
                <a:ln w="0"/>
                <a:effectLst>
                  <a:outerShdw blurRad="38100" dist="19050" dir="2700000" algn="tl" rotWithShape="0">
                    <a:schemeClr val="dk1">
                      <a:alpha val="40000"/>
                    </a:schemeClr>
                  </a:outerShdw>
                </a:effectLst>
              </a:rPr>
              <a:t>Y166</a:t>
            </a:r>
            <a:endParaRPr lang="en-GB" sz="3200" b="1" cap="none" spc="0" dirty="0">
              <a:ln w="0"/>
              <a:solidFill>
                <a:schemeClr val="tx1"/>
              </a:solidFill>
              <a:effectLst>
                <a:outerShdw blurRad="38100" dist="19050" dir="2700000" algn="tl" rotWithShape="0">
                  <a:schemeClr val="dk1">
                    <a:alpha val="40000"/>
                  </a:schemeClr>
                </a:outerShdw>
              </a:effectLst>
            </a:endParaRPr>
          </a:p>
        </p:txBody>
      </p:sp>
      <p:pic>
        <p:nvPicPr>
          <p:cNvPr id="3" name="Picture 2" descr="Inspirational Quotes Teach Us About Life | Psychology Today">
            <a:extLst>
              <a:ext uri="{FF2B5EF4-FFF2-40B4-BE49-F238E27FC236}">
                <a16:creationId xmlns:a16="http://schemas.microsoft.com/office/drawing/2014/main" id="{A552DA98-85DA-8AF2-6966-E7AB762EE2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0985" y="1028510"/>
            <a:ext cx="5555977" cy="369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226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FC54-4807-BE97-2D12-68A4B9F33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5DF7EB75-F648-582A-62C4-892B0B898751}"/>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3"/>
              </a:rPr>
              <a:t>SSC JE </a:t>
            </a:r>
            <a:r>
              <a:rPr lang="en-US" sz="2400" dirty="0">
                <a:solidFill>
                  <a:schemeClr val="tx1"/>
                </a:solidFill>
              </a:rPr>
              <a:t>Batch | </a:t>
            </a:r>
            <a:r>
              <a:rPr lang="en-US" sz="2400" dirty="0">
                <a:solidFill>
                  <a:schemeClr val="tx1"/>
                </a:solidFill>
                <a:hlinkClick r:id="rId4"/>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3" name="TextBox 2">
            <a:extLst>
              <a:ext uri="{FF2B5EF4-FFF2-40B4-BE49-F238E27FC236}">
                <a16:creationId xmlns:a16="http://schemas.microsoft.com/office/drawing/2014/main" id="{10FFF2B0-7F55-C96A-DF33-0F540CECCF42}"/>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Tree>
    <p:extLst>
      <p:ext uri="{BB962C8B-B14F-4D97-AF65-F5344CB8AC3E}">
        <p14:creationId xmlns:p14="http://schemas.microsoft.com/office/powerpoint/2010/main" val="5294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5" name="Picture 4">
            <a:extLst>
              <a:ext uri="{FF2B5EF4-FFF2-40B4-BE49-F238E27FC236}">
                <a16:creationId xmlns:a16="http://schemas.microsoft.com/office/drawing/2014/main" id="{D9BF4B17-88FB-3132-7858-E111D3225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B36D2864-13C9-05EB-F44A-4B87A85FADA8}"/>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9" name="TextBox 8">
            <a:extLst>
              <a:ext uri="{FF2B5EF4-FFF2-40B4-BE49-F238E27FC236}">
                <a16:creationId xmlns:a16="http://schemas.microsoft.com/office/drawing/2014/main" id="{C8714BC4-A008-D65C-D6E6-270DF2976CD1}"/>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6096000" y="829608"/>
            <a:ext cx="5998886" cy="461665"/>
          </a:xfrm>
          <a:prstGeom prst="rect">
            <a:avLst/>
          </a:prstGeom>
        </p:spPr>
        <p:txBody>
          <a:bodyPr wrap="none">
            <a:spAutoFit/>
          </a:bodyPr>
          <a:lstStyle/>
          <a:p>
            <a:r>
              <a:rPr lang="en-US" sz="2400" b="1" i="0" dirty="0">
                <a:solidFill>
                  <a:srgbClr val="000000"/>
                </a:solidFill>
                <a:effectLst/>
                <a:latin typeface="Montserrat"/>
              </a:rPr>
              <a:t>What Is Heat Treatment? Methods &amp; Benefits</a:t>
            </a:r>
          </a:p>
        </p:txBody>
      </p:sp>
      <p:sp>
        <p:nvSpPr>
          <p:cNvPr id="3" name="Rectangle 2">
            <a:extLst>
              <a:ext uri="{FF2B5EF4-FFF2-40B4-BE49-F238E27FC236}">
                <a16:creationId xmlns:a16="http://schemas.microsoft.com/office/drawing/2014/main" id="{CF7E5BF2-8F35-4D1F-AFEF-6C1FCE71FC1C}"/>
              </a:ext>
            </a:extLst>
          </p:cNvPr>
          <p:cNvSpPr/>
          <p:nvPr/>
        </p:nvSpPr>
        <p:spPr>
          <a:xfrm>
            <a:off x="6277053" y="1550497"/>
            <a:ext cx="6096000" cy="1200329"/>
          </a:xfrm>
          <a:prstGeom prst="rect">
            <a:avLst/>
          </a:prstGeom>
        </p:spPr>
        <p:txBody>
          <a:bodyPr>
            <a:spAutoFit/>
          </a:bodyPr>
          <a:lstStyle/>
          <a:p>
            <a:r>
              <a:rPr lang="en-US" sz="2400" i="0" dirty="0">
                <a:solidFill>
                  <a:srgbClr val="000000"/>
                </a:solidFill>
                <a:effectLst/>
                <a:latin typeface="Montserrat"/>
              </a:rPr>
              <a:t>Heat treatment is the process of heating and cooling metals, using specific predetermined methods to obtain desired properties</a:t>
            </a:r>
            <a:endParaRPr lang="en-IN" sz="2400" dirty="0"/>
          </a:p>
        </p:txBody>
      </p:sp>
      <p:sp>
        <p:nvSpPr>
          <p:cNvPr id="4" name="Rectangle 3">
            <a:extLst>
              <a:ext uri="{FF2B5EF4-FFF2-40B4-BE49-F238E27FC236}">
                <a16:creationId xmlns:a16="http://schemas.microsoft.com/office/drawing/2014/main" id="{3C75EC7A-B4DA-4675-8104-F62788F230E8}"/>
              </a:ext>
            </a:extLst>
          </p:cNvPr>
          <p:cNvSpPr/>
          <p:nvPr/>
        </p:nvSpPr>
        <p:spPr>
          <a:xfrm>
            <a:off x="6277053" y="2979773"/>
            <a:ext cx="5817833" cy="1200329"/>
          </a:xfrm>
          <a:prstGeom prst="rect">
            <a:avLst/>
          </a:prstGeom>
        </p:spPr>
        <p:txBody>
          <a:bodyPr wrap="square">
            <a:spAutoFit/>
          </a:bodyPr>
          <a:lstStyle/>
          <a:p>
            <a:r>
              <a:rPr lang="en-US" sz="2400" b="0" i="0" dirty="0">
                <a:solidFill>
                  <a:srgbClr val="000000"/>
                </a:solidFill>
                <a:effectLst/>
                <a:latin typeface="Montserrat"/>
              </a:rPr>
              <a:t>Both </a:t>
            </a:r>
            <a:r>
              <a:rPr lang="en-US" sz="2400" b="0" i="0" u="sng" dirty="0">
                <a:solidFill>
                  <a:srgbClr val="F9423A"/>
                </a:solidFill>
                <a:effectLst/>
                <a:latin typeface="Montserrat"/>
              </a:rPr>
              <a:t>ferrous as well as non-ferrous metals</a:t>
            </a:r>
            <a:r>
              <a:rPr lang="en-US" sz="2400" b="0" i="0" u="sng" dirty="0">
                <a:solidFill>
                  <a:srgbClr val="000000"/>
                </a:solidFill>
                <a:effectLst/>
                <a:latin typeface="Montserrat"/>
              </a:rPr>
              <a:t> </a:t>
            </a:r>
            <a:r>
              <a:rPr lang="en-US" sz="2400" b="0" i="0" dirty="0">
                <a:solidFill>
                  <a:srgbClr val="000000"/>
                </a:solidFill>
                <a:effectLst/>
                <a:latin typeface="Montserrat"/>
              </a:rPr>
              <a:t>undergo heat treatment before putting them to use.</a:t>
            </a:r>
            <a:endParaRPr lang="en-IN" sz="2400" dirty="0"/>
          </a:p>
        </p:txBody>
      </p:sp>
      <p:pic>
        <p:nvPicPr>
          <p:cNvPr id="11" name="Picture 10">
            <a:extLst>
              <a:ext uri="{FF2B5EF4-FFF2-40B4-BE49-F238E27FC236}">
                <a16:creationId xmlns:a16="http://schemas.microsoft.com/office/drawing/2014/main" id="{414AF045-5084-49DD-A1E3-BBC3F5339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456" y="942589"/>
            <a:ext cx="5801553" cy="2951667"/>
          </a:xfrm>
          <a:prstGeom prst="rect">
            <a:avLst/>
          </a:prstGeom>
          <a:ln>
            <a:noFill/>
          </a:ln>
          <a:effectLst>
            <a:softEdge rad="112500"/>
          </a:effectLst>
        </p:spPr>
      </p:pic>
      <p:sp>
        <p:nvSpPr>
          <p:cNvPr id="12" name="Rectangle 11">
            <a:extLst>
              <a:ext uri="{FF2B5EF4-FFF2-40B4-BE49-F238E27FC236}">
                <a16:creationId xmlns:a16="http://schemas.microsoft.com/office/drawing/2014/main" id="{8C7E50CE-CABE-4031-8488-083849D9610C}"/>
              </a:ext>
            </a:extLst>
          </p:cNvPr>
          <p:cNvSpPr/>
          <p:nvPr/>
        </p:nvSpPr>
        <p:spPr>
          <a:xfrm>
            <a:off x="6096000" y="4380918"/>
            <a:ext cx="2978251" cy="830997"/>
          </a:xfrm>
          <a:prstGeom prst="rect">
            <a:avLst/>
          </a:prstGeom>
        </p:spPr>
        <p:txBody>
          <a:bodyPr wrap="none">
            <a:spAutoFit/>
          </a:bodyPr>
          <a:lstStyle/>
          <a:p>
            <a:pPr marL="342900" indent="-342900">
              <a:buFont typeface="Arial" panose="020B0604020202020204" pitchFamily="34" charset="0"/>
              <a:buChar char="•"/>
            </a:pPr>
            <a:r>
              <a:rPr lang="en-US" sz="2400" dirty="0">
                <a:solidFill>
                  <a:srgbClr val="F9423A"/>
                </a:solidFill>
                <a:latin typeface="Montserrat"/>
              </a:rPr>
              <a:t>Ferrous Metals</a:t>
            </a:r>
          </a:p>
          <a:p>
            <a:pPr marL="342900" indent="-342900">
              <a:buFont typeface="Arial" panose="020B0604020202020204" pitchFamily="34" charset="0"/>
              <a:buChar char="•"/>
            </a:pPr>
            <a:r>
              <a:rPr lang="en-US" sz="2400" dirty="0">
                <a:solidFill>
                  <a:srgbClr val="F9423A"/>
                </a:solidFill>
                <a:latin typeface="Montserrat"/>
              </a:rPr>
              <a:t>non-ferrous metals</a:t>
            </a:r>
            <a:r>
              <a:rPr lang="en-US" sz="2400" dirty="0">
                <a:solidFill>
                  <a:srgbClr val="000000"/>
                </a:solidFill>
                <a:latin typeface="Montserrat"/>
              </a:rPr>
              <a:t> </a:t>
            </a:r>
            <a:endParaRPr lang="en-IN" sz="2400" dirty="0"/>
          </a:p>
        </p:txBody>
      </p:sp>
      <p:pic>
        <p:nvPicPr>
          <p:cNvPr id="14" name="Picture 13" descr="A picture containing drawing&#10;&#10;Description automatically generated">
            <a:extLst>
              <a:ext uri="{FF2B5EF4-FFF2-40B4-BE49-F238E27FC236}">
                <a16:creationId xmlns:a16="http://schemas.microsoft.com/office/drawing/2014/main" id="{E6143656-9324-404A-A2C6-0670DE4E0D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500" b="99875" l="10000" r="90000">
                        <a14:foregroundMark x1="35444" y1="4500" x2="45444" y2="4500"/>
                        <a14:foregroundMark x1="44222" y1="95000" x2="49444" y2="94250"/>
                        <a14:foregroundMark x1="46556" y1="99625" x2="48778" y2="99875"/>
                      </a14:backgroundRemoval>
                    </a14:imgEffect>
                  </a14:imgLayer>
                </a14:imgProps>
              </a:ext>
              <a:ext uri="{28A0092B-C50C-407E-A947-70E740481C1C}">
                <a14:useLocalDpi xmlns:a14="http://schemas.microsoft.com/office/drawing/2010/main" val="0"/>
              </a:ext>
            </a:extLst>
          </a:blip>
          <a:stretch>
            <a:fillRect/>
          </a:stretch>
        </p:blipFill>
        <p:spPr>
          <a:xfrm>
            <a:off x="8877006" y="4100203"/>
            <a:ext cx="2079326" cy="1848290"/>
          </a:xfrm>
          <a:prstGeom prst="rect">
            <a:avLst/>
          </a:prstGeom>
        </p:spPr>
      </p:pic>
    </p:spTree>
    <p:extLst>
      <p:ext uri="{BB962C8B-B14F-4D97-AF65-F5344CB8AC3E}">
        <p14:creationId xmlns:p14="http://schemas.microsoft.com/office/powerpoint/2010/main" val="142973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80">
                                          <p:stCondLst>
                                            <p:cond delay="0"/>
                                          </p:stCondLst>
                                        </p:cTn>
                                        <p:tgtEl>
                                          <p:spTgt spid="14"/>
                                        </p:tgtEl>
                                      </p:cBhvr>
                                    </p:animEffect>
                                    <p:anim calcmode="lin" valueType="num">
                                      <p:cBhvr>
                                        <p:cTn id="4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0" dur="26">
                                          <p:stCondLst>
                                            <p:cond delay="650"/>
                                          </p:stCondLst>
                                        </p:cTn>
                                        <p:tgtEl>
                                          <p:spTgt spid="14"/>
                                        </p:tgtEl>
                                      </p:cBhvr>
                                      <p:to x="100000" y="60000"/>
                                    </p:animScale>
                                    <p:animScale>
                                      <p:cBhvr>
                                        <p:cTn id="51" dur="166" decel="50000">
                                          <p:stCondLst>
                                            <p:cond delay="676"/>
                                          </p:stCondLst>
                                        </p:cTn>
                                        <p:tgtEl>
                                          <p:spTgt spid="14"/>
                                        </p:tgtEl>
                                      </p:cBhvr>
                                      <p:to x="100000" y="100000"/>
                                    </p:animScale>
                                    <p:animScale>
                                      <p:cBhvr>
                                        <p:cTn id="52" dur="26">
                                          <p:stCondLst>
                                            <p:cond delay="1312"/>
                                          </p:stCondLst>
                                        </p:cTn>
                                        <p:tgtEl>
                                          <p:spTgt spid="14"/>
                                        </p:tgtEl>
                                      </p:cBhvr>
                                      <p:to x="100000" y="80000"/>
                                    </p:animScale>
                                    <p:animScale>
                                      <p:cBhvr>
                                        <p:cTn id="53" dur="166" decel="50000">
                                          <p:stCondLst>
                                            <p:cond delay="1338"/>
                                          </p:stCondLst>
                                        </p:cTn>
                                        <p:tgtEl>
                                          <p:spTgt spid="14"/>
                                        </p:tgtEl>
                                      </p:cBhvr>
                                      <p:to x="100000" y="100000"/>
                                    </p:animScale>
                                    <p:animScale>
                                      <p:cBhvr>
                                        <p:cTn id="54" dur="26">
                                          <p:stCondLst>
                                            <p:cond delay="1642"/>
                                          </p:stCondLst>
                                        </p:cTn>
                                        <p:tgtEl>
                                          <p:spTgt spid="14"/>
                                        </p:tgtEl>
                                      </p:cBhvr>
                                      <p:to x="100000" y="90000"/>
                                    </p:animScale>
                                    <p:animScale>
                                      <p:cBhvr>
                                        <p:cTn id="55" dur="166" decel="50000">
                                          <p:stCondLst>
                                            <p:cond delay="1668"/>
                                          </p:stCondLst>
                                        </p:cTn>
                                        <p:tgtEl>
                                          <p:spTgt spid="14"/>
                                        </p:tgtEl>
                                      </p:cBhvr>
                                      <p:to x="100000" y="100000"/>
                                    </p:animScale>
                                    <p:animScale>
                                      <p:cBhvr>
                                        <p:cTn id="56" dur="26">
                                          <p:stCondLst>
                                            <p:cond delay="1808"/>
                                          </p:stCondLst>
                                        </p:cTn>
                                        <p:tgtEl>
                                          <p:spTgt spid="14"/>
                                        </p:tgtEl>
                                      </p:cBhvr>
                                      <p:to x="100000" y="95000"/>
                                    </p:animScale>
                                    <p:animScale>
                                      <p:cBhvr>
                                        <p:cTn id="57" dur="166" decel="50000">
                                          <p:stCondLst>
                                            <p:cond delay="1834"/>
                                          </p:stCondLst>
                                        </p:cTn>
                                        <p:tgtEl>
                                          <p:spTgt spid="14"/>
                                        </p:tgtEl>
                                      </p:cBhvr>
                                      <p:to x="100000" y="100000"/>
                                    </p:animScale>
                                  </p:childTnLst>
                                </p:cTn>
                              </p:par>
                              <p:par>
                                <p:cTn id="58" presetID="42" presetClass="entr" presetSubtype="0"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81A29767-0D5C-C94A-3455-F78505A1C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a:extLst>
              <a:ext uri="{FF2B5EF4-FFF2-40B4-BE49-F238E27FC236}">
                <a16:creationId xmlns:a16="http://schemas.microsoft.com/office/drawing/2014/main" id="{E6773A87-E5E6-4F41-4F12-8DEFB05924A5}"/>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9" name="TextBox 8">
            <a:extLst>
              <a:ext uri="{FF2B5EF4-FFF2-40B4-BE49-F238E27FC236}">
                <a16:creationId xmlns:a16="http://schemas.microsoft.com/office/drawing/2014/main" id="{389A5664-E2A3-7E3C-3CDF-6164A12EBED3}"/>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39666" y="854727"/>
            <a:ext cx="2410083" cy="523220"/>
          </a:xfrm>
          <a:prstGeom prst="rect">
            <a:avLst/>
          </a:prstGeom>
        </p:spPr>
        <p:txBody>
          <a:bodyPr wrap="none">
            <a:spAutoFit/>
          </a:bodyPr>
          <a:lstStyle/>
          <a:p>
            <a:r>
              <a:rPr lang="en-US" sz="2800" b="1" i="0" u="sng" dirty="0">
                <a:solidFill>
                  <a:srgbClr val="000000"/>
                </a:solidFill>
                <a:effectLst/>
                <a:latin typeface="Montserrat"/>
              </a:rPr>
              <a:t>Ferrous Metals</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1200329"/>
          </a:xfrm>
          <a:prstGeom prst="rect">
            <a:avLst/>
          </a:prstGeom>
        </p:spPr>
        <p:txBody>
          <a:bodyPr wrap="square">
            <a:spAutoFit/>
          </a:bodyPr>
          <a:lstStyle/>
          <a:p>
            <a:r>
              <a:rPr lang="en-US" sz="2400" dirty="0"/>
              <a:t>In case of ferrous (</a:t>
            </a:r>
            <a:r>
              <a:rPr lang="en-US" sz="2400" dirty="0" err="1"/>
              <a:t>ferrum</a:t>
            </a:r>
            <a:r>
              <a:rPr lang="en-US" sz="2400" dirty="0"/>
              <a:t>=iron) metals, the base metal is iron. They compose a large part of the overall metals in use today.</a:t>
            </a:r>
            <a:endParaRPr lang="en-IN" sz="3200" dirty="0"/>
          </a:p>
        </p:txBody>
      </p:sp>
      <p:sp>
        <p:nvSpPr>
          <p:cNvPr id="15" name="Rectangle 14">
            <a:extLst>
              <a:ext uri="{FF2B5EF4-FFF2-40B4-BE49-F238E27FC236}">
                <a16:creationId xmlns:a16="http://schemas.microsoft.com/office/drawing/2014/main" id="{231ED1CB-CA55-4313-ADFE-16DD5D2B1DB2}"/>
              </a:ext>
            </a:extLst>
          </p:cNvPr>
          <p:cNvSpPr/>
          <p:nvPr/>
        </p:nvSpPr>
        <p:spPr>
          <a:xfrm>
            <a:off x="5539666" y="3439109"/>
            <a:ext cx="3224409" cy="523220"/>
          </a:xfrm>
          <a:prstGeom prst="rect">
            <a:avLst/>
          </a:prstGeom>
        </p:spPr>
        <p:txBody>
          <a:bodyPr wrap="none">
            <a:spAutoFit/>
          </a:bodyPr>
          <a:lstStyle/>
          <a:p>
            <a:r>
              <a:rPr lang="en-US" sz="2800" b="1" i="0" u="sng" dirty="0">
                <a:solidFill>
                  <a:srgbClr val="000000"/>
                </a:solidFill>
                <a:effectLst/>
                <a:latin typeface="Montserrat"/>
              </a:rPr>
              <a:t>Non- Ferrous Metals</a:t>
            </a:r>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2308324"/>
          </a:xfrm>
          <a:prstGeom prst="rect">
            <a:avLst/>
          </a:prstGeom>
        </p:spPr>
        <p:txBody>
          <a:bodyPr wrap="square">
            <a:spAutoFit/>
          </a:bodyPr>
          <a:lstStyle/>
          <a:p>
            <a:r>
              <a:rPr lang="en-US" sz="2400" dirty="0"/>
              <a:t>a non-ferrous metal is a metal, including alloys, that does not contain iron in appreciable amounts. Generally more costly than ferrous metals, non-ferrous metals are used because of desirable properties such as low weight, higher conductivity, non-magnetic property or resistance to corrosion.</a:t>
            </a:r>
            <a:endParaRPr lang="en-IN" sz="4000" dirty="0"/>
          </a:p>
        </p:txBody>
      </p:sp>
      <p:pic>
        <p:nvPicPr>
          <p:cNvPr id="8" name="Picture 7">
            <a:extLst>
              <a:ext uri="{FF2B5EF4-FFF2-40B4-BE49-F238E27FC236}">
                <a16:creationId xmlns:a16="http://schemas.microsoft.com/office/drawing/2014/main" id="{CB3D5E76-D679-4737-AFDD-5C4C65061A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14" y="993007"/>
            <a:ext cx="2646086" cy="1800809"/>
          </a:xfrm>
          <a:prstGeom prst="rect">
            <a:avLst/>
          </a:prstGeom>
          <a:ln>
            <a:noFill/>
          </a:ln>
          <a:effectLst>
            <a:softEdge rad="112500"/>
          </a:effectLst>
        </p:spPr>
      </p:pic>
      <p:pic>
        <p:nvPicPr>
          <p:cNvPr id="17" name="Picture 16">
            <a:extLst>
              <a:ext uri="{FF2B5EF4-FFF2-40B4-BE49-F238E27FC236}">
                <a16:creationId xmlns:a16="http://schemas.microsoft.com/office/drawing/2014/main" id="{FB2E7B50-AD8F-4385-B786-99DDA7EBB3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1661" y="1156760"/>
            <a:ext cx="2410083" cy="1807562"/>
          </a:xfrm>
          <a:prstGeom prst="rect">
            <a:avLst/>
          </a:prstGeom>
          <a:ln>
            <a:noFill/>
          </a:ln>
          <a:effectLst>
            <a:softEdge rad="112500"/>
          </a:effectLst>
        </p:spPr>
      </p:pic>
      <p:pic>
        <p:nvPicPr>
          <p:cNvPr id="19" name="Picture 18" descr="A picture containing indoor, table, cup, sitting&#10;&#10;Description automatically generated">
            <a:extLst>
              <a:ext uri="{FF2B5EF4-FFF2-40B4-BE49-F238E27FC236}">
                <a16:creationId xmlns:a16="http://schemas.microsoft.com/office/drawing/2014/main" id="{281E229F-F3CF-49B2-AFCB-213750FBC3C3}"/>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016" y="2923376"/>
            <a:ext cx="5571682" cy="2557410"/>
          </a:xfrm>
          <a:prstGeom prst="rect">
            <a:avLst/>
          </a:prstGeom>
          <a:ln>
            <a:noFill/>
          </a:ln>
          <a:effectLst>
            <a:softEdge rad="112500"/>
          </a:effectLst>
        </p:spPr>
      </p:pic>
    </p:spTree>
    <p:extLst>
      <p:ext uri="{BB962C8B-B14F-4D97-AF65-F5344CB8AC3E}">
        <p14:creationId xmlns:p14="http://schemas.microsoft.com/office/powerpoint/2010/main" val="91951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DA6D9DA8-6146-ECD0-D115-AA55AB5D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a:extLst>
              <a:ext uri="{FF2B5EF4-FFF2-40B4-BE49-F238E27FC236}">
                <a16:creationId xmlns:a16="http://schemas.microsoft.com/office/drawing/2014/main" id="{901B9B5E-0983-F3F6-7A97-5B4D9A898511}"/>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8" name="TextBox 7">
            <a:extLst>
              <a:ext uri="{FF2B5EF4-FFF2-40B4-BE49-F238E27FC236}">
                <a16:creationId xmlns:a16="http://schemas.microsoft.com/office/drawing/2014/main" id="{1299DABE-D797-AE71-C7AA-7756F34DA2B1}"/>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39666" y="854727"/>
            <a:ext cx="2041521" cy="523220"/>
          </a:xfrm>
          <a:prstGeom prst="rect">
            <a:avLst/>
          </a:prstGeom>
        </p:spPr>
        <p:txBody>
          <a:bodyPr wrap="none">
            <a:spAutoFit/>
          </a:bodyPr>
          <a:lstStyle/>
          <a:p>
            <a:r>
              <a:rPr lang="en-IN" sz="2800" b="1" u="sng" dirty="0"/>
              <a:t>The Benefits</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sp>
        <p:nvSpPr>
          <p:cNvPr id="11" name="TextBox 10">
            <a:extLst>
              <a:ext uri="{FF2B5EF4-FFF2-40B4-BE49-F238E27FC236}">
                <a16:creationId xmlns:a16="http://schemas.microsoft.com/office/drawing/2014/main" id="{6ED777E6-2C05-EADC-744C-4D239F8F6D97}"/>
              </a:ext>
            </a:extLst>
          </p:cNvPr>
          <p:cNvSpPr txBox="1"/>
          <p:nvPr/>
        </p:nvSpPr>
        <p:spPr>
          <a:xfrm>
            <a:off x="5151855" y="1489107"/>
            <a:ext cx="6868510" cy="3970318"/>
          </a:xfrm>
          <a:prstGeom prst="rect">
            <a:avLst/>
          </a:prstGeom>
          <a:noFill/>
        </p:spPr>
        <p:txBody>
          <a:bodyPr wrap="square">
            <a:spAutoFit/>
          </a:bodyPr>
          <a:lstStyle/>
          <a:p>
            <a:pPr marL="285750" indent="-285750">
              <a:buFont typeface="Arial" panose="020B0604020202020204" pitchFamily="34" charset="0"/>
              <a:buChar char="•"/>
            </a:pPr>
            <a:r>
              <a:rPr lang="en-US" sz="2800" dirty="0"/>
              <a:t>More durable product.</a:t>
            </a:r>
          </a:p>
          <a:p>
            <a:pPr marL="285750" indent="-285750">
              <a:buFont typeface="Arial" panose="020B0604020202020204" pitchFamily="34" charset="0"/>
              <a:buChar char="•"/>
            </a:pPr>
            <a:r>
              <a:rPr lang="en-US" sz="2800" dirty="0"/>
              <a:t>Steel becomes tougher, stronger.</a:t>
            </a:r>
          </a:p>
          <a:p>
            <a:pPr marL="285750" indent="-285750">
              <a:buFont typeface="Arial" panose="020B0604020202020204" pitchFamily="34" charset="0"/>
              <a:buChar char="•"/>
            </a:pPr>
            <a:r>
              <a:rPr lang="en-US" sz="2800" dirty="0"/>
              <a:t>Easier to weld.</a:t>
            </a:r>
          </a:p>
          <a:p>
            <a:pPr marL="285750" indent="-285750">
              <a:buFont typeface="Arial" panose="020B0604020202020204" pitchFamily="34" charset="0"/>
              <a:buChar char="•"/>
            </a:pPr>
            <a:r>
              <a:rPr lang="en-US" sz="2800" dirty="0"/>
              <a:t>Becomes more flexible.</a:t>
            </a:r>
          </a:p>
          <a:p>
            <a:pPr marL="285750" indent="-285750">
              <a:buFont typeface="Arial" panose="020B0604020202020204" pitchFamily="34" charset="0"/>
              <a:buChar char="•"/>
            </a:pPr>
            <a:r>
              <a:rPr lang="en-US" sz="2800" dirty="0"/>
              <a:t>Increases its wear-resistance.</a:t>
            </a:r>
          </a:p>
          <a:p>
            <a:pPr marL="285750" indent="-285750">
              <a:buFont typeface="Arial" panose="020B0604020202020204" pitchFamily="34" charset="0"/>
              <a:buChar char="•"/>
            </a:pPr>
            <a:r>
              <a:rPr lang="en-US" sz="2800" dirty="0"/>
              <a:t>Increase in overall lifetime of the part</a:t>
            </a:r>
          </a:p>
          <a:p>
            <a:pPr marL="285750" indent="-285750">
              <a:buFont typeface="Arial" panose="020B0604020202020204" pitchFamily="34" charset="0"/>
              <a:buChar char="•"/>
            </a:pPr>
            <a:r>
              <a:rPr lang="en-US" sz="2800" dirty="0"/>
              <a:t>Improves Hardness</a:t>
            </a:r>
          </a:p>
          <a:p>
            <a:pPr marL="285750" indent="-285750">
              <a:buFont typeface="Arial" panose="020B0604020202020204" pitchFamily="34" charset="0"/>
              <a:buChar char="•"/>
            </a:pPr>
            <a:r>
              <a:rPr lang="en-US" sz="2800" dirty="0"/>
              <a:t>Affects heat and electrical Conductivity</a:t>
            </a:r>
          </a:p>
          <a:p>
            <a:pPr marL="285750" indent="-285750">
              <a:buFont typeface="Arial" panose="020B0604020202020204" pitchFamily="34" charset="0"/>
              <a:buChar char="•"/>
            </a:pPr>
            <a:r>
              <a:rPr lang="en-US" sz="2800" dirty="0"/>
              <a:t>Develops Desirable Chemical Properties</a:t>
            </a:r>
          </a:p>
        </p:txBody>
      </p:sp>
    </p:spTree>
    <p:extLst>
      <p:ext uri="{BB962C8B-B14F-4D97-AF65-F5344CB8AC3E}">
        <p14:creationId xmlns:p14="http://schemas.microsoft.com/office/powerpoint/2010/main" val="413749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019736E4-1847-E02F-A130-C21FBFDE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0A6EB39F-4A36-F986-49B6-23F604ACEF26}"/>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10" name="TextBox 9">
            <a:extLst>
              <a:ext uri="{FF2B5EF4-FFF2-40B4-BE49-F238E27FC236}">
                <a16:creationId xmlns:a16="http://schemas.microsoft.com/office/drawing/2014/main" id="{D6E7F435-82A1-9057-818D-149810F75B15}"/>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39666" y="854727"/>
            <a:ext cx="4617354" cy="523220"/>
          </a:xfrm>
          <a:prstGeom prst="rect">
            <a:avLst/>
          </a:prstGeom>
        </p:spPr>
        <p:txBody>
          <a:bodyPr wrap="none">
            <a:spAutoFit/>
          </a:bodyPr>
          <a:lstStyle/>
          <a:p>
            <a:r>
              <a:rPr lang="en-IN" sz="2800" b="1" u="sng" dirty="0"/>
              <a:t>Heat Treatment Process Steps</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pic>
        <p:nvPicPr>
          <p:cNvPr id="5" name="Picture 4" descr="A close up of food&#10;&#10;Description automatically generated">
            <a:extLst>
              <a:ext uri="{FF2B5EF4-FFF2-40B4-BE49-F238E27FC236}">
                <a16:creationId xmlns:a16="http://schemas.microsoft.com/office/drawing/2014/main" id="{77A9C26F-245F-4266-AAF9-7EE432D65E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773" y="1202092"/>
            <a:ext cx="4572000" cy="2571750"/>
          </a:xfrm>
          <a:prstGeom prst="rect">
            <a:avLst/>
          </a:prstGeom>
        </p:spPr>
      </p:pic>
      <p:sp>
        <p:nvSpPr>
          <p:cNvPr id="12" name="TextBox 11">
            <a:extLst>
              <a:ext uri="{FF2B5EF4-FFF2-40B4-BE49-F238E27FC236}">
                <a16:creationId xmlns:a16="http://schemas.microsoft.com/office/drawing/2014/main" id="{7875D136-CB8B-230D-FBA2-FC1F1D48E569}"/>
              </a:ext>
            </a:extLst>
          </p:cNvPr>
          <p:cNvSpPr txBox="1"/>
          <p:nvPr/>
        </p:nvSpPr>
        <p:spPr>
          <a:xfrm>
            <a:off x="5609131" y="1930047"/>
            <a:ext cx="6106510" cy="3785652"/>
          </a:xfrm>
          <a:prstGeom prst="rect">
            <a:avLst/>
          </a:prstGeom>
          <a:noFill/>
        </p:spPr>
        <p:txBody>
          <a:bodyPr wrap="square">
            <a:spAutoFit/>
          </a:bodyPr>
          <a:lstStyle/>
          <a:p>
            <a:pPr marL="285750" indent="-285750">
              <a:buFont typeface="Arial" panose="020B0604020202020204" pitchFamily="34" charset="0"/>
              <a:buChar char="•"/>
            </a:pPr>
            <a:r>
              <a:rPr lang="en-US" sz="2400" dirty="0"/>
              <a:t>In simple terms, heat treatment is the process of heating the metal, holding it at that temperature, and then cooling it back. During the process, the metal part will undergo changes in its mechanical properties.</a:t>
            </a:r>
          </a:p>
          <a:p>
            <a:pPr marL="285750" indent="-285750">
              <a:buFont typeface="Arial" panose="020B0604020202020204" pitchFamily="34" charset="0"/>
              <a:buChar char="•"/>
            </a:pPr>
            <a:r>
              <a:rPr lang="en-US" sz="2400" dirty="0"/>
              <a:t>This is because the high temperature alters the microstructure of the metal. And microstructure plays an important role in the mechanical properties of a material.</a:t>
            </a:r>
            <a:endParaRPr lang="en-US" dirty="0"/>
          </a:p>
        </p:txBody>
      </p:sp>
    </p:spTree>
    <p:extLst>
      <p:ext uri="{BB962C8B-B14F-4D97-AF65-F5344CB8AC3E}">
        <p14:creationId xmlns:p14="http://schemas.microsoft.com/office/powerpoint/2010/main" val="428793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 name="Picture 3">
            <a:extLst>
              <a:ext uri="{FF2B5EF4-FFF2-40B4-BE49-F238E27FC236}">
                <a16:creationId xmlns:a16="http://schemas.microsoft.com/office/drawing/2014/main" id="{1A8BE0D8-A2A5-78C1-8B00-C923A9CF0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a:extLst>
              <a:ext uri="{FF2B5EF4-FFF2-40B4-BE49-F238E27FC236}">
                <a16:creationId xmlns:a16="http://schemas.microsoft.com/office/drawing/2014/main" id="{9B1610D3-E865-456D-687A-F844BD9ACD59}"/>
              </a:ext>
            </a:extLst>
          </p:cNvPr>
          <p:cNvSpPr/>
          <p:nvPr/>
        </p:nvSpPr>
        <p:spPr>
          <a:xfrm>
            <a:off x="0" y="6335486"/>
            <a:ext cx="12190476" cy="522514"/>
          </a:xfrm>
          <a:prstGeom prst="roundRect">
            <a:avLst/>
          </a:prstGeom>
          <a:solidFill>
            <a:srgbClr val="A2F33A">
              <a:alpha val="690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 Our Paid Batch : </a:t>
            </a:r>
            <a:r>
              <a:rPr lang="en-US" sz="2400" dirty="0">
                <a:solidFill>
                  <a:schemeClr val="tx1"/>
                </a:solidFill>
                <a:hlinkClick r:id="rId4"/>
              </a:rPr>
              <a:t>SSC JE </a:t>
            </a:r>
            <a:r>
              <a:rPr lang="en-US" sz="2400" dirty="0">
                <a:solidFill>
                  <a:schemeClr val="tx1"/>
                </a:solidFill>
              </a:rPr>
              <a:t>Batch | </a:t>
            </a:r>
            <a:r>
              <a:rPr lang="en-US" sz="2400" dirty="0">
                <a:solidFill>
                  <a:schemeClr val="tx1"/>
                </a:solidFill>
                <a:hlinkClick r:id="rId5"/>
              </a:rPr>
              <a:t>Mahapack</a:t>
            </a:r>
            <a:r>
              <a:rPr lang="en-US" sz="2400" dirty="0">
                <a:solidFill>
                  <a:schemeClr val="tx1"/>
                </a:solidFill>
              </a:rPr>
              <a:t> Batch | Use Code </a:t>
            </a:r>
            <a:r>
              <a:rPr lang="en-US" sz="2400" dirty="0">
                <a:solidFill>
                  <a:srgbClr val="FF0000"/>
                </a:solidFill>
                <a:highlight>
                  <a:srgbClr val="FFFF00"/>
                </a:highlight>
              </a:rPr>
              <a:t>Y166</a:t>
            </a:r>
            <a:r>
              <a:rPr lang="en-US" sz="2400" dirty="0">
                <a:solidFill>
                  <a:schemeClr val="tx1"/>
                </a:solidFill>
                <a:highlight>
                  <a:srgbClr val="FFFF00"/>
                </a:highlight>
              </a:rPr>
              <a:t> </a:t>
            </a:r>
            <a:r>
              <a:rPr lang="en-US" sz="2400" dirty="0">
                <a:solidFill>
                  <a:schemeClr val="tx1"/>
                </a:solidFill>
              </a:rPr>
              <a:t>For 78% of Discount </a:t>
            </a:r>
          </a:p>
        </p:txBody>
      </p:sp>
      <p:sp>
        <p:nvSpPr>
          <p:cNvPr id="8" name="TextBox 7">
            <a:extLst>
              <a:ext uri="{FF2B5EF4-FFF2-40B4-BE49-F238E27FC236}">
                <a16:creationId xmlns:a16="http://schemas.microsoft.com/office/drawing/2014/main" id="{EC41F2B2-0F4B-9DE5-3680-E78BC1ABE8EF}"/>
              </a:ext>
            </a:extLst>
          </p:cNvPr>
          <p:cNvSpPr txBox="1"/>
          <p:nvPr/>
        </p:nvSpPr>
        <p:spPr>
          <a:xfrm>
            <a:off x="106556" y="311730"/>
            <a:ext cx="9431144" cy="400110"/>
          </a:xfrm>
          <a:prstGeom prst="rect">
            <a:avLst/>
          </a:prstGeom>
          <a:noFill/>
        </p:spPr>
        <p:txBody>
          <a:bodyPr wrap="square">
            <a:spAutoFit/>
          </a:bodyPr>
          <a:lstStyle/>
          <a:p>
            <a:pPr algn="l"/>
            <a:r>
              <a:rPr lang="en-IN" sz="2000" b="1" i="0" dirty="0">
                <a:solidFill>
                  <a:srgbClr val="F1F1F1"/>
                </a:solidFill>
                <a:effectLst/>
                <a:latin typeface="YouTube Sans"/>
              </a:rPr>
              <a:t>Saturday Special | Heat Treatment Process | Mechanical Engineering | By Shivam Sir</a:t>
            </a:r>
          </a:p>
        </p:txBody>
      </p:sp>
      <p:sp>
        <p:nvSpPr>
          <p:cNvPr id="2" name="Rectangle 1">
            <a:extLst>
              <a:ext uri="{FF2B5EF4-FFF2-40B4-BE49-F238E27FC236}">
                <a16:creationId xmlns:a16="http://schemas.microsoft.com/office/drawing/2014/main" id="{7852CD12-3DEC-498B-90F8-D18864397E6B}"/>
              </a:ext>
            </a:extLst>
          </p:cNvPr>
          <p:cNvSpPr/>
          <p:nvPr/>
        </p:nvSpPr>
        <p:spPr>
          <a:xfrm>
            <a:off x="5539666" y="854727"/>
            <a:ext cx="4617354" cy="523220"/>
          </a:xfrm>
          <a:prstGeom prst="rect">
            <a:avLst/>
          </a:prstGeom>
        </p:spPr>
        <p:txBody>
          <a:bodyPr wrap="none">
            <a:spAutoFit/>
          </a:bodyPr>
          <a:lstStyle/>
          <a:p>
            <a:r>
              <a:rPr lang="en-IN" sz="2800" b="1" u="sng" dirty="0"/>
              <a:t>Heat Treatment Process Steps</a:t>
            </a:r>
          </a:p>
        </p:txBody>
      </p:sp>
      <p:sp>
        <p:nvSpPr>
          <p:cNvPr id="3" name="Rectangle 2">
            <a:extLst>
              <a:ext uri="{FF2B5EF4-FFF2-40B4-BE49-F238E27FC236}">
                <a16:creationId xmlns:a16="http://schemas.microsoft.com/office/drawing/2014/main" id="{CF7E5BF2-8F35-4D1F-AFEF-6C1FCE71FC1C}"/>
              </a:ext>
            </a:extLst>
          </p:cNvPr>
          <p:cNvSpPr/>
          <p:nvPr/>
        </p:nvSpPr>
        <p:spPr>
          <a:xfrm>
            <a:off x="5539666" y="1550497"/>
            <a:ext cx="6480699" cy="584775"/>
          </a:xfrm>
          <a:prstGeom prst="rect">
            <a:avLst/>
          </a:prstGeom>
        </p:spPr>
        <p:txBody>
          <a:bodyPr wrap="square">
            <a:spAutoFit/>
          </a:bodyPr>
          <a:lstStyle/>
          <a:p>
            <a:endParaRPr lang="en-IN" sz="3200" dirty="0"/>
          </a:p>
        </p:txBody>
      </p:sp>
      <p:sp>
        <p:nvSpPr>
          <p:cNvPr id="16" name="Rectangle 15">
            <a:extLst>
              <a:ext uri="{FF2B5EF4-FFF2-40B4-BE49-F238E27FC236}">
                <a16:creationId xmlns:a16="http://schemas.microsoft.com/office/drawing/2014/main" id="{0FB07EA7-3BF7-48F0-A7B7-109667CC9BBC}"/>
              </a:ext>
            </a:extLst>
          </p:cNvPr>
          <p:cNvSpPr/>
          <p:nvPr/>
        </p:nvSpPr>
        <p:spPr>
          <a:xfrm>
            <a:off x="5539666" y="4059837"/>
            <a:ext cx="6480699" cy="707886"/>
          </a:xfrm>
          <a:prstGeom prst="rect">
            <a:avLst/>
          </a:prstGeom>
        </p:spPr>
        <p:txBody>
          <a:bodyPr wrap="square">
            <a:spAutoFit/>
          </a:bodyPr>
          <a:lstStyle/>
          <a:p>
            <a:endParaRPr lang="en-IN" sz="4000" dirty="0"/>
          </a:p>
        </p:txBody>
      </p:sp>
      <p:sp>
        <p:nvSpPr>
          <p:cNvPr id="11" name="TextBox 10">
            <a:extLst>
              <a:ext uri="{FF2B5EF4-FFF2-40B4-BE49-F238E27FC236}">
                <a16:creationId xmlns:a16="http://schemas.microsoft.com/office/drawing/2014/main" id="{B405B52C-5D5D-1668-745E-DE5CBF3D7A63}"/>
              </a:ext>
            </a:extLst>
          </p:cNvPr>
          <p:cNvSpPr txBox="1"/>
          <p:nvPr/>
        </p:nvSpPr>
        <p:spPr>
          <a:xfrm>
            <a:off x="3932655" y="1520834"/>
            <a:ext cx="8087710" cy="3416320"/>
          </a:xfrm>
          <a:prstGeom prst="rect">
            <a:avLst/>
          </a:prstGeom>
          <a:noFill/>
        </p:spPr>
        <p:txBody>
          <a:bodyPr wrap="square">
            <a:spAutoFit/>
          </a:bodyPr>
          <a:lstStyle/>
          <a:p>
            <a:pPr marL="285750" indent="-285750">
              <a:buFont typeface="Arial" panose="020B0604020202020204" pitchFamily="34" charset="0"/>
              <a:buChar char="•"/>
            </a:pPr>
            <a:r>
              <a:rPr lang="en-US" sz="2400" dirty="0"/>
              <a:t> Over the course of this process, the metal’s properties   will change. Among those properties are…</a:t>
            </a:r>
          </a:p>
          <a:p>
            <a:pPr marL="285750" indent="-285750">
              <a:buFont typeface="Arial" panose="020B0604020202020204" pitchFamily="34" charset="0"/>
              <a:buChar char="•"/>
            </a:pPr>
            <a:r>
              <a:rPr lang="en-US" sz="2400" dirty="0"/>
              <a:t>electrical resistance, </a:t>
            </a:r>
          </a:p>
          <a:p>
            <a:pPr marL="285750" indent="-285750">
              <a:buFont typeface="Arial" panose="020B0604020202020204" pitchFamily="34" charset="0"/>
              <a:buChar char="•"/>
            </a:pPr>
            <a:r>
              <a:rPr lang="en-US" sz="2400" dirty="0"/>
              <a:t>magnetism, </a:t>
            </a:r>
          </a:p>
          <a:p>
            <a:pPr marL="285750" indent="-285750">
              <a:buFont typeface="Arial" panose="020B0604020202020204" pitchFamily="34" charset="0"/>
              <a:buChar char="•"/>
            </a:pPr>
            <a:r>
              <a:rPr lang="en-US" sz="2400" dirty="0"/>
              <a:t>hardness,</a:t>
            </a:r>
          </a:p>
          <a:p>
            <a:pPr marL="285750" indent="-285750">
              <a:buFont typeface="Arial" panose="020B0604020202020204" pitchFamily="34" charset="0"/>
              <a:buChar char="•"/>
            </a:pPr>
            <a:r>
              <a:rPr lang="en-US" sz="2400" dirty="0"/>
              <a:t>toughness,</a:t>
            </a:r>
          </a:p>
          <a:p>
            <a:pPr marL="285750" indent="-285750">
              <a:buFont typeface="Arial" panose="020B0604020202020204" pitchFamily="34" charset="0"/>
              <a:buChar char="•"/>
            </a:pPr>
            <a:r>
              <a:rPr lang="en-US" sz="2400" dirty="0"/>
              <a:t>ductility, </a:t>
            </a:r>
          </a:p>
          <a:p>
            <a:pPr marL="285750" indent="-285750">
              <a:buFont typeface="Arial" panose="020B0604020202020204" pitchFamily="34" charset="0"/>
              <a:buChar char="•"/>
            </a:pPr>
            <a:r>
              <a:rPr lang="en-US" sz="2400" dirty="0"/>
              <a:t>brittleness and </a:t>
            </a:r>
          </a:p>
          <a:p>
            <a:pPr marL="285750" indent="-285750">
              <a:buFont typeface="Arial" panose="020B0604020202020204" pitchFamily="34" charset="0"/>
              <a:buChar char="•"/>
            </a:pPr>
            <a:r>
              <a:rPr lang="en-US" sz="2400" dirty="0"/>
              <a:t>corrosion resistance.</a:t>
            </a:r>
          </a:p>
        </p:txBody>
      </p:sp>
    </p:spTree>
    <p:extLst>
      <p:ext uri="{BB962C8B-B14F-4D97-AF65-F5344CB8AC3E}">
        <p14:creationId xmlns:p14="http://schemas.microsoft.com/office/powerpoint/2010/main" val="2969360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2143</Words>
  <Application>Microsoft Macintosh PowerPoint</Application>
  <PresentationFormat>Widescreen</PresentationFormat>
  <Paragraphs>150</Paragraphs>
  <Slides>29</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-apple-system</vt:lpstr>
      <vt:lpstr>Apple Chancery</vt:lpstr>
      <vt:lpstr>Arial</vt:lpstr>
      <vt:lpstr>Britannic Bold</vt:lpstr>
      <vt:lpstr>Calibri</vt:lpstr>
      <vt:lpstr>Calibri Light</vt:lpstr>
      <vt:lpstr>Georgia</vt:lpstr>
      <vt:lpstr>Google Sans</vt:lpstr>
      <vt:lpstr>Montserrat</vt:lpstr>
      <vt:lpstr>Univers LT W04_45 Light1475948</vt:lpstr>
      <vt:lpstr>Univers LT W04_67 Bold_1476020</vt:lpstr>
      <vt:lpstr>YouTube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User111116390</dc:creator>
  <cp:lastModifiedBy>User111116390</cp:lastModifiedBy>
  <cp:revision>1</cp:revision>
  <dcterms:created xsi:type="dcterms:W3CDTF">2023-04-15T11:11:07Z</dcterms:created>
  <dcterms:modified xsi:type="dcterms:W3CDTF">2023-04-15T11:31:15Z</dcterms:modified>
</cp:coreProperties>
</file>