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9" r:id="rId3"/>
    <p:sldId id="258" r:id="rId4"/>
    <p:sldId id="3650" r:id="rId5"/>
    <p:sldId id="3651" r:id="rId6"/>
    <p:sldId id="3652" r:id="rId7"/>
    <p:sldId id="3653" r:id="rId8"/>
    <p:sldId id="3654"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26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220"/>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76" autoAdjust="0"/>
    <p:restoredTop sz="94660"/>
  </p:normalViewPr>
  <p:slideViewPr>
    <p:cSldViewPr snapToGrid="0">
      <p:cViewPr varScale="1">
        <p:scale>
          <a:sx n="86" d="100"/>
          <a:sy n="86" d="100"/>
        </p:scale>
        <p:origin x="797"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A56B9-4B14-6E31-F1CE-51CE901625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D398E2A5-694F-7423-545D-37AF17F81C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3331252-DD4B-A6DA-F8FE-D4D8EF6F24A4}"/>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5" name="Footer Placeholder 4">
            <a:extLst>
              <a:ext uri="{FF2B5EF4-FFF2-40B4-BE49-F238E27FC236}">
                <a16:creationId xmlns:a16="http://schemas.microsoft.com/office/drawing/2014/main" id="{7BBFCD72-9136-D093-DF51-36634F9880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2DAD9A1-86E2-587F-9D54-6AFBE64D9B6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52203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DD6D8-CDF5-6B55-2013-42A240EA2E74}"/>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836563EB-7C57-FA88-AC0F-F1CC5C3C98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35DE1D-8D80-5975-7867-63FB6E9D02C4}"/>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5" name="Footer Placeholder 4">
            <a:extLst>
              <a:ext uri="{FF2B5EF4-FFF2-40B4-BE49-F238E27FC236}">
                <a16:creationId xmlns:a16="http://schemas.microsoft.com/office/drawing/2014/main" id="{3F9DA5E2-384A-6765-8900-1630EBC3776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0D57C61-F3A9-1F40-C2AC-C0048995094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77862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079E0E-DFAA-C568-2D8F-C583DDD9432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520CBC9-47D2-C9B3-5A23-163279D38A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BDFC179-40A2-4B79-BA97-FEC298DFAE27}"/>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5" name="Footer Placeholder 4">
            <a:extLst>
              <a:ext uri="{FF2B5EF4-FFF2-40B4-BE49-F238E27FC236}">
                <a16:creationId xmlns:a16="http://schemas.microsoft.com/office/drawing/2014/main" id="{1F3D3851-B8B4-1DFD-A924-6840E4D4896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FB0ECF4-D550-1B98-2CB8-503CADA3CFFF}"/>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147010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4CF3-BDA6-618F-38BE-0C39307F87E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C1010D48-8B04-1B9F-7E7D-BC021FAD3E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DC7A92C-1A2D-2AE8-C95E-8934392E5D86}"/>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5" name="Footer Placeholder 4">
            <a:extLst>
              <a:ext uri="{FF2B5EF4-FFF2-40B4-BE49-F238E27FC236}">
                <a16:creationId xmlns:a16="http://schemas.microsoft.com/office/drawing/2014/main" id="{A5D6AC85-308F-180A-6C99-97BC9EDDCD0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5868FA2-D2EE-6CC2-7CE4-5C3CCAAD35D2}"/>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00834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56767-4593-4009-0644-3D63565E1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2CFF17C-FC37-F4B0-1EB6-1B2549DBA2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231A0E-3B6F-990D-F2DE-AD4A53FC13CB}"/>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5" name="Footer Placeholder 4">
            <a:extLst>
              <a:ext uri="{FF2B5EF4-FFF2-40B4-BE49-F238E27FC236}">
                <a16:creationId xmlns:a16="http://schemas.microsoft.com/office/drawing/2014/main" id="{67F57C74-3102-F180-975B-081F22ED97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8D9FEC-509F-9753-2022-636A96DF2846}"/>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4220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B325-69F6-68CF-1C2A-F0C234D860D8}"/>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A341DEF-6F6E-C39A-009F-8AED6A22A9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82E1B650-8913-B43E-986B-3EC648B1286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ECBB101-FC1C-0D4B-E5D1-BE037FD39213}"/>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6" name="Footer Placeholder 5">
            <a:extLst>
              <a:ext uri="{FF2B5EF4-FFF2-40B4-BE49-F238E27FC236}">
                <a16:creationId xmlns:a16="http://schemas.microsoft.com/office/drawing/2014/main" id="{A4DF4DEE-D202-E1B5-8D0D-2251F654A0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B8714DF-7195-84C0-715D-AC05F10538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31430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2A67B-3D1B-1BBC-EDF0-D53BAD2ED09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4B15A37-2E5D-C322-2CD0-C6E9000A5D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B7BA-CEB4-9C4D-F55E-3F35D928C5B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DDD86B2-89FF-5AC7-29C1-D756C4BBB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AFF8D3-11CD-376E-D989-892E783397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4058FBB-2FBA-939E-C464-6F3F5F0A54D7}"/>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8" name="Footer Placeholder 7">
            <a:extLst>
              <a:ext uri="{FF2B5EF4-FFF2-40B4-BE49-F238E27FC236}">
                <a16:creationId xmlns:a16="http://schemas.microsoft.com/office/drawing/2014/main" id="{847ACF32-05E1-91A9-9C8D-403D8743CF03}"/>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C6384B7-478D-FCCA-34A1-9ABC9C1A5FC8}"/>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69915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5E2A-1790-A5A3-1456-859FEF69410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641808C-A420-7CAF-EAA5-3B9D17A88B44}"/>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4" name="Footer Placeholder 3">
            <a:extLst>
              <a:ext uri="{FF2B5EF4-FFF2-40B4-BE49-F238E27FC236}">
                <a16:creationId xmlns:a16="http://schemas.microsoft.com/office/drawing/2014/main" id="{7C3D185B-0334-AA69-C32C-3951CC21360B}"/>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C6B40EB3-5F88-227F-EB37-C452CF95A4CD}"/>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231221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D30921-FFB4-E7FD-6DDE-42248D51F0EF}"/>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3" name="Footer Placeholder 2">
            <a:extLst>
              <a:ext uri="{FF2B5EF4-FFF2-40B4-BE49-F238E27FC236}">
                <a16:creationId xmlns:a16="http://schemas.microsoft.com/office/drawing/2014/main" id="{51E0A7B4-C6F0-9BB5-B375-9D128FBB4D4F}"/>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E5CB19E4-C5E0-11B8-A6BB-AA39BA2AF96B}"/>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5456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78D7-FAB0-A8A1-968F-CD5DFD6F3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9C697D-06F9-1FD1-844C-8F5CE72F71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C20A20-7B4B-9AE2-F66E-7BAB59E471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89621B-9212-3674-BC1F-F3A5BC5384CB}"/>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6" name="Footer Placeholder 5">
            <a:extLst>
              <a:ext uri="{FF2B5EF4-FFF2-40B4-BE49-F238E27FC236}">
                <a16:creationId xmlns:a16="http://schemas.microsoft.com/office/drawing/2014/main" id="{A6646E24-F232-DB98-7A9B-7B7E591A2D8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E807818-89E9-E760-B82C-E6C2E7FEAB8A}"/>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13382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94658-F93D-FA65-FE94-899A80380C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9DAFF60C-CA37-C677-C1E7-A799ADA8FA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D56B3D-54CD-BCC3-09D1-8EB795FECA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514DFE-F207-96CF-2338-73C94C0182F6}"/>
              </a:ext>
            </a:extLst>
          </p:cNvPr>
          <p:cNvSpPr>
            <a:spLocks noGrp="1"/>
          </p:cNvSpPr>
          <p:nvPr>
            <p:ph type="dt" sz="half" idx="10"/>
          </p:nvPr>
        </p:nvSpPr>
        <p:spPr/>
        <p:txBody>
          <a:bodyPr/>
          <a:lstStyle/>
          <a:p>
            <a:fld id="{0ECA32F2-2001-44CF-A84E-51AA575C3303}" type="datetimeFigureOut">
              <a:rPr lang="en-IN" smtClean="0"/>
              <a:t>13-04-2023</a:t>
            </a:fld>
            <a:endParaRPr lang="en-IN"/>
          </a:p>
        </p:txBody>
      </p:sp>
      <p:sp>
        <p:nvSpPr>
          <p:cNvPr id="6" name="Footer Placeholder 5">
            <a:extLst>
              <a:ext uri="{FF2B5EF4-FFF2-40B4-BE49-F238E27FC236}">
                <a16:creationId xmlns:a16="http://schemas.microsoft.com/office/drawing/2014/main" id="{6907D10A-ECE1-6599-A61C-30039337CD4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9AB1CF2-C532-9C6E-3D25-7E9374AA7AD0}"/>
              </a:ext>
            </a:extLst>
          </p:cNvPr>
          <p:cNvSpPr>
            <a:spLocks noGrp="1"/>
          </p:cNvSpPr>
          <p:nvPr>
            <p:ph type="sldNum" sz="quarter" idx="12"/>
          </p:nvPr>
        </p:nvSpPr>
        <p:spPr/>
        <p:txBody>
          <a:bodyPr/>
          <a:lstStyle/>
          <a:p>
            <a:fld id="{3C21A7EF-C8FC-457F-88CE-F33FE12ACB60}" type="slidenum">
              <a:rPr lang="en-IN" smtClean="0"/>
              <a:t>‹#›</a:t>
            </a:fld>
            <a:endParaRPr lang="en-IN"/>
          </a:p>
        </p:txBody>
      </p:sp>
    </p:spTree>
    <p:extLst>
      <p:ext uri="{BB962C8B-B14F-4D97-AF65-F5344CB8AC3E}">
        <p14:creationId xmlns:p14="http://schemas.microsoft.com/office/powerpoint/2010/main" val="323245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BC55C6-BC57-AFDA-4ECB-849F6977C7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A7DE1F9-F068-AA1F-7210-D4C62BAEFE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96E6BD3-6A97-980F-B400-6492FF64C2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CA32F2-2001-44CF-A84E-51AA575C3303}" type="datetimeFigureOut">
              <a:rPr lang="en-IN" smtClean="0"/>
              <a:t>13-04-2023</a:t>
            </a:fld>
            <a:endParaRPr lang="en-IN"/>
          </a:p>
        </p:txBody>
      </p:sp>
      <p:sp>
        <p:nvSpPr>
          <p:cNvPr id="5" name="Footer Placeholder 4">
            <a:extLst>
              <a:ext uri="{FF2B5EF4-FFF2-40B4-BE49-F238E27FC236}">
                <a16:creationId xmlns:a16="http://schemas.microsoft.com/office/drawing/2014/main" id="{5CC3BADD-6A4E-BE56-69B1-262DFDC90B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CFD7BC5-186F-D0F0-91AB-77716AD456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1A7EF-C8FC-457F-88CE-F33FE12ACB60}" type="slidenum">
              <a:rPr lang="en-IN" smtClean="0"/>
              <a:t>‹#›</a:t>
            </a:fld>
            <a:endParaRPr lang="en-IN"/>
          </a:p>
        </p:txBody>
      </p:sp>
    </p:spTree>
    <p:extLst>
      <p:ext uri="{BB962C8B-B14F-4D97-AF65-F5344CB8AC3E}">
        <p14:creationId xmlns:p14="http://schemas.microsoft.com/office/powerpoint/2010/main" val="420375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806D85D-7897-0707-DAA0-89B22D18C4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81321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86107" y="1120061"/>
            <a:ext cx="11542255"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Q2. A man starts his journey from a point ‘X’. He goes in north direction for 5 km. then he turns his left and goes 2 km, then he turns his right twice and goes straight 3 km and 2 km respectively. How far is he from his starting point?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आदमी एक बिंदु '</a:t>
            </a:r>
            <a:r>
              <a:rPr lang="en-US" sz="2600" b="1" dirty="0">
                <a:latin typeface="Cambria" panose="02040503050406030204" pitchFamily="18" charset="0"/>
                <a:ea typeface="Cambria" panose="02040503050406030204" pitchFamily="18" charset="0"/>
                <a:cs typeface="Arial Unicode MS" panose="020B0604020202020204" pitchFamily="34" charset="-128"/>
              </a:rPr>
              <a:t>X' </a:t>
            </a:r>
            <a:r>
              <a:rPr lang="hi-IN" sz="2600" b="1" dirty="0">
                <a:latin typeface="Cambria" panose="02040503050406030204" pitchFamily="18" charset="0"/>
                <a:ea typeface="Cambria" panose="02040503050406030204" pitchFamily="18" charset="0"/>
                <a:cs typeface="Arial Unicode MS" panose="020B0604020202020204" pitchFamily="34" charset="-128"/>
              </a:rPr>
              <a:t>से अपनी यात्रा शुरू करता है। वह 5 किमी उत्तर दिशा में जाता है। फिर वह अपने बाएँ मुड़ता है और 2 किमी जाता है, फिर वह अपने दाएँ मुड़ता है और क्रमशः 3 किमी और 2 किमी जाता है। वह अपने शुरुआती बिंदु से कितनी दूर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7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8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6 km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508786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59474" y="1120061"/>
            <a:ext cx="11542255" cy="329320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Q3. A lady runs 12 km towards north then 6 km towards south and then 8 km east. How far is she from her starting point and in which direction?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महिला 12 किमी उत्तर की ओर फिर 6 किमी दक्षिण की ओर और फिर 8 किमी पूर्व की ओर दौड़ती है। वह अपने शुरुआती बिंदु से कितनी दूर और किस दिशा में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 km North –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 km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10 km North –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10 km West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350407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1075673"/>
            <a:ext cx="11542255" cy="409342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Q4. Two men start walking from one point towards opposite direction. After walking 3 km straight the both turn right wards and walk straight for the distance of 4 km. How far are they both from each – other?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दो आदमी एक बिंदु से विपरीत दिशा की ओर चलना शुरू करते हैं। 3 किमी सीधे चलने के बाद दोनों दाहिनी ओर मुड़ते हैं और सीधे 4 किमी की दूरी तक चलते हैं। वे दोनों एक दूसरे से कितनी दूर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8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7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10 km.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3059315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324872" y="1242473"/>
            <a:ext cx="1154225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Q5. Point ‘K’ is situated in north – west direction from ‘P’ at the distance of 2 km. Point ‘R’ is situated in south-West direction from ‘K’ at the distance of 2 km. Point ‘M’ is situated in North – West direction form ‘R’ at the distance of 2km. At last ‘T’ is situated in South – West direction from ‘M’ at the distance of 2 km. In which direction is ‘T’ from point ‘P’?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बिंदु '</a:t>
            </a:r>
            <a:r>
              <a:rPr lang="en-US" sz="2600" b="1" dirty="0">
                <a:latin typeface="Cambria" panose="02040503050406030204" pitchFamily="18" charset="0"/>
                <a:ea typeface="Cambria" panose="02040503050406030204" pitchFamily="18" charset="0"/>
                <a:cs typeface="Arial Unicode MS" panose="020B0604020202020204" pitchFamily="34" charset="-128"/>
              </a:rPr>
              <a:t>K', 'P' </a:t>
            </a:r>
            <a:r>
              <a:rPr lang="hi-IN" sz="2600" b="1" dirty="0">
                <a:latin typeface="Cambria" panose="02040503050406030204" pitchFamily="18" charset="0"/>
                <a:ea typeface="Cambria" panose="02040503050406030204" pitchFamily="18" charset="0"/>
                <a:cs typeface="Arial Unicode MS" panose="020B0604020202020204" pitchFamily="34" charset="-128"/>
              </a:rPr>
              <a:t>से 2 किमी की दूरी पर उत्तर-पश्चिम दिशा में स्थित है। बिंदु '</a:t>
            </a:r>
            <a:r>
              <a:rPr lang="en-US" sz="2600" b="1" dirty="0">
                <a:latin typeface="Cambria" panose="02040503050406030204" pitchFamily="18" charset="0"/>
                <a:ea typeface="Cambria" panose="02040503050406030204" pitchFamily="18" charset="0"/>
                <a:cs typeface="Arial Unicode MS" panose="020B0604020202020204" pitchFamily="34" charset="-128"/>
              </a:rPr>
              <a:t>R' </a:t>
            </a:r>
            <a:r>
              <a:rPr lang="hi-IN" sz="2600" b="1" dirty="0">
                <a:latin typeface="Cambria" panose="02040503050406030204" pitchFamily="18" charset="0"/>
                <a:ea typeface="Cambria" panose="02040503050406030204" pitchFamily="18" charset="0"/>
                <a:cs typeface="Arial Unicode MS" panose="020B0604020202020204" pitchFamily="34" charset="-128"/>
              </a:rPr>
              <a:t>दक्षिण-पश्चिम दिशा में '</a:t>
            </a:r>
            <a:r>
              <a:rPr lang="en-US" sz="2600" b="1" dirty="0">
                <a:latin typeface="Cambria" panose="02040503050406030204" pitchFamily="18" charset="0"/>
                <a:ea typeface="Cambria" panose="02040503050406030204" pitchFamily="18" charset="0"/>
                <a:cs typeface="Arial Unicode MS" panose="020B0604020202020204" pitchFamily="34" charset="-128"/>
              </a:rPr>
              <a:t>K' </a:t>
            </a:r>
            <a:r>
              <a:rPr lang="hi-IN" sz="2600" b="1" dirty="0">
                <a:latin typeface="Cambria" panose="02040503050406030204" pitchFamily="18" charset="0"/>
                <a:ea typeface="Cambria" panose="02040503050406030204" pitchFamily="18" charset="0"/>
                <a:cs typeface="Arial Unicode MS" panose="020B0604020202020204" pitchFamily="34" charset="-128"/>
              </a:rPr>
              <a:t>से 2 किमी की दूरी पर स्थित है। प्वाइंट 'एम' उत्तर-पश्चिम दिशा में 'आर' से 2 किमी की दूरी पर स्थित है। अंत में '</a:t>
            </a:r>
            <a:r>
              <a:rPr lang="en-US" sz="2600" b="1" dirty="0">
                <a:latin typeface="Cambria" panose="02040503050406030204" pitchFamily="18" charset="0"/>
                <a:ea typeface="Cambria" panose="02040503050406030204" pitchFamily="18" charset="0"/>
                <a:cs typeface="Arial Unicode MS" panose="020B0604020202020204" pitchFamily="34" charset="-128"/>
              </a:rPr>
              <a:t>T', 'M' </a:t>
            </a:r>
            <a:r>
              <a:rPr lang="hi-IN" sz="2600" b="1" dirty="0">
                <a:latin typeface="Cambria" panose="02040503050406030204" pitchFamily="18" charset="0"/>
                <a:ea typeface="Cambria" panose="02040503050406030204" pitchFamily="18" charset="0"/>
                <a:cs typeface="Arial Unicode MS" panose="020B0604020202020204" pitchFamily="34" charset="-128"/>
              </a:rPr>
              <a:t>से दक्षिण-पश्चिम दिशा में 2 किमी की दूरी पर स्थित है। बिंदु '</a:t>
            </a:r>
            <a:r>
              <a:rPr lang="en-US" sz="2600" b="1" dirty="0">
                <a:latin typeface="Cambria" panose="02040503050406030204" pitchFamily="18" charset="0"/>
                <a:ea typeface="Cambria" panose="02040503050406030204" pitchFamily="18" charset="0"/>
                <a:cs typeface="Arial Unicode MS" panose="020B0604020202020204" pitchFamily="34" charset="-128"/>
              </a:rPr>
              <a:t>P' </a:t>
            </a:r>
            <a:r>
              <a:rPr lang="hi-IN" sz="2600" b="1" dirty="0">
                <a:latin typeface="Cambria" panose="02040503050406030204" pitchFamily="18" charset="0"/>
                <a:ea typeface="Cambria" panose="02040503050406030204" pitchFamily="18" charset="0"/>
                <a:cs typeface="Arial Unicode MS" panose="020B0604020202020204" pitchFamily="34" charset="-128"/>
              </a:rPr>
              <a:t>से '</a:t>
            </a:r>
            <a:r>
              <a:rPr lang="en-US" sz="2600" b="1" dirty="0">
                <a:latin typeface="Cambria" panose="02040503050406030204" pitchFamily="18" charset="0"/>
                <a:ea typeface="Cambria" panose="02040503050406030204" pitchFamily="18" charset="0"/>
                <a:cs typeface="Arial Unicode MS" panose="020B0604020202020204" pitchFamily="34" charset="-128"/>
              </a:rPr>
              <a:t>T' </a:t>
            </a:r>
            <a:r>
              <a:rPr lang="hi-IN" sz="2600" b="1" dirty="0">
                <a:latin typeface="Cambria" panose="02040503050406030204" pitchFamily="18" charset="0"/>
                <a:ea typeface="Cambria" panose="02040503050406030204" pitchFamily="18" charset="0"/>
                <a:cs typeface="Arial Unicode MS" panose="020B0604020202020204" pitchFamily="34" charset="-128"/>
              </a:rPr>
              <a:t>किस दिशा में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South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North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9402542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Q6. If South – East is called East, South – West is called South and in the same way direction are changing. Then what would we say the North direction?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दक्षिण-पूर्व को पूरब कहते हैं, दक्षिण-पश्चिम को दक्षिण कहते हैं और इसी प्रकार दिशा बदल रही है। तब हम उत्तर दिशा को क्या कहेंगे?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North –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North –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South –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South – East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421591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42043" y="1109738"/>
            <a:ext cx="11754995"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Q7. On a crossing, there is symbol telling the direction of roads as North, South, East, West. The symbol turned due to an accident. The part which is telling north direction now tells the west direction. If a </a:t>
            </a:r>
            <a:r>
              <a:rPr lang="en-US" sz="2600" b="1" dirty="0" err="1">
                <a:latin typeface="Cambria" panose="02040503050406030204" pitchFamily="18" charset="0"/>
                <a:ea typeface="Cambria" panose="02040503050406030204" pitchFamily="18" charset="0"/>
                <a:cs typeface="Arial Unicode MS" panose="020B0604020202020204" pitchFamily="34" charset="-128"/>
              </a:rPr>
              <a:t>traveller</a:t>
            </a:r>
            <a:r>
              <a:rPr lang="en-US" sz="2600" b="1" dirty="0">
                <a:latin typeface="Cambria" panose="02040503050406030204" pitchFamily="18" charset="0"/>
                <a:ea typeface="Cambria" panose="02040503050406030204" pitchFamily="18" charset="0"/>
                <a:cs typeface="Arial Unicode MS" panose="020B0604020202020204" pitchFamily="34" charset="-128"/>
              </a:rPr>
              <a:t> goes to south direction with the help of turning symbol. Then really, in which direction is he going now?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एक क्रॉसिंग पर, उत्तर, दक्षिण, पूर्व, पश्चिम के रूप में सड़कों की दिशा बताने वाला प्रतीक है। प्रतीक एक दुर्घटना के कारण बदल गया। जो भाग उत्तर दिशा बता रहा था वह अब पश्चिम दिशा बताता है। यदि कोई यात्री टर्निंग सिंबल की सहायता से दक्षिण दिशा की ओर जाता है। तो वास्तव में अब वह किस दिशा में जा रहा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North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None of there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5185600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5262979"/>
          </a:xfrm>
          <a:prstGeom prst="rect">
            <a:avLst/>
          </a:prstGeom>
          <a:noFill/>
        </p:spPr>
        <p:txBody>
          <a:bodyPr wrap="square" rtlCol="0">
            <a:spAutoFit/>
          </a:bodyPr>
          <a:lstStyle/>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Direction (8 - 10): Based on </a:t>
            </a:r>
            <a:r>
              <a:rPr lang="en-US" sz="2400" b="1" dirty="0" err="1">
                <a:latin typeface="Cambria" panose="02040503050406030204" pitchFamily="18" charset="0"/>
                <a:ea typeface="Cambria" panose="02040503050406030204" pitchFamily="18" charset="0"/>
                <a:cs typeface="Arial Unicode MS" panose="020B0604020202020204" pitchFamily="34" charset="-128"/>
              </a:rPr>
              <a:t>informations</a:t>
            </a:r>
            <a:r>
              <a:rPr lang="en-US" sz="2400" b="1" dirty="0">
                <a:latin typeface="Cambria" panose="02040503050406030204" pitchFamily="18" charset="0"/>
                <a:ea typeface="Cambria" panose="02040503050406030204" pitchFamily="18" charset="0"/>
                <a:cs typeface="Arial Unicode MS" panose="020B0604020202020204" pitchFamily="34" charset="-128"/>
              </a:rPr>
              <a:t> given below. Read carefully and choose best alternatives.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In a playground five friends A, B, C, D and E are standing facing north in order as described below.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a:t>
            </a:r>
            <a:r>
              <a:rPr lang="en-US" sz="2400" b="1" dirty="0" err="1">
                <a:latin typeface="Cambria" panose="02040503050406030204" pitchFamily="18" charset="0"/>
                <a:ea typeface="Cambria" panose="02040503050406030204" pitchFamily="18" charset="0"/>
                <a:cs typeface="Arial Unicode MS" panose="020B0604020202020204" pitchFamily="34" charset="-128"/>
              </a:rPr>
              <a:t>i</a:t>
            </a:r>
            <a:r>
              <a:rPr lang="en-US" sz="2400" b="1" dirty="0">
                <a:latin typeface="Cambria" panose="02040503050406030204" pitchFamily="18" charset="0"/>
                <a:ea typeface="Cambria" panose="02040503050406030204" pitchFamily="18" charset="0"/>
                <a:cs typeface="Arial Unicode MS" panose="020B0604020202020204" pitchFamily="34" charset="-128"/>
              </a:rPr>
              <a:t>) B is standing at the right of D at distance of 50 m.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(ii) A </a:t>
            </a:r>
            <a:r>
              <a:rPr lang="en-US" sz="2400" b="1" dirty="0" err="1">
                <a:latin typeface="Cambria" panose="02040503050406030204" pitchFamily="18" charset="0"/>
                <a:ea typeface="Cambria" panose="02040503050406030204" pitchFamily="18" charset="0"/>
                <a:cs typeface="Arial Unicode MS" panose="020B0604020202020204" pitchFamily="34" charset="-128"/>
              </a:rPr>
              <a:t>si</a:t>
            </a:r>
            <a:r>
              <a:rPr lang="en-US" sz="2400" b="1" dirty="0">
                <a:latin typeface="Cambria" panose="02040503050406030204" pitchFamily="18" charset="0"/>
                <a:ea typeface="Cambria" panose="02040503050406030204" pitchFamily="18" charset="0"/>
                <a:cs typeface="Arial Unicode MS" panose="020B0604020202020204" pitchFamily="34" charset="-128"/>
              </a:rPr>
              <a:t> standing in the south direction of B at 60 m distance.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(iii) ‘C is in the west of ‘D’ at the distance of 40 m.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(iv) ‘E is in the north of A at 80 m distance </a:t>
            </a:r>
          </a:p>
          <a:p>
            <a:pPr algn="just">
              <a:tabLst>
                <a:tab pos="2454275" algn="l"/>
              </a:tabLst>
            </a:pPr>
            <a:endParaRPr lang="en-US" sz="24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Q8. If a boy, who stands near ‘C’ starts walking and reach to ‘D’ then B, A, E respectively. </a:t>
            </a:r>
          </a:p>
          <a:p>
            <a:pPr algn="just">
              <a:tabLst>
                <a:tab pos="2454275" algn="l"/>
              </a:tabLst>
            </a:pPr>
            <a:r>
              <a:rPr lang="en-US" sz="2400" b="1" dirty="0">
                <a:latin typeface="Cambria" panose="02040503050406030204" pitchFamily="18" charset="0"/>
                <a:ea typeface="Cambria" panose="02040503050406030204" pitchFamily="18" charset="0"/>
                <a:cs typeface="Arial Unicode MS" panose="020B0604020202020204" pitchFamily="34" charset="-128"/>
              </a:rPr>
              <a:t>How many km he walk from C to E?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(a) 120 m 			(b) 150 m </a:t>
            </a:r>
          </a:p>
          <a:p>
            <a:pPr algn="just"/>
            <a:r>
              <a:rPr lang="en-US" sz="2400" b="1" dirty="0">
                <a:latin typeface="Cambria" panose="02040503050406030204" pitchFamily="18" charset="0"/>
                <a:ea typeface="Cambria" panose="02040503050406030204" pitchFamily="18" charset="0"/>
                <a:cs typeface="Arial Unicode MS" panose="020B0604020202020204" pitchFamily="34" charset="-128"/>
              </a:rPr>
              <a:t>(c) 170 m 			(d) 230 m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97408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Q9. How many distance is between C and E?</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और </a:t>
            </a:r>
            <a:r>
              <a:rPr lang="en-US" sz="2600" b="1" dirty="0">
                <a:latin typeface="Cambria" panose="02040503050406030204" pitchFamily="18" charset="0"/>
                <a:ea typeface="Cambria" panose="02040503050406030204" pitchFamily="18" charset="0"/>
                <a:cs typeface="Arial Unicode MS" panose="020B0604020202020204" pitchFamily="34" charset="-128"/>
              </a:rPr>
              <a:t>E </a:t>
            </a:r>
            <a:r>
              <a:rPr lang="hi-IN" sz="2600" b="1" dirty="0">
                <a:latin typeface="Cambria" panose="02040503050406030204" pitchFamily="18" charset="0"/>
                <a:ea typeface="Cambria" panose="02040503050406030204" pitchFamily="18" charset="0"/>
                <a:cs typeface="Arial Unicode MS" panose="020B0604020202020204" pitchFamily="34" charset="-128"/>
              </a:rPr>
              <a:t>के बीच कितनी दूरी है?</a:t>
            </a:r>
            <a:r>
              <a:rPr lang="en-US" sz="2600" b="1" dirty="0">
                <a:latin typeface="Cambria" panose="02040503050406030204" pitchFamily="18" charset="0"/>
                <a:ea typeface="Cambria" panose="02040503050406030204" pitchFamily="18" charset="0"/>
                <a:cs typeface="Arial Unicode MS" panose="020B0604020202020204" pitchFamily="34" charset="-128"/>
              </a:rPr>
              <a: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53 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78 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92 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120 m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115445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492990"/>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Q10. Who is in the South – East from the person who is left from ‘D</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दक्षिण-पूर्व में कौन उस व्यक्ति से है जो '</a:t>
            </a: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hi-IN" sz="2600" b="1" dirty="0">
                <a:latin typeface="Cambria" panose="02040503050406030204" pitchFamily="18" charset="0"/>
                <a:ea typeface="Cambria" panose="02040503050406030204" pitchFamily="18" charset="0"/>
                <a:cs typeface="Arial Unicode MS" panose="020B0604020202020204" pitchFamily="34" charset="-128"/>
              </a:rPr>
              <a:t>से बायें है</a:t>
            </a:r>
            <a:r>
              <a:rPr lang="en-US" sz="2600" b="1" dirty="0">
                <a:latin typeface="Cambria" panose="02040503050406030204" pitchFamily="18" charset="0"/>
                <a:ea typeface="Cambria" panose="02040503050406030204" pitchFamily="18" charset="0"/>
                <a:cs typeface="Arial Unicode MS" panose="020B0604020202020204" pitchFamily="34" charset="-128"/>
              </a:rPr>
              <a:t>’</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B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C</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D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751656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77553" y="1324247"/>
            <a:ext cx="11817139"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Q11. Five cities are near to each – other. These cities are A, B, C, D, E. A is to west of B. C is to south of A. E is in North of B. D is in the east of E. In which direction is C from D?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पांच शहर एक-दूसरे के करीब हैं। ये शहर </a:t>
            </a:r>
            <a:r>
              <a:rPr lang="en-US" sz="2600" b="1" dirty="0">
                <a:latin typeface="Cambria" panose="02040503050406030204" pitchFamily="18" charset="0"/>
                <a:ea typeface="Cambria" panose="02040503050406030204" pitchFamily="18" charset="0"/>
                <a:cs typeface="Arial Unicode MS" panose="020B0604020202020204" pitchFamily="34" charset="-128"/>
              </a:rPr>
              <a:t>A, B, C, D, E </a:t>
            </a:r>
            <a:r>
              <a:rPr lang="hi-IN" sz="2600" b="1" dirty="0">
                <a:latin typeface="Cambria" panose="02040503050406030204" pitchFamily="18" charset="0"/>
                <a:ea typeface="Cambria" panose="02040503050406030204" pitchFamily="18" charset="0"/>
                <a:cs typeface="Arial Unicode MS" panose="020B0604020202020204" pitchFamily="34" charset="-128"/>
              </a:rPr>
              <a:t>हैं। </a:t>
            </a:r>
            <a:r>
              <a:rPr lang="en-US" sz="2600" b="1" dirty="0">
                <a:latin typeface="Cambria" panose="02040503050406030204" pitchFamily="18" charset="0"/>
                <a:ea typeface="Cambria" panose="02040503050406030204" pitchFamily="18" charset="0"/>
                <a:cs typeface="Arial Unicode MS" panose="020B0604020202020204" pitchFamily="34" charset="-128"/>
              </a:rPr>
              <a:t>A, B </a:t>
            </a:r>
            <a:r>
              <a:rPr lang="hi-IN" sz="2600" b="1" dirty="0">
                <a:latin typeface="Cambria" panose="02040503050406030204" pitchFamily="18" charset="0"/>
                <a:ea typeface="Cambria" panose="02040503050406030204" pitchFamily="18" charset="0"/>
                <a:cs typeface="Arial Unicode MS" panose="020B0604020202020204" pitchFamily="34" charset="-128"/>
              </a:rPr>
              <a:t>के पश्चिम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C, A </a:t>
            </a:r>
            <a:r>
              <a:rPr lang="hi-IN" sz="2600" b="1" dirty="0">
                <a:latin typeface="Cambria" panose="02040503050406030204" pitchFamily="18" charset="0"/>
                <a:ea typeface="Cambria" panose="02040503050406030204" pitchFamily="18" charset="0"/>
                <a:cs typeface="Arial Unicode MS" panose="020B0604020202020204" pitchFamily="34" charset="-128"/>
              </a:rPr>
              <a:t>के दक्षिण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E, B </a:t>
            </a:r>
            <a:r>
              <a:rPr lang="hi-IN" sz="2600" b="1" dirty="0">
                <a:latin typeface="Cambria" panose="02040503050406030204" pitchFamily="18" charset="0"/>
                <a:ea typeface="Cambria" panose="02040503050406030204" pitchFamily="18" charset="0"/>
                <a:cs typeface="Arial Unicode MS" panose="020B0604020202020204" pitchFamily="34" charset="-128"/>
              </a:rPr>
              <a:t>के उत्तर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D, E </a:t>
            </a:r>
            <a:r>
              <a:rPr lang="hi-IN" sz="2600" b="1" dirty="0">
                <a:latin typeface="Cambria" panose="02040503050406030204" pitchFamily="18" charset="0"/>
                <a:ea typeface="Cambria" panose="02040503050406030204" pitchFamily="18" charset="0"/>
                <a:cs typeface="Arial Unicode MS" panose="020B0604020202020204" pitchFamily="34" charset="-128"/>
              </a:rPr>
              <a:t>के पूर्व में है। </a:t>
            </a:r>
            <a:r>
              <a:rPr lang="en-US" sz="2600" b="1" dirty="0">
                <a:latin typeface="Cambria" panose="02040503050406030204" pitchFamily="18" charset="0"/>
                <a:ea typeface="Cambria" panose="02040503050406030204" pitchFamily="18" charset="0"/>
                <a:cs typeface="Arial Unicode MS" panose="020B0604020202020204" pitchFamily="34" charset="-128"/>
              </a:rPr>
              <a:t>C, D </a:t>
            </a:r>
            <a:r>
              <a:rPr lang="hi-IN" sz="2600" b="1" dirty="0">
                <a:latin typeface="Cambria" panose="02040503050406030204" pitchFamily="18" charset="0"/>
                <a:ea typeface="Cambria" panose="02040503050406030204" pitchFamily="18" charset="0"/>
                <a:cs typeface="Arial Unicode MS" panose="020B0604020202020204" pitchFamily="34" charset="-128"/>
              </a:rPr>
              <a:t>से किस दिशा में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North –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South –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South –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None of above option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856753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05FCE86-3AE9-0227-EAE6-00E6D0D86E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B9582C24-7609-ADBE-09C2-1D84DE27C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6818050" cy="6977849"/>
          </a:xfrm>
          <a:prstGeom prst="rect">
            <a:avLst/>
          </a:prstGeom>
        </p:spPr>
      </p:pic>
    </p:spTree>
    <p:extLst>
      <p:ext uri="{BB962C8B-B14F-4D97-AF65-F5344CB8AC3E}">
        <p14:creationId xmlns:p14="http://schemas.microsoft.com/office/powerpoint/2010/main" val="2563149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21943" y="1324247"/>
            <a:ext cx="11772750"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Q12. Vijay Kumar walks from his house in the north direction a distance of 15 km. then he turns west direction and walks straight 10 km. At last he turns south direction and walks straight 5 km. How far and in which direction is he from his house?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विजय कुमार अपने घर से उत्तर दिशा में 15 किमी की दूरी तक चलता है। फिर वह पश्चिम दिशा की ओर मुड़ जाता है और सीधे 10 किमी चलता है। अंत में वह दक्षिण दिशा की ओर मुड़ता है और सीधे 5 किमी चलता है। वह अपने घर से कितनी दूर और किस दिशा में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10 km,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5 km,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20 km, North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None of these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701585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74114" y="1109738"/>
            <a:ext cx="11843772" cy="529375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Q13. Raju is the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t>
            </a:r>
            <a:r>
              <a:rPr lang="en-US" sz="2600" b="1" dirty="0" err="1">
                <a:latin typeface="Cambria" panose="02040503050406030204" pitchFamily="18" charset="0"/>
                <a:ea typeface="Cambria" panose="02040503050406030204" pitchFamily="18" charset="0"/>
                <a:cs typeface="Arial Unicode MS" panose="020B0604020202020204" pitchFamily="34" charset="-128"/>
              </a:rPr>
              <a:t>Ramu</a:t>
            </a:r>
            <a:r>
              <a:rPr lang="en-US" sz="2600" b="1" dirty="0">
                <a:latin typeface="Cambria" panose="02040503050406030204" pitchFamily="18" charset="0"/>
                <a:ea typeface="Cambria" panose="02040503050406030204" pitchFamily="18" charset="0"/>
                <a:cs typeface="Arial Unicode MS" panose="020B0604020202020204" pitchFamily="34" charset="-128"/>
              </a:rPr>
              <a:t> and he lives in South – East at the distance of 100 m. Verma is the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Raju and he lives in south –west direction and 100 m distance from Raju. Mr. </a:t>
            </a:r>
            <a:r>
              <a:rPr lang="en-US" sz="2600" b="1" dirty="0" err="1">
                <a:latin typeface="Cambria" panose="02040503050406030204" pitchFamily="18" charset="0"/>
                <a:ea typeface="Cambria" panose="02040503050406030204" pitchFamily="18" charset="0"/>
                <a:cs typeface="Arial Unicode MS" panose="020B0604020202020204" pitchFamily="34" charset="-128"/>
              </a:rPr>
              <a:t>singth</a:t>
            </a:r>
            <a:r>
              <a:rPr lang="en-US" sz="2600" b="1" dirty="0">
                <a:latin typeface="Cambria" panose="02040503050406030204" pitchFamily="18" charset="0"/>
                <a:ea typeface="Cambria" panose="02040503050406030204" pitchFamily="18" charset="0"/>
                <a:cs typeface="Arial Unicode MS" panose="020B0604020202020204" pitchFamily="34" charset="-128"/>
              </a:rPr>
              <a:t> is the </a:t>
            </a:r>
            <a:r>
              <a:rPr lang="en-US" sz="2600" b="1" dirty="0" err="1">
                <a:latin typeface="Cambria" panose="02040503050406030204" pitchFamily="18" charset="0"/>
                <a:ea typeface="Cambria" panose="02040503050406030204" pitchFamily="18" charset="0"/>
                <a:cs typeface="Arial Unicode MS" panose="020B0604020202020204" pitchFamily="34" charset="-128"/>
              </a:rPr>
              <a:t>neighbour</a:t>
            </a:r>
            <a:r>
              <a:rPr lang="en-US" sz="2600" b="1" dirty="0">
                <a:latin typeface="Cambria" panose="02040503050406030204" pitchFamily="18" charset="0"/>
                <a:ea typeface="Cambria" panose="02040503050406030204" pitchFamily="18" charset="0"/>
                <a:cs typeface="Arial Unicode MS" panose="020B0604020202020204" pitchFamily="34" charset="-128"/>
              </a:rPr>
              <a:t> of </a:t>
            </a:r>
            <a:r>
              <a:rPr lang="en-US" sz="2600" b="1" dirty="0" err="1">
                <a:latin typeface="Cambria" panose="02040503050406030204" pitchFamily="18" charset="0"/>
                <a:ea typeface="Cambria" panose="02040503050406030204" pitchFamily="18" charset="0"/>
                <a:cs typeface="Arial Unicode MS" panose="020B0604020202020204" pitchFamily="34" charset="-128"/>
              </a:rPr>
              <a:t>Ramu</a:t>
            </a:r>
            <a:r>
              <a:rPr lang="en-US" sz="2600" b="1" dirty="0">
                <a:latin typeface="Cambria" panose="02040503050406030204" pitchFamily="18" charset="0"/>
                <a:ea typeface="Cambria" panose="02040503050406030204" pitchFamily="18" charset="0"/>
                <a:cs typeface="Arial Unicode MS" panose="020B0604020202020204" pitchFamily="34" charset="-128"/>
              </a:rPr>
              <a:t> and lives 100 m is North-East direction from </a:t>
            </a:r>
            <a:r>
              <a:rPr lang="en-US" sz="2600" b="1" dirty="0" err="1">
                <a:latin typeface="Cambria" panose="02040503050406030204" pitchFamily="18" charset="0"/>
                <a:ea typeface="Cambria" panose="02040503050406030204" pitchFamily="18" charset="0"/>
                <a:cs typeface="Arial Unicode MS" panose="020B0604020202020204" pitchFamily="34" charset="-128"/>
              </a:rPr>
              <a:t>Ramu</a:t>
            </a:r>
            <a:r>
              <a:rPr lang="en-US" sz="2600" b="1" dirty="0">
                <a:latin typeface="Cambria" panose="02040503050406030204" pitchFamily="18" charset="0"/>
                <a:ea typeface="Cambria" panose="02040503050406030204" pitchFamily="18" charset="0"/>
                <a:cs typeface="Arial Unicode MS" panose="020B0604020202020204" pitchFamily="34" charset="-128"/>
              </a:rPr>
              <a:t>. In which direction is Mr. Singh living from Mr. Verma?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राजू, रामू का पड़ोसी है और वह दक्षिण-पूर्व में 100 मीटर की दूरी पर रहता है। वर्मा, राजू का पड़ोसी है और वह दक्षिण-पश्चिम दिशा में और राजू से 100 मीटर की दूरी पर रहता है। श्री सिंह, रामू के पड़ोसी हैं और रामू से उत्तर-पूर्व दिशा में 100 मीटर की दूरी पर रहते हैं। श्री सिंह, श्री वर्मा से किस दिशा में रह रहे हैं?</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North –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North –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South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South – West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385643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390375" cy="4893647"/>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Direction (14 - 16) : Each Question is base on information given below: - </a:t>
            </a: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Point ‘D’ is in west direction from ‘A’ at the distance of 14m. Point ‘B’ is in south direction from ‘D’ also a distance of 4 m. Point ‘F’ is situated 9 m. in south from ‘D’. Point E is situated 7m in east from ‘B’. Point ‘C’ is in north from ‘E’ at the distance of 4m. Point ‘G’ is in south from ‘A’ at the distance of 4 m. </a:t>
            </a:r>
          </a:p>
          <a:p>
            <a:pPr algn="just">
              <a:tabLst>
                <a:tab pos="2454275" algn="l"/>
              </a:tabLst>
            </a:pP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Q14. Which is in the straight direction out of the following?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D, E, A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E, G, 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D, B, G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E, G, B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985061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452437" y="1324247"/>
            <a:ext cx="11542255" cy="2092881"/>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Q15. In which direction is ‘A’ from ‘C’?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East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West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North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South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1144243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257453" y="1324247"/>
            <a:ext cx="11737240" cy="3693319"/>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Q16. Any person from point ‘F’ starts walking towards north at the distance of 5 m then turns his rightwards then to whom he will reach first out of the following?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कोई भी व्यक्ति बिंदु '</a:t>
            </a:r>
            <a:r>
              <a:rPr lang="en-US" sz="2600" b="1" dirty="0">
                <a:latin typeface="Cambria" panose="02040503050406030204" pitchFamily="18" charset="0"/>
                <a:ea typeface="Cambria" panose="02040503050406030204" pitchFamily="18" charset="0"/>
                <a:cs typeface="Arial Unicode MS" panose="020B0604020202020204" pitchFamily="34" charset="-128"/>
              </a:rPr>
              <a:t>F' </a:t>
            </a:r>
            <a:r>
              <a:rPr lang="hi-IN" sz="2600" b="1" dirty="0">
                <a:latin typeface="Cambria" panose="02040503050406030204" pitchFamily="18" charset="0"/>
                <a:ea typeface="Cambria" panose="02040503050406030204" pitchFamily="18" charset="0"/>
                <a:cs typeface="Arial Unicode MS" panose="020B0604020202020204" pitchFamily="34" charset="-128"/>
              </a:rPr>
              <a:t>से 5 मीटर की दूरी पर उत्तर की ओर चलना शुरू करता है और फिर अपने दाहिनी ओर मुड़ता है तो वह निम्नलिखित में से सबसे पहले किसके पास पहुंचेगा?</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G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D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E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A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139755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DC9B71-F69B-C9EA-E679-8251DEB094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21818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7F754AB-6754-E943-C0C1-60B80C2C9E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52408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89974" y="216226"/>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76B5182E-BA06-75F1-4C7C-CC703A281194}"/>
              </a:ext>
            </a:extLst>
          </p:cNvPr>
          <p:cNvSpPr txBox="1"/>
          <p:nvPr/>
        </p:nvSpPr>
        <p:spPr>
          <a:xfrm>
            <a:off x="287175" y="1247641"/>
            <a:ext cx="11811040" cy="5386090"/>
          </a:xfrm>
          <a:prstGeom prst="rect">
            <a:avLst/>
          </a:prstGeom>
          <a:noFill/>
        </p:spPr>
        <p:txBody>
          <a:bodyPr wrap="square" rtlCol="0">
            <a:spAutoFit/>
          </a:bodyPr>
          <a:lstStyle/>
          <a:p>
            <a:pPr algn="just"/>
            <a:r>
              <a:rPr lang="en-US" sz="2400" b="1" dirty="0"/>
              <a:t>Q.10 </a:t>
            </a:r>
            <a:r>
              <a:rPr lang="en-US" sz="2400" dirty="0"/>
              <a:t>A person starts from a point A and travels 3 km eastwards to B and then turns left and travels thrice that distance to reach C. he again turns left and travels five times the distance he covered between A and B and reaches his destination D. the shortest distance between the starting point and the destination is </a:t>
            </a:r>
          </a:p>
          <a:p>
            <a:pPr algn="just"/>
            <a:r>
              <a:rPr lang="hi-IN" sz="2000" dirty="0"/>
              <a:t>एक व्यक्ति बिंदु </a:t>
            </a:r>
            <a:r>
              <a:rPr lang="en-US" sz="2000" dirty="0"/>
              <a:t>A </a:t>
            </a:r>
            <a:r>
              <a:rPr lang="hi-IN" sz="2000" dirty="0"/>
              <a:t>से शुरू करता है और 3 किमी पूर्व की ओर </a:t>
            </a:r>
            <a:r>
              <a:rPr lang="en-US" sz="2000" dirty="0"/>
              <a:t>B </a:t>
            </a:r>
            <a:r>
              <a:rPr lang="hi-IN" sz="2000" dirty="0"/>
              <a:t>तक जाता है और फिर बाएं मुड़ता है और </a:t>
            </a:r>
            <a:r>
              <a:rPr lang="en-US" sz="2000" dirty="0"/>
              <a:t>C </a:t>
            </a:r>
            <a:r>
              <a:rPr lang="hi-IN" sz="2000" dirty="0"/>
              <a:t>तक पहुंचने के लिए उस दूरी से तीन गुना यात्रा करता है। वह फिर से बाएं मुड़ता है और </a:t>
            </a:r>
            <a:r>
              <a:rPr lang="en-US" sz="2000" dirty="0"/>
              <a:t>A </a:t>
            </a:r>
            <a:r>
              <a:rPr lang="hi-IN" sz="2000" dirty="0"/>
              <a:t>और </a:t>
            </a:r>
            <a:r>
              <a:rPr lang="en-US" sz="2000" dirty="0"/>
              <a:t>B </a:t>
            </a:r>
            <a:r>
              <a:rPr lang="hi-IN" sz="2000" dirty="0"/>
              <a:t>के बीच तय की गई दूरी से पांच गुना यात्रा करता है और अपने गंतव्य </a:t>
            </a:r>
            <a:r>
              <a:rPr lang="en-US" sz="2000" dirty="0"/>
              <a:t>D </a:t>
            </a:r>
            <a:r>
              <a:rPr lang="hi-IN" sz="2000" dirty="0"/>
              <a:t>तक पहुंचता है। प्रारंभिक बिंदु और गंतव्य के बीच सबसे छोटी दूरी है</a:t>
            </a:r>
            <a:endParaRPr lang="en-US" sz="2000" dirty="0"/>
          </a:p>
          <a:p>
            <a:pPr marL="457200" indent="-457200" algn="just">
              <a:buAutoNum type="alphaLcParenBoth"/>
            </a:pPr>
            <a:r>
              <a:rPr lang="en-US" sz="2400" dirty="0"/>
              <a:t>12 km </a:t>
            </a:r>
          </a:p>
          <a:p>
            <a:pPr marL="457200" indent="-457200" algn="just">
              <a:buAutoNum type="alphaLcParenBoth"/>
            </a:pPr>
            <a:endParaRPr lang="en-US" sz="2400" dirty="0"/>
          </a:p>
          <a:p>
            <a:pPr marL="457200" indent="-457200" algn="just">
              <a:buAutoNum type="alphaLcParenBoth"/>
            </a:pPr>
            <a:r>
              <a:rPr lang="en-US" sz="2400" dirty="0"/>
              <a:t>15 km </a:t>
            </a:r>
          </a:p>
          <a:p>
            <a:pPr marL="457200" indent="-457200" algn="just">
              <a:buAutoNum type="alphaLcParenBoth"/>
            </a:pPr>
            <a:endParaRPr lang="en-US" sz="2400" dirty="0"/>
          </a:p>
          <a:p>
            <a:pPr marL="457200" indent="-457200" algn="just">
              <a:buAutoNum type="alphaLcParenBoth"/>
            </a:pPr>
            <a:r>
              <a:rPr lang="en-US" sz="2400" dirty="0"/>
              <a:t>16 km </a:t>
            </a:r>
          </a:p>
          <a:p>
            <a:pPr marL="457200" indent="-457200" algn="just">
              <a:buAutoNum type="alphaLcParenBoth"/>
            </a:pPr>
            <a:endParaRPr lang="en-US" sz="2400" dirty="0"/>
          </a:p>
          <a:p>
            <a:pPr marL="457200" indent="-457200" algn="just">
              <a:buAutoNum type="alphaLcParenBoth"/>
            </a:pPr>
            <a:r>
              <a:rPr lang="en-US" sz="2400" dirty="0"/>
              <a:t>18 km</a:t>
            </a:r>
            <a:endParaRPr lang="en-US" sz="2400" u="sng" dirty="0"/>
          </a:p>
        </p:txBody>
      </p:sp>
    </p:spTree>
    <p:extLst>
      <p:ext uri="{BB962C8B-B14F-4D97-AF65-F5344CB8AC3E}">
        <p14:creationId xmlns:p14="http://schemas.microsoft.com/office/powerpoint/2010/main" val="2502824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89974" y="216226"/>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4" name="TextBox 3">
            <a:extLst>
              <a:ext uri="{FF2B5EF4-FFF2-40B4-BE49-F238E27FC236}">
                <a16:creationId xmlns:a16="http://schemas.microsoft.com/office/drawing/2014/main" id="{A69DE914-774D-219E-5C07-939D795DCB8A}"/>
              </a:ext>
            </a:extLst>
          </p:cNvPr>
          <p:cNvSpPr txBox="1"/>
          <p:nvPr/>
        </p:nvSpPr>
        <p:spPr>
          <a:xfrm>
            <a:off x="287175" y="1247641"/>
            <a:ext cx="11811040" cy="5078313"/>
          </a:xfrm>
          <a:prstGeom prst="rect">
            <a:avLst/>
          </a:prstGeom>
          <a:noFill/>
        </p:spPr>
        <p:txBody>
          <a:bodyPr wrap="square" rtlCol="0">
            <a:spAutoFit/>
          </a:bodyPr>
          <a:lstStyle/>
          <a:p>
            <a:pPr algn="just"/>
            <a:r>
              <a:rPr lang="en-US" sz="2400" b="1" dirty="0"/>
              <a:t>Q.11 </a:t>
            </a:r>
            <a:r>
              <a:rPr lang="en-US" sz="2400" dirty="0"/>
              <a:t>A girl leaves from her home. She first walks 30 </a:t>
            </a:r>
            <a:r>
              <a:rPr lang="en-US" sz="2400" dirty="0" err="1"/>
              <a:t>metres</a:t>
            </a:r>
            <a:r>
              <a:rPr lang="en-US" sz="2400" dirty="0"/>
              <a:t> in North-west direction and then 30 </a:t>
            </a:r>
            <a:r>
              <a:rPr lang="en-US" sz="2400" dirty="0" err="1"/>
              <a:t>metres</a:t>
            </a:r>
            <a:r>
              <a:rPr lang="en-US" sz="2400" dirty="0"/>
              <a:t> in South-west direction. Next, she walks 30 </a:t>
            </a:r>
            <a:r>
              <a:rPr lang="en-US" sz="2400" dirty="0" err="1"/>
              <a:t>metres</a:t>
            </a:r>
            <a:r>
              <a:rPr lang="en-US" sz="2400" dirty="0"/>
              <a:t> in South-east direction. Finally, she turns towards her house. In which direction is she moving? </a:t>
            </a:r>
          </a:p>
          <a:p>
            <a:pPr algn="just"/>
            <a:r>
              <a:rPr lang="hi-IN" sz="2000" dirty="0"/>
              <a:t>एक लड़की अपने घर से निकल जाती है। वह पहले उत्तर-पश्चिम दिशा में 30 मीटर चलती है और फिर दक्षिण-पश्चिम दिशा में 30 मीटर चलती है। इसके बाद, वह दक्षिण-पूर्व दिशा में 30 मीटर चलती है। अंत में, वह अपने घर की ओर मुड़ी। वह किस दिशा में बढ़ रही है?</a:t>
            </a:r>
            <a:endParaRPr lang="en-US" sz="2000" dirty="0"/>
          </a:p>
          <a:p>
            <a:pPr marL="457200" indent="-457200" algn="just">
              <a:buAutoNum type="alphaLcParenBoth"/>
            </a:pPr>
            <a:endParaRPr lang="en-US" sz="2400" dirty="0"/>
          </a:p>
          <a:p>
            <a:pPr marL="457200" indent="-457200" algn="just">
              <a:buAutoNum type="alphaLcParenBoth"/>
            </a:pPr>
            <a:r>
              <a:rPr lang="en-US" sz="2400" dirty="0"/>
              <a:t>North-east </a:t>
            </a:r>
          </a:p>
          <a:p>
            <a:pPr marL="457200" indent="-457200" algn="just">
              <a:buAutoNum type="alphaLcParenBoth"/>
            </a:pPr>
            <a:endParaRPr lang="en-US" sz="2400" dirty="0"/>
          </a:p>
          <a:p>
            <a:pPr marL="457200" indent="-457200" algn="just">
              <a:buAutoNum type="alphaLcParenBoth"/>
            </a:pPr>
            <a:r>
              <a:rPr lang="en-US" sz="2400" dirty="0"/>
              <a:t>North-west </a:t>
            </a:r>
          </a:p>
          <a:p>
            <a:pPr marL="457200" indent="-457200" algn="just">
              <a:buAutoNum type="alphaLcParenBoth"/>
            </a:pPr>
            <a:endParaRPr lang="en-US" sz="2400" dirty="0"/>
          </a:p>
          <a:p>
            <a:pPr marL="457200" indent="-457200" algn="just">
              <a:buAutoNum type="alphaLcParenBoth"/>
            </a:pPr>
            <a:r>
              <a:rPr lang="en-US" sz="2400" dirty="0"/>
              <a:t>South-east </a:t>
            </a:r>
          </a:p>
          <a:p>
            <a:pPr marL="457200" indent="-457200" algn="just">
              <a:buAutoNum type="alphaLcParenBoth"/>
            </a:pPr>
            <a:endParaRPr lang="en-US" sz="2400" dirty="0"/>
          </a:p>
          <a:p>
            <a:pPr marL="457200" indent="-457200" algn="just">
              <a:buAutoNum type="alphaLcParenBoth"/>
            </a:pPr>
            <a:r>
              <a:rPr lang="en-US" sz="2400" dirty="0"/>
              <a:t>South-west</a:t>
            </a:r>
            <a:endParaRPr lang="en-US" sz="2400" u="sng" dirty="0"/>
          </a:p>
        </p:txBody>
      </p:sp>
    </p:spTree>
    <p:extLst>
      <p:ext uri="{BB962C8B-B14F-4D97-AF65-F5344CB8AC3E}">
        <p14:creationId xmlns:p14="http://schemas.microsoft.com/office/powerpoint/2010/main" val="459125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89974" y="216226"/>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1D0757E3-A5F3-FF90-7077-86272FB0E680}"/>
              </a:ext>
            </a:extLst>
          </p:cNvPr>
          <p:cNvSpPr txBox="1"/>
          <p:nvPr/>
        </p:nvSpPr>
        <p:spPr>
          <a:xfrm>
            <a:off x="190480" y="1188573"/>
            <a:ext cx="11811040" cy="5386090"/>
          </a:xfrm>
          <a:prstGeom prst="rect">
            <a:avLst/>
          </a:prstGeom>
          <a:noFill/>
        </p:spPr>
        <p:txBody>
          <a:bodyPr wrap="square" rtlCol="0">
            <a:spAutoFit/>
          </a:bodyPr>
          <a:lstStyle/>
          <a:p>
            <a:pPr algn="just"/>
            <a:r>
              <a:rPr lang="en-US" sz="2400" b="1" dirty="0"/>
              <a:t>Q.12 </a:t>
            </a:r>
            <a:r>
              <a:rPr lang="en-US" sz="2400" dirty="0"/>
              <a:t>Sanjeev walks 10 </a:t>
            </a:r>
            <a:r>
              <a:rPr lang="en-US" sz="2400" dirty="0" err="1"/>
              <a:t>metres</a:t>
            </a:r>
            <a:r>
              <a:rPr lang="en-US" sz="2400" dirty="0"/>
              <a:t> towards the South. Turning to the left, he walks 20 </a:t>
            </a:r>
            <a:r>
              <a:rPr lang="en-US" sz="2400" dirty="0" err="1"/>
              <a:t>metres</a:t>
            </a:r>
            <a:r>
              <a:rPr lang="en-US" sz="2400" dirty="0"/>
              <a:t> and then moves to his right. After moving a distance of 20 </a:t>
            </a:r>
            <a:r>
              <a:rPr lang="en-US" sz="2400" dirty="0" err="1"/>
              <a:t>metres</a:t>
            </a:r>
            <a:r>
              <a:rPr lang="en-US" sz="2400" dirty="0"/>
              <a:t>, he turns to the right and walks 20 </a:t>
            </a:r>
            <a:r>
              <a:rPr lang="en-US" sz="2400" dirty="0" err="1"/>
              <a:t>metres</a:t>
            </a:r>
            <a:r>
              <a:rPr lang="en-US" sz="2400" dirty="0"/>
              <a:t>. Finally, he turns to the right and moves a distance of 10 </a:t>
            </a:r>
            <a:r>
              <a:rPr lang="en-US" sz="2400" dirty="0" err="1"/>
              <a:t>metres</a:t>
            </a:r>
            <a:r>
              <a:rPr lang="en-US" sz="2400" dirty="0"/>
              <a:t>. How far and in which direction is he from the starting point? </a:t>
            </a:r>
          </a:p>
          <a:p>
            <a:pPr algn="just"/>
            <a:r>
              <a:rPr lang="hi-IN" sz="2000" dirty="0"/>
              <a:t>संजीव दक्षिण की ओर 10 मीटर चलता है। वह बाईं ओर मुड़कर 20 मीटर चलता है और फिर अपनी दाईं ओर चलता है। 20 मीटर की दूरी तय करने के बाद, वह दायीं ओर मुड़ता है और 20 मीटर चलता है। अंत में, वह दायीं ओर मुड़ता है और 10 मीटर की दूरी तय करता है। वह आरंभिक बिंदु से कितनी दूर और किस दिशा में है?</a:t>
            </a:r>
            <a:endParaRPr lang="en-US" sz="2000" dirty="0"/>
          </a:p>
          <a:p>
            <a:pPr marL="457200" indent="-457200" algn="just">
              <a:buAutoNum type="alphaLcParenBoth"/>
            </a:pPr>
            <a:r>
              <a:rPr lang="en-US" sz="2400" dirty="0"/>
              <a:t>10 </a:t>
            </a:r>
            <a:r>
              <a:rPr lang="en-US" sz="2400" dirty="0" err="1"/>
              <a:t>metres</a:t>
            </a:r>
            <a:r>
              <a:rPr lang="en-US" sz="2400" dirty="0"/>
              <a:t> North </a:t>
            </a:r>
          </a:p>
          <a:p>
            <a:pPr marL="457200" indent="-457200" algn="just">
              <a:buAutoNum type="alphaLcParenBoth"/>
            </a:pPr>
            <a:endParaRPr lang="en-US" sz="2400" dirty="0"/>
          </a:p>
          <a:p>
            <a:pPr marL="457200" indent="-457200" algn="just">
              <a:buAutoNum type="alphaLcParenBoth"/>
            </a:pPr>
            <a:r>
              <a:rPr lang="en-US" sz="2400" dirty="0"/>
              <a:t>20 </a:t>
            </a:r>
            <a:r>
              <a:rPr lang="en-US" sz="2400" dirty="0" err="1"/>
              <a:t>metres</a:t>
            </a:r>
            <a:r>
              <a:rPr lang="en-US" sz="2400" dirty="0"/>
              <a:t> South </a:t>
            </a:r>
          </a:p>
          <a:p>
            <a:pPr marL="457200" indent="-457200" algn="just">
              <a:buAutoNum type="alphaLcParenBoth"/>
            </a:pPr>
            <a:endParaRPr lang="en-US" sz="2400" dirty="0"/>
          </a:p>
          <a:p>
            <a:pPr marL="457200" indent="-457200" algn="just">
              <a:buAutoNum type="alphaLcParenBoth"/>
            </a:pPr>
            <a:r>
              <a:rPr lang="en-US" sz="2400" dirty="0"/>
              <a:t>20 </a:t>
            </a:r>
            <a:r>
              <a:rPr lang="en-US" sz="2400" dirty="0" err="1"/>
              <a:t>metres</a:t>
            </a:r>
            <a:r>
              <a:rPr lang="en-US" sz="2400" dirty="0"/>
              <a:t> North </a:t>
            </a:r>
          </a:p>
          <a:p>
            <a:pPr marL="457200" indent="-457200" algn="just">
              <a:buAutoNum type="alphaLcParenBoth"/>
            </a:pPr>
            <a:endParaRPr lang="en-US" sz="2400" dirty="0"/>
          </a:p>
          <a:p>
            <a:pPr marL="457200" indent="-457200" algn="just">
              <a:buAutoNum type="alphaLcParenBoth"/>
            </a:pPr>
            <a:r>
              <a:rPr lang="en-US" sz="2400" dirty="0"/>
              <a:t>10 </a:t>
            </a:r>
            <a:r>
              <a:rPr lang="en-US" sz="2400" dirty="0" err="1"/>
              <a:t>metres</a:t>
            </a:r>
            <a:r>
              <a:rPr lang="en-US" sz="2400" dirty="0"/>
              <a:t> South</a:t>
            </a:r>
            <a:r>
              <a:rPr lang="en-US" sz="2400" b="1" dirty="0"/>
              <a:t> </a:t>
            </a:r>
            <a:endParaRPr lang="en-US" sz="2400" u="sng" dirty="0"/>
          </a:p>
        </p:txBody>
      </p:sp>
    </p:spTree>
    <p:extLst>
      <p:ext uri="{BB962C8B-B14F-4D97-AF65-F5344CB8AC3E}">
        <p14:creationId xmlns:p14="http://schemas.microsoft.com/office/powerpoint/2010/main" val="157503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89974" y="216226"/>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4" name="TextBox 3">
            <a:extLst>
              <a:ext uri="{FF2B5EF4-FFF2-40B4-BE49-F238E27FC236}">
                <a16:creationId xmlns:a16="http://schemas.microsoft.com/office/drawing/2014/main" id="{BB55BEED-C20D-3FF9-A074-EB75632DBCB2}"/>
              </a:ext>
            </a:extLst>
          </p:cNvPr>
          <p:cNvSpPr txBox="1"/>
          <p:nvPr/>
        </p:nvSpPr>
        <p:spPr>
          <a:xfrm>
            <a:off x="190480" y="1188573"/>
            <a:ext cx="11811040" cy="4524315"/>
          </a:xfrm>
          <a:prstGeom prst="rect">
            <a:avLst/>
          </a:prstGeom>
          <a:noFill/>
        </p:spPr>
        <p:txBody>
          <a:bodyPr wrap="square" rtlCol="0">
            <a:spAutoFit/>
          </a:bodyPr>
          <a:lstStyle/>
          <a:p>
            <a:pPr algn="just"/>
            <a:r>
              <a:rPr lang="en-US" sz="2400" b="1" dirty="0"/>
              <a:t> Directions (15-16): </a:t>
            </a:r>
            <a:r>
              <a:rPr lang="en-US" sz="2400" dirty="0"/>
              <a:t>Study the information given below carefully and answer the questions that follow: On a playing ground, </a:t>
            </a:r>
            <a:r>
              <a:rPr lang="en-US" sz="2400" dirty="0" err="1"/>
              <a:t>Dilip</a:t>
            </a:r>
            <a:r>
              <a:rPr lang="en-US" sz="2400" dirty="0"/>
              <a:t>, </a:t>
            </a:r>
            <a:r>
              <a:rPr lang="en-US" sz="2400" dirty="0" err="1"/>
              <a:t>Krish</a:t>
            </a:r>
            <a:r>
              <a:rPr lang="en-US" sz="2400" dirty="0"/>
              <a:t>, Neeraj, Arpit and </a:t>
            </a:r>
            <a:r>
              <a:rPr lang="en-US" sz="2400" dirty="0" err="1"/>
              <a:t>pappu</a:t>
            </a:r>
            <a:r>
              <a:rPr lang="en-US" sz="2400" dirty="0"/>
              <a:t> are standing as described below facing the North </a:t>
            </a:r>
          </a:p>
          <a:p>
            <a:pPr marL="514350" indent="-514350" algn="just">
              <a:buAutoNum type="romanLcParenBoth"/>
            </a:pPr>
            <a:endParaRPr lang="en-US" sz="2400" dirty="0"/>
          </a:p>
          <a:p>
            <a:pPr marL="514350" indent="-514350" algn="just">
              <a:buAutoNum type="romanLcParenBoth"/>
            </a:pPr>
            <a:r>
              <a:rPr lang="en-US" sz="2400" dirty="0" err="1"/>
              <a:t>Krish</a:t>
            </a:r>
            <a:r>
              <a:rPr lang="en-US" sz="2400" dirty="0"/>
              <a:t> is 40 </a:t>
            </a:r>
            <a:r>
              <a:rPr lang="en-US" sz="2400" dirty="0" err="1"/>
              <a:t>metres</a:t>
            </a:r>
            <a:r>
              <a:rPr lang="en-US" sz="2400" dirty="0"/>
              <a:t> to the right of Arpit </a:t>
            </a:r>
          </a:p>
          <a:p>
            <a:pPr marL="514350" indent="-514350" algn="just">
              <a:buAutoNum type="romanLcParenBoth"/>
            </a:pPr>
            <a:r>
              <a:rPr lang="en-US" sz="2400" dirty="0" err="1"/>
              <a:t>Dilip</a:t>
            </a:r>
            <a:r>
              <a:rPr lang="en-US" sz="2400" dirty="0"/>
              <a:t> is 60 </a:t>
            </a:r>
            <a:r>
              <a:rPr lang="en-US" sz="2400" dirty="0" err="1"/>
              <a:t>metres</a:t>
            </a:r>
            <a:r>
              <a:rPr lang="en-US" sz="2400" dirty="0"/>
              <a:t> to the south of </a:t>
            </a:r>
            <a:r>
              <a:rPr lang="en-US" sz="2400" dirty="0" err="1"/>
              <a:t>Krish</a:t>
            </a:r>
            <a:r>
              <a:rPr lang="en-US" sz="2400" dirty="0"/>
              <a:t>. </a:t>
            </a:r>
          </a:p>
          <a:p>
            <a:pPr marL="514350" indent="-514350" algn="just">
              <a:buAutoNum type="romanLcParenBoth"/>
            </a:pPr>
            <a:r>
              <a:rPr lang="en-US" sz="2400" dirty="0"/>
              <a:t>Neeraj is 25 </a:t>
            </a:r>
            <a:r>
              <a:rPr lang="en-US" sz="2400" dirty="0" err="1"/>
              <a:t>metres</a:t>
            </a:r>
            <a:r>
              <a:rPr lang="en-US" sz="2400" dirty="0"/>
              <a:t> to the west of Arpit </a:t>
            </a:r>
          </a:p>
          <a:p>
            <a:pPr marL="514350" indent="-514350" algn="just">
              <a:buAutoNum type="romanLcParenBoth"/>
            </a:pPr>
            <a:r>
              <a:rPr lang="en-US" sz="2400" dirty="0" err="1"/>
              <a:t>Pappu</a:t>
            </a:r>
            <a:r>
              <a:rPr lang="en-US" sz="2400" dirty="0"/>
              <a:t> is 90 </a:t>
            </a:r>
            <a:r>
              <a:rPr lang="en-US" sz="2400" dirty="0" err="1"/>
              <a:t>metres</a:t>
            </a:r>
            <a:r>
              <a:rPr lang="en-US" sz="2400" dirty="0"/>
              <a:t> to the north of Arpit</a:t>
            </a:r>
            <a:r>
              <a:rPr lang="en-US" sz="2400" b="1" dirty="0"/>
              <a:t> </a:t>
            </a:r>
          </a:p>
          <a:p>
            <a:pPr marL="514350" indent="-514350" algn="just">
              <a:buAutoNum type="romanLcParenBoth"/>
            </a:pPr>
            <a:endParaRPr lang="en-US" sz="2400" b="1" u="sng" dirty="0"/>
          </a:p>
          <a:p>
            <a:pPr algn="just"/>
            <a:r>
              <a:rPr lang="en-US" sz="2400" b="1" dirty="0"/>
              <a:t>Q.15 </a:t>
            </a:r>
            <a:r>
              <a:rPr lang="en-US" sz="2400" dirty="0"/>
              <a:t>Who is to the north-east of the person who is to the left of </a:t>
            </a:r>
            <a:r>
              <a:rPr lang="en-US" sz="2400" dirty="0" err="1"/>
              <a:t>krish</a:t>
            </a:r>
            <a:r>
              <a:rPr lang="en-US" sz="2400" dirty="0"/>
              <a:t>? </a:t>
            </a:r>
          </a:p>
          <a:p>
            <a:pPr algn="just"/>
            <a:endParaRPr lang="en-US" sz="2400" dirty="0"/>
          </a:p>
          <a:p>
            <a:pPr algn="just"/>
            <a:r>
              <a:rPr lang="en-US" sz="2400" dirty="0"/>
              <a:t>(a) </a:t>
            </a:r>
            <a:r>
              <a:rPr lang="en-US" sz="2400" dirty="0" err="1"/>
              <a:t>Dilip</a:t>
            </a:r>
            <a:r>
              <a:rPr lang="en-US" sz="2400" dirty="0"/>
              <a:t>    (b) Neeraj    (c) Atul    (d) None of these</a:t>
            </a:r>
          </a:p>
        </p:txBody>
      </p:sp>
    </p:spTree>
    <p:extLst>
      <p:ext uri="{BB962C8B-B14F-4D97-AF65-F5344CB8AC3E}">
        <p14:creationId xmlns:p14="http://schemas.microsoft.com/office/powerpoint/2010/main" val="28692390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46BA0FD-4DCB-7DA4-6915-8E99E5CFF8BC}"/>
              </a:ext>
            </a:extLst>
          </p:cNvPr>
          <p:cNvSpPr txBox="1"/>
          <p:nvPr/>
        </p:nvSpPr>
        <p:spPr>
          <a:xfrm>
            <a:off x="1361440" y="750525"/>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89974" y="216226"/>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SSC JE 2023 | Reasoning  Classes | By Abhishek Sir</a:t>
            </a:r>
          </a:p>
        </p:txBody>
      </p:sp>
      <p:sp>
        <p:nvSpPr>
          <p:cNvPr id="3" name="TextBox 2">
            <a:extLst>
              <a:ext uri="{FF2B5EF4-FFF2-40B4-BE49-F238E27FC236}">
                <a16:creationId xmlns:a16="http://schemas.microsoft.com/office/drawing/2014/main" id="{F4F6E3C7-D1A1-5529-0BE4-BF9806293950}"/>
              </a:ext>
            </a:extLst>
          </p:cNvPr>
          <p:cNvSpPr txBox="1"/>
          <p:nvPr/>
        </p:nvSpPr>
        <p:spPr>
          <a:xfrm>
            <a:off x="190480" y="1188573"/>
            <a:ext cx="11811040" cy="4524315"/>
          </a:xfrm>
          <a:prstGeom prst="rect">
            <a:avLst/>
          </a:prstGeom>
          <a:noFill/>
        </p:spPr>
        <p:txBody>
          <a:bodyPr wrap="square" rtlCol="0">
            <a:spAutoFit/>
          </a:bodyPr>
          <a:lstStyle/>
          <a:p>
            <a:pPr algn="just"/>
            <a:r>
              <a:rPr lang="en-US" sz="2400" b="1" dirty="0"/>
              <a:t> Q.16 </a:t>
            </a:r>
            <a:r>
              <a:rPr lang="en-US" sz="2400" dirty="0"/>
              <a:t>If a boy walks from Neeraj, meets Arpit followed by </a:t>
            </a:r>
            <a:r>
              <a:rPr lang="en-US" sz="2400" dirty="0" err="1"/>
              <a:t>Krish</a:t>
            </a:r>
            <a:r>
              <a:rPr lang="en-US" sz="2400" dirty="0"/>
              <a:t>, </a:t>
            </a:r>
            <a:r>
              <a:rPr lang="en-US" sz="2400" dirty="0" err="1"/>
              <a:t>Dilip</a:t>
            </a:r>
            <a:r>
              <a:rPr lang="en-US" sz="2400" dirty="0"/>
              <a:t> and then </a:t>
            </a:r>
            <a:r>
              <a:rPr lang="en-US" sz="2400" dirty="0" err="1"/>
              <a:t>Pappu</a:t>
            </a:r>
            <a:r>
              <a:rPr lang="en-US" sz="2400" dirty="0"/>
              <a:t>, how many </a:t>
            </a:r>
            <a:r>
              <a:rPr lang="en-US" sz="2400" dirty="0" err="1"/>
              <a:t>metres</a:t>
            </a:r>
            <a:r>
              <a:rPr lang="en-US" sz="2400" dirty="0"/>
              <a:t> has he walked if he has travelled the straight distance all through? </a:t>
            </a:r>
          </a:p>
          <a:p>
            <a:pPr algn="just"/>
            <a:r>
              <a:rPr lang="hi-IN" sz="2400" dirty="0"/>
              <a:t>यदि एक लड़का नीरज से चलता है, अर्पित के बाद कृष, दिलीप और फिर पप्पू से मिलता है, तो वह कितने मीटर चला है यदि उसने पूरी दूरी सीधी तय की है?</a:t>
            </a:r>
            <a:endParaRPr lang="en-US" sz="2400" dirty="0"/>
          </a:p>
          <a:p>
            <a:pPr marL="457200" indent="-457200" algn="just">
              <a:buAutoNum type="alphaLcParenBoth"/>
            </a:pPr>
            <a:endParaRPr lang="en-US" sz="2400" dirty="0"/>
          </a:p>
          <a:p>
            <a:pPr marL="457200" indent="-457200" algn="just">
              <a:buAutoNum type="alphaLcParenBoth"/>
            </a:pPr>
            <a:r>
              <a:rPr lang="en-US" sz="2400" dirty="0"/>
              <a:t>155 </a:t>
            </a:r>
            <a:r>
              <a:rPr lang="en-US" sz="2400" dirty="0" err="1"/>
              <a:t>metres</a:t>
            </a:r>
            <a:r>
              <a:rPr lang="en-US" sz="2400" dirty="0"/>
              <a:t> </a:t>
            </a:r>
          </a:p>
          <a:p>
            <a:pPr marL="457200" indent="-457200" algn="just">
              <a:buAutoNum type="alphaLcParenBoth"/>
            </a:pPr>
            <a:endParaRPr lang="en-US" sz="2400" dirty="0"/>
          </a:p>
          <a:p>
            <a:pPr marL="457200" indent="-457200" algn="just">
              <a:buAutoNum type="alphaLcParenBoth"/>
            </a:pPr>
            <a:r>
              <a:rPr lang="en-US" sz="2400" dirty="0"/>
              <a:t>185 </a:t>
            </a:r>
            <a:r>
              <a:rPr lang="en-US" sz="2400" dirty="0" err="1"/>
              <a:t>metres</a:t>
            </a:r>
            <a:r>
              <a:rPr lang="en-US" sz="2400" dirty="0"/>
              <a:t> </a:t>
            </a:r>
          </a:p>
          <a:p>
            <a:pPr marL="457200" indent="-457200" algn="just">
              <a:buAutoNum type="alphaLcParenBoth"/>
            </a:pPr>
            <a:endParaRPr lang="en-US" sz="2400" dirty="0"/>
          </a:p>
          <a:p>
            <a:pPr marL="457200" indent="-457200" algn="just">
              <a:buAutoNum type="alphaLcParenBoth"/>
            </a:pPr>
            <a:r>
              <a:rPr lang="en-US" sz="2400" dirty="0"/>
              <a:t>215 </a:t>
            </a:r>
            <a:r>
              <a:rPr lang="en-US" sz="2400" dirty="0" err="1"/>
              <a:t>metres</a:t>
            </a:r>
            <a:r>
              <a:rPr lang="en-US" sz="2400" dirty="0"/>
              <a:t> </a:t>
            </a:r>
          </a:p>
          <a:p>
            <a:pPr marL="457200" indent="-457200" algn="just">
              <a:buAutoNum type="alphaLcParenBoth"/>
            </a:pPr>
            <a:endParaRPr lang="en-US" sz="2400" dirty="0"/>
          </a:p>
          <a:p>
            <a:pPr marL="457200" indent="-457200" algn="just">
              <a:buAutoNum type="alphaLcParenBoth"/>
            </a:pPr>
            <a:r>
              <a:rPr lang="en-US" sz="2400" dirty="0"/>
              <a:t> 315 </a:t>
            </a:r>
            <a:r>
              <a:rPr lang="en-US" sz="2400" dirty="0" err="1"/>
              <a:t>metres</a:t>
            </a:r>
            <a:r>
              <a:rPr lang="en-US" sz="2400" b="1" dirty="0"/>
              <a:t>  </a:t>
            </a:r>
            <a:endParaRPr lang="en-US" sz="2400" dirty="0"/>
          </a:p>
        </p:txBody>
      </p:sp>
    </p:spTree>
    <p:extLst>
      <p:ext uri="{BB962C8B-B14F-4D97-AF65-F5344CB8AC3E}">
        <p14:creationId xmlns:p14="http://schemas.microsoft.com/office/powerpoint/2010/main" val="1334621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C1FFC54-4807-BE97-2D12-68A4B9F338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EB96F1C-B457-871A-9D2E-500040AA9F86}"/>
              </a:ext>
            </a:extLst>
          </p:cNvPr>
          <p:cNvSpPr txBox="1"/>
          <p:nvPr/>
        </p:nvSpPr>
        <p:spPr>
          <a:xfrm>
            <a:off x="156197" y="1110343"/>
            <a:ext cx="11802024" cy="4493538"/>
          </a:xfrm>
          <a:prstGeom prst="rect">
            <a:avLst/>
          </a:prstGeom>
          <a:noFill/>
        </p:spPr>
        <p:txBody>
          <a:bodyPr wrap="square" rtlCol="0">
            <a:spAutoFit/>
          </a:bodyPr>
          <a:lstStyle/>
          <a:p>
            <a:pPr algn="just">
              <a:tabLst>
                <a:tab pos="2454275" algn="l"/>
              </a:tabLst>
            </a:pPr>
            <a:r>
              <a:rPr lang="en-US" sz="2600" b="1" dirty="0">
                <a:latin typeface="Cambria" panose="02040503050406030204" pitchFamily="18" charset="0"/>
                <a:ea typeface="Cambria" panose="02040503050406030204" pitchFamily="18" charset="0"/>
                <a:cs typeface="Arial Unicode MS" panose="020B0604020202020204" pitchFamily="34" charset="-128"/>
              </a:rPr>
              <a:t>Q1. Satish starts from A and walks 2 km east </a:t>
            </a:r>
            <a:r>
              <a:rPr lang="en-US" sz="2600" b="1" dirty="0" err="1">
                <a:latin typeface="Cambria" panose="02040503050406030204" pitchFamily="18" charset="0"/>
                <a:ea typeface="Cambria" panose="02040503050406030204" pitchFamily="18" charset="0"/>
                <a:cs typeface="Arial Unicode MS" panose="020B0604020202020204" pitchFamily="34" charset="-128"/>
              </a:rPr>
              <a:t>upto</a:t>
            </a:r>
            <a:r>
              <a:rPr lang="en-US" sz="2600" b="1" dirty="0">
                <a:latin typeface="Cambria" panose="02040503050406030204" pitchFamily="18" charset="0"/>
                <a:ea typeface="Cambria" panose="02040503050406030204" pitchFamily="18" charset="0"/>
                <a:cs typeface="Arial Unicode MS" panose="020B0604020202020204" pitchFamily="34" charset="-128"/>
              </a:rPr>
              <a:t> B and turns southwards and walks 1 km </a:t>
            </a:r>
            <a:r>
              <a:rPr lang="en-US" sz="2600" b="1" dirty="0" err="1">
                <a:latin typeface="Cambria" panose="02040503050406030204" pitchFamily="18" charset="0"/>
                <a:ea typeface="Cambria" panose="02040503050406030204" pitchFamily="18" charset="0"/>
                <a:cs typeface="Arial Unicode MS" panose="020B0604020202020204" pitchFamily="34" charset="-128"/>
              </a:rPr>
              <a:t>upto</a:t>
            </a:r>
            <a:r>
              <a:rPr lang="en-US" sz="2600" b="1" dirty="0">
                <a:latin typeface="Cambria" panose="02040503050406030204" pitchFamily="18" charset="0"/>
                <a:ea typeface="Cambria" panose="02040503050406030204" pitchFamily="18" charset="0"/>
                <a:cs typeface="Arial Unicode MS" panose="020B0604020202020204" pitchFamily="34" charset="-128"/>
              </a:rPr>
              <a:t> C, At C he turns to east and walks 2 km </a:t>
            </a:r>
            <a:r>
              <a:rPr lang="en-US" sz="2600" b="1" dirty="0" err="1">
                <a:latin typeface="Cambria" panose="02040503050406030204" pitchFamily="18" charset="0"/>
                <a:ea typeface="Cambria" panose="02040503050406030204" pitchFamily="18" charset="0"/>
                <a:cs typeface="Arial Unicode MS" panose="020B0604020202020204" pitchFamily="34" charset="-128"/>
              </a:rPr>
              <a:t>upto</a:t>
            </a:r>
            <a:r>
              <a:rPr lang="en-US" sz="2600" b="1" dirty="0">
                <a:latin typeface="Cambria" panose="02040503050406030204" pitchFamily="18" charset="0"/>
                <a:ea typeface="Cambria" panose="02040503050406030204" pitchFamily="18" charset="0"/>
                <a:cs typeface="Arial Unicode MS" panose="020B0604020202020204" pitchFamily="34" charset="-128"/>
              </a:rPr>
              <a:t> D. He them turns northwards and walks 4 km to E. How far is he from his starting point? </a:t>
            </a:r>
          </a:p>
          <a:p>
            <a:pPr algn="just">
              <a:tabLst>
                <a:tab pos="2454275" algn="l"/>
              </a:tabLst>
            </a:pPr>
            <a:r>
              <a:rPr lang="hi-IN" sz="2600" b="1" dirty="0">
                <a:latin typeface="Cambria" panose="02040503050406030204" pitchFamily="18" charset="0"/>
                <a:ea typeface="Cambria" panose="02040503050406030204" pitchFamily="18" charset="0"/>
                <a:cs typeface="Arial Unicode MS" panose="020B0604020202020204" pitchFamily="34" charset="-128"/>
              </a:rPr>
              <a:t>सतीश </a:t>
            </a:r>
            <a:r>
              <a:rPr lang="en-US" sz="2600" b="1" dirty="0">
                <a:latin typeface="Cambria" panose="02040503050406030204" pitchFamily="18" charset="0"/>
                <a:ea typeface="Cambria" panose="02040503050406030204" pitchFamily="18" charset="0"/>
                <a:cs typeface="Arial Unicode MS" panose="020B0604020202020204" pitchFamily="34" charset="-128"/>
              </a:rPr>
              <a:t>A </a:t>
            </a:r>
            <a:r>
              <a:rPr lang="hi-IN" sz="2600" b="1" dirty="0">
                <a:latin typeface="Cambria" panose="02040503050406030204" pitchFamily="18" charset="0"/>
                <a:ea typeface="Cambria" panose="02040503050406030204" pitchFamily="18" charset="0"/>
                <a:cs typeface="Arial Unicode MS" panose="020B0604020202020204" pitchFamily="34" charset="-128"/>
              </a:rPr>
              <a:t>से शुरू करता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B </a:t>
            </a:r>
            <a:r>
              <a:rPr lang="hi-IN" sz="2600" b="1" dirty="0">
                <a:latin typeface="Cambria" panose="02040503050406030204" pitchFamily="18" charset="0"/>
                <a:ea typeface="Cambria" panose="02040503050406030204" pitchFamily="18" charset="0"/>
                <a:cs typeface="Arial Unicode MS" panose="020B0604020202020204" pitchFamily="34" charset="-128"/>
              </a:rPr>
              <a:t>तक 2 किमी पूर्व की ओर चलता है और दक्षिण की ओर मुड़ता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तक 1 किमी चलता है, </a:t>
            </a:r>
            <a:r>
              <a:rPr lang="en-US" sz="2600" b="1" dirty="0">
                <a:latin typeface="Cambria" panose="02040503050406030204" pitchFamily="18" charset="0"/>
                <a:ea typeface="Cambria" panose="02040503050406030204" pitchFamily="18" charset="0"/>
                <a:cs typeface="Arial Unicode MS" panose="020B0604020202020204" pitchFamily="34" charset="-128"/>
              </a:rPr>
              <a:t>C </a:t>
            </a:r>
            <a:r>
              <a:rPr lang="hi-IN" sz="2600" b="1" dirty="0">
                <a:latin typeface="Cambria" panose="02040503050406030204" pitchFamily="18" charset="0"/>
                <a:ea typeface="Cambria" panose="02040503050406030204" pitchFamily="18" charset="0"/>
                <a:cs typeface="Arial Unicode MS" panose="020B0604020202020204" pitchFamily="34" charset="-128"/>
              </a:rPr>
              <a:t>पर वह पूर्व की ओर मुड़ता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D </a:t>
            </a:r>
            <a:r>
              <a:rPr lang="hi-IN" sz="2600" b="1" dirty="0">
                <a:latin typeface="Cambria" panose="02040503050406030204" pitchFamily="18" charset="0"/>
                <a:ea typeface="Cambria" panose="02040503050406030204" pitchFamily="18" charset="0"/>
                <a:cs typeface="Arial Unicode MS" panose="020B0604020202020204" pitchFamily="34" charset="-128"/>
              </a:rPr>
              <a:t>तक 2 किमी चलता है। वह उन्हें उत्तर की ओर मुड़ता है और </a:t>
            </a:r>
            <a:r>
              <a:rPr lang="en-US" sz="2600" b="1" dirty="0">
                <a:latin typeface="Cambria" panose="02040503050406030204" pitchFamily="18" charset="0"/>
                <a:ea typeface="Cambria" panose="02040503050406030204" pitchFamily="18" charset="0"/>
                <a:cs typeface="Arial Unicode MS" panose="020B0604020202020204" pitchFamily="34" charset="-128"/>
              </a:rPr>
              <a:t>E </a:t>
            </a:r>
            <a:r>
              <a:rPr lang="hi-IN" sz="2600" b="1" dirty="0">
                <a:latin typeface="Cambria" panose="02040503050406030204" pitchFamily="18" charset="0"/>
                <a:ea typeface="Cambria" panose="02040503050406030204" pitchFamily="18" charset="0"/>
                <a:cs typeface="Arial Unicode MS" panose="020B0604020202020204" pitchFamily="34" charset="-128"/>
              </a:rPr>
              <a:t>तक 4 किमी चलता है। वह उससे कितनी दूर है उसका शुरुआती बिंदु?</a:t>
            </a:r>
            <a:endParaRPr lang="en-US" sz="2600" b="1" dirty="0">
              <a:latin typeface="Cambria" panose="02040503050406030204" pitchFamily="18" charset="0"/>
              <a:ea typeface="Cambria" panose="02040503050406030204" pitchFamily="18" charset="0"/>
              <a:cs typeface="Arial Unicode MS" panose="020B0604020202020204" pitchFamily="34" charset="-128"/>
            </a:endParaRP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(a) 3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(b) 4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(c) 5 km </a:t>
            </a:r>
          </a:p>
          <a:p>
            <a:pPr algn="just"/>
            <a:r>
              <a:rPr lang="en-US" sz="2600" b="1" dirty="0">
                <a:latin typeface="Cambria" panose="02040503050406030204" pitchFamily="18" charset="0"/>
                <a:ea typeface="Cambria" panose="02040503050406030204" pitchFamily="18" charset="0"/>
                <a:cs typeface="Arial Unicode MS" panose="020B0604020202020204" pitchFamily="34" charset="-128"/>
              </a:rPr>
              <a:t>(d) 6 km </a:t>
            </a:r>
          </a:p>
        </p:txBody>
      </p:sp>
      <p:sp>
        <p:nvSpPr>
          <p:cNvPr id="7" name="TextBox 6">
            <a:extLst>
              <a:ext uri="{FF2B5EF4-FFF2-40B4-BE49-F238E27FC236}">
                <a16:creationId xmlns:a16="http://schemas.microsoft.com/office/drawing/2014/main" id="{846BA0FD-4DCB-7DA4-6915-8E99E5CFF8BC}"/>
              </a:ext>
            </a:extLst>
          </p:cNvPr>
          <p:cNvSpPr txBox="1"/>
          <p:nvPr/>
        </p:nvSpPr>
        <p:spPr>
          <a:xfrm>
            <a:off x="1334807" y="676771"/>
            <a:ext cx="7802880" cy="523220"/>
          </a:xfrm>
          <a:prstGeom prst="rect">
            <a:avLst/>
          </a:prstGeom>
          <a:noFill/>
        </p:spPr>
        <p:txBody>
          <a:bodyPr wrap="square" rtlCol="0">
            <a:spAutoFit/>
          </a:bodyPr>
          <a:lstStyle/>
          <a:p>
            <a:pPr algn="ctr"/>
            <a:r>
              <a:rPr lang="en-US" sz="2800" b="1" dirty="0">
                <a:solidFill>
                  <a:srgbClr val="002060"/>
                </a:solidFill>
              </a:rPr>
              <a:t>TO GET MAXIMUM DISCOUNT || USE CODE- Y516</a:t>
            </a:r>
          </a:p>
        </p:txBody>
      </p:sp>
      <p:sp>
        <p:nvSpPr>
          <p:cNvPr id="2" name="TextBox 1">
            <a:extLst>
              <a:ext uri="{FF2B5EF4-FFF2-40B4-BE49-F238E27FC236}">
                <a16:creationId xmlns:a16="http://schemas.microsoft.com/office/drawing/2014/main" id="{66A14004-E8AA-3EE3-B109-72A7C8B47678}"/>
              </a:ext>
            </a:extLst>
          </p:cNvPr>
          <p:cNvSpPr txBox="1"/>
          <p:nvPr/>
        </p:nvSpPr>
        <p:spPr>
          <a:xfrm>
            <a:off x="71120" y="238358"/>
            <a:ext cx="9428480" cy="461665"/>
          </a:xfrm>
          <a:prstGeom prst="rect">
            <a:avLst/>
          </a:prstGeom>
          <a:noFill/>
        </p:spPr>
        <p:txBody>
          <a:bodyPr wrap="square">
            <a:spAutoFit/>
          </a:bodyPr>
          <a:lstStyle/>
          <a:p>
            <a:pPr algn="ctr"/>
            <a:r>
              <a:rPr lang="en-IN" sz="2400" b="1" dirty="0">
                <a:solidFill>
                  <a:schemeClr val="bg1"/>
                </a:solidFill>
                <a:latin typeface="Cambria" panose="02040503050406030204" pitchFamily="18" charset="0"/>
                <a:ea typeface="Cambria" panose="02040503050406030204" pitchFamily="18" charset="0"/>
              </a:rPr>
              <a:t>RRB JE &amp; SSC JE 2023 | Reasoning  Classes | By Abhishek Sir</a:t>
            </a:r>
          </a:p>
        </p:txBody>
      </p:sp>
    </p:spTree>
    <p:extLst>
      <p:ext uri="{BB962C8B-B14F-4D97-AF65-F5344CB8AC3E}">
        <p14:creationId xmlns:p14="http://schemas.microsoft.com/office/powerpoint/2010/main" val="2747697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6254</TotalTime>
  <Words>2977</Words>
  <Application>Microsoft Office PowerPoint</Application>
  <PresentationFormat>Widescreen</PresentationFormat>
  <Paragraphs>192</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2505</cp:revision>
  <dcterms:created xsi:type="dcterms:W3CDTF">2022-08-19T12:50:04Z</dcterms:created>
  <dcterms:modified xsi:type="dcterms:W3CDTF">2023-04-14T00:50:00Z</dcterms:modified>
</cp:coreProperties>
</file>