
<file path=[Content_Types].xml><?xml version="1.0" encoding="utf-8"?>
<Types xmlns="http://schemas.openxmlformats.org/package/2006/content-types">
  <Default Extension="glb" ContentType="model/gltf.binary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sldIdLst>
    <p:sldId id="258" r:id="rId2"/>
    <p:sldId id="5904" r:id="rId3"/>
    <p:sldId id="7109" r:id="rId4"/>
    <p:sldId id="2050" r:id="rId5"/>
    <p:sldId id="6381" r:id="rId6"/>
    <p:sldId id="6357" r:id="rId7"/>
    <p:sldId id="7110" r:id="rId8"/>
    <p:sldId id="7111" r:id="rId9"/>
    <p:sldId id="7117" r:id="rId10"/>
    <p:sldId id="7122" r:id="rId11"/>
    <p:sldId id="7123" r:id="rId12"/>
    <p:sldId id="7124" r:id="rId13"/>
    <p:sldId id="7125" r:id="rId14"/>
    <p:sldId id="7126" r:id="rId15"/>
    <p:sldId id="7127" r:id="rId16"/>
    <p:sldId id="7128" r:id="rId17"/>
    <p:sldId id="7115" r:id="rId18"/>
    <p:sldId id="7116" r:id="rId19"/>
    <p:sldId id="7129" r:id="rId20"/>
    <p:sldId id="7130" r:id="rId21"/>
    <p:sldId id="7131" r:id="rId22"/>
    <p:sldId id="7132" r:id="rId23"/>
    <p:sldId id="7133" r:id="rId24"/>
    <p:sldId id="7119" r:id="rId25"/>
    <p:sldId id="7120" r:id="rId26"/>
    <p:sldId id="7121" r:id="rId27"/>
    <p:sldId id="7112" r:id="rId28"/>
    <p:sldId id="7113" r:id="rId29"/>
    <p:sldId id="7114" r:id="rId30"/>
    <p:sldId id="6355" r:id="rId31"/>
    <p:sldId id="6356" r:id="rId32"/>
    <p:sldId id="6340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1"/>
    <p:restoredTop sz="96137"/>
  </p:normalViewPr>
  <p:slideViewPr>
    <p:cSldViewPr snapToGrid="0">
      <p:cViewPr varScale="1">
        <p:scale>
          <a:sx n="122" d="100"/>
          <a:sy n="122" d="100"/>
        </p:scale>
        <p:origin x="30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1-03-07T14:50:41.11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23117 2913 70 0,'-8'8'169'0,"3"-2"78"0,0-1 88 15,2-2 92-15,2-1-82 0,-1-1-99 16,0-1-86-16,4-1-78 0,0-1-89 0,-1-1-86 16,4 0-84-16,0 0-77 0,0-2-106 15,2 1 2-15,0 0 50 0,-3-4 71 16,1 4 70-16,-1-2 59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1-03-07T14:50:41.11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23117 2913 70 0,'-8'8'169'0,"3"-2"78"0,0-1 88 15,2-2 92-15,2-1-82 0,-1-1-99 16,0-1-86-16,4-1-78 0,0-1-89 0,-1-1-86 16,4 0-84-16,0 0-77 0,0-2-106 15,2 1 2-15,0 0 50 0,-3-4 71 16,1 4 70-16,-1-2 59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038E08-1B07-6A46-BB00-047B0F0A3364}" type="datetimeFigureOut">
              <a:rPr lang="en-US" smtClean="0"/>
              <a:t>4/14/23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A441BB-EBB4-BC4F-8B46-277147FB73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828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7bf472059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" name="Google Shape;46;g7bf472059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24355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7bf472059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" name="Google Shape;46;g7bf472059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4181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6AED4-9FF8-1397-A821-1CA5647639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8544B9-4FF6-28A5-ADCD-E0A9810BB5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664718-2ED5-9906-1DBD-B27562501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A9F3D-B0B2-9E4A-8834-C0F2819DE9BB}" type="datetimeFigureOut">
              <a:rPr lang="en-US" smtClean="0"/>
              <a:t>4/14/23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653480-F8CE-1460-2708-5B27DC7F9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C65E68-C933-9132-F979-1A0DA56ED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D4223-1991-D842-A2DC-E2E3B266C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873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79F04-C61F-BC06-3563-202AE5828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D516A4-1D8F-73ED-E6E3-2997188C1B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40D727-60BF-13D1-5608-3E131A7E2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A9F3D-B0B2-9E4A-8834-C0F2819DE9BB}" type="datetimeFigureOut">
              <a:rPr lang="en-US" smtClean="0"/>
              <a:t>4/14/23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945BC4-425A-1C4F-8A4C-74BC0A2A1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17B6E3-3245-E56B-BA99-29C59140D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D4223-1991-D842-A2DC-E2E3B266C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651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36A1DA5-484C-A80A-C2EA-455A115924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7CDB19-712E-6FB0-B724-11C29B0948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3E431-F282-7EC0-C2F1-B516EFAD1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A9F3D-B0B2-9E4A-8834-C0F2819DE9BB}" type="datetimeFigureOut">
              <a:rPr lang="en-US" smtClean="0"/>
              <a:t>4/14/23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C9EC28-4CE9-7883-DAB8-F9980CE97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405600-BE3C-1F21-4C2F-5F3D8C5F6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D4223-1991-D842-A2DC-E2E3B266C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909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F09A0-66F3-2221-603C-D376F087F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F692AE-A745-AFD0-AB18-2C13DB6AE6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296514-6322-3A05-A155-8A4E04743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A9F3D-B0B2-9E4A-8834-C0F2819DE9BB}" type="datetimeFigureOut">
              <a:rPr lang="en-US" smtClean="0"/>
              <a:t>4/14/23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48EA89-C209-ED6E-F9A3-6E9414EF3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2698A2-5083-EE28-0D0C-66C1E05FE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D4223-1991-D842-A2DC-E2E3B266C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606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9F480-E74B-2905-8BC9-0E465D033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1AD5A0-90AC-DC78-0AC4-CFF9EE9231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F068AE-A96C-418B-8584-F4CAF7AE1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A9F3D-B0B2-9E4A-8834-C0F2819DE9BB}" type="datetimeFigureOut">
              <a:rPr lang="en-US" smtClean="0"/>
              <a:t>4/14/23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EB4129-30ED-FBFB-AE2C-775A75A53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7E0075-7CEB-DCE0-E0BE-91D60C561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D4223-1991-D842-A2DC-E2E3B266C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231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13EA4-CA84-2B39-C024-C8C721450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0B5415-7C4D-2457-E17B-93E639D357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77903F-73B7-5B02-B906-6A892F82E3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A507BB-D0CF-1121-8628-36E991AD4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A9F3D-B0B2-9E4A-8834-C0F2819DE9BB}" type="datetimeFigureOut">
              <a:rPr lang="en-US" smtClean="0"/>
              <a:t>4/14/23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D17762-6114-7F4C-2F98-C05C595C4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DEACAA-6CBC-2BB4-041A-D72E945F5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D4223-1991-D842-A2DC-E2E3B266C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544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E32A7-0756-CA3B-B4B9-F8F3D4BF8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AF2F1D-CA96-7576-C041-13417F90D5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359C43-B4D7-A2C2-A008-9BD1B63080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8A6766-B36F-226B-9BC2-3AABF97463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9ADFC6-9192-8775-264C-DF60F6F3E4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404A09-BB07-E517-58F8-30EEE74D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A9F3D-B0B2-9E4A-8834-C0F2819DE9BB}" type="datetimeFigureOut">
              <a:rPr lang="en-US" smtClean="0"/>
              <a:t>4/14/23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D9C8598-1D02-90D1-DF83-03745C90C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E78F7C-CE67-509B-3B07-AEA1AF2CD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D4223-1991-D842-A2DC-E2E3B266C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730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5D7CD-AC78-6A03-ECC9-D89E44B3C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FAF1AF-7A58-4281-0743-F0840B88B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A9F3D-B0B2-9E4A-8834-C0F2819DE9BB}" type="datetimeFigureOut">
              <a:rPr lang="en-US" smtClean="0"/>
              <a:t>4/14/23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C022A3-9E6F-CEDE-BC4B-EE06D1AFF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3AFA97-2C36-16BC-A832-228CD0561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D4223-1991-D842-A2DC-E2E3B266C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734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50391F-3BAB-2719-0803-1EBA91D93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A9F3D-B0B2-9E4A-8834-C0F2819DE9BB}" type="datetimeFigureOut">
              <a:rPr lang="en-US" smtClean="0"/>
              <a:t>4/14/23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F1CD72-9777-6B2D-93F9-0353BBC5E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6D35C-F590-98AD-64D9-C11BF116E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D4223-1991-D842-A2DC-E2E3B266C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332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D2638-DDC8-C0BA-0FAC-8A50F24E1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EFED07-6A93-67F5-B838-50ADB43D5A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609D4A-C261-1DD3-3898-400ADF7CBE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60AC9D-9768-7D48-C328-13E717E53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A9F3D-B0B2-9E4A-8834-C0F2819DE9BB}" type="datetimeFigureOut">
              <a:rPr lang="en-US" smtClean="0"/>
              <a:t>4/14/23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6C6684-4BAC-BD5B-563E-26F47DCF1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1456F5-359F-7AA9-9B6B-8AF109531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D4223-1991-D842-A2DC-E2E3B266C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867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F97B7-C2F1-212A-A82B-1723A36EE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708556-75C1-E4B9-6868-32F3C08B8F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B1F6DE-B657-DAB7-D30B-D7734A84CC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AB2CE8-B7CB-5E4E-331D-7247A3FEF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A9F3D-B0B2-9E4A-8834-C0F2819DE9BB}" type="datetimeFigureOut">
              <a:rPr lang="en-US" smtClean="0"/>
              <a:t>4/14/23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001EBC-A33C-EB88-3A1B-50D0C6364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D01F4E-BAC3-6A1B-8C98-D55E86C49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D4223-1991-D842-A2DC-E2E3B266C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53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258706-AF7D-8579-6681-4061D69EB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294E7B-B231-8BFF-D1AB-C0ADFD8F20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60FBA3-AE31-83A1-C8E1-86B736E85E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1A9F3D-B0B2-9E4A-8834-C0F2819DE9BB}" type="datetimeFigureOut">
              <a:rPr lang="en-US" smtClean="0"/>
              <a:t>4/14/23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E96F9B-2587-0C56-4CFF-A3B692CC15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351CAF-5556-16D9-A198-2E7EA1E751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D4223-1991-D842-A2DC-E2E3B266C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460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a247.com/ssc-je-exam-kit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17/06/relationships/model3d" Target="../media/model3d1.glb"/><Relationship Id="rId4" Type="http://schemas.openxmlformats.org/officeDocument/2006/relationships/hyperlink" Target="https://www.adda247.com/engineering-maha-pack-exam-kit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a247.com/ssc-je-exam-kit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17/06/relationships/model3d" Target="../media/model3d1.glb"/><Relationship Id="rId4" Type="http://schemas.openxmlformats.org/officeDocument/2006/relationships/hyperlink" Target="https://www.adda247.com/engineering-maha-pack-exam-kit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a247.com/ssc-je-exam-kit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17/06/relationships/model3d" Target="../media/model3d1.glb"/><Relationship Id="rId4" Type="http://schemas.openxmlformats.org/officeDocument/2006/relationships/hyperlink" Target="https://www.adda247.com/engineering-maha-pack-exam-kit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a247.com/ssc-je-exam-kit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17/06/relationships/model3d" Target="../media/model3d1.glb"/><Relationship Id="rId4" Type="http://schemas.openxmlformats.org/officeDocument/2006/relationships/hyperlink" Target="https://www.adda247.com/engineering-maha-pack-exam-kit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a247.com/ssc-je-exam-kit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17/06/relationships/model3d" Target="../media/model3d1.glb"/><Relationship Id="rId4" Type="http://schemas.openxmlformats.org/officeDocument/2006/relationships/hyperlink" Target="https://www.adda247.com/engineering-maha-pack-exam-kit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a247.com/ssc-je-exam-kit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17/06/relationships/model3d" Target="../media/model3d1.glb"/><Relationship Id="rId4" Type="http://schemas.openxmlformats.org/officeDocument/2006/relationships/hyperlink" Target="https://www.adda247.com/engineering-maha-pack-exam-kit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a247.com/ssc-je-exam-kit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17/06/relationships/model3d" Target="../media/model3d1.glb"/><Relationship Id="rId4" Type="http://schemas.openxmlformats.org/officeDocument/2006/relationships/hyperlink" Target="https://www.adda247.com/engineering-maha-pack-exam-kit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a247.com/engineering-maha-pack-exam-kit" TargetMode="External"/><Relationship Id="rId2" Type="http://schemas.openxmlformats.org/officeDocument/2006/relationships/hyperlink" Target="https://www.adda247.com/ssc-je-exam-kit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microsoft.com/office/2017/06/relationships/model3d" Target="../media/model3d1.glb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a247.com/engineering-maha-pack-exam-kit" TargetMode="External"/><Relationship Id="rId2" Type="http://schemas.openxmlformats.org/officeDocument/2006/relationships/hyperlink" Target="https://www.adda247.com/ssc-je-exam-kit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microsoft.com/office/2017/06/relationships/model3d" Target="../media/model3d1.glb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a247.com/ssc-je-exam-kit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17/06/relationships/model3d" Target="../media/model3d1.glb"/><Relationship Id="rId4" Type="http://schemas.openxmlformats.org/officeDocument/2006/relationships/hyperlink" Target="https://www.adda247.com/engineering-maha-pack-exam-kit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a247.com/ssc-je-exam-kit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17/06/relationships/model3d" Target="../media/model3d1.glb"/><Relationship Id="rId4" Type="http://schemas.openxmlformats.org/officeDocument/2006/relationships/hyperlink" Target="https://www.adda247.com/engineering-maha-pack-exam-kit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a247.com/ssc-je-exam-kit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17/06/relationships/model3d" Target="../media/model3d1.glb"/><Relationship Id="rId4" Type="http://schemas.openxmlformats.org/officeDocument/2006/relationships/hyperlink" Target="https://www.adda247.com/engineering-maha-pack-exam-kit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a247.com/ssc-je-exam-kit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17/06/relationships/model3d" Target="../media/model3d1.glb"/><Relationship Id="rId4" Type="http://schemas.openxmlformats.org/officeDocument/2006/relationships/hyperlink" Target="https://www.adda247.com/engineering-maha-pack-exam-kit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a247.com/ssc-je-exam-kit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17/06/relationships/model3d" Target="../media/model3d1.glb"/><Relationship Id="rId4" Type="http://schemas.openxmlformats.org/officeDocument/2006/relationships/hyperlink" Target="https://www.adda247.com/engineering-maha-pack-exam-kit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a247.com/ssc-je-exam-kit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17/06/relationships/model3d" Target="../media/model3d1.glb"/><Relationship Id="rId4" Type="http://schemas.openxmlformats.org/officeDocument/2006/relationships/hyperlink" Target="https://www.adda247.com/engineering-maha-pack-exam-kit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a247.com/ssc-je-exam-kit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17/06/relationships/model3d" Target="../media/model3d1.glb"/><Relationship Id="rId4" Type="http://schemas.openxmlformats.org/officeDocument/2006/relationships/hyperlink" Target="https://www.adda247.com/engineering-maha-pack-exam-kit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a247.com/ssc-je-exam-kit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17/06/relationships/model3d" Target="../media/model3d1.glb"/><Relationship Id="rId4" Type="http://schemas.openxmlformats.org/officeDocument/2006/relationships/hyperlink" Target="https://www.adda247.com/engineering-maha-pack-exam-kit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a247.com/ssc-je-exam-kit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17/06/relationships/model3d" Target="../media/model3d1.glb"/><Relationship Id="rId4" Type="http://schemas.openxmlformats.org/officeDocument/2006/relationships/hyperlink" Target="https://www.adda247.com/engineering-maha-pack-exam-kit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a247.com/ssc-je-exam-kit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17/06/relationships/model3d" Target="../media/model3d1.glb"/><Relationship Id="rId4" Type="http://schemas.openxmlformats.org/officeDocument/2006/relationships/hyperlink" Target="https://www.adda247.com/engineering-maha-pack-exam-kit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a247.com/ssc-je-exam-kit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17/06/relationships/model3d" Target="../media/model3d1.glb"/><Relationship Id="rId4" Type="http://schemas.openxmlformats.org/officeDocument/2006/relationships/hyperlink" Target="https://www.adda247.com/engineering-maha-pack-exam-kit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a247.com/ssc-je-exam-kit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17/06/relationships/model3d" Target="../media/model3d1.glb"/><Relationship Id="rId4" Type="http://schemas.openxmlformats.org/officeDocument/2006/relationships/hyperlink" Target="https://www.adda247.com/engineering-maha-pack-exam-kit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a247.com/ssc-je-exam-kit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adda247.com/engineering-maha-pack-exam-kit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a247.com/engineering-maha-pack-exam-kit" TargetMode="External"/><Relationship Id="rId2" Type="http://schemas.openxmlformats.org/officeDocument/2006/relationships/hyperlink" Target="https://www.adda247.com/ssc-je-exam-kit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microsoft.com/office/2017/06/relationships/model3d" Target="../media/model3d1.glb"/><Relationship Id="rId4" Type="http://schemas.openxmlformats.org/officeDocument/2006/relationships/image" Target="../media/image1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a247.com/ssc-je-exam-kit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17/06/relationships/model3d" Target="../media/model3d1.glb"/><Relationship Id="rId4" Type="http://schemas.openxmlformats.org/officeDocument/2006/relationships/hyperlink" Target="https://www.adda247.com/engineering-maha-pack-exam-kit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5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NULL"/><Relationship Id="rId4" Type="http://schemas.openxmlformats.org/officeDocument/2006/relationships/customXml" Target="../ink/ink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5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NULL"/><Relationship Id="rId4" Type="http://schemas.openxmlformats.org/officeDocument/2006/relationships/customXml" Target="../ink/ink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a247.com/ssc-je-exam-kit" TargetMode="External"/><Relationship Id="rId7" Type="http://schemas.openxmlformats.org/officeDocument/2006/relationships/image" Target="../media/image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17/06/relationships/model3d" Target="../media/model3d1.glb"/><Relationship Id="rId4" Type="http://schemas.openxmlformats.org/officeDocument/2006/relationships/hyperlink" Target="https://www.adda247.com/engineering-maha-pack-exam-kit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a247.com/ssc-je-exam-kit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17/06/relationships/model3d" Target="../media/model3d1.glb"/><Relationship Id="rId4" Type="http://schemas.openxmlformats.org/officeDocument/2006/relationships/hyperlink" Target="https://www.adda247.com/engineering-maha-pack-exam-kit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a247.com/ssc-je-exam-kit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17/06/relationships/model3d" Target="../media/model3d1.glb"/><Relationship Id="rId4" Type="http://schemas.openxmlformats.org/officeDocument/2006/relationships/hyperlink" Target="https://www.adda247.com/engineering-maha-pack-exam-kit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a247.com/ssc-je-exam-kit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17/06/relationships/model3d" Target="../media/model3d1.glb"/><Relationship Id="rId4" Type="http://schemas.openxmlformats.org/officeDocument/2006/relationships/hyperlink" Target="https://www.adda247.com/engineering-maha-pack-exam-ki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A9DC9DD-35A5-6075-C792-33FD5B6758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1D5995BD-1B32-50A6-F33E-DE3DD5567329}"/>
              </a:ext>
            </a:extLst>
          </p:cNvPr>
          <p:cNvSpPr/>
          <p:nvPr/>
        </p:nvSpPr>
        <p:spPr>
          <a:xfrm>
            <a:off x="6198782" y="6347637"/>
            <a:ext cx="542260" cy="51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/>
              <a:t>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869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-202492" y="1580229"/>
            <a:ext cx="3535600" cy="492443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5DF7EB75-F648-582A-62C4-892B0B898751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solidFill>
            <a:srgbClr val="A2F33A">
              <a:alpha val="6904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Join Our Paid Batch :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SSC JE </a:t>
            </a:r>
            <a:r>
              <a:rPr lang="en-US" sz="2400" dirty="0">
                <a:solidFill>
                  <a:schemeClr val="tx1"/>
                </a:solidFill>
              </a:rPr>
              <a:t>Batch | </a:t>
            </a:r>
            <a:r>
              <a:rPr lang="en-US" sz="2400" dirty="0">
                <a:solidFill>
                  <a:schemeClr val="tx1"/>
                </a:solidFill>
                <a:hlinkClick r:id="rId4"/>
              </a:rPr>
              <a:t>Mahapack</a:t>
            </a:r>
            <a:r>
              <a:rPr lang="en-US" sz="2400" dirty="0">
                <a:solidFill>
                  <a:schemeClr val="tx1"/>
                </a:solidFill>
              </a:rPr>
              <a:t> Batch | Use Code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78% of Discount 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4" name="3D Model 3" descr="Gold star">
                <a:extLst>
                  <a:ext uri="{FF2B5EF4-FFF2-40B4-BE49-F238E27FC236}">
                    <a16:creationId xmlns:a16="http://schemas.microsoft.com/office/drawing/2014/main" id="{D9A380F6-99F9-A562-EAC3-A43FE107DC80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443113" y="3743822"/>
              <a:ext cx="2748887" cy="2623958"/>
            </p:xfrm>
            <a:graphic>
              <a:graphicData uri="http://schemas.microsoft.com/office/drawing/2017/model3d">
                <am3d:model3d r:embed="rId5">
                  <am3d:spPr>
                    <a:xfrm>
                      <a:off x="0" y="0"/>
                      <a:ext cx="2748887" cy="2623958"/>
                    </a:xfrm>
                    <a:prstGeom prst="rect">
                      <a:avLst/>
                    </a:prstGeom>
                  </am3d:spPr>
                  <am3d:camera>
                    <am3d:pos x="0" y="0" z="6561106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472002" d="1000000"/>
                    <am3d:preTrans dx="0" dy="-1718196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y="10800000"/>
                    <am3d:postTrans dx="0" dy="0" dz="0"/>
                  </am3d:trans>
                  <am3d:raster rName="Office3DRenderer" rVer="16.0.8326">
                    <am3d:blip r:embed="rId6"/>
                  </am3d:raster>
                  <am3d:objViewport viewportSz="393861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" name="3D Model 3" descr="Gold star">
                <a:extLst>
                  <a:ext uri="{FF2B5EF4-FFF2-40B4-BE49-F238E27FC236}">
                    <a16:creationId xmlns:a16="http://schemas.microsoft.com/office/drawing/2014/main" id="{D9A380F6-99F9-A562-EAC3-A43FE107DC8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443113" y="3743822"/>
                <a:ext cx="2748887" cy="2623958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BFA439D7-4619-698D-5DBC-CEB7537CF84A}"/>
              </a:ext>
            </a:extLst>
          </p:cNvPr>
          <p:cNvSpPr/>
          <p:nvPr/>
        </p:nvSpPr>
        <p:spPr>
          <a:xfrm>
            <a:off x="10007400" y="4697429"/>
            <a:ext cx="172285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78% </a:t>
            </a:r>
            <a:r>
              <a:rPr lang="en-GB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Discount</a:t>
            </a:r>
            <a:b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Y166</a:t>
            </a:r>
            <a:endParaRPr lang="en-GB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CDD579-D197-432C-1734-AFD2D37E6742}"/>
              </a:ext>
            </a:extLst>
          </p:cNvPr>
          <p:cNvSpPr txBox="1"/>
          <p:nvPr/>
        </p:nvSpPr>
        <p:spPr>
          <a:xfrm>
            <a:off x="4366517" y="831914"/>
            <a:ext cx="749242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IN" sz="2400" i="0" dirty="0">
                <a:solidFill>
                  <a:srgbClr val="444444"/>
                </a:solidFill>
                <a:effectLst/>
                <a:latin typeface="trebuchet"/>
              </a:rPr>
              <a:t>Q. The value of a specific entropy at a triple point is...</a:t>
            </a:r>
            <a:endParaRPr lang="en-IN" sz="2400" i="0" dirty="0">
              <a:solidFill>
                <a:srgbClr val="444444"/>
              </a:solidFill>
              <a:effectLst/>
              <a:latin typeface="Roboto" panose="02000000000000000000" pitchFamily="2" charset="0"/>
            </a:endParaRPr>
          </a:p>
          <a:p>
            <a:pPr algn="l" fontAlgn="base"/>
            <a:r>
              <a:rPr lang="en-IN" sz="2400" i="0" dirty="0">
                <a:solidFill>
                  <a:srgbClr val="444444"/>
                </a:solidFill>
                <a:effectLst/>
                <a:latin typeface="trebuchet"/>
              </a:rPr>
              <a:t>A. Maximum</a:t>
            </a:r>
            <a:endParaRPr lang="en-IN" sz="2400" i="0" dirty="0">
              <a:solidFill>
                <a:srgbClr val="444444"/>
              </a:solidFill>
              <a:effectLst/>
              <a:latin typeface="Roboto" panose="02000000000000000000" pitchFamily="2" charset="0"/>
            </a:endParaRPr>
          </a:p>
          <a:p>
            <a:pPr algn="l" fontAlgn="base"/>
            <a:r>
              <a:rPr lang="en-IN" sz="2400" i="0" dirty="0">
                <a:solidFill>
                  <a:srgbClr val="444444"/>
                </a:solidFill>
                <a:effectLst/>
                <a:latin typeface="trebuchet"/>
              </a:rPr>
              <a:t>B. Minimum</a:t>
            </a:r>
            <a:endParaRPr lang="en-IN" sz="2400" i="0" dirty="0">
              <a:solidFill>
                <a:srgbClr val="444444"/>
              </a:solidFill>
              <a:effectLst/>
              <a:latin typeface="Roboto" panose="02000000000000000000" pitchFamily="2" charset="0"/>
            </a:endParaRPr>
          </a:p>
          <a:p>
            <a:pPr algn="l" fontAlgn="base"/>
            <a:r>
              <a:rPr lang="en-IN" sz="2400" i="0" dirty="0">
                <a:solidFill>
                  <a:srgbClr val="444444"/>
                </a:solidFill>
                <a:effectLst/>
                <a:latin typeface="trebuchet"/>
              </a:rPr>
              <a:t>C. Zero</a:t>
            </a:r>
            <a:endParaRPr lang="en-IN" sz="2400" i="0" dirty="0">
              <a:solidFill>
                <a:srgbClr val="444444"/>
              </a:solidFill>
              <a:effectLst/>
              <a:latin typeface="Roboto" panose="02000000000000000000" pitchFamily="2" charset="0"/>
            </a:endParaRPr>
          </a:p>
          <a:p>
            <a:pPr algn="l" fontAlgn="base"/>
            <a:r>
              <a:rPr lang="en-IN" sz="2400" i="0" dirty="0">
                <a:solidFill>
                  <a:srgbClr val="444444"/>
                </a:solidFill>
                <a:effectLst/>
                <a:latin typeface="trebuchet"/>
              </a:rPr>
              <a:t>D. Can't be determined</a:t>
            </a:r>
            <a:endParaRPr lang="en-IN" sz="2400" i="0" dirty="0">
              <a:solidFill>
                <a:srgbClr val="444444"/>
              </a:solidFill>
              <a:effectLst/>
              <a:latin typeface="Roboto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FFF2B0-7F55-C96A-DF33-0F540CECCF42}"/>
              </a:ext>
            </a:extLst>
          </p:cNvPr>
          <p:cNvSpPr txBox="1"/>
          <p:nvPr/>
        </p:nvSpPr>
        <p:spPr>
          <a:xfrm>
            <a:off x="106556" y="311730"/>
            <a:ext cx="943114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000" b="1" i="0" dirty="0">
                <a:solidFill>
                  <a:srgbClr val="F1F1F1"/>
                </a:solidFill>
                <a:effectLst/>
                <a:latin typeface="YouTube Sans"/>
              </a:rPr>
              <a:t>SSC JE Mechanical Previous Year Questions + Answers | Mechanical Engineering</a:t>
            </a:r>
          </a:p>
        </p:txBody>
      </p:sp>
    </p:spTree>
    <p:extLst>
      <p:ext uri="{BB962C8B-B14F-4D97-AF65-F5344CB8AC3E}">
        <p14:creationId xmlns:p14="http://schemas.microsoft.com/office/powerpoint/2010/main" val="17849864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-202492" y="1580229"/>
            <a:ext cx="3535600" cy="492443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5DF7EB75-F648-582A-62C4-892B0B898751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solidFill>
            <a:srgbClr val="A2F33A">
              <a:alpha val="6904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Join Our Paid Batch :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SSC JE </a:t>
            </a:r>
            <a:r>
              <a:rPr lang="en-US" sz="2400" dirty="0">
                <a:solidFill>
                  <a:schemeClr val="tx1"/>
                </a:solidFill>
              </a:rPr>
              <a:t>Batch | </a:t>
            </a:r>
            <a:r>
              <a:rPr lang="en-US" sz="2400" dirty="0">
                <a:solidFill>
                  <a:schemeClr val="tx1"/>
                </a:solidFill>
                <a:hlinkClick r:id="rId4"/>
              </a:rPr>
              <a:t>Mahapack</a:t>
            </a:r>
            <a:r>
              <a:rPr lang="en-US" sz="2400" dirty="0">
                <a:solidFill>
                  <a:schemeClr val="tx1"/>
                </a:solidFill>
              </a:rPr>
              <a:t> Batch | Use Code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78% of Discount 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4" name="3D Model 3" descr="Gold star">
                <a:extLst>
                  <a:ext uri="{FF2B5EF4-FFF2-40B4-BE49-F238E27FC236}">
                    <a16:creationId xmlns:a16="http://schemas.microsoft.com/office/drawing/2014/main" id="{D9A380F6-99F9-A562-EAC3-A43FE107DC80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443113" y="3743822"/>
              <a:ext cx="2748887" cy="2623958"/>
            </p:xfrm>
            <a:graphic>
              <a:graphicData uri="http://schemas.microsoft.com/office/drawing/2017/model3d">
                <am3d:model3d r:embed="rId5">
                  <am3d:spPr>
                    <a:xfrm>
                      <a:off x="0" y="0"/>
                      <a:ext cx="2748887" cy="2623958"/>
                    </a:xfrm>
                    <a:prstGeom prst="rect">
                      <a:avLst/>
                    </a:prstGeom>
                  </am3d:spPr>
                  <am3d:camera>
                    <am3d:pos x="0" y="0" z="6561106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472002" d="1000000"/>
                    <am3d:preTrans dx="0" dy="-1718196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y="10800000"/>
                    <am3d:postTrans dx="0" dy="0" dz="0"/>
                  </am3d:trans>
                  <am3d:raster rName="Office3DRenderer" rVer="16.0.8326">
                    <am3d:blip r:embed="rId6"/>
                  </am3d:raster>
                  <am3d:objViewport viewportSz="393861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" name="3D Model 3" descr="Gold star">
                <a:extLst>
                  <a:ext uri="{FF2B5EF4-FFF2-40B4-BE49-F238E27FC236}">
                    <a16:creationId xmlns:a16="http://schemas.microsoft.com/office/drawing/2014/main" id="{D9A380F6-99F9-A562-EAC3-A43FE107DC8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443113" y="3743822"/>
                <a:ext cx="2748887" cy="2623958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BFA439D7-4619-698D-5DBC-CEB7537CF84A}"/>
              </a:ext>
            </a:extLst>
          </p:cNvPr>
          <p:cNvSpPr/>
          <p:nvPr/>
        </p:nvSpPr>
        <p:spPr>
          <a:xfrm>
            <a:off x="10007400" y="4697429"/>
            <a:ext cx="172285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78% </a:t>
            </a:r>
            <a:r>
              <a:rPr lang="en-GB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Discount</a:t>
            </a:r>
            <a:b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Y166</a:t>
            </a:r>
            <a:endParaRPr lang="en-GB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CDD579-D197-432C-1734-AFD2D37E6742}"/>
              </a:ext>
            </a:extLst>
          </p:cNvPr>
          <p:cNvSpPr txBox="1"/>
          <p:nvPr/>
        </p:nvSpPr>
        <p:spPr>
          <a:xfrm>
            <a:off x="4366517" y="831914"/>
            <a:ext cx="749242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IN" sz="2400" i="0" dirty="0">
                <a:solidFill>
                  <a:srgbClr val="444444"/>
                </a:solidFill>
                <a:effectLst/>
                <a:latin typeface="trebuchet"/>
              </a:rPr>
              <a:t>Q. The value of a Internal Energy at a triple point is...</a:t>
            </a:r>
            <a:endParaRPr lang="en-IN" sz="2400" i="0" dirty="0">
              <a:solidFill>
                <a:srgbClr val="444444"/>
              </a:solidFill>
              <a:effectLst/>
              <a:latin typeface="Roboto" panose="02000000000000000000" pitchFamily="2" charset="0"/>
            </a:endParaRPr>
          </a:p>
          <a:p>
            <a:pPr algn="l" fontAlgn="base"/>
            <a:r>
              <a:rPr lang="en-IN" sz="2400" i="0" dirty="0">
                <a:solidFill>
                  <a:srgbClr val="444444"/>
                </a:solidFill>
                <a:effectLst/>
                <a:latin typeface="trebuchet"/>
              </a:rPr>
              <a:t>A. Maximum</a:t>
            </a:r>
            <a:endParaRPr lang="en-IN" sz="2400" i="0" dirty="0">
              <a:solidFill>
                <a:srgbClr val="444444"/>
              </a:solidFill>
              <a:effectLst/>
              <a:latin typeface="Roboto" panose="02000000000000000000" pitchFamily="2" charset="0"/>
            </a:endParaRPr>
          </a:p>
          <a:p>
            <a:pPr algn="l" fontAlgn="base"/>
            <a:r>
              <a:rPr lang="en-IN" sz="2400" i="0" dirty="0">
                <a:solidFill>
                  <a:srgbClr val="444444"/>
                </a:solidFill>
                <a:effectLst/>
                <a:latin typeface="trebuchet"/>
              </a:rPr>
              <a:t>B. Minimum</a:t>
            </a:r>
            <a:endParaRPr lang="en-IN" sz="2400" i="0" dirty="0">
              <a:solidFill>
                <a:srgbClr val="444444"/>
              </a:solidFill>
              <a:effectLst/>
              <a:latin typeface="Roboto" panose="02000000000000000000" pitchFamily="2" charset="0"/>
            </a:endParaRPr>
          </a:p>
          <a:p>
            <a:pPr algn="l" fontAlgn="base"/>
            <a:r>
              <a:rPr lang="en-IN" sz="2400" i="0" dirty="0">
                <a:solidFill>
                  <a:srgbClr val="444444"/>
                </a:solidFill>
                <a:effectLst/>
                <a:latin typeface="trebuchet"/>
              </a:rPr>
              <a:t>C. Zero</a:t>
            </a:r>
            <a:endParaRPr lang="en-IN" sz="2400" i="0" dirty="0">
              <a:solidFill>
                <a:srgbClr val="444444"/>
              </a:solidFill>
              <a:effectLst/>
              <a:latin typeface="Roboto" panose="02000000000000000000" pitchFamily="2" charset="0"/>
            </a:endParaRPr>
          </a:p>
          <a:p>
            <a:pPr algn="l" fontAlgn="base"/>
            <a:r>
              <a:rPr lang="en-IN" sz="2400" i="0" dirty="0">
                <a:solidFill>
                  <a:srgbClr val="444444"/>
                </a:solidFill>
                <a:effectLst/>
                <a:latin typeface="trebuchet"/>
              </a:rPr>
              <a:t>D. Can't be determined</a:t>
            </a:r>
            <a:endParaRPr lang="en-IN" sz="2400" i="0" dirty="0">
              <a:solidFill>
                <a:srgbClr val="444444"/>
              </a:solidFill>
              <a:effectLst/>
              <a:latin typeface="Roboto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FFF2B0-7F55-C96A-DF33-0F540CECCF42}"/>
              </a:ext>
            </a:extLst>
          </p:cNvPr>
          <p:cNvSpPr txBox="1"/>
          <p:nvPr/>
        </p:nvSpPr>
        <p:spPr>
          <a:xfrm>
            <a:off x="106556" y="311730"/>
            <a:ext cx="943114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000" b="1" i="0" dirty="0">
                <a:solidFill>
                  <a:srgbClr val="F1F1F1"/>
                </a:solidFill>
                <a:effectLst/>
                <a:latin typeface="YouTube Sans"/>
              </a:rPr>
              <a:t>SSC JE Mechanical Previous Year Questions + Answers | Mechanical Engineering</a:t>
            </a:r>
          </a:p>
        </p:txBody>
      </p:sp>
    </p:spTree>
    <p:extLst>
      <p:ext uri="{BB962C8B-B14F-4D97-AF65-F5344CB8AC3E}">
        <p14:creationId xmlns:p14="http://schemas.microsoft.com/office/powerpoint/2010/main" val="14553681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-202492" y="1580229"/>
            <a:ext cx="3535600" cy="492443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5DF7EB75-F648-582A-62C4-892B0B898751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solidFill>
            <a:srgbClr val="A2F33A">
              <a:alpha val="6904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Join Our Paid Batch :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SSC JE </a:t>
            </a:r>
            <a:r>
              <a:rPr lang="en-US" sz="2400" dirty="0">
                <a:solidFill>
                  <a:schemeClr val="tx1"/>
                </a:solidFill>
              </a:rPr>
              <a:t>Batch | </a:t>
            </a:r>
            <a:r>
              <a:rPr lang="en-US" sz="2400" dirty="0">
                <a:solidFill>
                  <a:schemeClr val="tx1"/>
                </a:solidFill>
                <a:hlinkClick r:id="rId4"/>
              </a:rPr>
              <a:t>Mahapack</a:t>
            </a:r>
            <a:r>
              <a:rPr lang="en-US" sz="2400" dirty="0">
                <a:solidFill>
                  <a:schemeClr val="tx1"/>
                </a:solidFill>
              </a:rPr>
              <a:t> Batch | Use Code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78% of Discount 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4" name="3D Model 3" descr="Gold star">
                <a:extLst>
                  <a:ext uri="{FF2B5EF4-FFF2-40B4-BE49-F238E27FC236}">
                    <a16:creationId xmlns:a16="http://schemas.microsoft.com/office/drawing/2014/main" id="{D9A380F6-99F9-A562-EAC3-A43FE107DC80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443113" y="3743822"/>
              <a:ext cx="2748887" cy="2623958"/>
            </p:xfrm>
            <a:graphic>
              <a:graphicData uri="http://schemas.microsoft.com/office/drawing/2017/model3d">
                <am3d:model3d r:embed="rId5">
                  <am3d:spPr>
                    <a:xfrm>
                      <a:off x="0" y="0"/>
                      <a:ext cx="2748887" cy="2623958"/>
                    </a:xfrm>
                    <a:prstGeom prst="rect">
                      <a:avLst/>
                    </a:prstGeom>
                  </am3d:spPr>
                  <am3d:camera>
                    <am3d:pos x="0" y="0" z="6561106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472002" d="1000000"/>
                    <am3d:preTrans dx="0" dy="-1718196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y="10800000"/>
                    <am3d:postTrans dx="0" dy="0" dz="0"/>
                  </am3d:trans>
                  <am3d:raster rName="Office3DRenderer" rVer="16.0.8326">
                    <am3d:blip r:embed="rId6"/>
                  </am3d:raster>
                  <am3d:objViewport viewportSz="393861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" name="3D Model 3" descr="Gold star">
                <a:extLst>
                  <a:ext uri="{FF2B5EF4-FFF2-40B4-BE49-F238E27FC236}">
                    <a16:creationId xmlns:a16="http://schemas.microsoft.com/office/drawing/2014/main" id="{D9A380F6-99F9-A562-EAC3-A43FE107DC8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443113" y="3743822"/>
                <a:ext cx="2748887" cy="2623958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BFA439D7-4619-698D-5DBC-CEB7537CF84A}"/>
              </a:ext>
            </a:extLst>
          </p:cNvPr>
          <p:cNvSpPr/>
          <p:nvPr/>
        </p:nvSpPr>
        <p:spPr>
          <a:xfrm>
            <a:off x="10007400" y="4697429"/>
            <a:ext cx="172285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78% </a:t>
            </a:r>
            <a:r>
              <a:rPr lang="en-GB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Discount</a:t>
            </a:r>
            <a:b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Y166</a:t>
            </a:r>
            <a:endParaRPr lang="en-GB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CDD579-D197-432C-1734-AFD2D37E6742}"/>
              </a:ext>
            </a:extLst>
          </p:cNvPr>
          <p:cNvSpPr txBox="1"/>
          <p:nvPr/>
        </p:nvSpPr>
        <p:spPr>
          <a:xfrm>
            <a:off x="4366517" y="831914"/>
            <a:ext cx="749242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IN" sz="2400" i="0" dirty="0">
                <a:solidFill>
                  <a:srgbClr val="444444"/>
                </a:solidFill>
                <a:effectLst/>
                <a:latin typeface="trebuchet"/>
              </a:rPr>
              <a:t>Q. With the decrease in pressure the latent heat of steam is-</a:t>
            </a:r>
            <a:endParaRPr lang="en-IN" sz="2400" i="0" dirty="0">
              <a:solidFill>
                <a:srgbClr val="444444"/>
              </a:solidFill>
              <a:effectLst/>
              <a:latin typeface="Roboto" panose="02000000000000000000" pitchFamily="2" charset="0"/>
            </a:endParaRPr>
          </a:p>
          <a:p>
            <a:pPr algn="l" fontAlgn="base"/>
            <a:r>
              <a:rPr lang="en-IN" sz="2400" i="0" dirty="0">
                <a:solidFill>
                  <a:srgbClr val="444444"/>
                </a:solidFill>
                <a:effectLst/>
                <a:latin typeface="trebuchet"/>
              </a:rPr>
              <a:t>A. Decreases</a:t>
            </a:r>
            <a:endParaRPr lang="en-IN" sz="2400" i="0" dirty="0">
              <a:solidFill>
                <a:srgbClr val="444444"/>
              </a:solidFill>
              <a:effectLst/>
              <a:latin typeface="Roboto" panose="02000000000000000000" pitchFamily="2" charset="0"/>
            </a:endParaRPr>
          </a:p>
          <a:p>
            <a:pPr algn="l" fontAlgn="base"/>
            <a:r>
              <a:rPr lang="en-IN" sz="2400" i="0" dirty="0">
                <a:solidFill>
                  <a:srgbClr val="444444"/>
                </a:solidFill>
                <a:effectLst/>
                <a:latin typeface="trebuchet"/>
              </a:rPr>
              <a:t>B. Increase</a:t>
            </a:r>
            <a:endParaRPr lang="en-IN" sz="2400" i="0" dirty="0">
              <a:solidFill>
                <a:srgbClr val="444444"/>
              </a:solidFill>
              <a:effectLst/>
              <a:latin typeface="Roboto" panose="02000000000000000000" pitchFamily="2" charset="0"/>
            </a:endParaRPr>
          </a:p>
          <a:p>
            <a:pPr algn="l" fontAlgn="base"/>
            <a:r>
              <a:rPr lang="en-IN" sz="2400" i="0" dirty="0">
                <a:solidFill>
                  <a:srgbClr val="444444"/>
                </a:solidFill>
                <a:effectLst/>
                <a:latin typeface="trebuchet"/>
              </a:rPr>
              <a:t>C. Constant</a:t>
            </a:r>
            <a:endParaRPr lang="en-IN" sz="2400" i="0" dirty="0">
              <a:solidFill>
                <a:srgbClr val="444444"/>
              </a:solidFill>
              <a:effectLst/>
              <a:latin typeface="Roboto" panose="02000000000000000000" pitchFamily="2" charset="0"/>
            </a:endParaRPr>
          </a:p>
          <a:p>
            <a:pPr algn="l" fontAlgn="base"/>
            <a:r>
              <a:rPr lang="en-IN" sz="2400" i="0" dirty="0">
                <a:solidFill>
                  <a:srgbClr val="444444"/>
                </a:solidFill>
                <a:effectLst/>
                <a:latin typeface="trebuchet"/>
              </a:rPr>
              <a:t>D. Increases or decreases</a:t>
            </a:r>
            <a:endParaRPr lang="en-IN" sz="2400" i="0" dirty="0">
              <a:solidFill>
                <a:srgbClr val="444444"/>
              </a:solidFill>
              <a:effectLst/>
              <a:latin typeface="Roboto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FFF2B0-7F55-C96A-DF33-0F540CECCF42}"/>
              </a:ext>
            </a:extLst>
          </p:cNvPr>
          <p:cNvSpPr txBox="1"/>
          <p:nvPr/>
        </p:nvSpPr>
        <p:spPr>
          <a:xfrm>
            <a:off x="106556" y="311730"/>
            <a:ext cx="943114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000" b="1" i="0" dirty="0">
                <a:solidFill>
                  <a:srgbClr val="F1F1F1"/>
                </a:solidFill>
                <a:effectLst/>
                <a:latin typeface="YouTube Sans"/>
              </a:rPr>
              <a:t>SSC JE Mechanical Previous Year Questions + Answers | Mechanical Engineering</a:t>
            </a:r>
          </a:p>
        </p:txBody>
      </p:sp>
    </p:spTree>
    <p:extLst>
      <p:ext uri="{BB962C8B-B14F-4D97-AF65-F5344CB8AC3E}">
        <p14:creationId xmlns:p14="http://schemas.microsoft.com/office/powerpoint/2010/main" val="6135592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-202492" y="1580229"/>
            <a:ext cx="3535600" cy="492443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5DF7EB75-F648-582A-62C4-892B0B898751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solidFill>
            <a:srgbClr val="A2F33A">
              <a:alpha val="6904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Join Our Paid Batch :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SSC JE </a:t>
            </a:r>
            <a:r>
              <a:rPr lang="en-US" sz="2400" dirty="0">
                <a:solidFill>
                  <a:schemeClr val="tx1"/>
                </a:solidFill>
              </a:rPr>
              <a:t>Batch | </a:t>
            </a:r>
            <a:r>
              <a:rPr lang="en-US" sz="2400" dirty="0">
                <a:solidFill>
                  <a:schemeClr val="tx1"/>
                </a:solidFill>
                <a:hlinkClick r:id="rId4"/>
              </a:rPr>
              <a:t>Mahapack</a:t>
            </a:r>
            <a:r>
              <a:rPr lang="en-US" sz="2400" dirty="0">
                <a:solidFill>
                  <a:schemeClr val="tx1"/>
                </a:solidFill>
              </a:rPr>
              <a:t> Batch | Use Code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78% of Discount 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4" name="3D Model 3" descr="Gold star">
                <a:extLst>
                  <a:ext uri="{FF2B5EF4-FFF2-40B4-BE49-F238E27FC236}">
                    <a16:creationId xmlns:a16="http://schemas.microsoft.com/office/drawing/2014/main" id="{D9A380F6-99F9-A562-EAC3-A43FE107DC80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443113" y="3743822"/>
              <a:ext cx="2748887" cy="2623958"/>
            </p:xfrm>
            <a:graphic>
              <a:graphicData uri="http://schemas.microsoft.com/office/drawing/2017/model3d">
                <am3d:model3d r:embed="rId5">
                  <am3d:spPr>
                    <a:xfrm>
                      <a:off x="0" y="0"/>
                      <a:ext cx="2748887" cy="2623958"/>
                    </a:xfrm>
                    <a:prstGeom prst="rect">
                      <a:avLst/>
                    </a:prstGeom>
                  </am3d:spPr>
                  <am3d:camera>
                    <am3d:pos x="0" y="0" z="6561106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472002" d="1000000"/>
                    <am3d:preTrans dx="0" dy="-1718196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y="10800000"/>
                    <am3d:postTrans dx="0" dy="0" dz="0"/>
                  </am3d:trans>
                  <am3d:raster rName="Office3DRenderer" rVer="16.0.8326">
                    <am3d:blip r:embed="rId6"/>
                  </am3d:raster>
                  <am3d:objViewport viewportSz="393861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" name="3D Model 3" descr="Gold star">
                <a:extLst>
                  <a:ext uri="{FF2B5EF4-FFF2-40B4-BE49-F238E27FC236}">
                    <a16:creationId xmlns:a16="http://schemas.microsoft.com/office/drawing/2014/main" id="{D9A380F6-99F9-A562-EAC3-A43FE107DC8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443113" y="3743822"/>
                <a:ext cx="2748887" cy="2623958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BFA439D7-4619-698D-5DBC-CEB7537CF84A}"/>
              </a:ext>
            </a:extLst>
          </p:cNvPr>
          <p:cNvSpPr/>
          <p:nvPr/>
        </p:nvSpPr>
        <p:spPr>
          <a:xfrm>
            <a:off x="10007400" y="4697429"/>
            <a:ext cx="172285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78% </a:t>
            </a:r>
            <a:r>
              <a:rPr lang="en-GB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Discount</a:t>
            </a:r>
            <a:b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Y166</a:t>
            </a:r>
            <a:endParaRPr lang="en-GB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CDD579-D197-432C-1734-AFD2D37E6742}"/>
              </a:ext>
            </a:extLst>
          </p:cNvPr>
          <p:cNvSpPr txBox="1"/>
          <p:nvPr/>
        </p:nvSpPr>
        <p:spPr>
          <a:xfrm>
            <a:off x="4366517" y="831914"/>
            <a:ext cx="749242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IN" sz="2400" i="0" dirty="0">
                <a:solidFill>
                  <a:srgbClr val="444444"/>
                </a:solidFill>
                <a:effectLst/>
                <a:latin typeface="trebuchet"/>
              </a:rPr>
              <a:t>Q. For a triple point of water the degree of freedom is.</a:t>
            </a:r>
            <a:endParaRPr lang="en-IN" sz="2400" i="0" dirty="0">
              <a:solidFill>
                <a:srgbClr val="444444"/>
              </a:solidFill>
              <a:effectLst/>
              <a:latin typeface="Roboto" panose="02000000000000000000" pitchFamily="2" charset="0"/>
            </a:endParaRPr>
          </a:p>
          <a:p>
            <a:pPr algn="l" fontAlgn="base"/>
            <a:r>
              <a:rPr lang="en-IN" sz="2400" i="0" dirty="0">
                <a:solidFill>
                  <a:srgbClr val="444444"/>
                </a:solidFill>
                <a:effectLst/>
                <a:latin typeface="trebuchet"/>
              </a:rPr>
              <a:t>A. 0</a:t>
            </a:r>
            <a:endParaRPr lang="en-IN" sz="2400" i="0" dirty="0">
              <a:solidFill>
                <a:srgbClr val="444444"/>
              </a:solidFill>
              <a:effectLst/>
              <a:latin typeface="Roboto" panose="02000000000000000000" pitchFamily="2" charset="0"/>
            </a:endParaRPr>
          </a:p>
          <a:p>
            <a:pPr algn="l" fontAlgn="base"/>
            <a:r>
              <a:rPr lang="en-IN" sz="2400" i="0" dirty="0">
                <a:solidFill>
                  <a:srgbClr val="444444"/>
                </a:solidFill>
                <a:effectLst/>
                <a:latin typeface="trebuchet"/>
              </a:rPr>
              <a:t>B. 1</a:t>
            </a:r>
            <a:endParaRPr lang="en-IN" sz="2400" i="0" dirty="0">
              <a:solidFill>
                <a:srgbClr val="444444"/>
              </a:solidFill>
              <a:effectLst/>
              <a:latin typeface="Roboto" panose="02000000000000000000" pitchFamily="2" charset="0"/>
            </a:endParaRPr>
          </a:p>
          <a:p>
            <a:pPr algn="l" fontAlgn="base"/>
            <a:r>
              <a:rPr lang="en-IN" sz="2400" i="0" dirty="0">
                <a:solidFill>
                  <a:srgbClr val="444444"/>
                </a:solidFill>
                <a:effectLst/>
                <a:latin typeface="trebuchet"/>
              </a:rPr>
              <a:t>C. 2</a:t>
            </a:r>
            <a:endParaRPr lang="en-IN" sz="2400" i="0" dirty="0">
              <a:solidFill>
                <a:srgbClr val="444444"/>
              </a:solidFill>
              <a:effectLst/>
              <a:latin typeface="Roboto" panose="02000000000000000000" pitchFamily="2" charset="0"/>
            </a:endParaRPr>
          </a:p>
          <a:p>
            <a:pPr algn="l" fontAlgn="base"/>
            <a:r>
              <a:rPr lang="en-IN" sz="2400" i="0" dirty="0">
                <a:solidFill>
                  <a:srgbClr val="444444"/>
                </a:solidFill>
                <a:effectLst/>
                <a:latin typeface="trebuchet"/>
              </a:rPr>
              <a:t>D. 3</a:t>
            </a:r>
            <a:endParaRPr lang="en-IN" sz="2400" i="0" dirty="0">
              <a:solidFill>
                <a:srgbClr val="444444"/>
              </a:solidFill>
              <a:effectLst/>
              <a:latin typeface="Roboto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FFF2B0-7F55-C96A-DF33-0F540CECCF42}"/>
              </a:ext>
            </a:extLst>
          </p:cNvPr>
          <p:cNvSpPr txBox="1"/>
          <p:nvPr/>
        </p:nvSpPr>
        <p:spPr>
          <a:xfrm>
            <a:off x="106556" y="311730"/>
            <a:ext cx="943114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000" b="1" i="0" dirty="0">
                <a:solidFill>
                  <a:srgbClr val="F1F1F1"/>
                </a:solidFill>
                <a:effectLst/>
                <a:latin typeface="YouTube Sans"/>
              </a:rPr>
              <a:t>SSC JE Mechanical Previous Year Questions + Answers | Mechanical Engineering</a:t>
            </a:r>
          </a:p>
        </p:txBody>
      </p:sp>
    </p:spTree>
    <p:extLst>
      <p:ext uri="{BB962C8B-B14F-4D97-AF65-F5344CB8AC3E}">
        <p14:creationId xmlns:p14="http://schemas.microsoft.com/office/powerpoint/2010/main" val="3104044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-202492" y="1580229"/>
            <a:ext cx="3535600" cy="492443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5DF7EB75-F648-582A-62C4-892B0B898751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solidFill>
            <a:srgbClr val="A2F33A">
              <a:alpha val="6904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Join Our Paid Batch :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SSC JE </a:t>
            </a:r>
            <a:r>
              <a:rPr lang="en-US" sz="2400" dirty="0">
                <a:solidFill>
                  <a:schemeClr val="tx1"/>
                </a:solidFill>
              </a:rPr>
              <a:t>Batch | </a:t>
            </a:r>
            <a:r>
              <a:rPr lang="en-US" sz="2400" dirty="0">
                <a:solidFill>
                  <a:schemeClr val="tx1"/>
                </a:solidFill>
                <a:hlinkClick r:id="rId4"/>
              </a:rPr>
              <a:t>Mahapack</a:t>
            </a:r>
            <a:r>
              <a:rPr lang="en-US" sz="2400" dirty="0">
                <a:solidFill>
                  <a:schemeClr val="tx1"/>
                </a:solidFill>
              </a:rPr>
              <a:t> Batch | Use Code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78% of Discount 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4" name="3D Model 3" descr="Gold star">
                <a:extLst>
                  <a:ext uri="{FF2B5EF4-FFF2-40B4-BE49-F238E27FC236}">
                    <a16:creationId xmlns:a16="http://schemas.microsoft.com/office/drawing/2014/main" id="{D9A380F6-99F9-A562-EAC3-A43FE107DC80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443113" y="3743822"/>
              <a:ext cx="2748887" cy="2623958"/>
            </p:xfrm>
            <a:graphic>
              <a:graphicData uri="http://schemas.microsoft.com/office/drawing/2017/model3d">
                <am3d:model3d r:embed="rId5">
                  <am3d:spPr>
                    <a:xfrm>
                      <a:off x="0" y="0"/>
                      <a:ext cx="2748887" cy="2623958"/>
                    </a:xfrm>
                    <a:prstGeom prst="rect">
                      <a:avLst/>
                    </a:prstGeom>
                  </am3d:spPr>
                  <am3d:camera>
                    <am3d:pos x="0" y="0" z="6561106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472002" d="1000000"/>
                    <am3d:preTrans dx="0" dy="-1718196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y="10800000"/>
                    <am3d:postTrans dx="0" dy="0" dz="0"/>
                  </am3d:trans>
                  <am3d:raster rName="Office3DRenderer" rVer="16.0.8326">
                    <am3d:blip r:embed="rId6"/>
                  </am3d:raster>
                  <am3d:objViewport viewportSz="393861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" name="3D Model 3" descr="Gold star">
                <a:extLst>
                  <a:ext uri="{FF2B5EF4-FFF2-40B4-BE49-F238E27FC236}">
                    <a16:creationId xmlns:a16="http://schemas.microsoft.com/office/drawing/2014/main" id="{D9A380F6-99F9-A562-EAC3-A43FE107DC8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443113" y="3743822"/>
                <a:ext cx="2748887" cy="2623958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BFA439D7-4619-698D-5DBC-CEB7537CF84A}"/>
              </a:ext>
            </a:extLst>
          </p:cNvPr>
          <p:cNvSpPr/>
          <p:nvPr/>
        </p:nvSpPr>
        <p:spPr>
          <a:xfrm>
            <a:off x="10007400" y="4697429"/>
            <a:ext cx="172285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78% </a:t>
            </a:r>
            <a:r>
              <a:rPr lang="en-GB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Discount</a:t>
            </a:r>
            <a:b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Y166</a:t>
            </a:r>
            <a:endParaRPr lang="en-GB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CDD579-D197-432C-1734-AFD2D37E6742}"/>
              </a:ext>
            </a:extLst>
          </p:cNvPr>
          <p:cNvSpPr txBox="1"/>
          <p:nvPr/>
        </p:nvSpPr>
        <p:spPr>
          <a:xfrm>
            <a:off x="4366517" y="831914"/>
            <a:ext cx="749242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IN" sz="2400" i="0" dirty="0">
                <a:solidFill>
                  <a:srgbClr val="444444"/>
                </a:solidFill>
                <a:effectLst/>
                <a:latin typeface="trebuchet"/>
              </a:rPr>
              <a:t>Q. Beyond the critical temperature it is called as........ Gas-</a:t>
            </a:r>
            <a:endParaRPr lang="en-IN" sz="2400" i="0" dirty="0">
              <a:solidFill>
                <a:srgbClr val="444444"/>
              </a:solidFill>
              <a:effectLst/>
              <a:latin typeface="Roboto" panose="02000000000000000000" pitchFamily="2" charset="0"/>
            </a:endParaRPr>
          </a:p>
          <a:p>
            <a:pPr algn="l" fontAlgn="base"/>
            <a:r>
              <a:rPr lang="en-IN" sz="2400" i="0" dirty="0">
                <a:solidFill>
                  <a:srgbClr val="444444"/>
                </a:solidFill>
                <a:effectLst/>
                <a:latin typeface="trebuchet"/>
              </a:rPr>
              <a:t>A. Sub-heated </a:t>
            </a:r>
            <a:endParaRPr lang="en-IN" sz="2400" i="0" dirty="0">
              <a:solidFill>
                <a:srgbClr val="444444"/>
              </a:solidFill>
              <a:effectLst/>
              <a:latin typeface="Roboto" panose="02000000000000000000" pitchFamily="2" charset="0"/>
            </a:endParaRPr>
          </a:p>
          <a:p>
            <a:pPr algn="l" fontAlgn="base"/>
            <a:r>
              <a:rPr lang="en-IN" sz="2400" i="0" dirty="0">
                <a:solidFill>
                  <a:srgbClr val="444444"/>
                </a:solidFill>
                <a:effectLst/>
                <a:latin typeface="trebuchet"/>
              </a:rPr>
              <a:t>B. Superheated</a:t>
            </a:r>
            <a:endParaRPr lang="en-IN" sz="2400" i="0" dirty="0">
              <a:solidFill>
                <a:srgbClr val="444444"/>
              </a:solidFill>
              <a:effectLst/>
              <a:latin typeface="Roboto" panose="02000000000000000000" pitchFamily="2" charset="0"/>
            </a:endParaRPr>
          </a:p>
          <a:p>
            <a:pPr algn="l" fontAlgn="base"/>
            <a:r>
              <a:rPr lang="en-IN" sz="2400" i="0" dirty="0">
                <a:solidFill>
                  <a:srgbClr val="444444"/>
                </a:solidFill>
                <a:effectLst/>
                <a:latin typeface="trebuchet"/>
              </a:rPr>
              <a:t>C. Critical</a:t>
            </a:r>
            <a:endParaRPr lang="en-IN" sz="2400" i="0" dirty="0">
              <a:solidFill>
                <a:srgbClr val="444444"/>
              </a:solidFill>
              <a:effectLst/>
              <a:latin typeface="Roboto" panose="02000000000000000000" pitchFamily="2" charset="0"/>
            </a:endParaRPr>
          </a:p>
          <a:p>
            <a:pPr algn="l" fontAlgn="base"/>
            <a:r>
              <a:rPr lang="en-IN" sz="2400" i="0" dirty="0">
                <a:solidFill>
                  <a:srgbClr val="444444"/>
                </a:solidFill>
                <a:effectLst/>
                <a:latin typeface="trebuchet"/>
              </a:rPr>
              <a:t>D. None of the above</a:t>
            </a:r>
            <a:endParaRPr lang="en-IN" sz="2400" i="0" dirty="0">
              <a:solidFill>
                <a:srgbClr val="444444"/>
              </a:solidFill>
              <a:effectLst/>
              <a:latin typeface="Roboto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FFF2B0-7F55-C96A-DF33-0F540CECCF42}"/>
              </a:ext>
            </a:extLst>
          </p:cNvPr>
          <p:cNvSpPr txBox="1"/>
          <p:nvPr/>
        </p:nvSpPr>
        <p:spPr>
          <a:xfrm>
            <a:off x="106556" y="311730"/>
            <a:ext cx="943114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000" b="1" i="0" dirty="0">
                <a:solidFill>
                  <a:srgbClr val="F1F1F1"/>
                </a:solidFill>
                <a:effectLst/>
                <a:latin typeface="YouTube Sans"/>
              </a:rPr>
              <a:t>SSC JE Mechanical Previous Year Questions + Answers | Mechanical Engineering</a:t>
            </a:r>
          </a:p>
        </p:txBody>
      </p:sp>
    </p:spTree>
    <p:extLst>
      <p:ext uri="{BB962C8B-B14F-4D97-AF65-F5344CB8AC3E}">
        <p14:creationId xmlns:p14="http://schemas.microsoft.com/office/powerpoint/2010/main" val="242841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-202492" y="1580229"/>
            <a:ext cx="3535600" cy="492443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5DF7EB75-F648-582A-62C4-892B0B898751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solidFill>
            <a:srgbClr val="A2F33A">
              <a:alpha val="6904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Join Our Paid Batch :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SSC JE </a:t>
            </a:r>
            <a:r>
              <a:rPr lang="en-US" sz="2400" dirty="0">
                <a:solidFill>
                  <a:schemeClr val="tx1"/>
                </a:solidFill>
              </a:rPr>
              <a:t>Batch | </a:t>
            </a:r>
            <a:r>
              <a:rPr lang="en-US" sz="2400" dirty="0">
                <a:solidFill>
                  <a:schemeClr val="tx1"/>
                </a:solidFill>
                <a:hlinkClick r:id="rId4"/>
              </a:rPr>
              <a:t>Mahapack</a:t>
            </a:r>
            <a:r>
              <a:rPr lang="en-US" sz="2400" dirty="0">
                <a:solidFill>
                  <a:schemeClr val="tx1"/>
                </a:solidFill>
              </a:rPr>
              <a:t> Batch | Use Code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78% of Discount 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4" name="3D Model 3" descr="Gold star">
                <a:extLst>
                  <a:ext uri="{FF2B5EF4-FFF2-40B4-BE49-F238E27FC236}">
                    <a16:creationId xmlns:a16="http://schemas.microsoft.com/office/drawing/2014/main" id="{D9A380F6-99F9-A562-EAC3-A43FE107DC80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443113" y="3743822"/>
              <a:ext cx="2748887" cy="2623958"/>
            </p:xfrm>
            <a:graphic>
              <a:graphicData uri="http://schemas.microsoft.com/office/drawing/2017/model3d">
                <am3d:model3d r:embed="rId5">
                  <am3d:spPr>
                    <a:xfrm>
                      <a:off x="0" y="0"/>
                      <a:ext cx="2748887" cy="2623958"/>
                    </a:xfrm>
                    <a:prstGeom prst="rect">
                      <a:avLst/>
                    </a:prstGeom>
                  </am3d:spPr>
                  <am3d:camera>
                    <am3d:pos x="0" y="0" z="6561106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472002" d="1000000"/>
                    <am3d:preTrans dx="0" dy="-1718196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y="10800000"/>
                    <am3d:postTrans dx="0" dy="0" dz="0"/>
                  </am3d:trans>
                  <am3d:raster rName="Office3DRenderer" rVer="16.0.8326">
                    <am3d:blip r:embed="rId6"/>
                  </am3d:raster>
                  <am3d:objViewport viewportSz="393861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" name="3D Model 3" descr="Gold star">
                <a:extLst>
                  <a:ext uri="{FF2B5EF4-FFF2-40B4-BE49-F238E27FC236}">
                    <a16:creationId xmlns:a16="http://schemas.microsoft.com/office/drawing/2014/main" id="{D9A380F6-99F9-A562-EAC3-A43FE107DC8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443113" y="3743822"/>
                <a:ext cx="2748887" cy="2623958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BFA439D7-4619-698D-5DBC-CEB7537CF84A}"/>
              </a:ext>
            </a:extLst>
          </p:cNvPr>
          <p:cNvSpPr/>
          <p:nvPr/>
        </p:nvSpPr>
        <p:spPr>
          <a:xfrm>
            <a:off x="10007400" y="4697429"/>
            <a:ext cx="172285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78% </a:t>
            </a:r>
            <a:r>
              <a:rPr lang="en-GB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Discount</a:t>
            </a:r>
            <a:b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Y166</a:t>
            </a:r>
            <a:endParaRPr lang="en-GB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CDD579-D197-432C-1734-AFD2D37E6742}"/>
              </a:ext>
            </a:extLst>
          </p:cNvPr>
          <p:cNvSpPr txBox="1"/>
          <p:nvPr/>
        </p:nvSpPr>
        <p:spPr>
          <a:xfrm>
            <a:off x="4366517" y="831914"/>
            <a:ext cx="7492429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IN" sz="2400" i="0" dirty="0">
                <a:solidFill>
                  <a:srgbClr val="444444"/>
                </a:solidFill>
                <a:effectLst/>
                <a:latin typeface="trebuchet"/>
              </a:rPr>
              <a:t>Q. Constant pressure lines in the superheated region in the </a:t>
            </a:r>
            <a:r>
              <a:rPr lang="en-IN" sz="2400" i="0" dirty="0" err="1">
                <a:solidFill>
                  <a:srgbClr val="444444"/>
                </a:solidFill>
                <a:effectLst/>
                <a:latin typeface="trebuchet"/>
              </a:rPr>
              <a:t>mollier</a:t>
            </a:r>
            <a:r>
              <a:rPr lang="en-IN" sz="2400" i="0" dirty="0">
                <a:solidFill>
                  <a:srgbClr val="444444"/>
                </a:solidFill>
                <a:effectLst/>
                <a:latin typeface="trebuchet"/>
              </a:rPr>
              <a:t> diagram will having.</a:t>
            </a:r>
            <a:endParaRPr lang="en-IN" sz="2400" i="0" dirty="0">
              <a:solidFill>
                <a:srgbClr val="444444"/>
              </a:solidFill>
              <a:effectLst/>
              <a:latin typeface="Roboto" panose="02000000000000000000" pitchFamily="2" charset="0"/>
            </a:endParaRPr>
          </a:p>
          <a:p>
            <a:pPr algn="l" fontAlgn="base"/>
            <a:r>
              <a:rPr lang="en-IN" sz="2400" i="0" dirty="0">
                <a:solidFill>
                  <a:srgbClr val="444444"/>
                </a:solidFill>
                <a:effectLst/>
                <a:latin typeface="trebuchet"/>
              </a:rPr>
              <a:t>A. Positive slope</a:t>
            </a:r>
            <a:endParaRPr lang="en-IN" sz="2400" i="0" dirty="0">
              <a:solidFill>
                <a:srgbClr val="444444"/>
              </a:solidFill>
              <a:effectLst/>
              <a:latin typeface="Roboto" panose="02000000000000000000" pitchFamily="2" charset="0"/>
            </a:endParaRPr>
          </a:p>
          <a:p>
            <a:pPr algn="l" fontAlgn="base"/>
            <a:r>
              <a:rPr lang="en-IN" sz="2400" i="0" dirty="0">
                <a:solidFill>
                  <a:srgbClr val="444444"/>
                </a:solidFill>
                <a:effectLst/>
                <a:latin typeface="trebuchet"/>
              </a:rPr>
              <a:t>B. Negative slope</a:t>
            </a:r>
            <a:endParaRPr lang="en-IN" sz="2400" i="0" dirty="0">
              <a:solidFill>
                <a:srgbClr val="444444"/>
              </a:solidFill>
              <a:effectLst/>
              <a:latin typeface="Roboto" panose="02000000000000000000" pitchFamily="2" charset="0"/>
            </a:endParaRPr>
          </a:p>
          <a:p>
            <a:pPr algn="l" fontAlgn="base"/>
            <a:r>
              <a:rPr lang="en-IN" sz="2400" i="0" dirty="0">
                <a:solidFill>
                  <a:srgbClr val="444444"/>
                </a:solidFill>
                <a:effectLst/>
                <a:latin typeface="trebuchet"/>
              </a:rPr>
              <a:t>C. Zero slope</a:t>
            </a:r>
            <a:endParaRPr lang="en-IN" sz="2400" i="0" dirty="0">
              <a:solidFill>
                <a:srgbClr val="444444"/>
              </a:solidFill>
              <a:effectLst/>
              <a:latin typeface="Roboto" panose="02000000000000000000" pitchFamily="2" charset="0"/>
            </a:endParaRPr>
          </a:p>
          <a:p>
            <a:pPr algn="l" fontAlgn="base"/>
            <a:r>
              <a:rPr lang="en-IN" sz="2400" i="0" dirty="0">
                <a:solidFill>
                  <a:srgbClr val="444444"/>
                </a:solidFill>
                <a:effectLst/>
                <a:latin typeface="trebuchet"/>
              </a:rPr>
              <a:t>D. Both A and B</a:t>
            </a:r>
            <a:endParaRPr lang="en-IN" sz="2400" i="0" dirty="0">
              <a:solidFill>
                <a:srgbClr val="444444"/>
              </a:solidFill>
              <a:effectLst/>
              <a:latin typeface="Roboto" panose="02000000000000000000" pitchFamily="2" charset="0"/>
            </a:endParaRPr>
          </a:p>
          <a:p>
            <a:br>
              <a:rPr lang="en-IN" sz="2400" dirty="0"/>
            </a:br>
            <a:endParaRPr lang="en-IN" sz="2400" i="0" dirty="0">
              <a:solidFill>
                <a:srgbClr val="444444"/>
              </a:solidFill>
              <a:effectLst/>
              <a:latin typeface="Roboto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FFF2B0-7F55-C96A-DF33-0F540CECCF42}"/>
              </a:ext>
            </a:extLst>
          </p:cNvPr>
          <p:cNvSpPr txBox="1"/>
          <p:nvPr/>
        </p:nvSpPr>
        <p:spPr>
          <a:xfrm>
            <a:off x="106556" y="311730"/>
            <a:ext cx="943114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000" b="1" i="0" dirty="0">
                <a:solidFill>
                  <a:srgbClr val="F1F1F1"/>
                </a:solidFill>
                <a:effectLst/>
                <a:latin typeface="YouTube Sans"/>
              </a:rPr>
              <a:t>SSC JE Mechanical Previous Year Questions + Answers | Mechanical Engineering</a:t>
            </a:r>
          </a:p>
        </p:txBody>
      </p:sp>
    </p:spTree>
    <p:extLst>
      <p:ext uri="{BB962C8B-B14F-4D97-AF65-F5344CB8AC3E}">
        <p14:creationId xmlns:p14="http://schemas.microsoft.com/office/powerpoint/2010/main" val="37348053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-202492" y="1580229"/>
            <a:ext cx="3535600" cy="492443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5DF7EB75-F648-582A-62C4-892B0B898751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solidFill>
            <a:srgbClr val="A2F33A">
              <a:alpha val="6904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Join Our Paid Batch :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SSC JE </a:t>
            </a:r>
            <a:r>
              <a:rPr lang="en-US" sz="2400" dirty="0">
                <a:solidFill>
                  <a:schemeClr val="tx1"/>
                </a:solidFill>
              </a:rPr>
              <a:t>Batch | </a:t>
            </a:r>
            <a:r>
              <a:rPr lang="en-US" sz="2400" dirty="0">
                <a:solidFill>
                  <a:schemeClr val="tx1"/>
                </a:solidFill>
                <a:hlinkClick r:id="rId4"/>
              </a:rPr>
              <a:t>Mahapack</a:t>
            </a:r>
            <a:r>
              <a:rPr lang="en-US" sz="2400" dirty="0">
                <a:solidFill>
                  <a:schemeClr val="tx1"/>
                </a:solidFill>
              </a:rPr>
              <a:t> Batch | Use Code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78% of Discount 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4" name="3D Model 3" descr="Gold star">
                <a:extLst>
                  <a:ext uri="{FF2B5EF4-FFF2-40B4-BE49-F238E27FC236}">
                    <a16:creationId xmlns:a16="http://schemas.microsoft.com/office/drawing/2014/main" id="{D9A380F6-99F9-A562-EAC3-A43FE107DC80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443113" y="3743822"/>
              <a:ext cx="2748887" cy="2623958"/>
            </p:xfrm>
            <a:graphic>
              <a:graphicData uri="http://schemas.microsoft.com/office/drawing/2017/model3d">
                <am3d:model3d r:embed="rId5">
                  <am3d:spPr>
                    <a:xfrm>
                      <a:off x="0" y="0"/>
                      <a:ext cx="2748887" cy="2623958"/>
                    </a:xfrm>
                    <a:prstGeom prst="rect">
                      <a:avLst/>
                    </a:prstGeom>
                  </am3d:spPr>
                  <am3d:camera>
                    <am3d:pos x="0" y="0" z="6561106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472002" d="1000000"/>
                    <am3d:preTrans dx="0" dy="-1718196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y="10800000"/>
                    <am3d:postTrans dx="0" dy="0" dz="0"/>
                  </am3d:trans>
                  <am3d:raster rName="Office3DRenderer" rVer="16.0.8326">
                    <am3d:blip r:embed="rId6"/>
                  </am3d:raster>
                  <am3d:objViewport viewportSz="393861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" name="3D Model 3" descr="Gold star">
                <a:extLst>
                  <a:ext uri="{FF2B5EF4-FFF2-40B4-BE49-F238E27FC236}">
                    <a16:creationId xmlns:a16="http://schemas.microsoft.com/office/drawing/2014/main" id="{D9A380F6-99F9-A562-EAC3-A43FE107DC8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443113" y="3743822"/>
                <a:ext cx="2748887" cy="2623958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BFA439D7-4619-698D-5DBC-CEB7537CF84A}"/>
              </a:ext>
            </a:extLst>
          </p:cNvPr>
          <p:cNvSpPr/>
          <p:nvPr/>
        </p:nvSpPr>
        <p:spPr>
          <a:xfrm>
            <a:off x="10007400" y="4697429"/>
            <a:ext cx="172285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78% </a:t>
            </a:r>
            <a:r>
              <a:rPr lang="en-GB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Discount</a:t>
            </a:r>
            <a:b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Y166</a:t>
            </a:r>
            <a:endParaRPr lang="en-GB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CDD579-D197-432C-1734-AFD2D37E6742}"/>
              </a:ext>
            </a:extLst>
          </p:cNvPr>
          <p:cNvSpPr txBox="1"/>
          <p:nvPr/>
        </p:nvSpPr>
        <p:spPr>
          <a:xfrm>
            <a:off x="4366517" y="831914"/>
            <a:ext cx="749242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IN" sz="2400" i="0" dirty="0">
                <a:solidFill>
                  <a:srgbClr val="444444"/>
                </a:solidFill>
                <a:effectLst/>
                <a:latin typeface="inherit"/>
              </a:rPr>
              <a:t>Q. Design of thin cylinder is on which factor based.</a:t>
            </a:r>
            <a:endParaRPr lang="en-IN" sz="2400" i="0" dirty="0">
              <a:solidFill>
                <a:srgbClr val="444444"/>
              </a:solidFill>
              <a:effectLst/>
              <a:latin typeface="Droid Sans"/>
            </a:endParaRPr>
          </a:p>
          <a:p>
            <a:pPr algn="l" fontAlgn="base"/>
            <a:r>
              <a:rPr lang="en-IN" sz="2400" i="0" dirty="0">
                <a:solidFill>
                  <a:srgbClr val="444444"/>
                </a:solidFill>
                <a:effectLst/>
                <a:latin typeface="Droid Sans"/>
              </a:rPr>
              <a:t>A. Hoop stress</a:t>
            </a:r>
          </a:p>
          <a:p>
            <a:pPr algn="l" fontAlgn="base"/>
            <a:r>
              <a:rPr lang="en-IN" sz="2400" i="0" dirty="0">
                <a:solidFill>
                  <a:srgbClr val="444444"/>
                </a:solidFill>
                <a:effectLst/>
                <a:latin typeface="Droid Sans"/>
              </a:rPr>
              <a:t>B. Longitudinal stress</a:t>
            </a:r>
          </a:p>
          <a:p>
            <a:pPr algn="l" fontAlgn="base"/>
            <a:r>
              <a:rPr lang="en-IN" sz="2400" i="0" dirty="0">
                <a:solidFill>
                  <a:srgbClr val="444444"/>
                </a:solidFill>
                <a:effectLst/>
                <a:latin typeface="Droid Sans"/>
              </a:rPr>
              <a:t>C. Bending stress</a:t>
            </a:r>
          </a:p>
          <a:p>
            <a:pPr algn="l" fontAlgn="base"/>
            <a:r>
              <a:rPr lang="en-IN" sz="2400" i="0" dirty="0">
                <a:solidFill>
                  <a:srgbClr val="444444"/>
                </a:solidFill>
                <a:effectLst/>
                <a:latin typeface="Droid Sans"/>
              </a:rPr>
              <a:t>D. Shear stress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FFF2B0-7F55-C96A-DF33-0F540CECCF42}"/>
              </a:ext>
            </a:extLst>
          </p:cNvPr>
          <p:cNvSpPr txBox="1"/>
          <p:nvPr/>
        </p:nvSpPr>
        <p:spPr>
          <a:xfrm>
            <a:off x="106556" y="311730"/>
            <a:ext cx="943114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000" b="1" i="0" dirty="0">
                <a:solidFill>
                  <a:srgbClr val="F1F1F1"/>
                </a:solidFill>
                <a:effectLst/>
                <a:latin typeface="YouTube Sans"/>
              </a:rPr>
              <a:t>SSC JE Mechanical Previous Year Questions + Answers | Mechanical Engineering</a:t>
            </a:r>
          </a:p>
        </p:txBody>
      </p:sp>
    </p:spTree>
    <p:extLst>
      <p:ext uri="{BB962C8B-B14F-4D97-AF65-F5344CB8AC3E}">
        <p14:creationId xmlns:p14="http://schemas.microsoft.com/office/powerpoint/2010/main" val="11195535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19603C9E-986D-E84C-1535-ACD4AE1FA117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solidFill>
            <a:srgbClr val="A2F33A">
              <a:alpha val="6904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Join Our Paid Batch : </a:t>
            </a:r>
            <a:r>
              <a:rPr lang="en-US" sz="2400" dirty="0">
                <a:solidFill>
                  <a:schemeClr val="tx1"/>
                </a:solidFill>
                <a:hlinkClick r:id="rId2"/>
              </a:rPr>
              <a:t>SSC JE </a:t>
            </a:r>
            <a:r>
              <a:rPr lang="en-US" sz="2400" dirty="0">
                <a:solidFill>
                  <a:schemeClr val="tx1"/>
                </a:solidFill>
              </a:rPr>
              <a:t>Batch |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Mahapack</a:t>
            </a:r>
            <a:r>
              <a:rPr lang="en-US" sz="2400" dirty="0">
                <a:solidFill>
                  <a:schemeClr val="tx1"/>
                </a:solidFill>
              </a:rPr>
              <a:t> Batch | Use Code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78% of Discount </a:t>
            </a:r>
          </a:p>
        </p:txBody>
      </p:sp>
      <p:pic>
        <p:nvPicPr>
          <p:cNvPr id="4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05A68ADD-3523-2D18-649C-A444090109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902" y="387237"/>
            <a:ext cx="10163503" cy="5716971"/>
          </a:xfrm>
          <a:prstGeom prst="rect">
            <a:avLst/>
          </a:prstGeom>
        </p:spPr>
      </p:pic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6" name="3D Model 5" descr="Gold star">
                <a:extLst>
                  <a:ext uri="{FF2B5EF4-FFF2-40B4-BE49-F238E27FC236}">
                    <a16:creationId xmlns:a16="http://schemas.microsoft.com/office/drawing/2014/main" id="{2B2BE312-A689-954A-8E81-526FD4A5C982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830230" y="4073605"/>
              <a:ext cx="2360245" cy="2252981"/>
            </p:xfrm>
            <a:graphic>
              <a:graphicData uri="http://schemas.microsoft.com/office/drawing/2017/model3d">
                <am3d:model3d r:embed="rId5">
                  <am3d:spPr>
                    <a:xfrm>
                      <a:off x="0" y="0"/>
                      <a:ext cx="2360245" cy="2252981"/>
                    </a:xfrm>
                    <a:prstGeom prst="rect">
                      <a:avLst/>
                    </a:prstGeom>
                  </am3d:spPr>
                  <am3d:camera>
                    <am3d:pos x="0" y="0" z="6561106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472002" d="1000000"/>
                    <am3d:preTrans dx="0" dy="-1718196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-10799999" az="10799999"/>
                    <am3d:postTrans dx="0" dy="0" dz="0"/>
                  </am3d:trans>
                  <am3d:raster rName="Office3DRenderer" rVer="16.0.8326">
                    <am3d:blip r:embed="rId6"/>
                  </am3d:raster>
                  <am3d:objViewport viewportSz="3381764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6" name="3D Model 5" descr="Gold star">
                <a:extLst>
                  <a:ext uri="{FF2B5EF4-FFF2-40B4-BE49-F238E27FC236}">
                    <a16:creationId xmlns:a16="http://schemas.microsoft.com/office/drawing/2014/main" id="{2B2BE312-A689-954A-8E81-526FD4A5C98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830230" y="4073605"/>
                <a:ext cx="2360245" cy="2252981"/>
              </a:xfrm>
              <a:prstGeom prst="rect">
                <a:avLst/>
              </a:prstGeom>
            </p:spPr>
          </p:pic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046BCFC9-5F07-DED4-DF1D-C6D629DFB6D4}"/>
              </a:ext>
            </a:extLst>
          </p:cNvPr>
          <p:cNvSpPr/>
          <p:nvPr/>
        </p:nvSpPr>
        <p:spPr>
          <a:xfrm>
            <a:off x="10339405" y="4808533"/>
            <a:ext cx="1389324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78% </a:t>
            </a:r>
            <a:r>
              <a:rPr lang="en-GB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Discount</a:t>
            </a:r>
            <a:br>
              <a:rPr lang="en-GB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Y166</a:t>
            </a:r>
            <a:endParaRPr lang="en-GB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926970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19603C9E-986D-E84C-1535-ACD4AE1FA117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solidFill>
            <a:srgbClr val="A2F33A">
              <a:alpha val="6904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Join Our Paid Batch : </a:t>
            </a:r>
            <a:r>
              <a:rPr lang="en-US" sz="2400" dirty="0">
                <a:solidFill>
                  <a:schemeClr val="tx1"/>
                </a:solidFill>
                <a:hlinkClick r:id="rId2"/>
              </a:rPr>
              <a:t>SSC JE </a:t>
            </a:r>
            <a:r>
              <a:rPr lang="en-US" sz="2400" dirty="0">
                <a:solidFill>
                  <a:schemeClr val="tx1"/>
                </a:solidFill>
              </a:rPr>
              <a:t>Batch |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Mahapack</a:t>
            </a:r>
            <a:r>
              <a:rPr lang="en-US" sz="2400" dirty="0">
                <a:solidFill>
                  <a:schemeClr val="tx1"/>
                </a:solidFill>
              </a:rPr>
              <a:t> Batch | Use Code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78% of Discount </a:t>
            </a:r>
          </a:p>
        </p:txBody>
      </p:sp>
      <p:pic>
        <p:nvPicPr>
          <p:cNvPr id="5" name="Picture 4" descr="Text&#10;&#10;Description automatically generated with low confidence">
            <a:extLst>
              <a:ext uri="{FF2B5EF4-FFF2-40B4-BE49-F238E27FC236}">
                <a16:creationId xmlns:a16="http://schemas.microsoft.com/office/drawing/2014/main" id="{8789D7AC-652F-2561-3F4B-07E55E1EF9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788" y="106569"/>
            <a:ext cx="11073630" cy="6228917"/>
          </a:xfrm>
          <a:prstGeom prst="rect">
            <a:avLst/>
          </a:prstGeom>
        </p:spPr>
      </p:pic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6" name="3D Model 5" descr="Gold star">
                <a:extLst>
                  <a:ext uri="{FF2B5EF4-FFF2-40B4-BE49-F238E27FC236}">
                    <a16:creationId xmlns:a16="http://schemas.microsoft.com/office/drawing/2014/main" id="{2B2BE312-A689-954A-8E81-526FD4A5C982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830230" y="4073606"/>
              <a:ext cx="2360246" cy="2252980"/>
            </p:xfrm>
            <a:graphic>
              <a:graphicData uri="http://schemas.microsoft.com/office/drawing/2017/model3d">
                <am3d:model3d r:embed="rId5">
                  <am3d:spPr>
                    <a:xfrm>
                      <a:off x="0" y="0"/>
                      <a:ext cx="2360246" cy="2252980"/>
                    </a:xfrm>
                    <a:prstGeom prst="rect">
                      <a:avLst/>
                    </a:prstGeom>
                  </am3d:spPr>
                  <am3d:camera>
                    <am3d:pos x="0" y="0" z="6561106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472002" d="1000000"/>
                    <am3d:preTrans dx="0" dy="-1718196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y="10800000"/>
                    <am3d:postTrans dx="0" dy="0" dz="0"/>
                  </am3d:trans>
                  <am3d:raster rName="Office3DRenderer" rVer="16.0.8326">
                    <am3d:blip r:embed="rId6"/>
                  </am3d:raster>
                  <am3d:objViewport viewportSz="3381765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6" name="3D Model 5" descr="Gold star">
                <a:extLst>
                  <a:ext uri="{FF2B5EF4-FFF2-40B4-BE49-F238E27FC236}">
                    <a16:creationId xmlns:a16="http://schemas.microsoft.com/office/drawing/2014/main" id="{2B2BE312-A689-954A-8E81-526FD4A5C98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830230" y="4073606"/>
                <a:ext cx="2360246" cy="225298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046BCFC9-5F07-DED4-DF1D-C6D629DFB6D4}"/>
              </a:ext>
            </a:extLst>
          </p:cNvPr>
          <p:cNvSpPr/>
          <p:nvPr/>
        </p:nvSpPr>
        <p:spPr>
          <a:xfrm>
            <a:off x="10339405" y="4808533"/>
            <a:ext cx="1389324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78% </a:t>
            </a:r>
            <a:r>
              <a:rPr lang="en-GB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Discount</a:t>
            </a:r>
            <a:br>
              <a:rPr lang="en-GB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Y166</a:t>
            </a:r>
            <a:endParaRPr lang="en-GB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523378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-202492" y="1580229"/>
            <a:ext cx="3535600" cy="492443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5DF7EB75-F648-582A-62C4-892B0B898751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solidFill>
            <a:srgbClr val="A2F33A">
              <a:alpha val="6904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Join Our Paid Batch :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SSC JE </a:t>
            </a:r>
            <a:r>
              <a:rPr lang="en-US" sz="2400" dirty="0">
                <a:solidFill>
                  <a:schemeClr val="tx1"/>
                </a:solidFill>
              </a:rPr>
              <a:t>Batch | </a:t>
            </a:r>
            <a:r>
              <a:rPr lang="en-US" sz="2400" dirty="0">
                <a:solidFill>
                  <a:schemeClr val="tx1"/>
                </a:solidFill>
                <a:hlinkClick r:id="rId4"/>
              </a:rPr>
              <a:t>Mahapack</a:t>
            </a:r>
            <a:r>
              <a:rPr lang="en-US" sz="2400" dirty="0">
                <a:solidFill>
                  <a:schemeClr val="tx1"/>
                </a:solidFill>
              </a:rPr>
              <a:t> Batch | Use Code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78% of Discount 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4" name="3D Model 3" descr="Gold star">
                <a:extLst>
                  <a:ext uri="{FF2B5EF4-FFF2-40B4-BE49-F238E27FC236}">
                    <a16:creationId xmlns:a16="http://schemas.microsoft.com/office/drawing/2014/main" id="{D9A380F6-99F9-A562-EAC3-A43FE107DC80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443113" y="3743822"/>
              <a:ext cx="2748887" cy="2623958"/>
            </p:xfrm>
            <a:graphic>
              <a:graphicData uri="http://schemas.microsoft.com/office/drawing/2017/model3d">
                <am3d:model3d r:embed="rId5">
                  <am3d:spPr>
                    <a:xfrm>
                      <a:off x="0" y="0"/>
                      <a:ext cx="2748887" cy="2623958"/>
                    </a:xfrm>
                    <a:prstGeom prst="rect">
                      <a:avLst/>
                    </a:prstGeom>
                  </am3d:spPr>
                  <am3d:camera>
                    <am3d:pos x="0" y="0" z="6561106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472002" d="1000000"/>
                    <am3d:preTrans dx="0" dy="-1718196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y="10800000"/>
                    <am3d:postTrans dx="0" dy="0" dz="0"/>
                  </am3d:trans>
                  <am3d:raster rName="Office3DRenderer" rVer="16.0.8326">
                    <am3d:blip r:embed="rId6"/>
                  </am3d:raster>
                  <am3d:objViewport viewportSz="393861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" name="3D Model 3" descr="Gold star">
                <a:extLst>
                  <a:ext uri="{FF2B5EF4-FFF2-40B4-BE49-F238E27FC236}">
                    <a16:creationId xmlns:a16="http://schemas.microsoft.com/office/drawing/2014/main" id="{D9A380F6-99F9-A562-EAC3-A43FE107DC8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443113" y="3743822"/>
                <a:ext cx="2748887" cy="2623958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BFA439D7-4619-698D-5DBC-CEB7537CF84A}"/>
              </a:ext>
            </a:extLst>
          </p:cNvPr>
          <p:cNvSpPr/>
          <p:nvPr/>
        </p:nvSpPr>
        <p:spPr>
          <a:xfrm>
            <a:off x="10007400" y="4697429"/>
            <a:ext cx="172285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78% </a:t>
            </a:r>
            <a:r>
              <a:rPr lang="en-GB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Discount</a:t>
            </a:r>
            <a:b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Y166</a:t>
            </a:r>
            <a:endParaRPr lang="en-GB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CDD579-D197-432C-1734-AFD2D37E6742}"/>
              </a:ext>
            </a:extLst>
          </p:cNvPr>
          <p:cNvSpPr txBox="1"/>
          <p:nvPr/>
        </p:nvSpPr>
        <p:spPr>
          <a:xfrm>
            <a:off x="4366517" y="831914"/>
            <a:ext cx="749242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IN" sz="2400" i="0" dirty="0">
                <a:solidFill>
                  <a:srgbClr val="444444"/>
                </a:solidFill>
                <a:effectLst/>
                <a:latin typeface="inherit"/>
              </a:rPr>
              <a:t>Hoop stress in the thin cylindrical shelled is!</a:t>
            </a:r>
            <a:endParaRPr lang="en-IN" sz="2400" i="0" dirty="0">
              <a:solidFill>
                <a:srgbClr val="444444"/>
              </a:solidFill>
              <a:effectLst/>
              <a:latin typeface="Droid Sans"/>
            </a:endParaRPr>
          </a:p>
          <a:p>
            <a:pPr algn="l" fontAlgn="base"/>
            <a:r>
              <a:rPr lang="en-IN" sz="2400" i="0" dirty="0">
                <a:solidFill>
                  <a:srgbClr val="444444"/>
                </a:solidFill>
                <a:effectLst/>
                <a:latin typeface="Droid Sans"/>
              </a:rPr>
              <a:t>A. Longitudinal stress</a:t>
            </a:r>
          </a:p>
          <a:p>
            <a:pPr algn="l" fontAlgn="base"/>
            <a:r>
              <a:rPr lang="en-IN" sz="2400" i="0" dirty="0">
                <a:solidFill>
                  <a:srgbClr val="444444"/>
                </a:solidFill>
                <a:effectLst/>
                <a:latin typeface="Droid Sans"/>
              </a:rPr>
              <a:t>B. Radial stress </a:t>
            </a:r>
          </a:p>
          <a:p>
            <a:pPr algn="l" fontAlgn="base"/>
            <a:r>
              <a:rPr lang="en-IN" sz="2400" i="0" dirty="0">
                <a:solidFill>
                  <a:srgbClr val="444444"/>
                </a:solidFill>
                <a:effectLst/>
                <a:latin typeface="Droid Sans"/>
              </a:rPr>
              <a:t>C. Circumferential Compressive stress</a:t>
            </a:r>
          </a:p>
          <a:p>
            <a:pPr algn="l" fontAlgn="base"/>
            <a:r>
              <a:rPr lang="en-IN" sz="2400" i="0" dirty="0">
                <a:solidFill>
                  <a:srgbClr val="444444"/>
                </a:solidFill>
                <a:effectLst/>
                <a:latin typeface="Droid Sans"/>
              </a:rPr>
              <a:t>D. Circumferential tensile stress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FFF2B0-7F55-C96A-DF33-0F540CECCF42}"/>
              </a:ext>
            </a:extLst>
          </p:cNvPr>
          <p:cNvSpPr txBox="1"/>
          <p:nvPr/>
        </p:nvSpPr>
        <p:spPr>
          <a:xfrm>
            <a:off x="106556" y="311730"/>
            <a:ext cx="943114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000" b="1" i="0" dirty="0">
                <a:solidFill>
                  <a:srgbClr val="F1F1F1"/>
                </a:solidFill>
                <a:effectLst/>
                <a:latin typeface="YouTube Sans"/>
              </a:rPr>
              <a:t>SSC JE Mechanical Previous Year Questions + Answers | Mechanical Engineering</a:t>
            </a:r>
          </a:p>
        </p:txBody>
      </p:sp>
    </p:spTree>
    <p:extLst>
      <p:ext uri="{BB962C8B-B14F-4D97-AF65-F5344CB8AC3E}">
        <p14:creationId xmlns:p14="http://schemas.microsoft.com/office/powerpoint/2010/main" val="2973971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5FCE86-3AE9-0227-EAE6-00E6D0D86E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5417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-202492" y="1580229"/>
            <a:ext cx="3535600" cy="492443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5DF7EB75-F648-582A-62C4-892B0B898751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solidFill>
            <a:srgbClr val="A2F33A">
              <a:alpha val="6904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Join Our Paid Batch :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SSC JE </a:t>
            </a:r>
            <a:r>
              <a:rPr lang="en-US" sz="2400" dirty="0">
                <a:solidFill>
                  <a:schemeClr val="tx1"/>
                </a:solidFill>
              </a:rPr>
              <a:t>Batch | </a:t>
            </a:r>
            <a:r>
              <a:rPr lang="en-US" sz="2400" dirty="0">
                <a:solidFill>
                  <a:schemeClr val="tx1"/>
                </a:solidFill>
                <a:hlinkClick r:id="rId4"/>
              </a:rPr>
              <a:t>Mahapack</a:t>
            </a:r>
            <a:r>
              <a:rPr lang="en-US" sz="2400" dirty="0">
                <a:solidFill>
                  <a:schemeClr val="tx1"/>
                </a:solidFill>
              </a:rPr>
              <a:t> Batch | Use Code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78% of Discount 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4" name="3D Model 3" descr="Gold star">
                <a:extLst>
                  <a:ext uri="{FF2B5EF4-FFF2-40B4-BE49-F238E27FC236}">
                    <a16:creationId xmlns:a16="http://schemas.microsoft.com/office/drawing/2014/main" id="{D9A380F6-99F9-A562-EAC3-A43FE107DC80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443113" y="3743822"/>
              <a:ext cx="2748887" cy="2623958"/>
            </p:xfrm>
            <a:graphic>
              <a:graphicData uri="http://schemas.microsoft.com/office/drawing/2017/model3d">
                <am3d:model3d r:embed="rId5">
                  <am3d:spPr>
                    <a:xfrm>
                      <a:off x="0" y="0"/>
                      <a:ext cx="2748887" cy="2623958"/>
                    </a:xfrm>
                    <a:prstGeom prst="rect">
                      <a:avLst/>
                    </a:prstGeom>
                  </am3d:spPr>
                  <am3d:camera>
                    <am3d:pos x="0" y="0" z="6561106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472002" d="1000000"/>
                    <am3d:preTrans dx="0" dy="-1718196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y="10800000"/>
                    <am3d:postTrans dx="0" dy="0" dz="0"/>
                  </am3d:trans>
                  <am3d:raster rName="Office3DRenderer" rVer="16.0.8326">
                    <am3d:blip r:embed="rId6"/>
                  </am3d:raster>
                  <am3d:objViewport viewportSz="393861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" name="3D Model 3" descr="Gold star">
                <a:extLst>
                  <a:ext uri="{FF2B5EF4-FFF2-40B4-BE49-F238E27FC236}">
                    <a16:creationId xmlns:a16="http://schemas.microsoft.com/office/drawing/2014/main" id="{D9A380F6-99F9-A562-EAC3-A43FE107DC8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443113" y="3743822"/>
                <a:ext cx="2748887" cy="2623958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BFA439D7-4619-698D-5DBC-CEB7537CF84A}"/>
              </a:ext>
            </a:extLst>
          </p:cNvPr>
          <p:cNvSpPr/>
          <p:nvPr/>
        </p:nvSpPr>
        <p:spPr>
          <a:xfrm>
            <a:off x="10007400" y="4697429"/>
            <a:ext cx="172285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78% </a:t>
            </a:r>
            <a:r>
              <a:rPr lang="en-GB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Discount</a:t>
            </a:r>
            <a:b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Y166</a:t>
            </a:r>
            <a:endParaRPr lang="en-GB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CDD579-D197-432C-1734-AFD2D37E6742}"/>
              </a:ext>
            </a:extLst>
          </p:cNvPr>
          <p:cNvSpPr txBox="1"/>
          <p:nvPr/>
        </p:nvSpPr>
        <p:spPr>
          <a:xfrm>
            <a:off x="4366517" y="831914"/>
            <a:ext cx="749242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IN" sz="2400" i="0" dirty="0">
                <a:solidFill>
                  <a:srgbClr val="3A3A3A"/>
                </a:solidFill>
                <a:effectLst/>
                <a:latin typeface="inherit"/>
              </a:rPr>
              <a:t>Q. Hydraulic depth is the ratio of wetting area to the its-</a:t>
            </a:r>
            <a:br>
              <a:rPr lang="en-IN" sz="2400" dirty="0"/>
            </a:br>
            <a:r>
              <a:rPr lang="en-IN" sz="2400" i="0" dirty="0">
                <a:solidFill>
                  <a:srgbClr val="3A3A3A"/>
                </a:solidFill>
                <a:effectLst/>
                <a:latin typeface="Droid Sans"/>
              </a:rPr>
              <a:t>a) Bottom width</a:t>
            </a:r>
            <a:br>
              <a:rPr lang="en-IN" sz="2400" dirty="0"/>
            </a:br>
            <a:r>
              <a:rPr lang="en-IN" sz="2400" i="0" dirty="0">
                <a:solidFill>
                  <a:srgbClr val="3A3A3A"/>
                </a:solidFill>
                <a:effectLst/>
                <a:latin typeface="Droid Sans"/>
              </a:rPr>
              <a:t>b) Top width</a:t>
            </a:r>
            <a:br>
              <a:rPr lang="en-IN" sz="2400" dirty="0"/>
            </a:br>
            <a:r>
              <a:rPr lang="en-IN" sz="2400" i="0" dirty="0">
                <a:solidFill>
                  <a:srgbClr val="3A3A3A"/>
                </a:solidFill>
                <a:effectLst/>
                <a:latin typeface="Droid Sans"/>
              </a:rPr>
              <a:t>c) Diameter</a:t>
            </a:r>
            <a:br>
              <a:rPr lang="en-IN" sz="2400" dirty="0"/>
            </a:br>
            <a:r>
              <a:rPr lang="en-IN" sz="2400" i="0" dirty="0">
                <a:solidFill>
                  <a:srgbClr val="3A3A3A"/>
                </a:solidFill>
                <a:effectLst/>
                <a:latin typeface="Droid Sans"/>
              </a:rPr>
              <a:t>d) Radius</a:t>
            </a:r>
            <a:endParaRPr lang="en-IN" sz="2400" i="0" dirty="0">
              <a:solidFill>
                <a:srgbClr val="444444"/>
              </a:solidFill>
              <a:effectLst/>
              <a:latin typeface="Droid San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FFF2B0-7F55-C96A-DF33-0F540CECCF42}"/>
              </a:ext>
            </a:extLst>
          </p:cNvPr>
          <p:cNvSpPr txBox="1"/>
          <p:nvPr/>
        </p:nvSpPr>
        <p:spPr>
          <a:xfrm>
            <a:off x="106556" y="311730"/>
            <a:ext cx="943114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000" b="1" i="0" dirty="0">
                <a:solidFill>
                  <a:srgbClr val="F1F1F1"/>
                </a:solidFill>
                <a:effectLst/>
                <a:latin typeface="YouTube Sans"/>
              </a:rPr>
              <a:t>SSC JE Mechanical Previous Year Questions + Answers | Mechanical Engineering</a:t>
            </a:r>
          </a:p>
        </p:txBody>
      </p:sp>
    </p:spTree>
    <p:extLst>
      <p:ext uri="{BB962C8B-B14F-4D97-AF65-F5344CB8AC3E}">
        <p14:creationId xmlns:p14="http://schemas.microsoft.com/office/powerpoint/2010/main" val="6463666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-202492" y="1580229"/>
            <a:ext cx="3535600" cy="492443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5DF7EB75-F648-582A-62C4-892B0B898751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solidFill>
            <a:srgbClr val="A2F33A">
              <a:alpha val="6904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Join Our Paid Batch :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SSC JE </a:t>
            </a:r>
            <a:r>
              <a:rPr lang="en-US" sz="2400" dirty="0">
                <a:solidFill>
                  <a:schemeClr val="tx1"/>
                </a:solidFill>
              </a:rPr>
              <a:t>Batch | </a:t>
            </a:r>
            <a:r>
              <a:rPr lang="en-US" sz="2400" dirty="0">
                <a:solidFill>
                  <a:schemeClr val="tx1"/>
                </a:solidFill>
                <a:hlinkClick r:id="rId4"/>
              </a:rPr>
              <a:t>Mahapack</a:t>
            </a:r>
            <a:r>
              <a:rPr lang="en-US" sz="2400" dirty="0">
                <a:solidFill>
                  <a:schemeClr val="tx1"/>
                </a:solidFill>
              </a:rPr>
              <a:t> Batch | Use Code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78% of Discount 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4" name="3D Model 3" descr="Gold star">
                <a:extLst>
                  <a:ext uri="{FF2B5EF4-FFF2-40B4-BE49-F238E27FC236}">
                    <a16:creationId xmlns:a16="http://schemas.microsoft.com/office/drawing/2014/main" id="{D9A380F6-99F9-A562-EAC3-A43FE107DC80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443113" y="3743822"/>
              <a:ext cx="2748887" cy="2623958"/>
            </p:xfrm>
            <a:graphic>
              <a:graphicData uri="http://schemas.microsoft.com/office/drawing/2017/model3d">
                <am3d:model3d r:embed="rId5">
                  <am3d:spPr>
                    <a:xfrm>
                      <a:off x="0" y="0"/>
                      <a:ext cx="2748887" cy="2623958"/>
                    </a:xfrm>
                    <a:prstGeom prst="rect">
                      <a:avLst/>
                    </a:prstGeom>
                  </am3d:spPr>
                  <am3d:camera>
                    <am3d:pos x="0" y="0" z="6561106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472002" d="1000000"/>
                    <am3d:preTrans dx="0" dy="-1718196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y="10800000"/>
                    <am3d:postTrans dx="0" dy="0" dz="0"/>
                  </am3d:trans>
                  <am3d:raster rName="Office3DRenderer" rVer="16.0.8326">
                    <am3d:blip r:embed="rId6"/>
                  </am3d:raster>
                  <am3d:objViewport viewportSz="393861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" name="3D Model 3" descr="Gold star">
                <a:extLst>
                  <a:ext uri="{FF2B5EF4-FFF2-40B4-BE49-F238E27FC236}">
                    <a16:creationId xmlns:a16="http://schemas.microsoft.com/office/drawing/2014/main" id="{D9A380F6-99F9-A562-EAC3-A43FE107DC8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443113" y="3743822"/>
                <a:ext cx="2748887" cy="2623958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BFA439D7-4619-698D-5DBC-CEB7537CF84A}"/>
              </a:ext>
            </a:extLst>
          </p:cNvPr>
          <p:cNvSpPr/>
          <p:nvPr/>
        </p:nvSpPr>
        <p:spPr>
          <a:xfrm>
            <a:off x="10007400" y="4697429"/>
            <a:ext cx="172285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78% </a:t>
            </a:r>
            <a:r>
              <a:rPr lang="en-GB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Discount</a:t>
            </a:r>
            <a:b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Y166</a:t>
            </a:r>
            <a:endParaRPr lang="en-GB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CDD579-D197-432C-1734-AFD2D37E6742}"/>
              </a:ext>
            </a:extLst>
          </p:cNvPr>
          <p:cNvSpPr txBox="1"/>
          <p:nvPr/>
        </p:nvSpPr>
        <p:spPr>
          <a:xfrm>
            <a:off x="4366517" y="831914"/>
            <a:ext cx="7492429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IN" sz="2400" i="0" dirty="0">
                <a:solidFill>
                  <a:srgbClr val="444444"/>
                </a:solidFill>
                <a:effectLst/>
                <a:latin typeface="inherit"/>
              </a:rPr>
              <a:t>Q. Cylindrical Pr. vessel is known as thin shell when  the ratio of its wall thickness of the vessel to the diameter is .............. 1/10.</a:t>
            </a:r>
            <a:endParaRPr lang="en-IN" sz="2400" i="0" dirty="0">
              <a:solidFill>
                <a:srgbClr val="444444"/>
              </a:solidFill>
              <a:effectLst/>
              <a:latin typeface="Droid Sans"/>
            </a:endParaRPr>
          </a:p>
          <a:p>
            <a:pPr algn="l" fontAlgn="base"/>
            <a:r>
              <a:rPr lang="en-IN" sz="2400" i="0" dirty="0">
                <a:solidFill>
                  <a:srgbClr val="444444"/>
                </a:solidFill>
                <a:effectLst/>
                <a:latin typeface="Droid Sans"/>
              </a:rPr>
              <a:t>A. Smaller than</a:t>
            </a:r>
          </a:p>
          <a:p>
            <a:pPr algn="l" fontAlgn="base"/>
            <a:r>
              <a:rPr lang="en-IN" sz="2400" i="0" dirty="0">
                <a:solidFill>
                  <a:srgbClr val="444444"/>
                </a:solidFill>
                <a:effectLst/>
                <a:latin typeface="Droid Sans"/>
              </a:rPr>
              <a:t>B. Greater than</a:t>
            </a:r>
          </a:p>
          <a:p>
            <a:pPr algn="l" fontAlgn="base"/>
            <a:r>
              <a:rPr lang="en-IN" sz="2400" i="0" dirty="0">
                <a:solidFill>
                  <a:srgbClr val="444444"/>
                </a:solidFill>
                <a:effectLst/>
                <a:latin typeface="Droid Sans"/>
              </a:rPr>
              <a:t>C. Equal to</a:t>
            </a:r>
          </a:p>
          <a:p>
            <a:pPr algn="l" fontAlgn="base"/>
            <a:r>
              <a:rPr lang="en-IN" sz="2400" i="0" dirty="0">
                <a:solidFill>
                  <a:srgbClr val="444444"/>
                </a:solidFill>
                <a:effectLst/>
                <a:latin typeface="Droid Sans"/>
              </a:rPr>
              <a:t>D. None of these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FFF2B0-7F55-C96A-DF33-0F540CECCF42}"/>
              </a:ext>
            </a:extLst>
          </p:cNvPr>
          <p:cNvSpPr txBox="1"/>
          <p:nvPr/>
        </p:nvSpPr>
        <p:spPr>
          <a:xfrm>
            <a:off x="106556" y="311730"/>
            <a:ext cx="943114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000" b="1" i="0" dirty="0">
                <a:solidFill>
                  <a:srgbClr val="F1F1F1"/>
                </a:solidFill>
                <a:effectLst/>
                <a:latin typeface="YouTube Sans"/>
              </a:rPr>
              <a:t>SSC JE Mechanical Previous Year Questions + Answers | Mechanical Engineering</a:t>
            </a:r>
          </a:p>
        </p:txBody>
      </p:sp>
    </p:spTree>
    <p:extLst>
      <p:ext uri="{BB962C8B-B14F-4D97-AF65-F5344CB8AC3E}">
        <p14:creationId xmlns:p14="http://schemas.microsoft.com/office/powerpoint/2010/main" val="36818949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-202492" y="1580229"/>
            <a:ext cx="3535600" cy="492443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5DF7EB75-F648-582A-62C4-892B0B898751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solidFill>
            <a:srgbClr val="A2F33A">
              <a:alpha val="6904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Join Our Paid Batch :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SSC JE </a:t>
            </a:r>
            <a:r>
              <a:rPr lang="en-US" sz="2400" dirty="0">
                <a:solidFill>
                  <a:schemeClr val="tx1"/>
                </a:solidFill>
              </a:rPr>
              <a:t>Batch | </a:t>
            </a:r>
            <a:r>
              <a:rPr lang="en-US" sz="2400" dirty="0">
                <a:solidFill>
                  <a:schemeClr val="tx1"/>
                </a:solidFill>
                <a:hlinkClick r:id="rId4"/>
              </a:rPr>
              <a:t>Mahapack</a:t>
            </a:r>
            <a:r>
              <a:rPr lang="en-US" sz="2400" dirty="0">
                <a:solidFill>
                  <a:schemeClr val="tx1"/>
                </a:solidFill>
              </a:rPr>
              <a:t> Batch | Use Code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78% of Discount 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4" name="3D Model 3" descr="Gold star">
                <a:extLst>
                  <a:ext uri="{FF2B5EF4-FFF2-40B4-BE49-F238E27FC236}">
                    <a16:creationId xmlns:a16="http://schemas.microsoft.com/office/drawing/2014/main" id="{D9A380F6-99F9-A562-EAC3-A43FE107DC80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443113" y="3743822"/>
              <a:ext cx="2748887" cy="2623958"/>
            </p:xfrm>
            <a:graphic>
              <a:graphicData uri="http://schemas.microsoft.com/office/drawing/2017/model3d">
                <am3d:model3d r:embed="rId5">
                  <am3d:spPr>
                    <a:xfrm>
                      <a:off x="0" y="0"/>
                      <a:ext cx="2748887" cy="2623958"/>
                    </a:xfrm>
                    <a:prstGeom prst="rect">
                      <a:avLst/>
                    </a:prstGeom>
                  </am3d:spPr>
                  <am3d:camera>
                    <am3d:pos x="0" y="0" z="6561106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472002" d="1000000"/>
                    <am3d:preTrans dx="0" dy="-1718196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y="10800000"/>
                    <am3d:postTrans dx="0" dy="0" dz="0"/>
                  </am3d:trans>
                  <am3d:raster rName="Office3DRenderer" rVer="16.0.8326">
                    <am3d:blip r:embed="rId6"/>
                  </am3d:raster>
                  <am3d:objViewport viewportSz="393861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" name="3D Model 3" descr="Gold star">
                <a:extLst>
                  <a:ext uri="{FF2B5EF4-FFF2-40B4-BE49-F238E27FC236}">
                    <a16:creationId xmlns:a16="http://schemas.microsoft.com/office/drawing/2014/main" id="{D9A380F6-99F9-A562-EAC3-A43FE107DC8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443113" y="3743822"/>
                <a:ext cx="2748887" cy="2623958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BFA439D7-4619-698D-5DBC-CEB7537CF84A}"/>
              </a:ext>
            </a:extLst>
          </p:cNvPr>
          <p:cNvSpPr/>
          <p:nvPr/>
        </p:nvSpPr>
        <p:spPr>
          <a:xfrm>
            <a:off x="10007400" y="4697429"/>
            <a:ext cx="172285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78% </a:t>
            </a:r>
            <a:r>
              <a:rPr lang="en-GB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Discount</a:t>
            </a:r>
            <a:b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Y166</a:t>
            </a:r>
            <a:endParaRPr lang="en-GB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CDD579-D197-432C-1734-AFD2D37E6742}"/>
              </a:ext>
            </a:extLst>
          </p:cNvPr>
          <p:cNvSpPr txBox="1"/>
          <p:nvPr/>
        </p:nvSpPr>
        <p:spPr>
          <a:xfrm>
            <a:off x="4366517" y="831914"/>
            <a:ext cx="749242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IN" sz="2400" i="0" dirty="0">
                <a:solidFill>
                  <a:srgbClr val="3A3A3A"/>
                </a:solidFill>
                <a:effectLst/>
                <a:latin typeface="inherit"/>
              </a:rPr>
              <a:t>Q. All vectors quantities that follows.</a:t>
            </a:r>
            <a:endParaRPr lang="en-IN" sz="2400" i="0" dirty="0">
              <a:solidFill>
                <a:srgbClr val="444444"/>
              </a:solidFill>
              <a:effectLst/>
              <a:latin typeface="Roboto" panose="02000000000000000000" pitchFamily="2" charset="0"/>
            </a:endParaRPr>
          </a:p>
          <a:p>
            <a:r>
              <a:rPr lang="en-IN" sz="2400" i="0" dirty="0">
                <a:solidFill>
                  <a:srgbClr val="3A3A3A"/>
                </a:solidFill>
                <a:effectLst/>
                <a:latin typeface="inherit"/>
              </a:rPr>
              <a:t>a) </a:t>
            </a:r>
            <a:r>
              <a:rPr lang="en-IN" sz="2400" i="0" dirty="0" err="1">
                <a:solidFill>
                  <a:srgbClr val="3A3A3A"/>
                </a:solidFill>
                <a:effectLst/>
                <a:latin typeface="inherit"/>
              </a:rPr>
              <a:t>Paralleo</a:t>
            </a:r>
            <a:r>
              <a:rPr lang="en-IN" sz="2400" i="0" dirty="0">
                <a:solidFill>
                  <a:srgbClr val="3A3A3A"/>
                </a:solidFill>
                <a:effectLst/>
                <a:latin typeface="inherit"/>
              </a:rPr>
              <a:t>-gram law of addition</a:t>
            </a:r>
            <a:br>
              <a:rPr lang="en-IN" sz="2400" i="0" dirty="0">
                <a:solidFill>
                  <a:srgbClr val="444444"/>
                </a:solidFill>
                <a:effectLst/>
                <a:latin typeface="trebuchet"/>
              </a:rPr>
            </a:br>
            <a:r>
              <a:rPr lang="en-IN" sz="2400" i="0" dirty="0">
                <a:solidFill>
                  <a:srgbClr val="3A3A3A"/>
                </a:solidFill>
                <a:effectLst/>
                <a:latin typeface="inherit"/>
              </a:rPr>
              <a:t>b) </a:t>
            </a:r>
            <a:r>
              <a:rPr lang="en-IN" sz="2400" i="0" dirty="0" err="1">
                <a:solidFill>
                  <a:srgbClr val="3A3A3A"/>
                </a:solidFill>
                <a:effectLst/>
                <a:latin typeface="inherit"/>
              </a:rPr>
              <a:t>Parallelo</a:t>
            </a:r>
            <a:r>
              <a:rPr lang="en-IN" sz="2400" i="0" dirty="0">
                <a:solidFill>
                  <a:srgbClr val="3A3A3A"/>
                </a:solidFill>
                <a:effectLst/>
                <a:latin typeface="inherit"/>
              </a:rPr>
              <a:t>-gram law of multiplication</a:t>
            </a:r>
            <a:br>
              <a:rPr lang="en-IN" sz="2400" i="0" dirty="0">
                <a:solidFill>
                  <a:srgbClr val="444444"/>
                </a:solidFill>
                <a:effectLst/>
                <a:latin typeface="trebuchet"/>
              </a:rPr>
            </a:br>
            <a:r>
              <a:rPr lang="en-IN" sz="2400" i="0" dirty="0">
                <a:solidFill>
                  <a:srgbClr val="3A3A3A"/>
                </a:solidFill>
                <a:effectLst/>
                <a:latin typeface="inherit"/>
              </a:rPr>
              <a:t>c) </a:t>
            </a:r>
            <a:r>
              <a:rPr lang="en-IN" sz="2400" i="0" dirty="0" err="1">
                <a:solidFill>
                  <a:srgbClr val="3A3A3A"/>
                </a:solidFill>
                <a:effectLst/>
                <a:latin typeface="inherit"/>
              </a:rPr>
              <a:t>Parallelo</a:t>
            </a:r>
            <a:r>
              <a:rPr lang="en-IN" sz="2400" i="0" dirty="0">
                <a:solidFill>
                  <a:srgbClr val="3A3A3A"/>
                </a:solidFill>
                <a:effectLst/>
                <a:latin typeface="inherit"/>
              </a:rPr>
              <a:t>-gram law of addition of square root</a:t>
            </a:r>
            <a:br>
              <a:rPr lang="en-IN" sz="2400" i="0" dirty="0">
                <a:solidFill>
                  <a:srgbClr val="444444"/>
                </a:solidFill>
                <a:effectLst/>
                <a:latin typeface="trebuchet"/>
              </a:rPr>
            </a:br>
            <a:r>
              <a:rPr lang="en-IN" sz="2400" i="0" dirty="0">
                <a:solidFill>
                  <a:srgbClr val="3A3A3A"/>
                </a:solidFill>
                <a:effectLst/>
                <a:latin typeface="inherit"/>
              </a:rPr>
              <a:t>d) </a:t>
            </a:r>
            <a:r>
              <a:rPr lang="en-IN" sz="2400" i="0" dirty="0" err="1">
                <a:solidFill>
                  <a:srgbClr val="3A3A3A"/>
                </a:solidFill>
                <a:effectLst/>
                <a:latin typeface="inherit"/>
              </a:rPr>
              <a:t>Parallelo</a:t>
            </a:r>
            <a:r>
              <a:rPr lang="en-IN" sz="2400" i="0" dirty="0">
                <a:solidFill>
                  <a:srgbClr val="3A3A3A"/>
                </a:solidFill>
                <a:effectLst/>
                <a:latin typeface="inherit"/>
              </a:rPr>
              <a:t>-gram law of addition of square of their magnitudes and directions.</a:t>
            </a:r>
            <a:endParaRPr lang="en-IN" sz="2400" i="0" dirty="0">
              <a:solidFill>
                <a:srgbClr val="444444"/>
              </a:solidFill>
              <a:effectLst/>
              <a:latin typeface="Droid San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FFF2B0-7F55-C96A-DF33-0F540CECCF42}"/>
              </a:ext>
            </a:extLst>
          </p:cNvPr>
          <p:cNvSpPr txBox="1"/>
          <p:nvPr/>
        </p:nvSpPr>
        <p:spPr>
          <a:xfrm>
            <a:off x="106556" y="311730"/>
            <a:ext cx="943114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000" b="1" i="0" dirty="0">
                <a:solidFill>
                  <a:srgbClr val="F1F1F1"/>
                </a:solidFill>
                <a:effectLst/>
                <a:latin typeface="YouTube Sans"/>
              </a:rPr>
              <a:t>SSC JE Mechanical Previous Year Questions + Answers | Mechanical Engineering</a:t>
            </a:r>
          </a:p>
        </p:txBody>
      </p:sp>
    </p:spTree>
    <p:extLst>
      <p:ext uri="{BB962C8B-B14F-4D97-AF65-F5344CB8AC3E}">
        <p14:creationId xmlns:p14="http://schemas.microsoft.com/office/powerpoint/2010/main" val="8733007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-202492" y="1580229"/>
            <a:ext cx="3535600" cy="492443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5DF7EB75-F648-582A-62C4-892B0B898751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solidFill>
            <a:srgbClr val="A2F33A">
              <a:alpha val="6904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Join Our Paid Batch :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SSC JE </a:t>
            </a:r>
            <a:r>
              <a:rPr lang="en-US" sz="2400" dirty="0">
                <a:solidFill>
                  <a:schemeClr val="tx1"/>
                </a:solidFill>
              </a:rPr>
              <a:t>Batch | </a:t>
            </a:r>
            <a:r>
              <a:rPr lang="en-US" sz="2400" dirty="0">
                <a:solidFill>
                  <a:schemeClr val="tx1"/>
                </a:solidFill>
                <a:hlinkClick r:id="rId4"/>
              </a:rPr>
              <a:t>Mahapack</a:t>
            </a:r>
            <a:r>
              <a:rPr lang="en-US" sz="2400" dirty="0">
                <a:solidFill>
                  <a:schemeClr val="tx1"/>
                </a:solidFill>
              </a:rPr>
              <a:t> Batch | Use Code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78% of Discount 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4" name="3D Model 3" descr="Gold star">
                <a:extLst>
                  <a:ext uri="{FF2B5EF4-FFF2-40B4-BE49-F238E27FC236}">
                    <a16:creationId xmlns:a16="http://schemas.microsoft.com/office/drawing/2014/main" id="{D9A380F6-99F9-A562-EAC3-A43FE107DC80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443113" y="3743822"/>
              <a:ext cx="2748887" cy="2623958"/>
            </p:xfrm>
            <a:graphic>
              <a:graphicData uri="http://schemas.microsoft.com/office/drawing/2017/model3d">
                <am3d:model3d r:embed="rId5">
                  <am3d:spPr>
                    <a:xfrm>
                      <a:off x="0" y="0"/>
                      <a:ext cx="2748887" cy="2623958"/>
                    </a:xfrm>
                    <a:prstGeom prst="rect">
                      <a:avLst/>
                    </a:prstGeom>
                  </am3d:spPr>
                  <am3d:camera>
                    <am3d:pos x="0" y="0" z="6561106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472002" d="1000000"/>
                    <am3d:preTrans dx="0" dy="-1718196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y="10800000"/>
                    <am3d:postTrans dx="0" dy="0" dz="0"/>
                  </am3d:trans>
                  <am3d:raster rName="Office3DRenderer" rVer="16.0.8326">
                    <am3d:blip r:embed="rId6"/>
                  </am3d:raster>
                  <am3d:objViewport viewportSz="393861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" name="3D Model 3" descr="Gold star">
                <a:extLst>
                  <a:ext uri="{FF2B5EF4-FFF2-40B4-BE49-F238E27FC236}">
                    <a16:creationId xmlns:a16="http://schemas.microsoft.com/office/drawing/2014/main" id="{D9A380F6-99F9-A562-EAC3-A43FE107DC8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443113" y="3743822"/>
                <a:ext cx="2748887" cy="2623958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BFA439D7-4619-698D-5DBC-CEB7537CF84A}"/>
              </a:ext>
            </a:extLst>
          </p:cNvPr>
          <p:cNvSpPr/>
          <p:nvPr/>
        </p:nvSpPr>
        <p:spPr>
          <a:xfrm>
            <a:off x="10007400" y="4697429"/>
            <a:ext cx="172285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78% </a:t>
            </a:r>
            <a:r>
              <a:rPr lang="en-GB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Discount</a:t>
            </a:r>
            <a:b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Y166</a:t>
            </a:r>
            <a:endParaRPr lang="en-GB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CDD579-D197-432C-1734-AFD2D37E6742}"/>
              </a:ext>
            </a:extLst>
          </p:cNvPr>
          <p:cNvSpPr txBox="1"/>
          <p:nvPr/>
        </p:nvSpPr>
        <p:spPr>
          <a:xfrm>
            <a:off x="4366517" y="831914"/>
            <a:ext cx="749242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IN" sz="2400" i="0" dirty="0">
                <a:solidFill>
                  <a:srgbClr val="3A3A3A"/>
                </a:solidFill>
                <a:effectLst/>
                <a:latin typeface="inherit"/>
              </a:rPr>
              <a:t>Q. The tendency of rotation of body along the axis also known as the...!</a:t>
            </a:r>
            <a:endParaRPr lang="en-IN" sz="2400" i="0" dirty="0">
              <a:solidFill>
                <a:srgbClr val="444444"/>
              </a:solidFill>
              <a:effectLst/>
              <a:latin typeface="Roboto" panose="02000000000000000000" pitchFamily="2" charset="0"/>
            </a:endParaRPr>
          </a:p>
          <a:p>
            <a:pPr algn="l" fontAlgn="base"/>
            <a:r>
              <a:rPr lang="en-IN" sz="2400" i="0" dirty="0">
                <a:solidFill>
                  <a:srgbClr val="3A3A3A"/>
                </a:solidFill>
                <a:effectLst/>
                <a:latin typeface="trebuchet"/>
              </a:rPr>
              <a:t>A. Moment</a:t>
            </a:r>
            <a:endParaRPr lang="en-IN" sz="2400" i="0" dirty="0">
              <a:solidFill>
                <a:srgbClr val="444444"/>
              </a:solidFill>
              <a:effectLst/>
              <a:latin typeface="Roboto" panose="02000000000000000000" pitchFamily="2" charset="0"/>
            </a:endParaRPr>
          </a:p>
          <a:p>
            <a:pPr algn="l" fontAlgn="base"/>
            <a:r>
              <a:rPr lang="en-IN" sz="2400" i="0" dirty="0">
                <a:solidFill>
                  <a:srgbClr val="3A3A3A"/>
                </a:solidFill>
                <a:effectLst/>
                <a:latin typeface="trebuchet"/>
              </a:rPr>
              <a:t>B. acceleration</a:t>
            </a:r>
            <a:endParaRPr lang="en-IN" sz="2400" i="0" dirty="0">
              <a:solidFill>
                <a:srgbClr val="444444"/>
              </a:solidFill>
              <a:effectLst/>
              <a:latin typeface="Roboto" panose="02000000000000000000" pitchFamily="2" charset="0"/>
            </a:endParaRPr>
          </a:p>
          <a:p>
            <a:pPr algn="l" fontAlgn="base"/>
            <a:r>
              <a:rPr lang="en-IN" sz="2400" i="0" dirty="0">
                <a:solidFill>
                  <a:srgbClr val="3A3A3A"/>
                </a:solidFill>
                <a:effectLst/>
                <a:latin typeface="trebuchet"/>
              </a:rPr>
              <a:t>C. couple</a:t>
            </a:r>
            <a:endParaRPr lang="en-IN" sz="2400" i="0" dirty="0">
              <a:solidFill>
                <a:srgbClr val="444444"/>
              </a:solidFill>
              <a:effectLst/>
              <a:latin typeface="Roboto" panose="02000000000000000000" pitchFamily="2" charset="0"/>
            </a:endParaRPr>
          </a:p>
          <a:p>
            <a:pPr algn="l" fontAlgn="base"/>
            <a:r>
              <a:rPr lang="en-IN" sz="2400" i="0" dirty="0">
                <a:solidFill>
                  <a:srgbClr val="3A3A3A"/>
                </a:solidFill>
                <a:effectLst/>
                <a:latin typeface="trebuchet"/>
              </a:rPr>
              <a:t>D. torque</a:t>
            </a:r>
            <a:endParaRPr lang="en-IN" sz="2400" i="0" dirty="0">
              <a:solidFill>
                <a:srgbClr val="444444"/>
              </a:solidFill>
              <a:effectLst/>
              <a:latin typeface="Roboto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FFF2B0-7F55-C96A-DF33-0F540CECCF42}"/>
              </a:ext>
            </a:extLst>
          </p:cNvPr>
          <p:cNvSpPr txBox="1"/>
          <p:nvPr/>
        </p:nvSpPr>
        <p:spPr>
          <a:xfrm>
            <a:off x="106556" y="311730"/>
            <a:ext cx="943114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000" b="1" i="0" dirty="0">
                <a:solidFill>
                  <a:srgbClr val="F1F1F1"/>
                </a:solidFill>
                <a:effectLst/>
                <a:latin typeface="YouTube Sans"/>
              </a:rPr>
              <a:t>SSC JE Mechanical Previous Year Questions + Answers | Mechanical Engineering</a:t>
            </a:r>
          </a:p>
        </p:txBody>
      </p:sp>
    </p:spTree>
    <p:extLst>
      <p:ext uri="{BB962C8B-B14F-4D97-AF65-F5344CB8AC3E}">
        <p14:creationId xmlns:p14="http://schemas.microsoft.com/office/powerpoint/2010/main" val="16049755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-202492" y="1580229"/>
            <a:ext cx="3535600" cy="492443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5DF7EB75-F648-582A-62C4-892B0B898751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solidFill>
            <a:srgbClr val="A2F33A">
              <a:alpha val="6904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Join Our Paid Batch :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SSC JE </a:t>
            </a:r>
            <a:r>
              <a:rPr lang="en-US" sz="2400" dirty="0">
                <a:solidFill>
                  <a:schemeClr val="tx1"/>
                </a:solidFill>
              </a:rPr>
              <a:t>Batch | </a:t>
            </a:r>
            <a:r>
              <a:rPr lang="en-US" sz="2400" dirty="0">
                <a:solidFill>
                  <a:schemeClr val="tx1"/>
                </a:solidFill>
                <a:hlinkClick r:id="rId4"/>
              </a:rPr>
              <a:t>Mahapack</a:t>
            </a:r>
            <a:r>
              <a:rPr lang="en-US" sz="2400" dirty="0">
                <a:solidFill>
                  <a:schemeClr val="tx1"/>
                </a:solidFill>
              </a:rPr>
              <a:t> Batch | Use Code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78% of Discount 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4" name="3D Model 3" descr="Gold star">
                <a:extLst>
                  <a:ext uri="{FF2B5EF4-FFF2-40B4-BE49-F238E27FC236}">
                    <a16:creationId xmlns:a16="http://schemas.microsoft.com/office/drawing/2014/main" id="{D9A380F6-99F9-A562-EAC3-A43FE107DC80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443113" y="3743822"/>
              <a:ext cx="2748887" cy="2623958"/>
            </p:xfrm>
            <a:graphic>
              <a:graphicData uri="http://schemas.microsoft.com/office/drawing/2017/model3d">
                <am3d:model3d r:embed="rId5">
                  <am3d:spPr>
                    <a:xfrm>
                      <a:off x="0" y="0"/>
                      <a:ext cx="2748887" cy="2623958"/>
                    </a:xfrm>
                    <a:prstGeom prst="rect">
                      <a:avLst/>
                    </a:prstGeom>
                  </am3d:spPr>
                  <am3d:camera>
                    <am3d:pos x="0" y="0" z="6561106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472002" d="1000000"/>
                    <am3d:preTrans dx="0" dy="-1718196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y="10800000"/>
                    <am3d:postTrans dx="0" dy="0" dz="0"/>
                  </am3d:trans>
                  <am3d:raster rName="Office3DRenderer" rVer="16.0.8326">
                    <am3d:blip r:embed="rId6"/>
                  </am3d:raster>
                  <am3d:objViewport viewportSz="393861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" name="3D Model 3" descr="Gold star">
                <a:extLst>
                  <a:ext uri="{FF2B5EF4-FFF2-40B4-BE49-F238E27FC236}">
                    <a16:creationId xmlns:a16="http://schemas.microsoft.com/office/drawing/2014/main" id="{D9A380F6-99F9-A562-EAC3-A43FE107DC8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443113" y="3743822"/>
                <a:ext cx="2748887" cy="2623958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BFA439D7-4619-698D-5DBC-CEB7537CF84A}"/>
              </a:ext>
            </a:extLst>
          </p:cNvPr>
          <p:cNvSpPr/>
          <p:nvPr/>
        </p:nvSpPr>
        <p:spPr>
          <a:xfrm>
            <a:off x="10007400" y="4697429"/>
            <a:ext cx="172285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78% </a:t>
            </a:r>
            <a:r>
              <a:rPr lang="en-GB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Discount</a:t>
            </a:r>
            <a:b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Y166</a:t>
            </a:r>
            <a:endParaRPr lang="en-GB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CDD579-D197-432C-1734-AFD2D37E6742}"/>
              </a:ext>
            </a:extLst>
          </p:cNvPr>
          <p:cNvSpPr txBox="1"/>
          <p:nvPr/>
        </p:nvSpPr>
        <p:spPr>
          <a:xfrm>
            <a:off x="4366517" y="831914"/>
            <a:ext cx="749242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99002" indent="-599002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 Concept of autofrettage is used in!</a:t>
            </a:r>
          </a:p>
          <a:p>
            <a:pPr marL="1056202" indent="-457200" algn="just" defTabSz="599002">
              <a:buAutoNum type="alphaUcPeriod"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Solid shaft</a:t>
            </a:r>
          </a:p>
          <a:p>
            <a:pPr marL="1056202" indent="-457200" algn="just" defTabSz="599002">
              <a:buAutoNum type="alphaUcPeriod"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Hollow Shaft</a:t>
            </a:r>
          </a:p>
          <a:p>
            <a:pPr marL="1056202" indent="-457200" algn="just" defTabSz="599002">
              <a:buAutoNum type="alphaUcPeriod"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Thin Cylinder</a:t>
            </a:r>
          </a:p>
          <a:p>
            <a:pPr marL="1056202" indent="-457200" algn="just" defTabSz="599002">
              <a:buAutoNum type="alphaUcPeriod"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None of the above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FFF2B0-7F55-C96A-DF33-0F540CECCF42}"/>
              </a:ext>
            </a:extLst>
          </p:cNvPr>
          <p:cNvSpPr txBox="1"/>
          <p:nvPr/>
        </p:nvSpPr>
        <p:spPr>
          <a:xfrm>
            <a:off x="106556" y="311730"/>
            <a:ext cx="943114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000" b="1" i="0" dirty="0">
                <a:solidFill>
                  <a:srgbClr val="F1F1F1"/>
                </a:solidFill>
                <a:effectLst/>
                <a:latin typeface="YouTube Sans"/>
              </a:rPr>
              <a:t>SSC JE Mechanical Previous Year Questions + Answers | Mechanical Engineering</a:t>
            </a:r>
          </a:p>
        </p:txBody>
      </p:sp>
    </p:spTree>
    <p:extLst>
      <p:ext uri="{BB962C8B-B14F-4D97-AF65-F5344CB8AC3E}">
        <p14:creationId xmlns:p14="http://schemas.microsoft.com/office/powerpoint/2010/main" val="16949227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-202492" y="1580229"/>
            <a:ext cx="3535600" cy="492443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5DF7EB75-F648-582A-62C4-892B0B898751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solidFill>
            <a:srgbClr val="A2F33A">
              <a:alpha val="6904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Join Our Paid Batch :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SSC JE </a:t>
            </a:r>
            <a:r>
              <a:rPr lang="en-US" sz="2400" dirty="0">
                <a:solidFill>
                  <a:schemeClr val="tx1"/>
                </a:solidFill>
              </a:rPr>
              <a:t>Batch | </a:t>
            </a:r>
            <a:r>
              <a:rPr lang="en-US" sz="2400" dirty="0">
                <a:solidFill>
                  <a:schemeClr val="tx1"/>
                </a:solidFill>
                <a:hlinkClick r:id="rId4"/>
              </a:rPr>
              <a:t>Mahapack</a:t>
            </a:r>
            <a:r>
              <a:rPr lang="en-US" sz="2400" dirty="0">
                <a:solidFill>
                  <a:schemeClr val="tx1"/>
                </a:solidFill>
              </a:rPr>
              <a:t> Batch | Use Code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78% of Discount 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4" name="3D Model 3" descr="Gold star">
                <a:extLst>
                  <a:ext uri="{FF2B5EF4-FFF2-40B4-BE49-F238E27FC236}">
                    <a16:creationId xmlns:a16="http://schemas.microsoft.com/office/drawing/2014/main" id="{D9A380F6-99F9-A562-EAC3-A43FE107DC80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443113" y="3743822"/>
              <a:ext cx="2748887" cy="2623958"/>
            </p:xfrm>
            <a:graphic>
              <a:graphicData uri="http://schemas.microsoft.com/office/drawing/2017/model3d">
                <am3d:model3d r:embed="rId5">
                  <am3d:spPr>
                    <a:xfrm>
                      <a:off x="0" y="0"/>
                      <a:ext cx="2748887" cy="2623958"/>
                    </a:xfrm>
                    <a:prstGeom prst="rect">
                      <a:avLst/>
                    </a:prstGeom>
                  </am3d:spPr>
                  <am3d:camera>
                    <am3d:pos x="0" y="0" z="6561106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472002" d="1000000"/>
                    <am3d:preTrans dx="0" dy="-1718196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y="10800000"/>
                    <am3d:postTrans dx="0" dy="0" dz="0"/>
                  </am3d:trans>
                  <am3d:raster rName="Office3DRenderer" rVer="16.0.8326">
                    <am3d:blip r:embed="rId6"/>
                  </am3d:raster>
                  <am3d:objViewport viewportSz="393861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" name="3D Model 3" descr="Gold star">
                <a:extLst>
                  <a:ext uri="{FF2B5EF4-FFF2-40B4-BE49-F238E27FC236}">
                    <a16:creationId xmlns:a16="http://schemas.microsoft.com/office/drawing/2014/main" id="{D9A380F6-99F9-A562-EAC3-A43FE107DC8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443113" y="3743822"/>
                <a:ext cx="2748887" cy="2623958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BFA439D7-4619-698D-5DBC-CEB7537CF84A}"/>
              </a:ext>
            </a:extLst>
          </p:cNvPr>
          <p:cNvSpPr/>
          <p:nvPr/>
        </p:nvSpPr>
        <p:spPr>
          <a:xfrm>
            <a:off x="10007400" y="4697429"/>
            <a:ext cx="172285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78% </a:t>
            </a:r>
            <a:r>
              <a:rPr lang="en-GB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Discount</a:t>
            </a:r>
            <a:b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Y166</a:t>
            </a:r>
            <a:endParaRPr lang="en-GB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CDD579-D197-432C-1734-AFD2D37E6742}"/>
              </a:ext>
            </a:extLst>
          </p:cNvPr>
          <p:cNvSpPr txBox="1"/>
          <p:nvPr/>
        </p:nvSpPr>
        <p:spPr>
          <a:xfrm>
            <a:off x="4366517" y="831914"/>
            <a:ext cx="7492429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99002" indent="-599002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 Keeping All the parameters same, For Flat vanes of centrifugal pump the efficiency will be_____ than forward bent vanes efficiency.</a:t>
            </a:r>
          </a:p>
          <a:p>
            <a:pPr marL="1056202" indent="-457200" algn="just" defTabSz="599002">
              <a:buAutoNum type="alphaUcPeriod"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More</a:t>
            </a:r>
          </a:p>
          <a:p>
            <a:pPr marL="1056202" indent="-457200" algn="just" defTabSz="599002">
              <a:buAutoNum type="alphaUcPeriod"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Less</a:t>
            </a:r>
          </a:p>
          <a:p>
            <a:pPr marL="1056202" indent="-457200" algn="just" defTabSz="599002">
              <a:buAutoNum type="alphaUcPeriod"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Remains The Same</a:t>
            </a:r>
          </a:p>
          <a:p>
            <a:pPr marL="1056202" indent="-457200" algn="just" defTabSz="599002">
              <a:buAutoNum type="alphaUcPeriod"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None of the above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FFF2B0-7F55-C96A-DF33-0F540CECCF42}"/>
              </a:ext>
            </a:extLst>
          </p:cNvPr>
          <p:cNvSpPr txBox="1"/>
          <p:nvPr/>
        </p:nvSpPr>
        <p:spPr>
          <a:xfrm>
            <a:off x="106556" y="311730"/>
            <a:ext cx="943114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000" b="1" i="0" dirty="0">
                <a:solidFill>
                  <a:srgbClr val="F1F1F1"/>
                </a:solidFill>
                <a:effectLst/>
                <a:latin typeface="YouTube Sans"/>
              </a:rPr>
              <a:t>SSC JE Mechanical Previous Year Questions + Answers | Mechanical Engineering</a:t>
            </a:r>
          </a:p>
        </p:txBody>
      </p:sp>
    </p:spTree>
    <p:extLst>
      <p:ext uri="{BB962C8B-B14F-4D97-AF65-F5344CB8AC3E}">
        <p14:creationId xmlns:p14="http://schemas.microsoft.com/office/powerpoint/2010/main" val="22452128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-202492" y="1580229"/>
            <a:ext cx="3535600" cy="492443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5DF7EB75-F648-582A-62C4-892B0B898751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solidFill>
            <a:srgbClr val="A2F33A">
              <a:alpha val="6904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Join Our Paid Batch :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SSC JE </a:t>
            </a:r>
            <a:r>
              <a:rPr lang="en-US" sz="2400" dirty="0">
                <a:solidFill>
                  <a:schemeClr val="tx1"/>
                </a:solidFill>
              </a:rPr>
              <a:t>Batch | </a:t>
            </a:r>
            <a:r>
              <a:rPr lang="en-US" sz="2400" dirty="0">
                <a:solidFill>
                  <a:schemeClr val="tx1"/>
                </a:solidFill>
                <a:hlinkClick r:id="rId4"/>
              </a:rPr>
              <a:t>Mahapack</a:t>
            </a:r>
            <a:r>
              <a:rPr lang="en-US" sz="2400" dirty="0">
                <a:solidFill>
                  <a:schemeClr val="tx1"/>
                </a:solidFill>
              </a:rPr>
              <a:t> Batch | Use Code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78% of Discount 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4" name="3D Model 3" descr="Gold star">
                <a:extLst>
                  <a:ext uri="{FF2B5EF4-FFF2-40B4-BE49-F238E27FC236}">
                    <a16:creationId xmlns:a16="http://schemas.microsoft.com/office/drawing/2014/main" id="{D9A380F6-99F9-A562-EAC3-A43FE107DC80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443113" y="3743822"/>
              <a:ext cx="2748887" cy="2623958"/>
            </p:xfrm>
            <a:graphic>
              <a:graphicData uri="http://schemas.microsoft.com/office/drawing/2017/model3d">
                <am3d:model3d r:embed="rId5">
                  <am3d:spPr>
                    <a:xfrm>
                      <a:off x="0" y="0"/>
                      <a:ext cx="2748887" cy="2623958"/>
                    </a:xfrm>
                    <a:prstGeom prst="rect">
                      <a:avLst/>
                    </a:prstGeom>
                  </am3d:spPr>
                  <am3d:camera>
                    <am3d:pos x="0" y="0" z="6561106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472002" d="1000000"/>
                    <am3d:preTrans dx="0" dy="-1718196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y="10800000"/>
                    <am3d:postTrans dx="0" dy="0" dz="0"/>
                  </am3d:trans>
                  <am3d:raster rName="Office3DRenderer" rVer="16.0.8326">
                    <am3d:blip r:embed="rId6"/>
                  </am3d:raster>
                  <am3d:objViewport viewportSz="393861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" name="3D Model 3" descr="Gold star">
                <a:extLst>
                  <a:ext uri="{FF2B5EF4-FFF2-40B4-BE49-F238E27FC236}">
                    <a16:creationId xmlns:a16="http://schemas.microsoft.com/office/drawing/2014/main" id="{D9A380F6-99F9-A562-EAC3-A43FE107DC8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443113" y="3743822"/>
                <a:ext cx="2748887" cy="2623958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BFA439D7-4619-698D-5DBC-CEB7537CF84A}"/>
              </a:ext>
            </a:extLst>
          </p:cNvPr>
          <p:cNvSpPr/>
          <p:nvPr/>
        </p:nvSpPr>
        <p:spPr>
          <a:xfrm>
            <a:off x="10007400" y="4697429"/>
            <a:ext cx="172285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78% </a:t>
            </a:r>
            <a:r>
              <a:rPr lang="en-GB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Discount</a:t>
            </a:r>
            <a:b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Y166</a:t>
            </a:r>
            <a:endParaRPr lang="en-GB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CDD579-D197-432C-1734-AFD2D37E6742}"/>
              </a:ext>
            </a:extLst>
          </p:cNvPr>
          <p:cNvSpPr txBox="1"/>
          <p:nvPr/>
        </p:nvSpPr>
        <p:spPr>
          <a:xfrm>
            <a:off x="4366517" y="831914"/>
            <a:ext cx="749242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99002" indent="-599002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 Cutting Angle having more than 60 Degree the  cutting will be_</a:t>
            </a:r>
          </a:p>
          <a:p>
            <a:pPr marL="1056202" indent="-457200" algn="just" defTabSz="599002">
              <a:buAutoNum type="alphaUcPeriod"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Orthogonal cutting</a:t>
            </a:r>
          </a:p>
          <a:p>
            <a:pPr marL="1056202" indent="-457200" algn="just" defTabSz="599002">
              <a:buAutoNum type="alphaUcPeriod"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Oblique cutting</a:t>
            </a:r>
          </a:p>
          <a:p>
            <a:pPr marL="1056202" indent="-457200" algn="just" defTabSz="599002">
              <a:buAutoNum type="alphaUcPeriod"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be both orthogonal Or oblique cutting</a:t>
            </a:r>
          </a:p>
          <a:p>
            <a:pPr marL="1056202" indent="-457200" algn="just" defTabSz="599002">
              <a:buAutoNum type="alphaUcPeriod"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Turning cutting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FFF2B0-7F55-C96A-DF33-0F540CECCF42}"/>
              </a:ext>
            </a:extLst>
          </p:cNvPr>
          <p:cNvSpPr txBox="1"/>
          <p:nvPr/>
        </p:nvSpPr>
        <p:spPr>
          <a:xfrm>
            <a:off x="106556" y="311730"/>
            <a:ext cx="943114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000" b="1" i="0" dirty="0">
                <a:solidFill>
                  <a:srgbClr val="F1F1F1"/>
                </a:solidFill>
                <a:effectLst/>
                <a:latin typeface="YouTube Sans"/>
              </a:rPr>
              <a:t>SSC JE Mechanical Previous Year Questions + Answers | Mechanical Engineering</a:t>
            </a:r>
          </a:p>
        </p:txBody>
      </p:sp>
    </p:spTree>
    <p:extLst>
      <p:ext uri="{BB962C8B-B14F-4D97-AF65-F5344CB8AC3E}">
        <p14:creationId xmlns:p14="http://schemas.microsoft.com/office/powerpoint/2010/main" val="27062998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-202492" y="1580229"/>
            <a:ext cx="3535600" cy="492443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5DF7EB75-F648-582A-62C4-892B0B898751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solidFill>
            <a:srgbClr val="A2F33A">
              <a:alpha val="6904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Join Our Paid Batch :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SSC JE </a:t>
            </a:r>
            <a:r>
              <a:rPr lang="en-US" sz="2400" dirty="0">
                <a:solidFill>
                  <a:schemeClr val="tx1"/>
                </a:solidFill>
              </a:rPr>
              <a:t>Batch | </a:t>
            </a:r>
            <a:r>
              <a:rPr lang="en-US" sz="2400" dirty="0">
                <a:solidFill>
                  <a:schemeClr val="tx1"/>
                </a:solidFill>
                <a:hlinkClick r:id="rId4"/>
              </a:rPr>
              <a:t>Mahapack</a:t>
            </a:r>
            <a:r>
              <a:rPr lang="en-US" sz="2400" dirty="0">
                <a:solidFill>
                  <a:schemeClr val="tx1"/>
                </a:solidFill>
              </a:rPr>
              <a:t> Batch | Use Code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78% of Discount 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4" name="3D Model 3" descr="Gold star">
                <a:extLst>
                  <a:ext uri="{FF2B5EF4-FFF2-40B4-BE49-F238E27FC236}">
                    <a16:creationId xmlns:a16="http://schemas.microsoft.com/office/drawing/2014/main" id="{D9A380F6-99F9-A562-EAC3-A43FE107DC80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443113" y="3743822"/>
              <a:ext cx="2748887" cy="2623958"/>
            </p:xfrm>
            <a:graphic>
              <a:graphicData uri="http://schemas.microsoft.com/office/drawing/2017/model3d">
                <am3d:model3d r:embed="rId5">
                  <am3d:spPr>
                    <a:xfrm>
                      <a:off x="0" y="0"/>
                      <a:ext cx="2748887" cy="2623958"/>
                    </a:xfrm>
                    <a:prstGeom prst="rect">
                      <a:avLst/>
                    </a:prstGeom>
                  </am3d:spPr>
                  <am3d:camera>
                    <am3d:pos x="0" y="0" z="6561106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472002" d="1000000"/>
                    <am3d:preTrans dx="0" dy="-1718196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y="10800000"/>
                    <am3d:postTrans dx="0" dy="0" dz="0"/>
                  </am3d:trans>
                  <am3d:raster rName="Office3DRenderer" rVer="16.0.8326">
                    <am3d:blip r:embed="rId6"/>
                  </am3d:raster>
                  <am3d:objViewport viewportSz="393861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" name="3D Model 3" descr="Gold star">
                <a:extLst>
                  <a:ext uri="{FF2B5EF4-FFF2-40B4-BE49-F238E27FC236}">
                    <a16:creationId xmlns:a16="http://schemas.microsoft.com/office/drawing/2014/main" id="{D9A380F6-99F9-A562-EAC3-A43FE107DC8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443113" y="3743822"/>
                <a:ext cx="2748887" cy="2623958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BFA439D7-4619-698D-5DBC-CEB7537CF84A}"/>
              </a:ext>
            </a:extLst>
          </p:cNvPr>
          <p:cNvSpPr/>
          <p:nvPr/>
        </p:nvSpPr>
        <p:spPr>
          <a:xfrm>
            <a:off x="10007400" y="4697429"/>
            <a:ext cx="172285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78% </a:t>
            </a:r>
            <a:r>
              <a:rPr lang="en-GB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Discount</a:t>
            </a:r>
            <a:b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Y166</a:t>
            </a:r>
            <a:endParaRPr lang="en-GB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CDD579-D197-432C-1734-AFD2D37E6742}"/>
              </a:ext>
            </a:extLst>
          </p:cNvPr>
          <p:cNvSpPr txBox="1"/>
          <p:nvPr/>
        </p:nvSpPr>
        <p:spPr>
          <a:xfrm>
            <a:off x="4366517" y="831914"/>
            <a:ext cx="749242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 Flow occurring in a pipeline when a valve is being opened is-</a:t>
            </a:r>
          </a:p>
          <a:p>
            <a:pPr marL="514350" indent="-514350" algn="just">
              <a:buAutoNum type="alphaUcPeriod"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Steady</a:t>
            </a:r>
          </a:p>
          <a:p>
            <a:pPr marL="514350" indent="-514350" algn="just">
              <a:buAutoNum type="alphaUcPeriod"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Unsteady</a:t>
            </a:r>
          </a:p>
          <a:p>
            <a:pPr marL="514350" indent="-514350" algn="just">
              <a:buAutoNum type="alphaUcPeriod"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Laminar</a:t>
            </a:r>
          </a:p>
          <a:p>
            <a:pPr marL="514350" indent="-514350" algn="just">
              <a:buAutoNum type="alphaUcPeriod"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Vortex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FFF2B0-7F55-C96A-DF33-0F540CECCF42}"/>
              </a:ext>
            </a:extLst>
          </p:cNvPr>
          <p:cNvSpPr txBox="1"/>
          <p:nvPr/>
        </p:nvSpPr>
        <p:spPr>
          <a:xfrm>
            <a:off x="106556" y="311730"/>
            <a:ext cx="943114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000" b="1" i="0" dirty="0">
                <a:solidFill>
                  <a:srgbClr val="F1F1F1"/>
                </a:solidFill>
                <a:effectLst/>
                <a:latin typeface="YouTube Sans"/>
              </a:rPr>
              <a:t>SSC JE Mechanical Previous Year Questions + Answers | Mechanical Engineering</a:t>
            </a:r>
          </a:p>
        </p:txBody>
      </p:sp>
    </p:spTree>
    <p:extLst>
      <p:ext uri="{BB962C8B-B14F-4D97-AF65-F5344CB8AC3E}">
        <p14:creationId xmlns:p14="http://schemas.microsoft.com/office/powerpoint/2010/main" val="28148486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-202492" y="1580229"/>
            <a:ext cx="3535600" cy="492443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5DF7EB75-F648-582A-62C4-892B0B898751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solidFill>
            <a:srgbClr val="A2F33A">
              <a:alpha val="6904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Join Our Paid Batch :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SSC JE </a:t>
            </a:r>
            <a:r>
              <a:rPr lang="en-US" sz="2400" dirty="0">
                <a:solidFill>
                  <a:schemeClr val="tx1"/>
                </a:solidFill>
              </a:rPr>
              <a:t>Batch | </a:t>
            </a:r>
            <a:r>
              <a:rPr lang="en-US" sz="2400" dirty="0">
                <a:solidFill>
                  <a:schemeClr val="tx1"/>
                </a:solidFill>
                <a:hlinkClick r:id="rId4"/>
              </a:rPr>
              <a:t>Mahapack</a:t>
            </a:r>
            <a:r>
              <a:rPr lang="en-US" sz="2400" dirty="0">
                <a:solidFill>
                  <a:schemeClr val="tx1"/>
                </a:solidFill>
              </a:rPr>
              <a:t> Batch | Use Code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78% of Discount 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4" name="3D Model 3" descr="Gold star">
                <a:extLst>
                  <a:ext uri="{FF2B5EF4-FFF2-40B4-BE49-F238E27FC236}">
                    <a16:creationId xmlns:a16="http://schemas.microsoft.com/office/drawing/2014/main" id="{D9A380F6-99F9-A562-EAC3-A43FE107DC80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443113" y="3743822"/>
              <a:ext cx="2748887" cy="2623958"/>
            </p:xfrm>
            <a:graphic>
              <a:graphicData uri="http://schemas.microsoft.com/office/drawing/2017/model3d">
                <am3d:model3d r:embed="rId5">
                  <am3d:spPr>
                    <a:xfrm>
                      <a:off x="0" y="0"/>
                      <a:ext cx="2748887" cy="2623958"/>
                    </a:xfrm>
                    <a:prstGeom prst="rect">
                      <a:avLst/>
                    </a:prstGeom>
                  </am3d:spPr>
                  <am3d:camera>
                    <am3d:pos x="0" y="0" z="6561106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472002" d="1000000"/>
                    <am3d:preTrans dx="0" dy="-1718196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y="10800000"/>
                    <am3d:postTrans dx="0" dy="0" dz="0"/>
                  </am3d:trans>
                  <am3d:raster rName="Office3DRenderer" rVer="16.0.8326">
                    <am3d:blip r:embed="rId6"/>
                  </am3d:raster>
                  <am3d:objViewport viewportSz="393861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" name="3D Model 3" descr="Gold star">
                <a:extLst>
                  <a:ext uri="{FF2B5EF4-FFF2-40B4-BE49-F238E27FC236}">
                    <a16:creationId xmlns:a16="http://schemas.microsoft.com/office/drawing/2014/main" id="{D9A380F6-99F9-A562-EAC3-A43FE107DC8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443113" y="3743822"/>
                <a:ext cx="2748887" cy="2623958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BFA439D7-4619-698D-5DBC-CEB7537CF84A}"/>
              </a:ext>
            </a:extLst>
          </p:cNvPr>
          <p:cNvSpPr/>
          <p:nvPr/>
        </p:nvSpPr>
        <p:spPr>
          <a:xfrm>
            <a:off x="10007400" y="4697429"/>
            <a:ext cx="172285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78% </a:t>
            </a:r>
            <a:r>
              <a:rPr lang="en-GB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Discount</a:t>
            </a:r>
            <a:b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Y166</a:t>
            </a:r>
            <a:endParaRPr lang="en-GB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CDD579-D197-432C-1734-AFD2D37E6742}"/>
              </a:ext>
            </a:extLst>
          </p:cNvPr>
          <p:cNvSpPr txBox="1"/>
          <p:nvPr/>
        </p:nvSpPr>
        <p:spPr>
          <a:xfrm>
            <a:off x="4366517" y="831914"/>
            <a:ext cx="749242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 If a particle is in static equilibrium, then the work done by the system of force acting on that particle is_</a:t>
            </a:r>
          </a:p>
          <a:p>
            <a:pPr marL="514350" indent="-514350" algn="just">
              <a:buAutoNum type="alphaUcPeriod"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Negative</a:t>
            </a:r>
          </a:p>
          <a:p>
            <a:pPr marL="514350" indent="-514350" algn="just">
              <a:buAutoNum type="alphaUcPeriod"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Positive</a:t>
            </a:r>
          </a:p>
          <a:p>
            <a:pPr marL="514350" indent="-514350" algn="just">
              <a:buAutoNum type="alphaUcPeriod"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Zero</a:t>
            </a:r>
          </a:p>
          <a:p>
            <a:pPr marL="514350" indent="-514350" algn="just">
              <a:buAutoNum type="alphaUcPeriod"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Infinity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FFF2B0-7F55-C96A-DF33-0F540CECCF42}"/>
              </a:ext>
            </a:extLst>
          </p:cNvPr>
          <p:cNvSpPr txBox="1"/>
          <p:nvPr/>
        </p:nvSpPr>
        <p:spPr>
          <a:xfrm>
            <a:off x="106556" y="311730"/>
            <a:ext cx="943114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000" b="1" i="0" dirty="0">
                <a:solidFill>
                  <a:srgbClr val="F1F1F1"/>
                </a:solidFill>
                <a:effectLst/>
                <a:latin typeface="YouTube Sans"/>
              </a:rPr>
              <a:t>SSC JE Mechanical Previous Year Questions + Answers | Mechanical Engineering</a:t>
            </a:r>
          </a:p>
        </p:txBody>
      </p:sp>
    </p:spTree>
    <p:extLst>
      <p:ext uri="{BB962C8B-B14F-4D97-AF65-F5344CB8AC3E}">
        <p14:creationId xmlns:p14="http://schemas.microsoft.com/office/powerpoint/2010/main" val="26691635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-202492" y="1580229"/>
            <a:ext cx="3535600" cy="492443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5DF7EB75-F648-582A-62C4-892B0B898751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solidFill>
            <a:srgbClr val="A2F33A">
              <a:alpha val="6904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Join Our Paid Batch :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SSC JE </a:t>
            </a:r>
            <a:r>
              <a:rPr lang="en-US" sz="2400" dirty="0">
                <a:solidFill>
                  <a:schemeClr val="tx1"/>
                </a:solidFill>
              </a:rPr>
              <a:t>Batch | </a:t>
            </a:r>
            <a:r>
              <a:rPr lang="en-US" sz="2400" dirty="0">
                <a:solidFill>
                  <a:schemeClr val="tx1"/>
                </a:solidFill>
                <a:hlinkClick r:id="rId4"/>
              </a:rPr>
              <a:t>Mahapack</a:t>
            </a:r>
            <a:r>
              <a:rPr lang="en-US" sz="2400" dirty="0">
                <a:solidFill>
                  <a:schemeClr val="tx1"/>
                </a:solidFill>
              </a:rPr>
              <a:t> Batch | Use Code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78% of Discount 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4" name="3D Model 3" descr="Gold star">
                <a:extLst>
                  <a:ext uri="{FF2B5EF4-FFF2-40B4-BE49-F238E27FC236}">
                    <a16:creationId xmlns:a16="http://schemas.microsoft.com/office/drawing/2014/main" id="{D9A380F6-99F9-A562-EAC3-A43FE107DC80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443113" y="3743822"/>
              <a:ext cx="2748887" cy="2623958"/>
            </p:xfrm>
            <a:graphic>
              <a:graphicData uri="http://schemas.microsoft.com/office/drawing/2017/model3d">
                <am3d:model3d r:embed="rId5">
                  <am3d:spPr>
                    <a:xfrm>
                      <a:off x="0" y="0"/>
                      <a:ext cx="2748887" cy="2623958"/>
                    </a:xfrm>
                    <a:prstGeom prst="rect">
                      <a:avLst/>
                    </a:prstGeom>
                  </am3d:spPr>
                  <am3d:camera>
                    <am3d:pos x="0" y="0" z="6561106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472002" d="1000000"/>
                    <am3d:preTrans dx="0" dy="-1718196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y="10800000"/>
                    <am3d:postTrans dx="0" dy="0" dz="0"/>
                  </am3d:trans>
                  <am3d:raster rName="Office3DRenderer" rVer="16.0.8326">
                    <am3d:blip r:embed="rId6"/>
                  </am3d:raster>
                  <am3d:objViewport viewportSz="393861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" name="3D Model 3" descr="Gold star">
                <a:extLst>
                  <a:ext uri="{FF2B5EF4-FFF2-40B4-BE49-F238E27FC236}">
                    <a16:creationId xmlns:a16="http://schemas.microsoft.com/office/drawing/2014/main" id="{D9A380F6-99F9-A562-EAC3-A43FE107DC8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443113" y="3743822"/>
                <a:ext cx="2748887" cy="2623958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BFA439D7-4619-698D-5DBC-CEB7537CF84A}"/>
              </a:ext>
            </a:extLst>
          </p:cNvPr>
          <p:cNvSpPr/>
          <p:nvPr/>
        </p:nvSpPr>
        <p:spPr>
          <a:xfrm>
            <a:off x="10007400" y="4697429"/>
            <a:ext cx="172285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78% </a:t>
            </a:r>
            <a:r>
              <a:rPr lang="en-GB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Discount</a:t>
            </a:r>
            <a:b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Y166</a:t>
            </a:r>
            <a:endParaRPr lang="en-GB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CDD579-D197-432C-1734-AFD2D37E6742}"/>
              </a:ext>
            </a:extLst>
          </p:cNvPr>
          <p:cNvSpPr txBox="1"/>
          <p:nvPr/>
        </p:nvSpPr>
        <p:spPr>
          <a:xfrm>
            <a:off x="4366517" y="831914"/>
            <a:ext cx="749242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 Moment of inertia of an area </a:t>
            </a: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alwys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least with respect to_</a:t>
            </a:r>
          </a:p>
          <a:p>
            <a:pPr marL="514350" indent="-514350" algn="just">
              <a:buAutoNum type="alphaUcPeriod"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Bottom most axis</a:t>
            </a:r>
          </a:p>
          <a:p>
            <a:pPr marL="514350" indent="-514350" algn="just">
              <a:buAutoNum type="alphaUcPeriod"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Radius of gyration</a:t>
            </a:r>
          </a:p>
          <a:p>
            <a:pPr marL="514350" indent="-514350" algn="just">
              <a:buAutoNum type="alphaUcPeriod"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Vertical Axis</a:t>
            </a:r>
          </a:p>
          <a:p>
            <a:pPr marL="514350" indent="-514350" algn="just">
              <a:buAutoNum type="alphaUcPeriod"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Centroidal Axis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FFF2B0-7F55-C96A-DF33-0F540CECCF42}"/>
              </a:ext>
            </a:extLst>
          </p:cNvPr>
          <p:cNvSpPr txBox="1"/>
          <p:nvPr/>
        </p:nvSpPr>
        <p:spPr>
          <a:xfrm>
            <a:off x="106556" y="311730"/>
            <a:ext cx="943114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000" b="1" i="0" dirty="0">
                <a:solidFill>
                  <a:srgbClr val="F1F1F1"/>
                </a:solidFill>
                <a:effectLst/>
                <a:latin typeface="YouTube Sans"/>
              </a:rPr>
              <a:t>SSC JE Mechanical Previous Year Questions + Answers | Mechanical Engineering</a:t>
            </a:r>
          </a:p>
        </p:txBody>
      </p:sp>
    </p:spTree>
    <p:extLst>
      <p:ext uri="{BB962C8B-B14F-4D97-AF65-F5344CB8AC3E}">
        <p14:creationId xmlns:p14="http://schemas.microsoft.com/office/powerpoint/2010/main" val="982541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-202492" y="1580229"/>
            <a:ext cx="3535600" cy="492443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5DF7EB75-F648-582A-62C4-892B0B898751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solidFill>
            <a:srgbClr val="A2F33A">
              <a:alpha val="6904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Join Our Paid Batch :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SSC JE </a:t>
            </a:r>
            <a:r>
              <a:rPr lang="en-US" sz="2400" dirty="0">
                <a:solidFill>
                  <a:schemeClr val="tx1"/>
                </a:solidFill>
              </a:rPr>
              <a:t>Batch | </a:t>
            </a:r>
            <a:r>
              <a:rPr lang="en-US" sz="2400" dirty="0">
                <a:solidFill>
                  <a:schemeClr val="tx1"/>
                </a:solidFill>
                <a:hlinkClick r:id="rId4"/>
              </a:rPr>
              <a:t>Mahapack</a:t>
            </a:r>
            <a:r>
              <a:rPr lang="en-US" sz="2400" dirty="0">
                <a:solidFill>
                  <a:schemeClr val="tx1"/>
                </a:solidFill>
              </a:rPr>
              <a:t> Batch | Use Code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78% of Discount 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4" name="3D Model 3" descr="Gold star">
                <a:extLst>
                  <a:ext uri="{FF2B5EF4-FFF2-40B4-BE49-F238E27FC236}">
                    <a16:creationId xmlns:a16="http://schemas.microsoft.com/office/drawing/2014/main" id="{D9A380F6-99F9-A562-EAC3-A43FE107DC80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443113" y="3743822"/>
              <a:ext cx="2748887" cy="2623958"/>
            </p:xfrm>
            <a:graphic>
              <a:graphicData uri="http://schemas.microsoft.com/office/drawing/2017/model3d">
                <am3d:model3d r:embed="rId5">
                  <am3d:spPr>
                    <a:xfrm>
                      <a:off x="0" y="0"/>
                      <a:ext cx="2748887" cy="2623958"/>
                    </a:xfrm>
                    <a:prstGeom prst="rect">
                      <a:avLst/>
                    </a:prstGeom>
                  </am3d:spPr>
                  <am3d:camera>
                    <am3d:pos x="0" y="0" z="6561106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472002" d="1000000"/>
                    <am3d:preTrans dx="0" dy="-1718196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y="10800000"/>
                    <am3d:postTrans dx="0" dy="0" dz="0"/>
                  </am3d:trans>
                  <am3d:raster rName="Office3DRenderer" rVer="16.0.8326">
                    <am3d:blip r:embed="rId6"/>
                  </am3d:raster>
                  <am3d:objViewport viewportSz="393861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" name="3D Model 3" descr="Gold star">
                <a:extLst>
                  <a:ext uri="{FF2B5EF4-FFF2-40B4-BE49-F238E27FC236}">
                    <a16:creationId xmlns:a16="http://schemas.microsoft.com/office/drawing/2014/main" id="{D9A380F6-99F9-A562-EAC3-A43FE107DC8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443113" y="3743822"/>
                <a:ext cx="2748887" cy="2623958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BFA439D7-4619-698D-5DBC-CEB7537CF84A}"/>
              </a:ext>
            </a:extLst>
          </p:cNvPr>
          <p:cNvSpPr/>
          <p:nvPr/>
        </p:nvSpPr>
        <p:spPr>
          <a:xfrm>
            <a:off x="10007400" y="4697429"/>
            <a:ext cx="172285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78% </a:t>
            </a:r>
            <a:r>
              <a:rPr lang="en-GB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Discount</a:t>
            </a:r>
            <a:b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Y166</a:t>
            </a:r>
            <a:endParaRPr lang="en-GB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CDD579-D197-432C-1734-AFD2D37E6742}"/>
              </a:ext>
            </a:extLst>
          </p:cNvPr>
          <p:cNvSpPr txBox="1"/>
          <p:nvPr/>
        </p:nvSpPr>
        <p:spPr>
          <a:xfrm>
            <a:off x="4366517" y="831914"/>
            <a:ext cx="749242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 When a Venturi meter is inclined, then for a given flow it will show_</a:t>
            </a:r>
          </a:p>
          <a:p>
            <a:pPr marL="514350" indent="-514350" algn="just">
              <a:buAutoNum type="alphaUcPeriod"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Less Reading</a:t>
            </a:r>
          </a:p>
          <a:p>
            <a:pPr marL="514350" indent="-514350" algn="just">
              <a:buAutoNum type="alphaUcPeriod"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More Reading</a:t>
            </a:r>
          </a:p>
          <a:p>
            <a:pPr marL="514350" indent="-514350" algn="just">
              <a:buAutoNum type="alphaUcPeriod"/>
            </a:pPr>
            <a:r>
              <a:rPr lang="en-US" alt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Same Reading</a:t>
            </a:r>
          </a:p>
          <a:p>
            <a:pPr marL="514350" indent="-514350" algn="just">
              <a:buAutoNum type="alphaUcPeriod"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Inaccurate Reading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FFF2B0-7F55-C96A-DF33-0F540CECCF42}"/>
              </a:ext>
            </a:extLst>
          </p:cNvPr>
          <p:cNvSpPr txBox="1"/>
          <p:nvPr/>
        </p:nvSpPr>
        <p:spPr>
          <a:xfrm>
            <a:off x="106556" y="311730"/>
            <a:ext cx="943114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000" b="1" i="0" dirty="0">
                <a:solidFill>
                  <a:srgbClr val="F1F1F1"/>
                </a:solidFill>
                <a:effectLst/>
                <a:latin typeface="YouTube Sans"/>
              </a:rPr>
              <a:t>SSC JE Mechanical Previous Year Questions + Answers | Mechanical Engineering</a:t>
            </a:r>
          </a:p>
        </p:txBody>
      </p:sp>
    </p:spTree>
    <p:extLst>
      <p:ext uri="{BB962C8B-B14F-4D97-AF65-F5344CB8AC3E}">
        <p14:creationId xmlns:p14="http://schemas.microsoft.com/office/powerpoint/2010/main" val="19967420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1312169-4E82-E04B-B063-40B02C3BB9CC}"/>
              </a:ext>
            </a:extLst>
          </p:cNvPr>
          <p:cNvSpPr/>
          <p:nvPr/>
        </p:nvSpPr>
        <p:spPr>
          <a:xfrm>
            <a:off x="5060842" y="357360"/>
            <a:ext cx="736399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100" b="1" kern="1200" dirty="0">
                <a:ln/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 Use </a:t>
            </a:r>
            <a:r>
              <a:rPr lang="en-US" sz="4100" b="1" kern="1200" cap="none" spc="0" dirty="0">
                <a:ln/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Code  </a:t>
            </a:r>
            <a:r>
              <a:rPr lang="en-US" sz="4100" b="1" kern="1200" cap="none" spc="0" dirty="0">
                <a:ln/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+mj-lt"/>
                <a:ea typeface="+mj-ea"/>
                <a:cs typeface="+mj-cs"/>
              </a:rPr>
              <a:t>“Y166” </a:t>
            </a:r>
            <a:r>
              <a:rPr lang="en-US" sz="4100" b="1" kern="1200" cap="none" spc="0" dirty="0">
                <a:ln/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for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100" b="1" kern="1200" cap="none" spc="0" dirty="0">
                <a:ln/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 maximum 78%* discount </a:t>
            </a:r>
          </a:p>
        </p:txBody>
      </p:sp>
      <p:pic>
        <p:nvPicPr>
          <p:cNvPr id="1026" name="Picture 2" descr="Mission SSC JE 2023 Mechanical 2.0 Batch | Online Live Classes By Adda247">
            <a:extLst>
              <a:ext uri="{FF2B5EF4-FFF2-40B4-BE49-F238E27FC236}">
                <a16:creationId xmlns:a16="http://schemas.microsoft.com/office/drawing/2014/main" id="{CEB2B7F5-8C9D-F683-89EA-82C9929ED0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-1"/>
          <a:stretch/>
        </p:blipFill>
        <p:spPr bwMode="auto">
          <a:xfrm>
            <a:off x="264026" y="1020142"/>
            <a:ext cx="4631358" cy="4631358"/>
          </a:xfrm>
          <a:custGeom>
            <a:avLst/>
            <a:gdLst/>
            <a:ahLst/>
            <a:cxnLst/>
            <a:rect l="l" t="t" r="r" b="b"/>
            <a:pathLst>
              <a:path w="2683042" h="2683042">
                <a:moveTo>
                  <a:pt x="102278" y="0"/>
                </a:moveTo>
                <a:lnTo>
                  <a:pt x="2580764" y="0"/>
                </a:lnTo>
                <a:cubicBezTo>
                  <a:pt x="2637251" y="0"/>
                  <a:pt x="2683042" y="45791"/>
                  <a:pt x="2683042" y="102278"/>
                </a:cubicBezTo>
                <a:lnTo>
                  <a:pt x="2683042" y="2580764"/>
                </a:lnTo>
                <a:cubicBezTo>
                  <a:pt x="2683042" y="2637251"/>
                  <a:pt x="2637251" y="2683042"/>
                  <a:pt x="2580764" y="2683042"/>
                </a:cubicBezTo>
                <a:lnTo>
                  <a:pt x="102278" y="2683042"/>
                </a:lnTo>
                <a:cubicBezTo>
                  <a:pt x="45791" y="2683042"/>
                  <a:pt x="0" y="2637251"/>
                  <a:pt x="0" y="2580764"/>
                </a:cubicBezTo>
                <a:lnTo>
                  <a:pt x="0" y="102278"/>
                </a:lnTo>
                <a:cubicBezTo>
                  <a:pt x="0" y="45791"/>
                  <a:pt x="45791" y="0"/>
                  <a:pt x="10227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427693E-30B2-8F40-9D78-86E8332A4BD4}"/>
              </a:ext>
            </a:extLst>
          </p:cNvPr>
          <p:cNvSpPr/>
          <p:nvPr/>
        </p:nvSpPr>
        <p:spPr>
          <a:xfrm>
            <a:off x="5283200" y="1966013"/>
            <a:ext cx="6062132" cy="2739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i="0" u="none" strike="noStrike" dirty="0">
                <a:effectLst/>
              </a:rPr>
              <a:t>400+ Hours Two-way Interactive Live Classes.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i="0" u="none" strike="noStrike" dirty="0">
                <a:effectLst/>
              </a:rPr>
              <a:t>Syllabus is based on Recent Notification, Previous Years Exam and the same will be updated accordingly.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i="0" u="none" strike="noStrike" dirty="0">
                <a:effectLst/>
              </a:rPr>
              <a:t>Enroll in this Batch, Limited Seats available.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i="0" u="none" strike="noStrike" dirty="0">
                <a:effectLst/>
              </a:rPr>
              <a:t>Recorded Videos available 24/7 for quick Revision.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i="0" u="none" strike="noStrike" dirty="0">
                <a:effectLst/>
              </a:rPr>
              <a:t>Solve Unlimited doubts with experts.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i="0" u="none" strike="noStrike" dirty="0">
                <a:effectLst/>
              </a:rPr>
              <a:t>Get Preparation tips from the experts &amp; Learn Time Management.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5CA645EE-2F3B-748E-49C2-C2561A6306E6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solidFill>
            <a:srgbClr val="A2F33A">
              <a:alpha val="6904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Join Our Paid Batch :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SSC JE </a:t>
            </a:r>
            <a:r>
              <a:rPr lang="en-US" sz="2400" dirty="0">
                <a:solidFill>
                  <a:schemeClr val="tx1"/>
                </a:solidFill>
              </a:rPr>
              <a:t>Batch | </a:t>
            </a:r>
            <a:r>
              <a:rPr lang="en-US" sz="2400" dirty="0">
                <a:solidFill>
                  <a:schemeClr val="tx1"/>
                </a:solidFill>
                <a:hlinkClick r:id="rId4"/>
              </a:rPr>
              <a:t>Mahapack</a:t>
            </a:r>
            <a:r>
              <a:rPr lang="en-US" sz="2400" dirty="0">
                <a:solidFill>
                  <a:schemeClr val="tx1"/>
                </a:solidFill>
              </a:rPr>
              <a:t> Batch | Use Code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78% of Discount </a:t>
            </a:r>
          </a:p>
        </p:txBody>
      </p:sp>
    </p:spTree>
    <p:extLst>
      <p:ext uri="{BB962C8B-B14F-4D97-AF65-F5344CB8AC3E}">
        <p14:creationId xmlns:p14="http://schemas.microsoft.com/office/powerpoint/2010/main" val="21092209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19603C9E-986D-E84C-1535-ACD4AE1FA117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solidFill>
            <a:srgbClr val="A2F33A">
              <a:alpha val="6904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Join Our Paid Batch : </a:t>
            </a:r>
            <a:r>
              <a:rPr lang="en-US" sz="2400" dirty="0">
                <a:solidFill>
                  <a:schemeClr val="tx1"/>
                </a:solidFill>
                <a:hlinkClick r:id="rId2"/>
              </a:rPr>
              <a:t>SSC JE </a:t>
            </a:r>
            <a:r>
              <a:rPr lang="en-US" sz="2400" dirty="0">
                <a:solidFill>
                  <a:schemeClr val="tx1"/>
                </a:solidFill>
              </a:rPr>
              <a:t>Batch |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Mahapack</a:t>
            </a:r>
            <a:r>
              <a:rPr lang="en-US" sz="2400" dirty="0">
                <a:solidFill>
                  <a:schemeClr val="tx1"/>
                </a:solidFill>
              </a:rPr>
              <a:t> Batch | Use Code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78% of Discount </a:t>
            </a:r>
          </a:p>
        </p:txBody>
      </p:sp>
      <p:pic>
        <p:nvPicPr>
          <p:cNvPr id="5" name="Picture 4" descr="Text&#10;&#10;Description automatically generated with low confidence">
            <a:extLst>
              <a:ext uri="{FF2B5EF4-FFF2-40B4-BE49-F238E27FC236}">
                <a16:creationId xmlns:a16="http://schemas.microsoft.com/office/drawing/2014/main" id="{8789D7AC-652F-2561-3F4B-07E55E1EF9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788" y="106569"/>
            <a:ext cx="11073630" cy="6228917"/>
          </a:xfrm>
          <a:prstGeom prst="rect">
            <a:avLst/>
          </a:prstGeom>
        </p:spPr>
      </p:pic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6" name="3D Model 5" descr="Gold star">
                <a:extLst>
                  <a:ext uri="{FF2B5EF4-FFF2-40B4-BE49-F238E27FC236}">
                    <a16:creationId xmlns:a16="http://schemas.microsoft.com/office/drawing/2014/main" id="{2B2BE312-A689-954A-8E81-526FD4A5C982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830230" y="4073606"/>
              <a:ext cx="2360246" cy="2252980"/>
            </p:xfrm>
            <a:graphic>
              <a:graphicData uri="http://schemas.microsoft.com/office/drawing/2017/model3d">
                <am3d:model3d r:embed="rId5">
                  <am3d:spPr>
                    <a:xfrm>
                      <a:off x="0" y="0"/>
                      <a:ext cx="2360246" cy="2252980"/>
                    </a:xfrm>
                    <a:prstGeom prst="rect">
                      <a:avLst/>
                    </a:prstGeom>
                  </am3d:spPr>
                  <am3d:camera>
                    <am3d:pos x="0" y="0" z="6561106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472002" d="1000000"/>
                    <am3d:preTrans dx="0" dy="-1718196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y="10800000"/>
                    <am3d:postTrans dx="0" dy="0" dz="0"/>
                  </am3d:trans>
                  <am3d:raster rName="Office3DRenderer" rVer="16.0.8326">
                    <am3d:blip r:embed="rId6"/>
                  </am3d:raster>
                  <am3d:objViewport viewportSz="3381765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6" name="3D Model 5" descr="Gold star">
                <a:extLst>
                  <a:ext uri="{FF2B5EF4-FFF2-40B4-BE49-F238E27FC236}">
                    <a16:creationId xmlns:a16="http://schemas.microsoft.com/office/drawing/2014/main" id="{2B2BE312-A689-954A-8E81-526FD4A5C98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830230" y="4073606"/>
                <a:ext cx="2360246" cy="225298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046BCFC9-5F07-DED4-DF1D-C6D629DFB6D4}"/>
              </a:ext>
            </a:extLst>
          </p:cNvPr>
          <p:cNvSpPr/>
          <p:nvPr/>
        </p:nvSpPr>
        <p:spPr>
          <a:xfrm>
            <a:off x="10339405" y="4808533"/>
            <a:ext cx="1389324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78% </a:t>
            </a:r>
            <a:r>
              <a:rPr lang="en-GB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Discount</a:t>
            </a:r>
            <a:br>
              <a:rPr lang="en-GB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Y166</a:t>
            </a:r>
            <a:endParaRPr lang="en-GB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47369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-202492" y="1580229"/>
            <a:ext cx="3535600" cy="492443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5DF7EB75-F648-582A-62C4-892B0B898751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solidFill>
            <a:srgbClr val="A2F33A">
              <a:alpha val="6904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Join Our Paid Batch :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SSC JE </a:t>
            </a:r>
            <a:r>
              <a:rPr lang="en-US" sz="2400" dirty="0">
                <a:solidFill>
                  <a:schemeClr val="tx1"/>
                </a:solidFill>
              </a:rPr>
              <a:t>Batch | </a:t>
            </a:r>
            <a:r>
              <a:rPr lang="en-US" sz="2400" dirty="0">
                <a:solidFill>
                  <a:schemeClr val="tx1"/>
                </a:solidFill>
                <a:hlinkClick r:id="rId4"/>
              </a:rPr>
              <a:t>Mahapack</a:t>
            </a:r>
            <a:r>
              <a:rPr lang="en-US" sz="2400" dirty="0">
                <a:solidFill>
                  <a:schemeClr val="tx1"/>
                </a:solidFill>
              </a:rPr>
              <a:t> Batch | Use Code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78% of Discount 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4" name="3D Model 3" descr="Gold star">
                <a:extLst>
                  <a:ext uri="{FF2B5EF4-FFF2-40B4-BE49-F238E27FC236}">
                    <a16:creationId xmlns:a16="http://schemas.microsoft.com/office/drawing/2014/main" id="{D9A380F6-99F9-A562-EAC3-A43FE107DC80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443113" y="3743822"/>
              <a:ext cx="2748887" cy="2623958"/>
            </p:xfrm>
            <a:graphic>
              <a:graphicData uri="http://schemas.microsoft.com/office/drawing/2017/model3d">
                <am3d:model3d r:embed="rId5">
                  <am3d:spPr>
                    <a:xfrm>
                      <a:off x="0" y="0"/>
                      <a:ext cx="2748887" cy="2623958"/>
                    </a:xfrm>
                    <a:prstGeom prst="rect">
                      <a:avLst/>
                    </a:prstGeom>
                  </am3d:spPr>
                  <am3d:camera>
                    <am3d:pos x="0" y="0" z="6561106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472002" d="1000000"/>
                    <am3d:preTrans dx="0" dy="-1718196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y="10800000"/>
                    <am3d:postTrans dx="0" dy="0" dz="0"/>
                  </am3d:trans>
                  <am3d:raster rName="Office3DRenderer" rVer="16.0.8326">
                    <am3d:blip r:embed="rId6"/>
                  </am3d:raster>
                  <am3d:objViewport viewportSz="393861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" name="3D Model 3" descr="Gold star">
                <a:extLst>
                  <a:ext uri="{FF2B5EF4-FFF2-40B4-BE49-F238E27FC236}">
                    <a16:creationId xmlns:a16="http://schemas.microsoft.com/office/drawing/2014/main" id="{D9A380F6-99F9-A562-EAC3-A43FE107DC8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443113" y="3743822"/>
                <a:ext cx="2748887" cy="2623958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BFA439D7-4619-698D-5DBC-CEB7537CF84A}"/>
              </a:ext>
            </a:extLst>
          </p:cNvPr>
          <p:cNvSpPr/>
          <p:nvPr/>
        </p:nvSpPr>
        <p:spPr>
          <a:xfrm>
            <a:off x="10007400" y="4697429"/>
            <a:ext cx="172285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78% </a:t>
            </a:r>
            <a:r>
              <a:rPr lang="en-GB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Discount</a:t>
            </a:r>
            <a:b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Y166</a:t>
            </a:r>
            <a:endParaRPr lang="en-GB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CDD579-D197-432C-1734-AFD2D37E6742}"/>
              </a:ext>
            </a:extLst>
          </p:cNvPr>
          <p:cNvSpPr txBox="1"/>
          <p:nvPr/>
        </p:nvSpPr>
        <p:spPr>
          <a:xfrm>
            <a:off x="4366517" y="831914"/>
            <a:ext cx="749242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AutoNum type="alphaUcPeriod" startAt="17"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process of removing unwanted material from the casting is called.</a:t>
            </a:r>
          </a:p>
          <a:p>
            <a:pPr marL="480472" indent="0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Fettling </a:t>
            </a:r>
          </a:p>
          <a:p>
            <a:pPr marL="480472" indent="0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Cleaning </a:t>
            </a:r>
          </a:p>
          <a:p>
            <a:pPr marL="480472" indent="0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Finishing </a:t>
            </a:r>
          </a:p>
          <a:p>
            <a:pPr marL="480472" indent="0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 Blowing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F44757-D9C7-69EF-E39F-7A3E3E9B2E81}"/>
              </a:ext>
            </a:extLst>
          </p:cNvPr>
          <p:cNvSpPr txBox="1"/>
          <p:nvPr/>
        </p:nvSpPr>
        <p:spPr>
          <a:xfrm>
            <a:off x="106556" y="311730"/>
            <a:ext cx="943114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000" b="1" i="0" dirty="0">
                <a:solidFill>
                  <a:srgbClr val="F1F1F1"/>
                </a:solidFill>
                <a:effectLst/>
                <a:latin typeface="YouTube Sans"/>
              </a:rPr>
              <a:t>SSC JE Mechanical Previous Year Questions + Answers | Mechanical Engineering</a:t>
            </a:r>
          </a:p>
        </p:txBody>
      </p:sp>
    </p:spTree>
    <p:extLst>
      <p:ext uri="{BB962C8B-B14F-4D97-AF65-F5344CB8AC3E}">
        <p14:creationId xmlns:p14="http://schemas.microsoft.com/office/powerpoint/2010/main" val="2394806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23496173-A9EB-6B46-AB2E-B84DCF0E3D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7214" y="0"/>
            <a:ext cx="12219214" cy="684276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B943855-5D9F-4F58-9F33-E24DA6B9F1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1281" y="3360580"/>
            <a:ext cx="24628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sz="2400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F039B638-FFE5-486B-A38F-4B76326B9D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40227" y="3893635"/>
            <a:ext cx="24628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sz="240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D023083C-E348-46CD-8ECF-309F891E12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6738" y="4564192"/>
            <a:ext cx="24628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sz="2400"/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CE19DF27-5B16-43B3-A8C8-0A0C2B939C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8673" y="45656"/>
            <a:ext cx="11148923" cy="543474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 w="38100"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72552" tIns="36276" rIns="72552" bIns="36276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buNone/>
            </a:pPr>
            <a:r>
              <a:rPr lang="en-IN" sz="2400" b="1" i="0" dirty="0">
                <a:solidFill>
                  <a:srgbClr val="F1F1F1"/>
                </a:solidFill>
                <a:effectLst/>
                <a:latin typeface="YouTube Sans"/>
              </a:rPr>
              <a:t>SSC JE Mechanical Previous Year Questions + Answers | Mechanical Engineering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CAC4A18F-9E1F-4F7F-A3C7-9B99799FFC9A}"/>
                  </a:ext>
                </a:extLst>
              </p14:cNvPr>
              <p14:cNvContentPartPr/>
              <p14:nvPr/>
            </p14:nvContentPartPr>
            <p14:xfrm>
              <a:off x="8312760" y="1042200"/>
              <a:ext cx="17280" cy="158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CAC4A18F-9E1F-4F7F-A3C7-9B99799FFC9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296920" y="978840"/>
                <a:ext cx="48600" cy="14256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48C92295-D6F4-4D43-862E-FDB3B94957F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0778" t="9926" r="13457" b="10596"/>
          <a:stretch/>
        </p:blipFill>
        <p:spPr>
          <a:xfrm>
            <a:off x="84404" y="61928"/>
            <a:ext cx="672327" cy="70201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32F022D-4FEC-134A-83C7-14CC89B891C5}"/>
              </a:ext>
            </a:extLst>
          </p:cNvPr>
          <p:cNvSpPr/>
          <p:nvPr/>
        </p:nvSpPr>
        <p:spPr>
          <a:xfrm>
            <a:off x="9872663" y="5866470"/>
            <a:ext cx="2319337" cy="523220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800" b="1" cap="none" spc="0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Code : “Y166”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08DF271-DFBF-A140-9073-6B92A857794F}"/>
              </a:ext>
            </a:extLst>
          </p:cNvPr>
          <p:cNvSpPr/>
          <p:nvPr/>
        </p:nvSpPr>
        <p:spPr>
          <a:xfrm>
            <a:off x="7838512" y="5880903"/>
            <a:ext cx="59984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</a:t>
            </a:r>
          </a:p>
        </p:txBody>
      </p: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B5329E67-01EA-5D49-B05F-E50BE5535685}"/>
              </a:ext>
            </a:extLst>
          </p:cNvPr>
          <p:cNvSpPr/>
          <p:nvPr/>
        </p:nvSpPr>
        <p:spPr>
          <a:xfrm>
            <a:off x="8853605" y="6120734"/>
            <a:ext cx="1071073" cy="297822"/>
          </a:xfrm>
          <a:prstGeom prst="parallelogram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96A2662E-2587-1B41-98E1-2CE92658299E}"/>
              </a:ext>
            </a:extLst>
          </p:cNvPr>
          <p:cNvSpPr/>
          <p:nvPr/>
        </p:nvSpPr>
        <p:spPr>
          <a:xfrm>
            <a:off x="3768649" y="545531"/>
            <a:ext cx="5084956" cy="763837"/>
          </a:xfrm>
          <a:prstGeom prst="roundRect">
            <a:avLst/>
          </a:prstGeom>
          <a:gradFill>
            <a:gsLst>
              <a:gs pos="13000">
                <a:srgbClr val="FF0000"/>
              </a:gs>
              <a:gs pos="69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Mechanical </a:t>
            </a:r>
            <a:r>
              <a:rPr lang="en-US" sz="3200" b="1" dirty="0" err="1"/>
              <a:t>Soormas</a:t>
            </a:r>
            <a:r>
              <a:rPr lang="en-US" sz="3200" b="1" dirty="0"/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47E30DB-8981-3F4D-BBC6-90F834462D00}"/>
              </a:ext>
            </a:extLst>
          </p:cNvPr>
          <p:cNvSpPr txBox="1"/>
          <p:nvPr/>
        </p:nvSpPr>
        <p:spPr>
          <a:xfrm>
            <a:off x="5223781" y="1492963"/>
            <a:ext cx="298427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Sourav Das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err="1">
                <a:solidFill>
                  <a:schemeClr val="bg1"/>
                </a:solidFill>
              </a:rPr>
              <a:t>Ajit</a:t>
            </a:r>
            <a:r>
              <a:rPr lang="en-US" sz="2000" dirty="0">
                <a:solidFill>
                  <a:schemeClr val="bg1"/>
                </a:solidFill>
              </a:rPr>
              <a:t> Singh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Rajat </a:t>
            </a:r>
            <a:r>
              <a:rPr lang="en-US" sz="2000" dirty="0" err="1">
                <a:solidFill>
                  <a:schemeClr val="bg1"/>
                </a:solidFill>
              </a:rPr>
              <a:t>Bobde</a:t>
            </a: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Yash </a:t>
            </a:r>
            <a:r>
              <a:rPr lang="en-US" sz="2000" dirty="0" err="1">
                <a:solidFill>
                  <a:schemeClr val="bg1"/>
                </a:solidFill>
              </a:rPr>
              <a:t>Menariya</a:t>
            </a: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err="1">
                <a:solidFill>
                  <a:schemeClr val="bg1"/>
                </a:solidFill>
              </a:rPr>
              <a:t>Subir</a:t>
            </a: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Piyush Mechanical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err="1">
                <a:solidFill>
                  <a:schemeClr val="bg1"/>
                </a:solidFill>
              </a:rPr>
              <a:t>Tathagat</a:t>
            </a:r>
            <a:r>
              <a:rPr lang="en-US" sz="2000" dirty="0">
                <a:solidFill>
                  <a:schemeClr val="bg1"/>
                </a:solidFill>
              </a:rPr>
              <a:t> Science academy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Ajay Kumar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Ravi Raj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err="1">
                <a:solidFill>
                  <a:schemeClr val="bg1"/>
                </a:solidFill>
              </a:rPr>
              <a:t>Ritick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Konwar</a:t>
            </a: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Lokesh </a:t>
            </a:r>
            <a:r>
              <a:rPr lang="en-US" sz="2000" dirty="0" err="1">
                <a:solidFill>
                  <a:schemeClr val="bg1"/>
                </a:solidFill>
              </a:rPr>
              <a:t>Varwan</a:t>
            </a: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Mr. </a:t>
            </a:r>
            <a:r>
              <a:rPr lang="en-US" sz="2000" dirty="0" err="1">
                <a:solidFill>
                  <a:schemeClr val="bg1"/>
                </a:solidFill>
              </a:rPr>
              <a:t>Dilip</a:t>
            </a:r>
            <a:r>
              <a:rPr lang="en-US" sz="2000" dirty="0">
                <a:solidFill>
                  <a:schemeClr val="bg1"/>
                </a:solidFill>
              </a:rPr>
              <a:t> Gupta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Shin Chain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err="1">
                <a:solidFill>
                  <a:schemeClr val="bg1"/>
                </a:solidFill>
              </a:rPr>
              <a:t>Reyaz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Samoon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1D26819-917C-524E-987C-40D04F7022E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462" b="89796" l="4651" r="90930">
                        <a14:foregroundMark x1="8140" y1="51577" x2="8140" y2="51577"/>
                        <a14:foregroundMark x1="4767" y1="56030" x2="4767" y2="56030"/>
                        <a14:foregroundMark x1="69186" y1="36178" x2="69186" y2="36178"/>
                        <a14:foregroundMark x1="29419" y1="29685" x2="29419" y2="29685"/>
                        <a14:foregroundMark x1="90930" y1="17996" x2="90930" y2="17996"/>
                        <a14:foregroundMark x1="43256" y1="68275" x2="43256" y2="68275"/>
                        <a14:foregroundMark x1="46395" y1="68089" x2="46395" y2="68089"/>
                        <a14:foregroundMark x1="49419" y1="69017" x2="49419" y2="69017"/>
                        <a14:foregroundMark x1="55814" y1="69573" x2="55814" y2="69573"/>
                        <a14:foregroundMark x1="64186" y1="67904" x2="64186" y2="67904"/>
                        <a14:foregroundMark x1="71279" y1="67904" x2="71279" y2="67904"/>
                        <a14:foregroundMark x1="78605" y1="68831" x2="78605" y2="68831"/>
                        <a14:foregroundMark x1="88023" y1="67532" x2="88023" y2="6753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30334" y="5484295"/>
            <a:ext cx="1716622" cy="107588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51B5C08-3CC0-5D50-2FA4-79E81B3BB7CF}"/>
              </a:ext>
            </a:extLst>
          </p:cNvPr>
          <p:cNvSpPr txBox="1"/>
          <p:nvPr/>
        </p:nvSpPr>
        <p:spPr>
          <a:xfrm>
            <a:off x="8677096" y="1413796"/>
            <a:ext cx="298427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err="1">
                <a:solidFill>
                  <a:schemeClr val="bg1"/>
                </a:solidFill>
              </a:rPr>
              <a:t>Anchal</a:t>
            </a:r>
            <a:r>
              <a:rPr lang="en-US" sz="2000" dirty="0">
                <a:solidFill>
                  <a:schemeClr val="bg1"/>
                </a:solidFill>
              </a:rPr>
              <a:t> Mishra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Aman Kumar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Pankaj </a:t>
            </a:r>
            <a:r>
              <a:rPr lang="en-US" sz="2000" dirty="0" err="1">
                <a:solidFill>
                  <a:schemeClr val="bg1"/>
                </a:solidFill>
              </a:rPr>
              <a:t>Mahato</a:t>
            </a: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Pragya Srivastava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Amar Jyoti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Sandeep Kumar Jha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Sahil Kumar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Gurdeep Singh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Ravi Singh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Shubham Shukla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Yash </a:t>
            </a:r>
            <a:r>
              <a:rPr lang="en-US" sz="2000" dirty="0" err="1">
                <a:solidFill>
                  <a:schemeClr val="bg1"/>
                </a:solidFill>
              </a:rPr>
              <a:t>Menariya</a:t>
            </a: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Raj Yadav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Ashish Tandon</a:t>
            </a:r>
          </a:p>
        </p:txBody>
      </p:sp>
    </p:spTree>
    <p:extLst>
      <p:ext uri="{BB962C8B-B14F-4D97-AF65-F5344CB8AC3E}">
        <p14:creationId xmlns:p14="http://schemas.microsoft.com/office/powerpoint/2010/main" val="1041891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23496173-A9EB-6B46-AB2E-B84DCF0E3D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7214" y="0"/>
            <a:ext cx="12219214" cy="684276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B943855-5D9F-4F58-9F33-E24DA6B9F1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1281" y="3360580"/>
            <a:ext cx="24628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sz="2400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F039B638-FFE5-486B-A38F-4B76326B9D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40227" y="3893635"/>
            <a:ext cx="24628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sz="240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D023083C-E348-46CD-8ECF-309F891E12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6738" y="4564192"/>
            <a:ext cx="24628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sz="2400"/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CE19DF27-5B16-43B3-A8C8-0A0C2B939C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8673" y="45656"/>
            <a:ext cx="11148923" cy="543474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 w="38100"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72552" tIns="36276" rIns="72552" bIns="36276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buNone/>
            </a:pPr>
            <a:r>
              <a:rPr lang="en-IN" sz="2400" b="1" i="0" dirty="0">
                <a:solidFill>
                  <a:srgbClr val="F1F1F1"/>
                </a:solidFill>
                <a:effectLst/>
                <a:latin typeface="YouTube Sans"/>
              </a:rPr>
              <a:t>SSC JE Mechanical Previous Year Questions + Answers | Mechanical Engineering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CAC4A18F-9E1F-4F7F-A3C7-9B99799FFC9A}"/>
                  </a:ext>
                </a:extLst>
              </p14:cNvPr>
              <p14:cNvContentPartPr/>
              <p14:nvPr/>
            </p14:nvContentPartPr>
            <p14:xfrm>
              <a:off x="8312760" y="1042200"/>
              <a:ext cx="17280" cy="158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CAC4A18F-9E1F-4F7F-A3C7-9B99799FFC9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296920" y="978840"/>
                <a:ext cx="48600" cy="14256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48C92295-D6F4-4D43-862E-FDB3B94957F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0778" t="9926" r="13457" b="10596"/>
          <a:stretch/>
        </p:blipFill>
        <p:spPr>
          <a:xfrm>
            <a:off x="84404" y="61928"/>
            <a:ext cx="672327" cy="70201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32F022D-4FEC-134A-83C7-14CC89B891C5}"/>
              </a:ext>
            </a:extLst>
          </p:cNvPr>
          <p:cNvSpPr/>
          <p:nvPr/>
        </p:nvSpPr>
        <p:spPr>
          <a:xfrm>
            <a:off x="9872663" y="5866470"/>
            <a:ext cx="2319337" cy="523220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800" b="1" cap="none" spc="0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Code : “Y166”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08DF271-DFBF-A140-9073-6B92A857794F}"/>
              </a:ext>
            </a:extLst>
          </p:cNvPr>
          <p:cNvSpPr/>
          <p:nvPr/>
        </p:nvSpPr>
        <p:spPr>
          <a:xfrm>
            <a:off x="7838512" y="5880903"/>
            <a:ext cx="59984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</a:t>
            </a:r>
          </a:p>
        </p:txBody>
      </p: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B5329E67-01EA-5D49-B05F-E50BE5535685}"/>
              </a:ext>
            </a:extLst>
          </p:cNvPr>
          <p:cNvSpPr/>
          <p:nvPr/>
        </p:nvSpPr>
        <p:spPr>
          <a:xfrm>
            <a:off x="8853605" y="6120734"/>
            <a:ext cx="1071073" cy="297822"/>
          </a:xfrm>
          <a:prstGeom prst="parallelogram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96A2662E-2587-1B41-98E1-2CE92658299E}"/>
              </a:ext>
            </a:extLst>
          </p:cNvPr>
          <p:cNvSpPr/>
          <p:nvPr/>
        </p:nvSpPr>
        <p:spPr>
          <a:xfrm>
            <a:off x="3768649" y="545531"/>
            <a:ext cx="5084956" cy="763837"/>
          </a:xfrm>
          <a:prstGeom prst="roundRect">
            <a:avLst/>
          </a:prstGeom>
          <a:gradFill>
            <a:gsLst>
              <a:gs pos="13000">
                <a:srgbClr val="FF0000"/>
              </a:gs>
              <a:gs pos="69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Mechanical </a:t>
            </a:r>
            <a:r>
              <a:rPr lang="en-US" sz="3200" b="1" dirty="0" err="1"/>
              <a:t>Soormas</a:t>
            </a:r>
            <a:r>
              <a:rPr lang="en-US" sz="3200" b="1" dirty="0"/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47E30DB-8981-3F4D-BBC6-90F834462D00}"/>
              </a:ext>
            </a:extLst>
          </p:cNvPr>
          <p:cNvSpPr txBox="1"/>
          <p:nvPr/>
        </p:nvSpPr>
        <p:spPr>
          <a:xfrm>
            <a:off x="5223781" y="1492963"/>
            <a:ext cx="298427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Rahul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err="1">
                <a:solidFill>
                  <a:schemeClr val="bg1"/>
                </a:solidFill>
              </a:rPr>
              <a:t>Eshika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Rajak</a:t>
            </a: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Raj Yadav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Underground Challenge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Nandan Mehta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err="1">
                <a:solidFill>
                  <a:schemeClr val="bg1"/>
                </a:solidFill>
              </a:rPr>
              <a:t>Pintu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Mahato</a:t>
            </a: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Kumari Manisha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Deepak Yadav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Rajesh </a:t>
            </a:r>
            <a:r>
              <a:rPr lang="en-US" sz="2000" dirty="0" err="1">
                <a:solidFill>
                  <a:schemeClr val="bg1"/>
                </a:solidFill>
              </a:rPr>
              <a:t>Rohila</a:t>
            </a: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Akhilesh Gupta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Vaibhav Naik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err="1">
                <a:solidFill>
                  <a:schemeClr val="bg1"/>
                </a:solidFill>
              </a:rPr>
              <a:t>Kuldeet</a:t>
            </a:r>
            <a:r>
              <a:rPr lang="en-US" sz="2000" dirty="0">
                <a:solidFill>
                  <a:schemeClr val="bg1"/>
                </a:solidFill>
              </a:rPr>
              <a:t> Das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Hardik Pal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Sonakshi </a:t>
            </a:r>
            <a:r>
              <a:rPr lang="en-US" sz="2000" dirty="0" err="1">
                <a:solidFill>
                  <a:schemeClr val="bg1"/>
                </a:solidFill>
              </a:rPr>
              <a:t>Pulast</a:t>
            </a: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err="1">
                <a:solidFill>
                  <a:schemeClr val="bg1"/>
                </a:solidFill>
              </a:rPr>
              <a:t>Khanbara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Bera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1D26819-917C-524E-987C-40D04F7022E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462" b="89796" l="4651" r="90930">
                        <a14:foregroundMark x1="8140" y1="51577" x2="8140" y2="51577"/>
                        <a14:foregroundMark x1="4767" y1="56030" x2="4767" y2="56030"/>
                        <a14:foregroundMark x1="69186" y1="36178" x2="69186" y2="36178"/>
                        <a14:foregroundMark x1="29419" y1="29685" x2="29419" y2="29685"/>
                        <a14:foregroundMark x1="90930" y1="17996" x2="90930" y2="17996"/>
                        <a14:foregroundMark x1="43256" y1="68275" x2="43256" y2="68275"/>
                        <a14:foregroundMark x1="46395" y1="68089" x2="46395" y2="68089"/>
                        <a14:foregroundMark x1="49419" y1="69017" x2="49419" y2="69017"/>
                        <a14:foregroundMark x1="55814" y1="69573" x2="55814" y2="69573"/>
                        <a14:foregroundMark x1="64186" y1="67904" x2="64186" y2="67904"/>
                        <a14:foregroundMark x1="71279" y1="67904" x2="71279" y2="67904"/>
                        <a14:foregroundMark x1="78605" y1="68831" x2="78605" y2="68831"/>
                        <a14:foregroundMark x1="88023" y1="67532" x2="88023" y2="6753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30334" y="5484295"/>
            <a:ext cx="1716622" cy="107588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1783BE2-FBE1-6DB1-EADD-D0B8681CB32C}"/>
              </a:ext>
            </a:extLst>
          </p:cNvPr>
          <p:cNvSpPr txBox="1"/>
          <p:nvPr/>
        </p:nvSpPr>
        <p:spPr>
          <a:xfrm>
            <a:off x="8496989" y="1411753"/>
            <a:ext cx="298427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err="1">
                <a:solidFill>
                  <a:schemeClr val="bg1"/>
                </a:solidFill>
              </a:rPr>
              <a:t>Bubly</a:t>
            </a:r>
            <a:r>
              <a:rPr lang="en-US" sz="2000" dirty="0">
                <a:solidFill>
                  <a:schemeClr val="bg1"/>
                </a:solidFill>
              </a:rPr>
              <a:t> Kumar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Om Prakash </a:t>
            </a:r>
            <a:r>
              <a:rPr lang="en-US" sz="2000" dirty="0" err="1">
                <a:solidFill>
                  <a:schemeClr val="bg1"/>
                </a:solidFill>
              </a:rPr>
              <a:t>Chaurasiya</a:t>
            </a: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Ela Sahoo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Pawan Singh Rana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err="1">
                <a:solidFill>
                  <a:schemeClr val="bg1"/>
                </a:solidFill>
              </a:rPr>
              <a:t>Shubhi</a:t>
            </a:r>
            <a:r>
              <a:rPr lang="en-US" sz="2000" dirty="0">
                <a:solidFill>
                  <a:schemeClr val="bg1"/>
                </a:solidFill>
              </a:rPr>
              <a:t> Tiwari</a:t>
            </a:r>
          </a:p>
        </p:txBody>
      </p:sp>
    </p:spTree>
    <p:extLst>
      <p:ext uri="{BB962C8B-B14F-4D97-AF65-F5344CB8AC3E}">
        <p14:creationId xmlns:p14="http://schemas.microsoft.com/office/powerpoint/2010/main" val="697252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-202492" y="1580229"/>
            <a:ext cx="3535600" cy="492443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968382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000" b="1" i="0" dirty="0">
                <a:solidFill>
                  <a:srgbClr val="F1F1F1"/>
                </a:solidFill>
                <a:effectLst/>
                <a:latin typeface="YouTube Sans"/>
              </a:rPr>
              <a:t>SSC JE Mechanical Previous Year Questions + Answers | Mechanical Engineering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solidFill>
            <a:srgbClr val="A2F33A">
              <a:alpha val="6904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Join Our Paid Batch :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SSC JE </a:t>
            </a:r>
            <a:r>
              <a:rPr lang="en-US" sz="2400" dirty="0">
                <a:solidFill>
                  <a:schemeClr val="tx1"/>
                </a:solidFill>
              </a:rPr>
              <a:t>Batch | </a:t>
            </a:r>
            <a:r>
              <a:rPr lang="en-US" sz="2400" dirty="0">
                <a:solidFill>
                  <a:schemeClr val="tx1"/>
                </a:solidFill>
                <a:hlinkClick r:id="rId4"/>
              </a:rPr>
              <a:t>Mahapack</a:t>
            </a:r>
            <a:r>
              <a:rPr lang="en-US" sz="2400" dirty="0">
                <a:solidFill>
                  <a:schemeClr val="tx1"/>
                </a:solidFill>
              </a:rPr>
              <a:t> Batch | Use Code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78% of Discount 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443113" y="3743822"/>
              <a:ext cx="2748887" cy="2623958"/>
            </p:xfrm>
            <a:graphic>
              <a:graphicData uri="http://schemas.microsoft.com/office/drawing/2017/model3d">
                <am3d:model3d r:embed="rId5">
                  <am3d:spPr>
                    <a:xfrm>
                      <a:off x="0" y="0"/>
                      <a:ext cx="2748887" cy="2623958"/>
                    </a:xfrm>
                    <a:prstGeom prst="rect">
                      <a:avLst/>
                    </a:prstGeom>
                  </am3d:spPr>
                  <am3d:camera>
                    <am3d:pos x="0" y="0" z="6561106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472002" d="1000000"/>
                    <am3d:preTrans dx="0" dy="-1718196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y="10800000"/>
                    <am3d:postTrans dx="0" dy="0" dz="0"/>
                  </am3d:trans>
                  <am3d:raster rName="Office3DRenderer" rVer="16.0.8326">
                    <am3d:blip r:embed="rId6"/>
                  </am3d:raster>
                  <am3d:objViewport viewportSz="393861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443113" y="3743822"/>
                <a:ext cx="2748887" cy="2623958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FA583182-C8D9-B904-92D3-AFEC4BBBAF81}"/>
              </a:ext>
            </a:extLst>
          </p:cNvPr>
          <p:cNvSpPr/>
          <p:nvPr/>
        </p:nvSpPr>
        <p:spPr>
          <a:xfrm>
            <a:off x="10007400" y="4697429"/>
            <a:ext cx="172285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78% </a:t>
            </a:r>
            <a:r>
              <a:rPr lang="en-GB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Discount</a:t>
            </a:r>
            <a:b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Y166</a:t>
            </a:r>
            <a:endParaRPr lang="en-GB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26" name="Picture 2" descr="प्यार में मोटिवेशनल शायरी | Motivation shayari">
            <a:extLst>
              <a:ext uri="{FF2B5EF4-FFF2-40B4-BE49-F238E27FC236}">
                <a16:creationId xmlns:a16="http://schemas.microsoft.com/office/drawing/2014/main" id="{AB859764-6D83-EE75-CF0F-2CE0EE22B2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60" b="17202"/>
          <a:stretch/>
        </p:blipFill>
        <p:spPr bwMode="auto">
          <a:xfrm>
            <a:off x="3310959" y="1009791"/>
            <a:ext cx="6284986" cy="3553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5226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-202492" y="1580229"/>
            <a:ext cx="3535600" cy="492443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5DF7EB75-F648-582A-62C4-892B0B898751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solidFill>
            <a:srgbClr val="A2F33A">
              <a:alpha val="6904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Join Our Paid Batch :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SSC JE </a:t>
            </a:r>
            <a:r>
              <a:rPr lang="en-US" sz="2400" dirty="0">
                <a:solidFill>
                  <a:schemeClr val="tx1"/>
                </a:solidFill>
              </a:rPr>
              <a:t>Batch | </a:t>
            </a:r>
            <a:r>
              <a:rPr lang="en-US" sz="2400" dirty="0">
                <a:solidFill>
                  <a:schemeClr val="tx1"/>
                </a:solidFill>
                <a:hlinkClick r:id="rId4"/>
              </a:rPr>
              <a:t>Mahapack</a:t>
            </a:r>
            <a:r>
              <a:rPr lang="en-US" sz="2400" dirty="0">
                <a:solidFill>
                  <a:schemeClr val="tx1"/>
                </a:solidFill>
              </a:rPr>
              <a:t> Batch | Use Code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78% of Discount 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4" name="3D Model 3" descr="Gold star">
                <a:extLst>
                  <a:ext uri="{FF2B5EF4-FFF2-40B4-BE49-F238E27FC236}">
                    <a16:creationId xmlns:a16="http://schemas.microsoft.com/office/drawing/2014/main" id="{D9A380F6-99F9-A562-EAC3-A43FE107DC80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443113" y="3743822"/>
              <a:ext cx="2748887" cy="2623958"/>
            </p:xfrm>
            <a:graphic>
              <a:graphicData uri="http://schemas.microsoft.com/office/drawing/2017/model3d">
                <am3d:model3d r:embed="rId5">
                  <am3d:spPr>
                    <a:xfrm>
                      <a:off x="0" y="0"/>
                      <a:ext cx="2748887" cy="2623958"/>
                    </a:xfrm>
                    <a:prstGeom prst="rect">
                      <a:avLst/>
                    </a:prstGeom>
                  </am3d:spPr>
                  <am3d:camera>
                    <am3d:pos x="0" y="0" z="6561106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472002" d="1000000"/>
                    <am3d:preTrans dx="0" dy="-1718196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y="10800000"/>
                    <am3d:postTrans dx="0" dy="0" dz="0"/>
                  </am3d:trans>
                  <am3d:raster rName="Office3DRenderer" rVer="16.0.8326">
                    <am3d:blip r:embed="rId6"/>
                  </am3d:raster>
                  <am3d:objViewport viewportSz="393861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" name="3D Model 3" descr="Gold star">
                <a:extLst>
                  <a:ext uri="{FF2B5EF4-FFF2-40B4-BE49-F238E27FC236}">
                    <a16:creationId xmlns:a16="http://schemas.microsoft.com/office/drawing/2014/main" id="{D9A380F6-99F9-A562-EAC3-A43FE107DC8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443113" y="3743822"/>
                <a:ext cx="2748887" cy="2623958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BFA439D7-4619-698D-5DBC-CEB7537CF84A}"/>
              </a:ext>
            </a:extLst>
          </p:cNvPr>
          <p:cNvSpPr/>
          <p:nvPr/>
        </p:nvSpPr>
        <p:spPr>
          <a:xfrm>
            <a:off x="10007400" y="4697429"/>
            <a:ext cx="172285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78% </a:t>
            </a:r>
            <a:r>
              <a:rPr lang="en-GB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Discount</a:t>
            </a:r>
            <a:b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Y166</a:t>
            </a:r>
            <a:endParaRPr lang="en-GB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CDD579-D197-432C-1734-AFD2D37E6742}"/>
              </a:ext>
            </a:extLst>
          </p:cNvPr>
          <p:cNvSpPr txBox="1"/>
          <p:nvPr/>
        </p:nvSpPr>
        <p:spPr>
          <a:xfrm>
            <a:off x="4366517" y="831914"/>
            <a:ext cx="7492429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 Which of the following chucks in the lathe machine is known as universal chuck_</a:t>
            </a:r>
          </a:p>
          <a:p>
            <a:pPr marL="514350" indent="-514350" algn="just">
              <a:buAutoNum type="alphaUcPeriod"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magnetic Chuck</a:t>
            </a:r>
          </a:p>
          <a:p>
            <a:pPr marL="514350" indent="-514350" algn="just">
              <a:buAutoNum type="alphaUcPeriod"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Face Plate</a:t>
            </a:r>
          </a:p>
          <a:p>
            <a:pPr marL="514350" indent="-514350" algn="just">
              <a:buAutoNum type="alphaUcPeriod"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Three Jaws Chuck</a:t>
            </a:r>
          </a:p>
          <a:p>
            <a:pPr marL="514350" indent="-514350" algn="just">
              <a:buAutoNum type="alphaUcPeriod"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Four Jaws Chuck</a:t>
            </a:r>
          </a:p>
          <a:p>
            <a:pPr marL="514350" indent="-514350" algn="just">
              <a:buAutoNum type="alphaUcPeriod"/>
            </a:pPr>
            <a:endParaRPr lang="en-US" altLang="en-US" sz="24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FFF2B0-7F55-C96A-DF33-0F540CECCF42}"/>
              </a:ext>
            </a:extLst>
          </p:cNvPr>
          <p:cNvSpPr txBox="1"/>
          <p:nvPr/>
        </p:nvSpPr>
        <p:spPr>
          <a:xfrm>
            <a:off x="106556" y="311730"/>
            <a:ext cx="943114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000" b="1" i="0" dirty="0">
                <a:solidFill>
                  <a:srgbClr val="F1F1F1"/>
                </a:solidFill>
                <a:effectLst/>
                <a:latin typeface="YouTube Sans"/>
              </a:rPr>
              <a:t>SSC JE Mechanical Previous Year Questions + Answers | Mechanical Engineering</a:t>
            </a:r>
          </a:p>
        </p:txBody>
      </p:sp>
    </p:spTree>
    <p:extLst>
      <p:ext uri="{BB962C8B-B14F-4D97-AF65-F5344CB8AC3E}">
        <p14:creationId xmlns:p14="http://schemas.microsoft.com/office/powerpoint/2010/main" val="529435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-202492" y="1580229"/>
            <a:ext cx="3535600" cy="492443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5DF7EB75-F648-582A-62C4-892B0B898751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solidFill>
            <a:srgbClr val="A2F33A">
              <a:alpha val="6904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Join Our Paid Batch :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SSC JE </a:t>
            </a:r>
            <a:r>
              <a:rPr lang="en-US" sz="2400" dirty="0">
                <a:solidFill>
                  <a:schemeClr val="tx1"/>
                </a:solidFill>
              </a:rPr>
              <a:t>Batch | </a:t>
            </a:r>
            <a:r>
              <a:rPr lang="en-US" sz="2400" dirty="0">
                <a:solidFill>
                  <a:schemeClr val="tx1"/>
                </a:solidFill>
                <a:hlinkClick r:id="rId4"/>
              </a:rPr>
              <a:t>Mahapack</a:t>
            </a:r>
            <a:r>
              <a:rPr lang="en-US" sz="2400" dirty="0">
                <a:solidFill>
                  <a:schemeClr val="tx1"/>
                </a:solidFill>
              </a:rPr>
              <a:t> Batch | Use Code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78% of Discount 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4" name="3D Model 3" descr="Gold star">
                <a:extLst>
                  <a:ext uri="{FF2B5EF4-FFF2-40B4-BE49-F238E27FC236}">
                    <a16:creationId xmlns:a16="http://schemas.microsoft.com/office/drawing/2014/main" id="{D9A380F6-99F9-A562-EAC3-A43FE107DC80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443113" y="3743822"/>
              <a:ext cx="2748887" cy="2623958"/>
            </p:xfrm>
            <a:graphic>
              <a:graphicData uri="http://schemas.microsoft.com/office/drawing/2017/model3d">
                <am3d:model3d r:embed="rId5">
                  <am3d:spPr>
                    <a:xfrm>
                      <a:off x="0" y="0"/>
                      <a:ext cx="2748887" cy="2623958"/>
                    </a:xfrm>
                    <a:prstGeom prst="rect">
                      <a:avLst/>
                    </a:prstGeom>
                  </am3d:spPr>
                  <am3d:camera>
                    <am3d:pos x="0" y="0" z="6561106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472002" d="1000000"/>
                    <am3d:preTrans dx="0" dy="-1718196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y="10800000"/>
                    <am3d:postTrans dx="0" dy="0" dz="0"/>
                  </am3d:trans>
                  <am3d:raster rName="Office3DRenderer" rVer="16.0.8326">
                    <am3d:blip r:embed="rId6"/>
                  </am3d:raster>
                  <am3d:objViewport viewportSz="393861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" name="3D Model 3" descr="Gold star">
                <a:extLst>
                  <a:ext uri="{FF2B5EF4-FFF2-40B4-BE49-F238E27FC236}">
                    <a16:creationId xmlns:a16="http://schemas.microsoft.com/office/drawing/2014/main" id="{D9A380F6-99F9-A562-EAC3-A43FE107DC8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443113" y="3743822"/>
                <a:ext cx="2748887" cy="2623958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BFA439D7-4619-698D-5DBC-CEB7537CF84A}"/>
              </a:ext>
            </a:extLst>
          </p:cNvPr>
          <p:cNvSpPr/>
          <p:nvPr/>
        </p:nvSpPr>
        <p:spPr>
          <a:xfrm>
            <a:off x="10007400" y="4697429"/>
            <a:ext cx="172285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78% </a:t>
            </a:r>
            <a:r>
              <a:rPr lang="en-GB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Discount</a:t>
            </a:r>
            <a:b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Y166</a:t>
            </a:r>
            <a:endParaRPr lang="en-GB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CDD579-D197-432C-1734-AFD2D37E6742}"/>
              </a:ext>
            </a:extLst>
          </p:cNvPr>
          <p:cNvSpPr txBox="1"/>
          <p:nvPr/>
        </p:nvSpPr>
        <p:spPr>
          <a:xfrm>
            <a:off x="4366517" y="831914"/>
            <a:ext cx="749242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 Area moment of inertia of the cross section of the beam resist!</a:t>
            </a:r>
          </a:p>
          <a:p>
            <a:pPr marL="514350" indent="-514350" algn="just">
              <a:buAutoNum type="alphaUcPeriod"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applied normal force</a:t>
            </a:r>
          </a:p>
          <a:p>
            <a:pPr marL="514350" indent="-514350" algn="just">
              <a:buAutoNum type="alphaUcPeriod"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Both the torque and bending moment</a:t>
            </a:r>
          </a:p>
          <a:p>
            <a:pPr marL="514350" indent="-514350" algn="just">
              <a:buAutoNum type="alphaUcPeriod"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applied torque</a:t>
            </a:r>
          </a:p>
          <a:p>
            <a:pPr marL="514350" indent="-514350" algn="just">
              <a:buAutoNum type="alphaUcPeriod"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applied bending moment of the beam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FFF2B0-7F55-C96A-DF33-0F540CECCF42}"/>
              </a:ext>
            </a:extLst>
          </p:cNvPr>
          <p:cNvSpPr txBox="1"/>
          <p:nvPr/>
        </p:nvSpPr>
        <p:spPr>
          <a:xfrm>
            <a:off x="106556" y="311730"/>
            <a:ext cx="943114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000" b="1" i="0" dirty="0">
                <a:solidFill>
                  <a:srgbClr val="F1F1F1"/>
                </a:solidFill>
                <a:effectLst/>
                <a:latin typeface="YouTube Sans"/>
              </a:rPr>
              <a:t>SSC JE Mechanical Previous Year Questions + Answers | Mechanical Engineering</a:t>
            </a:r>
          </a:p>
        </p:txBody>
      </p:sp>
    </p:spTree>
    <p:extLst>
      <p:ext uri="{BB962C8B-B14F-4D97-AF65-F5344CB8AC3E}">
        <p14:creationId xmlns:p14="http://schemas.microsoft.com/office/powerpoint/2010/main" val="1847309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-202492" y="1580229"/>
            <a:ext cx="3535600" cy="492443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5DF7EB75-F648-582A-62C4-892B0B898751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solidFill>
            <a:srgbClr val="A2F33A">
              <a:alpha val="6904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Join Our Paid Batch :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SSC JE </a:t>
            </a:r>
            <a:r>
              <a:rPr lang="en-US" sz="2400" dirty="0">
                <a:solidFill>
                  <a:schemeClr val="tx1"/>
                </a:solidFill>
              </a:rPr>
              <a:t>Batch | </a:t>
            </a:r>
            <a:r>
              <a:rPr lang="en-US" sz="2400" dirty="0">
                <a:solidFill>
                  <a:schemeClr val="tx1"/>
                </a:solidFill>
                <a:hlinkClick r:id="rId4"/>
              </a:rPr>
              <a:t>Mahapack</a:t>
            </a:r>
            <a:r>
              <a:rPr lang="en-US" sz="2400" dirty="0">
                <a:solidFill>
                  <a:schemeClr val="tx1"/>
                </a:solidFill>
              </a:rPr>
              <a:t> Batch | Use Code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78% of Discount 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4" name="3D Model 3" descr="Gold star">
                <a:extLst>
                  <a:ext uri="{FF2B5EF4-FFF2-40B4-BE49-F238E27FC236}">
                    <a16:creationId xmlns:a16="http://schemas.microsoft.com/office/drawing/2014/main" id="{D9A380F6-99F9-A562-EAC3-A43FE107DC80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443113" y="3743822"/>
              <a:ext cx="2748887" cy="2623958"/>
            </p:xfrm>
            <a:graphic>
              <a:graphicData uri="http://schemas.microsoft.com/office/drawing/2017/model3d">
                <am3d:model3d r:embed="rId5">
                  <am3d:spPr>
                    <a:xfrm>
                      <a:off x="0" y="0"/>
                      <a:ext cx="2748887" cy="2623958"/>
                    </a:xfrm>
                    <a:prstGeom prst="rect">
                      <a:avLst/>
                    </a:prstGeom>
                  </am3d:spPr>
                  <am3d:camera>
                    <am3d:pos x="0" y="0" z="6561106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472002" d="1000000"/>
                    <am3d:preTrans dx="0" dy="-1718196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y="10800000"/>
                    <am3d:postTrans dx="0" dy="0" dz="0"/>
                  </am3d:trans>
                  <am3d:raster rName="Office3DRenderer" rVer="16.0.8326">
                    <am3d:blip r:embed="rId6"/>
                  </am3d:raster>
                  <am3d:objViewport viewportSz="393861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" name="3D Model 3" descr="Gold star">
                <a:extLst>
                  <a:ext uri="{FF2B5EF4-FFF2-40B4-BE49-F238E27FC236}">
                    <a16:creationId xmlns:a16="http://schemas.microsoft.com/office/drawing/2014/main" id="{D9A380F6-99F9-A562-EAC3-A43FE107DC8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443113" y="3743822"/>
                <a:ext cx="2748887" cy="2623958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BFA439D7-4619-698D-5DBC-CEB7537CF84A}"/>
              </a:ext>
            </a:extLst>
          </p:cNvPr>
          <p:cNvSpPr/>
          <p:nvPr/>
        </p:nvSpPr>
        <p:spPr>
          <a:xfrm>
            <a:off x="10007400" y="4697429"/>
            <a:ext cx="172285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78% </a:t>
            </a:r>
            <a:r>
              <a:rPr lang="en-GB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Discount</a:t>
            </a:r>
            <a:b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Y166</a:t>
            </a:r>
            <a:endParaRPr lang="en-GB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CDD579-D197-432C-1734-AFD2D37E6742}"/>
              </a:ext>
            </a:extLst>
          </p:cNvPr>
          <p:cNvSpPr txBox="1"/>
          <p:nvPr/>
        </p:nvSpPr>
        <p:spPr>
          <a:xfrm>
            <a:off x="4366517" y="831914"/>
            <a:ext cx="749242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 Hunting is a phenomenon associated with!</a:t>
            </a:r>
          </a:p>
          <a:p>
            <a:pPr marL="514350" indent="-514350" algn="just">
              <a:buAutoNum type="alphaUcPeriod"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Flywheel</a:t>
            </a:r>
          </a:p>
          <a:p>
            <a:pPr marL="514350" indent="-514350" algn="just">
              <a:buAutoNum type="alphaUcPeriod"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Combustion</a:t>
            </a:r>
          </a:p>
          <a:p>
            <a:pPr marL="514350" indent="-514350" algn="just">
              <a:buAutoNum type="alphaUcPeriod"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Climbing</a:t>
            </a:r>
          </a:p>
          <a:p>
            <a:pPr marL="514350" indent="-514350" algn="just">
              <a:buAutoNum type="alphaUcPeriod"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None of the above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FFF2B0-7F55-C96A-DF33-0F540CECCF42}"/>
              </a:ext>
            </a:extLst>
          </p:cNvPr>
          <p:cNvSpPr txBox="1"/>
          <p:nvPr/>
        </p:nvSpPr>
        <p:spPr>
          <a:xfrm>
            <a:off x="106556" y="311730"/>
            <a:ext cx="943114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000" b="1" i="0" dirty="0">
                <a:solidFill>
                  <a:srgbClr val="F1F1F1"/>
                </a:solidFill>
                <a:effectLst/>
                <a:latin typeface="YouTube Sans"/>
              </a:rPr>
              <a:t>SSC JE Mechanical Previous Year Questions + Answers | Mechanical Engineering</a:t>
            </a:r>
          </a:p>
        </p:txBody>
      </p:sp>
    </p:spTree>
    <p:extLst>
      <p:ext uri="{BB962C8B-B14F-4D97-AF65-F5344CB8AC3E}">
        <p14:creationId xmlns:p14="http://schemas.microsoft.com/office/powerpoint/2010/main" val="30929804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2111</Words>
  <Application>Microsoft Macintosh PowerPoint</Application>
  <PresentationFormat>Widescreen</PresentationFormat>
  <Paragraphs>324</Paragraphs>
  <Slides>32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4" baseType="lpstr">
      <vt:lpstr>Apple Chancery</vt:lpstr>
      <vt:lpstr>Arial</vt:lpstr>
      <vt:lpstr>Britannic Bold</vt:lpstr>
      <vt:lpstr>Calibri</vt:lpstr>
      <vt:lpstr>Calibri Light</vt:lpstr>
      <vt:lpstr>Courier New</vt:lpstr>
      <vt:lpstr>Droid Sans</vt:lpstr>
      <vt:lpstr>inherit</vt:lpstr>
      <vt:lpstr>Roboto</vt:lpstr>
      <vt:lpstr>trebuchet</vt:lpstr>
      <vt:lpstr>YouTube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User111116390</dc:creator>
  <cp:lastModifiedBy>User111116390</cp:lastModifiedBy>
  <cp:revision>1</cp:revision>
  <dcterms:created xsi:type="dcterms:W3CDTF">2023-04-14T09:18:44Z</dcterms:created>
  <dcterms:modified xsi:type="dcterms:W3CDTF">2023-04-14T11:09:36Z</dcterms:modified>
</cp:coreProperties>
</file>