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2"/>
  </p:notesMasterIdLst>
  <p:sldIdLst>
    <p:sldId id="288" r:id="rId2"/>
    <p:sldId id="571" r:id="rId3"/>
    <p:sldId id="572" r:id="rId4"/>
    <p:sldId id="573" r:id="rId5"/>
    <p:sldId id="563" r:id="rId6"/>
    <p:sldId id="574" r:id="rId7"/>
    <p:sldId id="575" r:id="rId8"/>
    <p:sldId id="577" r:id="rId9"/>
    <p:sldId id="578" r:id="rId10"/>
    <p:sldId id="579" r:id="rId11"/>
    <p:sldId id="580" r:id="rId12"/>
    <p:sldId id="581" r:id="rId13"/>
    <p:sldId id="582" r:id="rId14"/>
    <p:sldId id="583" r:id="rId15"/>
    <p:sldId id="584" r:id="rId16"/>
    <p:sldId id="585" r:id="rId17"/>
    <p:sldId id="586" r:id="rId18"/>
    <p:sldId id="587" r:id="rId19"/>
    <p:sldId id="554" r:id="rId20"/>
    <p:sldId id="555" r:id="rId21"/>
    <p:sldId id="556" r:id="rId22"/>
    <p:sldId id="557" r:id="rId23"/>
    <p:sldId id="558" r:id="rId24"/>
    <p:sldId id="559" r:id="rId25"/>
    <p:sldId id="560" r:id="rId26"/>
    <p:sldId id="561" r:id="rId27"/>
    <p:sldId id="562" r:id="rId28"/>
    <p:sldId id="564" r:id="rId29"/>
    <p:sldId id="565" r:id="rId30"/>
    <p:sldId id="566" r:id="rId31"/>
    <p:sldId id="567" r:id="rId32"/>
    <p:sldId id="568" r:id="rId33"/>
    <p:sldId id="569" r:id="rId34"/>
    <p:sldId id="570" r:id="rId35"/>
    <p:sldId id="258" r:id="rId36"/>
    <p:sldId id="257" r:id="rId37"/>
    <p:sldId id="259" r:id="rId38"/>
    <p:sldId id="260" r:id="rId39"/>
    <p:sldId id="261" r:id="rId40"/>
    <p:sldId id="262" r:id="rId41"/>
    <p:sldId id="263" r:id="rId42"/>
    <p:sldId id="264" r:id="rId43"/>
    <p:sldId id="265" r:id="rId44"/>
    <p:sldId id="266" r:id="rId45"/>
    <p:sldId id="267" r:id="rId46"/>
    <p:sldId id="268" r:id="rId47"/>
    <p:sldId id="269" r:id="rId48"/>
    <p:sldId id="270" r:id="rId49"/>
    <p:sldId id="271" r:id="rId50"/>
    <p:sldId id="272" r:id="rId51"/>
    <p:sldId id="273" r:id="rId52"/>
    <p:sldId id="274" r:id="rId53"/>
    <p:sldId id="275" r:id="rId54"/>
    <p:sldId id="276" r:id="rId55"/>
    <p:sldId id="277" r:id="rId56"/>
    <p:sldId id="278" r:id="rId57"/>
    <p:sldId id="279" r:id="rId58"/>
    <p:sldId id="280" r:id="rId59"/>
    <p:sldId id="281" r:id="rId60"/>
    <p:sldId id="282" r:id="rId61"/>
    <p:sldId id="283" r:id="rId62"/>
    <p:sldId id="284" r:id="rId63"/>
    <p:sldId id="285" r:id="rId64"/>
    <p:sldId id="287" r:id="rId65"/>
    <p:sldId id="497" r:id="rId66"/>
    <p:sldId id="498" r:id="rId67"/>
    <p:sldId id="499" r:id="rId68"/>
    <p:sldId id="500" r:id="rId69"/>
    <p:sldId id="501" r:id="rId70"/>
    <p:sldId id="256" r:id="rId71"/>
    <p:sldId id="502" r:id="rId72"/>
    <p:sldId id="503" r:id="rId73"/>
    <p:sldId id="504" r:id="rId74"/>
    <p:sldId id="505" r:id="rId75"/>
    <p:sldId id="506" r:id="rId76"/>
    <p:sldId id="507" r:id="rId77"/>
    <p:sldId id="508" r:id="rId78"/>
    <p:sldId id="509" r:id="rId79"/>
    <p:sldId id="510" r:id="rId80"/>
    <p:sldId id="511" r:id="rId81"/>
    <p:sldId id="512" r:id="rId82"/>
    <p:sldId id="513" r:id="rId83"/>
    <p:sldId id="514" r:id="rId84"/>
    <p:sldId id="515" r:id="rId85"/>
    <p:sldId id="516" r:id="rId86"/>
    <p:sldId id="517" r:id="rId87"/>
    <p:sldId id="518" r:id="rId88"/>
    <p:sldId id="519" r:id="rId89"/>
    <p:sldId id="520" r:id="rId90"/>
    <p:sldId id="521" r:id="rId91"/>
    <p:sldId id="767" r:id="rId92"/>
    <p:sldId id="522" r:id="rId93"/>
    <p:sldId id="523" r:id="rId94"/>
    <p:sldId id="524" r:id="rId95"/>
    <p:sldId id="525" r:id="rId96"/>
    <p:sldId id="526" r:id="rId97"/>
    <p:sldId id="527" r:id="rId98"/>
    <p:sldId id="528" r:id="rId99"/>
    <p:sldId id="529" r:id="rId100"/>
    <p:sldId id="530" r:id="rId101"/>
    <p:sldId id="531" r:id="rId102"/>
    <p:sldId id="532" r:id="rId103"/>
    <p:sldId id="533" r:id="rId104"/>
    <p:sldId id="534" r:id="rId105"/>
    <p:sldId id="535" r:id="rId106"/>
    <p:sldId id="536" r:id="rId107"/>
    <p:sldId id="537" r:id="rId108"/>
    <p:sldId id="538" r:id="rId109"/>
    <p:sldId id="539" r:id="rId110"/>
    <p:sldId id="540" r:id="rId111"/>
    <p:sldId id="541" r:id="rId112"/>
    <p:sldId id="542" r:id="rId113"/>
    <p:sldId id="543" r:id="rId114"/>
    <p:sldId id="544" r:id="rId115"/>
    <p:sldId id="545" r:id="rId116"/>
    <p:sldId id="546" r:id="rId117"/>
    <p:sldId id="547" r:id="rId118"/>
    <p:sldId id="548" r:id="rId119"/>
    <p:sldId id="549" r:id="rId120"/>
    <p:sldId id="550" r:id="rId121"/>
    <p:sldId id="551" r:id="rId122"/>
    <p:sldId id="552" r:id="rId123"/>
    <p:sldId id="553" r:id="rId124"/>
    <p:sldId id="588" r:id="rId125"/>
    <p:sldId id="589" r:id="rId126"/>
    <p:sldId id="590" r:id="rId127"/>
    <p:sldId id="591" r:id="rId128"/>
    <p:sldId id="592" r:id="rId129"/>
    <p:sldId id="593" r:id="rId130"/>
    <p:sldId id="594" r:id="rId131"/>
    <p:sldId id="595" r:id="rId132"/>
    <p:sldId id="596" r:id="rId133"/>
    <p:sldId id="597" r:id="rId134"/>
    <p:sldId id="598" r:id="rId135"/>
    <p:sldId id="599" r:id="rId136"/>
    <p:sldId id="600" r:id="rId137"/>
    <p:sldId id="601" r:id="rId138"/>
    <p:sldId id="602" r:id="rId139"/>
    <p:sldId id="628" r:id="rId140"/>
    <p:sldId id="629" r:id="rId141"/>
    <p:sldId id="630" r:id="rId142"/>
    <p:sldId id="631" r:id="rId143"/>
    <p:sldId id="632" r:id="rId144"/>
    <p:sldId id="768" r:id="rId145"/>
    <p:sldId id="608" r:id="rId146"/>
    <p:sldId id="610" r:id="rId147"/>
    <p:sldId id="611" r:id="rId148"/>
    <p:sldId id="612" r:id="rId149"/>
    <p:sldId id="613" r:id="rId150"/>
    <p:sldId id="614" r:id="rId151"/>
    <p:sldId id="615" r:id="rId152"/>
    <p:sldId id="616" r:id="rId153"/>
    <p:sldId id="618" r:id="rId154"/>
    <p:sldId id="621" r:id="rId155"/>
    <p:sldId id="622" r:id="rId156"/>
    <p:sldId id="623" r:id="rId157"/>
    <p:sldId id="624" r:id="rId158"/>
    <p:sldId id="625" r:id="rId159"/>
    <p:sldId id="626" r:id="rId160"/>
    <p:sldId id="627" r:id="rId161"/>
    <p:sldId id="633" r:id="rId162"/>
    <p:sldId id="634" r:id="rId163"/>
    <p:sldId id="635" r:id="rId164"/>
    <p:sldId id="636" r:id="rId165"/>
    <p:sldId id="637" r:id="rId166"/>
    <p:sldId id="638" r:id="rId167"/>
    <p:sldId id="639" r:id="rId168"/>
    <p:sldId id="640" r:id="rId169"/>
    <p:sldId id="641" r:id="rId170"/>
    <p:sldId id="643" r:id="rId171"/>
    <p:sldId id="644" r:id="rId172"/>
    <p:sldId id="645" r:id="rId173"/>
    <p:sldId id="646" r:id="rId174"/>
    <p:sldId id="647" r:id="rId175"/>
    <p:sldId id="648" r:id="rId176"/>
    <p:sldId id="649" r:id="rId177"/>
    <p:sldId id="650" r:id="rId178"/>
    <p:sldId id="651" r:id="rId179"/>
    <p:sldId id="652" r:id="rId180"/>
    <p:sldId id="653" r:id="rId181"/>
    <p:sldId id="654" r:id="rId182"/>
    <p:sldId id="655" r:id="rId183"/>
    <p:sldId id="656" r:id="rId184"/>
    <p:sldId id="657" r:id="rId185"/>
    <p:sldId id="658" r:id="rId186"/>
    <p:sldId id="659" r:id="rId187"/>
    <p:sldId id="660" r:id="rId188"/>
    <p:sldId id="661" r:id="rId189"/>
    <p:sldId id="662" r:id="rId190"/>
    <p:sldId id="663" r:id="rId191"/>
    <p:sldId id="664" r:id="rId192"/>
    <p:sldId id="665" r:id="rId193"/>
    <p:sldId id="666" r:id="rId194"/>
    <p:sldId id="667" r:id="rId195"/>
    <p:sldId id="668" r:id="rId196"/>
    <p:sldId id="669" r:id="rId197"/>
    <p:sldId id="670" r:id="rId198"/>
    <p:sldId id="671" r:id="rId199"/>
    <p:sldId id="672" r:id="rId200"/>
    <p:sldId id="673" r:id="rId201"/>
    <p:sldId id="770" r:id="rId202"/>
    <p:sldId id="674" r:id="rId203"/>
    <p:sldId id="675" r:id="rId204"/>
    <p:sldId id="676" r:id="rId205"/>
    <p:sldId id="677" r:id="rId206"/>
    <p:sldId id="678" r:id="rId207"/>
    <p:sldId id="679" r:id="rId208"/>
    <p:sldId id="680" r:id="rId209"/>
    <p:sldId id="681" r:id="rId210"/>
    <p:sldId id="682" r:id="rId211"/>
    <p:sldId id="683" r:id="rId212"/>
    <p:sldId id="299" r:id="rId213"/>
    <p:sldId id="300" r:id="rId214"/>
    <p:sldId id="301" r:id="rId215"/>
    <p:sldId id="302" r:id="rId216"/>
    <p:sldId id="303" r:id="rId217"/>
    <p:sldId id="304" r:id="rId218"/>
    <p:sldId id="305" r:id="rId219"/>
    <p:sldId id="307" r:id="rId220"/>
    <p:sldId id="308" r:id="rId221"/>
    <p:sldId id="309" r:id="rId222"/>
    <p:sldId id="310" r:id="rId223"/>
    <p:sldId id="311" r:id="rId224"/>
    <p:sldId id="312" r:id="rId225"/>
    <p:sldId id="313" r:id="rId226"/>
    <p:sldId id="314" r:id="rId227"/>
    <p:sldId id="315" r:id="rId228"/>
    <p:sldId id="316" r:id="rId229"/>
    <p:sldId id="317" r:id="rId230"/>
    <p:sldId id="318" r:id="rId231"/>
    <p:sldId id="319" r:id="rId232"/>
    <p:sldId id="320" r:id="rId233"/>
    <p:sldId id="321" r:id="rId234"/>
    <p:sldId id="322" r:id="rId235"/>
    <p:sldId id="323" r:id="rId236"/>
    <p:sldId id="324" r:id="rId237"/>
    <p:sldId id="325" r:id="rId238"/>
    <p:sldId id="326" r:id="rId239"/>
    <p:sldId id="327" r:id="rId240"/>
    <p:sldId id="328" r:id="rId241"/>
    <p:sldId id="329" r:id="rId242"/>
    <p:sldId id="729" r:id="rId243"/>
    <p:sldId id="730" r:id="rId244"/>
    <p:sldId id="731" r:id="rId245"/>
    <p:sldId id="732" r:id="rId246"/>
    <p:sldId id="733" r:id="rId247"/>
    <p:sldId id="296" r:id="rId248"/>
    <p:sldId id="734" r:id="rId249"/>
    <p:sldId id="735" r:id="rId250"/>
    <p:sldId id="736" r:id="rId251"/>
    <p:sldId id="737" r:id="rId252"/>
    <p:sldId id="738" r:id="rId253"/>
    <p:sldId id="739" r:id="rId254"/>
    <p:sldId id="740" r:id="rId255"/>
    <p:sldId id="741" r:id="rId256"/>
    <p:sldId id="742" r:id="rId257"/>
    <p:sldId id="743" r:id="rId258"/>
    <p:sldId id="744" r:id="rId259"/>
    <p:sldId id="745" r:id="rId260"/>
    <p:sldId id="746" r:id="rId261"/>
    <p:sldId id="747" r:id="rId262"/>
    <p:sldId id="748" r:id="rId263"/>
    <p:sldId id="749" r:id="rId264"/>
    <p:sldId id="750" r:id="rId265"/>
    <p:sldId id="751" r:id="rId266"/>
    <p:sldId id="752" r:id="rId267"/>
    <p:sldId id="753" r:id="rId268"/>
    <p:sldId id="754" r:id="rId269"/>
    <p:sldId id="755" r:id="rId270"/>
    <p:sldId id="756" r:id="rId271"/>
    <p:sldId id="757" r:id="rId272"/>
    <p:sldId id="758" r:id="rId273"/>
    <p:sldId id="759" r:id="rId274"/>
    <p:sldId id="760" r:id="rId275"/>
    <p:sldId id="306" r:id="rId276"/>
    <p:sldId id="761" r:id="rId277"/>
    <p:sldId id="764" r:id="rId278"/>
    <p:sldId id="765" r:id="rId279"/>
    <p:sldId id="766" r:id="rId280"/>
    <p:sldId id="685" r:id="rId28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06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09" autoAdjust="0"/>
    <p:restoredTop sz="94660"/>
  </p:normalViewPr>
  <p:slideViewPr>
    <p:cSldViewPr snapToGrid="0">
      <p:cViewPr varScale="1">
        <p:scale>
          <a:sx n="91" d="100"/>
          <a:sy n="91" d="100"/>
        </p:scale>
        <p:origin x="33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slide" Target="slides/slide259.xml"/><Relationship Id="rId265" Type="http://schemas.openxmlformats.org/officeDocument/2006/relationships/slide" Target="slides/slide264.xml"/><Relationship Id="rId281" Type="http://schemas.openxmlformats.org/officeDocument/2006/relationships/slide" Target="slides/slide280.xml"/><Relationship Id="rId286"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slide" Target="slides/slide275.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viewProps" Target="view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theme" Target="theme/theme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A0E53E-B10B-4717-B5E0-5CB5C9E220E6}" type="datetimeFigureOut">
              <a:rPr lang="en-US" smtClean="0"/>
              <a:t>7/11/2022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D0BBAF-CC47-4BE3-A8FB-56C9B47B1AB0}" type="slidenum">
              <a:rPr lang="en-US" smtClean="0"/>
              <a:t>‹#›</a:t>
            </a:fld>
            <a:endParaRPr lang="en-US"/>
          </a:p>
        </p:txBody>
      </p:sp>
    </p:spTree>
    <p:extLst>
      <p:ext uri="{BB962C8B-B14F-4D97-AF65-F5344CB8AC3E}">
        <p14:creationId xmlns:p14="http://schemas.microsoft.com/office/powerpoint/2010/main" val="66395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575462C-0068-4D6B-8946-AB56055188F3}" type="slidenum">
              <a:rPr lang="en-IN" smtClean="0"/>
              <a:t>206</a:t>
            </a:fld>
            <a:endParaRPr lang="en-IN"/>
          </a:p>
        </p:txBody>
      </p:sp>
    </p:spTree>
    <p:extLst>
      <p:ext uri="{BB962C8B-B14F-4D97-AF65-F5344CB8AC3E}">
        <p14:creationId xmlns:p14="http://schemas.microsoft.com/office/powerpoint/2010/main" val="3343588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53C4B8F-B071-4237-98F4-D6CA9116197B}" type="slidenum">
              <a:rPr lang="en-IN" smtClean="0"/>
              <a:t>244</a:t>
            </a:fld>
            <a:endParaRPr lang="en-IN"/>
          </a:p>
        </p:txBody>
      </p:sp>
    </p:spTree>
    <p:extLst>
      <p:ext uri="{BB962C8B-B14F-4D97-AF65-F5344CB8AC3E}">
        <p14:creationId xmlns:p14="http://schemas.microsoft.com/office/powerpoint/2010/main" val="3802587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53C4B8F-B071-4237-98F4-D6CA9116197B}" type="slidenum">
              <a:rPr lang="en-IN" smtClean="0"/>
              <a:t>255</a:t>
            </a:fld>
            <a:endParaRPr lang="en-IN"/>
          </a:p>
        </p:txBody>
      </p:sp>
    </p:spTree>
    <p:extLst>
      <p:ext uri="{BB962C8B-B14F-4D97-AF65-F5344CB8AC3E}">
        <p14:creationId xmlns:p14="http://schemas.microsoft.com/office/powerpoint/2010/main" val="2414434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53C4B8F-B071-4237-98F4-D6CA9116197B}" type="slidenum">
              <a:rPr lang="en-IN" smtClean="0"/>
              <a:t>257</a:t>
            </a:fld>
            <a:endParaRPr lang="en-IN"/>
          </a:p>
        </p:txBody>
      </p:sp>
    </p:spTree>
    <p:extLst>
      <p:ext uri="{BB962C8B-B14F-4D97-AF65-F5344CB8AC3E}">
        <p14:creationId xmlns:p14="http://schemas.microsoft.com/office/powerpoint/2010/main" val="3665295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EE38EF-5471-4CD5-ABE3-F64EA388A651}" type="datetimeFigureOut">
              <a:rPr lang="en-US" smtClean="0"/>
              <a:t>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7A0AB7-5505-4685-A756-667B17E936C0}" type="slidenum">
              <a:rPr lang="en-US" smtClean="0"/>
              <a:t>‹#›</a:t>
            </a:fld>
            <a:endParaRPr lang="en-US"/>
          </a:p>
        </p:txBody>
      </p:sp>
    </p:spTree>
    <p:extLst>
      <p:ext uri="{BB962C8B-B14F-4D97-AF65-F5344CB8AC3E}">
        <p14:creationId xmlns:p14="http://schemas.microsoft.com/office/powerpoint/2010/main" val="3489940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EE38EF-5471-4CD5-ABE3-F64EA388A651}" type="datetimeFigureOut">
              <a:rPr lang="en-US" smtClean="0"/>
              <a:t>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7A0AB7-5505-4685-A756-667B17E936C0}" type="slidenum">
              <a:rPr lang="en-US" smtClean="0"/>
              <a:t>‹#›</a:t>
            </a:fld>
            <a:endParaRPr lang="en-US"/>
          </a:p>
        </p:txBody>
      </p:sp>
    </p:spTree>
    <p:extLst>
      <p:ext uri="{BB962C8B-B14F-4D97-AF65-F5344CB8AC3E}">
        <p14:creationId xmlns:p14="http://schemas.microsoft.com/office/powerpoint/2010/main" val="3232649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EE38EF-5471-4CD5-ABE3-F64EA388A651}" type="datetimeFigureOut">
              <a:rPr lang="en-US" smtClean="0"/>
              <a:t>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7A0AB7-5505-4685-A756-667B17E936C0}" type="slidenum">
              <a:rPr lang="en-US" smtClean="0"/>
              <a:t>‹#›</a:t>
            </a:fld>
            <a:endParaRPr lang="en-US"/>
          </a:p>
        </p:txBody>
      </p:sp>
    </p:spTree>
    <p:extLst>
      <p:ext uri="{BB962C8B-B14F-4D97-AF65-F5344CB8AC3E}">
        <p14:creationId xmlns:p14="http://schemas.microsoft.com/office/powerpoint/2010/main" val="3780075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EE38EF-5471-4CD5-ABE3-F64EA388A651}" type="datetimeFigureOut">
              <a:rPr lang="en-US" smtClean="0"/>
              <a:t>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7A0AB7-5505-4685-A756-667B17E936C0}" type="slidenum">
              <a:rPr lang="en-US" smtClean="0"/>
              <a:t>‹#›</a:t>
            </a:fld>
            <a:endParaRPr lang="en-US"/>
          </a:p>
        </p:txBody>
      </p:sp>
    </p:spTree>
    <p:extLst>
      <p:ext uri="{BB962C8B-B14F-4D97-AF65-F5344CB8AC3E}">
        <p14:creationId xmlns:p14="http://schemas.microsoft.com/office/powerpoint/2010/main" val="2999751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EE38EF-5471-4CD5-ABE3-F64EA388A651}" type="datetimeFigureOut">
              <a:rPr lang="en-US" smtClean="0"/>
              <a:t>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7A0AB7-5505-4685-A756-667B17E936C0}" type="slidenum">
              <a:rPr lang="en-US" smtClean="0"/>
              <a:t>‹#›</a:t>
            </a:fld>
            <a:endParaRPr lang="en-US"/>
          </a:p>
        </p:txBody>
      </p:sp>
    </p:spTree>
    <p:extLst>
      <p:ext uri="{BB962C8B-B14F-4D97-AF65-F5344CB8AC3E}">
        <p14:creationId xmlns:p14="http://schemas.microsoft.com/office/powerpoint/2010/main" val="4201007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EE38EF-5471-4CD5-ABE3-F64EA388A651}" type="datetimeFigureOut">
              <a:rPr lang="en-US" smtClean="0"/>
              <a:t>7/11/2022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7A0AB7-5505-4685-A756-667B17E936C0}" type="slidenum">
              <a:rPr lang="en-US" smtClean="0"/>
              <a:t>‹#›</a:t>
            </a:fld>
            <a:endParaRPr lang="en-US"/>
          </a:p>
        </p:txBody>
      </p:sp>
    </p:spTree>
    <p:extLst>
      <p:ext uri="{BB962C8B-B14F-4D97-AF65-F5344CB8AC3E}">
        <p14:creationId xmlns:p14="http://schemas.microsoft.com/office/powerpoint/2010/main" val="1477763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EE38EF-5471-4CD5-ABE3-F64EA388A651}" type="datetimeFigureOut">
              <a:rPr lang="en-US" smtClean="0"/>
              <a:t>7/11/2022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7A0AB7-5505-4685-A756-667B17E936C0}" type="slidenum">
              <a:rPr lang="en-US" smtClean="0"/>
              <a:t>‹#›</a:t>
            </a:fld>
            <a:endParaRPr lang="en-US"/>
          </a:p>
        </p:txBody>
      </p:sp>
    </p:spTree>
    <p:extLst>
      <p:ext uri="{BB962C8B-B14F-4D97-AF65-F5344CB8AC3E}">
        <p14:creationId xmlns:p14="http://schemas.microsoft.com/office/powerpoint/2010/main" val="224005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EE38EF-5471-4CD5-ABE3-F64EA388A651}" type="datetimeFigureOut">
              <a:rPr lang="en-US" smtClean="0"/>
              <a:t>7/11/2022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7A0AB7-5505-4685-A756-667B17E936C0}" type="slidenum">
              <a:rPr lang="en-US" smtClean="0"/>
              <a:t>‹#›</a:t>
            </a:fld>
            <a:endParaRPr lang="en-US"/>
          </a:p>
        </p:txBody>
      </p:sp>
    </p:spTree>
    <p:extLst>
      <p:ext uri="{BB962C8B-B14F-4D97-AF65-F5344CB8AC3E}">
        <p14:creationId xmlns:p14="http://schemas.microsoft.com/office/powerpoint/2010/main" val="4051320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EE38EF-5471-4CD5-ABE3-F64EA388A651}" type="datetimeFigureOut">
              <a:rPr lang="en-US" smtClean="0"/>
              <a:t>7/11/2022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7A0AB7-5505-4685-A756-667B17E936C0}" type="slidenum">
              <a:rPr lang="en-US" smtClean="0"/>
              <a:t>‹#›</a:t>
            </a:fld>
            <a:endParaRPr lang="en-US"/>
          </a:p>
        </p:txBody>
      </p:sp>
    </p:spTree>
    <p:extLst>
      <p:ext uri="{BB962C8B-B14F-4D97-AF65-F5344CB8AC3E}">
        <p14:creationId xmlns:p14="http://schemas.microsoft.com/office/powerpoint/2010/main" val="2440888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EE38EF-5471-4CD5-ABE3-F64EA388A651}" type="datetimeFigureOut">
              <a:rPr lang="en-US" smtClean="0"/>
              <a:t>7/11/2022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7A0AB7-5505-4685-A756-667B17E936C0}" type="slidenum">
              <a:rPr lang="en-US" smtClean="0"/>
              <a:t>‹#›</a:t>
            </a:fld>
            <a:endParaRPr lang="en-US"/>
          </a:p>
        </p:txBody>
      </p:sp>
    </p:spTree>
    <p:extLst>
      <p:ext uri="{BB962C8B-B14F-4D97-AF65-F5344CB8AC3E}">
        <p14:creationId xmlns:p14="http://schemas.microsoft.com/office/powerpoint/2010/main" val="1615802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EE38EF-5471-4CD5-ABE3-F64EA388A651}" type="datetimeFigureOut">
              <a:rPr lang="en-US" smtClean="0"/>
              <a:t>7/11/2022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7A0AB7-5505-4685-A756-667B17E936C0}" type="slidenum">
              <a:rPr lang="en-US" smtClean="0"/>
              <a:t>‹#›</a:t>
            </a:fld>
            <a:endParaRPr lang="en-US"/>
          </a:p>
        </p:txBody>
      </p:sp>
    </p:spTree>
    <p:extLst>
      <p:ext uri="{BB962C8B-B14F-4D97-AF65-F5344CB8AC3E}">
        <p14:creationId xmlns:p14="http://schemas.microsoft.com/office/powerpoint/2010/main" val="1051526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EE38EF-5471-4CD5-ABE3-F64EA388A651}" type="datetimeFigureOut">
              <a:rPr lang="en-US" smtClean="0"/>
              <a:t>7/11/2022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7A0AB7-5505-4685-A756-667B17E936C0}" type="slidenum">
              <a:rPr lang="en-US" smtClean="0"/>
              <a:t>‹#›</a:t>
            </a:fld>
            <a:endParaRPr lang="en-US"/>
          </a:p>
        </p:txBody>
      </p:sp>
    </p:spTree>
    <p:extLst>
      <p:ext uri="{BB962C8B-B14F-4D97-AF65-F5344CB8AC3E}">
        <p14:creationId xmlns:p14="http://schemas.microsoft.com/office/powerpoint/2010/main" val="117551134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image" Target="../media/image500.png"/><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image" Target="../media/image540.png"/><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29.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7782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236593" y="6302326"/>
            <a:ext cx="1842868" cy="351692"/>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Bookman Old Style" panose="02050604050505020204" pitchFamily="18" charset="0"/>
              </a:rPr>
              <a:t>Sonu</a:t>
            </a:r>
            <a:r>
              <a:rPr lang="en-US" sz="2800" b="1" dirty="0">
                <a:latin typeface="Bookman Old Style" panose="02050604050505020204" pitchFamily="18" charset="0"/>
              </a:rPr>
              <a:t> Sir</a:t>
            </a:r>
          </a:p>
        </p:txBody>
      </p:sp>
      <p:sp>
        <p:nvSpPr>
          <p:cNvPr id="5" name="Rectangle 4"/>
          <p:cNvSpPr/>
          <p:nvPr/>
        </p:nvSpPr>
        <p:spPr>
          <a:xfrm>
            <a:off x="112543" y="6119446"/>
            <a:ext cx="1589649" cy="463062"/>
          </a:xfrm>
          <a:prstGeom prst="rect">
            <a:avLst/>
          </a:prstGeom>
          <a:solidFill>
            <a:srgbClr val="00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Bookman Old Style" panose="02050604050505020204" pitchFamily="18" charset="0"/>
              </a:rPr>
              <a:t>Physics</a:t>
            </a:r>
          </a:p>
        </p:txBody>
      </p:sp>
      <p:sp>
        <p:nvSpPr>
          <p:cNvPr id="9" name="TextBox 8">
            <a:extLst>
              <a:ext uri="{FF2B5EF4-FFF2-40B4-BE49-F238E27FC236}">
                <a16:creationId xmlns:a16="http://schemas.microsoft.com/office/drawing/2014/main" id="{CCE032AC-11D0-58CA-6CE1-8D0005B680E7}"/>
              </a:ext>
            </a:extLst>
          </p:cNvPr>
          <p:cNvSpPr txBox="1"/>
          <p:nvPr/>
        </p:nvSpPr>
        <p:spPr>
          <a:xfrm>
            <a:off x="2615609" y="975143"/>
            <a:ext cx="9463852" cy="4493538"/>
          </a:xfrm>
          <a:prstGeom prst="rect">
            <a:avLst/>
          </a:prstGeom>
          <a:noFill/>
        </p:spPr>
        <p:txBody>
          <a:bodyPr wrap="square">
            <a:spAutoFit/>
          </a:bodyPr>
          <a:lstStyle/>
          <a:p>
            <a:pPr algn="l" fontAlgn="base"/>
            <a:r>
              <a:rPr lang="en-US" sz="2600" b="1" i="0" dirty="0">
                <a:effectLst/>
                <a:latin typeface="Bookman Old Style" panose="02050604050505020204" pitchFamily="18" charset="0"/>
              </a:rPr>
              <a:t>Physical Quantities that have not same dimensions</a:t>
            </a:r>
          </a:p>
          <a:p>
            <a:pPr marL="514350" indent="-514350" algn="l" fontAlgn="base">
              <a:buFont typeface="+mj-lt"/>
              <a:buAutoNum type="alphaLcPeriod"/>
            </a:pPr>
            <a:r>
              <a:rPr lang="en-US" sz="2600" b="1" i="0" dirty="0">
                <a:effectLst/>
                <a:latin typeface="Bookman Old Style" panose="02050604050505020204" pitchFamily="18" charset="0"/>
              </a:rPr>
              <a:t>Tension and Surface Tension</a:t>
            </a:r>
          </a:p>
          <a:p>
            <a:pPr marL="514350" indent="-514350" algn="l" fontAlgn="base">
              <a:buFont typeface="+mj-lt"/>
              <a:buAutoNum type="alphaLcPeriod"/>
            </a:pPr>
            <a:r>
              <a:rPr lang="en-US" sz="2600" b="1" i="0" dirty="0">
                <a:effectLst/>
                <a:latin typeface="Bookman Old Style" panose="02050604050505020204" pitchFamily="18" charset="0"/>
              </a:rPr>
              <a:t>torque and work</a:t>
            </a:r>
          </a:p>
          <a:p>
            <a:pPr marL="514350" indent="-514350" algn="l" fontAlgn="base">
              <a:buFont typeface="+mj-lt"/>
              <a:buAutoNum type="alphaLcPeriod"/>
            </a:pPr>
            <a:r>
              <a:rPr lang="en-US" sz="2600" b="1" i="0" dirty="0">
                <a:effectLst/>
                <a:latin typeface="Bookman Old Style" panose="02050604050505020204" pitchFamily="18" charset="0"/>
              </a:rPr>
              <a:t>Angular momentum and Plank's Constant</a:t>
            </a:r>
          </a:p>
          <a:p>
            <a:pPr marL="514350" indent="-514350" algn="l" fontAlgn="base">
              <a:buFont typeface="+mj-lt"/>
              <a:buAutoNum type="alphaLcPeriod"/>
            </a:pPr>
            <a:r>
              <a:rPr lang="en-US" sz="2600" b="1" i="0" dirty="0">
                <a:effectLst/>
                <a:latin typeface="Bookman Old Style" panose="02050604050505020204" pitchFamily="18" charset="0"/>
              </a:rPr>
              <a:t>Stress and Young's Modulus</a:t>
            </a:r>
          </a:p>
          <a:p>
            <a:pPr algn="l" fontAlgn="base"/>
            <a:endParaRPr lang="en-US" sz="2600" b="1" i="0" dirty="0">
              <a:solidFill>
                <a:schemeClr val="bg1"/>
              </a:solidFill>
              <a:effectLst/>
              <a:latin typeface="Bookman Old Style" panose="02050604050505020204" pitchFamily="18" charset="0"/>
            </a:endParaRPr>
          </a:p>
          <a:p>
            <a:r>
              <a:rPr lang="hi-IN" sz="2600" b="1" dirty="0">
                <a:solidFill>
                  <a:srgbClr val="FFFF00"/>
                </a:solidFill>
                <a:effectLst/>
                <a:cs typeface="Nirmala UI" panose="020B0502040204020203" pitchFamily="34" charset="0"/>
              </a:rPr>
              <a:t>भौतिक मात्राएँ जिनके आयाम समान नहीं हैं </a:t>
            </a:r>
            <a:endParaRPr lang="en-US" sz="2600" b="1" dirty="0">
              <a:solidFill>
                <a:srgbClr val="FFFF00"/>
              </a:solidFill>
              <a:effectLst/>
              <a:cs typeface="Nirmala UI" panose="020B0502040204020203" pitchFamily="34" charset="0"/>
            </a:endParaRPr>
          </a:p>
          <a:p>
            <a:pPr marL="514350" indent="-514350">
              <a:buFont typeface="+mj-lt"/>
              <a:buAutoNum type="alphaLcPeriod"/>
            </a:pPr>
            <a:r>
              <a:rPr lang="hi-IN" sz="2600" b="1" dirty="0">
                <a:solidFill>
                  <a:srgbClr val="FFFF00"/>
                </a:solidFill>
                <a:effectLst/>
                <a:cs typeface="Nirmala UI" panose="020B0502040204020203" pitchFamily="34" charset="0"/>
              </a:rPr>
              <a:t>तनाव और सतह तनाव </a:t>
            </a:r>
            <a:endParaRPr lang="en-US" sz="2600" b="1" dirty="0">
              <a:solidFill>
                <a:srgbClr val="FFFF00"/>
              </a:solidFill>
              <a:effectLst/>
              <a:cs typeface="Nirmala UI" panose="020B0502040204020203" pitchFamily="34" charset="0"/>
            </a:endParaRPr>
          </a:p>
          <a:p>
            <a:pPr marL="514350" indent="-514350">
              <a:buFont typeface="+mj-lt"/>
              <a:buAutoNum type="alphaLcPeriod"/>
            </a:pPr>
            <a:r>
              <a:rPr lang="hi-IN" sz="2600" b="1" dirty="0">
                <a:solidFill>
                  <a:srgbClr val="FFFF00"/>
                </a:solidFill>
                <a:effectLst/>
                <a:cs typeface="Nirmala UI" panose="020B0502040204020203" pitchFamily="34" charset="0"/>
              </a:rPr>
              <a:t>बलाघूर्ण और कार्य </a:t>
            </a:r>
            <a:endParaRPr lang="en-US" sz="2600" b="1" dirty="0">
              <a:solidFill>
                <a:srgbClr val="FFFF00"/>
              </a:solidFill>
              <a:effectLst/>
              <a:cs typeface="Nirmala UI" panose="020B0502040204020203" pitchFamily="34" charset="0"/>
            </a:endParaRPr>
          </a:p>
          <a:p>
            <a:pPr marL="514350" indent="-514350">
              <a:buFont typeface="+mj-lt"/>
              <a:buAutoNum type="alphaLcPeriod"/>
            </a:pPr>
            <a:r>
              <a:rPr lang="hi-IN" sz="2600" b="1" dirty="0">
                <a:solidFill>
                  <a:srgbClr val="FFFF00"/>
                </a:solidFill>
                <a:effectLst/>
                <a:cs typeface="Nirmala UI" panose="020B0502040204020203" pitchFamily="34" charset="0"/>
              </a:rPr>
              <a:t>कोणीय संवेग और प्लैंक स्थिरांक </a:t>
            </a:r>
            <a:endParaRPr lang="en-US" sz="2600" b="1" dirty="0">
              <a:solidFill>
                <a:srgbClr val="FFFF00"/>
              </a:solidFill>
              <a:effectLst/>
              <a:cs typeface="Nirmala UI" panose="020B0502040204020203" pitchFamily="34" charset="0"/>
            </a:endParaRPr>
          </a:p>
          <a:p>
            <a:pPr marL="514350" indent="-514350">
              <a:buFont typeface="+mj-lt"/>
              <a:buAutoNum type="alphaLcPeriod"/>
            </a:pPr>
            <a:r>
              <a:rPr lang="hi-IN" sz="2600" b="1" dirty="0">
                <a:solidFill>
                  <a:srgbClr val="FFFF00"/>
                </a:solidFill>
                <a:cs typeface="Nirmala UI" panose="020B0502040204020203" pitchFamily="34" charset="0"/>
              </a:rPr>
              <a:t>बलाघात </a:t>
            </a:r>
            <a:r>
              <a:rPr lang="hi-IN" sz="2600" b="1" dirty="0">
                <a:solidFill>
                  <a:srgbClr val="FFFF00"/>
                </a:solidFill>
                <a:effectLst/>
                <a:cs typeface="Nirmala UI" panose="020B0502040204020203" pitchFamily="34" charset="0"/>
              </a:rPr>
              <a:t>और यंग का मापांक</a:t>
            </a:r>
          </a:p>
        </p:txBody>
      </p:sp>
    </p:spTree>
    <p:extLst>
      <p:ext uri="{BB962C8B-B14F-4D97-AF65-F5344CB8AC3E}">
        <p14:creationId xmlns:p14="http://schemas.microsoft.com/office/powerpoint/2010/main" val="26060564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602283" y="1372251"/>
            <a:ext cx="10723200" cy="4113498"/>
          </a:xfrm>
          <a:prstGeom prst="rect">
            <a:avLst/>
          </a:prstGeom>
          <a:noFill/>
        </p:spPr>
        <p:txBody>
          <a:bodyPr wrap="square" rtlCol="0">
            <a:spAutoFit/>
          </a:bodyPr>
          <a:lstStyle/>
          <a:p>
            <a:r>
              <a:rPr lang="en-IN" sz="3733" b="1" dirty="0" err="1">
                <a:solidFill>
                  <a:srgbClr val="FFFF00"/>
                </a:solidFill>
                <a:latin typeface="Kruti Dev 010" pitchFamily="2" charset="0"/>
                <a:cs typeface="Times New Roman" panose="02020603050405020304" pitchFamily="18" charset="0"/>
              </a:rPr>
              <a:t>i`Foh</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lw;Z</a:t>
            </a:r>
            <a:r>
              <a:rPr lang="en-IN" sz="3733" b="1" dirty="0">
                <a:solidFill>
                  <a:srgbClr val="FFFF00"/>
                </a:solidFill>
                <a:latin typeface="Kruti Dev 010" pitchFamily="2" charset="0"/>
                <a:cs typeface="Times New Roman" panose="02020603050405020304" pitchFamily="18" charset="0"/>
              </a:rPr>
              <a:t> ds </a:t>
            </a:r>
            <a:r>
              <a:rPr lang="en-IN" sz="3733" b="1" dirty="0" err="1">
                <a:solidFill>
                  <a:srgbClr val="FFFF00"/>
                </a:solidFill>
                <a:latin typeface="Kruti Dev 010" pitchFamily="2" charset="0"/>
                <a:cs typeface="Times New Roman" panose="02020603050405020304" pitchFamily="18" charset="0"/>
              </a:rPr>
              <a:t>pkjks</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vksj</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rFkk</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pUnzek</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i`Foh</a:t>
            </a:r>
            <a:r>
              <a:rPr lang="en-IN" sz="3733" b="1" dirty="0">
                <a:solidFill>
                  <a:srgbClr val="FFFF00"/>
                </a:solidFill>
                <a:latin typeface="Kruti Dev 010" pitchFamily="2" charset="0"/>
                <a:cs typeface="Times New Roman" panose="02020603050405020304" pitchFamily="18" charset="0"/>
              </a:rPr>
              <a:t> ds </a:t>
            </a:r>
            <a:r>
              <a:rPr lang="en-IN" sz="3733" b="1" dirty="0" err="1">
                <a:solidFill>
                  <a:srgbClr val="FFFF00"/>
                </a:solidFill>
                <a:latin typeface="Kruti Dev 010" pitchFamily="2" charset="0"/>
                <a:cs typeface="Times New Roman" panose="02020603050405020304" pitchFamily="18" charset="0"/>
              </a:rPr>
              <a:t>pkjksa</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vksj</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kwerk</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gS</a:t>
            </a:r>
            <a:r>
              <a:rPr lang="en-IN" sz="3733" b="1" dirty="0">
                <a:solidFill>
                  <a:srgbClr val="FFFF00"/>
                </a:solidFill>
                <a:latin typeface="Kruti Dev 010" pitchFamily="2" charset="0"/>
                <a:cs typeface="Times New Roman" panose="02020603050405020304" pitchFamily="18" charset="0"/>
              </a:rPr>
              <a:t>&amp;</a:t>
            </a:r>
            <a:endParaRPr lang="en-IN" sz="3733" b="1" dirty="0">
              <a:solidFill>
                <a:srgbClr val="FFFF00"/>
              </a:solidFill>
              <a:latin typeface="Times New Roman" panose="02020603050405020304" pitchFamily="18" charset="0"/>
              <a:cs typeface="Times New Roman" panose="02020603050405020304" pitchFamily="18" charset="0"/>
            </a:endParaRPr>
          </a:p>
          <a:p>
            <a:r>
              <a:rPr lang="en-US" sz="3733" b="1" dirty="0">
                <a:solidFill>
                  <a:srgbClr val="FFFF00"/>
                </a:solidFill>
                <a:latin typeface="Times New Roman" panose="02020603050405020304" pitchFamily="18" charset="0"/>
                <a:cs typeface="Times New Roman" panose="02020603050405020304" pitchFamily="18" charset="0"/>
              </a:rPr>
              <a:t>The Earth moves around the sun and moon around the earth </a:t>
            </a:r>
          </a:p>
          <a:p>
            <a:r>
              <a:rPr lang="en-IN" sz="3733" b="1" dirty="0">
                <a:latin typeface="Times New Roman" panose="02020603050405020304" pitchFamily="18" charset="0"/>
                <a:cs typeface="Times New Roman" panose="02020603050405020304" pitchFamily="18" charset="0"/>
              </a:rPr>
              <a:t>(a) Due to force of gravity  / </a:t>
            </a:r>
            <a:r>
              <a:rPr lang="en-IN" sz="3733" b="1" dirty="0" err="1">
                <a:latin typeface="Kruti Dev 010" pitchFamily="2" charset="0"/>
                <a:cs typeface="Times New Roman" panose="02020603050405020304" pitchFamily="18" charset="0"/>
              </a:rPr>
              <a:t>xq:Roh</a:t>
            </a:r>
            <a:r>
              <a:rPr lang="en-IN" sz="3733" b="1" dirty="0">
                <a:latin typeface="Kruti Dev 010" pitchFamily="2" charset="0"/>
                <a:cs typeface="Times New Roman" panose="02020603050405020304" pitchFamily="18" charset="0"/>
              </a:rPr>
              <a:t>; cy ds </a:t>
            </a:r>
            <a:r>
              <a:rPr lang="en-IN" sz="3733" b="1" dirty="0" err="1">
                <a:latin typeface="Kruti Dev 010" pitchFamily="2" charset="0"/>
                <a:cs typeface="Times New Roman" panose="02020603050405020304" pitchFamily="18" charset="0"/>
              </a:rPr>
              <a:t>dkj.k</a:t>
            </a:r>
            <a:r>
              <a:rPr lang="en-IN" sz="3733" b="1" dirty="0">
                <a:latin typeface="Kruti Dev 010" pitchFamily="2" charset="0"/>
                <a:cs typeface="Times New Roman" panose="02020603050405020304" pitchFamily="18" charset="0"/>
              </a:rPr>
              <a:t> </a:t>
            </a:r>
            <a:endParaRPr lang="en-IN" sz="3733" b="1" baseline="30000" dirty="0">
              <a:latin typeface="Times New Roman" panose="02020603050405020304" pitchFamily="18"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(b) Due to centripetal force /</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vfHkdsUnz</a:t>
            </a:r>
            <a:r>
              <a:rPr lang="en-IN" sz="3733" b="1" dirty="0">
                <a:latin typeface="Kruti Dev 010" pitchFamily="2" charset="0"/>
                <a:cs typeface="Times New Roman" panose="02020603050405020304" pitchFamily="18" charset="0"/>
              </a:rPr>
              <a:t> cy ds </a:t>
            </a:r>
            <a:r>
              <a:rPr lang="en-IN" sz="3733" b="1" dirty="0" err="1">
                <a:latin typeface="Kruti Dev 010" pitchFamily="2" charset="0"/>
                <a:cs typeface="Times New Roman" panose="02020603050405020304" pitchFamily="18" charset="0"/>
              </a:rPr>
              <a:t>dkj.k</a:t>
            </a:r>
            <a:r>
              <a:rPr lang="en-IN" sz="3733" b="1" dirty="0">
                <a:latin typeface="Kruti Dev 010" pitchFamily="2" charset="0"/>
                <a:cs typeface="Times New Roman" panose="02020603050405020304" pitchFamily="18" charset="0"/>
              </a:rPr>
              <a:t> </a:t>
            </a:r>
          </a:p>
          <a:p>
            <a:r>
              <a:rPr lang="en-IN" sz="3733" b="1" dirty="0">
                <a:latin typeface="Times New Roman" panose="02020603050405020304" pitchFamily="18" charset="0"/>
                <a:cs typeface="Times New Roman" panose="02020603050405020304" pitchFamily="18" charset="0"/>
              </a:rPr>
              <a:t>(c) Due to centrifugal force /</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vidsUnz</a:t>
            </a:r>
            <a:r>
              <a:rPr lang="en-IN" sz="3733" b="1" dirty="0">
                <a:latin typeface="Kruti Dev 010" pitchFamily="2" charset="0"/>
                <a:cs typeface="Times New Roman" panose="02020603050405020304" pitchFamily="18" charset="0"/>
              </a:rPr>
              <a:t> cy ds </a:t>
            </a:r>
            <a:r>
              <a:rPr lang="en-IN" sz="3733" b="1" dirty="0" err="1">
                <a:latin typeface="Kruti Dev 010" pitchFamily="2" charset="0"/>
                <a:cs typeface="Times New Roman" panose="02020603050405020304" pitchFamily="18" charset="0"/>
              </a:rPr>
              <a:t>dkj.k</a:t>
            </a:r>
            <a:endParaRPr lang="en-IN" sz="3733" b="1" baseline="30000" dirty="0">
              <a:latin typeface="Times New Roman" panose="02020603050405020304" pitchFamily="18"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(d) None of these  / </a:t>
            </a:r>
            <a:r>
              <a:rPr lang="en-IN" sz="3733" b="1" dirty="0" err="1">
                <a:latin typeface="Kruti Dev 010" pitchFamily="2" charset="0"/>
                <a:cs typeface="Times New Roman" panose="02020603050405020304" pitchFamily="18" charset="0"/>
              </a:rPr>
              <a:t>buesa</a:t>
            </a:r>
            <a:r>
              <a:rPr lang="en-IN" sz="3733" b="1" dirty="0">
                <a:latin typeface="Kruti Dev 010" pitchFamily="2" charset="0"/>
                <a:cs typeface="Times New Roman" panose="02020603050405020304" pitchFamily="18" charset="0"/>
              </a:rPr>
              <a:t> ls </a:t>
            </a:r>
            <a:r>
              <a:rPr lang="en-IN" sz="3733" b="1" dirty="0" err="1">
                <a:latin typeface="Kruti Dev 010" pitchFamily="2" charset="0"/>
                <a:cs typeface="Times New Roman" panose="02020603050405020304" pitchFamily="18" charset="0"/>
              </a:rPr>
              <a:t>dksbZ</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ugha</a:t>
            </a:r>
            <a:endParaRPr lang="en-IN" sz="3733"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43344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3059856" y="958491"/>
                <a:ext cx="11610699" cy="5483361"/>
              </a:xfrm>
              <a:prstGeom prst="rect">
                <a:avLst/>
              </a:prstGeom>
              <a:noFill/>
            </p:spPr>
            <p:txBody>
              <a:bodyPr wrap="square" rtlCol="0">
                <a:spAutoFit/>
              </a:bodyPr>
              <a:lstStyle/>
              <a:p>
                <a:r>
                  <a:rPr lang="en-US" sz="3467" b="1" dirty="0">
                    <a:solidFill>
                      <a:srgbClr val="FFFF00"/>
                    </a:solidFill>
                    <a:latin typeface="Times New Roman" panose="02020603050405020304" pitchFamily="18" charset="0"/>
                    <a:cs typeface="Times New Roman" panose="02020603050405020304" pitchFamily="18" charset="0"/>
                  </a:rPr>
                  <a:t>‘m’ </a:t>
                </a:r>
                <a:r>
                  <a:rPr lang="en-IN" sz="3467" b="1" dirty="0" err="1">
                    <a:solidFill>
                      <a:srgbClr val="FFFF00"/>
                    </a:solidFill>
                    <a:latin typeface="Kruti Dev 010" pitchFamily="2" charset="0"/>
                    <a:cs typeface="Times New Roman" panose="02020603050405020304" pitchFamily="18" charset="0"/>
                  </a:rPr>
                  <a:t>nzO;eku</a:t>
                </a:r>
                <a:r>
                  <a:rPr lang="en-IN" sz="3467" b="1" dirty="0">
                    <a:solidFill>
                      <a:srgbClr val="FFFF00"/>
                    </a:solidFill>
                    <a:latin typeface="Kruti Dev 010" pitchFamily="2" charset="0"/>
                    <a:cs typeface="Times New Roman" panose="02020603050405020304" pitchFamily="18" charset="0"/>
                  </a:rPr>
                  <a:t> ds ,d </a:t>
                </a:r>
                <a:r>
                  <a:rPr lang="en-IN" sz="3467" b="1" dirty="0" err="1">
                    <a:solidFill>
                      <a:srgbClr val="FFFF00"/>
                    </a:solidFill>
                    <a:latin typeface="Kruti Dev 010" pitchFamily="2" charset="0"/>
                    <a:cs typeface="Times New Roman" panose="02020603050405020304" pitchFamily="18" charset="0"/>
                  </a:rPr>
                  <a:t>xksys</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dk</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iyk;u</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osx</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gS</a:t>
                </a:r>
                <a:r>
                  <a:rPr lang="en-IN" sz="3467" b="1" dirty="0">
                    <a:solidFill>
                      <a:srgbClr val="FFFF00"/>
                    </a:solidFill>
                    <a:latin typeface="Kruti Dev 010" pitchFamily="2" charset="0"/>
                    <a:cs typeface="Times New Roman" panose="02020603050405020304" pitchFamily="18" charset="0"/>
                  </a:rPr>
                  <a:t>&amp; </a:t>
                </a:r>
                <a:endParaRPr lang="en-IN" sz="3467" b="1" dirty="0">
                  <a:solidFill>
                    <a:srgbClr val="FFFF00"/>
                  </a:solidFill>
                  <a:latin typeface="Times New Roman" panose="02020603050405020304" pitchFamily="18" charset="0"/>
                  <a:cs typeface="Times New Roman" panose="02020603050405020304" pitchFamily="18" charset="0"/>
                </a:endParaRPr>
              </a:p>
              <a:p>
                <a:r>
                  <a:rPr lang="en-US" sz="3467" b="1" dirty="0">
                    <a:solidFill>
                      <a:srgbClr val="FFFF00"/>
                    </a:solidFill>
                    <a:latin typeface="Times New Roman" panose="02020603050405020304" pitchFamily="18" charset="0"/>
                    <a:cs typeface="Times New Roman" panose="02020603050405020304" pitchFamily="18" charset="0"/>
                  </a:rPr>
                  <a:t>The escape velocity of a sphere of mass m is-</a:t>
                </a:r>
              </a:p>
              <a:p>
                <a:r>
                  <a:rPr lang="en-IN" sz="3467" b="1" dirty="0">
                    <a:latin typeface="Times New Roman" panose="02020603050405020304" pitchFamily="18" charset="0"/>
                    <a:cs typeface="Times New Roman" panose="02020603050405020304" pitchFamily="18" charset="0"/>
                  </a:rPr>
                  <a:t>(a) </a:t>
                </a:r>
                <a14:m>
                  <m:oMath xmlns:m="http://schemas.openxmlformats.org/officeDocument/2006/math">
                    <m:rad>
                      <m:radPr>
                        <m:degHide m:val="on"/>
                        <m:ctrlPr>
                          <a:rPr lang="en-IN" sz="3467" b="1" i="1">
                            <a:latin typeface="Cambria Math" panose="02040503050406030204" pitchFamily="18" charset="0"/>
                            <a:cs typeface="Times New Roman" panose="02020603050405020304" pitchFamily="18" charset="0"/>
                          </a:rPr>
                        </m:ctrlPr>
                      </m:radPr>
                      <m:deg/>
                      <m:e>
                        <m:f>
                          <m:fPr>
                            <m:ctrlPr>
                              <a:rPr lang="en-IN" sz="3467" b="1" i="1">
                                <a:latin typeface="Cambria Math" panose="02040503050406030204" pitchFamily="18" charset="0"/>
                                <a:cs typeface="Times New Roman" panose="02020603050405020304" pitchFamily="18" charset="0"/>
                              </a:rPr>
                            </m:ctrlPr>
                          </m:fPr>
                          <m:num>
                            <m:r>
                              <a:rPr lang="en-IN" sz="3467" b="1" i="1">
                                <a:latin typeface="Cambria Math" panose="02040503050406030204" pitchFamily="18" charset="0"/>
                                <a:cs typeface="Times New Roman" panose="02020603050405020304" pitchFamily="18" charset="0"/>
                              </a:rPr>
                              <m:t>𝑮𝑴</m:t>
                            </m:r>
                          </m:num>
                          <m:den>
                            <m:sSub>
                              <m:sSubPr>
                                <m:ctrlPr>
                                  <a:rPr lang="en-IN" sz="3467" b="1" i="1">
                                    <a:latin typeface="Cambria Math" panose="02040503050406030204" pitchFamily="18" charset="0"/>
                                    <a:cs typeface="Times New Roman" panose="02020603050405020304" pitchFamily="18" charset="0"/>
                                  </a:rPr>
                                </m:ctrlPr>
                              </m:sSubPr>
                              <m:e>
                                <m:r>
                                  <a:rPr lang="en-IN" sz="3467" b="1" i="1">
                                    <a:latin typeface="Cambria Math" panose="02040503050406030204" pitchFamily="18" charset="0"/>
                                    <a:cs typeface="Times New Roman" panose="02020603050405020304" pitchFamily="18" charset="0"/>
                                  </a:rPr>
                                  <m:t>𝑹</m:t>
                                </m:r>
                              </m:e>
                              <m:sub>
                                <m:r>
                                  <a:rPr lang="en-IN" sz="3467" b="1" i="1">
                                    <a:latin typeface="Cambria Math" panose="02040503050406030204" pitchFamily="18" charset="0"/>
                                    <a:cs typeface="Times New Roman" panose="02020603050405020304" pitchFamily="18" charset="0"/>
                                  </a:rPr>
                                  <m:t>𝒆</m:t>
                                </m:r>
                              </m:sub>
                            </m:sSub>
                          </m:den>
                        </m:f>
                      </m:e>
                    </m:rad>
                  </m:oMath>
                </a14:m>
                <a:endParaRPr lang="en-IN" sz="3467" b="1" dirty="0">
                  <a:latin typeface="Times New Roman" panose="02020603050405020304" pitchFamily="18"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(b) </a:t>
                </a:r>
                <a14:m>
                  <m:oMath xmlns:m="http://schemas.openxmlformats.org/officeDocument/2006/math">
                    <m:rad>
                      <m:radPr>
                        <m:degHide m:val="on"/>
                        <m:ctrlPr>
                          <a:rPr lang="en-IN" sz="3467" b="1" i="1">
                            <a:latin typeface="Cambria Math" panose="02040503050406030204" pitchFamily="18" charset="0"/>
                            <a:cs typeface="Times New Roman" panose="02020603050405020304" pitchFamily="18" charset="0"/>
                          </a:rPr>
                        </m:ctrlPr>
                      </m:radPr>
                      <m:deg/>
                      <m:e>
                        <m:f>
                          <m:fPr>
                            <m:ctrlPr>
                              <a:rPr lang="en-IN" sz="3467" b="1" i="1">
                                <a:latin typeface="Cambria Math" panose="02040503050406030204" pitchFamily="18" charset="0"/>
                                <a:cs typeface="Times New Roman" panose="02020603050405020304" pitchFamily="18" charset="0"/>
                              </a:rPr>
                            </m:ctrlPr>
                          </m:fPr>
                          <m:num>
                            <m:r>
                              <a:rPr lang="en-IN" sz="3467" b="1" i="1">
                                <a:latin typeface="Cambria Math" panose="02040503050406030204" pitchFamily="18" charset="0"/>
                                <a:cs typeface="Times New Roman" panose="02020603050405020304" pitchFamily="18" charset="0"/>
                              </a:rPr>
                              <m:t>𝟐</m:t>
                            </m:r>
                            <m:r>
                              <a:rPr lang="en-IN" sz="3467" b="1" i="1">
                                <a:latin typeface="Cambria Math" panose="02040503050406030204" pitchFamily="18" charset="0"/>
                                <a:cs typeface="Times New Roman" panose="02020603050405020304" pitchFamily="18" charset="0"/>
                              </a:rPr>
                              <m:t>𝑮𝑴</m:t>
                            </m:r>
                          </m:num>
                          <m:den>
                            <m:sSub>
                              <m:sSubPr>
                                <m:ctrlPr>
                                  <a:rPr lang="en-IN" sz="3467" b="1" i="1">
                                    <a:latin typeface="Cambria Math" panose="02040503050406030204" pitchFamily="18" charset="0"/>
                                    <a:cs typeface="Times New Roman" panose="02020603050405020304" pitchFamily="18" charset="0"/>
                                  </a:rPr>
                                </m:ctrlPr>
                              </m:sSubPr>
                              <m:e>
                                <m:r>
                                  <a:rPr lang="en-IN" sz="3467" b="1" i="1">
                                    <a:latin typeface="Cambria Math" panose="02040503050406030204" pitchFamily="18" charset="0"/>
                                    <a:cs typeface="Times New Roman" panose="02020603050405020304" pitchFamily="18" charset="0"/>
                                  </a:rPr>
                                  <m:t>𝑹</m:t>
                                </m:r>
                              </m:e>
                              <m:sub>
                                <m:r>
                                  <a:rPr lang="en-IN" sz="3467" b="1" i="1">
                                    <a:latin typeface="Cambria Math" panose="02040503050406030204" pitchFamily="18" charset="0"/>
                                    <a:cs typeface="Times New Roman" panose="02020603050405020304" pitchFamily="18" charset="0"/>
                                  </a:rPr>
                                  <m:t>𝒆</m:t>
                                </m:r>
                              </m:sub>
                            </m:sSub>
                          </m:den>
                        </m:f>
                      </m:e>
                    </m:rad>
                  </m:oMath>
                </a14:m>
                <a:endParaRPr lang="en-IN" sz="3467" b="1" dirty="0">
                  <a:latin typeface="Times New Roman" panose="02020603050405020304" pitchFamily="18"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(c) </a:t>
                </a:r>
                <a14:m>
                  <m:oMath xmlns:m="http://schemas.openxmlformats.org/officeDocument/2006/math">
                    <m:rad>
                      <m:radPr>
                        <m:degHide m:val="on"/>
                        <m:ctrlPr>
                          <a:rPr lang="en-IN" sz="3467" b="1" i="1">
                            <a:latin typeface="Cambria Math" panose="02040503050406030204" pitchFamily="18" charset="0"/>
                            <a:cs typeface="Times New Roman" panose="02020603050405020304" pitchFamily="18" charset="0"/>
                          </a:rPr>
                        </m:ctrlPr>
                      </m:radPr>
                      <m:deg/>
                      <m:e>
                        <m:f>
                          <m:fPr>
                            <m:ctrlPr>
                              <a:rPr lang="en-IN" sz="3467" b="1" i="1">
                                <a:latin typeface="Cambria Math" panose="02040503050406030204" pitchFamily="18" charset="0"/>
                                <a:cs typeface="Times New Roman" panose="02020603050405020304" pitchFamily="18" charset="0"/>
                              </a:rPr>
                            </m:ctrlPr>
                          </m:fPr>
                          <m:num>
                            <m:r>
                              <a:rPr lang="en-IN" sz="3467" b="1" i="1">
                                <a:latin typeface="Cambria Math" panose="02040503050406030204" pitchFamily="18" charset="0"/>
                                <a:cs typeface="Times New Roman" panose="02020603050405020304" pitchFamily="18" charset="0"/>
                              </a:rPr>
                              <m:t>𝟐</m:t>
                            </m:r>
                            <m:r>
                              <a:rPr lang="en-IN" sz="3467" b="1" i="1">
                                <a:latin typeface="Cambria Math" panose="02040503050406030204" pitchFamily="18" charset="0"/>
                                <a:cs typeface="Times New Roman" panose="02020603050405020304" pitchFamily="18" charset="0"/>
                              </a:rPr>
                              <m:t>𝑮𝑴𝒎</m:t>
                            </m:r>
                          </m:num>
                          <m:den>
                            <m:sSub>
                              <m:sSubPr>
                                <m:ctrlPr>
                                  <a:rPr lang="en-IN" sz="3467" b="1" i="1">
                                    <a:latin typeface="Cambria Math" panose="02040503050406030204" pitchFamily="18" charset="0"/>
                                    <a:cs typeface="Times New Roman" panose="02020603050405020304" pitchFamily="18" charset="0"/>
                                  </a:rPr>
                                </m:ctrlPr>
                              </m:sSubPr>
                              <m:e>
                                <m:r>
                                  <a:rPr lang="en-IN" sz="3467" b="1" i="1">
                                    <a:latin typeface="Cambria Math" panose="02040503050406030204" pitchFamily="18" charset="0"/>
                                    <a:cs typeface="Times New Roman" panose="02020603050405020304" pitchFamily="18" charset="0"/>
                                  </a:rPr>
                                  <m:t>𝑹</m:t>
                                </m:r>
                              </m:e>
                              <m:sub>
                                <m:r>
                                  <a:rPr lang="en-IN" sz="3467" b="1" i="1">
                                    <a:latin typeface="Cambria Math" panose="02040503050406030204" pitchFamily="18" charset="0"/>
                                    <a:cs typeface="Times New Roman" panose="02020603050405020304" pitchFamily="18" charset="0"/>
                                  </a:rPr>
                                  <m:t>𝒆</m:t>
                                </m:r>
                              </m:sub>
                            </m:sSub>
                          </m:den>
                        </m:f>
                      </m:e>
                    </m:rad>
                  </m:oMath>
                </a14:m>
                <a:endParaRPr lang="en-IN" sz="3467" b="1" dirty="0">
                  <a:latin typeface="Times New Roman" panose="02020603050405020304" pitchFamily="18"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(d) None of these</a:t>
                </a:r>
              </a:p>
              <a:p>
                <a:endParaRPr lang="en-IN" sz="3467" b="1"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059856" y="958491"/>
                <a:ext cx="11610699" cy="5483361"/>
              </a:xfrm>
              <a:prstGeom prst="rect">
                <a:avLst/>
              </a:prstGeom>
              <a:blipFill>
                <a:blip r:embed="rId2"/>
                <a:stretch>
                  <a:fillRect l="-1522" t="-1778"/>
                </a:stretch>
              </a:blipFill>
            </p:spPr>
            <p:txBody>
              <a:bodyPr/>
              <a:lstStyle/>
              <a:p>
                <a:r>
                  <a:rPr lang="en-US">
                    <a:noFill/>
                  </a:rPr>
                  <a:t> </a:t>
                </a:r>
              </a:p>
            </p:txBody>
          </p:sp>
        </mc:Fallback>
      </mc:AlternateContent>
    </p:spTree>
    <p:extLst>
      <p:ext uri="{BB962C8B-B14F-4D97-AF65-F5344CB8AC3E}">
        <p14:creationId xmlns:p14="http://schemas.microsoft.com/office/powerpoint/2010/main" val="99904955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851551" y="1220551"/>
            <a:ext cx="11049571" cy="5221301"/>
          </a:xfrm>
          <a:prstGeom prst="rect">
            <a:avLst/>
          </a:prstGeom>
          <a:noFill/>
        </p:spPr>
        <p:txBody>
          <a:bodyPr wrap="square" rtlCol="0">
            <a:spAutoFit/>
          </a:bodyPr>
          <a:lstStyle/>
          <a:p>
            <a:r>
              <a:rPr lang="en-IN" sz="3333" b="1" dirty="0">
                <a:solidFill>
                  <a:srgbClr val="FFFF00"/>
                </a:solidFill>
                <a:latin typeface="Kruti Dev 010" pitchFamily="2" charset="0"/>
                <a:cs typeface="Times New Roman" panose="02020603050405020304" pitchFamily="18" charset="0"/>
              </a:rPr>
              <a:t>;</a:t>
            </a:r>
            <a:r>
              <a:rPr lang="en-IN" sz="3333" b="1" dirty="0" err="1">
                <a:solidFill>
                  <a:srgbClr val="FFFF00"/>
                </a:solidFill>
                <a:latin typeface="Kruti Dev 010" pitchFamily="2" charset="0"/>
                <a:cs typeface="Times New Roman" panose="02020603050405020304" pitchFamily="18" charset="0"/>
              </a:rPr>
              <a:t>fn</a:t>
            </a:r>
            <a:r>
              <a:rPr lang="en-IN" sz="3333" b="1" dirty="0">
                <a:solidFill>
                  <a:srgbClr val="FFFF00"/>
                </a:solidFill>
                <a:latin typeface="Kruti Dev 010" pitchFamily="2" charset="0"/>
                <a:cs typeface="Times New Roman" panose="02020603050405020304" pitchFamily="18" charset="0"/>
              </a:rPr>
              <a:t> </a:t>
            </a:r>
            <a:r>
              <a:rPr lang="en-IN" sz="3333" b="1" dirty="0" err="1">
                <a:solidFill>
                  <a:srgbClr val="FFFF00"/>
                </a:solidFill>
                <a:latin typeface="Kruti Dev 010" pitchFamily="2" charset="0"/>
                <a:cs typeface="Times New Roman" panose="02020603050405020304" pitchFamily="18" charset="0"/>
              </a:rPr>
              <a:t>i`Foh</a:t>
            </a:r>
            <a:r>
              <a:rPr lang="en-IN" sz="3333" b="1" dirty="0">
                <a:solidFill>
                  <a:srgbClr val="FFFF00"/>
                </a:solidFill>
                <a:latin typeface="Kruti Dev 010" pitchFamily="2" charset="0"/>
                <a:cs typeface="Times New Roman" panose="02020603050405020304" pitchFamily="18" charset="0"/>
              </a:rPr>
              <a:t> dk </a:t>
            </a:r>
            <a:r>
              <a:rPr lang="en-IN" sz="3333" b="1" dirty="0" err="1">
                <a:solidFill>
                  <a:srgbClr val="FFFF00"/>
                </a:solidFill>
                <a:latin typeface="Kruti Dev 010" pitchFamily="2" charset="0"/>
                <a:cs typeface="Times New Roman" panose="02020603050405020304" pitchFamily="18" charset="0"/>
              </a:rPr>
              <a:t>O;kl</a:t>
            </a:r>
            <a:r>
              <a:rPr lang="en-IN" sz="3333" b="1" dirty="0">
                <a:solidFill>
                  <a:srgbClr val="FFFF00"/>
                </a:solidFill>
                <a:latin typeface="Kruti Dev 010" pitchFamily="2" charset="0"/>
                <a:cs typeface="Times New Roman" panose="02020603050405020304" pitchFamily="18" charset="0"/>
              </a:rPr>
              <a:t> </a:t>
            </a:r>
            <a:r>
              <a:rPr lang="en-IN" sz="3333" b="1" dirty="0" err="1">
                <a:solidFill>
                  <a:srgbClr val="FFFF00"/>
                </a:solidFill>
                <a:latin typeface="Kruti Dev 010" pitchFamily="2" charset="0"/>
                <a:cs typeface="Times New Roman" panose="02020603050405020304" pitchFamily="18" charset="0"/>
              </a:rPr>
              <a:t>vius</a:t>
            </a:r>
            <a:r>
              <a:rPr lang="en-IN" sz="3333" b="1" dirty="0">
                <a:solidFill>
                  <a:srgbClr val="FFFF00"/>
                </a:solidFill>
                <a:latin typeface="Kruti Dev 010" pitchFamily="2" charset="0"/>
                <a:cs typeface="Times New Roman" panose="02020603050405020304" pitchFamily="18" charset="0"/>
              </a:rPr>
              <a:t> </a:t>
            </a:r>
            <a:r>
              <a:rPr lang="en-IN" sz="3333" b="1" dirty="0" err="1">
                <a:solidFill>
                  <a:srgbClr val="FFFF00"/>
                </a:solidFill>
                <a:latin typeface="Kruti Dev 010" pitchFamily="2" charset="0"/>
                <a:cs typeface="Times New Roman" panose="02020603050405020304" pitchFamily="18" charset="0"/>
              </a:rPr>
              <a:t>orZeku</a:t>
            </a:r>
            <a:r>
              <a:rPr lang="en-IN" sz="3333" b="1" dirty="0">
                <a:solidFill>
                  <a:srgbClr val="FFFF00"/>
                </a:solidFill>
                <a:latin typeface="Kruti Dev 010" pitchFamily="2" charset="0"/>
                <a:cs typeface="Times New Roman" panose="02020603050405020304" pitchFamily="18" charset="0"/>
              </a:rPr>
              <a:t> </a:t>
            </a:r>
            <a:r>
              <a:rPr lang="en-IN" sz="3333" b="1" dirty="0" err="1">
                <a:solidFill>
                  <a:srgbClr val="FFFF00"/>
                </a:solidFill>
                <a:latin typeface="Kruti Dev 010" pitchFamily="2" charset="0"/>
                <a:cs typeface="Times New Roman" panose="02020603050405020304" pitchFamily="18" charset="0"/>
              </a:rPr>
              <a:t>eku</a:t>
            </a:r>
            <a:r>
              <a:rPr lang="en-IN" sz="3333" b="1" dirty="0">
                <a:solidFill>
                  <a:srgbClr val="FFFF00"/>
                </a:solidFill>
                <a:latin typeface="Kruti Dev 010" pitchFamily="2" charset="0"/>
                <a:cs typeface="Times New Roman" panose="02020603050405020304" pitchFamily="18" charset="0"/>
              </a:rPr>
              <a:t> dk </a:t>
            </a:r>
            <a:r>
              <a:rPr lang="en-IN" sz="3333" b="1" dirty="0" err="1">
                <a:solidFill>
                  <a:srgbClr val="FFFF00"/>
                </a:solidFill>
                <a:latin typeface="Kruti Dev 010" pitchFamily="2" charset="0"/>
                <a:cs typeface="Times New Roman" panose="02020603050405020304" pitchFamily="18" charset="0"/>
              </a:rPr>
              <a:t>nksxquk</a:t>
            </a:r>
            <a:r>
              <a:rPr lang="en-IN" sz="3333" b="1" dirty="0">
                <a:solidFill>
                  <a:srgbClr val="FFFF00"/>
                </a:solidFill>
                <a:latin typeface="Kruti Dev 010" pitchFamily="2" charset="0"/>
                <a:cs typeface="Times New Roman" panose="02020603050405020304" pitchFamily="18" charset="0"/>
              </a:rPr>
              <a:t> </a:t>
            </a:r>
            <a:r>
              <a:rPr lang="en-IN" sz="3333" b="1" dirty="0" err="1">
                <a:solidFill>
                  <a:srgbClr val="FFFF00"/>
                </a:solidFill>
                <a:latin typeface="Kruti Dev 010" pitchFamily="2" charset="0"/>
                <a:cs typeface="Times New Roman" panose="02020603050405020304" pitchFamily="18" charset="0"/>
              </a:rPr>
              <a:t>gks</a:t>
            </a:r>
            <a:r>
              <a:rPr lang="en-IN" sz="3333" b="1" dirty="0">
                <a:solidFill>
                  <a:srgbClr val="FFFF00"/>
                </a:solidFill>
                <a:latin typeface="Kruti Dev 010" pitchFamily="2" charset="0"/>
                <a:cs typeface="Times New Roman" panose="02020603050405020304" pitchFamily="18" charset="0"/>
              </a:rPr>
              <a:t> </a:t>
            </a:r>
            <a:r>
              <a:rPr lang="en-IN" sz="3333" b="1" dirty="0" err="1">
                <a:solidFill>
                  <a:srgbClr val="FFFF00"/>
                </a:solidFill>
                <a:latin typeface="Kruti Dev 010" pitchFamily="2" charset="0"/>
                <a:cs typeface="Times New Roman" panose="02020603050405020304" pitchFamily="18" charset="0"/>
              </a:rPr>
              <a:t>tk;s</a:t>
            </a:r>
            <a:r>
              <a:rPr lang="en-IN" sz="3333" b="1" dirty="0">
                <a:solidFill>
                  <a:srgbClr val="FFFF00"/>
                </a:solidFill>
                <a:latin typeface="Kruti Dev 010" pitchFamily="2" charset="0"/>
                <a:cs typeface="Times New Roman" panose="02020603050405020304" pitchFamily="18" charset="0"/>
              </a:rPr>
              <a:t> </a:t>
            </a:r>
            <a:r>
              <a:rPr lang="en-IN" sz="3333" b="1" dirty="0" err="1">
                <a:solidFill>
                  <a:srgbClr val="FFFF00"/>
                </a:solidFill>
                <a:latin typeface="Kruti Dev 010" pitchFamily="2" charset="0"/>
                <a:cs typeface="Times New Roman" panose="02020603050405020304" pitchFamily="18" charset="0"/>
              </a:rPr>
              <a:t>rFkk</a:t>
            </a:r>
            <a:r>
              <a:rPr lang="en-IN" sz="3333" b="1" dirty="0">
                <a:solidFill>
                  <a:srgbClr val="FFFF00"/>
                </a:solidFill>
                <a:latin typeface="Kruti Dev 010" pitchFamily="2" charset="0"/>
                <a:cs typeface="Times New Roman" panose="02020603050405020304" pitchFamily="18" charset="0"/>
              </a:rPr>
              <a:t> </a:t>
            </a:r>
            <a:r>
              <a:rPr lang="en-IN" sz="3333" b="1" dirty="0" err="1">
                <a:solidFill>
                  <a:srgbClr val="FFFF00"/>
                </a:solidFill>
                <a:latin typeface="Kruti Dev 010" pitchFamily="2" charset="0"/>
                <a:cs typeface="Times New Roman" panose="02020603050405020304" pitchFamily="18" charset="0"/>
              </a:rPr>
              <a:t>bldk</a:t>
            </a:r>
            <a:r>
              <a:rPr lang="en-IN" sz="3333" b="1" dirty="0">
                <a:solidFill>
                  <a:srgbClr val="FFFF00"/>
                </a:solidFill>
                <a:latin typeface="Kruti Dev 010" pitchFamily="2" charset="0"/>
                <a:cs typeface="Times New Roman" panose="02020603050405020304" pitchFamily="18" charset="0"/>
              </a:rPr>
              <a:t> </a:t>
            </a:r>
            <a:r>
              <a:rPr lang="en-IN" sz="3333" b="1" dirty="0" err="1">
                <a:solidFill>
                  <a:srgbClr val="FFFF00"/>
                </a:solidFill>
                <a:latin typeface="Kruti Dev 010" pitchFamily="2" charset="0"/>
                <a:cs typeface="Times New Roman" panose="02020603050405020304" pitchFamily="18" charset="0"/>
              </a:rPr>
              <a:t>nzO;eku</a:t>
            </a:r>
            <a:r>
              <a:rPr lang="en-IN" sz="3333" b="1" dirty="0">
                <a:solidFill>
                  <a:srgbClr val="FFFF00"/>
                </a:solidFill>
                <a:latin typeface="Kruti Dev 010" pitchFamily="2" charset="0"/>
                <a:cs typeface="Times New Roman" panose="02020603050405020304" pitchFamily="18" charset="0"/>
              </a:rPr>
              <a:t> </a:t>
            </a:r>
            <a:r>
              <a:rPr lang="en-IN" sz="3333" b="1" dirty="0" err="1">
                <a:solidFill>
                  <a:srgbClr val="FFFF00"/>
                </a:solidFill>
                <a:latin typeface="Kruti Dev 010" pitchFamily="2" charset="0"/>
                <a:cs typeface="Times New Roman" panose="02020603050405020304" pitchFamily="18" charset="0"/>
              </a:rPr>
              <a:t>vifjofrZr</a:t>
            </a:r>
            <a:r>
              <a:rPr lang="en-IN" sz="3333" b="1" dirty="0">
                <a:solidFill>
                  <a:srgbClr val="FFFF00"/>
                </a:solidFill>
                <a:latin typeface="Kruti Dev 010" pitchFamily="2" charset="0"/>
                <a:cs typeface="Times New Roman" panose="02020603050405020304" pitchFamily="18" charset="0"/>
              </a:rPr>
              <a:t> </a:t>
            </a:r>
            <a:r>
              <a:rPr lang="en-IN" sz="3333" b="1" dirty="0" err="1">
                <a:solidFill>
                  <a:srgbClr val="FFFF00"/>
                </a:solidFill>
                <a:latin typeface="Kruti Dev 010" pitchFamily="2" charset="0"/>
                <a:cs typeface="Times New Roman" panose="02020603050405020304" pitchFamily="18" charset="0"/>
              </a:rPr>
              <a:t>jgs</a:t>
            </a:r>
            <a:r>
              <a:rPr lang="en-IN" sz="3333" b="1" dirty="0">
                <a:solidFill>
                  <a:srgbClr val="FFFF00"/>
                </a:solidFill>
                <a:latin typeface="Kruti Dev 010" pitchFamily="2" charset="0"/>
                <a:cs typeface="Times New Roman" panose="02020603050405020304" pitchFamily="18" charset="0"/>
              </a:rPr>
              <a:t>] </a:t>
            </a:r>
            <a:r>
              <a:rPr lang="en-IN" sz="3333" b="1" dirty="0" err="1">
                <a:solidFill>
                  <a:srgbClr val="FFFF00"/>
                </a:solidFill>
                <a:latin typeface="Kruti Dev 010" pitchFamily="2" charset="0"/>
                <a:cs typeface="Times New Roman" panose="02020603050405020304" pitchFamily="18" charset="0"/>
              </a:rPr>
              <a:t>rks</a:t>
            </a:r>
            <a:r>
              <a:rPr lang="en-IN" sz="3333" b="1" dirty="0">
                <a:solidFill>
                  <a:srgbClr val="FFFF00"/>
                </a:solidFill>
                <a:latin typeface="Kruti Dev 010" pitchFamily="2" charset="0"/>
                <a:cs typeface="Times New Roman" panose="02020603050405020304" pitchFamily="18" charset="0"/>
              </a:rPr>
              <a:t> </a:t>
            </a:r>
            <a:r>
              <a:rPr lang="en-IN" sz="3333" b="1" dirty="0" err="1">
                <a:solidFill>
                  <a:srgbClr val="FFFF00"/>
                </a:solidFill>
                <a:latin typeface="Kruti Dev 010" pitchFamily="2" charset="0"/>
                <a:cs typeface="Times New Roman" panose="02020603050405020304" pitchFamily="18" charset="0"/>
              </a:rPr>
              <a:t>i`Foh</a:t>
            </a:r>
            <a:r>
              <a:rPr lang="en-IN" sz="3333" b="1" dirty="0">
                <a:solidFill>
                  <a:srgbClr val="FFFF00"/>
                </a:solidFill>
                <a:latin typeface="Kruti Dev 010" pitchFamily="2" charset="0"/>
                <a:cs typeface="Times New Roman" panose="02020603050405020304" pitchFamily="18" charset="0"/>
              </a:rPr>
              <a:t> dh </a:t>
            </a:r>
            <a:r>
              <a:rPr lang="en-IN" sz="3333" b="1" dirty="0" err="1">
                <a:solidFill>
                  <a:srgbClr val="FFFF00"/>
                </a:solidFill>
                <a:latin typeface="Kruti Dev 010" pitchFamily="2" charset="0"/>
                <a:cs typeface="Times New Roman" panose="02020603050405020304" pitchFamily="18" charset="0"/>
              </a:rPr>
              <a:t>lrg</a:t>
            </a:r>
            <a:r>
              <a:rPr lang="en-IN" sz="3333" b="1" dirty="0">
                <a:solidFill>
                  <a:srgbClr val="FFFF00"/>
                </a:solidFill>
                <a:latin typeface="Kruti Dev 010" pitchFamily="2" charset="0"/>
                <a:cs typeface="Times New Roman" panose="02020603050405020304" pitchFamily="18" charset="0"/>
              </a:rPr>
              <a:t> </a:t>
            </a:r>
            <a:r>
              <a:rPr lang="en-IN" sz="3333" b="1" dirty="0" err="1">
                <a:solidFill>
                  <a:srgbClr val="FFFF00"/>
                </a:solidFill>
                <a:latin typeface="Kruti Dev 010" pitchFamily="2" charset="0"/>
                <a:cs typeface="Times New Roman" panose="02020603050405020304" pitchFamily="18" charset="0"/>
              </a:rPr>
              <a:t>ij</a:t>
            </a:r>
            <a:r>
              <a:rPr lang="en-IN" sz="3333" b="1" dirty="0">
                <a:solidFill>
                  <a:srgbClr val="FFFF00"/>
                </a:solidFill>
                <a:latin typeface="Kruti Dev 010" pitchFamily="2" charset="0"/>
                <a:cs typeface="Times New Roman" panose="02020603050405020304" pitchFamily="18" charset="0"/>
              </a:rPr>
              <a:t> </a:t>
            </a:r>
            <a:r>
              <a:rPr lang="en-IN" sz="3333" b="1" dirty="0" err="1">
                <a:solidFill>
                  <a:srgbClr val="FFFF00"/>
                </a:solidFill>
                <a:latin typeface="Kruti Dev 010" pitchFamily="2" charset="0"/>
                <a:cs typeface="Times New Roman" panose="02020603050405020304" pitchFamily="18" charset="0"/>
              </a:rPr>
              <a:t>fdlh</a:t>
            </a:r>
            <a:r>
              <a:rPr lang="en-IN" sz="3333" b="1" dirty="0">
                <a:solidFill>
                  <a:srgbClr val="FFFF00"/>
                </a:solidFill>
                <a:latin typeface="Kruti Dev 010" pitchFamily="2" charset="0"/>
                <a:cs typeface="Times New Roman" panose="02020603050405020304" pitchFamily="18" charset="0"/>
              </a:rPr>
              <a:t> </a:t>
            </a:r>
            <a:r>
              <a:rPr lang="en-IN" sz="3333" b="1" dirty="0" err="1">
                <a:solidFill>
                  <a:srgbClr val="FFFF00"/>
                </a:solidFill>
                <a:latin typeface="Kruti Dev 010" pitchFamily="2" charset="0"/>
                <a:cs typeface="Times New Roman" panose="02020603050405020304" pitchFamily="18" charset="0"/>
              </a:rPr>
              <a:t>fiM</a:t>
            </a:r>
            <a:r>
              <a:rPr lang="en-IN" sz="3333" b="1" dirty="0">
                <a:solidFill>
                  <a:srgbClr val="FFFF00"/>
                </a:solidFill>
                <a:latin typeface="Kruti Dev 010" pitchFamily="2" charset="0"/>
                <a:cs typeface="Times New Roman" panose="02020603050405020304" pitchFamily="18" charset="0"/>
              </a:rPr>
              <a:t>+ dk </a:t>
            </a:r>
            <a:r>
              <a:rPr lang="en-IN" sz="3333" b="1" dirty="0" err="1">
                <a:solidFill>
                  <a:srgbClr val="FFFF00"/>
                </a:solidFill>
                <a:latin typeface="Kruti Dev 010" pitchFamily="2" charset="0"/>
                <a:cs typeface="Times New Roman" panose="02020603050405020304" pitchFamily="18" charset="0"/>
              </a:rPr>
              <a:t>Hkkj</a:t>
            </a:r>
            <a:r>
              <a:rPr lang="en-IN" sz="3333" b="1" dirty="0">
                <a:solidFill>
                  <a:srgbClr val="FFFF00"/>
                </a:solidFill>
                <a:latin typeface="Kruti Dev 010" pitchFamily="2" charset="0"/>
                <a:cs typeface="Times New Roman" panose="02020603050405020304" pitchFamily="18" charset="0"/>
              </a:rPr>
              <a:t> </a:t>
            </a:r>
            <a:r>
              <a:rPr lang="en-IN" sz="3333" b="1" dirty="0" err="1">
                <a:solidFill>
                  <a:srgbClr val="FFFF00"/>
                </a:solidFill>
                <a:latin typeface="Kruti Dev 010" pitchFamily="2" charset="0"/>
                <a:cs typeface="Times New Roman" panose="02020603050405020304" pitchFamily="18" charset="0"/>
              </a:rPr>
              <a:t>fdl</a:t>
            </a:r>
            <a:r>
              <a:rPr lang="en-IN" sz="3333" b="1" dirty="0">
                <a:solidFill>
                  <a:srgbClr val="FFFF00"/>
                </a:solidFill>
                <a:latin typeface="Kruti Dev 010" pitchFamily="2" charset="0"/>
                <a:cs typeface="Times New Roman" panose="02020603050405020304" pitchFamily="18" charset="0"/>
              </a:rPr>
              <a:t> </a:t>
            </a:r>
            <a:r>
              <a:rPr lang="en-IN" sz="3333" b="1" dirty="0" err="1">
                <a:solidFill>
                  <a:srgbClr val="FFFF00"/>
                </a:solidFill>
                <a:latin typeface="Kruti Dev 010" pitchFamily="2" charset="0"/>
                <a:cs typeface="Times New Roman" panose="02020603050405020304" pitchFamily="18" charset="0"/>
              </a:rPr>
              <a:t>izdkj</a:t>
            </a:r>
            <a:r>
              <a:rPr lang="en-IN" sz="3333" b="1" dirty="0">
                <a:solidFill>
                  <a:srgbClr val="FFFF00"/>
                </a:solidFill>
                <a:latin typeface="Kruti Dev 010" pitchFamily="2" charset="0"/>
                <a:cs typeface="Times New Roman" panose="02020603050405020304" pitchFamily="18" charset="0"/>
              </a:rPr>
              <a:t> </a:t>
            </a:r>
            <a:r>
              <a:rPr lang="en-IN" sz="3333" b="1" dirty="0" err="1">
                <a:solidFill>
                  <a:srgbClr val="FFFF00"/>
                </a:solidFill>
                <a:latin typeface="Kruti Dev 010" pitchFamily="2" charset="0"/>
                <a:cs typeface="Times New Roman" panose="02020603050405020304" pitchFamily="18" charset="0"/>
              </a:rPr>
              <a:t>izHkkfor</a:t>
            </a:r>
            <a:r>
              <a:rPr lang="en-IN" sz="3333" b="1" dirty="0">
                <a:solidFill>
                  <a:srgbClr val="FFFF00"/>
                </a:solidFill>
                <a:latin typeface="Kruti Dev 010" pitchFamily="2" charset="0"/>
                <a:cs typeface="Times New Roman" panose="02020603050405020304" pitchFamily="18" charset="0"/>
              </a:rPr>
              <a:t> </a:t>
            </a:r>
            <a:r>
              <a:rPr lang="en-IN" sz="3333" b="1" dirty="0" err="1">
                <a:solidFill>
                  <a:srgbClr val="FFFF00"/>
                </a:solidFill>
                <a:latin typeface="Kruti Dev 010" pitchFamily="2" charset="0"/>
                <a:cs typeface="Times New Roman" panose="02020603050405020304" pitchFamily="18" charset="0"/>
              </a:rPr>
              <a:t>gksxk</a:t>
            </a:r>
            <a:r>
              <a:rPr lang="en-IN" sz="3333" b="1" dirty="0">
                <a:solidFill>
                  <a:srgbClr val="FFFF00"/>
                </a:solidFill>
                <a:latin typeface="Kruti Dev 010" pitchFamily="2" charset="0"/>
                <a:cs typeface="Times New Roman" panose="02020603050405020304" pitchFamily="18" charset="0"/>
              </a:rPr>
              <a:t>\</a:t>
            </a:r>
            <a:endParaRPr lang="en-IN" sz="3333" b="1" dirty="0">
              <a:solidFill>
                <a:srgbClr val="FFFF00"/>
              </a:solidFill>
              <a:latin typeface="Times New Roman" panose="02020603050405020304" pitchFamily="18" charset="0"/>
              <a:cs typeface="Times New Roman" panose="02020603050405020304" pitchFamily="18" charset="0"/>
            </a:endParaRPr>
          </a:p>
          <a:p>
            <a:r>
              <a:rPr lang="en-US" sz="3333" b="1" dirty="0">
                <a:solidFill>
                  <a:srgbClr val="FFFF00"/>
                </a:solidFill>
                <a:latin typeface="Times New Roman" panose="02020603050405020304" pitchFamily="18" charset="0"/>
                <a:cs typeface="Times New Roman" panose="02020603050405020304" pitchFamily="18" charset="0"/>
              </a:rPr>
              <a:t>If the diameter of earth is twice of it’s present value and its mass remain unchanged, then the weight of a body on the surface of earth will/</a:t>
            </a:r>
            <a:r>
              <a:rPr lang="en-IN" sz="3333" b="1" dirty="0">
                <a:solidFill>
                  <a:srgbClr val="FFFF00"/>
                </a:solidFill>
                <a:latin typeface="Kruti Dev 010" pitchFamily="2" charset="0"/>
                <a:cs typeface="Times New Roman" panose="02020603050405020304" pitchFamily="18" charset="0"/>
              </a:rPr>
              <a:t> </a:t>
            </a:r>
          </a:p>
          <a:p>
            <a:r>
              <a:rPr lang="en-IN" sz="3333" b="1" dirty="0">
                <a:latin typeface="Times New Roman" panose="02020603050405020304" pitchFamily="18" charset="0"/>
                <a:cs typeface="Times New Roman" panose="02020603050405020304" pitchFamily="18" charset="0"/>
              </a:rPr>
              <a:t>(a) Remain unchanged/</a:t>
            </a:r>
            <a:r>
              <a:rPr lang="en-IN" sz="3333" b="1" dirty="0" err="1">
                <a:latin typeface="Kruti Dev 010" pitchFamily="2" charset="0"/>
                <a:cs typeface="Times New Roman" panose="02020603050405020304" pitchFamily="18" charset="0"/>
              </a:rPr>
              <a:t>vifjofrZr</a:t>
            </a:r>
            <a:r>
              <a:rPr lang="en-IN" sz="3333" b="1" dirty="0">
                <a:latin typeface="Kruti Dev 010" pitchFamily="2" charset="0"/>
                <a:cs typeface="Times New Roman" panose="02020603050405020304" pitchFamily="18" charset="0"/>
              </a:rPr>
              <a:t> </a:t>
            </a:r>
            <a:r>
              <a:rPr lang="en-IN" sz="3333" b="1" dirty="0" err="1">
                <a:latin typeface="Kruti Dev 010" pitchFamily="2" charset="0"/>
                <a:cs typeface="Times New Roman" panose="02020603050405020304" pitchFamily="18" charset="0"/>
              </a:rPr>
              <a:t>jgsxk</a:t>
            </a:r>
            <a:endParaRPr lang="en-IN" sz="3333" b="1" dirty="0">
              <a:latin typeface="Times New Roman" panose="02020603050405020304" pitchFamily="18" charset="0"/>
              <a:cs typeface="Times New Roman" panose="02020603050405020304" pitchFamily="18" charset="0"/>
            </a:endParaRPr>
          </a:p>
          <a:p>
            <a:r>
              <a:rPr lang="en-IN" sz="3333" b="1" dirty="0">
                <a:latin typeface="Times New Roman" panose="02020603050405020304" pitchFamily="18" charset="0"/>
                <a:cs typeface="Times New Roman" panose="02020603050405020304" pitchFamily="18" charset="0"/>
              </a:rPr>
              <a:t>(b) Half of earlier value/</a:t>
            </a:r>
            <a:r>
              <a:rPr lang="en-IN" sz="3333" b="1" dirty="0">
                <a:latin typeface="Kruti Dev 010" pitchFamily="2" charset="0"/>
                <a:cs typeface="Times New Roman" panose="02020603050405020304" pitchFamily="18" charset="0"/>
              </a:rPr>
              <a:t> </a:t>
            </a:r>
            <a:r>
              <a:rPr lang="en-IN" sz="3333" b="1" dirty="0" err="1">
                <a:latin typeface="Kruti Dev 010" pitchFamily="2" charset="0"/>
                <a:cs typeface="Times New Roman" panose="02020603050405020304" pitchFamily="18" charset="0"/>
              </a:rPr>
              <a:t>iwoZ</a:t>
            </a:r>
            <a:r>
              <a:rPr lang="en-IN" sz="3333" b="1" dirty="0">
                <a:latin typeface="Kruti Dev 010" pitchFamily="2" charset="0"/>
                <a:cs typeface="Times New Roman" panose="02020603050405020304" pitchFamily="18" charset="0"/>
              </a:rPr>
              <a:t> </a:t>
            </a:r>
            <a:r>
              <a:rPr lang="en-IN" sz="3333" b="1" dirty="0" err="1">
                <a:latin typeface="Kruti Dev 010" pitchFamily="2" charset="0"/>
                <a:cs typeface="Times New Roman" panose="02020603050405020304" pitchFamily="18" charset="0"/>
              </a:rPr>
              <a:t>eku</a:t>
            </a:r>
            <a:r>
              <a:rPr lang="en-IN" sz="3333" b="1" dirty="0">
                <a:latin typeface="Kruti Dev 010" pitchFamily="2" charset="0"/>
                <a:cs typeface="Times New Roman" panose="02020603050405020304" pitchFamily="18" charset="0"/>
              </a:rPr>
              <a:t> </a:t>
            </a:r>
            <a:r>
              <a:rPr lang="en-IN" sz="3333" b="1" dirty="0" err="1">
                <a:latin typeface="Kruti Dev 010" pitchFamily="2" charset="0"/>
                <a:cs typeface="Times New Roman" panose="02020603050405020304" pitchFamily="18" charset="0"/>
              </a:rPr>
              <a:t>dk</a:t>
            </a:r>
            <a:r>
              <a:rPr lang="en-IN" sz="3333" b="1" dirty="0">
                <a:latin typeface="Kruti Dev 010" pitchFamily="2" charset="0"/>
                <a:cs typeface="Times New Roman" panose="02020603050405020304" pitchFamily="18" charset="0"/>
              </a:rPr>
              <a:t> </a:t>
            </a:r>
            <a:r>
              <a:rPr lang="en-IN" sz="3333" b="1" dirty="0" err="1">
                <a:latin typeface="Kruti Dev 010" pitchFamily="2" charset="0"/>
                <a:cs typeface="Times New Roman" panose="02020603050405020304" pitchFamily="18" charset="0"/>
              </a:rPr>
              <a:t>vk</a:t>
            </a:r>
            <a:r>
              <a:rPr lang="en-IN" sz="3333" b="1" dirty="0">
                <a:latin typeface="Kruti Dev 010" pitchFamily="2" charset="0"/>
                <a:cs typeface="Times New Roman" panose="02020603050405020304" pitchFamily="18" charset="0"/>
              </a:rPr>
              <a:t>/</a:t>
            </a:r>
            <a:r>
              <a:rPr lang="en-IN" sz="3333" b="1" dirty="0" err="1">
                <a:latin typeface="Kruti Dev 010" pitchFamily="2" charset="0"/>
                <a:cs typeface="Times New Roman" panose="02020603050405020304" pitchFamily="18" charset="0"/>
              </a:rPr>
              <a:t>kk</a:t>
            </a:r>
            <a:r>
              <a:rPr lang="en-IN" sz="3333" b="1" dirty="0">
                <a:latin typeface="Kruti Dev 010" pitchFamily="2" charset="0"/>
                <a:cs typeface="Times New Roman" panose="02020603050405020304" pitchFamily="18" charset="0"/>
              </a:rPr>
              <a:t> </a:t>
            </a:r>
            <a:r>
              <a:rPr lang="en-IN" sz="3333" b="1" dirty="0" err="1">
                <a:latin typeface="Kruti Dev 010" pitchFamily="2" charset="0"/>
                <a:cs typeface="Times New Roman" panose="02020603050405020304" pitchFamily="18" charset="0"/>
              </a:rPr>
              <a:t>gks</a:t>
            </a:r>
            <a:r>
              <a:rPr lang="en-IN" sz="3333" b="1" dirty="0">
                <a:latin typeface="Kruti Dev 010" pitchFamily="2" charset="0"/>
                <a:cs typeface="Times New Roman" panose="02020603050405020304" pitchFamily="18" charset="0"/>
              </a:rPr>
              <a:t> </a:t>
            </a:r>
            <a:r>
              <a:rPr lang="en-IN" sz="3333" b="1" dirty="0" err="1">
                <a:latin typeface="Kruti Dev 010" pitchFamily="2" charset="0"/>
                <a:cs typeface="Times New Roman" panose="02020603050405020304" pitchFamily="18" charset="0"/>
              </a:rPr>
              <a:t>tk,xk</a:t>
            </a:r>
            <a:endParaRPr lang="en-IN" sz="3333" b="1" dirty="0">
              <a:latin typeface="Kruti Dev 010" pitchFamily="2" charset="0"/>
              <a:cs typeface="Times New Roman" panose="02020603050405020304" pitchFamily="18" charset="0"/>
            </a:endParaRPr>
          </a:p>
          <a:p>
            <a:r>
              <a:rPr lang="en-IN" sz="3333" b="1" dirty="0">
                <a:latin typeface="Times New Roman" panose="02020603050405020304" pitchFamily="18" charset="0"/>
                <a:cs typeface="Times New Roman" panose="02020603050405020304" pitchFamily="18" charset="0"/>
              </a:rPr>
              <a:t>(c) One fourth of earlier value/ </a:t>
            </a:r>
            <a:r>
              <a:rPr lang="en-IN" sz="3333" b="1" dirty="0" err="1">
                <a:latin typeface="Kruti Dev 010" pitchFamily="2" charset="0"/>
                <a:cs typeface="Times New Roman" panose="02020603050405020304" pitchFamily="18" charset="0"/>
              </a:rPr>
              <a:t>iwoZ</a:t>
            </a:r>
            <a:r>
              <a:rPr lang="en-IN" sz="3333" b="1" dirty="0">
                <a:latin typeface="Kruti Dev 010" pitchFamily="2" charset="0"/>
                <a:cs typeface="Times New Roman" panose="02020603050405020304" pitchFamily="18" charset="0"/>
              </a:rPr>
              <a:t> </a:t>
            </a:r>
            <a:r>
              <a:rPr lang="en-IN" sz="3333" b="1" dirty="0" err="1">
                <a:latin typeface="Kruti Dev 010" pitchFamily="2" charset="0"/>
                <a:cs typeface="Times New Roman" panose="02020603050405020304" pitchFamily="18" charset="0"/>
              </a:rPr>
              <a:t>eku</a:t>
            </a:r>
            <a:r>
              <a:rPr lang="en-IN" sz="3333" b="1" dirty="0">
                <a:latin typeface="Kruti Dev 010" pitchFamily="2" charset="0"/>
                <a:cs typeface="Times New Roman" panose="02020603050405020304" pitchFamily="18" charset="0"/>
              </a:rPr>
              <a:t> dk </a:t>
            </a:r>
            <a:r>
              <a:rPr lang="en-IN" sz="3333" b="1" dirty="0" err="1">
                <a:latin typeface="Kruti Dev 010" pitchFamily="2" charset="0"/>
                <a:cs typeface="Times New Roman" panose="02020603050405020304" pitchFamily="18" charset="0"/>
              </a:rPr>
              <a:t>pkSFkkbZ</a:t>
            </a:r>
            <a:r>
              <a:rPr lang="en-IN" sz="3333" b="1" dirty="0">
                <a:latin typeface="Kruti Dev 010" pitchFamily="2" charset="0"/>
                <a:cs typeface="Times New Roman" panose="02020603050405020304" pitchFamily="18" charset="0"/>
              </a:rPr>
              <a:t> </a:t>
            </a:r>
            <a:r>
              <a:rPr lang="en-IN" sz="3333" b="1" dirty="0" err="1">
                <a:latin typeface="Kruti Dev 010" pitchFamily="2" charset="0"/>
                <a:cs typeface="Times New Roman" panose="02020603050405020304" pitchFamily="18" charset="0"/>
              </a:rPr>
              <a:t>gks</a:t>
            </a:r>
            <a:r>
              <a:rPr lang="en-IN" sz="3333" b="1" dirty="0">
                <a:latin typeface="Kruti Dev 010" pitchFamily="2" charset="0"/>
                <a:cs typeface="Times New Roman" panose="02020603050405020304" pitchFamily="18" charset="0"/>
              </a:rPr>
              <a:t> </a:t>
            </a:r>
            <a:r>
              <a:rPr lang="en-IN" sz="3333" b="1" dirty="0" err="1">
                <a:latin typeface="Kruti Dev 010" pitchFamily="2" charset="0"/>
                <a:cs typeface="Times New Roman" panose="02020603050405020304" pitchFamily="18" charset="0"/>
              </a:rPr>
              <a:t>tk,xk</a:t>
            </a:r>
            <a:endParaRPr lang="en-IN" sz="3333" b="1" dirty="0">
              <a:latin typeface="Times New Roman" panose="02020603050405020304" pitchFamily="18" charset="0"/>
              <a:cs typeface="Times New Roman" panose="02020603050405020304" pitchFamily="18" charset="0"/>
            </a:endParaRPr>
          </a:p>
          <a:p>
            <a:r>
              <a:rPr lang="en-IN" sz="3333" b="1" dirty="0">
                <a:latin typeface="Times New Roman" panose="02020603050405020304" pitchFamily="18" charset="0"/>
                <a:cs typeface="Times New Roman" panose="02020603050405020304" pitchFamily="18" charset="0"/>
              </a:rPr>
              <a:t>(d) None of these/ </a:t>
            </a:r>
            <a:r>
              <a:rPr lang="en-IN" sz="3333" b="1" dirty="0" err="1">
                <a:latin typeface="Kruti Dev 010" pitchFamily="2" charset="0"/>
                <a:cs typeface="Times New Roman" panose="02020603050405020304" pitchFamily="18" charset="0"/>
              </a:rPr>
              <a:t>bues</a:t>
            </a:r>
            <a:r>
              <a:rPr lang="en-IN" sz="3333" b="1" dirty="0">
                <a:latin typeface="Kruti Dev 010" pitchFamily="2" charset="0"/>
                <a:cs typeface="Times New Roman" panose="02020603050405020304" pitchFamily="18" charset="0"/>
              </a:rPr>
              <a:t> ls </a:t>
            </a:r>
            <a:r>
              <a:rPr lang="en-IN" sz="3333" b="1" dirty="0" err="1">
                <a:latin typeface="Kruti Dev 010" pitchFamily="2" charset="0"/>
                <a:cs typeface="Times New Roman" panose="02020603050405020304" pitchFamily="18" charset="0"/>
              </a:rPr>
              <a:t>dksbZ</a:t>
            </a:r>
            <a:r>
              <a:rPr lang="en-IN" sz="3333" b="1" dirty="0">
                <a:latin typeface="Kruti Dev 010" pitchFamily="2" charset="0"/>
                <a:cs typeface="Times New Roman" panose="02020603050405020304" pitchFamily="18" charset="0"/>
              </a:rPr>
              <a:t> ugh </a:t>
            </a:r>
            <a:endParaRPr lang="en-IN" sz="3333"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795357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1281361" y="966742"/>
            <a:ext cx="11137237" cy="4360681"/>
          </a:xfrm>
          <a:prstGeom prst="rect">
            <a:avLst/>
          </a:prstGeom>
          <a:noFill/>
        </p:spPr>
        <p:txBody>
          <a:bodyPr wrap="square" rtlCol="0">
            <a:spAutoFit/>
          </a:bodyPr>
          <a:lstStyle/>
          <a:p>
            <a:r>
              <a:rPr lang="en-IN" sz="3467" b="1" dirty="0">
                <a:solidFill>
                  <a:srgbClr val="FFFF00"/>
                </a:solidFill>
                <a:latin typeface="Kruti Dev 010" pitchFamily="2" charset="0"/>
                <a:cs typeface="Times New Roman" panose="02020603050405020304" pitchFamily="18" charset="0"/>
              </a:rPr>
              <a:t>;</a:t>
            </a:r>
            <a:r>
              <a:rPr lang="en-IN" sz="3467" b="1" dirty="0" err="1">
                <a:solidFill>
                  <a:srgbClr val="FFFF00"/>
                </a:solidFill>
                <a:latin typeface="Kruti Dev 010" pitchFamily="2" charset="0"/>
                <a:cs typeface="Times New Roman" panose="02020603050405020304" pitchFamily="18" charset="0"/>
              </a:rPr>
              <a:t>fn</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i`Foh</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viuh</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orZeku</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pky</a:t>
            </a:r>
            <a:r>
              <a:rPr lang="en-IN" sz="3467" b="1" dirty="0">
                <a:solidFill>
                  <a:srgbClr val="FFFF00"/>
                </a:solidFill>
                <a:latin typeface="Kruti Dev 010" pitchFamily="2" charset="0"/>
                <a:cs typeface="Times New Roman" panose="02020603050405020304" pitchFamily="18" charset="0"/>
              </a:rPr>
              <a:t> ls </a:t>
            </a:r>
            <a:r>
              <a:rPr lang="en-IN" sz="3467" b="1" dirty="0" err="1">
                <a:solidFill>
                  <a:srgbClr val="FFFF00"/>
                </a:solidFill>
                <a:latin typeface="Kruti Dev 010" pitchFamily="2" charset="0"/>
                <a:cs typeface="Times New Roman" panose="02020603050405020304" pitchFamily="18" charset="0"/>
              </a:rPr>
              <a:t>rhoz</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pky</a:t>
            </a:r>
            <a:r>
              <a:rPr lang="en-IN" sz="3467" b="1" dirty="0">
                <a:solidFill>
                  <a:srgbClr val="FFFF00"/>
                </a:solidFill>
                <a:latin typeface="Kruti Dev 010" pitchFamily="2" charset="0"/>
                <a:cs typeface="Times New Roman" panose="02020603050405020304" pitchFamily="18" charset="0"/>
              </a:rPr>
              <a:t> ls ?</a:t>
            </a:r>
            <a:r>
              <a:rPr lang="en-IN" sz="3467" b="1" dirty="0" err="1">
                <a:solidFill>
                  <a:srgbClr val="FFFF00"/>
                </a:solidFill>
                <a:latin typeface="Kruti Dev 010" pitchFamily="2" charset="0"/>
                <a:cs typeface="Times New Roman" panose="02020603050405020304" pitchFamily="18" charset="0"/>
              </a:rPr>
              <a:t>kw.kZu</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djrh</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rc</a:t>
            </a:r>
            <a:r>
              <a:rPr lang="en-IN" sz="3467" b="1" dirty="0">
                <a:solidFill>
                  <a:srgbClr val="FFFF00"/>
                </a:solidFill>
                <a:latin typeface="Kruti Dev 010" pitchFamily="2" charset="0"/>
                <a:cs typeface="Times New Roman" panose="02020603050405020304" pitchFamily="18" charset="0"/>
              </a:rPr>
              <a:t> bl </a:t>
            </a:r>
            <a:r>
              <a:rPr lang="en-IN" sz="3467" b="1" dirty="0" err="1">
                <a:solidFill>
                  <a:srgbClr val="FFFF00"/>
                </a:solidFill>
                <a:latin typeface="Kruti Dev 010" pitchFamily="2" charset="0"/>
                <a:cs typeface="Times New Roman" panose="02020603050405020304" pitchFamily="18" charset="0"/>
              </a:rPr>
              <a:t>ij</a:t>
            </a:r>
            <a:r>
              <a:rPr lang="en-IN" sz="3467" b="1" dirty="0">
                <a:solidFill>
                  <a:srgbClr val="FFFF00"/>
                </a:solidFill>
                <a:latin typeface="Kruti Dev 010" pitchFamily="2" charset="0"/>
                <a:cs typeface="Times New Roman" panose="02020603050405020304" pitchFamily="18" charset="0"/>
              </a:rPr>
              <a:t> ds </a:t>
            </a:r>
            <a:r>
              <a:rPr lang="en-IN" sz="3467" b="1" dirty="0" err="1">
                <a:solidFill>
                  <a:srgbClr val="FFFF00"/>
                </a:solidFill>
                <a:latin typeface="Kruti Dev 010" pitchFamily="2" charset="0"/>
                <a:cs typeface="Times New Roman" panose="02020603050405020304" pitchFamily="18" charset="0"/>
              </a:rPr>
              <a:t>oLrq</a:t>
            </a:r>
            <a:r>
              <a:rPr lang="en-IN" sz="3467" b="1" dirty="0">
                <a:solidFill>
                  <a:srgbClr val="FFFF00"/>
                </a:solidFill>
                <a:latin typeface="Kruti Dev 010" pitchFamily="2" charset="0"/>
                <a:cs typeface="Times New Roman" panose="02020603050405020304" pitchFamily="18" charset="0"/>
              </a:rPr>
              <a:t> ds </a:t>
            </a:r>
            <a:r>
              <a:rPr lang="en-IN" sz="3467" b="1" dirty="0" err="1">
                <a:solidFill>
                  <a:srgbClr val="FFFF00"/>
                </a:solidFill>
                <a:latin typeface="Kruti Dev 010" pitchFamily="2" charset="0"/>
                <a:cs typeface="Times New Roman" panose="02020603050405020304" pitchFamily="18" charset="0"/>
              </a:rPr>
              <a:t>Hkkj</a:t>
            </a:r>
            <a:r>
              <a:rPr lang="en-IN" sz="3467" b="1" dirty="0">
                <a:solidFill>
                  <a:srgbClr val="FFFF00"/>
                </a:solidFill>
                <a:latin typeface="Kruti Dev 010" pitchFamily="2" charset="0"/>
                <a:cs typeface="Times New Roman" panose="02020603050405020304" pitchFamily="18" charset="0"/>
              </a:rPr>
              <a:t> es </a:t>
            </a:r>
            <a:r>
              <a:rPr lang="en-IN" sz="3467" b="1" dirty="0" err="1">
                <a:solidFill>
                  <a:srgbClr val="FFFF00"/>
                </a:solidFill>
                <a:latin typeface="Kruti Dev 010" pitchFamily="2" charset="0"/>
                <a:cs typeface="Times New Roman" panose="02020603050405020304" pitchFamily="18" charset="0"/>
              </a:rPr>
              <a:t>lokZf</a:t>
            </a:r>
            <a:r>
              <a:rPr lang="en-IN" sz="3467" b="1" dirty="0">
                <a:solidFill>
                  <a:srgbClr val="FFFF00"/>
                </a:solidFill>
                <a:latin typeface="Kruti Dev 010" pitchFamily="2" charset="0"/>
                <a:cs typeface="Times New Roman" panose="02020603050405020304" pitchFamily="18" charset="0"/>
              </a:rPr>
              <a:t>/</a:t>
            </a:r>
            <a:r>
              <a:rPr lang="en-IN" sz="3467" b="1" dirty="0" err="1">
                <a:solidFill>
                  <a:srgbClr val="FFFF00"/>
                </a:solidFill>
                <a:latin typeface="Kruti Dev 010" pitchFamily="2" charset="0"/>
                <a:cs typeface="Times New Roman" panose="02020603050405020304" pitchFamily="18" charset="0"/>
              </a:rPr>
              <a:t>kd</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deh</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gksxh</a:t>
            </a:r>
            <a:r>
              <a:rPr lang="en-IN" sz="3467" b="1" dirty="0">
                <a:solidFill>
                  <a:srgbClr val="FFFF00"/>
                </a:solidFill>
                <a:latin typeface="Kruti Dev 010" pitchFamily="2" charset="0"/>
                <a:cs typeface="Times New Roman" panose="02020603050405020304" pitchFamily="18" charset="0"/>
              </a:rPr>
              <a:t>&amp;</a:t>
            </a:r>
            <a:endParaRPr lang="en-IN" sz="3467" b="1" dirty="0">
              <a:solidFill>
                <a:srgbClr val="FFFF00"/>
              </a:solidFill>
              <a:latin typeface="Times New Roman" panose="02020603050405020304" pitchFamily="18" charset="0"/>
              <a:cs typeface="Times New Roman" panose="02020603050405020304" pitchFamily="18" charset="0"/>
            </a:endParaRPr>
          </a:p>
          <a:p>
            <a:r>
              <a:rPr lang="en-IN" sz="3467" b="1" dirty="0">
                <a:solidFill>
                  <a:srgbClr val="FFFF00"/>
                </a:solidFill>
                <a:latin typeface="Times New Roman" panose="02020603050405020304" pitchFamily="18" charset="0"/>
                <a:cs typeface="Times New Roman" panose="02020603050405020304" pitchFamily="18" charset="0"/>
              </a:rPr>
              <a:t>If the earth were to rotate faster then its present speed then decreases in weight of body will be maximum at</a:t>
            </a:r>
            <a:endParaRPr lang="en-IN" sz="3467" b="1" dirty="0">
              <a:solidFill>
                <a:srgbClr val="FFFF00"/>
              </a:solidFill>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(a) At equator/</a:t>
            </a:r>
            <a:r>
              <a:rPr lang="en-IN" sz="3467" b="1" dirty="0" err="1">
                <a:latin typeface="Kruti Dev 010" pitchFamily="2" charset="0"/>
                <a:cs typeface="Times New Roman" panose="02020603050405020304" pitchFamily="18" charset="0"/>
              </a:rPr>
              <a:t>fo’kqor</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js</a:t>
            </a:r>
            <a:r>
              <a:rPr lang="en-IN" sz="3467" b="1" dirty="0">
                <a:latin typeface="Kruti Dev 010" pitchFamily="2" charset="0"/>
                <a:cs typeface="Times New Roman" panose="02020603050405020304" pitchFamily="18" charset="0"/>
              </a:rPr>
              <a:t>[</a:t>
            </a:r>
            <a:r>
              <a:rPr lang="en-IN" sz="3467" b="1" dirty="0" err="1">
                <a:latin typeface="Kruti Dev 010" pitchFamily="2" charset="0"/>
                <a:cs typeface="Times New Roman" panose="02020603050405020304" pitchFamily="18" charset="0"/>
              </a:rPr>
              <a:t>kk</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ij</a:t>
            </a:r>
            <a:r>
              <a:rPr lang="en-IN" sz="3467" b="1" dirty="0">
                <a:latin typeface="Kruti Dev 010" pitchFamily="2" charset="0"/>
                <a:cs typeface="Times New Roman" panose="02020603050405020304" pitchFamily="18" charset="0"/>
              </a:rPr>
              <a:t> </a:t>
            </a:r>
            <a:endParaRPr lang="en-IN" sz="3467" b="1" dirty="0">
              <a:latin typeface="Times New Roman" panose="02020603050405020304" pitchFamily="18"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(b) At pole /</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kqzo</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ij</a:t>
            </a:r>
            <a:r>
              <a:rPr lang="en-IN" sz="3467" b="1" dirty="0">
                <a:latin typeface="Kruti Dev 010" pitchFamily="2" charset="0"/>
                <a:cs typeface="Times New Roman" panose="02020603050405020304" pitchFamily="18" charset="0"/>
              </a:rPr>
              <a:t> </a:t>
            </a:r>
          </a:p>
          <a:p>
            <a:r>
              <a:rPr lang="en-IN" sz="3467" b="1" dirty="0">
                <a:latin typeface="Times New Roman" panose="02020603050405020304" pitchFamily="18" charset="0"/>
                <a:cs typeface="Times New Roman" panose="02020603050405020304" pitchFamily="18" charset="0"/>
              </a:rPr>
              <a:t>(c) Can not be said clearly/ </a:t>
            </a:r>
            <a:r>
              <a:rPr lang="en-IN" sz="3467" b="1" dirty="0" err="1">
                <a:latin typeface="Kruti Dev 010" pitchFamily="2" charset="0"/>
                <a:cs typeface="Times New Roman" panose="02020603050405020304" pitchFamily="18" charset="0"/>
              </a:rPr>
              <a:t>fuf”pr</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i</a:t>
            </a:r>
            <a:r>
              <a:rPr lang="en-IN" sz="3467" b="1" dirty="0">
                <a:latin typeface="Kruti Dev 010" pitchFamily="2" charset="0"/>
                <a:cs typeface="Times New Roman" panose="02020603050405020304" pitchFamily="18" charset="0"/>
              </a:rPr>
              <a:t> ls ugh </a:t>
            </a:r>
            <a:r>
              <a:rPr lang="en-IN" sz="3467" b="1" dirty="0" err="1">
                <a:latin typeface="Kruti Dev 010" pitchFamily="2" charset="0"/>
                <a:cs typeface="Times New Roman" panose="02020603050405020304" pitchFamily="18" charset="0"/>
              </a:rPr>
              <a:t>dgk</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tk</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ldrk</a:t>
            </a:r>
            <a:r>
              <a:rPr lang="en-IN" sz="3467" b="1" dirty="0">
                <a:latin typeface="Kruti Dev 010" pitchFamily="2" charset="0"/>
                <a:cs typeface="Times New Roman" panose="02020603050405020304" pitchFamily="18" charset="0"/>
              </a:rPr>
              <a:t> </a:t>
            </a:r>
            <a:endParaRPr lang="en-IN" sz="3467" b="1" dirty="0">
              <a:latin typeface="Times New Roman" panose="02020603050405020304" pitchFamily="18"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(d) None of these/ </a:t>
            </a:r>
            <a:r>
              <a:rPr lang="en-IN" sz="3467" b="1" dirty="0" err="1">
                <a:latin typeface="Kruti Dev 010" pitchFamily="2" charset="0"/>
                <a:cs typeface="Times New Roman" panose="02020603050405020304" pitchFamily="18" charset="0"/>
              </a:rPr>
              <a:t>bues</a:t>
            </a:r>
            <a:r>
              <a:rPr lang="en-IN" sz="3467" b="1" dirty="0">
                <a:latin typeface="Kruti Dev 010" pitchFamily="2" charset="0"/>
                <a:cs typeface="Times New Roman" panose="02020603050405020304" pitchFamily="18" charset="0"/>
              </a:rPr>
              <a:t> ls </a:t>
            </a:r>
            <a:r>
              <a:rPr lang="en-IN" sz="3467" b="1" dirty="0" err="1">
                <a:latin typeface="Kruti Dev 010" pitchFamily="2" charset="0"/>
                <a:cs typeface="Times New Roman" panose="02020603050405020304" pitchFamily="18" charset="0"/>
              </a:rPr>
              <a:t>dksbZ</a:t>
            </a:r>
            <a:r>
              <a:rPr lang="en-IN" sz="3467" b="1" dirty="0">
                <a:latin typeface="Kruti Dev 010" pitchFamily="2" charset="0"/>
                <a:cs typeface="Times New Roman" panose="02020603050405020304" pitchFamily="18" charset="0"/>
              </a:rPr>
              <a:t> ugh </a:t>
            </a:r>
            <a:endParaRPr lang="en-IN" sz="3467"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885086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815313" y="1515431"/>
            <a:ext cx="11376687" cy="3827138"/>
          </a:xfrm>
          <a:prstGeom prst="rect">
            <a:avLst/>
          </a:prstGeom>
          <a:noFill/>
        </p:spPr>
        <p:txBody>
          <a:bodyPr wrap="square" rtlCol="0">
            <a:spAutoFit/>
          </a:bodyPr>
          <a:lstStyle/>
          <a:p>
            <a:r>
              <a:rPr lang="en-IN" sz="3467" b="1" dirty="0">
                <a:solidFill>
                  <a:srgbClr val="FFFF00"/>
                </a:solidFill>
                <a:latin typeface="Kruti Dev 010" pitchFamily="2" charset="0"/>
                <a:cs typeface="Times New Roman" panose="02020603050405020304" pitchFamily="18" charset="0"/>
              </a:rPr>
              <a:t>,d </a:t>
            </a:r>
            <a:r>
              <a:rPr lang="en-IN" sz="3467" b="1" dirty="0" err="1">
                <a:solidFill>
                  <a:srgbClr val="FFFF00"/>
                </a:solidFill>
                <a:latin typeface="Kruti Dev 010" pitchFamily="2" charset="0"/>
                <a:cs typeface="Times New Roman" panose="02020603050405020304" pitchFamily="18" charset="0"/>
              </a:rPr>
              <a:t>yM+dh</a:t>
            </a:r>
            <a:r>
              <a:rPr lang="en-IN" sz="3467" b="1" dirty="0">
                <a:solidFill>
                  <a:srgbClr val="FFFF00"/>
                </a:solidFill>
                <a:latin typeface="Kruti Dev 010" pitchFamily="2" charset="0"/>
                <a:cs typeface="Times New Roman" panose="02020603050405020304" pitchFamily="18" charset="0"/>
              </a:rPr>
              <a:t> &gt;</a:t>
            </a:r>
            <a:r>
              <a:rPr lang="en-IN" sz="3467" b="1" dirty="0" err="1">
                <a:solidFill>
                  <a:srgbClr val="FFFF00"/>
                </a:solidFill>
                <a:latin typeface="Kruti Dev 010" pitchFamily="2" charset="0"/>
                <a:cs typeface="Times New Roman" panose="02020603050405020304" pitchFamily="18" charset="0"/>
              </a:rPr>
              <a:t>wys</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esa</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kM+h</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gS</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tc</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og</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cSB</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tkrh</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gS</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rks</a:t>
            </a:r>
            <a:r>
              <a:rPr lang="en-IN" sz="3467" b="1" dirty="0">
                <a:solidFill>
                  <a:srgbClr val="FFFF00"/>
                </a:solidFill>
                <a:latin typeface="Kruti Dev 010" pitchFamily="2" charset="0"/>
                <a:cs typeface="Times New Roman" panose="02020603050405020304" pitchFamily="18" charset="0"/>
              </a:rPr>
              <a:t> &gt;</a:t>
            </a:r>
            <a:r>
              <a:rPr lang="en-IN" sz="3467" b="1" dirty="0" err="1">
                <a:solidFill>
                  <a:srgbClr val="FFFF00"/>
                </a:solidFill>
                <a:latin typeface="Kruti Dev 010" pitchFamily="2" charset="0"/>
                <a:cs typeface="Times New Roman" panose="02020603050405020304" pitchFamily="18" charset="0"/>
              </a:rPr>
              <a:t>wys</a:t>
            </a:r>
            <a:r>
              <a:rPr lang="en-IN" sz="3467" b="1" dirty="0">
                <a:solidFill>
                  <a:srgbClr val="FFFF00"/>
                </a:solidFill>
                <a:latin typeface="Kruti Dev 010" pitchFamily="2" charset="0"/>
                <a:cs typeface="Times New Roman" panose="02020603050405020304" pitchFamily="18" charset="0"/>
              </a:rPr>
              <a:t> dk </a:t>
            </a:r>
            <a:r>
              <a:rPr lang="en-IN" sz="3467" b="1" dirty="0" err="1">
                <a:solidFill>
                  <a:srgbClr val="FFFF00"/>
                </a:solidFill>
                <a:latin typeface="Kruti Dev 010" pitchFamily="2" charset="0"/>
                <a:cs typeface="Times New Roman" panose="02020603050405020304" pitchFamily="18" charset="0"/>
              </a:rPr>
              <a:t>vkorZdky</a:t>
            </a:r>
            <a:endParaRPr lang="en-IN" sz="3467" b="1" dirty="0">
              <a:solidFill>
                <a:srgbClr val="FFFF00"/>
              </a:solidFill>
              <a:latin typeface="Times New Roman" panose="02020603050405020304" pitchFamily="18" charset="0"/>
              <a:cs typeface="Times New Roman" panose="02020603050405020304" pitchFamily="18" charset="0"/>
            </a:endParaRPr>
          </a:p>
          <a:p>
            <a:r>
              <a:rPr lang="en-IN" sz="3467" b="1" dirty="0">
                <a:solidFill>
                  <a:srgbClr val="FFFF00"/>
                </a:solidFill>
                <a:latin typeface="Times New Roman" panose="02020603050405020304" pitchFamily="18" charset="0"/>
                <a:cs typeface="Times New Roman" panose="02020603050405020304" pitchFamily="18" charset="0"/>
              </a:rPr>
              <a:t>A girl is standing in a swing when she sits, then time period of swing is </a:t>
            </a:r>
            <a:endParaRPr lang="en-IN" sz="3467" b="1" dirty="0">
              <a:solidFill>
                <a:srgbClr val="FFFF00"/>
              </a:solidFill>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(a) Increased /</a:t>
            </a:r>
            <a:r>
              <a:rPr lang="en-IN" sz="3467" b="1" dirty="0">
                <a:latin typeface="Kruti Dev 010" pitchFamily="2" charset="0"/>
                <a:cs typeface="Times New Roman" panose="02020603050405020304" pitchFamily="18" charset="0"/>
              </a:rPr>
              <a:t>c&lt;+ </a:t>
            </a:r>
            <a:r>
              <a:rPr lang="en-IN" sz="3467" b="1" dirty="0" err="1">
                <a:latin typeface="Kruti Dev 010" pitchFamily="2" charset="0"/>
                <a:cs typeface="Times New Roman" panose="02020603050405020304" pitchFamily="18" charset="0"/>
              </a:rPr>
              <a:t>tkrk</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gS</a:t>
            </a:r>
            <a:endParaRPr lang="en-IN" sz="3467" b="1" dirty="0">
              <a:latin typeface="Times New Roman" panose="02020603050405020304" pitchFamily="18"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(b) Decreased /</a:t>
            </a:r>
            <a:r>
              <a:rPr lang="en-IN" sz="3467" b="1" dirty="0">
                <a:latin typeface="Kruti Dev 010" pitchFamily="2" charset="0"/>
                <a:cs typeface="Times New Roman" panose="02020603050405020304" pitchFamily="18" charset="0"/>
              </a:rPr>
              <a:t> ?kV </a:t>
            </a:r>
            <a:r>
              <a:rPr lang="en-IN" sz="3467" b="1" dirty="0" err="1">
                <a:latin typeface="Kruti Dev 010" pitchFamily="2" charset="0"/>
                <a:cs typeface="Times New Roman" panose="02020603050405020304" pitchFamily="18" charset="0"/>
              </a:rPr>
              <a:t>tkrk</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gS</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(c) Remain unchanged/ </a:t>
            </a:r>
            <a:r>
              <a:rPr lang="en-IN" sz="3467" b="1" dirty="0" err="1">
                <a:latin typeface="Kruti Dev 010" pitchFamily="2" charset="0"/>
                <a:cs typeface="Times New Roman" panose="02020603050405020304" pitchFamily="18" charset="0"/>
              </a:rPr>
              <a:t>vifjofrZr</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jgrk</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gS</a:t>
            </a:r>
            <a:endParaRPr lang="en-IN" sz="3467" b="1" dirty="0">
              <a:latin typeface="Times New Roman" panose="02020603050405020304" pitchFamily="18"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(d) Zero / </a:t>
            </a:r>
            <a:r>
              <a:rPr lang="en-IN" sz="3467" b="1" dirty="0">
                <a:latin typeface="Kruti Dev 010" pitchFamily="2" charset="0"/>
                <a:cs typeface="Times New Roman" panose="02020603050405020304" pitchFamily="18" charset="0"/>
              </a:rPr>
              <a:t>“</a:t>
            </a:r>
            <a:r>
              <a:rPr lang="en-IN" sz="3467" b="1" dirty="0" err="1">
                <a:latin typeface="Kruti Dev 010" pitchFamily="2" charset="0"/>
                <a:cs typeface="Times New Roman" panose="02020603050405020304" pitchFamily="18" charset="0"/>
              </a:rPr>
              <a:t>kwU</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gks</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tkrk</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gS</a:t>
            </a:r>
            <a:r>
              <a:rPr lang="en-IN" sz="3467" b="1" dirty="0">
                <a:latin typeface="Kruti Dev 010" pitchFamily="2" charset="0"/>
                <a:cs typeface="Times New Roman" panose="02020603050405020304" pitchFamily="18" charset="0"/>
              </a:rPr>
              <a:t> </a:t>
            </a:r>
            <a:endParaRPr lang="en-IN" sz="3467"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61803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524435" y="1131700"/>
            <a:ext cx="11376687" cy="5427768"/>
          </a:xfrm>
          <a:prstGeom prst="rect">
            <a:avLst/>
          </a:prstGeom>
          <a:noFill/>
        </p:spPr>
        <p:txBody>
          <a:bodyPr wrap="square" rtlCol="0">
            <a:spAutoFit/>
          </a:bodyPr>
          <a:lstStyle/>
          <a:p>
            <a:r>
              <a:rPr lang="en-IN" sz="3467" b="1" dirty="0">
                <a:solidFill>
                  <a:srgbClr val="FFFF00"/>
                </a:solidFill>
                <a:latin typeface="Times New Roman" panose="02020603050405020304" pitchFamily="18" charset="0"/>
                <a:cs typeface="Times New Roman" panose="02020603050405020304" pitchFamily="18" charset="0"/>
              </a:rPr>
              <a:t>90 kg </a:t>
            </a:r>
            <a:r>
              <a:rPr lang="en-IN" sz="3467" b="1" dirty="0">
                <a:solidFill>
                  <a:srgbClr val="FFFF00"/>
                </a:solidFill>
                <a:latin typeface="Kruti Dev 010" pitchFamily="2" charset="0"/>
                <a:cs typeface="Times New Roman" panose="02020603050405020304" pitchFamily="18" charset="0"/>
              </a:rPr>
              <a:t>dk ,d </a:t>
            </a:r>
            <a:r>
              <a:rPr lang="en-IN" sz="3467" b="1" dirty="0" err="1">
                <a:solidFill>
                  <a:srgbClr val="FFFF00"/>
                </a:solidFill>
                <a:latin typeface="Kruti Dev 010" pitchFamily="2" charset="0"/>
                <a:cs typeface="Times New Roman" panose="02020603050405020304" pitchFamily="18" charset="0"/>
              </a:rPr>
              <a:t>vkneh</a:t>
            </a:r>
            <a:r>
              <a:rPr lang="en-IN" sz="3467" b="1" dirty="0">
                <a:solidFill>
                  <a:srgbClr val="FFFF00"/>
                </a:solidFill>
                <a:latin typeface="Kruti Dev 010" pitchFamily="2" charset="0"/>
                <a:cs typeface="Times New Roman" panose="02020603050405020304" pitchFamily="18" charset="0"/>
              </a:rPr>
              <a:t> ,d </a:t>
            </a:r>
            <a:r>
              <a:rPr lang="en-IN" sz="3467" b="1" dirty="0" err="1">
                <a:solidFill>
                  <a:srgbClr val="FFFF00"/>
                </a:solidFill>
                <a:latin typeface="Kruti Dev 010" pitchFamily="2" charset="0"/>
                <a:cs typeface="Times New Roman" panose="02020603050405020304" pitchFamily="18" charset="0"/>
              </a:rPr>
              <a:t>fy¶V</a:t>
            </a:r>
            <a:r>
              <a:rPr lang="en-IN" sz="3467" b="1" dirty="0">
                <a:solidFill>
                  <a:srgbClr val="FFFF00"/>
                </a:solidFill>
                <a:latin typeface="Kruti Dev 010" pitchFamily="2" charset="0"/>
                <a:cs typeface="Times New Roman" panose="02020603050405020304" pitchFamily="18" charset="0"/>
              </a:rPr>
              <a:t> es [</a:t>
            </a:r>
            <a:r>
              <a:rPr lang="en-IN" sz="3467" b="1" dirty="0" err="1">
                <a:solidFill>
                  <a:srgbClr val="FFFF00"/>
                </a:solidFill>
                <a:latin typeface="Kruti Dev 010" pitchFamily="2" charset="0"/>
                <a:cs typeface="Times New Roman" panose="02020603050405020304" pitchFamily="18" charset="0"/>
              </a:rPr>
              <a:t>kM+k</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gqvk</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gSa</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vpkud</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fy¶V</a:t>
            </a:r>
            <a:r>
              <a:rPr lang="en-IN" sz="3467" b="1" dirty="0">
                <a:solidFill>
                  <a:srgbClr val="FFFF00"/>
                </a:solidFill>
                <a:latin typeface="Kruti Dev 010" pitchFamily="2" charset="0"/>
                <a:cs typeface="Times New Roman" panose="02020603050405020304" pitchFamily="18" charset="0"/>
              </a:rPr>
              <a:t> dh </a:t>
            </a:r>
            <a:r>
              <a:rPr lang="en-IN" sz="3467" b="1" dirty="0" err="1">
                <a:solidFill>
                  <a:srgbClr val="FFFF00"/>
                </a:solidFill>
                <a:latin typeface="Kruti Dev 010" pitchFamily="2" charset="0"/>
                <a:cs typeface="Times New Roman" panose="02020603050405020304" pitchFamily="18" charset="0"/>
              </a:rPr>
              <a:t>jLlh</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VwV</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tkrh</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gSA</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fn</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fy¶V</a:t>
            </a:r>
            <a:r>
              <a:rPr lang="en-IN" sz="3467" b="1" dirty="0">
                <a:solidFill>
                  <a:srgbClr val="FFFF00"/>
                </a:solidFill>
                <a:latin typeface="Kruti Dev 010" pitchFamily="2" charset="0"/>
                <a:cs typeface="Times New Roman" panose="02020603050405020304" pitchFamily="18" charset="0"/>
              </a:rPr>
              <a:t> Lora= :</a:t>
            </a:r>
            <a:r>
              <a:rPr lang="en-IN" sz="3467" b="1" dirty="0" err="1">
                <a:solidFill>
                  <a:srgbClr val="FFFF00"/>
                </a:solidFill>
                <a:latin typeface="Kruti Dev 010" pitchFamily="2" charset="0"/>
                <a:cs typeface="Times New Roman" panose="02020603050405020304" pitchFamily="18" charset="0"/>
              </a:rPr>
              <a:t>Ik</a:t>
            </a:r>
            <a:r>
              <a:rPr lang="en-IN" sz="3467" b="1" dirty="0">
                <a:solidFill>
                  <a:srgbClr val="FFFF00"/>
                </a:solidFill>
                <a:latin typeface="Kruti Dev 010" pitchFamily="2" charset="0"/>
                <a:cs typeface="Times New Roman" panose="02020603050405020304" pitchFamily="18" charset="0"/>
              </a:rPr>
              <a:t> ls </a:t>
            </a:r>
            <a:r>
              <a:rPr lang="en-IN" sz="3467" b="1" dirty="0" err="1">
                <a:solidFill>
                  <a:srgbClr val="FFFF00"/>
                </a:solidFill>
                <a:latin typeface="Kruti Dev 010" pitchFamily="2" charset="0"/>
                <a:cs typeface="Times New Roman" panose="02020603050405020304" pitchFamily="18" charset="0"/>
              </a:rPr>
              <a:t>fxjrh</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gS</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rks</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euq</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kjk</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fy¶V</a:t>
            </a:r>
            <a:r>
              <a:rPr lang="en-IN" sz="3467" b="1" dirty="0">
                <a:solidFill>
                  <a:srgbClr val="FFFF00"/>
                </a:solidFill>
                <a:latin typeface="Kruti Dev 010" pitchFamily="2" charset="0"/>
                <a:cs typeface="Times New Roman" panose="02020603050405020304" pitchFamily="18" charset="0"/>
              </a:rPr>
              <a:t> ds </a:t>
            </a:r>
            <a:r>
              <a:rPr lang="en-IN" sz="3467" b="1" dirty="0" err="1">
                <a:solidFill>
                  <a:srgbClr val="FFFF00"/>
                </a:solidFill>
                <a:latin typeface="Kruti Dev 010" pitchFamily="2" charset="0"/>
                <a:cs typeface="Times New Roman" panose="02020603050405020304" pitchFamily="18" charset="0"/>
              </a:rPr>
              <a:t>Q”kZ</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ij</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vkjksfir</a:t>
            </a:r>
            <a:r>
              <a:rPr lang="en-IN" sz="3467" b="1" dirty="0">
                <a:solidFill>
                  <a:srgbClr val="FFFF00"/>
                </a:solidFill>
                <a:latin typeface="Kruti Dev 010" pitchFamily="2" charset="0"/>
                <a:cs typeface="Times New Roman" panose="02020603050405020304" pitchFamily="18" charset="0"/>
              </a:rPr>
              <a:t> cy </a:t>
            </a:r>
            <a:r>
              <a:rPr lang="en-IN" sz="3467" b="1" dirty="0" err="1">
                <a:solidFill>
                  <a:srgbClr val="FFFF00"/>
                </a:solidFill>
                <a:latin typeface="Kruti Dev 010" pitchFamily="2" charset="0"/>
                <a:cs typeface="Times New Roman" panose="02020603050405020304" pitchFamily="18" charset="0"/>
              </a:rPr>
              <a:t>gS</a:t>
            </a:r>
            <a:r>
              <a:rPr lang="en-IN" sz="3467" b="1" dirty="0">
                <a:solidFill>
                  <a:srgbClr val="FFFF00"/>
                </a:solidFill>
                <a:latin typeface="Kruti Dev 010" pitchFamily="2" charset="0"/>
                <a:cs typeface="Times New Roman" panose="02020603050405020304" pitchFamily="18" charset="0"/>
              </a:rPr>
              <a:t>&amp;</a:t>
            </a:r>
            <a:endParaRPr lang="en-IN" sz="3467" b="1" dirty="0">
              <a:solidFill>
                <a:srgbClr val="FFFF00"/>
              </a:solidFill>
              <a:latin typeface="Times New Roman" panose="02020603050405020304" pitchFamily="18" charset="0"/>
              <a:cs typeface="Times New Roman" panose="02020603050405020304" pitchFamily="18" charset="0"/>
            </a:endParaRPr>
          </a:p>
          <a:p>
            <a:r>
              <a:rPr lang="en-IN" sz="3467" b="1" dirty="0">
                <a:solidFill>
                  <a:srgbClr val="FFFF00"/>
                </a:solidFill>
                <a:latin typeface="Times New Roman" panose="02020603050405020304" pitchFamily="18" charset="0"/>
                <a:cs typeface="Times New Roman" panose="02020603050405020304" pitchFamily="18" charset="0"/>
              </a:rPr>
              <a:t>A man of mass 90 kg is standing in a lift whose string (cable) broke suddenly. If the lift falls freely,  the force exerted by the floor on the man is </a:t>
            </a:r>
            <a:endParaRPr lang="en-IN" sz="3467" b="1" dirty="0">
              <a:solidFill>
                <a:srgbClr val="FFFF00"/>
              </a:solidFill>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(a) 90 N</a:t>
            </a:r>
          </a:p>
          <a:p>
            <a:r>
              <a:rPr lang="en-IN" sz="3467" b="1" dirty="0">
                <a:latin typeface="Times New Roman" panose="02020603050405020304" pitchFamily="18" charset="0"/>
                <a:cs typeface="Times New Roman" panose="02020603050405020304" pitchFamily="18" charset="0"/>
              </a:rPr>
              <a:t>(b) 45 N</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(c) 0 N</a:t>
            </a:r>
          </a:p>
          <a:p>
            <a:r>
              <a:rPr lang="en-IN" sz="3467" b="1" dirty="0">
                <a:latin typeface="Times New Roman" panose="02020603050405020304" pitchFamily="18" charset="0"/>
                <a:cs typeface="Times New Roman" panose="02020603050405020304" pitchFamily="18" charset="0"/>
              </a:rPr>
              <a:t>(d) None </a:t>
            </a:r>
          </a:p>
        </p:txBody>
      </p:sp>
    </p:spTree>
    <p:extLst>
      <p:ext uri="{BB962C8B-B14F-4D97-AF65-F5344CB8AC3E}">
        <p14:creationId xmlns:p14="http://schemas.microsoft.com/office/powerpoint/2010/main" val="953560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p:cNvSpPr txBox="1"/>
              <p:nvPr/>
            </p:nvSpPr>
            <p:spPr>
              <a:xfrm>
                <a:off x="815313" y="963357"/>
                <a:ext cx="11376687" cy="4931286"/>
              </a:xfrm>
              <a:prstGeom prst="rect">
                <a:avLst/>
              </a:prstGeom>
              <a:noFill/>
            </p:spPr>
            <p:txBody>
              <a:bodyPr wrap="square" rtlCol="0">
                <a:spAutoFit/>
              </a:bodyPr>
              <a:lstStyle/>
              <a:p>
                <a:r>
                  <a:rPr lang="en-IN" sz="3467" b="1" dirty="0">
                    <a:solidFill>
                      <a:srgbClr val="FFFF00"/>
                    </a:solidFill>
                    <a:latin typeface="Kruti Dev 010" pitchFamily="2" charset="0"/>
                    <a:cs typeface="Times New Roman" panose="02020603050405020304" pitchFamily="18" charset="0"/>
                  </a:rPr>
                  <a:t>Tkc ,d </a:t>
                </a:r>
                <a:r>
                  <a:rPr lang="en-IN" sz="3467" b="1" dirty="0" err="1">
                    <a:solidFill>
                      <a:srgbClr val="FFFF00"/>
                    </a:solidFill>
                    <a:latin typeface="Kruti Dev 010" pitchFamily="2" charset="0"/>
                    <a:cs typeface="Times New Roman" panose="02020603050405020304" pitchFamily="18" charset="0"/>
                  </a:rPr>
                  <a:t>xsan</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dks</a:t>
                </a:r>
                <a:r>
                  <a:rPr lang="en-IN" sz="3467" b="1" dirty="0">
                    <a:solidFill>
                      <a:srgbClr val="FFFF00"/>
                    </a:solidFill>
                    <a:latin typeface="Kruti Dev 010" pitchFamily="2" charset="0"/>
                    <a:cs typeface="Times New Roman" panose="02020603050405020304" pitchFamily="18" charset="0"/>
                  </a:rPr>
                  <a:t> </a:t>
                </a:r>
                <a14:m>
                  <m:oMath xmlns:m="http://schemas.openxmlformats.org/officeDocument/2006/math">
                    <m:sSub>
                      <m:sSubPr>
                        <m:ctrlPr>
                          <a:rPr lang="en-IN" sz="3467" b="1" i="1">
                            <a:solidFill>
                              <a:srgbClr val="FFFF00"/>
                            </a:solidFill>
                            <a:latin typeface="Cambria Math" panose="02040503050406030204" pitchFamily="18" charset="0"/>
                            <a:cs typeface="Times New Roman" panose="02020603050405020304" pitchFamily="18" charset="0"/>
                          </a:rPr>
                        </m:ctrlPr>
                      </m:sSubPr>
                      <m:e>
                        <m:r>
                          <a:rPr lang="en-IN" sz="3467" b="1" i="1">
                            <a:solidFill>
                              <a:srgbClr val="FFFF00"/>
                            </a:solidFill>
                            <a:latin typeface="Cambria Math" panose="02040503050406030204" pitchFamily="18" charset="0"/>
                            <a:cs typeface="Times New Roman" panose="02020603050405020304" pitchFamily="18" charset="0"/>
                          </a:rPr>
                          <m:t>𝒉</m:t>
                        </m:r>
                      </m:e>
                      <m:sub>
                        <m:r>
                          <a:rPr lang="en-IN" sz="3467" b="1" i="1">
                            <a:solidFill>
                              <a:srgbClr val="FFFF00"/>
                            </a:solidFill>
                            <a:latin typeface="Cambria Math" panose="02040503050406030204" pitchFamily="18" charset="0"/>
                            <a:cs typeface="Times New Roman" panose="02020603050405020304" pitchFamily="18" charset="0"/>
                          </a:rPr>
                          <m:t>𝟏</m:t>
                        </m:r>
                      </m:sub>
                    </m:sSub>
                  </m:oMath>
                </a14:m>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ÅapkbZ</a:t>
                </a:r>
                <a:r>
                  <a:rPr lang="en-IN" sz="3467" b="1" dirty="0">
                    <a:solidFill>
                      <a:srgbClr val="FFFF00"/>
                    </a:solidFill>
                    <a:latin typeface="Kruti Dev 010" pitchFamily="2" charset="0"/>
                    <a:cs typeface="Times New Roman" panose="02020603050405020304" pitchFamily="18" charset="0"/>
                  </a:rPr>
                  <a:t> ls </a:t>
                </a:r>
                <a:r>
                  <a:rPr lang="en-IN" sz="3467" b="1" dirty="0" err="1">
                    <a:solidFill>
                      <a:srgbClr val="FFFF00"/>
                    </a:solidFill>
                    <a:latin typeface="Kruti Dev 010" pitchFamily="2" charset="0"/>
                    <a:cs typeface="Times New Roman" panose="02020603050405020304" pitchFamily="18" charset="0"/>
                  </a:rPr>
                  <a:t>fxjk;k</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tkrk</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gS</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rks</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xsn</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okil</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mNydj</a:t>
                </a:r>
                <a:r>
                  <a:rPr lang="en-IN" sz="3467" b="1" dirty="0">
                    <a:solidFill>
                      <a:srgbClr val="FFFF00"/>
                    </a:solidFill>
                    <a:latin typeface="Kruti Dev 010" pitchFamily="2" charset="0"/>
                    <a:cs typeface="Times New Roman" panose="02020603050405020304" pitchFamily="18" charset="0"/>
                  </a:rPr>
                  <a:t> </a:t>
                </a:r>
                <a14:m>
                  <m:oMath xmlns:m="http://schemas.openxmlformats.org/officeDocument/2006/math">
                    <m:sSub>
                      <m:sSubPr>
                        <m:ctrlPr>
                          <a:rPr lang="en-IN" sz="3467" b="1" i="1">
                            <a:solidFill>
                              <a:srgbClr val="FFFF00"/>
                            </a:solidFill>
                            <a:latin typeface="Cambria Math" panose="02040503050406030204" pitchFamily="18" charset="0"/>
                            <a:cs typeface="Times New Roman" panose="02020603050405020304" pitchFamily="18" charset="0"/>
                          </a:rPr>
                        </m:ctrlPr>
                      </m:sSubPr>
                      <m:e>
                        <m:r>
                          <a:rPr lang="en-IN" sz="3467" b="1" i="1">
                            <a:solidFill>
                              <a:srgbClr val="FFFF00"/>
                            </a:solidFill>
                            <a:latin typeface="Cambria Math" panose="02040503050406030204" pitchFamily="18" charset="0"/>
                            <a:cs typeface="Times New Roman" panose="02020603050405020304" pitchFamily="18" charset="0"/>
                          </a:rPr>
                          <m:t>𝒉</m:t>
                        </m:r>
                      </m:e>
                      <m:sub>
                        <m:r>
                          <a:rPr lang="en-IN" sz="3467" b="1" i="1">
                            <a:solidFill>
                              <a:srgbClr val="FFFF00"/>
                            </a:solidFill>
                            <a:latin typeface="Cambria Math" panose="02040503050406030204" pitchFamily="18" charset="0"/>
                            <a:cs typeface="Times New Roman" panose="02020603050405020304" pitchFamily="18" charset="0"/>
                          </a:rPr>
                          <m:t>𝟐</m:t>
                        </m:r>
                      </m:sub>
                    </m:sSub>
                  </m:oMath>
                </a14:m>
                <a:r>
                  <a:rPr lang="en-IN" sz="3467" b="1" dirty="0">
                    <a:solidFill>
                      <a:srgbClr val="FFFF00"/>
                    </a:solidFill>
                    <a:latin typeface="Times New Roman" panose="02020603050405020304" pitchFamily="18"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ÅpkbZ</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rd</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tkrh</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gSa</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xsan</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oa</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lrg</a:t>
                </a:r>
                <a:r>
                  <a:rPr lang="en-IN" sz="3467" b="1" dirty="0">
                    <a:solidFill>
                      <a:srgbClr val="FFFF00"/>
                    </a:solidFill>
                    <a:latin typeface="Kruti Dev 010" pitchFamily="2" charset="0"/>
                    <a:cs typeface="Times New Roman" panose="02020603050405020304" pitchFamily="18" charset="0"/>
                  </a:rPr>
                  <a:t> ds </a:t>
                </a:r>
                <a:r>
                  <a:rPr lang="en-IN" sz="3467" b="1" dirty="0" err="1">
                    <a:solidFill>
                      <a:srgbClr val="FFFF00"/>
                    </a:solidFill>
                    <a:latin typeface="Kruti Dev 010" pitchFamily="2" charset="0"/>
                    <a:cs typeface="Times New Roman" panose="02020603050405020304" pitchFamily="18" charset="0"/>
                  </a:rPr>
                  <a:t>chp</a:t>
                </a:r>
                <a:r>
                  <a:rPr lang="en-IN" sz="3467" b="1" dirty="0">
                    <a:solidFill>
                      <a:srgbClr val="FFFF00"/>
                    </a:solidFill>
                    <a:latin typeface="Kruti Dev 010" pitchFamily="2" charset="0"/>
                    <a:cs typeface="Times New Roman" panose="02020603050405020304" pitchFamily="18" charset="0"/>
                  </a:rPr>
                  <a:t> </a:t>
                </a:r>
                <a14:m>
                  <m:oMath xmlns:m="http://schemas.openxmlformats.org/officeDocument/2006/math">
                    <m:r>
                      <a:rPr lang="en-IN" sz="3467" b="1">
                        <a:solidFill>
                          <a:srgbClr val="FFFF00"/>
                        </a:solidFill>
                        <a:latin typeface="Cambria Math" panose="02040503050406030204" pitchFamily="18" charset="0"/>
                        <a:cs typeface="Times New Roman" panose="02020603050405020304" pitchFamily="18" charset="0"/>
                      </a:rPr>
                      <m:t>′</m:t>
                    </m:r>
                    <m:r>
                      <a:rPr lang="en-IN" sz="3467" b="1" i="1">
                        <a:solidFill>
                          <a:srgbClr val="FFFF00"/>
                        </a:solidFill>
                        <a:latin typeface="Cambria Math" panose="02040503050406030204" pitchFamily="18" charset="0"/>
                        <a:cs typeface="Times New Roman" panose="02020603050405020304" pitchFamily="18" charset="0"/>
                      </a:rPr>
                      <m:t>𝒆</m:t>
                    </m:r>
                    <m:r>
                      <a:rPr lang="en-IN" sz="3467" b="1" i="1">
                        <a:solidFill>
                          <a:srgbClr val="FFFF00"/>
                        </a:solidFill>
                        <a:latin typeface="Cambria Math" panose="02040503050406030204" pitchFamily="18" charset="0"/>
                        <a:cs typeface="Times New Roman" panose="02020603050405020304" pitchFamily="18" charset="0"/>
                      </a:rPr>
                      <m:t>′</m:t>
                    </m:r>
                  </m:oMath>
                </a14:m>
                <a:r>
                  <a:rPr lang="en-IN" sz="3467" b="1" dirty="0">
                    <a:solidFill>
                      <a:srgbClr val="FFFF00"/>
                    </a:solidFill>
                    <a:latin typeface="Times New Roman" panose="02020603050405020304" pitchFamily="18"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dk</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eku</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gksxk</a:t>
                </a:r>
                <a:r>
                  <a:rPr lang="en-IN" sz="3467" b="1" dirty="0">
                    <a:solidFill>
                      <a:srgbClr val="FFFF00"/>
                    </a:solidFill>
                    <a:latin typeface="Kruti Dev 010" pitchFamily="2" charset="0"/>
                    <a:cs typeface="Times New Roman" panose="02020603050405020304" pitchFamily="18" charset="0"/>
                  </a:rPr>
                  <a:t>&amp;</a:t>
                </a:r>
                <a:r>
                  <a:rPr lang="en-IN" sz="3467" b="1" dirty="0">
                    <a:solidFill>
                      <a:srgbClr val="FFFF00"/>
                    </a:solidFill>
                    <a:latin typeface="Times New Roman" panose="02020603050405020304" pitchFamily="18" charset="0"/>
                    <a:cs typeface="Times New Roman" panose="02020603050405020304" pitchFamily="18" charset="0"/>
                  </a:rPr>
                  <a:t> </a:t>
                </a:r>
              </a:p>
              <a:p>
                <a:r>
                  <a:rPr lang="en-IN" sz="3467" b="1" dirty="0">
                    <a:solidFill>
                      <a:srgbClr val="FFFF00"/>
                    </a:solidFill>
                    <a:latin typeface="Times New Roman" panose="02020603050405020304" pitchFamily="18" charset="0"/>
                    <a:cs typeface="Times New Roman" panose="02020603050405020304" pitchFamily="18" charset="0"/>
                  </a:rPr>
                  <a:t>When a ball is dropped from height </a:t>
                </a:r>
                <a14:m>
                  <m:oMath xmlns:m="http://schemas.openxmlformats.org/officeDocument/2006/math">
                    <m:sSub>
                      <m:sSubPr>
                        <m:ctrlPr>
                          <a:rPr lang="en-IN" sz="3467" b="1" i="1">
                            <a:solidFill>
                              <a:srgbClr val="FFFF00"/>
                            </a:solidFill>
                            <a:latin typeface="Cambria Math" panose="02040503050406030204" pitchFamily="18" charset="0"/>
                            <a:cs typeface="Times New Roman" panose="02020603050405020304" pitchFamily="18" charset="0"/>
                          </a:rPr>
                        </m:ctrlPr>
                      </m:sSubPr>
                      <m:e>
                        <m:r>
                          <a:rPr lang="en-IN" sz="3467" b="1" i="1">
                            <a:solidFill>
                              <a:srgbClr val="FFFF00"/>
                            </a:solidFill>
                            <a:latin typeface="Cambria Math" panose="02040503050406030204" pitchFamily="18" charset="0"/>
                            <a:cs typeface="Times New Roman" panose="02020603050405020304" pitchFamily="18" charset="0"/>
                          </a:rPr>
                          <m:t>𝒉</m:t>
                        </m:r>
                      </m:e>
                      <m:sub>
                        <m:r>
                          <a:rPr lang="en-IN" sz="3467" b="1" i="1">
                            <a:solidFill>
                              <a:srgbClr val="FFFF00"/>
                            </a:solidFill>
                            <a:latin typeface="Cambria Math" panose="02040503050406030204" pitchFamily="18" charset="0"/>
                            <a:cs typeface="Times New Roman" panose="02020603050405020304" pitchFamily="18" charset="0"/>
                          </a:rPr>
                          <m:t>𝟏</m:t>
                        </m:r>
                      </m:sub>
                    </m:sSub>
                  </m:oMath>
                </a14:m>
                <a:r>
                  <a:rPr lang="en-IN" sz="3467" b="1" dirty="0">
                    <a:solidFill>
                      <a:srgbClr val="FFFF00"/>
                    </a:solidFill>
                    <a:latin typeface="Kruti Dev 010" pitchFamily="2" charset="0"/>
                    <a:cs typeface="Times New Roman" panose="02020603050405020304" pitchFamily="18" charset="0"/>
                  </a:rPr>
                  <a:t> </a:t>
                </a:r>
                <a:r>
                  <a:rPr lang="en-IN" sz="3467" b="1" dirty="0">
                    <a:solidFill>
                      <a:srgbClr val="FFFF00"/>
                    </a:solidFill>
                    <a:latin typeface="Times New Roman" panose="02020603050405020304" pitchFamily="18" charset="0"/>
                    <a:cs typeface="Times New Roman" panose="02020603050405020304" pitchFamily="18" charset="0"/>
                  </a:rPr>
                  <a:t>then ball rebounds to height </a:t>
                </a:r>
                <a14:m>
                  <m:oMath xmlns:m="http://schemas.openxmlformats.org/officeDocument/2006/math">
                    <m:sSub>
                      <m:sSubPr>
                        <m:ctrlPr>
                          <a:rPr lang="en-IN" sz="3467" b="1" i="1">
                            <a:solidFill>
                              <a:srgbClr val="FFFF00"/>
                            </a:solidFill>
                            <a:latin typeface="Cambria Math" panose="02040503050406030204" pitchFamily="18" charset="0"/>
                            <a:cs typeface="Times New Roman" panose="02020603050405020304" pitchFamily="18" charset="0"/>
                          </a:rPr>
                        </m:ctrlPr>
                      </m:sSubPr>
                      <m:e>
                        <m:r>
                          <a:rPr lang="en-IN" sz="3467" b="1" i="1">
                            <a:solidFill>
                              <a:srgbClr val="FFFF00"/>
                            </a:solidFill>
                            <a:latin typeface="Cambria Math" panose="02040503050406030204" pitchFamily="18" charset="0"/>
                            <a:cs typeface="Times New Roman" panose="02020603050405020304" pitchFamily="18" charset="0"/>
                          </a:rPr>
                          <m:t>𝒉</m:t>
                        </m:r>
                      </m:e>
                      <m:sub>
                        <m:r>
                          <a:rPr lang="en-IN" sz="3467" b="1" i="1">
                            <a:solidFill>
                              <a:srgbClr val="FFFF00"/>
                            </a:solidFill>
                            <a:latin typeface="Cambria Math" panose="02040503050406030204" pitchFamily="18" charset="0"/>
                            <a:cs typeface="Times New Roman" panose="02020603050405020304" pitchFamily="18" charset="0"/>
                          </a:rPr>
                          <m:t>𝟐</m:t>
                        </m:r>
                      </m:sub>
                    </m:sSub>
                  </m:oMath>
                </a14:m>
                <a:r>
                  <a:rPr lang="en-IN" sz="3467" b="1" dirty="0">
                    <a:solidFill>
                      <a:srgbClr val="FFFF00"/>
                    </a:solidFill>
                    <a:latin typeface="Kruti Dev 010" pitchFamily="2" charset="0"/>
                    <a:cs typeface="Times New Roman" panose="02020603050405020304" pitchFamily="18" charset="0"/>
                  </a:rPr>
                  <a:t> </a:t>
                </a:r>
                <a:r>
                  <a:rPr lang="en-IN" sz="3467" b="1" dirty="0">
                    <a:solidFill>
                      <a:srgbClr val="FFFF00"/>
                    </a:solidFill>
                    <a:latin typeface="Times New Roman" panose="02020603050405020304" pitchFamily="18" charset="0"/>
                    <a:cs typeface="Times New Roman" panose="02020603050405020304" pitchFamily="18" charset="0"/>
                  </a:rPr>
                  <a:t>The value of ‘e’ between ball and surface will be</a:t>
                </a:r>
                <a:r>
                  <a:rPr lang="en-IN" sz="3467" b="1" dirty="0">
                    <a:solidFill>
                      <a:srgbClr val="FFFF00"/>
                    </a:solidFill>
                    <a:latin typeface="Kruti Dev 010" pitchFamily="2" charset="0"/>
                    <a:cs typeface="Times New Roman" panose="02020603050405020304" pitchFamily="18" charset="0"/>
                  </a:rPr>
                  <a:t> </a:t>
                </a:r>
              </a:p>
              <a:p>
                <a:r>
                  <a:rPr lang="en-IN" sz="3467" b="1" dirty="0">
                    <a:latin typeface="Times New Roman" panose="02020603050405020304" pitchFamily="18" charset="0"/>
                    <a:cs typeface="Times New Roman" panose="02020603050405020304" pitchFamily="18" charset="0"/>
                  </a:rPr>
                  <a:t>(a)  </a:t>
                </a:r>
                <a14:m>
                  <m:oMath xmlns:m="http://schemas.openxmlformats.org/officeDocument/2006/math">
                    <m:f>
                      <m:fPr>
                        <m:ctrlPr>
                          <a:rPr lang="en-IN" sz="3467" b="1" i="1">
                            <a:latin typeface="Cambria Math" panose="02040503050406030204" pitchFamily="18" charset="0"/>
                            <a:cs typeface="Times New Roman" panose="02020603050405020304" pitchFamily="18" charset="0"/>
                          </a:rPr>
                        </m:ctrlPr>
                      </m:fPr>
                      <m:num>
                        <m:sSub>
                          <m:sSubPr>
                            <m:ctrlPr>
                              <a:rPr lang="en-IN" sz="3467" b="1" i="1">
                                <a:latin typeface="Cambria Math" panose="02040503050406030204" pitchFamily="18" charset="0"/>
                                <a:cs typeface="Times New Roman" panose="02020603050405020304" pitchFamily="18" charset="0"/>
                              </a:rPr>
                            </m:ctrlPr>
                          </m:sSubPr>
                          <m:e>
                            <m:r>
                              <a:rPr lang="en-IN" sz="3467" b="1" i="1">
                                <a:latin typeface="Cambria Math" panose="02040503050406030204" pitchFamily="18" charset="0"/>
                                <a:cs typeface="Times New Roman" panose="02020603050405020304" pitchFamily="18" charset="0"/>
                              </a:rPr>
                              <m:t>𝒉</m:t>
                            </m:r>
                          </m:e>
                          <m:sub>
                            <m:r>
                              <a:rPr lang="en-IN" sz="3467" b="1" i="1">
                                <a:latin typeface="Cambria Math" panose="02040503050406030204" pitchFamily="18" charset="0"/>
                                <a:cs typeface="Times New Roman" panose="02020603050405020304" pitchFamily="18" charset="0"/>
                              </a:rPr>
                              <m:t>𝟐</m:t>
                            </m:r>
                          </m:sub>
                        </m:sSub>
                      </m:num>
                      <m:den>
                        <m:sSub>
                          <m:sSubPr>
                            <m:ctrlPr>
                              <a:rPr lang="en-IN" sz="3467" b="1" i="1">
                                <a:latin typeface="Cambria Math" panose="02040503050406030204" pitchFamily="18" charset="0"/>
                                <a:cs typeface="Times New Roman" panose="02020603050405020304" pitchFamily="18" charset="0"/>
                              </a:rPr>
                            </m:ctrlPr>
                          </m:sSubPr>
                          <m:e>
                            <m:r>
                              <a:rPr lang="en-IN" sz="3467" b="1" i="1">
                                <a:latin typeface="Cambria Math" panose="02040503050406030204" pitchFamily="18" charset="0"/>
                                <a:cs typeface="Times New Roman" panose="02020603050405020304" pitchFamily="18" charset="0"/>
                              </a:rPr>
                              <m:t>𝒉</m:t>
                            </m:r>
                          </m:e>
                          <m:sub>
                            <m:r>
                              <a:rPr lang="en-IN" sz="3467" b="1" i="1">
                                <a:latin typeface="Cambria Math" panose="02040503050406030204" pitchFamily="18" charset="0"/>
                                <a:cs typeface="Times New Roman" panose="02020603050405020304" pitchFamily="18" charset="0"/>
                              </a:rPr>
                              <m:t>𝟏</m:t>
                            </m:r>
                          </m:sub>
                        </m:sSub>
                      </m:den>
                    </m:f>
                  </m:oMath>
                </a14:m>
                <a:r>
                  <a:rPr lang="en-IN" sz="3467" b="1" dirty="0">
                    <a:latin typeface="Times New Roman" panose="02020603050405020304" pitchFamily="18" charset="0"/>
                    <a:cs typeface="Times New Roman" panose="02020603050405020304" pitchFamily="18" charset="0"/>
                  </a:rPr>
                  <a:t>				                         (b) </a:t>
                </a:r>
                <a14:m>
                  <m:oMath xmlns:m="http://schemas.openxmlformats.org/officeDocument/2006/math">
                    <m:rad>
                      <m:radPr>
                        <m:degHide m:val="on"/>
                        <m:ctrlPr>
                          <a:rPr lang="en-IN" sz="3467" b="1" i="1">
                            <a:latin typeface="Cambria Math" panose="02040503050406030204" pitchFamily="18" charset="0"/>
                            <a:cs typeface="Times New Roman" panose="02020603050405020304" pitchFamily="18" charset="0"/>
                          </a:rPr>
                        </m:ctrlPr>
                      </m:radPr>
                      <m:deg/>
                      <m:e>
                        <m:f>
                          <m:fPr>
                            <m:ctrlPr>
                              <a:rPr lang="en-IN" sz="3467" b="1" i="1">
                                <a:latin typeface="Cambria Math" panose="02040503050406030204" pitchFamily="18" charset="0"/>
                                <a:cs typeface="Times New Roman" panose="02020603050405020304" pitchFamily="18" charset="0"/>
                              </a:rPr>
                            </m:ctrlPr>
                          </m:fPr>
                          <m:num>
                            <m:sSub>
                              <m:sSubPr>
                                <m:ctrlPr>
                                  <a:rPr lang="en-IN" sz="3467" b="1" i="1">
                                    <a:latin typeface="Cambria Math" panose="02040503050406030204" pitchFamily="18" charset="0"/>
                                    <a:cs typeface="Times New Roman" panose="02020603050405020304" pitchFamily="18" charset="0"/>
                                  </a:rPr>
                                </m:ctrlPr>
                              </m:sSubPr>
                              <m:e>
                                <m:r>
                                  <a:rPr lang="en-IN" sz="3467" b="1" i="1">
                                    <a:latin typeface="Cambria Math" panose="02040503050406030204" pitchFamily="18" charset="0"/>
                                    <a:cs typeface="Times New Roman" panose="02020603050405020304" pitchFamily="18" charset="0"/>
                                  </a:rPr>
                                  <m:t>𝒉</m:t>
                                </m:r>
                              </m:e>
                              <m:sub>
                                <m:r>
                                  <a:rPr lang="en-IN" sz="3467" b="1" i="1">
                                    <a:latin typeface="Cambria Math" panose="02040503050406030204" pitchFamily="18" charset="0"/>
                                    <a:cs typeface="Times New Roman" panose="02020603050405020304" pitchFamily="18" charset="0"/>
                                  </a:rPr>
                                  <m:t>𝟐</m:t>
                                </m:r>
                              </m:sub>
                            </m:sSub>
                          </m:num>
                          <m:den>
                            <m:sSub>
                              <m:sSubPr>
                                <m:ctrlPr>
                                  <a:rPr lang="en-IN" sz="3467" b="1" i="1">
                                    <a:latin typeface="Cambria Math" panose="02040503050406030204" pitchFamily="18" charset="0"/>
                                    <a:cs typeface="Times New Roman" panose="02020603050405020304" pitchFamily="18" charset="0"/>
                                  </a:rPr>
                                </m:ctrlPr>
                              </m:sSubPr>
                              <m:e>
                                <m:r>
                                  <a:rPr lang="en-IN" sz="3467" b="1" i="1">
                                    <a:latin typeface="Cambria Math" panose="02040503050406030204" pitchFamily="18" charset="0"/>
                                    <a:cs typeface="Times New Roman" panose="02020603050405020304" pitchFamily="18" charset="0"/>
                                  </a:rPr>
                                  <m:t>𝒉</m:t>
                                </m:r>
                              </m:e>
                              <m:sub>
                                <m:r>
                                  <a:rPr lang="en-IN" sz="3467" b="1" i="1">
                                    <a:latin typeface="Cambria Math" panose="02040503050406030204" pitchFamily="18" charset="0"/>
                                    <a:cs typeface="Times New Roman" panose="02020603050405020304" pitchFamily="18" charset="0"/>
                                  </a:rPr>
                                  <m:t>𝟏</m:t>
                                </m:r>
                              </m:sub>
                            </m:sSub>
                          </m:den>
                        </m:f>
                      </m:e>
                    </m:rad>
                  </m:oMath>
                </a14:m>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(c) </a:t>
                </a:r>
                <a14:m>
                  <m:oMath xmlns:m="http://schemas.openxmlformats.org/officeDocument/2006/math">
                    <m:f>
                      <m:fPr>
                        <m:ctrlPr>
                          <a:rPr lang="en-IN" sz="3467" b="1" i="1">
                            <a:latin typeface="Cambria Math" panose="02040503050406030204" pitchFamily="18" charset="0"/>
                            <a:cs typeface="Times New Roman" panose="02020603050405020304" pitchFamily="18" charset="0"/>
                          </a:rPr>
                        </m:ctrlPr>
                      </m:fPr>
                      <m:num>
                        <m:sSub>
                          <m:sSubPr>
                            <m:ctrlPr>
                              <a:rPr lang="en-IN" sz="3467" b="1" i="1">
                                <a:latin typeface="Cambria Math" panose="02040503050406030204" pitchFamily="18" charset="0"/>
                                <a:cs typeface="Times New Roman" panose="02020603050405020304" pitchFamily="18" charset="0"/>
                              </a:rPr>
                            </m:ctrlPr>
                          </m:sSubPr>
                          <m:e>
                            <m:r>
                              <a:rPr lang="en-IN" sz="3467" b="1" i="1">
                                <a:latin typeface="Cambria Math" panose="02040503050406030204" pitchFamily="18" charset="0"/>
                                <a:cs typeface="Times New Roman" panose="02020603050405020304" pitchFamily="18" charset="0"/>
                              </a:rPr>
                              <m:t>𝒉</m:t>
                            </m:r>
                          </m:e>
                          <m:sub>
                            <m:r>
                              <a:rPr lang="en-IN" sz="3467" b="1" i="1">
                                <a:latin typeface="Cambria Math" panose="02040503050406030204" pitchFamily="18" charset="0"/>
                                <a:cs typeface="Times New Roman" panose="02020603050405020304" pitchFamily="18" charset="0"/>
                              </a:rPr>
                              <m:t>𝟏</m:t>
                            </m:r>
                          </m:sub>
                        </m:sSub>
                      </m:num>
                      <m:den>
                        <m:sSub>
                          <m:sSubPr>
                            <m:ctrlPr>
                              <a:rPr lang="en-IN" sz="3467" b="1" i="1">
                                <a:latin typeface="Cambria Math" panose="02040503050406030204" pitchFamily="18" charset="0"/>
                                <a:cs typeface="Times New Roman" panose="02020603050405020304" pitchFamily="18" charset="0"/>
                              </a:rPr>
                            </m:ctrlPr>
                          </m:sSubPr>
                          <m:e>
                            <m:r>
                              <a:rPr lang="en-IN" sz="3467" b="1" i="1">
                                <a:latin typeface="Cambria Math" panose="02040503050406030204" pitchFamily="18" charset="0"/>
                                <a:cs typeface="Times New Roman" panose="02020603050405020304" pitchFamily="18" charset="0"/>
                              </a:rPr>
                              <m:t>𝒉</m:t>
                            </m:r>
                          </m:e>
                          <m:sub>
                            <m:r>
                              <a:rPr lang="en-IN" sz="3467" b="1" i="1">
                                <a:latin typeface="Cambria Math" panose="02040503050406030204" pitchFamily="18" charset="0"/>
                                <a:cs typeface="Times New Roman" panose="02020603050405020304" pitchFamily="18" charset="0"/>
                              </a:rPr>
                              <m:t>𝟐</m:t>
                            </m:r>
                          </m:sub>
                        </m:sSub>
                      </m:den>
                    </m:f>
                  </m:oMath>
                </a14:m>
                <a:r>
                  <a:rPr lang="en-IN" sz="3467" b="1" dirty="0">
                    <a:latin typeface="Times New Roman" panose="02020603050405020304" pitchFamily="18" charset="0"/>
                    <a:cs typeface="Times New Roman" panose="02020603050405020304" pitchFamily="18" charset="0"/>
                  </a:rPr>
                  <a:t>				                         (d) </a:t>
                </a:r>
                <a14:m>
                  <m:oMath xmlns:m="http://schemas.openxmlformats.org/officeDocument/2006/math">
                    <m:rad>
                      <m:radPr>
                        <m:degHide m:val="on"/>
                        <m:ctrlPr>
                          <a:rPr lang="en-IN" sz="3467" b="1" i="1">
                            <a:latin typeface="Cambria Math" panose="02040503050406030204" pitchFamily="18" charset="0"/>
                            <a:cs typeface="Times New Roman" panose="02020603050405020304" pitchFamily="18" charset="0"/>
                          </a:rPr>
                        </m:ctrlPr>
                      </m:radPr>
                      <m:deg/>
                      <m:e>
                        <m:f>
                          <m:fPr>
                            <m:ctrlPr>
                              <a:rPr lang="en-IN" sz="3467" b="1" i="1">
                                <a:latin typeface="Cambria Math" panose="02040503050406030204" pitchFamily="18" charset="0"/>
                                <a:cs typeface="Times New Roman" panose="02020603050405020304" pitchFamily="18" charset="0"/>
                              </a:rPr>
                            </m:ctrlPr>
                          </m:fPr>
                          <m:num>
                            <m:sSub>
                              <m:sSubPr>
                                <m:ctrlPr>
                                  <a:rPr lang="en-IN" sz="3467" b="1" i="1">
                                    <a:latin typeface="Cambria Math" panose="02040503050406030204" pitchFamily="18" charset="0"/>
                                    <a:cs typeface="Times New Roman" panose="02020603050405020304" pitchFamily="18" charset="0"/>
                                  </a:rPr>
                                </m:ctrlPr>
                              </m:sSubPr>
                              <m:e>
                                <m:r>
                                  <a:rPr lang="en-IN" sz="3467" b="1" i="1">
                                    <a:latin typeface="Cambria Math" panose="02040503050406030204" pitchFamily="18" charset="0"/>
                                    <a:cs typeface="Times New Roman" panose="02020603050405020304" pitchFamily="18" charset="0"/>
                                  </a:rPr>
                                  <m:t>𝒉</m:t>
                                </m:r>
                              </m:e>
                              <m:sub>
                                <m:r>
                                  <a:rPr lang="en-IN" sz="3467" b="1" i="1">
                                    <a:latin typeface="Cambria Math" panose="02040503050406030204" pitchFamily="18" charset="0"/>
                                    <a:cs typeface="Times New Roman" panose="02020603050405020304" pitchFamily="18" charset="0"/>
                                  </a:rPr>
                                  <m:t>𝟏</m:t>
                                </m:r>
                              </m:sub>
                            </m:sSub>
                          </m:num>
                          <m:den>
                            <m:sSub>
                              <m:sSubPr>
                                <m:ctrlPr>
                                  <a:rPr lang="en-IN" sz="3467" b="1" i="1">
                                    <a:latin typeface="Cambria Math" panose="02040503050406030204" pitchFamily="18" charset="0"/>
                                    <a:cs typeface="Times New Roman" panose="02020603050405020304" pitchFamily="18" charset="0"/>
                                  </a:rPr>
                                </m:ctrlPr>
                              </m:sSubPr>
                              <m:e>
                                <m:r>
                                  <a:rPr lang="en-IN" sz="3467" b="1" i="1">
                                    <a:latin typeface="Cambria Math" panose="02040503050406030204" pitchFamily="18" charset="0"/>
                                    <a:cs typeface="Times New Roman" panose="02020603050405020304" pitchFamily="18" charset="0"/>
                                  </a:rPr>
                                  <m:t>𝒉</m:t>
                                </m:r>
                              </m:e>
                              <m:sub>
                                <m:r>
                                  <a:rPr lang="en-IN" sz="3467" b="1" i="1">
                                    <a:latin typeface="Cambria Math" panose="02040503050406030204" pitchFamily="18" charset="0"/>
                                    <a:cs typeface="Times New Roman" panose="02020603050405020304" pitchFamily="18" charset="0"/>
                                  </a:rPr>
                                  <m:t>𝟐</m:t>
                                </m:r>
                              </m:sub>
                            </m:sSub>
                          </m:den>
                        </m:f>
                      </m:e>
                    </m:rad>
                  </m:oMath>
                </a14:m>
                <a:r>
                  <a:rPr lang="en-IN" sz="3467" b="1" dirty="0">
                    <a:latin typeface="Times New Roman" panose="02020603050405020304" pitchFamily="18" charset="0"/>
                    <a:cs typeface="Times New Roman" panose="02020603050405020304" pitchFamily="18" charset="0"/>
                  </a:rPr>
                  <a:t> </a:t>
                </a:r>
              </a:p>
            </p:txBody>
          </p:sp>
        </mc:Choice>
        <mc:Fallback xmlns="">
          <p:sp>
            <p:nvSpPr>
              <p:cNvPr id="7" name="TextBox 6"/>
              <p:cNvSpPr txBox="1">
                <a:spLocks noRot="1" noChangeAspect="1" noMove="1" noResize="1" noEditPoints="1" noAdjustHandles="1" noChangeArrowheads="1" noChangeShapeType="1" noTextEdit="1"/>
              </p:cNvSpPr>
              <p:nvPr/>
            </p:nvSpPr>
            <p:spPr>
              <a:xfrm>
                <a:off x="815313" y="963357"/>
                <a:ext cx="11376687" cy="4931286"/>
              </a:xfrm>
              <a:prstGeom prst="rect">
                <a:avLst/>
              </a:prstGeom>
              <a:blipFill>
                <a:blip r:embed="rId2"/>
                <a:stretch>
                  <a:fillRect l="-1554" t="-1607" r="-375"/>
                </a:stretch>
              </a:blipFill>
            </p:spPr>
            <p:txBody>
              <a:bodyPr/>
              <a:lstStyle/>
              <a:p>
                <a:r>
                  <a:rPr lang="en-US">
                    <a:noFill/>
                  </a:rPr>
                  <a:t> </a:t>
                </a:r>
              </a:p>
            </p:txBody>
          </p:sp>
        </mc:Fallback>
      </mc:AlternateContent>
    </p:spTree>
    <p:extLst>
      <p:ext uri="{BB962C8B-B14F-4D97-AF65-F5344CB8AC3E}">
        <p14:creationId xmlns:p14="http://schemas.microsoft.com/office/powerpoint/2010/main" val="218016355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815313" y="1191333"/>
            <a:ext cx="11376687" cy="3827138"/>
          </a:xfrm>
          <a:prstGeom prst="rect">
            <a:avLst/>
          </a:prstGeom>
          <a:noFill/>
        </p:spPr>
        <p:txBody>
          <a:bodyPr wrap="square" rtlCol="0">
            <a:spAutoFit/>
          </a:bodyPr>
          <a:lstStyle/>
          <a:p>
            <a:r>
              <a:rPr lang="en-IN" sz="3467" b="1" dirty="0" err="1">
                <a:solidFill>
                  <a:srgbClr val="FFFF00"/>
                </a:solidFill>
                <a:latin typeface="Kruti Dev 010" pitchFamily="2" charset="0"/>
                <a:cs typeface="Times New Roman" panose="02020603050405020304" pitchFamily="18" charset="0"/>
              </a:rPr>
              <a:t>og</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U;wure</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osx</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ftlds</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lkFk</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oLrq</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dks</a:t>
            </a:r>
            <a:r>
              <a:rPr lang="en-IN" sz="3467" b="1" dirty="0">
                <a:solidFill>
                  <a:srgbClr val="FFFF00"/>
                </a:solidFill>
                <a:latin typeface="Kruti Dev 010" pitchFamily="2" charset="0"/>
                <a:cs typeface="Times New Roman" panose="02020603050405020304" pitchFamily="18" charset="0"/>
              </a:rPr>
              <a:t> Å/</a:t>
            </a:r>
            <a:r>
              <a:rPr lang="en-IN" sz="3467" b="1" dirty="0" err="1">
                <a:solidFill>
                  <a:srgbClr val="FFFF00"/>
                </a:solidFill>
                <a:latin typeface="Kruti Dev 010" pitchFamily="2" charset="0"/>
                <a:cs typeface="Times New Roman" panose="02020603050405020304" pitchFamily="18" charset="0"/>
              </a:rPr>
              <a:t>okZ</a:t>
            </a:r>
            <a:r>
              <a:rPr lang="en-IN" sz="3467" b="1" dirty="0">
                <a:solidFill>
                  <a:srgbClr val="FFFF00"/>
                </a:solidFill>
                <a:latin typeface="Kruti Dev 010" pitchFamily="2" charset="0"/>
                <a:cs typeface="Times New Roman" panose="02020603050405020304" pitchFamily="18" charset="0"/>
              </a:rPr>
              <a:t>/</a:t>
            </a:r>
            <a:r>
              <a:rPr lang="en-IN" sz="3467" b="1" dirty="0" err="1">
                <a:solidFill>
                  <a:srgbClr val="FFFF00"/>
                </a:solidFill>
                <a:latin typeface="Kruti Dev 010" pitchFamily="2" charset="0"/>
                <a:cs typeface="Times New Roman" panose="02020603050405020304" pitchFamily="18" charset="0"/>
              </a:rPr>
              <a:t>kj</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Åij</a:t>
            </a:r>
            <a:r>
              <a:rPr lang="en-IN" sz="3467" b="1" dirty="0">
                <a:solidFill>
                  <a:srgbClr val="FFFF00"/>
                </a:solidFill>
                <a:latin typeface="Kruti Dev 010" pitchFamily="2" charset="0"/>
                <a:cs typeface="Times New Roman" panose="02020603050405020304" pitchFamily="18" charset="0"/>
              </a:rPr>
              <a:t> dh </a:t>
            </a:r>
            <a:r>
              <a:rPr lang="en-IN" sz="3467" b="1" dirty="0" err="1">
                <a:solidFill>
                  <a:srgbClr val="FFFF00"/>
                </a:solidFill>
                <a:latin typeface="Kruti Dev 010" pitchFamily="2" charset="0"/>
                <a:cs typeface="Times New Roman" panose="02020603050405020304" pitchFamily="18" charset="0"/>
              </a:rPr>
              <a:t>vksj</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Qsadus</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ij</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og</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vuar</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rd</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igq¡p</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lds</a:t>
            </a:r>
            <a:r>
              <a:rPr lang="en-IN" sz="3467" b="1" dirty="0">
                <a:solidFill>
                  <a:srgbClr val="FFFF00"/>
                </a:solidFill>
                <a:latin typeface="Kruti Dev 010" pitchFamily="2" charset="0"/>
                <a:cs typeface="Times New Roman" panose="02020603050405020304" pitchFamily="18" charset="0"/>
              </a:rPr>
              <a:t>&amp; </a:t>
            </a:r>
            <a:r>
              <a:rPr lang="en-IN" sz="3467" b="1" dirty="0">
                <a:solidFill>
                  <a:srgbClr val="FFFF00"/>
                </a:solidFill>
                <a:latin typeface="Times New Roman" panose="02020603050405020304" pitchFamily="18" charset="0"/>
                <a:cs typeface="Times New Roman" panose="02020603050405020304" pitchFamily="18" charset="0"/>
              </a:rPr>
              <a:t>The minimum velocity by which a body is thrown vertically upward that could reach to infinity is&amp;</a:t>
            </a:r>
          </a:p>
          <a:p>
            <a:r>
              <a:rPr lang="en-IN" sz="3467" b="1" dirty="0">
                <a:latin typeface="Times New Roman" panose="02020603050405020304" pitchFamily="18" charset="0"/>
                <a:cs typeface="Times New Roman" panose="02020603050405020304" pitchFamily="18" charset="0"/>
              </a:rPr>
              <a:t>(a) Orbital velocity/ </a:t>
            </a:r>
            <a:r>
              <a:rPr lang="en-IN" sz="3467" b="1" dirty="0">
                <a:latin typeface="Kruti Dev 010" pitchFamily="2" charset="0"/>
                <a:cs typeface="Times New Roman" panose="02020603050405020304" pitchFamily="18" charset="0"/>
              </a:rPr>
              <a:t>d{</a:t>
            </a:r>
            <a:r>
              <a:rPr lang="en-IN" sz="3467" b="1" dirty="0" err="1">
                <a:latin typeface="Kruti Dev 010" pitchFamily="2" charset="0"/>
                <a:cs typeface="Times New Roman" panose="02020603050405020304" pitchFamily="18" charset="0"/>
              </a:rPr>
              <a:t>kh</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osx</a:t>
            </a:r>
            <a:r>
              <a:rPr lang="en-IN" sz="3467" b="1" dirty="0">
                <a:latin typeface="Times New Roman" panose="02020603050405020304" pitchFamily="18" charset="0"/>
                <a:cs typeface="Times New Roman" panose="02020603050405020304" pitchFamily="18" charset="0"/>
              </a:rPr>
              <a:t> </a:t>
            </a:r>
          </a:p>
          <a:p>
            <a:r>
              <a:rPr lang="en-IN" sz="3467" b="1" dirty="0">
                <a:latin typeface="Times New Roman" panose="02020603050405020304" pitchFamily="18" charset="0"/>
                <a:cs typeface="Times New Roman" panose="02020603050405020304" pitchFamily="18" charset="0"/>
              </a:rPr>
              <a:t>(b) Escape velocity/ </a:t>
            </a:r>
            <a:r>
              <a:rPr lang="en-IN" sz="3467" b="1" dirty="0" err="1">
                <a:latin typeface="Kruti Dev 010" pitchFamily="2" charset="0"/>
                <a:cs typeface="Times New Roman" panose="02020603050405020304" pitchFamily="18" charset="0"/>
              </a:rPr>
              <a:t>iyk;u</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osx</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(c) Satellite velocity/</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mixzgh</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osx</a:t>
            </a:r>
            <a:endParaRPr lang="en-IN" sz="3467" b="1" dirty="0">
              <a:latin typeface="Times New Roman" panose="02020603050405020304" pitchFamily="18"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(d) None of these / </a:t>
            </a:r>
            <a:r>
              <a:rPr lang="en-IN" sz="3467" b="1" dirty="0" err="1">
                <a:latin typeface="Kruti Dev 010" pitchFamily="2" charset="0"/>
                <a:cs typeface="Times New Roman" panose="02020603050405020304" pitchFamily="18" charset="0"/>
              </a:rPr>
              <a:t>bues</a:t>
            </a:r>
            <a:r>
              <a:rPr lang="en-IN" sz="3467" b="1" dirty="0">
                <a:latin typeface="Kruti Dev 010" pitchFamily="2" charset="0"/>
                <a:cs typeface="Times New Roman" panose="02020603050405020304" pitchFamily="18" charset="0"/>
              </a:rPr>
              <a:t> ls </a:t>
            </a:r>
            <a:r>
              <a:rPr lang="en-IN" sz="3467" b="1" dirty="0" err="1">
                <a:latin typeface="Kruti Dev 010" pitchFamily="2" charset="0"/>
                <a:cs typeface="Times New Roman" panose="02020603050405020304" pitchFamily="18" charset="0"/>
              </a:rPr>
              <a:t>dksbZ</a:t>
            </a:r>
            <a:r>
              <a:rPr lang="en-IN" sz="3467" b="1" dirty="0">
                <a:latin typeface="Kruti Dev 010" pitchFamily="2" charset="0"/>
                <a:cs typeface="Times New Roman" panose="02020603050405020304" pitchFamily="18" charset="0"/>
              </a:rPr>
              <a:t> ugh </a:t>
            </a:r>
            <a:endParaRPr lang="en-IN" sz="3467" b="1" baseline="30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407076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290878" y="1115233"/>
                <a:ext cx="11376687" cy="5116337"/>
              </a:xfrm>
              <a:prstGeom prst="rect">
                <a:avLst/>
              </a:prstGeom>
              <a:noFill/>
            </p:spPr>
            <p:txBody>
              <a:bodyPr wrap="square" rtlCol="0">
                <a:spAutoFit/>
              </a:bodyPr>
              <a:lstStyle/>
              <a:p>
                <a:r>
                  <a:rPr lang="en-IN" sz="3467" b="1" dirty="0">
                    <a:solidFill>
                      <a:srgbClr val="FFFF00"/>
                    </a:solidFill>
                    <a:latin typeface="Kruti Dev 010" pitchFamily="2" charset="0"/>
                    <a:cs typeface="Times New Roman" panose="02020603050405020304" pitchFamily="18" charset="0"/>
                  </a:rPr>
                  <a:t>,d </a:t>
                </a:r>
                <a:r>
                  <a:rPr lang="en-IN" sz="3467" b="1" dirty="0" err="1">
                    <a:solidFill>
                      <a:srgbClr val="FFFF00"/>
                    </a:solidFill>
                    <a:latin typeface="Kruti Dev 010" pitchFamily="2" charset="0"/>
                    <a:cs typeface="Times New Roman" panose="02020603050405020304" pitchFamily="18" charset="0"/>
                  </a:rPr>
                  <a:t>fLFkj</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fy¶V</a:t>
                </a:r>
                <a:r>
                  <a:rPr lang="en-IN" sz="3467" b="1" dirty="0">
                    <a:solidFill>
                      <a:srgbClr val="FFFF00"/>
                    </a:solidFill>
                    <a:latin typeface="Kruti Dev 010" pitchFamily="2" charset="0"/>
                    <a:cs typeface="Times New Roman" panose="02020603050405020304" pitchFamily="18" charset="0"/>
                  </a:rPr>
                  <a:t> ds </a:t>
                </a:r>
                <a:r>
                  <a:rPr lang="en-IN" sz="3467" b="1" dirty="0" err="1">
                    <a:solidFill>
                      <a:srgbClr val="FFFF00"/>
                    </a:solidFill>
                    <a:latin typeface="Kruti Dev 010" pitchFamily="2" charset="0"/>
                    <a:cs typeface="Times New Roman" panose="02020603050405020304" pitchFamily="18" charset="0"/>
                  </a:rPr>
                  <a:t>vUnj</a:t>
                </a:r>
                <a:r>
                  <a:rPr lang="en-IN" sz="3467" b="1" dirty="0">
                    <a:solidFill>
                      <a:srgbClr val="FFFF00"/>
                    </a:solidFill>
                    <a:latin typeface="Kruti Dev 010" pitchFamily="2" charset="0"/>
                    <a:cs typeface="Times New Roman" panose="02020603050405020304" pitchFamily="18" charset="0"/>
                  </a:rPr>
                  <a:t> ,d </a:t>
                </a:r>
                <a:r>
                  <a:rPr lang="en-IN" sz="3467" b="1" dirty="0" err="1">
                    <a:solidFill>
                      <a:srgbClr val="FFFF00"/>
                    </a:solidFill>
                    <a:latin typeface="Kruti Dev 010" pitchFamily="2" charset="0"/>
                    <a:cs typeface="Times New Roman" panose="02020603050405020304" pitchFamily="18" charset="0"/>
                  </a:rPr>
                  <a:t>yksyd</a:t>
                </a:r>
                <a:r>
                  <a:rPr lang="en-IN" sz="3467" b="1" dirty="0">
                    <a:solidFill>
                      <a:srgbClr val="FFFF00"/>
                    </a:solidFill>
                    <a:latin typeface="Kruti Dev 010" pitchFamily="2" charset="0"/>
                    <a:cs typeface="Times New Roman" panose="02020603050405020304" pitchFamily="18" charset="0"/>
                  </a:rPr>
                  <a:t> dk </a:t>
                </a:r>
                <a:r>
                  <a:rPr lang="en-IN" sz="3467" b="1" dirty="0" err="1">
                    <a:solidFill>
                      <a:srgbClr val="FFFF00"/>
                    </a:solidFill>
                    <a:latin typeface="Kruti Dev 010" pitchFamily="2" charset="0"/>
                    <a:cs typeface="Times New Roman" panose="02020603050405020304" pitchFamily="18" charset="0"/>
                  </a:rPr>
                  <a:t>vkorZdky</a:t>
                </a:r>
                <a:r>
                  <a:rPr lang="en-IN" sz="3467" b="1" dirty="0">
                    <a:solidFill>
                      <a:srgbClr val="FFFF00"/>
                    </a:solidFill>
                    <a:latin typeface="Kruti Dev 010" pitchFamily="2" charset="0"/>
                    <a:cs typeface="Times New Roman" panose="02020603050405020304" pitchFamily="18" charset="0"/>
                  </a:rPr>
                  <a:t> </a:t>
                </a:r>
                <a14:m>
                  <m:oMath xmlns:m="http://schemas.openxmlformats.org/officeDocument/2006/math">
                    <m:rad>
                      <m:radPr>
                        <m:degHide m:val="on"/>
                        <m:ctrlPr>
                          <a:rPr lang="en-IN" sz="3467" b="1" i="1">
                            <a:solidFill>
                              <a:srgbClr val="FFFF00"/>
                            </a:solidFill>
                            <a:latin typeface="Cambria Math" panose="02040503050406030204" pitchFamily="18" charset="0"/>
                            <a:cs typeface="Times New Roman" panose="02020603050405020304" pitchFamily="18" charset="0"/>
                          </a:rPr>
                        </m:ctrlPr>
                      </m:radPr>
                      <m:deg/>
                      <m:e>
                        <m:r>
                          <a:rPr lang="en-IN" sz="3467" b="1" i="1">
                            <a:solidFill>
                              <a:srgbClr val="FFFF00"/>
                            </a:solidFill>
                            <a:latin typeface="Cambria Math" panose="02040503050406030204" pitchFamily="18" charset="0"/>
                            <a:cs typeface="Times New Roman" panose="02020603050405020304" pitchFamily="18" charset="0"/>
                          </a:rPr>
                          <m:t>𝟓</m:t>
                        </m:r>
                      </m:e>
                    </m:rad>
                  </m:oMath>
                </a14:m>
                <a:r>
                  <a:rPr lang="en-IN" sz="3467" b="1" dirty="0">
                    <a:solidFill>
                      <a:srgbClr val="FFFF00"/>
                    </a:solidFill>
                    <a:latin typeface="Times New Roman" panose="02020603050405020304" pitchFamily="18"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lsdsaM</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gSA</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tc</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fy¶V</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Åij</a:t>
                </a:r>
                <a:r>
                  <a:rPr lang="en-IN" sz="3467" b="1" dirty="0">
                    <a:solidFill>
                      <a:srgbClr val="FFFF00"/>
                    </a:solidFill>
                    <a:latin typeface="Kruti Dev 010" pitchFamily="2" charset="0"/>
                    <a:cs typeface="Times New Roman" panose="02020603050405020304" pitchFamily="18" charset="0"/>
                  </a:rPr>
                  <a:t> dh </a:t>
                </a:r>
                <a:r>
                  <a:rPr lang="en-IN" sz="3467" b="1" dirty="0" err="1">
                    <a:solidFill>
                      <a:srgbClr val="FFFF00"/>
                    </a:solidFill>
                    <a:latin typeface="Kruti Dev 010" pitchFamily="2" charset="0"/>
                    <a:cs typeface="Times New Roman" panose="02020603050405020304" pitchFamily="18" charset="0"/>
                  </a:rPr>
                  <a:t>vksj</a:t>
                </a:r>
                <a:r>
                  <a:rPr lang="en-IN" sz="3467" b="1" dirty="0">
                    <a:solidFill>
                      <a:srgbClr val="FFFF00"/>
                    </a:solidFill>
                    <a:latin typeface="Kruti Dev 010" pitchFamily="2" charset="0"/>
                    <a:cs typeface="Times New Roman" panose="02020603050405020304" pitchFamily="18" charset="0"/>
                  </a:rPr>
                  <a:t> </a:t>
                </a:r>
                <a14:m>
                  <m:oMath xmlns:m="http://schemas.openxmlformats.org/officeDocument/2006/math">
                    <m:r>
                      <a:rPr lang="en-IN" sz="3467" b="1" i="1">
                        <a:solidFill>
                          <a:srgbClr val="FFFF00"/>
                        </a:solidFill>
                        <a:latin typeface="Cambria Math" panose="02040503050406030204" pitchFamily="18" charset="0"/>
                        <a:cs typeface="Times New Roman" panose="02020603050405020304" pitchFamily="18" charset="0"/>
                      </a:rPr>
                      <m:t>𝒈</m:t>
                    </m:r>
                    <m:r>
                      <a:rPr lang="en-IN" sz="3467" b="1" i="1">
                        <a:solidFill>
                          <a:srgbClr val="FFFF00"/>
                        </a:solidFill>
                        <a:latin typeface="Cambria Math" panose="02040503050406030204" pitchFamily="18" charset="0"/>
                        <a:cs typeface="Times New Roman" panose="02020603050405020304" pitchFamily="18" charset="0"/>
                      </a:rPr>
                      <m:t>/</m:t>
                    </m:r>
                    <m:r>
                      <a:rPr lang="en-IN" sz="3467" b="1" i="1">
                        <a:solidFill>
                          <a:srgbClr val="FFFF00"/>
                        </a:solidFill>
                        <a:latin typeface="Cambria Math" panose="02040503050406030204" pitchFamily="18" charset="0"/>
                        <a:cs typeface="Times New Roman" panose="02020603050405020304" pitchFamily="18" charset="0"/>
                      </a:rPr>
                      <m:t>𝟒</m:t>
                    </m:r>
                  </m:oMath>
                </a14:m>
                <a:r>
                  <a:rPr lang="en-IN" sz="3467" b="1" dirty="0">
                    <a:solidFill>
                      <a:srgbClr val="FFFF00"/>
                    </a:solidFill>
                    <a:latin typeface="Times New Roman" panose="02020603050405020304" pitchFamily="18"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Roj.k</a:t>
                </a:r>
                <a:r>
                  <a:rPr lang="en-IN" sz="3467" b="1" dirty="0">
                    <a:solidFill>
                      <a:srgbClr val="FFFF00"/>
                    </a:solidFill>
                    <a:latin typeface="Kruti Dev 010" pitchFamily="2" charset="0"/>
                    <a:cs typeface="Times New Roman" panose="02020603050405020304" pitchFamily="18" charset="0"/>
                  </a:rPr>
                  <a:t> ls </a:t>
                </a:r>
                <a:r>
                  <a:rPr lang="en-IN" sz="3467" b="1" dirty="0" err="1">
                    <a:solidFill>
                      <a:srgbClr val="FFFF00"/>
                    </a:solidFill>
                    <a:latin typeface="Kruti Dev 010" pitchFamily="2" charset="0"/>
                    <a:cs typeface="Times New Roman" panose="02020603050405020304" pitchFamily="18" charset="0"/>
                  </a:rPr>
                  <a:t>xfreku</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gS</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bldk</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vkorZdky</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D;k</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gksxk</a:t>
                </a:r>
                <a:r>
                  <a:rPr lang="en-IN" sz="3467" b="1" dirty="0">
                    <a:solidFill>
                      <a:srgbClr val="FFFF00"/>
                    </a:solidFill>
                    <a:latin typeface="Kruti Dev 010" pitchFamily="2" charset="0"/>
                    <a:cs typeface="Times New Roman" panose="02020603050405020304" pitchFamily="18" charset="0"/>
                  </a:rPr>
                  <a:t>\</a:t>
                </a:r>
                <a:endParaRPr lang="en-IN" sz="3467" b="1" dirty="0">
                  <a:solidFill>
                    <a:srgbClr val="FFFF00"/>
                  </a:solidFill>
                  <a:latin typeface="Times New Roman" panose="02020603050405020304" pitchFamily="18" charset="0"/>
                  <a:cs typeface="Times New Roman" panose="02020603050405020304" pitchFamily="18" charset="0"/>
                </a:endParaRPr>
              </a:p>
              <a:p>
                <a:r>
                  <a:rPr lang="en-IN" sz="3467" b="1" dirty="0">
                    <a:solidFill>
                      <a:srgbClr val="FFFF00"/>
                    </a:solidFill>
                    <a:latin typeface="Times New Roman" panose="02020603050405020304" pitchFamily="18" charset="0"/>
                    <a:cs typeface="Times New Roman" panose="02020603050405020304" pitchFamily="18" charset="0"/>
                  </a:rPr>
                  <a:t>The time period of a simple pendulum inside a stationary lift is </a:t>
                </a:r>
                <a14:m>
                  <m:oMath xmlns:m="http://schemas.openxmlformats.org/officeDocument/2006/math">
                    <m:rad>
                      <m:radPr>
                        <m:degHide m:val="on"/>
                        <m:ctrlPr>
                          <a:rPr lang="en-IN" sz="3467" b="1" i="1">
                            <a:solidFill>
                              <a:srgbClr val="FFFF00"/>
                            </a:solidFill>
                            <a:latin typeface="Cambria Math" panose="02040503050406030204" pitchFamily="18" charset="0"/>
                            <a:cs typeface="Times New Roman" panose="02020603050405020304" pitchFamily="18" charset="0"/>
                          </a:rPr>
                        </m:ctrlPr>
                      </m:radPr>
                      <m:deg/>
                      <m:e>
                        <m:r>
                          <a:rPr lang="en-IN" sz="3467" b="1" i="1">
                            <a:solidFill>
                              <a:srgbClr val="FFFF00"/>
                            </a:solidFill>
                            <a:latin typeface="Cambria Math" panose="02040503050406030204" pitchFamily="18" charset="0"/>
                            <a:cs typeface="Times New Roman" panose="02020603050405020304" pitchFamily="18" charset="0"/>
                          </a:rPr>
                          <m:t>𝟓</m:t>
                        </m:r>
                      </m:e>
                    </m:rad>
                  </m:oMath>
                </a14:m>
                <a:r>
                  <a:rPr lang="en-IN" sz="3467" b="1" dirty="0">
                    <a:solidFill>
                      <a:srgbClr val="FFFF00"/>
                    </a:solidFill>
                    <a:latin typeface="Times New Roman" panose="02020603050405020304" pitchFamily="18" charset="0"/>
                    <a:cs typeface="Times New Roman" panose="02020603050405020304" pitchFamily="18" charset="0"/>
                  </a:rPr>
                  <a:t> second. What will be the time period when the lift moves upwards with an acceleration </a:t>
                </a:r>
                <a14:m>
                  <m:oMath xmlns:m="http://schemas.openxmlformats.org/officeDocument/2006/math">
                    <m:r>
                      <a:rPr lang="en-IN" sz="3467" b="1" i="1">
                        <a:solidFill>
                          <a:srgbClr val="FFFF00"/>
                        </a:solidFill>
                        <a:latin typeface="Cambria Math" panose="02040503050406030204" pitchFamily="18" charset="0"/>
                        <a:cs typeface="Times New Roman" panose="02020603050405020304" pitchFamily="18" charset="0"/>
                      </a:rPr>
                      <m:t>𝒈</m:t>
                    </m:r>
                    <m:r>
                      <a:rPr lang="en-IN" sz="3467" b="1" i="1">
                        <a:solidFill>
                          <a:srgbClr val="FFFF00"/>
                        </a:solidFill>
                        <a:latin typeface="Cambria Math" panose="02040503050406030204" pitchFamily="18" charset="0"/>
                        <a:cs typeface="Times New Roman" panose="02020603050405020304" pitchFamily="18" charset="0"/>
                      </a:rPr>
                      <m:t>/</m:t>
                    </m:r>
                    <m:r>
                      <a:rPr lang="en-IN" sz="3467" b="1" i="1">
                        <a:solidFill>
                          <a:srgbClr val="FFFF00"/>
                        </a:solidFill>
                        <a:latin typeface="Cambria Math" panose="02040503050406030204" pitchFamily="18" charset="0"/>
                        <a:cs typeface="Times New Roman" panose="02020603050405020304" pitchFamily="18" charset="0"/>
                      </a:rPr>
                      <m:t>𝟒</m:t>
                    </m:r>
                  </m:oMath>
                </a14:m>
                <a:r>
                  <a:rPr lang="en-IN" sz="3467" b="1" dirty="0">
                    <a:solidFill>
                      <a:srgbClr val="FFFF00"/>
                    </a:solidFill>
                    <a:latin typeface="Times New Roman" panose="02020603050405020304" pitchFamily="18" charset="0"/>
                    <a:cs typeface="Times New Roman" panose="02020603050405020304" pitchFamily="18" charset="0"/>
                  </a:rPr>
                  <a:t>?</a:t>
                </a:r>
              </a:p>
              <a:p>
                <a:r>
                  <a:rPr lang="en-IN" sz="3467" b="1" dirty="0">
                    <a:latin typeface="Times New Roman" panose="02020603050405020304" pitchFamily="18" charset="0"/>
                    <a:cs typeface="Times New Roman" panose="02020603050405020304" pitchFamily="18" charset="0"/>
                  </a:rPr>
                  <a:t>(a) 2 </a:t>
                </a:r>
                <a14:m>
                  <m:oMath xmlns:m="http://schemas.openxmlformats.org/officeDocument/2006/math">
                    <m:rad>
                      <m:radPr>
                        <m:degHide m:val="on"/>
                        <m:ctrlPr>
                          <a:rPr lang="en-IN" sz="3467" b="1" i="1">
                            <a:latin typeface="Cambria Math" panose="02040503050406030204" pitchFamily="18" charset="0"/>
                            <a:cs typeface="Times New Roman" panose="02020603050405020304" pitchFamily="18" charset="0"/>
                          </a:rPr>
                        </m:ctrlPr>
                      </m:radPr>
                      <m:deg/>
                      <m:e>
                        <m:r>
                          <a:rPr lang="en-IN" sz="3467" b="1" i="1">
                            <a:latin typeface="Cambria Math" panose="02040503050406030204" pitchFamily="18" charset="0"/>
                            <a:cs typeface="Times New Roman" panose="02020603050405020304" pitchFamily="18" charset="0"/>
                          </a:rPr>
                          <m:t>𝟓</m:t>
                        </m:r>
                      </m:e>
                    </m:rad>
                  </m:oMath>
                </a14:m>
                <a:r>
                  <a:rPr lang="en-IN" sz="3467" b="1" dirty="0">
                    <a:latin typeface="Times New Roman" panose="02020603050405020304" pitchFamily="18" charset="0"/>
                    <a:cs typeface="Times New Roman" panose="02020603050405020304" pitchFamily="18" charset="0"/>
                  </a:rPr>
                  <a:t>/ </a:t>
                </a:r>
                <a:r>
                  <a:rPr lang="en-IN" sz="3467" b="1" dirty="0" err="1">
                    <a:latin typeface="Kruti Dev 010" pitchFamily="2" charset="0"/>
                    <a:cs typeface="Times New Roman" panose="02020603050405020304" pitchFamily="18" charset="0"/>
                  </a:rPr>
                  <a:t>lsdsM</a:t>
                </a:r>
                <a:r>
                  <a:rPr lang="en-IN" sz="3467" b="1" dirty="0">
                    <a:latin typeface="Kruti Dev 010" pitchFamily="2" charset="0"/>
                    <a:cs typeface="Times New Roman" panose="02020603050405020304" pitchFamily="18" charset="0"/>
                  </a:rPr>
                  <a:t>+</a:t>
                </a:r>
                <a:r>
                  <a:rPr lang="en-IN" sz="3467" b="1" dirty="0">
                    <a:latin typeface="Times New Roman" panose="02020603050405020304" pitchFamily="18" charset="0"/>
                    <a:cs typeface="Times New Roman" panose="02020603050405020304" pitchFamily="18" charset="0"/>
                  </a:rPr>
                  <a:t>			</a:t>
                </a:r>
              </a:p>
              <a:p>
                <a:r>
                  <a:rPr lang="en-IN" sz="3467" b="1" dirty="0">
                    <a:latin typeface="Times New Roman" panose="02020603050405020304" pitchFamily="18" charset="0"/>
                    <a:cs typeface="Times New Roman" panose="02020603050405020304" pitchFamily="18" charset="0"/>
                  </a:rPr>
                  <a:t>(b) 2/ </a:t>
                </a:r>
                <a:r>
                  <a:rPr lang="en-IN" sz="3467" b="1" dirty="0" err="1">
                    <a:latin typeface="Kruti Dev 010" pitchFamily="2" charset="0"/>
                    <a:cs typeface="Times New Roman" panose="02020603050405020304" pitchFamily="18" charset="0"/>
                  </a:rPr>
                  <a:t>lsdsM</a:t>
                </a:r>
                <a:r>
                  <a:rPr lang="en-IN" sz="3467" b="1" dirty="0">
                    <a:latin typeface="Kruti Dev 010" pitchFamily="2" charset="0"/>
                    <a:cs typeface="Times New Roman" panose="02020603050405020304" pitchFamily="18" charset="0"/>
                  </a:rPr>
                  <a:t>+</a:t>
                </a:r>
              </a:p>
              <a:p>
                <a:r>
                  <a:rPr lang="en-IN" sz="3467" b="1" dirty="0">
                    <a:latin typeface="Times New Roman" panose="02020603050405020304" pitchFamily="18" charset="0"/>
                    <a:cs typeface="Times New Roman" panose="02020603050405020304" pitchFamily="18" charset="0"/>
                  </a:rPr>
                  <a:t>(c) </a:t>
                </a:r>
                <a14:m>
                  <m:oMath xmlns:m="http://schemas.openxmlformats.org/officeDocument/2006/math">
                    <m:rad>
                      <m:radPr>
                        <m:degHide m:val="on"/>
                        <m:ctrlPr>
                          <a:rPr lang="en-IN" sz="3467" b="1" i="1">
                            <a:latin typeface="Cambria Math" panose="02040503050406030204" pitchFamily="18" charset="0"/>
                            <a:cs typeface="Times New Roman" panose="02020603050405020304" pitchFamily="18" charset="0"/>
                          </a:rPr>
                        </m:ctrlPr>
                      </m:radPr>
                      <m:deg/>
                      <m:e>
                        <m:r>
                          <a:rPr lang="en-IN" sz="3467" b="1" i="1">
                            <a:latin typeface="Cambria Math" panose="02040503050406030204" pitchFamily="18" charset="0"/>
                            <a:cs typeface="Times New Roman" panose="02020603050405020304" pitchFamily="18" charset="0"/>
                          </a:rPr>
                          <m:t>𝟓</m:t>
                        </m:r>
                      </m:e>
                    </m:rad>
                  </m:oMath>
                </a14:m>
                <a:r>
                  <a:rPr lang="en-IN" sz="3467" b="1" dirty="0">
                    <a:latin typeface="Times New Roman" panose="02020603050405020304" pitchFamily="18" charset="0"/>
                    <a:cs typeface="Times New Roman" panose="02020603050405020304" pitchFamily="18" charset="0"/>
                  </a:rPr>
                  <a:t> /</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lsdsM</a:t>
                </a:r>
                <a:r>
                  <a:rPr lang="en-IN" sz="3467" b="1" dirty="0">
                    <a:latin typeface="Kruti Dev 010" pitchFamily="2" charset="0"/>
                    <a:cs typeface="Times New Roman" panose="02020603050405020304" pitchFamily="18" charset="0"/>
                  </a:rPr>
                  <a:t>+</a:t>
                </a:r>
                <a:r>
                  <a:rPr lang="en-IN" sz="3467" b="1" dirty="0">
                    <a:latin typeface="Times New Roman" panose="02020603050405020304" pitchFamily="18" charset="0"/>
                    <a:cs typeface="Times New Roman" panose="02020603050405020304" pitchFamily="18" charset="0"/>
                  </a:rPr>
                  <a:t>	</a:t>
                </a:r>
              </a:p>
              <a:p>
                <a:r>
                  <a:rPr lang="en-IN" sz="3467" b="1" dirty="0">
                    <a:latin typeface="Times New Roman" panose="02020603050405020304" pitchFamily="18" charset="0"/>
                    <a:cs typeface="Times New Roman" panose="02020603050405020304" pitchFamily="18" charset="0"/>
                  </a:rPr>
                  <a:t>(d) None of these / </a:t>
                </a:r>
                <a:r>
                  <a:rPr lang="en-IN" sz="3467" b="1" dirty="0" err="1">
                    <a:latin typeface="Kruti Dev 010" pitchFamily="2" charset="0"/>
                    <a:cs typeface="Times New Roman" panose="02020603050405020304" pitchFamily="18" charset="0"/>
                  </a:rPr>
                  <a:t>bues</a:t>
                </a:r>
                <a:r>
                  <a:rPr lang="en-IN" sz="3467" b="1" dirty="0">
                    <a:latin typeface="Kruti Dev 010" pitchFamily="2" charset="0"/>
                    <a:cs typeface="Times New Roman" panose="02020603050405020304" pitchFamily="18" charset="0"/>
                  </a:rPr>
                  <a:t> ls </a:t>
                </a:r>
                <a:r>
                  <a:rPr lang="en-IN" sz="3467" b="1" dirty="0" err="1">
                    <a:latin typeface="Kruti Dev 010" pitchFamily="2" charset="0"/>
                    <a:cs typeface="Times New Roman" panose="02020603050405020304" pitchFamily="18" charset="0"/>
                  </a:rPr>
                  <a:t>dksbZ</a:t>
                </a:r>
                <a:r>
                  <a:rPr lang="en-IN" sz="3467" b="1" dirty="0">
                    <a:latin typeface="Kruti Dev 010" pitchFamily="2" charset="0"/>
                    <a:cs typeface="Times New Roman" panose="02020603050405020304" pitchFamily="18" charset="0"/>
                  </a:rPr>
                  <a:t> ugh </a:t>
                </a:r>
                <a:endParaRPr lang="en-IN" sz="3467" b="1" baseline="30000" dirty="0">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90878" y="1115233"/>
                <a:ext cx="11376687" cy="5116337"/>
              </a:xfrm>
              <a:prstGeom prst="rect">
                <a:avLst/>
              </a:prstGeom>
              <a:blipFill>
                <a:blip r:embed="rId2"/>
                <a:stretch>
                  <a:fillRect l="-1554" t="-596" r="-1447" b="-3337"/>
                </a:stretch>
              </a:blipFill>
            </p:spPr>
            <p:txBody>
              <a:bodyPr/>
              <a:lstStyle/>
              <a:p>
                <a:r>
                  <a:rPr lang="en-US">
                    <a:noFill/>
                  </a:rPr>
                  <a:t> </a:t>
                </a:r>
              </a:p>
            </p:txBody>
          </p:sp>
        </mc:Fallback>
      </mc:AlternateContent>
    </p:spTree>
    <p:extLst>
      <p:ext uri="{BB962C8B-B14F-4D97-AF65-F5344CB8AC3E}">
        <p14:creationId xmlns:p14="http://schemas.microsoft.com/office/powerpoint/2010/main" val="284823789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1023477" y="1255500"/>
                <a:ext cx="11376687" cy="2977803"/>
              </a:xfrm>
              <a:prstGeom prst="rect">
                <a:avLst/>
              </a:prstGeom>
              <a:noFill/>
            </p:spPr>
            <p:txBody>
              <a:bodyPr wrap="square" rtlCol="0">
                <a:spAutoFit/>
              </a:bodyPr>
              <a:lstStyle/>
              <a:p>
                <a:r>
                  <a:rPr lang="en-IN" sz="3733" b="1" dirty="0" err="1">
                    <a:solidFill>
                      <a:srgbClr val="FFFF00"/>
                    </a:solidFill>
                    <a:latin typeface="Kruti Dev 010" pitchFamily="2" charset="0"/>
                    <a:cs typeface="Times New Roman" panose="02020603050405020304" pitchFamily="18" charset="0"/>
                  </a:rPr>
                  <a:t>fdlh</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kks</a:t>
                </a:r>
                <a:r>
                  <a:rPr lang="en-IN" sz="3733" b="1" dirty="0">
                    <a:solidFill>
                      <a:srgbClr val="FFFF00"/>
                    </a:solidFill>
                    <a:latin typeface="Kruti Dev 010" pitchFamily="2" charset="0"/>
                    <a:cs typeface="Times New Roman" panose="02020603050405020304" pitchFamily="18" charset="0"/>
                  </a:rPr>
                  <a:t>[</a:t>
                </a:r>
                <a:r>
                  <a:rPr lang="en-IN" sz="3733" b="1" dirty="0" err="1">
                    <a:solidFill>
                      <a:srgbClr val="FFFF00"/>
                    </a:solidFill>
                    <a:latin typeface="Kruti Dev 010" pitchFamily="2" charset="0"/>
                    <a:cs typeface="Times New Roman" panose="02020603050405020304" pitchFamily="18" charset="0"/>
                  </a:rPr>
                  <a:t>kys</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xksys</a:t>
                </a:r>
                <a:r>
                  <a:rPr lang="en-IN" sz="3733" b="1" dirty="0">
                    <a:solidFill>
                      <a:srgbClr val="FFFF00"/>
                    </a:solidFill>
                    <a:latin typeface="Kruti Dev 010" pitchFamily="2" charset="0"/>
                    <a:cs typeface="Times New Roman" panose="02020603050405020304" pitchFamily="18" charset="0"/>
                  </a:rPr>
                  <a:t> ds </a:t>
                </a:r>
                <a:r>
                  <a:rPr lang="en-IN" sz="3733" b="1" dirty="0" err="1">
                    <a:solidFill>
                      <a:srgbClr val="FFFF00"/>
                    </a:solidFill>
                    <a:latin typeface="Kruti Dev 010" pitchFamily="2" charset="0"/>
                    <a:cs typeface="Times New Roman" panose="02020603050405020304" pitchFamily="18" charset="0"/>
                  </a:rPr>
                  <a:t>dsUnz</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ij</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xq:Roh</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ks</a:t>
                </a:r>
                <a:r>
                  <a:rPr lang="en-IN" sz="3733" b="1" dirty="0">
                    <a:solidFill>
                      <a:srgbClr val="FFFF00"/>
                    </a:solidFill>
                    <a:latin typeface="Kruti Dev 010" pitchFamily="2" charset="0"/>
                    <a:cs typeface="Times New Roman" panose="02020603050405020304" pitchFamily="18" charset="0"/>
                  </a:rPr>
                  <a:t>= dh </a:t>
                </a:r>
                <a:r>
                  <a:rPr lang="en-IN" sz="3733" b="1" dirty="0" err="1">
                    <a:solidFill>
                      <a:srgbClr val="FFFF00"/>
                    </a:solidFill>
                    <a:latin typeface="Kruti Dev 010" pitchFamily="2" charset="0"/>
                    <a:cs typeface="Times New Roman" panose="02020603050405020304" pitchFamily="18" charset="0"/>
                  </a:rPr>
                  <a:t>rhozrk</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gksrh</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gS</a:t>
                </a:r>
                <a:endParaRPr lang="en-IN" sz="3733" b="1" dirty="0">
                  <a:solidFill>
                    <a:srgbClr val="FFFF00"/>
                  </a:solidFill>
                  <a:latin typeface="Times New Roman" panose="02020603050405020304" pitchFamily="18" charset="0"/>
                  <a:cs typeface="Times New Roman" panose="02020603050405020304" pitchFamily="18" charset="0"/>
                </a:endParaRPr>
              </a:p>
              <a:p>
                <a:r>
                  <a:rPr lang="en-IN" sz="3733" b="1" dirty="0">
                    <a:solidFill>
                      <a:srgbClr val="FFFF00"/>
                    </a:solidFill>
                    <a:latin typeface="Times New Roman" panose="02020603050405020304" pitchFamily="18" charset="0"/>
                    <a:cs typeface="Times New Roman" panose="02020603050405020304" pitchFamily="18" charset="0"/>
                  </a:rPr>
                  <a:t>Intensity of the gravitational field inside the hollow spherical shell is </a:t>
                </a:r>
              </a:p>
              <a:p>
                <a:r>
                  <a:rPr lang="en-IN" sz="3733" b="1" dirty="0">
                    <a:latin typeface="Times New Roman" panose="02020603050405020304" pitchFamily="18" charset="0"/>
                    <a:cs typeface="Times New Roman" panose="02020603050405020304" pitchFamily="18" charset="0"/>
                  </a:rPr>
                  <a:t>(a) </a:t>
                </a:r>
                <a14:m>
                  <m:oMath xmlns:m="http://schemas.openxmlformats.org/officeDocument/2006/math">
                    <m:r>
                      <a:rPr lang="en-IN" sz="3733" b="1" i="1">
                        <a:latin typeface="Cambria Math" panose="02040503050406030204" pitchFamily="18" charset="0"/>
                        <a:cs typeface="Times New Roman" panose="02020603050405020304" pitchFamily="18" charset="0"/>
                      </a:rPr>
                      <m:t>𝑮𝒎</m:t>
                    </m:r>
                    <m:r>
                      <a:rPr lang="en-IN" sz="3733" b="1" i="1">
                        <a:latin typeface="Cambria Math" panose="02040503050406030204" pitchFamily="18" charset="0"/>
                        <a:cs typeface="Times New Roman" panose="02020603050405020304" pitchFamily="18" charset="0"/>
                      </a:rPr>
                      <m:t>/</m:t>
                    </m:r>
                    <m:sSup>
                      <m:sSupPr>
                        <m:ctrlPr>
                          <a:rPr lang="en-IN" sz="3733" b="1" i="1">
                            <a:latin typeface="Cambria Math" panose="02040503050406030204" pitchFamily="18" charset="0"/>
                            <a:cs typeface="Times New Roman" panose="02020603050405020304" pitchFamily="18" charset="0"/>
                          </a:rPr>
                        </m:ctrlPr>
                      </m:sSupPr>
                      <m:e>
                        <m:r>
                          <a:rPr lang="en-IN" sz="3733" b="1" i="1">
                            <a:latin typeface="Cambria Math" panose="02040503050406030204" pitchFamily="18" charset="0"/>
                            <a:cs typeface="Times New Roman" panose="02020603050405020304" pitchFamily="18" charset="0"/>
                          </a:rPr>
                          <m:t>𝒓</m:t>
                        </m:r>
                      </m:e>
                      <m:sup>
                        <m:r>
                          <a:rPr lang="en-IN" sz="3733" b="1" i="1">
                            <a:latin typeface="Cambria Math" panose="02040503050406030204" pitchFamily="18" charset="0"/>
                            <a:cs typeface="Times New Roman" panose="02020603050405020304" pitchFamily="18" charset="0"/>
                          </a:rPr>
                          <m:t>𝟐</m:t>
                        </m:r>
                      </m:sup>
                    </m:sSup>
                  </m:oMath>
                </a14:m>
                <a:r>
                  <a:rPr lang="en-IN" sz="3733" b="1" dirty="0">
                    <a:latin typeface="Times New Roman" panose="02020603050405020304" pitchFamily="18" charset="0"/>
                    <a:cs typeface="Times New Roman" panose="02020603050405020304" pitchFamily="18" charset="0"/>
                  </a:rPr>
                  <a:t>			          (b) </a:t>
                </a:r>
                <a14:m>
                  <m:oMath xmlns:m="http://schemas.openxmlformats.org/officeDocument/2006/math">
                    <m:r>
                      <a:rPr lang="en-IN" sz="3733" b="1" i="1" dirty="0">
                        <a:latin typeface="Cambria Math" panose="02040503050406030204" pitchFamily="18" charset="0"/>
                        <a:cs typeface="Times New Roman" panose="02020603050405020304" pitchFamily="18" charset="0"/>
                      </a:rPr>
                      <m:t>𝒈</m:t>
                    </m:r>
                  </m:oMath>
                </a14:m>
                <a:endParaRPr lang="en-IN" sz="3733" b="1" dirty="0">
                  <a:latin typeface="Kruti Dev 010" pitchFamily="2"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(c) 0					(d) None of these </a:t>
                </a:r>
                <a:endParaRPr lang="en-IN" sz="3733" b="1" baseline="30000" dirty="0">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023477" y="1255500"/>
                <a:ext cx="11376687" cy="2977803"/>
              </a:xfrm>
              <a:prstGeom prst="rect">
                <a:avLst/>
              </a:prstGeom>
              <a:blipFill>
                <a:blip r:embed="rId2"/>
                <a:stretch>
                  <a:fillRect l="-1768" t="-3484" b="-7377"/>
                </a:stretch>
              </a:blipFill>
            </p:spPr>
            <p:txBody>
              <a:bodyPr/>
              <a:lstStyle/>
              <a:p>
                <a:r>
                  <a:rPr lang="en-US">
                    <a:noFill/>
                  </a:rPr>
                  <a:t> </a:t>
                </a:r>
              </a:p>
            </p:txBody>
          </p:sp>
        </mc:Fallback>
      </mc:AlternateContent>
    </p:spTree>
    <p:extLst>
      <p:ext uri="{BB962C8B-B14F-4D97-AF65-F5344CB8AC3E}">
        <p14:creationId xmlns:p14="http://schemas.microsoft.com/office/powerpoint/2010/main" val="2130362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236593" y="6302326"/>
            <a:ext cx="1842868" cy="351692"/>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Bookman Old Style" panose="02050604050505020204" pitchFamily="18" charset="0"/>
              </a:rPr>
              <a:t>Sonu</a:t>
            </a:r>
            <a:r>
              <a:rPr lang="en-US" sz="2800" b="1" dirty="0">
                <a:latin typeface="Bookman Old Style" panose="02050604050505020204" pitchFamily="18" charset="0"/>
              </a:rPr>
              <a:t> Sir</a:t>
            </a:r>
          </a:p>
        </p:txBody>
      </p:sp>
      <p:sp>
        <p:nvSpPr>
          <p:cNvPr id="5" name="Rectangle 4"/>
          <p:cNvSpPr/>
          <p:nvPr/>
        </p:nvSpPr>
        <p:spPr>
          <a:xfrm>
            <a:off x="112543" y="6119446"/>
            <a:ext cx="1589649" cy="463062"/>
          </a:xfrm>
          <a:prstGeom prst="rect">
            <a:avLst/>
          </a:prstGeom>
          <a:solidFill>
            <a:srgbClr val="00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Bookman Old Style" panose="02050604050505020204" pitchFamily="18" charset="0"/>
              </a:rPr>
              <a:t>Physics</a:t>
            </a:r>
          </a:p>
        </p:txBody>
      </p:sp>
      <p:sp>
        <p:nvSpPr>
          <p:cNvPr id="9" name="TextBox 8">
            <a:extLst>
              <a:ext uri="{FF2B5EF4-FFF2-40B4-BE49-F238E27FC236}">
                <a16:creationId xmlns:a16="http://schemas.microsoft.com/office/drawing/2014/main" id="{CCE032AC-11D0-58CA-6CE1-8D0005B680E7}"/>
              </a:ext>
            </a:extLst>
          </p:cNvPr>
          <p:cNvSpPr txBox="1"/>
          <p:nvPr/>
        </p:nvSpPr>
        <p:spPr>
          <a:xfrm>
            <a:off x="3527110" y="1408679"/>
            <a:ext cx="9463852" cy="4893647"/>
          </a:xfrm>
          <a:prstGeom prst="rect">
            <a:avLst/>
          </a:prstGeom>
          <a:noFill/>
        </p:spPr>
        <p:txBody>
          <a:bodyPr wrap="square">
            <a:spAutoFit/>
          </a:bodyPr>
          <a:lstStyle/>
          <a:p>
            <a:pPr algn="l" fontAlgn="base"/>
            <a:r>
              <a:rPr lang="en-US" sz="2600" b="1" i="0" dirty="0">
                <a:effectLst/>
                <a:latin typeface="Bookman Old Style" panose="02050604050505020204" pitchFamily="18" charset="0"/>
              </a:rPr>
              <a:t>Physical Quantities that have not same units</a:t>
            </a:r>
          </a:p>
          <a:p>
            <a:pPr marL="514350" indent="-514350" algn="l" fontAlgn="base">
              <a:buFont typeface="+mj-lt"/>
              <a:buAutoNum type="alphaLcPeriod"/>
            </a:pPr>
            <a:r>
              <a:rPr lang="en-US" sz="2600" b="1" dirty="0">
                <a:latin typeface="Bookman Old Style" panose="02050604050505020204" pitchFamily="18" charset="0"/>
              </a:rPr>
              <a:t>R</a:t>
            </a:r>
            <a:r>
              <a:rPr lang="en-US" sz="2600" b="1" i="0" dirty="0">
                <a:effectLst/>
                <a:latin typeface="Bookman Old Style" panose="02050604050505020204" pitchFamily="18" charset="0"/>
              </a:rPr>
              <a:t>efractive index and Mach Number</a:t>
            </a:r>
          </a:p>
          <a:p>
            <a:pPr marL="514350" indent="-514350" fontAlgn="base">
              <a:buFont typeface="+mj-lt"/>
              <a:buAutoNum type="alphaLcPeriod"/>
            </a:pPr>
            <a:r>
              <a:rPr lang="en-US" sz="2600" b="1" i="0" dirty="0">
                <a:effectLst/>
                <a:latin typeface="Bookman Old Style" panose="02050604050505020204" pitchFamily="18" charset="0"/>
              </a:rPr>
              <a:t>Energy </a:t>
            </a:r>
            <a:r>
              <a:rPr lang="en-US" sz="2600" b="1" dirty="0">
                <a:latin typeface="Bookman Old Style" panose="02050604050505020204" pitchFamily="18" charset="0"/>
              </a:rPr>
              <a:t>and kinetic </a:t>
            </a:r>
            <a:r>
              <a:rPr lang="en-US" sz="2600" b="1" i="0" dirty="0">
                <a:effectLst/>
                <a:latin typeface="Bookman Old Style" panose="02050604050505020204" pitchFamily="18" charset="0"/>
              </a:rPr>
              <a:t>Energy</a:t>
            </a:r>
          </a:p>
          <a:p>
            <a:pPr marL="514350" indent="-514350" algn="l" fontAlgn="base">
              <a:buFont typeface="+mj-lt"/>
              <a:buAutoNum type="alphaLcPeriod"/>
            </a:pPr>
            <a:r>
              <a:rPr lang="en-US" sz="2600" b="1" i="0" dirty="0">
                <a:effectLst/>
                <a:latin typeface="Bookman Old Style" panose="02050604050505020204" pitchFamily="18" charset="0"/>
              </a:rPr>
              <a:t>Angular momentum and Plank's Constant</a:t>
            </a:r>
          </a:p>
          <a:p>
            <a:pPr marL="514350" indent="-514350" algn="l" fontAlgn="base">
              <a:buFont typeface="+mj-lt"/>
              <a:buAutoNum type="alphaLcPeriod"/>
            </a:pPr>
            <a:r>
              <a:rPr lang="en-US" sz="2600" b="1" i="0" dirty="0">
                <a:effectLst/>
                <a:latin typeface="Bookman Old Style" panose="02050604050505020204" pitchFamily="18" charset="0"/>
              </a:rPr>
              <a:t>Resistance and Specific Resistance</a:t>
            </a:r>
          </a:p>
          <a:p>
            <a:pPr algn="l" fontAlgn="base"/>
            <a:endParaRPr lang="en-US" sz="2600" b="1" i="0" dirty="0">
              <a:solidFill>
                <a:srgbClr val="FFFF00"/>
              </a:solidFill>
              <a:effectLst/>
              <a:latin typeface="Bookman Old Style" panose="02050604050505020204" pitchFamily="18" charset="0"/>
            </a:endParaRPr>
          </a:p>
          <a:p>
            <a:pPr fontAlgn="base"/>
            <a:r>
              <a:rPr lang="hi-IN" sz="2600" b="1" dirty="0">
                <a:solidFill>
                  <a:srgbClr val="FFFF00"/>
                </a:solidFill>
                <a:latin typeface="Bookman Old Style" panose="02050604050505020204" pitchFamily="18" charset="0"/>
              </a:rPr>
              <a:t>भौतिक मात्राएँ जिनकी इकाइयाँ समान नहीं होती हैं</a:t>
            </a:r>
            <a:r>
              <a:rPr lang="en-US" sz="2600" b="1" dirty="0">
                <a:solidFill>
                  <a:srgbClr val="FFFF00"/>
                </a:solidFill>
                <a:latin typeface="Bookman Old Style" panose="02050604050505020204" pitchFamily="18" charset="0"/>
              </a:rPr>
              <a:t> </a:t>
            </a:r>
            <a:r>
              <a:rPr lang="hi-IN" sz="2600" b="1" dirty="0">
                <a:solidFill>
                  <a:srgbClr val="FFFF00"/>
                </a:solidFill>
                <a:latin typeface="Bookman Old Style" panose="02050604050505020204" pitchFamily="18" charset="0"/>
              </a:rPr>
              <a:t>
</a:t>
            </a:r>
            <a:r>
              <a:rPr lang="en-US" sz="2600" b="1" dirty="0">
                <a:solidFill>
                  <a:srgbClr val="FFFF00"/>
                </a:solidFill>
                <a:latin typeface="Bookman Old Style" panose="02050604050505020204" pitchFamily="18" charset="0"/>
              </a:rPr>
              <a:t>a. </a:t>
            </a:r>
            <a:r>
              <a:rPr lang="hi-IN" sz="2600" b="1" dirty="0">
                <a:solidFill>
                  <a:srgbClr val="FFFF00"/>
                </a:solidFill>
                <a:cs typeface="Nirmala UI" panose="020B0502040204020203" pitchFamily="34" charset="0"/>
              </a:rPr>
              <a:t>अपवर्तन सूचकांक</a:t>
            </a:r>
            <a:r>
              <a:rPr lang="en-US" sz="2600" b="1" dirty="0">
                <a:solidFill>
                  <a:srgbClr val="FFFF00"/>
                </a:solidFill>
                <a:cs typeface="Nirmala UI" panose="020B0502040204020203" pitchFamily="34" charset="0"/>
              </a:rPr>
              <a:t> </a:t>
            </a:r>
            <a:r>
              <a:rPr lang="hi-IN" sz="2600" b="1" dirty="0">
                <a:solidFill>
                  <a:srgbClr val="FFFF00"/>
                </a:solidFill>
                <a:latin typeface="Bookman Old Style" panose="02050604050505020204" pitchFamily="18" charset="0"/>
              </a:rPr>
              <a:t>और मैक नंबर
</a:t>
            </a:r>
            <a:r>
              <a:rPr lang="en-US" sz="2600" b="1" dirty="0">
                <a:solidFill>
                  <a:srgbClr val="FFFF00"/>
                </a:solidFill>
                <a:latin typeface="Bookman Old Style" panose="02050604050505020204" pitchFamily="18" charset="0"/>
              </a:rPr>
              <a:t>b. </a:t>
            </a:r>
            <a:r>
              <a:rPr lang="hi-IN" sz="2600" b="1" dirty="0">
                <a:solidFill>
                  <a:srgbClr val="FFFF00"/>
                </a:solidFill>
                <a:latin typeface="Bookman Old Style" panose="02050604050505020204" pitchFamily="18" charset="0"/>
              </a:rPr>
              <a:t>ऊर्जा और </a:t>
            </a:r>
            <a:r>
              <a:rPr lang="hi-IN" sz="2600" b="1" dirty="0">
                <a:solidFill>
                  <a:srgbClr val="FFFF00"/>
                </a:solidFill>
                <a:effectLst/>
                <a:cs typeface="Nirmala UI" panose="020B0502040204020203" pitchFamily="34" charset="0"/>
              </a:rPr>
              <a:t>गतिज</a:t>
            </a:r>
            <a:r>
              <a:rPr lang="hi-IN" sz="2600" b="1" dirty="0">
                <a:solidFill>
                  <a:srgbClr val="FFFF00"/>
                </a:solidFill>
                <a:latin typeface="Bookman Old Style" panose="02050604050505020204" pitchFamily="18" charset="0"/>
              </a:rPr>
              <a:t> ऊर्जा
</a:t>
            </a:r>
            <a:r>
              <a:rPr lang="en-US" sz="2600" b="1" dirty="0">
                <a:solidFill>
                  <a:srgbClr val="FFFF00"/>
                </a:solidFill>
                <a:latin typeface="Bookman Old Style" panose="02050604050505020204" pitchFamily="18" charset="0"/>
              </a:rPr>
              <a:t>c. </a:t>
            </a:r>
            <a:r>
              <a:rPr lang="hi-IN" sz="2600" b="1" dirty="0">
                <a:solidFill>
                  <a:srgbClr val="FFFF00"/>
                </a:solidFill>
                <a:latin typeface="Bookman Old Style" panose="02050604050505020204" pitchFamily="18" charset="0"/>
              </a:rPr>
              <a:t>कोणीय संवेग और प्लैंक स्थिरांक
</a:t>
            </a:r>
            <a:r>
              <a:rPr lang="en-US" sz="2600" b="1" dirty="0">
                <a:solidFill>
                  <a:srgbClr val="FFFF00"/>
                </a:solidFill>
                <a:latin typeface="Bookman Old Style" panose="02050604050505020204" pitchFamily="18" charset="0"/>
              </a:rPr>
              <a:t>d. </a:t>
            </a:r>
            <a:r>
              <a:rPr lang="hi-IN" sz="2600" b="1" dirty="0">
                <a:solidFill>
                  <a:srgbClr val="FFFF00"/>
                </a:solidFill>
                <a:latin typeface="Bookman Old Style" panose="02050604050505020204" pitchFamily="18" charset="0"/>
              </a:rPr>
              <a:t>प्रतिरोध और विशिष्ट प्रतिरोध</a:t>
            </a:r>
            <a:endParaRPr lang="en-US" sz="2600" b="1" i="0" dirty="0">
              <a:solidFill>
                <a:srgbClr val="FFFF00"/>
              </a:solidFill>
              <a:effectLst/>
              <a:latin typeface="Bookman Old Style" panose="02050604050505020204" pitchFamily="18" charset="0"/>
            </a:endParaRPr>
          </a:p>
          <a:p>
            <a:pPr algn="l" fontAlgn="base"/>
            <a:endParaRPr lang="en-US" sz="2600" b="1" i="0" dirty="0">
              <a:solidFill>
                <a:srgbClr val="FFFF00"/>
              </a:solidFill>
              <a:effectLst/>
              <a:latin typeface="Bookman Old Style" panose="02050604050505020204" pitchFamily="18" charset="0"/>
            </a:endParaRPr>
          </a:p>
        </p:txBody>
      </p:sp>
    </p:spTree>
    <p:extLst>
      <p:ext uri="{BB962C8B-B14F-4D97-AF65-F5344CB8AC3E}">
        <p14:creationId xmlns:p14="http://schemas.microsoft.com/office/powerpoint/2010/main" val="72460903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948337" y="1148679"/>
            <a:ext cx="11376687" cy="3293594"/>
          </a:xfrm>
          <a:prstGeom prst="rect">
            <a:avLst/>
          </a:prstGeom>
          <a:noFill/>
        </p:spPr>
        <p:txBody>
          <a:bodyPr wrap="square" rtlCol="0">
            <a:spAutoFit/>
          </a:bodyPr>
          <a:lstStyle/>
          <a:p>
            <a:r>
              <a:rPr lang="en-IN" sz="3467" b="1" dirty="0">
                <a:solidFill>
                  <a:srgbClr val="FFFF00"/>
                </a:solidFill>
                <a:latin typeface="Kruti Dev 010" pitchFamily="2" charset="0"/>
                <a:cs typeface="Times New Roman" panose="02020603050405020304" pitchFamily="18" charset="0"/>
              </a:rPr>
              <a:t>;</a:t>
            </a:r>
            <a:r>
              <a:rPr lang="en-IN" sz="3467" b="1" dirty="0" err="1">
                <a:solidFill>
                  <a:srgbClr val="FFFF00"/>
                </a:solidFill>
                <a:latin typeface="Kruti Dev 010" pitchFamily="2" charset="0"/>
                <a:cs typeface="Times New Roman" panose="02020603050405020304" pitchFamily="18" charset="0"/>
              </a:rPr>
              <a:t>fn</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i`Foh</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vpkud</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fldqM+dj</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bldh</a:t>
            </a:r>
            <a:r>
              <a:rPr lang="en-IN" sz="3467" b="1" dirty="0">
                <a:solidFill>
                  <a:srgbClr val="FFFF00"/>
                </a:solidFill>
                <a:latin typeface="Kruti Dev 010" pitchFamily="2" charset="0"/>
                <a:cs typeface="Times New Roman" panose="02020603050405020304" pitchFamily="18" charset="0"/>
              </a:rPr>
              <a:t> f=</a:t>
            </a:r>
            <a:r>
              <a:rPr lang="en-IN" sz="3467" b="1" dirty="0" err="1">
                <a:solidFill>
                  <a:srgbClr val="FFFF00"/>
                </a:solidFill>
                <a:latin typeface="Kruti Dev 010" pitchFamily="2" charset="0"/>
                <a:cs typeface="Times New Roman" panose="02020603050405020304" pitchFamily="18" charset="0"/>
              </a:rPr>
              <a:t>T;k</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orZeku</a:t>
            </a:r>
            <a:r>
              <a:rPr lang="en-IN" sz="3467" b="1" dirty="0">
                <a:solidFill>
                  <a:srgbClr val="FFFF00"/>
                </a:solidFill>
                <a:latin typeface="Kruti Dev 010" pitchFamily="2" charset="0"/>
                <a:cs typeface="Times New Roman" panose="02020603050405020304" pitchFamily="18" charset="0"/>
              </a:rPr>
              <a:t> f=</a:t>
            </a:r>
            <a:r>
              <a:rPr lang="en-IN" sz="3467" b="1" dirty="0" err="1">
                <a:solidFill>
                  <a:srgbClr val="FFFF00"/>
                </a:solidFill>
                <a:latin typeface="Kruti Dev 010" pitchFamily="2" charset="0"/>
                <a:cs typeface="Times New Roman" panose="02020603050405020304" pitchFamily="18" charset="0"/>
              </a:rPr>
              <a:t>T;k</a:t>
            </a:r>
            <a:r>
              <a:rPr lang="en-IN" sz="3467" b="1" dirty="0">
                <a:solidFill>
                  <a:srgbClr val="FFFF00"/>
                </a:solidFill>
                <a:latin typeface="Kruti Dev 010" pitchFamily="2" charset="0"/>
                <a:cs typeface="Times New Roman" panose="02020603050405020304" pitchFamily="18" charset="0"/>
              </a:rPr>
              <a:t> dh </a:t>
            </a:r>
            <a:r>
              <a:rPr lang="en-IN" sz="3467" b="1" dirty="0" err="1">
                <a:solidFill>
                  <a:srgbClr val="FFFF00"/>
                </a:solidFill>
                <a:latin typeface="Kruti Dev 010" pitchFamily="2" charset="0"/>
                <a:cs typeface="Times New Roman" panose="02020603050405020304" pitchFamily="18" charset="0"/>
              </a:rPr>
              <a:t>vk</a:t>
            </a:r>
            <a:r>
              <a:rPr lang="en-IN" sz="3467" b="1" dirty="0">
                <a:solidFill>
                  <a:srgbClr val="FFFF00"/>
                </a:solidFill>
                <a:latin typeface="Kruti Dev 010" pitchFamily="2" charset="0"/>
                <a:cs typeface="Times New Roman" panose="02020603050405020304" pitchFamily="18" charset="0"/>
              </a:rPr>
              <a:t>/</a:t>
            </a:r>
            <a:r>
              <a:rPr lang="en-IN" sz="3467" b="1" dirty="0" err="1">
                <a:solidFill>
                  <a:srgbClr val="FFFF00"/>
                </a:solidFill>
                <a:latin typeface="Kruti Dev 010" pitchFamily="2" charset="0"/>
                <a:cs typeface="Times New Roman" panose="02020603050405020304" pitchFamily="18" charset="0"/>
              </a:rPr>
              <a:t>kh</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jg</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tk;s</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rc</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xq:Roh</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Roj.k</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gksxk</a:t>
            </a:r>
            <a:r>
              <a:rPr lang="en-IN" sz="3467" b="1" dirty="0">
                <a:solidFill>
                  <a:srgbClr val="FFFF00"/>
                </a:solidFill>
                <a:latin typeface="Kruti Dev 010" pitchFamily="2" charset="0"/>
                <a:cs typeface="Times New Roman" panose="02020603050405020304" pitchFamily="18" charset="0"/>
              </a:rPr>
              <a:t>&amp;</a:t>
            </a:r>
            <a:endParaRPr lang="en-IN" sz="3467" b="1" dirty="0">
              <a:solidFill>
                <a:srgbClr val="FFFF00"/>
              </a:solidFill>
              <a:latin typeface="Times New Roman" panose="02020603050405020304" pitchFamily="18" charset="0"/>
              <a:cs typeface="Times New Roman" panose="02020603050405020304" pitchFamily="18" charset="0"/>
            </a:endParaRPr>
          </a:p>
          <a:p>
            <a:r>
              <a:rPr lang="en-IN" sz="3467" b="1" dirty="0">
                <a:solidFill>
                  <a:srgbClr val="FFFF00"/>
                </a:solidFill>
                <a:latin typeface="Times New Roman" panose="02020603050405020304" pitchFamily="18" charset="0"/>
                <a:cs typeface="Times New Roman" panose="02020603050405020304" pitchFamily="18" charset="0"/>
              </a:rPr>
              <a:t>If the earth suddenly shrinks to half of its present radius, the acceleration due to gravity will be </a:t>
            </a:r>
          </a:p>
          <a:p>
            <a:r>
              <a:rPr lang="en-IN" sz="3467" b="1" dirty="0">
                <a:latin typeface="Times New Roman" panose="02020603050405020304" pitchFamily="18" charset="0"/>
                <a:cs typeface="Times New Roman" panose="02020603050405020304" pitchFamily="18" charset="0"/>
              </a:rPr>
              <a:t>(a) g/2		                         (b) 4g</a:t>
            </a:r>
          </a:p>
          <a:p>
            <a:r>
              <a:rPr lang="en-IN" sz="3467" b="1" dirty="0">
                <a:latin typeface="Times New Roman" panose="02020603050405020304" pitchFamily="18" charset="0"/>
                <a:cs typeface="Times New Roman" panose="02020603050405020304" pitchFamily="18" charset="0"/>
              </a:rPr>
              <a:t>(c) g/4		                         (d) 2g</a:t>
            </a:r>
          </a:p>
        </p:txBody>
      </p:sp>
    </p:spTree>
    <p:extLst>
      <p:ext uri="{BB962C8B-B14F-4D97-AF65-F5344CB8AC3E}">
        <p14:creationId xmlns:p14="http://schemas.microsoft.com/office/powerpoint/2010/main" val="114281314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1537550" y="1159007"/>
            <a:ext cx="10945216" cy="3827138"/>
          </a:xfrm>
          <a:prstGeom prst="rect">
            <a:avLst/>
          </a:prstGeom>
          <a:noFill/>
        </p:spPr>
        <p:txBody>
          <a:bodyPr wrap="square" rtlCol="0">
            <a:spAutoFit/>
          </a:bodyPr>
          <a:lstStyle/>
          <a:p>
            <a:r>
              <a:rPr lang="en-IN" sz="3467" b="1" dirty="0" err="1">
                <a:solidFill>
                  <a:srgbClr val="FFFF00"/>
                </a:solidFill>
                <a:latin typeface="Kruti Dev 010" pitchFamily="2" charset="0"/>
                <a:cs typeface="Times New Roman" panose="02020603050405020304" pitchFamily="18" charset="0"/>
              </a:rPr>
              <a:t>U;wVu</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xfr</a:t>
            </a:r>
            <a:r>
              <a:rPr lang="en-IN" sz="3467" b="1" dirty="0">
                <a:solidFill>
                  <a:srgbClr val="FFFF00"/>
                </a:solidFill>
                <a:latin typeface="Kruti Dev 010" pitchFamily="2" charset="0"/>
                <a:cs typeface="Times New Roman" panose="02020603050405020304" pitchFamily="18" charset="0"/>
              </a:rPr>
              <a:t> ds </a:t>
            </a:r>
            <a:r>
              <a:rPr lang="en-IN" sz="3467" b="1" dirty="0" err="1">
                <a:solidFill>
                  <a:srgbClr val="FFFF00"/>
                </a:solidFill>
                <a:latin typeface="Kruti Dev 010" pitchFamily="2" charset="0"/>
                <a:cs typeface="Times New Roman" panose="02020603050405020304" pitchFamily="18" charset="0"/>
              </a:rPr>
              <a:t>izFke</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fu;e</a:t>
            </a:r>
            <a:r>
              <a:rPr lang="en-IN" sz="3467" b="1" dirty="0">
                <a:solidFill>
                  <a:srgbClr val="FFFF00"/>
                </a:solidFill>
                <a:latin typeface="Kruti Dev 010" pitchFamily="2" charset="0"/>
                <a:cs typeface="Times New Roman" panose="02020603050405020304" pitchFamily="18" charset="0"/>
              </a:rPr>
              <a:t> ls---------------dk @ dh </a:t>
            </a:r>
            <a:r>
              <a:rPr lang="en-IN" sz="3467" b="1" dirty="0" err="1">
                <a:solidFill>
                  <a:srgbClr val="FFFF00"/>
                </a:solidFill>
                <a:latin typeface="Kruti Dev 010" pitchFamily="2" charset="0"/>
                <a:cs typeface="Times New Roman" panose="02020603050405020304" pitchFamily="18" charset="0"/>
              </a:rPr>
              <a:t>ifjHkk’kk</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feyrh</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gSaA</a:t>
            </a:r>
            <a:endParaRPr lang="en-IN" sz="3467" b="1" dirty="0">
              <a:solidFill>
                <a:srgbClr val="FFFF00"/>
              </a:solidFill>
              <a:latin typeface="Times New Roman" panose="02020603050405020304" pitchFamily="18" charset="0"/>
              <a:cs typeface="Times New Roman" panose="02020603050405020304" pitchFamily="18" charset="0"/>
            </a:endParaRPr>
          </a:p>
          <a:p>
            <a:r>
              <a:rPr lang="en-IN" sz="3467" b="1" dirty="0">
                <a:solidFill>
                  <a:srgbClr val="FFFF00"/>
                </a:solidFill>
                <a:latin typeface="Times New Roman" panose="02020603050405020304" pitchFamily="18" charset="0"/>
                <a:cs typeface="Times New Roman" panose="02020603050405020304" pitchFamily="18" charset="0"/>
              </a:rPr>
              <a:t>Newton’s first laws of motion is analogous to the definition of </a:t>
            </a:r>
          </a:p>
          <a:p>
            <a:r>
              <a:rPr lang="en-IN" sz="3467" b="1" dirty="0">
                <a:latin typeface="Times New Roman" panose="02020603050405020304" pitchFamily="18" charset="0"/>
                <a:cs typeface="Times New Roman" panose="02020603050405020304" pitchFamily="18" charset="0"/>
              </a:rPr>
              <a:t>(a) Velocity/ </a:t>
            </a:r>
            <a:r>
              <a:rPr lang="en-IN" sz="3467" b="1" dirty="0" err="1">
                <a:latin typeface="Kruti Dev 010" pitchFamily="2" charset="0"/>
                <a:cs typeface="Times New Roman" panose="02020603050405020304" pitchFamily="18" charset="0"/>
              </a:rPr>
              <a:t>osx</a:t>
            </a:r>
            <a:r>
              <a:rPr lang="en-IN" sz="3467" b="1" dirty="0">
                <a:latin typeface="Times New Roman" panose="02020603050405020304" pitchFamily="18" charset="0"/>
                <a:cs typeface="Times New Roman" panose="02020603050405020304" pitchFamily="18" charset="0"/>
              </a:rPr>
              <a:t>		</a:t>
            </a:r>
          </a:p>
          <a:p>
            <a:r>
              <a:rPr lang="en-IN" sz="3467" b="1" dirty="0">
                <a:latin typeface="Times New Roman" panose="02020603050405020304" pitchFamily="18" charset="0"/>
                <a:cs typeface="Times New Roman" panose="02020603050405020304" pitchFamily="18" charset="0"/>
              </a:rPr>
              <a:t>(b) Speed/ </a:t>
            </a:r>
            <a:r>
              <a:rPr lang="en-IN" sz="3467" b="1" dirty="0" err="1">
                <a:latin typeface="Kruti Dev 010" pitchFamily="2" charset="0"/>
                <a:cs typeface="Times New Roman" panose="02020603050405020304" pitchFamily="18" charset="0"/>
              </a:rPr>
              <a:t>pky</a:t>
            </a:r>
            <a:endParaRPr lang="en-IN" sz="3467" b="1" dirty="0">
              <a:latin typeface="Times New Roman" panose="02020603050405020304" pitchFamily="18"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(c) Force/ </a:t>
            </a:r>
            <a:r>
              <a:rPr lang="en-IN" sz="3467" b="1" dirty="0">
                <a:latin typeface="Kruti Dev 010" pitchFamily="2" charset="0"/>
                <a:cs typeface="Times New Roman" panose="02020603050405020304" pitchFamily="18" charset="0"/>
              </a:rPr>
              <a:t>cy</a:t>
            </a:r>
            <a:r>
              <a:rPr lang="en-IN" sz="3467" b="1" dirty="0">
                <a:latin typeface="Times New Roman" panose="02020603050405020304" pitchFamily="18" charset="0"/>
                <a:cs typeface="Times New Roman" panose="02020603050405020304" pitchFamily="18" charset="0"/>
              </a:rPr>
              <a:t>		</a:t>
            </a:r>
          </a:p>
          <a:p>
            <a:r>
              <a:rPr lang="en-IN" sz="3467" b="1" dirty="0">
                <a:latin typeface="Times New Roman" panose="02020603050405020304" pitchFamily="18" charset="0"/>
                <a:cs typeface="Times New Roman" panose="02020603050405020304" pitchFamily="18" charset="0"/>
              </a:rPr>
              <a:t>(d) None of these/</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bues</a:t>
            </a:r>
            <a:r>
              <a:rPr lang="en-IN" sz="3467" b="1" dirty="0">
                <a:latin typeface="Kruti Dev 010" pitchFamily="2" charset="0"/>
                <a:cs typeface="Times New Roman" panose="02020603050405020304" pitchFamily="18" charset="0"/>
              </a:rPr>
              <a:t> ls </a:t>
            </a:r>
            <a:r>
              <a:rPr lang="en-IN" sz="3467" b="1" dirty="0" err="1">
                <a:latin typeface="Kruti Dev 010" pitchFamily="2" charset="0"/>
                <a:cs typeface="Times New Roman" panose="02020603050405020304" pitchFamily="18" charset="0"/>
              </a:rPr>
              <a:t>dksbZ</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ugha</a:t>
            </a:r>
            <a:endParaRPr lang="en-IN" sz="3467"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580864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1328662" y="1372251"/>
            <a:ext cx="11376687" cy="4113498"/>
          </a:xfrm>
          <a:prstGeom prst="rect">
            <a:avLst/>
          </a:prstGeom>
          <a:noFill/>
        </p:spPr>
        <p:txBody>
          <a:bodyPr wrap="square" rtlCol="0">
            <a:spAutoFit/>
          </a:bodyPr>
          <a:lstStyle/>
          <a:p>
            <a:r>
              <a:rPr lang="en-IN" sz="3733" b="1" dirty="0" err="1">
                <a:solidFill>
                  <a:srgbClr val="FFFF00"/>
                </a:solidFill>
                <a:latin typeface="Kruti Dev 010" pitchFamily="2" charset="0"/>
                <a:cs typeface="Times New Roman" panose="02020603050405020304" pitchFamily="18" charset="0"/>
              </a:rPr>
              <a:t>fHkUu&amp;fHkUu</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inkFkksZ</a:t>
            </a:r>
            <a:r>
              <a:rPr lang="en-IN" sz="3733" b="1" dirty="0">
                <a:solidFill>
                  <a:srgbClr val="FFFF00"/>
                </a:solidFill>
                <a:latin typeface="Kruti Dev 010" pitchFamily="2" charset="0"/>
                <a:cs typeface="Times New Roman" panose="02020603050405020304" pitchFamily="18" charset="0"/>
              </a:rPr>
              <a:t> ds </a:t>
            </a:r>
            <a:r>
              <a:rPr lang="en-IN" sz="3733" b="1" dirty="0" err="1">
                <a:solidFill>
                  <a:srgbClr val="FFFF00"/>
                </a:solidFill>
                <a:latin typeface="Kruti Dev 010" pitchFamily="2" charset="0"/>
                <a:cs typeface="Times New Roman" panose="02020603050405020304" pitchFamily="18" charset="0"/>
              </a:rPr>
              <a:t>v.kqvksa</a:t>
            </a:r>
            <a:r>
              <a:rPr lang="en-IN" sz="3733" b="1" dirty="0">
                <a:solidFill>
                  <a:srgbClr val="FFFF00"/>
                </a:solidFill>
                <a:latin typeface="Kruti Dev 010" pitchFamily="2" charset="0"/>
                <a:cs typeface="Times New Roman" panose="02020603050405020304" pitchFamily="18" charset="0"/>
              </a:rPr>
              <a:t> ds </a:t>
            </a:r>
            <a:r>
              <a:rPr lang="en-IN" sz="3733" b="1" dirty="0" err="1">
                <a:solidFill>
                  <a:srgbClr val="FFFF00"/>
                </a:solidFill>
                <a:latin typeface="Kruti Dev 010" pitchFamily="2" charset="0"/>
                <a:cs typeface="Times New Roman" panose="02020603050405020304" pitchFamily="18" charset="0"/>
              </a:rPr>
              <a:t>chp</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dk;Zjr</a:t>
            </a:r>
            <a:r>
              <a:rPr lang="en-IN" sz="3733" b="1" dirty="0">
                <a:solidFill>
                  <a:srgbClr val="FFFF00"/>
                </a:solidFill>
                <a:latin typeface="Kruti Dev 010" pitchFamily="2" charset="0"/>
                <a:cs typeface="Times New Roman" panose="02020603050405020304" pitchFamily="18" charset="0"/>
              </a:rPr>
              <a:t> cy </a:t>
            </a:r>
            <a:r>
              <a:rPr lang="en-IN" sz="3733" b="1" dirty="0" err="1">
                <a:solidFill>
                  <a:srgbClr val="FFFF00"/>
                </a:solidFill>
                <a:latin typeface="Kruti Dev 010" pitchFamily="2" charset="0"/>
                <a:cs typeface="Times New Roman" panose="02020603050405020304" pitchFamily="18" charset="0"/>
              </a:rPr>
              <a:t>dks</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dgk</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tkrk</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gS</a:t>
            </a:r>
            <a:endParaRPr lang="en-IN" sz="3733" b="1" dirty="0">
              <a:solidFill>
                <a:srgbClr val="FFFF00"/>
              </a:solidFill>
              <a:latin typeface="Times New Roman" panose="02020603050405020304" pitchFamily="18" charset="0"/>
              <a:cs typeface="Times New Roman" panose="02020603050405020304" pitchFamily="18" charset="0"/>
            </a:endParaRPr>
          </a:p>
          <a:p>
            <a:r>
              <a:rPr lang="en-IN" sz="3733" b="1" dirty="0">
                <a:solidFill>
                  <a:srgbClr val="FFFF00"/>
                </a:solidFill>
                <a:latin typeface="Times New Roman" panose="02020603050405020304" pitchFamily="18" charset="0"/>
                <a:cs typeface="Times New Roman" panose="02020603050405020304" pitchFamily="18" charset="0"/>
              </a:rPr>
              <a:t>The force of attraction between the molecules of different substances is called</a:t>
            </a:r>
          </a:p>
          <a:p>
            <a:r>
              <a:rPr lang="en-IN" sz="3733" b="1" dirty="0">
                <a:latin typeface="Times New Roman" panose="02020603050405020304" pitchFamily="18" charset="0"/>
                <a:cs typeface="Times New Roman" panose="02020603050405020304" pitchFamily="18" charset="0"/>
              </a:rPr>
              <a:t>(a) Cohesive force / </a:t>
            </a:r>
            <a:r>
              <a:rPr lang="en-IN" sz="3733" b="1" dirty="0" err="1">
                <a:latin typeface="Kruti Dev 010" pitchFamily="2" charset="0"/>
                <a:cs typeface="Times New Roman" panose="02020603050405020304" pitchFamily="18" charset="0"/>
              </a:rPr>
              <a:t>llatd</a:t>
            </a:r>
            <a:r>
              <a:rPr lang="en-IN" sz="3733" b="1" dirty="0">
                <a:latin typeface="Kruti Dev 010" pitchFamily="2" charset="0"/>
                <a:cs typeface="Times New Roman" panose="02020603050405020304" pitchFamily="18" charset="0"/>
              </a:rPr>
              <a:t> cy</a:t>
            </a:r>
            <a:r>
              <a:rPr lang="en-IN" sz="3733" b="1" dirty="0">
                <a:latin typeface="Times New Roman" panose="02020603050405020304" pitchFamily="18" charset="0"/>
                <a:cs typeface="Times New Roman" panose="02020603050405020304" pitchFamily="18" charset="0"/>
              </a:rPr>
              <a:t>	</a:t>
            </a:r>
          </a:p>
          <a:p>
            <a:r>
              <a:rPr lang="en-IN" sz="3733" b="1" dirty="0">
                <a:latin typeface="Times New Roman" panose="02020603050405020304" pitchFamily="18" charset="0"/>
                <a:cs typeface="Times New Roman" panose="02020603050405020304" pitchFamily="18" charset="0"/>
              </a:rPr>
              <a:t>(b) Adhesive force/ </a:t>
            </a:r>
            <a:r>
              <a:rPr lang="en-IN" sz="3733" b="1" dirty="0" err="1">
                <a:latin typeface="Kruti Dev 010" pitchFamily="2" charset="0"/>
                <a:cs typeface="Times New Roman" panose="02020603050405020304" pitchFamily="18" charset="0"/>
              </a:rPr>
              <a:t>vklatd</a:t>
            </a:r>
            <a:r>
              <a:rPr lang="en-IN" sz="3733" b="1" dirty="0">
                <a:latin typeface="Kruti Dev 010" pitchFamily="2" charset="0"/>
                <a:cs typeface="Times New Roman" panose="02020603050405020304" pitchFamily="18" charset="0"/>
              </a:rPr>
              <a:t> cy</a:t>
            </a:r>
            <a:endParaRPr lang="en-IN" sz="3733" b="1" dirty="0">
              <a:latin typeface="Times New Roman" panose="02020603050405020304" pitchFamily="18"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(c) Force of gravity/ </a:t>
            </a:r>
            <a:r>
              <a:rPr lang="en-IN" sz="3733" b="1" dirty="0" err="1">
                <a:latin typeface="Kruti Dev 010" pitchFamily="2" charset="0"/>
                <a:cs typeface="Times New Roman" panose="02020603050405020304" pitchFamily="18" charset="0"/>
              </a:rPr>
              <a:t>xq:Ro</a:t>
            </a:r>
            <a:r>
              <a:rPr lang="en-IN" sz="3733" b="1" dirty="0">
                <a:latin typeface="Kruti Dev 010" pitchFamily="2" charset="0"/>
                <a:cs typeface="Times New Roman" panose="02020603050405020304" pitchFamily="18" charset="0"/>
              </a:rPr>
              <a:t> cy</a:t>
            </a:r>
            <a:r>
              <a:rPr lang="en-IN" sz="3733" b="1" dirty="0">
                <a:latin typeface="Times New Roman" panose="02020603050405020304" pitchFamily="18" charset="0"/>
                <a:cs typeface="Times New Roman" panose="02020603050405020304" pitchFamily="18" charset="0"/>
              </a:rPr>
              <a:t>		</a:t>
            </a:r>
          </a:p>
          <a:p>
            <a:r>
              <a:rPr lang="en-IN" sz="3733" b="1" dirty="0">
                <a:latin typeface="Times New Roman" panose="02020603050405020304" pitchFamily="18" charset="0"/>
                <a:cs typeface="Times New Roman" panose="02020603050405020304" pitchFamily="18" charset="0"/>
              </a:rPr>
              <a:t>(d) None of these/</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bues</a:t>
            </a:r>
            <a:r>
              <a:rPr lang="en-IN" sz="3733" b="1" dirty="0">
                <a:latin typeface="Kruti Dev 010" pitchFamily="2" charset="0"/>
                <a:cs typeface="Times New Roman" panose="02020603050405020304" pitchFamily="18" charset="0"/>
              </a:rPr>
              <a:t> ls </a:t>
            </a:r>
            <a:r>
              <a:rPr lang="en-IN" sz="3733" b="1" dirty="0" err="1">
                <a:latin typeface="Kruti Dev 010" pitchFamily="2" charset="0"/>
                <a:cs typeface="Times New Roman" panose="02020603050405020304" pitchFamily="18" charset="0"/>
              </a:rPr>
              <a:t>dksbZ</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ugha</a:t>
            </a:r>
            <a:endParaRPr lang="en-IN" sz="3733"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472694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3344018" y="1235538"/>
            <a:ext cx="11376687" cy="3293594"/>
          </a:xfrm>
          <a:prstGeom prst="rect">
            <a:avLst/>
          </a:prstGeom>
          <a:noFill/>
        </p:spPr>
        <p:txBody>
          <a:bodyPr wrap="square" rtlCol="0">
            <a:spAutoFit/>
          </a:bodyPr>
          <a:lstStyle/>
          <a:p>
            <a:r>
              <a:rPr lang="en-IN" sz="3467" b="1" dirty="0" err="1">
                <a:solidFill>
                  <a:srgbClr val="FFFF00"/>
                </a:solidFill>
                <a:latin typeface="Kruti Dev 010" pitchFamily="2" charset="0"/>
                <a:cs typeface="Times New Roman" panose="02020603050405020304" pitchFamily="18" charset="0"/>
              </a:rPr>
              <a:t>i`Foh</a:t>
            </a:r>
            <a:r>
              <a:rPr lang="en-IN" sz="3467" b="1" dirty="0">
                <a:solidFill>
                  <a:srgbClr val="FFFF00"/>
                </a:solidFill>
                <a:latin typeface="Kruti Dev 010" pitchFamily="2" charset="0"/>
                <a:cs typeface="Times New Roman" panose="02020603050405020304" pitchFamily="18" charset="0"/>
              </a:rPr>
              <a:t> ls </a:t>
            </a:r>
            <a:r>
              <a:rPr lang="en-IN" sz="3467" b="1" dirty="0" err="1">
                <a:solidFill>
                  <a:srgbClr val="FFFF00"/>
                </a:solidFill>
                <a:latin typeface="Kruti Dev 010" pitchFamily="2" charset="0"/>
                <a:cs typeface="Times New Roman" panose="02020603050405020304" pitchFamily="18" charset="0"/>
              </a:rPr>
              <a:t>ok;qeMay</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tqM+k</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gqvk</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gS</a:t>
            </a:r>
            <a:endParaRPr lang="en-IN" sz="3467" b="1" dirty="0">
              <a:solidFill>
                <a:srgbClr val="FFFF00"/>
              </a:solidFill>
              <a:latin typeface="Times New Roman" panose="02020603050405020304" pitchFamily="18" charset="0"/>
              <a:cs typeface="Times New Roman" panose="02020603050405020304" pitchFamily="18" charset="0"/>
            </a:endParaRPr>
          </a:p>
          <a:p>
            <a:r>
              <a:rPr lang="en-IN" sz="3467" b="1" dirty="0">
                <a:solidFill>
                  <a:srgbClr val="FFFF00"/>
                </a:solidFill>
                <a:latin typeface="Times New Roman" panose="02020603050405020304" pitchFamily="18" charset="0"/>
                <a:cs typeface="Times New Roman" panose="02020603050405020304" pitchFamily="18" charset="0"/>
              </a:rPr>
              <a:t>The atmosphere is held to the earth by-</a:t>
            </a:r>
          </a:p>
          <a:p>
            <a:r>
              <a:rPr lang="en-IN" sz="3467" b="1" dirty="0">
                <a:latin typeface="Times New Roman" panose="02020603050405020304" pitchFamily="18" charset="0"/>
                <a:cs typeface="Times New Roman" panose="02020603050405020304" pitchFamily="18" charset="0"/>
              </a:rPr>
              <a:t>(a) winds/ </a:t>
            </a:r>
            <a:r>
              <a:rPr lang="en-IN" sz="3467" b="1" dirty="0" err="1">
                <a:latin typeface="Kruti Dev 010" pitchFamily="2" charset="0"/>
                <a:cs typeface="Times New Roman" panose="02020603050405020304" pitchFamily="18" charset="0"/>
              </a:rPr>
              <a:t>gokvksa</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kjk</a:t>
            </a:r>
            <a:endParaRPr lang="en-IN" sz="3467" b="1" dirty="0">
              <a:latin typeface="Times New Roman" panose="02020603050405020304" pitchFamily="18"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(b) Gravity/ </a:t>
            </a:r>
            <a:r>
              <a:rPr lang="en-IN" sz="3467" b="1" dirty="0" err="1">
                <a:latin typeface="Kruti Dev 010" pitchFamily="2" charset="0"/>
                <a:cs typeface="Times New Roman" panose="02020603050405020304" pitchFamily="18" charset="0"/>
              </a:rPr>
              <a:t>xq:Rokd’kZ.k</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kjk</a:t>
            </a:r>
            <a:r>
              <a:rPr lang="en-IN" sz="3467" b="1" dirty="0">
                <a:latin typeface="Kruti Dev 010" pitchFamily="2" charset="0"/>
                <a:cs typeface="Times New Roman" panose="02020603050405020304" pitchFamily="18" charset="0"/>
              </a:rPr>
              <a:t> </a:t>
            </a:r>
            <a:endParaRPr lang="en-IN" sz="3467" b="1" dirty="0">
              <a:latin typeface="Times New Roman" panose="02020603050405020304" pitchFamily="18"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(c) Clouds /</a:t>
            </a:r>
            <a:r>
              <a:rPr lang="en-IN" sz="3467" b="1" dirty="0" err="1">
                <a:latin typeface="Kruti Dev 010" pitchFamily="2" charset="0"/>
                <a:cs typeface="Times New Roman" panose="02020603050405020304" pitchFamily="18" charset="0"/>
              </a:rPr>
              <a:t>xq:Ro</a:t>
            </a:r>
            <a:r>
              <a:rPr lang="en-IN" sz="3467" b="1" dirty="0">
                <a:latin typeface="Kruti Dev 010" pitchFamily="2" charset="0"/>
                <a:cs typeface="Times New Roman" panose="02020603050405020304" pitchFamily="18" charset="0"/>
              </a:rPr>
              <a:t> cy</a:t>
            </a:r>
            <a:r>
              <a:rPr lang="en-IN" sz="3467" b="1" dirty="0">
                <a:latin typeface="Times New Roman" panose="02020603050405020304" pitchFamily="18" charset="0"/>
                <a:cs typeface="Times New Roman" panose="02020603050405020304" pitchFamily="18" charset="0"/>
              </a:rPr>
              <a:t>		</a:t>
            </a:r>
          </a:p>
          <a:p>
            <a:r>
              <a:rPr lang="en-IN" sz="3467" b="1" dirty="0">
                <a:latin typeface="Times New Roman" panose="02020603050405020304" pitchFamily="18" charset="0"/>
                <a:cs typeface="Times New Roman" panose="02020603050405020304" pitchFamily="18" charset="0"/>
              </a:rPr>
              <a:t>(d) None of these/</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bues</a:t>
            </a:r>
            <a:r>
              <a:rPr lang="en-IN" sz="3467" b="1" dirty="0">
                <a:latin typeface="Kruti Dev 010" pitchFamily="2" charset="0"/>
                <a:cs typeface="Times New Roman" panose="02020603050405020304" pitchFamily="18" charset="0"/>
              </a:rPr>
              <a:t> ls </a:t>
            </a:r>
            <a:r>
              <a:rPr lang="en-IN" sz="3467" b="1" dirty="0" err="1">
                <a:latin typeface="Kruti Dev 010" pitchFamily="2" charset="0"/>
                <a:cs typeface="Times New Roman" panose="02020603050405020304" pitchFamily="18" charset="0"/>
              </a:rPr>
              <a:t>dksbZ</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ugha</a:t>
            </a:r>
            <a:endParaRPr lang="en-IN" sz="3467"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885706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946177" y="1179449"/>
                <a:ext cx="11597341" cy="5262403"/>
              </a:xfrm>
              <a:prstGeom prst="rect">
                <a:avLst/>
              </a:prstGeom>
              <a:noFill/>
            </p:spPr>
            <p:txBody>
              <a:bodyPr wrap="square" rtlCol="0">
                <a:spAutoFit/>
              </a:bodyPr>
              <a:lstStyle/>
              <a:p>
                <a:r>
                  <a:rPr lang="en-IN" sz="3733" b="1" dirty="0">
                    <a:solidFill>
                      <a:srgbClr val="FFFF00"/>
                    </a:solidFill>
                    <a:latin typeface="Kruti Dev 010" pitchFamily="2" charset="0"/>
                    <a:cs typeface="Times New Roman" panose="02020603050405020304" pitchFamily="18" charset="0"/>
                  </a:rPr>
                  <a:t>vpj </a:t>
                </a:r>
                <a:r>
                  <a:rPr lang="en-IN" sz="3733" b="1" dirty="0" err="1">
                    <a:solidFill>
                      <a:srgbClr val="FFFF00"/>
                    </a:solidFill>
                    <a:latin typeface="Kruti Dev 010" pitchFamily="2" charset="0"/>
                    <a:cs typeface="Times New Roman" panose="02020603050405020304" pitchFamily="18" charset="0"/>
                  </a:rPr>
                  <a:t>yEckbZ</a:t>
                </a:r>
                <a:r>
                  <a:rPr lang="en-IN" sz="3733" b="1" dirty="0">
                    <a:solidFill>
                      <a:srgbClr val="FFFF00"/>
                    </a:solidFill>
                    <a:latin typeface="Kruti Dev 010" pitchFamily="2" charset="0"/>
                    <a:cs typeface="Times New Roman" panose="02020603050405020304" pitchFamily="18" charset="0"/>
                  </a:rPr>
                  <a:t> ds </a:t>
                </a:r>
                <a:r>
                  <a:rPr lang="en-IN" sz="3733" b="1" dirty="0" err="1">
                    <a:solidFill>
                      <a:srgbClr val="FFFF00"/>
                    </a:solidFill>
                    <a:latin typeface="Kruti Dev 010" pitchFamily="2" charset="0"/>
                    <a:cs typeface="Times New Roman" panose="02020603050405020304" pitchFamily="18" charset="0"/>
                  </a:rPr>
                  <a:t>ljy</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yksyd</a:t>
                </a:r>
                <a:r>
                  <a:rPr lang="en-IN" sz="3733" b="1" dirty="0">
                    <a:solidFill>
                      <a:srgbClr val="FFFF00"/>
                    </a:solidFill>
                    <a:latin typeface="Kruti Dev 010" pitchFamily="2" charset="0"/>
                    <a:cs typeface="Times New Roman" panose="02020603050405020304" pitchFamily="18" charset="0"/>
                  </a:rPr>
                  <a:t> dk </a:t>
                </a:r>
                <a:r>
                  <a:rPr lang="en-IN" sz="3733" b="1" dirty="0" err="1">
                    <a:solidFill>
                      <a:srgbClr val="FFFF00"/>
                    </a:solidFill>
                    <a:latin typeface="Kruti Dev 010" pitchFamily="2" charset="0"/>
                    <a:cs typeface="Times New Roman" panose="02020603050405020304" pitchFamily="18" charset="0"/>
                  </a:rPr>
                  <a:t>i`Foh</a:t>
                </a:r>
                <a:r>
                  <a:rPr lang="en-IN" sz="3733" b="1" dirty="0">
                    <a:solidFill>
                      <a:srgbClr val="FFFF00"/>
                    </a:solidFill>
                    <a:latin typeface="Kruti Dev 010" pitchFamily="2" charset="0"/>
                    <a:cs typeface="Times New Roman" panose="02020603050405020304" pitchFamily="18" charset="0"/>
                  </a:rPr>
                  <a:t> dh </a:t>
                </a:r>
                <a:r>
                  <a:rPr lang="en-IN" sz="3733" b="1" dirty="0" err="1">
                    <a:solidFill>
                      <a:srgbClr val="FFFF00"/>
                    </a:solidFill>
                    <a:latin typeface="Kruti Dev 010" pitchFamily="2" charset="0"/>
                    <a:cs typeface="Times New Roman" panose="02020603050405020304" pitchFamily="18" charset="0"/>
                  </a:rPr>
                  <a:t>lrg</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ij</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vkorZdky</a:t>
                </a:r>
                <a:r>
                  <a:rPr lang="en-IN" sz="3733" b="1" dirty="0">
                    <a:solidFill>
                      <a:srgbClr val="FFFF00"/>
                    </a:solidFill>
                    <a:latin typeface="Kruti Dev 010" pitchFamily="2" charset="0"/>
                    <a:cs typeface="Times New Roman" panose="02020603050405020304" pitchFamily="18" charset="0"/>
                  </a:rPr>
                  <a:t> </a:t>
                </a:r>
                <a14:m>
                  <m:oMath xmlns:m="http://schemas.openxmlformats.org/officeDocument/2006/math">
                    <m:r>
                      <a:rPr lang="en-IN" sz="3733" b="1" i="1">
                        <a:solidFill>
                          <a:srgbClr val="FFFF00"/>
                        </a:solidFill>
                        <a:latin typeface="Cambria Math" panose="02040503050406030204" pitchFamily="18" charset="0"/>
                        <a:cs typeface="Times New Roman" panose="02020603050405020304" pitchFamily="18" charset="0"/>
                      </a:rPr>
                      <m:t>𝑻</m:t>
                    </m:r>
                  </m:oMath>
                </a14:m>
                <a:r>
                  <a:rPr lang="en-IN" sz="3733" b="1" dirty="0">
                    <a:solidFill>
                      <a:srgbClr val="FFFF00"/>
                    </a:solidFill>
                    <a:latin typeface="Times New Roman" panose="02020603050405020304" pitchFamily="18"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gSA</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bldk</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vkorZdky</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knku</a:t>
                </a:r>
                <a:r>
                  <a:rPr lang="en-IN" sz="3733" b="1" dirty="0">
                    <a:solidFill>
                      <a:srgbClr val="FFFF00"/>
                    </a:solidFill>
                    <a:latin typeface="Kruti Dev 010" pitchFamily="2" charset="0"/>
                    <a:cs typeface="Times New Roman" panose="02020603050405020304" pitchFamily="18" charset="0"/>
                  </a:rPr>
                  <a:t> ds </a:t>
                </a:r>
                <a:r>
                  <a:rPr lang="en-IN" sz="3733" b="1" dirty="0" err="1">
                    <a:solidFill>
                      <a:srgbClr val="FFFF00"/>
                    </a:solidFill>
                    <a:latin typeface="Kruti Dev 010" pitchFamily="2" charset="0"/>
                    <a:cs typeface="Times New Roman" panose="02020603050405020304" pitchFamily="18" charset="0"/>
                  </a:rPr>
                  <a:t>Hkhrj</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gksxk</a:t>
                </a:r>
                <a:r>
                  <a:rPr lang="en-IN" sz="3733" b="1" dirty="0">
                    <a:solidFill>
                      <a:srgbClr val="FFFF00"/>
                    </a:solidFill>
                    <a:latin typeface="Kruti Dev 010" pitchFamily="2" charset="0"/>
                    <a:cs typeface="Times New Roman" panose="02020603050405020304" pitchFamily="18" charset="0"/>
                  </a:rPr>
                  <a:t> </a:t>
                </a:r>
                <a:endParaRPr lang="en-IN" sz="3733" b="1" dirty="0">
                  <a:solidFill>
                    <a:srgbClr val="FFFF00"/>
                  </a:solidFill>
                  <a:latin typeface="Times New Roman" panose="02020603050405020304" pitchFamily="18" charset="0"/>
                  <a:cs typeface="Times New Roman" panose="02020603050405020304" pitchFamily="18" charset="0"/>
                </a:endParaRPr>
              </a:p>
              <a:p>
                <a:r>
                  <a:rPr lang="en-IN" sz="3733" b="1" dirty="0">
                    <a:solidFill>
                      <a:srgbClr val="FFFF00"/>
                    </a:solidFill>
                    <a:latin typeface="Times New Roman" panose="02020603050405020304" pitchFamily="18" charset="0"/>
                    <a:cs typeface="Times New Roman" panose="02020603050405020304" pitchFamily="18" charset="0"/>
                  </a:rPr>
                  <a:t>The period of oscillation of a simple pendulum of constant length at earth surface is T. It period inside a mine is </a:t>
                </a:r>
              </a:p>
              <a:p>
                <a:r>
                  <a:rPr lang="en-IN" sz="3733" b="1" dirty="0">
                    <a:latin typeface="Times New Roman" panose="02020603050405020304" pitchFamily="18" charset="0"/>
                    <a:cs typeface="Times New Roman" panose="02020603050405020304" pitchFamily="18" charset="0"/>
                  </a:rPr>
                  <a:t>(a) Greater than T/ T </a:t>
                </a:r>
                <a:r>
                  <a:rPr lang="en-IN" sz="3733" b="1" dirty="0">
                    <a:latin typeface="Kruti Dev 010" pitchFamily="2" charset="0"/>
                    <a:cs typeface="Times New Roman" panose="02020603050405020304" pitchFamily="18" charset="0"/>
                  </a:rPr>
                  <a:t>ls </a:t>
                </a:r>
                <a:r>
                  <a:rPr lang="en-IN" sz="3733" b="1" dirty="0" err="1">
                    <a:latin typeface="Kruti Dev 010" pitchFamily="2" charset="0"/>
                    <a:cs typeface="Times New Roman" panose="02020603050405020304" pitchFamily="18" charset="0"/>
                  </a:rPr>
                  <a:t>T;knk</a:t>
                </a:r>
                <a:r>
                  <a:rPr lang="en-IN" sz="3733" b="1" dirty="0">
                    <a:latin typeface="Kruti Dev 010" pitchFamily="2" charset="0"/>
                    <a:cs typeface="Times New Roman" panose="02020603050405020304" pitchFamily="18" charset="0"/>
                  </a:rPr>
                  <a:t> </a:t>
                </a:r>
                <a:endParaRPr lang="en-IN" sz="3733" b="1" dirty="0">
                  <a:latin typeface="Times New Roman" panose="02020603050405020304" pitchFamily="18"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(b) Less than T/ T </a:t>
                </a:r>
                <a:r>
                  <a:rPr lang="en-IN" sz="3733" b="1" dirty="0">
                    <a:latin typeface="Kruti Dev 010" pitchFamily="2" charset="0"/>
                    <a:cs typeface="Times New Roman" panose="02020603050405020304" pitchFamily="18" charset="0"/>
                  </a:rPr>
                  <a:t>ls de </a:t>
                </a:r>
                <a:endParaRPr lang="en-IN" sz="3733" b="1" dirty="0">
                  <a:latin typeface="Times New Roman" panose="02020603050405020304" pitchFamily="18"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(c) Equal to T / T </a:t>
                </a:r>
                <a:r>
                  <a:rPr lang="en-IN" sz="3733" b="1" dirty="0">
                    <a:latin typeface="Kruti Dev 010" pitchFamily="2" charset="0"/>
                    <a:cs typeface="Times New Roman" panose="02020603050405020304" pitchFamily="18" charset="0"/>
                  </a:rPr>
                  <a:t>ds </a:t>
                </a:r>
                <a:r>
                  <a:rPr lang="en-IN" sz="3733" b="1" dirty="0" err="1">
                    <a:latin typeface="Kruti Dev 010" pitchFamily="2" charset="0"/>
                    <a:cs typeface="Times New Roman" panose="02020603050405020304" pitchFamily="18" charset="0"/>
                  </a:rPr>
                  <a:t>rqY</a:t>
                </a:r>
                <a:r>
                  <a:rPr lang="en-IN" sz="3733" b="1" dirty="0">
                    <a:latin typeface="Kruti Dev 010" pitchFamily="2" charset="0"/>
                    <a:cs typeface="Times New Roman" panose="02020603050405020304" pitchFamily="18" charset="0"/>
                  </a:rPr>
                  <a:t>;</a:t>
                </a:r>
                <a:r>
                  <a:rPr lang="en-IN" sz="3733" b="1" dirty="0">
                    <a:latin typeface="Times New Roman" panose="02020603050405020304" pitchFamily="18" charset="0"/>
                    <a:cs typeface="Times New Roman" panose="02020603050405020304" pitchFamily="18" charset="0"/>
                  </a:rPr>
                  <a:t>		</a:t>
                </a:r>
              </a:p>
              <a:p>
                <a:r>
                  <a:rPr lang="en-IN" sz="3733" b="1" dirty="0">
                    <a:latin typeface="Times New Roman" panose="02020603050405020304" pitchFamily="18" charset="0"/>
                    <a:cs typeface="Times New Roman" panose="02020603050405020304" pitchFamily="18" charset="0"/>
                  </a:rPr>
                  <a:t>(d) Cannot be compared /</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rqyuk</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ugha</a:t>
                </a:r>
                <a:r>
                  <a:rPr lang="en-IN" sz="3733" b="1" dirty="0">
                    <a:latin typeface="Kruti Dev 010" pitchFamily="2" charset="0"/>
                    <a:cs typeface="Times New Roman" panose="02020603050405020304" pitchFamily="18" charset="0"/>
                  </a:rPr>
                  <a:t> dh </a:t>
                </a:r>
                <a:r>
                  <a:rPr lang="en-IN" sz="3733" b="1" dirty="0" err="1">
                    <a:latin typeface="Kruti Dev 010" pitchFamily="2" charset="0"/>
                    <a:cs typeface="Times New Roman" panose="02020603050405020304" pitchFamily="18" charset="0"/>
                  </a:rPr>
                  <a:t>tk</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ldrh</a:t>
                </a:r>
                <a:endParaRPr lang="en-IN" sz="3733" b="1" dirty="0">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946177" y="1179449"/>
                <a:ext cx="11597341" cy="5262403"/>
              </a:xfrm>
              <a:prstGeom prst="rect">
                <a:avLst/>
              </a:prstGeom>
              <a:blipFill>
                <a:blip r:embed="rId2"/>
                <a:stretch>
                  <a:fillRect l="-1682" t="-1852" b="-3704"/>
                </a:stretch>
              </a:blipFill>
            </p:spPr>
            <p:txBody>
              <a:bodyPr/>
              <a:lstStyle/>
              <a:p>
                <a:r>
                  <a:rPr lang="en-US">
                    <a:noFill/>
                  </a:rPr>
                  <a:t> </a:t>
                </a:r>
              </a:p>
            </p:txBody>
          </p:sp>
        </mc:Fallback>
      </mc:AlternateContent>
    </p:spTree>
    <p:extLst>
      <p:ext uri="{BB962C8B-B14F-4D97-AF65-F5344CB8AC3E}">
        <p14:creationId xmlns:p14="http://schemas.microsoft.com/office/powerpoint/2010/main" val="161866147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1264350" y="1127163"/>
                <a:ext cx="11597341" cy="3891193"/>
              </a:xfrm>
              <a:prstGeom prst="rect">
                <a:avLst/>
              </a:prstGeom>
              <a:noFill/>
            </p:spPr>
            <p:txBody>
              <a:bodyPr wrap="square" rtlCol="0">
                <a:spAutoFit/>
              </a:bodyPr>
              <a:lstStyle/>
              <a:p>
                <a:r>
                  <a:rPr lang="en-IN" sz="3733" b="1" dirty="0" err="1">
                    <a:solidFill>
                      <a:srgbClr val="FFFF00"/>
                    </a:solidFill>
                    <a:latin typeface="Kruti Dev 010" pitchFamily="2" charset="0"/>
                    <a:cs typeface="Times New Roman" panose="02020603050405020304" pitchFamily="18" charset="0"/>
                  </a:rPr>
                  <a:t>fuEu</a:t>
                </a:r>
                <a:r>
                  <a:rPr lang="en-IN" sz="3733" b="1" dirty="0">
                    <a:solidFill>
                      <a:srgbClr val="FFFF00"/>
                    </a:solidFill>
                    <a:latin typeface="Kruti Dev 010" pitchFamily="2" charset="0"/>
                    <a:cs typeface="Times New Roman" panose="02020603050405020304" pitchFamily="18" charset="0"/>
                  </a:rPr>
                  <a:t> es ls </a:t>
                </a:r>
                <a:r>
                  <a:rPr lang="en-IN" sz="3733" b="1" dirty="0" err="1">
                    <a:solidFill>
                      <a:srgbClr val="FFFF00"/>
                    </a:solidFill>
                    <a:latin typeface="Kruti Dev 010" pitchFamily="2" charset="0"/>
                    <a:cs typeface="Times New Roman" panose="02020603050405020304" pitchFamily="18" charset="0"/>
                  </a:rPr>
                  <a:t>dkSu</a:t>
                </a:r>
                <a:r>
                  <a:rPr lang="en-IN" sz="3733" b="1" dirty="0">
                    <a:solidFill>
                      <a:srgbClr val="FFFF00"/>
                    </a:solidFill>
                    <a:latin typeface="Kruti Dev 010" pitchFamily="2" charset="0"/>
                    <a:cs typeface="Times New Roman" panose="02020603050405020304" pitchFamily="18" charset="0"/>
                  </a:rPr>
                  <a:t>&amp; </a:t>
                </a:r>
                <a:r>
                  <a:rPr lang="en-IN" sz="3733" b="1" dirty="0" err="1">
                    <a:solidFill>
                      <a:srgbClr val="FFFF00"/>
                    </a:solidFill>
                    <a:latin typeface="Kruti Dev 010" pitchFamily="2" charset="0"/>
                    <a:cs typeface="Times New Roman" panose="02020603050405020304" pitchFamily="18" charset="0"/>
                  </a:rPr>
                  <a:t>lk</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lEcU</a:t>
                </a:r>
                <a:r>
                  <a:rPr lang="en-IN" sz="3733" b="1" dirty="0">
                    <a:solidFill>
                      <a:srgbClr val="FFFF00"/>
                    </a:solidFill>
                    <a:latin typeface="Kruti Dev 010" pitchFamily="2" charset="0"/>
                    <a:cs typeface="Times New Roman" panose="02020603050405020304" pitchFamily="18" charset="0"/>
                  </a:rPr>
                  <a:t>/k </a:t>
                </a:r>
                <a:r>
                  <a:rPr lang="en-IN" sz="3733" b="1" dirty="0" err="1">
                    <a:solidFill>
                      <a:srgbClr val="FFFF00"/>
                    </a:solidFill>
                    <a:latin typeface="Kruti Dev 010" pitchFamily="2" charset="0"/>
                    <a:cs typeface="Times New Roman" panose="02020603050405020304" pitchFamily="18" charset="0"/>
                  </a:rPr>
                  <a:t>lgh</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gS</a:t>
                </a:r>
                <a:r>
                  <a:rPr lang="en-IN" sz="3733" b="1" dirty="0">
                    <a:solidFill>
                      <a:srgbClr val="FFFF00"/>
                    </a:solidFill>
                    <a:latin typeface="Kruti Dev 010" pitchFamily="2" charset="0"/>
                    <a:cs typeface="Times New Roman" panose="02020603050405020304" pitchFamily="18" charset="0"/>
                  </a:rPr>
                  <a:t>\</a:t>
                </a:r>
                <a:endParaRPr lang="en-IN" sz="3733" b="1" dirty="0">
                  <a:solidFill>
                    <a:srgbClr val="FFFF00"/>
                  </a:solidFill>
                  <a:latin typeface="Times New Roman" panose="02020603050405020304" pitchFamily="18" charset="0"/>
                  <a:cs typeface="Times New Roman" panose="02020603050405020304" pitchFamily="18" charset="0"/>
                </a:endParaRPr>
              </a:p>
              <a:p>
                <a:r>
                  <a:rPr lang="en-IN" sz="3733" b="1" dirty="0">
                    <a:solidFill>
                      <a:srgbClr val="FFFF00"/>
                    </a:solidFill>
                    <a:latin typeface="Times New Roman" panose="02020603050405020304" pitchFamily="18" charset="0"/>
                    <a:cs typeface="Times New Roman" panose="02020603050405020304" pitchFamily="18" charset="0"/>
                  </a:rPr>
                  <a:t>Which of the following relation is correct?</a:t>
                </a:r>
              </a:p>
              <a:p>
                <a:r>
                  <a:rPr lang="en-IN" sz="3733" b="1" dirty="0">
                    <a:latin typeface="Times New Roman" panose="02020603050405020304" pitchFamily="18" charset="0"/>
                    <a:cs typeface="Times New Roman" panose="02020603050405020304" pitchFamily="18" charset="0"/>
                  </a:rPr>
                  <a:t>(a) F=ma</a:t>
                </a:r>
              </a:p>
              <a:p>
                <a:r>
                  <a:rPr lang="en-IN" sz="3733" b="1" dirty="0">
                    <a:latin typeface="Times New Roman" panose="02020603050405020304" pitchFamily="18" charset="0"/>
                    <a:cs typeface="Times New Roman" panose="02020603050405020304" pitchFamily="18" charset="0"/>
                  </a:rPr>
                  <a:t>(b) F=</a:t>
                </a:r>
                <a14:m>
                  <m:oMath xmlns:m="http://schemas.openxmlformats.org/officeDocument/2006/math">
                    <m:f>
                      <m:fPr>
                        <m:ctrlPr>
                          <a:rPr lang="en-IN" sz="3733" b="1" i="1">
                            <a:latin typeface="Cambria Math" panose="02040503050406030204" pitchFamily="18" charset="0"/>
                            <a:cs typeface="Times New Roman" panose="02020603050405020304" pitchFamily="18" charset="0"/>
                          </a:rPr>
                        </m:ctrlPr>
                      </m:fPr>
                      <m:num>
                        <m:r>
                          <a:rPr lang="en-IN" sz="3733" b="1" i="1">
                            <a:latin typeface="Cambria Math" panose="02040503050406030204" pitchFamily="18" charset="0"/>
                            <a:cs typeface="Times New Roman" panose="02020603050405020304" pitchFamily="18" charset="0"/>
                          </a:rPr>
                          <m:t>𝒎</m:t>
                        </m:r>
                        <m:sSup>
                          <m:sSupPr>
                            <m:ctrlPr>
                              <a:rPr lang="en-IN" sz="3733" b="1" i="1">
                                <a:latin typeface="Cambria Math" panose="02040503050406030204" pitchFamily="18" charset="0"/>
                                <a:cs typeface="Times New Roman" panose="02020603050405020304" pitchFamily="18" charset="0"/>
                              </a:rPr>
                            </m:ctrlPr>
                          </m:sSupPr>
                          <m:e>
                            <m:r>
                              <a:rPr lang="en-IN" sz="3733" b="1" i="1">
                                <a:latin typeface="Cambria Math" panose="02040503050406030204" pitchFamily="18" charset="0"/>
                                <a:cs typeface="Times New Roman" panose="02020603050405020304" pitchFamily="18" charset="0"/>
                              </a:rPr>
                              <m:t>𝒗</m:t>
                            </m:r>
                          </m:e>
                          <m:sup>
                            <m:r>
                              <a:rPr lang="en-IN" sz="3733" b="1" i="1">
                                <a:latin typeface="Cambria Math" panose="02040503050406030204" pitchFamily="18" charset="0"/>
                                <a:cs typeface="Times New Roman" panose="02020603050405020304" pitchFamily="18" charset="0"/>
                              </a:rPr>
                              <m:t>𝟐</m:t>
                            </m:r>
                          </m:sup>
                        </m:sSup>
                      </m:num>
                      <m:den>
                        <m:r>
                          <a:rPr lang="en-IN" sz="3733" b="1" i="1">
                            <a:latin typeface="Cambria Math" panose="02040503050406030204" pitchFamily="18" charset="0"/>
                            <a:cs typeface="Times New Roman" panose="02020603050405020304" pitchFamily="18" charset="0"/>
                          </a:rPr>
                          <m:t>𝒓</m:t>
                        </m:r>
                      </m:den>
                    </m:f>
                  </m:oMath>
                </a14:m>
                <a:endParaRPr lang="en-IN" sz="3733" b="1" dirty="0">
                  <a:latin typeface="Times New Roman" panose="02020603050405020304" pitchFamily="18"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(c) </a:t>
                </a:r>
                <a14:m>
                  <m:oMath xmlns:m="http://schemas.openxmlformats.org/officeDocument/2006/math">
                    <m:r>
                      <a:rPr lang="en-IN" sz="3733" b="1" i="1">
                        <a:latin typeface="Cambria Math" panose="02040503050406030204" pitchFamily="18" charset="0"/>
                        <a:cs typeface="Times New Roman" panose="02020603050405020304" pitchFamily="18" charset="0"/>
                      </a:rPr>
                      <m:t>𝑭</m:t>
                    </m:r>
                    <m:r>
                      <a:rPr lang="en-IN" sz="3733" b="1" i="1">
                        <a:latin typeface="Cambria Math" panose="02040503050406030204" pitchFamily="18" charset="0"/>
                        <a:cs typeface="Times New Roman" panose="02020603050405020304" pitchFamily="18" charset="0"/>
                      </a:rPr>
                      <m:t>=</m:t>
                    </m:r>
                    <m:r>
                      <a:rPr lang="en-IN" sz="3733" b="1" i="1">
                        <a:latin typeface="Cambria Math" panose="02040503050406030204" pitchFamily="18" charset="0"/>
                        <a:cs typeface="Times New Roman" panose="02020603050405020304" pitchFamily="18" charset="0"/>
                      </a:rPr>
                      <m:t>𝒎</m:t>
                    </m:r>
                    <m:sSup>
                      <m:sSupPr>
                        <m:ctrlPr>
                          <a:rPr lang="en-IN" sz="3733" b="1" i="1">
                            <a:latin typeface="Cambria Math" panose="02040503050406030204" pitchFamily="18" charset="0"/>
                            <a:ea typeface="Cambria Math" panose="02040503050406030204" pitchFamily="18" charset="0"/>
                            <a:cs typeface="Times New Roman" panose="02020603050405020304" pitchFamily="18" charset="0"/>
                          </a:rPr>
                        </m:ctrlPr>
                      </m:sSupPr>
                      <m:e>
                        <m:r>
                          <a:rPr lang="en-IN" sz="3733" b="1" i="1">
                            <a:latin typeface="Cambria Math" panose="02040503050406030204" pitchFamily="18" charset="0"/>
                            <a:ea typeface="Cambria Math" panose="02040503050406030204" pitchFamily="18" charset="0"/>
                            <a:cs typeface="Times New Roman" panose="02020603050405020304" pitchFamily="18" charset="0"/>
                          </a:rPr>
                          <m:t>𝝎</m:t>
                        </m:r>
                      </m:e>
                      <m:sup>
                        <m:r>
                          <a:rPr lang="en-IN" sz="3733" b="1" i="1">
                            <a:latin typeface="Cambria Math" panose="02040503050406030204" pitchFamily="18" charset="0"/>
                            <a:ea typeface="Cambria Math" panose="02040503050406030204" pitchFamily="18" charset="0"/>
                            <a:cs typeface="Times New Roman" panose="02020603050405020304" pitchFamily="18" charset="0"/>
                          </a:rPr>
                          <m:t>𝟐</m:t>
                        </m:r>
                      </m:sup>
                    </m:sSup>
                    <m:r>
                      <a:rPr lang="en-IN" sz="3733" b="1" i="1">
                        <a:latin typeface="Cambria Math" panose="02040503050406030204" pitchFamily="18" charset="0"/>
                        <a:ea typeface="Cambria Math" panose="02040503050406030204" pitchFamily="18" charset="0"/>
                        <a:cs typeface="Times New Roman" panose="02020603050405020304" pitchFamily="18" charset="0"/>
                      </a:rPr>
                      <m:t>𝒓</m:t>
                    </m:r>
                  </m:oMath>
                </a14:m>
                <a:endParaRPr lang="en-IN" sz="3733" b="1" dirty="0">
                  <a:latin typeface="Times New Roman" panose="02020603050405020304" pitchFamily="18"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(d) All of these </a:t>
                </a:r>
              </a:p>
            </p:txBody>
          </p:sp>
        </mc:Choice>
        <mc:Fallback xmlns="">
          <p:sp>
            <p:nvSpPr>
              <p:cNvPr id="7" name="TextBox 6"/>
              <p:cNvSpPr txBox="1">
                <a:spLocks noRot="1" noChangeAspect="1" noMove="1" noResize="1" noEditPoints="1" noAdjustHandles="1" noChangeArrowheads="1" noChangeShapeType="1" noTextEdit="1"/>
              </p:cNvSpPr>
              <p:nvPr/>
            </p:nvSpPr>
            <p:spPr>
              <a:xfrm>
                <a:off x="1264350" y="1127163"/>
                <a:ext cx="11597341" cy="3891193"/>
              </a:xfrm>
              <a:prstGeom prst="rect">
                <a:avLst/>
              </a:prstGeom>
              <a:blipFill>
                <a:blip r:embed="rId2"/>
                <a:stretch>
                  <a:fillRect l="-1682" t="-2665" b="-5329"/>
                </a:stretch>
              </a:blipFill>
            </p:spPr>
            <p:txBody>
              <a:bodyPr/>
              <a:lstStyle/>
              <a:p>
                <a:r>
                  <a:rPr lang="en-US">
                    <a:noFill/>
                  </a:rPr>
                  <a:t> </a:t>
                </a:r>
              </a:p>
            </p:txBody>
          </p:sp>
        </mc:Fallback>
      </mc:AlternateContent>
    </p:spTree>
    <p:extLst>
      <p:ext uri="{BB962C8B-B14F-4D97-AF65-F5344CB8AC3E}">
        <p14:creationId xmlns:p14="http://schemas.microsoft.com/office/powerpoint/2010/main" val="52755771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1232024" y="965099"/>
            <a:ext cx="11597341" cy="3293594"/>
          </a:xfrm>
          <a:prstGeom prst="rect">
            <a:avLst/>
          </a:prstGeom>
          <a:noFill/>
        </p:spPr>
        <p:txBody>
          <a:bodyPr wrap="square" rtlCol="0">
            <a:spAutoFit/>
          </a:bodyPr>
          <a:lstStyle/>
          <a:p>
            <a:r>
              <a:rPr lang="en-IN" sz="3467" b="1" dirty="0" err="1">
                <a:solidFill>
                  <a:srgbClr val="FFFF00"/>
                </a:solidFill>
                <a:latin typeface="Kruti Dev 010" pitchFamily="2" charset="0"/>
                <a:cs typeface="Times New Roman" panose="02020603050405020304" pitchFamily="18" charset="0"/>
              </a:rPr>
              <a:t>i`Foh</a:t>
            </a:r>
            <a:r>
              <a:rPr lang="en-IN" sz="3467" b="1" dirty="0">
                <a:solidFill>
                  <a:srgbClr val="FFFF00"/>
                </a:solidFill>
                <a:latin typeface="Kruti Dev 010" pitchFamily="2" charset="0"/>
                <a:cs typeface="Times New Roman" panose="02020603050405020304" pitchFamily="18" charset="0"/>
              </a:rPr>
              <a:t> dh </a:t>
            </a:r>
            <a:r>
              <a:rPr lang="en-IN" sz="3467" b="1" dirty="0" err="1">
                <a:solidFill>
                  <a:srgbClr val="FFFF00"/>
                </a:solidFill>
                <a:latin typeface="Kruti Dev 010" pitchFamily="2" charset="0"/>
                <a:cs typeface="Times New Roman" panose="02020603050405020304" pitchFamily="18" charset="0"/>
              </a:rPr>
              <a:t>lrg</a:t>
            </a:r>
            <a:r>
              <a:rPr lang="en-IN" sz="3467" b="1" dirty="0">
                <a:solidFill>
                  <a:srgbClr val="FFFF00"/>
                </a:solidFill>
                <a:latin typeface="Kruti Dev 010" pitchFamily="2" charset="0"/>
                <a:cs typeface="Times New Roman" panose="02020603050405020304" pitchFamily="18" charset="0"/>
              </a:rPr>
              <a:t> ls </a:t>
            </a:r>
            <a:r>
              <a:rPr lang="en-IN" sz="3467" b="1" dirty="0" err="1">
                <a:solidFill>
                  <a:srgbClr val="FFFF00"/>
                </a:solidFill>
                <a:latin typeface="Kruti Dev 010" pitchFamily="2" charset="0"/>
                <a:cs typeface="Times New Roman" panose="02020603050405020304" pitchFamily="18" charset="0"/>
              </a:rPr>
              <a:t>iyk;u</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osx</a:t>
            </a:r>
            <a:r>
              <a:rPr lang="en-IN" sz="3467" b="1" dirty="0">
                <a:solidFill>
                  <a:srgbClr val="FFFF00"/>
                </a:solidFill>
                <a:latin typeface="Kruti Dev 010" pitchFamily="2" charset="0"/>
                <a:cs typeface="Times New Roman" panose="02020603050405020304" pitchFamily="18" charset="0"/>
              </a:rPr>
              <a:t> dk </a:t>
            </a:r>
            <a:r>
              <a:rPr lang="en-IN" sz="3467" b="1" dirty="0" err="1">
                <a:solidFill>
                  <a:srgbClr val="FFFF00"/>
                </a:solidFill>
                <a:latin typeface="Kruti Dev 010" pitchFamily="2" charset="0"/>
                <a:cs typeface="Times New Roman" panose="02020603050405020304" pitchFamily="18" charset="0"/>
              </a:rPr>
              <a:t>eku</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gksrk</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gS</a:t>
            </a:r>
            <a:r>
              <a:rPr lang="en-IN" sz="3467" b="1" dirty="0">
                <a:solidFill>
                  <a:srgbClr val="FFFF00"/>
                </a:solidFill>
                <a:latin typeface="Kruti Dev 010" pitchFamily="2" charset="0"/>
                <a:cs typeface="Times New Roman" panose="02020603050405020304" pitchFamily="18" charset="0"/>
              </a:rPr>
              <a:t>&amp;</a:t>
            </a:r>
            <a:endParaRPr lang="en-IN" sz="3467" b="1" dirty="0">
              <a:solidFill>
                <a:srgbClr val="FFFF00"/>
              </a:solidFill>
              <a:latin typeface="Times New Roman" panose="02020603050405020304" pitchFamily="18" charset="0"/>
              <a:cs typeface="Times New Roman" panose="02020603050405020304" pitchFamily="18" charset="0"/>
            </a:endParaRPr>
          </a:p>
          <a:p>
            <a:r>
              <a:rPr lang="en-IN" sz="3467" b="1" dirty="0">
                <a:solidFill>
                  <a:srgbClr val="FFFF00"/>
                </a:solidFill>
                <a:latin typeface="Times New Roman" panose="02020603050405020304" pitchFamily="18" charset="0"/>
                <a:cs typeface="Times New Roman" panose="02020603050405020304" pitchFamily="18" charset="0"/>
              </a:rPr>
              <a:t>The value of escape velocity from the surface of earth is</a:t>
            </a:r>
          </a:p>
          <a:p>
            <a:r>
              <a:rPr lang="en-IN" sz="3467" b="1" dirty="0">
                <a:latin typeface="Times New Roman" panose="02020603050405020304" pitchFamily="18" charset="0"/>
                <a:cs typeface="Times New Roman" panose="02020603050405020304" pitchFamily="18" charset="0"/>
              </a:rPr>
              <a:t>(a) 11.2m/s</a:t>
            </a:r>
          </a:p>
          <a:p>
            <a:r>
              <a:rPr lang="en-IN" sz="3467" b="1" dirty="0">
                <a:latin typeface="Times New Roman" panose="02020603050405020304" pitchFamily="18" charset="0"/>
                <a:cs typeface="Times New Roman" panose="02020603050405020304" pitchFamily="18" charset="0"/>
              </a:rPr>
              <a:t>(b) 11.2km/s</a:t>
            </a:r>
          </a:p>
          <a:p>
            <a:r>
              <a:rPr lang="en-IN" sz="3467" b="1" dirty="0">
                <a:latin typeface="Times New Roman" panose="02020603050405020304" pitchFamily="18" charset="0"/>
                <a:cs typeface="Times New Roman" panose="02020603050405020304" pitchFamily="18" charset="0"/>
              </a:rPr>
              <a:t>(c) 1.12 km/s</a:t>
            </a:r>
          </a:p>
          <a:p>
            <a:r>
              <a:rPr lang="en-IN" sz="3467" b="1" dirty="0">
                <a:latin typeface="Times New Roman" panose="02020603050405020304" pitchFamily="18" charset="0"/>
                <a:cs typeface="Times New Roman" panose="02020603050405020304" pitchFamily="18" charset="0"/>
              </a:rPr>
              <a:t>(d) None of these  </a:t>
            </a:r>
          </a:p>
        </p:txBody>
      </p:sp>
    </p:spTree>
    <p:extLst>
      <p:ext uri="{BB962C8B-B14F-4D97-AF65-F5344CB8AC3E}">
        <p14:creationId xmlns:p14="http://schemas.microsoft.com/office/powerpoint/2010/main" val="183921494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594659" y="1039252"/>
            <a:ext cx="11597341" cy="3827138"/>
          </a:xfrm>
          <a:prstGeom prst="rect">
            <a:avLst/>
          </a:prstGeom>
          <a:noFill/>
        </p:spPr>
        <p:txBody>
          <a:bodyPr wrap="square" rtlCol="0">
            <a:spAutoFit/>
          </a:bodyPr>
          <a:lstStyle/>
          <a:p>
            <a:r>
              <a:rPr lang="en-IN" sz="3467" b="1" dirty="0" err="1">
                <a:solidFill>
                  <a:srgbClr val="FFFF00"/>
                </a:solidFill>
                <a:latin typeface="Kruti Dev 010" pitchFamily="2" charset="0"/>
                <a:cs typeface="Times New Roman" panose="02020603050405020304" pitchFamily="18" charset="0"/>
              </a:rPr>
              <a:t>xq:Ro</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eqDr</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ks</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esa</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dsf”kdk</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uyh</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esa</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nzo</a:t>
            </a:r>
            <a:r>
              <a:rPr lang="en-IN" sz="3467" b="1" dirty="0">
                <a:solidFill>
                  <a:srgbClr val="FFFF00"/>
                </a:solidFill>
                <a:latin typeface="Kruti Dev 010" pitchFamily="2" charset="0"/>
                <a:cs typeface="Times New Roman" panose="02020603050405020304" pitchFamily="18" charset="0"/>
              </a:rPr>
              <a:t> p&lt;</a:t>
            </a:r>
            <a:r>
              <a:rPr lang="en-IN" sz="3467" b="1" dirty="0" err="1">
                <a:solidFill>
                  <a:srgbClr val="FFFF00"/>
                </a:solidFill>
                <a:latin typeface="Kruti Dev 010" pitchFamily="2" charset="0"/>
                <a:cs typeface="Times New Roman" panose="02020603050405020304" pitchFamily="18" charset="0"/>
              </a:rPr>
              <a:t>s+xk</a:t>
            </a:r>
            <a:r>
              <a:rPr lang="en-IN" sz="3467" b="1" dirty="0">
                <a:solidFill>
                  <a:srgbClr val="FFFF00"/>
                </a:solidFill>
                <a:latin typeface="Kruti Dev 010" pitchFamily="2" charset="0"/>
                <a:cs typeface="Times New Roman" panose="02020603050405020304" pitchFamily="18" charset="0"/>
              </a:rPr>
              <a:t>&amp; </a:t>
            </a:r>
            <a:endParaRPr lang="en-IN" sz="3467" b="1" dirty="0">
              <a:solidFill>
                <a:srgbClr val="FFFF00"/>
              </a:solidFill>
              <a:latin typeface="Times New Roman" panose="02020603050405020304" pitchFamily="18" charset="0"/>
              <a:cs typeface="Times New Roman" panose="02020603050405020304" pitchFamily="18" charset="0"/>
            </a:endParaRPr>
          </a:p>
          <a:p>
            <a:r>
              <a:rPr lang="en-IN" sz="3467" b="1" dirty="0">
                <a:solidFill>
                  <a:srgbClr val="FFFF00"/>
                </a:solidFill>
                <a:latin typeface="Times New Roman" panose="02020603050405020304" pitchFamily="18" charset="0"/>
                <a:cs typeface="Times New Roman" panose="02020603050405020304" pitchFamily="18" charset="0"/>
              </a:rPr>
              <a:t>In gravity free space the liquid in a capillary tube will rise to </a:t>
            </a:r>
          </a:p>
          <a:p>
            <a:r>
              <a:rPr lang="en-IN" sz="3467" b="1" dirty="0">
                <a:latin typeface="Times New Roman" panose="02020603050405020304" pitchFamily="18" charset="0"/>
                <a:cs typeface="Times New Roman" panose="02020603050405020304" pitchFamily="18" charset="0"/>
              </a:rPr>
              <a:t>(a) Same height as on earth/</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leku</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Å¡pkbZ</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rd</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ftruk</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i`Foh</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ij</a:t>
            </a:r>
            <a:r>
              <a:rPr lang="en-IN" sz="3467" b="1" dirty="0">
                <a:latin typeface="Kruti Dev 010" pitchFamily="2" charset="0"/>
                <a:cs typeface="Times New Roman" panose="02020603050405020304" pitchFamily="18" charset="0"/>
              </a:rPr>
              <a:t> </a:t>
            </a:r>
            <a:r>
              <a:rPr lang="en-IN" sz="3467" b="1" dirty="0">
                <a:latin typeface="Times New Roman" panose="02020603050405020304" pitchFamily="18" charset="0"/>
                <a:cs typeface="Times New Roman" panose="02020603050405020304" pitchFamily="18" charset="0"/>
              </a:rPr>
              <a:t> </a:t>
            </a:r>
          </a:p>
          <a:p>
            <a:r>
              <a:rPr lang="en-IN" sz="3467" b="1" dirty="0">
                <a:latin typeface="Times New Roman" panose="02020603050405020304" pitchFamily="18" charset="0"/>
                <a:cs typeface="Times New Roman" panose="02020603050405020304" pitchFamily="18" charset="0"/>
              </a:rPr>
              <a:t>(b) Less height as on earth/</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i`Foh</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ij</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Å¡pkbZ</a:t>
            </a:r>
            <a:r>
              <a:rPr lang="en-IN" sz="3467" b="1" dirty="0">
                <a:latin typeface="Kruti Dev 010" pitchFamily="2" charset="0"/>
                <a:cs typeface="Times New Roman" panose="02020603050405020304" pitchFamily="18" charset="0"/>
              </a:rPr>
              <a:t> ls de </a:t>
            </a:r>
            <a:endParaRPr lang="en-IN" sz="3467" b="1" dirty="0">
              <a:latin typeface="Times New Roman" panose="02020603050405020304" pitchFamily="18"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(c) Slightly more height than that on earth/ </a:t>
            </a:r>
            <a:r>
              <a:rPr lang="en-IN" sz="3467" b="1" dirty="0" err="1">
                <a:latin typeface="Kruti Dev 010" pitchFamily="2" charset="0"/>
                <a:cs typeface="Times New Roman" panose="02020603050405020304" pitchFamily="18" charset="0"/>
              </a:rPr>
              <a:t>i`Foh</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ij</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Å¡pkbZ</a:t>
            </a:r>
            <a:r>
              <a:rPr lang="en-IN" sz="3467" b="1" dirty="0">
                <a:latin typeface="Kruti Dev 010" pitchFamily="2" charset="0"/>
                <a:cs typeface="Times New Roman" panose="02020603050405020304" pitchFamily="18" charset="0"/>
              </a:rPr>
              <a:t> ls </a:t>
            </a:r>
            <a:r>
              <a:rPr lang="en-IN" sz="3467" b="1" dirty="0" err="1">
                <a:latin typeface="Kruti Dev 010" pitchFamily="2" charset="0"/>
                <a:cs typeface="Times New Roman" panose="02020603050405020304" pitchFamily="18" charset="0"/>
              </a:rPr>
              <a:t>FkksMk</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vf</a:t>
            </a:r>
            <a:r>
              <a:rPr lang="en-IN" sz="3467" b="1" dirty="0">
                <a:latin typeface="Kruti Dev 010" pitchFamily="2" charset="0"/>
                <a:cs typeface="Times New Roman" panose="02020603050405020304" pitchFamily="18" charset="0"/>
              </a:rPr>
              <a:t>/</a:t>
            </a:r>
            <a:r>
              <a:rPr lang="en-IN" sz="3467" b="1" dirty="0" err="1">
                <a:latin typeface="Kruti Dev 010" pitchFamily="2" charset="0"/>
                <a:cs typeface="Times New Roman" panose="02020603050405020304" pitchFamily="18" charset="0"/>
              </a:rPr>
              <a:t>kd</a:t>
            </a:r>
            <a:endParaRPr lang="en-IN" sz="3467" b="1" dirty="0">
              <a:latin typeface="Times New Roman" panose="02020603050405020304" pitchFamily="18"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(d) Infinite height/</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vuUr</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Å¡pkbZ</a:t>
            </a:r>
            <a:r>
              <a:rPr lang="en-IN" sz="3467" b="1" dirty="0">
                <a:latin typeface="Kruti Dev 010" pitchFamily="2" charset="0"/>
                <a:cs typeface="Times New Roman" panose="02020603050405020304" pitchFamily="18" charset="0"/>
              </a:rPr>
              <a:t> </a:t>
            </a:r>
            <a:endParaRPr lang="en-IN" sz="3467"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051907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335361" y="904595"/>
                <a:ext cx="10612575" cy="4073231"/>
              </a:xfrm>
              <a:prstGeom prst="rect">
                <a:avLst/>
              </a:prstGeom>
              <a:noFill/>
            </p:spPr>
            <p:txBody>
              <a:bodyPr wrap="square" rtlCol="0">
                <a:spAutoFit/>
              </a:bodyPr>
              <a:lstStyle/>
              <a:p>
                <a:r>
                  <a:rPr lang="en-IN" sz="3467" b="1" dirty="0">
                    <a:solidFill>
                      <a:srgbClr val="FFFF00"/>
                    </a:solidFill>
                    <a:latin typeface="Kruti Dev 010" pitchFamily="2" charset="0"/>
                    <a:cs typeface="Times New Roman" panose="02020603050405020304" pitchFamily="18" charset="0"/>
                  </a:rPr>
                  <a:t>;</a:t>
                </a:r>
                <a:r>
                  <a:rPr lang="en-IN" sz="3467" b="1" dirty="0" err="1">
                    <a:solidFill>
                      <a:srgbClr val="FFFF00"/>
                    </a:solidFill>
                    <a:latin typeface="Kruti Dev 010" pitchFamily="2" charset="0"/>
                    <a:cs typeface="Times New Roman" panose="02020603050405020304" pitchFamily="18" charset="0"/>
                  </a:rPr>
                  <a:t>fn</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nks</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oLrqvksa</a:t>
                </a:r>
                <a:r>
                  <a:rPr lang="en-IN" sz="3467" b="1" dirty="0">
                    <a:solidFill>
                      <a:srgbClr val="FFFF00"/>
                    </a:solidFill>
                    <a:latin typeface="Kruti Dev 010" pitchFamily="2" charset="0"/>
                    <a:cs typeface="Times New Roman" panose="02020603050405020304" pitchFamily="18" charset="0"/>
                  </a:rPr>
                  <a:t> ds </a:t>
                </a:r>
                <a:r>
                  <a:rPr lang="en-IN" sz="3467" b="1" dirty="0" err="1">
                    <a:solidFill>
                      <a:srgbClr val="FFFF00"/>
                    </a:solidFill>
                    <a:latin typeface="Kruti Dev 010" pitchFamily="2" charset="0"/>
                    <a:cs typeface="Times New Roman" panose="02020603050405020304" pitchFamily="18" charset="0"/>
                  </a:rPr>
                  <a:t>chp</a:t>
                </a:r>
                <a:r>
                  <a:rPr lang="en-IN" sz="3467" b="1" dirty="0">
                    <a:solidFill>
                      <a:srgbClr val="FFFF00"/>
                    </a:solidFill>
                    <a:latin typeface="Kruti Dev 010" pitchFamily="2" charset="0"/>
                    <a:cs typeface="Times New Roman" panose="02020603050405020304" pitchFamily="18" charset="0"/>
                  </a:rPr>
                  <a:t> dh </a:t>
                </a:r>
                <a:r>
                  <a:rPr lang="en-IN" sz="3467" b="1" dirty="0" err="1">
                    <a:solidFill>
                      <a:srgbClr val="FFFF00"/>
                    </a:solidFill>
                    <a:latin typeface="Kruti Dev 010" pitchFamily="2" charset="0"/>
                    <a:cs typeface="Times New Roman" panose="02020603050405020304" pitchFamily="18" charset="0"/>
                  </a:rPr>
                  <a:t>nwjh</a:t>
                </a:r>
                <a:r>
                  <a:rPr lang="en-IN" sz="3467" b="1" dirty="0">
                    <a:solidFill>
                      <a:srgbClr val="FFFF00"/>
                    </a:solidFill>
                    <a:latin typeface="Kruti Dev 010" pitchFamily="2" charset="0"/>
                    <a:cs typeface="Times New Roman" panose="02020603050405020304" pitchFamily="18" charset="0"/>
                  </a:rPr>
                  <a:t> </a:t>
                </a:r>
                <a14:m>
                  <m:oMath xmlns:m="http://schemas.openxmlformats.org/officeDocument/2006/math">
                    <m:r>
                      <a:rPr lang="en-IN" sz="3467" b="1">
                        <a:solidFill>
                          <a:srgbClr val="FFFF00"/>
                        </a:solidFill>
                        <a:latin typeface="Cambria Math" panose="02040503050406030204" pitchFamily="18" charset="0"/>
                        <a:cs typeface="Times New Roman" panose="02020603050405020304" pitchFamily="18" charset="0"/>
                      </a:rPr>
                      <m:t>′</m:t>
                    </m:r>
                    <m:r>
                      <a:rPr lang="en-IN" sz="3467" b="1" i="1">
                        <a:solidFill>
                          <a:srgbClr val="FFFF00"/>
                        </a:solidFill>
                        <a:latin typeface="Cambria Math" panose="02040503050406030204" pitchFamily="18" charset="0"/>
                        <a:cs typeface="Times New Roman" panose="02020603050405020304" pitchFamily="18" charset="0"/>
                      </a:rPr>
                      <m:t>𝒓</m:t>
                    </m:r>
                    <m:r>
                      <a:rPr lang="en-IN" sz="3467" b="1" i="1">
                        <a:solidFill>
                          <a:srgbClr val="FFFF00"/>
                        </a:solidFill>
                        <a:latin typeface="Cambria Math" panose="02040503050406030204" pitchFamily="18" charset="0"/>
                        <a:cs typeface="Times New Roman" panose="02020603050405020304" pitchFamily="18" charset="0"/>
                      </a:rPr>
                      <m:t>′</m:t>
                    </m:r>
                  </m:oMath>
                </a14:m>
                <a:r>
                  <a:rPr lang="en-IN" sz="3467" b="1" dirty="0">
                    <a:solidFill>
                      <a:srgbClr val="FFFF00"/>
                    </a:solidFill>
                    <a:latin typeface="Times New Roman" panose="02020603050405020304" pitchFamily="18"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gks</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rks</a:t>
                </a:r>
                <a:r>
                  <a:rPr lang="en-IN" sz="3467" b="1" dirty="0">
                    <a:solidFill>
                      <a:srgbClr val="FFFF00"/>
                    </a:solidFill>
                    <a:latin typeface="Kruti Dev 010" pitchFamily="2" charset="0"/>
                    <a:cs typeface="Times New Roman" panose="02020603050405020304" pitchFamily="18" charset="0"/>
                  </a:rPr>
                  <a:t> mu </a:t>
                </a:r>
                <a:r>
                  <a:rPr lang="en-IN" sz="3467" b="1" dirty="0" err="1">
                    <a:solidFill>
                      <a:srgbClr val="FFFF00"/>
                    </a:solidFill>
                    <a:latin typeface="Kruti Dev 010" pitchFamily="2" charset="0"/>
                    <a:cs typeface="Times New Roman" panose="02020603050405020304" pitchFamily="18" charset="0"/>
                  </a:rPr>
                  <a:t>oLrqvksa</a:t>
                </a:r>
                <a:r>
                  <a:rPr lang="en-IN" sz="3467" b="1" dirty="0">
                    <a:solidFill>
                      <a:srgbClr val="FFFF00"/>
                    </a:solidFill>
                    <a:latin typeface="Kruti Dev 010" pitchFamily="2" charset="0"/>
                    <a:cs typeface="Times New Roman" panose="02020603050405020304" pitchFamily="18" charset="0"/>
                  </a:rPr>
                  <a:t> ds </a:t>
                </a:r>
                <a:r>
                  <a:rPr lang="en-IN" sz="3467" b="1" dirty="0" err="1">
                    <a:solidFill>
                      <a:srgbClr val="FFFF00"/>
                    </a:solidFill>
                    <a:latin typeface="Kruti Dev 010" pitchFamily="2" charset="0"/>
                    <a:cs typeface="Times New Roman" panose="02020603050405020304" pitchFamily="18" charset="0"/>
                  </a:rPr>
                  <a:t>chp</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xq:Rokd’kZ.k</a:t>
                </a:r>
                <a:r>
                  <a:rPr lang="en-IN" sz="3467" b="1" dirty="0">
                    <a:solidFill>
                      <a:srgbClr val="FFFF00"/>
                    </a:solidFill>
                    <a:latin typeface="Kruti Dev 010" pitchFamily="2" charset="0"/>
                    <a:cs typeface="Times New Roman" panose="02020603050405020304" pitchFamily="18" charset="0"/>
                  </a:rPr>
                  <a:t> cy] </a:t>
                </a:r>
                <a:r>
                  <a:rPr lang="en-IN" sz="3467" b="1" dirty="0" err="1">
                    <a:solidFill>
                      <a:srgbClr val="FFFF00"/>
                    </a:solidFill>
                    <a:latin typeface="Kruti Dev 010" pitchFamily="2" charset="0"/>
                    <a:cs typeface="Times New Roman" panose="02020603050405020304" pitchFamily="18" charset="0"/>
                  </a:rPr>
                  <a:t>lekuqikrh</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gksrk</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gS</a:t>
                </a:r>
                <a:r>
                  <a:rPr lang="en-IN" sz="3467" b="1" dirty="0">
                    <a:solidFill>
                      <a:srgbClr val="FFFF00"/>
                    </a:solidFill>
                    <a:latin typeface="Kruti Dev 010" pitchFamily="2" charset="0"/>
                    <a:cs typeface="Times New Roman" panose="02020603050405020304" pitchFamily="18" charset="0"/>
                  </a:rPr>
                  <a:t>\</a:t>
                </a:r>
                <a:endParaRPr lang="en-IN" sz="3467" b="1" dirty="0">
                  <a:solidFill>
                    <a:srgbClr val="FFFF00"/>
                  </a:solidFill>
                  <a:latin typeface="Times New Roman" panose="02020603050405020304" pitchFamily="18" charset="0"/>
                  <a:cs typeface="Times New Roman" panose="02020603050405020304" pitchFamily="18" charset="0"/>
                </a:endParaRPr>
              </a:p>
              <a:p>
                <a:r>
                  <a:rPr lang="en-IN" sz="3467" b="1" dirty="0">
                    <a:solidFill>
                      <a:srgbClr val="FFFF00"/>
                    </a:solidFill>
                    <a:latin typeface="Times New Roman" panose="02020603050405020304" pitchFamily="18" charset="0"/>
                    <a:cs typeface="Times New Roman" panose="02020603050405020304" pitchFamily="18" charset="0"/>
                  </a:rPr>
                  <a:t>If the distance between two bodies is r then the gravitational force between that bodies is directly proportional to the </a:t>
                </a:r>
              </a:p>
              <a:p>
                <a:r>
                  <a:rPr lang="en-IN" sz="3467" b="1" dirty="0">
                    <a:latin typeface="Times New Roman" panose="02020603050405020304" pitchFamily="18" charset="0"/>
                    <a:cs typeface="Times New Roman" panose="02020603050405020304" pitchFamily="18" charset="0"/>
                  </a:rPr>
                  <a:t>(a) </a:t>
                </a:r>
                <a14:m>
                  <m:oMath xmlns:m="http://schemas.openxmlformats.org/officeDocument/2006/math">
                    <m:sSup>
                      <m:sSupPr>
                        <m:ctrlPr>
                          <a:rPr lang="en-IN" sz="3467" b="1" i="1">
                            <a:latin typeface="Cambria Math" panose="02040503050406030204" pitchFamily="18" charset="0"/>
                            <a:cs typeface="Times New Roman" panose="02020603050405020304" pitchFamily="18" charset="0"/>
                          </a:rPr>
                        </m:ctrlPr>
                      </m:sSupPr>
                      <m:e>
                        <m:r>
                          <a:rPr lang="en-IN" sz="3467" b="1" i="1">
                            <a:latin typeface="Cambria Math" panose="02040503050406030204" pitchFamily="18" charset="0"/>
                            <a:cs typeface="Times New Roman" panose="02020603050405020304" pitchFamily="18" charset="0"/>
                          </a:rPr>
                          <m:t>𝒓</m:t>
                        </m:r>
                      </m:e>
                      <m:sup>
                        <m:r>
                          <a:rPr lang="en-IN" sz="3467" b="1" i="1">
                            <a:latin typeface="Cambria Math" panose="02040503050406030204" pitchFamily="18" charset="0"/>
                            <a:cs typeface="Times New Roman" panose="02020603050405020304" pitchFamily="18" charset="0"/>
                          </a:rPr>
                          <m:t>𝟐</m:t>
                        </m:r>
                      </m:sup>
                    </m:sSup>
                  </m:oMath>
                </a14:m>
                <a:r>
                  <a:rPr lang="en-IN" sz="3467" b="1" dirty="0">
                    <a:latin typeface="Times New Roman" panose="02020603050405020304" pitchFamily="18" charset="0"/>
                    <a:cs typeface="Times New Roman" panose="02020603050405020304" pitchFamily="18" charset="0"/>
                  </a:rPr>
                  <a:t>				            (b) </a:t>
                </a:r>
                <a14:m>
                  <m:oMath xmlns:m="http://schemas.openxmlformats.org/officeDocument/2006/math">
                    <m:r>
                      <a:rPr lang="en-IN" sz="3467" b="1" i="1">
                        <a:latin typeface="Cambria Math" panose="02040503050406030204" pitchFamily="18" charset="0"/>
                        <a:cs typeface="Times New Roman" panose="02020603050405020304" pitchFamily="18" charset="0"/>
                      </a:rPr>
                      <m:t>𝒓</m:t>
                    </m:r>
                  </m:oMath>
                </a14:m>
                <a:endParaRPr lang="en-IN" sz="3467" b="1" dirty="0">
                  <a:latin typeface="Times New Roman" panose="02020603050405020304" pitchFamily="18"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(c) </a:t>
                </a:r>
                <a14:m>
                  <m:oMath xmlns:m="http://schemas.openxmlformats.org/officeDocument/2006/math">
                    <m:f>
                      <m:fPr>
                        <m:ctrlPr>
                          <a:rPr lang="en-IN" sz="3467" b="1" i="1">
                            <a:latin typeface="Cambria Math" panose="02040503050406030204" pitchFamily="18" charset="0"/>
                            <a:cs typeface="Times New Roman" panose="02020603050405020304" pitchFamily="18" charset="0"/>
                          </a:rPr>
                        </m:ctrlPr>
                      </m:fPr>
                      <m:num>
                        <m:r>
                          <a:rPr lang="en-IN" sz="3467" b="1" i="1">
                            <a:latin typeface="Cambria Math" panose="02040503050406030204" pitchFamily="18" charset="0"/>
                            <a:cs typeface="Times New Roman" panose="02020603050405020304" pitchFamily="18" charset="0"/>
                          </a:rPr>
                          <m:t>𝟏</m:t>
                        </m:r>
                      </m:num>
                      <m:den>
                        <m:r>
                          <a:rPr lang="en-IN" sz="3467" b="1" i="1">
                            <a:latin typeface="Cambria Math" panose="02040503050406030204" pitchFamily="18" charset="0"/>
                            <a:cs typeface="Times New Roman" panose="02020603050405020304" pitchFamily="18" charset="0"/>
                          </a:rPr>
                          <m:t>𝒓</m:t>
                        </m:r>
                      </m:den>
                    </m:f>
                  </m:oMath>
                </a14:m>
                <a:r>
                  <a:rPr lang="en-IN" sz="3467" b="1" dirty="0">
                    <a:latin typeface="Times New Roman" panose="02020603050405020304" pitchFamily="18" charset="0"/>
                    <a:cs typeface="Times New Roman" panose="02020603050405020304" pitchFamily="18" charset="0"/>
                  </a:rPr>
                  <a:t>					            (d) </a:t>
                </a:r>
                <a14:m>
                  <m:oMath xmlns:m="http://schemas.openxmlformats.org/officeDocument/2006/math">
                    <m:f>
                      <m:fPr>
                        <m:ctrlPr>
                          <a:rPr lang="en-IN" sz="3467" b="1" i="1">
                            <a:latin typeface="Cambria Math" panose="02040503050406030204" pitchFamily="18" charset="0"/>
                            <a:cs typeface="Times New Roman" panose="02020603050405020304" pitchFamily="18" charset="0"/>
                          </a:rPr>
                        </m:ctrlPr>
                      </m:fPr>
                      <m:num>
                        <m:r>
                          <a:rPr lang="en-IN" sz="3467" b="1" i="1">
                            <a:latin typeface="Cambria Math" panose="02040503050406030204" pitchFamily="18" charset="0"/>
                            <a:cs typeface="Times New Roman" panose="02020603050405020304" pitchFamily="18" charset="0"/>
                          </a:rPr>
                          <m:t>𝟏</m:t>
                        </m:r>
                      </m:num>
                      <m:den>
                        <m:sSup>
                          <m:sSupPr>
                            <m:ctrlPr>
                              <a:rPr lang="en-IN" sz="3467" b="1" i="1">
                                <a:latin typeface="Cambria Math" panose="02040503050406030204" pitchFamily="18" charset="0"/>
                                <a:cs typeface="Times New Roman" panose="02020603050405020304" pitchFamily="18" charset="0"/>
                              </a:rPr>
                            </m:ctrlPr>
                          </m:sSupPr>
                          <m:e>
                            <m:r>
                              <a:rPr lang="en-IN" sz="3467" b="1" i="1">
                                <a:latin typeface="Cambria Math" panose="02040503050406030204" pitchFamily="18" charset="0"/>
                                <a:cs typeface="Times New Roman" panose="02020603050405020304" pitchFamily="18" charset="0"/>
                              </a:rPr>
                              <m:t>𝒓</m:t>
                            </m:r>
                          </m:e>
                          <m:sup>
                            <m:r>
                              <a:rPr lang="en-IN" sz="3467" b="1" i="1">
                                <a:latin typeface="Cambria Math" panose="02040503050406030204" pitchFamily="18" charset="0"/>
                                <a:cs typeface="Times New Roman" panose="02020603050405020304" pitchFamily="18" charset="0"/>
                              </a:rPr>
                              <m:t>𝟐</m:t>
                            </m:r>
                          </m:sup>
                        </m:sSup>
                      </m:den>
                    </m:f>
                  </m:oMath>
                </a14:m>
                <a:endParaRPr lang="en-IN" sz="3467" b="1" dirty="0">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35361" y="904595"/>
                <a:ext cx="10612575" cy="4073231"/>
              </a:xfrm>
              <a:prstGeom prst="rect">
                <a:avLst/>
              </a:prstGeom>
              <a:blipFill>
                <a:blip r:embed="rId2"/>
                <a:stretch>
                  <a:fillRect l="-1608" t="-1943" b="-1345"/>
                </a:stretch>
              </a:blipFill>
            </p:spPr>
            <p:txBody>
              <a:bodyPr/>
              <a:lstStyle/>
              <a:p>
                <a:r>
                  <a:rPr lang="en-US">
                    <a:noFill/>
                  </a:rPr>
                  <a:t> </a:t>
                </a:r>
              </a:p>
            </p:txBody>
          </p:sp>
        </mc:Fallback>
      </mc:AlternateContent>
    </p:spTree>
    <p:extLst>
      <p:ext uri="{BB962C8B-B14F-4D97-AF65-F5344CB8AC3E}">
        <p14:creationId xmlns:p14="http://schemas.microsoft.com/office/powerpoint/2010/main" val="293354163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594659" y="998826"/>
            <a:ext cx="11597341" cy="4360681"/>
          </a:xfrm>
          <a:prstGeom prst="rect">
            <a:avLst/>
          </a:prstGeom>
          <a:noFill/>
        </p:spPr>
        <p:txBody>
          <a:bodyPr wrap="square" rtlCol="0">
            <a:spAutoFit/>
          </a:bodyPr>
          <a:lstStyle/>
          <a:p>
            <a:pPr algn="just"/>
            <a:r>
              <a:rPr lang="en-IN" sz="3467" b="1" dirty="0" err="1">
                <a:solidFill>
                  <a:srgbClr val="FFFF00"/>
                </a:solidFill>
                <a:latin typeface="Kruti Dev 010" pitchFamily="2" charset="0"/>
                <a:cs typeface="Times New Roman" panose="02020603050405020304" pitchFamily="18" charset="0"/>
              </a:rPr>
              <a:t>i`Foh</a:t>
            </a:r>
            <a:r>
              <a:rPr lang="en-IN" sz="3467" b="1" dirty="0">
                <a:solidFill>
                  <a:srgbClr val="FFFF00"/>
                </a:solidFill>
                <a:latin typeface="Kruti Dev 010" pitchFamily="2" charset="0"/>
                <a:cs typeface="Times New Roman" panose="02020603050405020304" pitchFamily="18" charset="0"/>
              </a:rPr>
              <a:t> ds </a:t>
            </a:r>
            <a:r>
              <a:rPr lang="en-IN" sz="3467" b="1" dirty="0" err="1">
                <a:solidFill>
                  <a:srgbClr val="FFFF00"/>
                </a:solidFill>
                <a:latin typeface="Kruti Dev 010" pitchFamily="2" charset="0"/>
                <a:cs typeface="Times New Roman" panose="02020603050405020304" pitchFamily="18" charset="0"/>
              </a:rPr>
              <a:t>leku</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pUnzek</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ij</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dksbZ</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ok;qeaMy</a:t>
            </a:r>
            <a:r>
              <a:rPr lang="en-IN" sz="3467" b="1" dirty="0">
                <a:solidFill>
                  <a:srgbClr val="FFFF00"/>
                </a:solidFill>
                <a:latin typeface="Kruti Dev 010" pitchFamily="2" charset="0"/>
                <a:cs typeface="Times New Roman" panose="02020603050405020304" pitchFamily="18" charset="0"/>
              </a:rPr>
              <a:t> ugh </a:t>
            </a:r>
            <a:r>
              <a:rPr lang="en-IN" sz="3467" b="1" dirty="0" err="1">
                <a:solidFill>
                  <a:srgbClr val="FFFF00"/>
                </a:solidFill>
                <a:latin typeface="Kruti Dev 010" pitchFamily="2" charset="0"/>
                <a:cs typeface="Times New Roman" panose="02020603050405020304" pitchFamily="18" charset="0"/>
              </a:rPr>
              <a:t>gS</a:t>
            </a:r>
            <a:r>
              <a:rPr lang="en-IN" sz="3467" b="1" dirty="0">
                <a:solidFill>
                  <a:srgbClr val="FFFF00"/>
                </a:solidFill>
                <a:latin typeface="Kruti Dev 010" pitchFamily="2" charset="0"/>
                <a:cs typeface="Times New Roman" panose="02020603050405020304" pitchFamily="18" charset="0"/>
              </a:rPr>
              <a:t>]</a:t>
            </a:r>
            <a:r>
              <a:rPr lang="en-IN" sz="3467" b="1" dirty="0" err="1">
                <a:solidFill>
                  <a:srgbClr val="FFFF00"/>
                </a:solidFill>
                <a:latin typeface="Kruti Dev 010" pitchFamily="2" charset="0"/>
                <a:cs typeface="Times New Roman" panose="02020603050405020304" pitchFamily="18" charset="0"/>
              </a:rPr>
              <a:t>D;ksfd</a:t>
            </a:r>
            <a:r>
              <a:rPr lang="en-IN" sz="3467" b="1" dirty="0">
                <a:solidFill>
                  <a:srgbClr val="FFFF00"/>
                </a:solidFill>
                <a:latin typeface="Kruti Dev 010" pitchFamily="2" charset="0"/>
                <a:cs typeface="Times New Roman" panose="02020603050405020304" pitchFamily="18" charset="0"/>
              </a:rPr>
              <a:t> </a:t>
            </a:r>
            <a:endParaRPr lang="en-IN" sz="3467" b="1" dirty="0">
              <a:solidFill>
                <a:srgbClr val="FFFF00"/>
              </a:solidFill>
              <a:latin typeface="Times New Roman" panose="02020603050405020304" pitchFamily="18" charset="0"/>
              <a:cs typeface="Times New Roman" panose="02020603050405020304" pitchFamily="18" charset="0"/>
            </a:endParaRPr>
          </a:p>
          <a:p>
            <a:pPr algn="just"/>
            <a:r>
              <a:rPr lang="en-IN" sz="3467" b="1" dirty="0">
                <a:solidFill>
                  <a:srgbClr val="FFFF00"/>
                </a:solidFill>
                <a:latin typeface="Times New Roman" panose="02020603050405020304" pitchFamily="18" charset="0"/>
                <a:cs typeface="Times New Roman" panose="02020603050405020304" pitchFamily="18" charset="0"/>
              </a:rPr>
              <a:t>Moon has no atmosphere like earth because </a:t>
            </a:r>
          </a:p>
          <a:p>
            <a:pPr marL="685783" indent="-685783" algn="just">
              <a:buAutoNum type="alphaLcParenBoth"/>
            </a:pPr>
            <a:r>
              <a:rPr lang="en-IN" sz="3467" b="1" dirty="0">
                <a:latin typeface="Times New Roman" panose="02020603050405020304" pitchFamily="18" charset="0"/>
                <a:cs typeface="Times New Roman" panose="02020603050405020304" pitchFamily="18" charset="0"/>
              </a:rPr>
              <a:t>It is a satellite of earth/</a:t>
            </a:r>
            <a:r>
              <a:rPr lang="en-IN" sz="3467" b="1" dirty="0">
                <a:latin typeface="Kruti Dev 010" pitchFamily="2" charset="0"/>
                <a:cs typeface="Times New Roman" panose="02020603050405020304" pitchFamily="18" charset="0"/>
              </a:rPr>
              <a:t>;g </a:t>
            </a:r>
            <a:r>
              <a:rPr lang="en-IN" sz="3467" b="1" dirty="0" err="1">
                <a:latin typeface="Kruti Dev 010" pitchFamily="2" charset="0"/>
                <a:cs typeface="Times New Roman" panose="02020603050405020304" pitchFamily="18" charset="0"/>
              </a:rPr>
              <a:t>i`Foh</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dk</a:t>
            </a:r>
            <a:r>
              <a:rPr lang="en-IN" sz="3467" b="1" dirty="0">
                <a:latin typeface="Kruti Dev 010" pitchFamily="2" charset="0"/>
                <a:cs typeface="Times New Roman" panose="02020603050405020304" pitchFamily="18" charset="0"/>
              </a:rPr>
              <a:t> ,d </a:t>
            </a:r>
            <a:r>
              <a:rPr lang="en-IN" sz="3467" b="1" dirty="0" err="1">
                <a:latin typeface="Kruti Dev 010" pitchFamily="2" charset="0"/>
                <a:cs typeface="Times New Roman" panose="02020603050405020304" pitchFamily="18" charset="0"/>
              </a:rPr>
              <a:t>mixzg</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gS</a:t>
            </a:r>
            <a:endParaRPr lang="en-IN" sz="3467" b="1" dirty="0">
              <a:latin typeface="Times New Roman" panose="02020603050405020304" pitchFamily="18" charset="0"/>
              <a:cs typeface="Times New Roman" panose="02020603050405020304" pitchFamily="18" charset="0"/>
            </a:endParaRPr>
          </a:p>
          <a:p>
            <a:pPr marL="685783" indent="-685783" algn="just">
              <a:buAutoNum type="alphaLcParenBoth"/>
            </a:pPr>
            <a:r>
              <a:rPr lang="en-IN" sz="3467" b="1" dirty="0">
                <a:latin typeface="Times New Roman" panose="02020603050405020304" pitchFamily="18" charset="0"/>
                <a:cs typeface="Times New Roman" panose="02020603050405020304" pitchFamily="18" charset="0"/>
              </a:rPr>
              <a:t> It does not have population/</a:t>
            </a:r>
            <a:r>
              <a:rPr lang="en-IN" sz="3467" b="1" dirty="0" err="1">
                <a:latin typeface="Kruti Dev 010" pitchFamily="2" charset="0"/>
                <a:cs typeface="Times New Roman" panose="02020603050405020304" pitchFamily="18" charset="0"/>
              </a:rPr>
              <a:t>bl</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ij</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vkcknh</a:t>
            </a:r>
            <a:r>
              <a:rPr lang="en-IN" sz="3467" b="1" dirty="0">
                <a:latin typeface="Kruti Dev 010" pitchFamily="2" charset="0"/>
                <a:cs typeface="Times New Roman" panose="02020603050405020304" pitchFamily="18" charset="0"/>
              </a:rPr>
              <a:t> ugh </a:t>
            </a:r>
            <a:r>
              <a:rPr lang="en-IN" sz="3467" b="1" dirty="0" err="1">
                <a:latin typeface="Kruti Dev 010" pitchFamily="2" charset="0"/>
                <a:cs typeface="Times New Roman" panose="02020603050405020304" pitchFamily="18" charset="0"/>
              </a:rPr>
              <a:t>gS</a:t>
            </a:r>
            <a:endParaRPr lang="en-IN" sz="3467" b="1" dirty="0">
              <a:latin typeface="Kruti Dev 010" pitchFamily="2" charset="0"/>
              <a:cs typeface="Times New Roman" panose="02020603050405020304" pitchFamily="18" charset="0"/>
            </a:endParaRPr>
          </a:p>
          <a:p>
            <a:pPr algn="just"/>
            <a:r>
              <a:rPr lang="en-IN" sz="3467" b="1" dirty="0">
                <a:latin typeface="Times New Roman" panose="02020603050405020304" pitchFamily="18" charset="0"/>
                <a:cs typeface="Times New Roman" panose="02020603050405020304" pitchFamily="18" charset="0"/>
              </a:rPr>
              <a:t>(c)  It is colder then air/</a:t>
            </a:r>
            <a:r>
              <a:rPr lang="en-IN" sz="3467" b="1" dirty="0" err="1">
                <a:latin typeface="Kruti Dev 010" pitchFamily="2" charset="0"/>
                <a:cs typeface="Times New Roman" panose="02020603050405020304" pitchFamily="18" charset="0"/>
              </a:rPr>
              <a:t>i`Foh</a:t>
            </a:r>
            <a:r>
              <a:rPr lang="en-IN" sz="3467" b="1" dirty="0">
                <a:latin typeface="Kruti Dev 010" pitchFamily="2" charset="0"/>
                <a:cs typeface="Times New Roman" panose="02020603050405020304" pitchFamily="18" charset="0"/>
              </a:rPr>
              <a:t> dh vis{</a:t>
            </a:r>
            <a:r>
              <a:rPr lang="en-IN" sz="3467" b="1" dirty="0" err="1">
                <a:latin typeface="Kruti Dev 010" pitchFamily="2" charset="0"/>
                <a:cs typeface="Times New Roman" panose="02020603050405020304" pitchFamily="18" charset="0"/>
              </a:rPr>
              <a:t>kk</a:t>
            </a:r>
            <a:r>
              <a:rPr lang="en-IN" sz="3467" b="1" dirty="0">
                <a:latin typeface="Kruti Dev 010" pitchFamily="2" charset="0"/>
                <a:cs typeface="Times New Roman" panose="02020603050405020304" pitchFamily="18" charset="0"/>
              </a:rPr>
              <a:t> ;g Ba&lt;+k </a:t>
            </a:r>
            <a:r>
              <a:rPr lang="en-IN" sz="3467" b="1" dirty="0" err="1">
                <a:latin typeface="Kruti Dev 010" pitchFamily="2" charset="0"/>
                <a:cs typeface="Times New Roman" panose="02020603050405020304" pitchFamily="18" charset="0"/>
              </a:rPr>
              <a:t>gS</a:t>
            </a:r>
            <a:endParaRPr lang="en-IN" sz="3467" b="1" dirty="0">
              <a:latin typeface="Times New Roman" panose="02020603050405020304" pitchFamily="18" charset="0"/>
              <a:cs typeface="Times New Roman" panose="02020603050405020304" pitchFamily="18" charset="0"/>
            </a:endParaRPr>
          </a:p>
          <a:p>
            <a:pPr algn="just"/>
            <a:r>
              <a:rPr lang="en-IN" sz="3467" b="1" dirty="0">
                <a:latin typeface="Times New Roman" panose="02020603050405020304" pitchFamily="18" charset="0"/>
                <a:cs typeface="Times New Roman" panose="02020603050405020304" pitchFamily="18" charset="0"/>
              </a:rPr>
              <a:t>(d) </a:t>
            </a:r>
            <a:r>
              <a:rPr lang="en-IN" sz="3467" b="1" dirty="0" err="1">
                <a:latin typeface="Times New Roman" panose="02020603050405020304" pitchFamily="18" charset="0"/>
                <a:cs typeface="Times New Roman" panose="02020603050405020304" pitchFamily="18" charset="0"/>
              </a:rPr>
              <a:t>r.m.s</a:t>
            </a:r>
            <a:r>
              <a:rPr lang="en-IN" sz="3467" b="1" dirty="0">
                <a:latin typeface="Times New Roman" panose="02020603050405020304" pitchFamily="18" charset="0"/>
                <a:cs typeface="Times New Roman" panose="02020603050405020304" pitchFamily="18" charset="0"/>
              </a:rPr>
              <a:t> velocity of all gases is more than their escape velocity from moon’s surface/</a:t>
            </a:r>
            <a:r>
              <a:rPr lang="en-IN" sz="3467" b="1" dirty="0" err="1">
                <a:latin typeface="Kruti Dev 010" pitchFamily="2" charset="0"/>
                <a:cs typeface="Times New Roman" panose="02020603050405020304" pitchFamily="18" charset="0"/>
              </a:rPr>
              <a:t>lHkh</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xSlksa</a:t>
            </a:r>
            <a:r>
              <a:rPr lang="en-IN" sz="3467" b="1" dirty="0">
                <a:latin typeface="Kruti Dev 010" pitchFamily="2" charset="0"/>
                <a:cs typeface="Times New Roman" panose="02020603050405020304" pitchFamily="18" charset="0"/>
              </a:rPr>
              <a:t>  dk </a:t>
            </a:r>
            <a:r>
              <a:rPr lang="en-IN" sz="3467" b="1" dirty="0" err="1">
                <a:latin typeface="Kruti Dev 010" pitchFamily="2" charset="0"/>
                <a:cs typeface="Times New Roman" panose="02020603050405020304" pitchFamily="18" charset="0"/>
              </a:rPr>
              <a:t>oxZ&amp;ek</a:t>
            </a:r>
            <a:r>
              <a:rPr lang="en-IN" sz="3467" b="1" dirty="0">
                <a:latin typeface="Kruti Dev 010" pitchFamily="2" charset="0"/>
                <a:cs typeface="Times New Roman" panose="02020603050405020304" pitchFamily="18" charset="0"/>
              </a:rPr>
              <a:t>/;&amp;</a:t>
            </a:r>
            <a:r>
              <a:rPr lang="en-IN" sz="3467" b="1" dirty="0" err="1">
                <a:latin typeface="Kruti Dev 010" pitchFamily="2" charset="0"/>
                <a:cs typeface="Times New Roman" panose="02020603050405020304" pitchFamily="18" charset="0"/>
              </a:rPr>
              <a:t>osx</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pUnzek</a:t>
            </a:r>
            <a:r>
              <a:rPr lang="en-IN" sz="3467" b="1" dirty="0">
                <a:latin typeface="Kruti Dev 010" pitchFamily="2" charset="0"/>
                <a:cs typeface="Times New Roman" panose="02020603050405020304" pitchFamily="18" charset="0"/>
              </a:rPr>
              <a:t> dh </a:t>
            </a:r>
            <a:r>
              <a:rPr lang="en-IN" sz="3467" b="1" dirty="0" err="1">
                <a:latin typeface="Kruti Dev 010" pitchFamily="2" charset="0"/>
                <a:cs typeface="Times New Roman" panose="02020603050405020304" pitchFamily="18" charset="0"/>
              </a:rPr>
              <a:t>lrg</a:t>
            </a:r>
            <a:r>
              <a:rPr lang="en-IN" sz="3467" b="1" dirty="0">
                <a:latin typeface="Kruti Dev 010" pitchFamily="2" charset="0"/>
                <a:cs typeface="Times New Roman" panose="02020603050405020304" pitchFamily="18" charset="0"/>
              </a:rPr>
              <a:t> ls </a:t>
            </a:r>
            <a:r>
              <a:rPr lang="en-IN" sz="3467" b="1" dirty="0" err="1">
                <a:latin typeface="Kruti Dev 010" pitchFamily="2" charset="0"/>
                <a:cs typeface="Times New Roman" panose="02020603050405020304" pitchFamily="18" charset="0"/>
              </a:rPr>
              <a:t>iyk;u</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osx</a:t>
            </a:r>
            <a:r>
              <a:rPr lang="en-IN" sz="3467" b="1" dirty="0">
                <a:latin typeface="Kruti Dev 010" pitchFamily="2" charset="0"/>
                <a:cs typeface="Times New Roman" panose="02020603050405020304" pitchFamily="18" charset="0"/>
              </a:rPr>
              <a:t> ls </a:t>
            </a:r>
            <a:r>
              <a:rPr lang="en-IN" sz="3467" b="1" dirty="0" err="1">
                <a:latin typeface="Kruti Dev 010" pitchFamily="2" charset="0"/>
                <a:cs typeface="Times New Roman" panose="02020603050405020304" pitchFamily="18" charset="0"/>
              </a:rPr>
              <a:t>vf</a:t>
            </a:r>
            <a:r>
              <a:rPr lang="en-IN" sz="3467" b="1" dirty="0">
                <a:latin typeface="Kruti Dev 010" pitchFamily="2" charset="0"/>
                <a:cs typeface="Times New Roman" panose="02020603050405020304" pitchFamily="18" charset="0"/>
              </a:rPr>
              <a:t>/</a:t>
            </a:r>
            <a:r>
              <a:rPr lang="en-IN" sz="3467" b="1" dirty="0" err="1">
                <a:latin typeface="Kruti Dev 010" pitchFamily="2" charset="0"/>
                <a:cs typeface="Times New Roman" panose="02020603050405020304" pitchFamily="18" charset="0"/>
              </a:rPr>
              <a:t>kd</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gS</a:t>
            </a:r>
            <a:endParaRPr lang="en-IN" sz="3467"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382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236593" y="6302326"/>
            <a:ext cx="1842868" cy="351692"/>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Bookman Old Style" panose="02050604050505020204" pitchFamily="18" charset="0"/>
              </a:rPr>
              <a:t>Sonu</a:t>
            </a:r>
            <a:r>
              <a:rPr lang="en-US" sz="2800" b="1" dirty="0">
                <a:latin typeface="Bookman Old Style" panose="02050604050505020204" pitchFamily="18" charset="0"/>
              </a:rPr>
              <a:t> Sir</a:t>
            </a:r>
          </a:p>
        </p:txBody>
      </p:sp>
      <p:sp>
        <p:nvSpPr>
          <p:cNvPr id="5" name="Rectangle 4"/>
          <p:cNvSpPr/>
          <p:nvPr/>
        </p:nvSpPr>
        <p:spPr>
          <a:xfrm>
            <a:off x="112543" y="6119446"/>
            <a:ext cx="1589649" cy="463062"/>
          </a:xfrm>
          <a:prstGeom prst="rect">
            <a:avLst/>
          </a:prstGeom>
          <a:solidFill>
            <a:srgbClr val="00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Bookman Old Style" panose="02050604050505020204" pitchFamily="18" charset="0"/>
              </a:rPr>
              <a:t>Physics</a:t>
            </a:r>
          </a:p>
        </p:txBody>
      </p:sp>
      <p:sp>
        <p:nvSpPr>
          <p:cNvPr id="9" name="TextBox 8">
            <a:extLst>
              <a:ext uri="{FF2B5EF4-FFF2-40B4-BE49-F238E27FC236}">
                <a16:creationId xmlns:a16="http://schemas.microsoft.com/office/drawing/2014/main" id="{CCE032AC-11D0-58CA-6CE1-8D0005B680E7}"/>
              </a:ext>
            </a:extLst>
          </p:cNvPr>
          <p:cNvSpPr txBox="1"/>
          <p:nvPr/>
        </p:nvSpPr>
        <p:spPr>
          <a:xfrm>
            <a:off x="3723023" y="848535"/>
            <a:ext cx="6175946" cy="3108543"/>
          </a:xfrm>
          <a:prstGeom prst="rect">
            <a:avLst/>
          </a:prstGeom>
          <a:noFill/>
        </p:spPr>
        <p:txBody>
          <a:bodyPr wrap="square">
            <a:spAutoFit/>
          </a:bodyPr>
          <a:lstStyle/>
          <a:p>
            <a:pPr algn="l"/>
            <a:r>
              <a:rPr lang="en-US" sz="2800" b="1" i="0" dirty="0">
                <a:solidFill>
                  <a:srgbClr val="FFFF00"/>
                </a:solidFill>
                <a:effectLst/>
                <a:latin typeface="Bookman Old Style" panose="02050604050505020204" pitchFamily="18" charset="0"/>
              </a:rPr>
              <a:t>Unit of Strain is ---------</a:t>
            </a:r>
          </a:p>
          <a:p>
            <a:pPr algn="l"/>
            <a:r>
              <a:rPr lang="hi-IN" sz="2800" b="1" i="0" dirty="0">
                <a:solidFill>
                  <a:srgbClr val="FFFF00"/>
                </a:solidFill>
                <a:effectLst/>
                <a:latin typeface="Bookman Old Style" panose="02050604050505020204" pitchFamily="18" charset="0"/>
              </a:rPr>
              <a:t>विकृति की इकाई _______ है।</a:t>
            </a:r>
            <a:endParaRPr lang="en-US" sz="2800" b="1" i="0" dirty="0">
              <a:solidFill>
                <a:srgbClr val="FFFF00"/>
              </a:solidFill>
              <a:effectLst/>
              <a:latin typeface="Bookman Old Style" panose="02050604050505020204" pitchFamily="18" charset="0"/>
            </a:endParaRPr>
          </a:p>
          <a:p>
            <a:pPr marL="514350" indent="-514350" algn="l">
              <a:buFont typeface="+mj-lt"/>
              <a:buAutoNum type="alphaLcPeriod"/>
            </a:pPr>
            <a:r>
              <a:rPr lang="en-US" sz="2800" b="1" i="0" dirty="0">
                <a:effectLst/>
                <a:latin typeface="Bookman Old Style" panose="02050604050505020204" pitchFamily="18" charset="0"/>
              </a:rPr>
              <a:t>m</a:t>
            </a:r>
          </a:p>
          <a:p>
            <a:pPr marL="514350" indent="-514350" algn="l">
              <a:buFont typeface="+mj-lt"/>
              <a:buAutoNum type="alphaLcPeriod"/>
            </a:pPr>
            <a:r>
              <a:rPr lang="en-US" sz="2800" b="1" i="0" dirty="0">
                <a:effectLst/>
                <a:latin typeface="Bookman Old Style" panose="02050604050505020204" pitchFamily="18" charset="0"/>
              </a:rPr>
              <a:t>m</a:t>
            </a:r>
            <a:r>
              <a:rPr lang="en-US" sz="2800" b="1" i="0" baseline="30000" dirty="0">
                <a:effectLst/>
                <a:latin typeface="Bookman Old Style" panose="02050604050505020204" pitchFamily="18" charset="0"/>
              </a:rPr>
              <a:t>2</a:t>
            </a:r>
            <a:endParaRPr lang="en-US" sz="2800" b="1" i="0" dirty="0">
              <a:effectLst/>
              <a:latin typeface="Bookman Old Style" panose="02050604050505020204" pitchFamily="18" charset="0"/>
            </a:endParaRPr>
          </a:p>
          <a:p>
            <a:pPr marL="514350" indent="-514350" algn="l">
              <a:buFont typeface="+mj-lt"/>
              <a:buAutoNum type="alphaLcPeriod"/>
            </a:pPr>
            <a:r>
              <a:rPr lang="en-US" sz="2800" b="1" i="0" dirty="0">
                <a:effectLst/>
                <a:latin typeface="Bookman Old Style" panose="02050604050505020204" pitchFamily="18" charset="0"/>
              </a:rPr>
              <a:t>m</a:t>
            </a:r>
            <a:r>
              <a:rPr lang="en-US" sz="2800" b="1" i="0" baseline="30000" dirty="0">
                <a:effectLst/>
                <a:latin typeface="Bookman Old Style" panose="02050604050505020204" pitchFamily="18" charset="0"/>
              </a:rPr>
              <a:t>-1</a:t>
            </a:r>
            <a:endParaRPr lang="en-US" sz="2800" b="1" i="0" dirty="0">
              <a:effectLst/>
              <a:latin typeface="Bookman Old Style" panose="02050604050505020204" pitchFamily="18" charset="0"/>
            </a:endParaRPr>
          </a:p>
          <a:p>
            <a:pPr marL="514350" indent="-514350" algn="l">
              <a:buFont typeface="+mj-lt"/>
              <a:buAutoNum type="alphaLcPeriod"/>
            </a:pPr>
            <a:r>
              <a:rPr lang="en-US" sz="2800" b="1" i="0" dirty="0">
                <a:effectLst/>
                <a:latin typeface="Bookman Old Style" panose="02050604050505020204" pitchFamily="18" charset="0"/>
              </a:rPr>
              <a:t>Unitless/</a:t>
            </a:r>
            <a:r>
              <a:rPr lang="hi-IN" sz="2800" b="1" i="0" dirty="0">
                <a:effectLst/>
                <a:latin typeface="Bookman Old Style" panose="02050604050505020204" pitchFamily="18" charset="0"/>
              </a:rPr>
              <a:t>आयामहीन</a:t>
            </a:r>
          </a:p>
          <a:p>
            <a:pPr algn="l"/>
            <a:endParaRPr lang="hi-IN" sz="2800" b="1" i="0" dirty="0">
              <a:effectLst/>
              <a:latin typeface="Bookman Old Style" panose="02050604050505020204" pitchFamily="18" charset="0"/>
            </a:endParaRPr>
          </a:p>
        </p:txBody>
      </p:sp>
    </p:spTree>
    <p:extLst>
      <p:ext uri="{BB962C8B-B14F-4D97-AF65-F5344CB8AC3E}">
        <p14:creationId xmlns:p14="http://schemas.microsoft.com/office/powerpoint/2010/main" val="170964920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3679208" y="1142238"/>
            <a:ext cx="11597341" cy="3293594"/>
          </a:xfrm>
          <a:prstGeom prst="rect">
            <a:avLst/>
          </a:prstGeom>
          <a:noFill/>
        </p:spPr>
        <p:txBody>
          <a:bodyPr wrap="square" rtlCol="0">
            <a:spAutoFit/>
          </a:bodyPr>
          <a:lstStyle/>
          <a:p>
            <a:pPr algn="just"/>
            <a:r>
              <a:rPr lang="en-IN" sz="3467" b="1" dirty="0" err="1">
                <a:solidFill>
                  <a:srgbClr val="FFFF00"/>
                </a:solidFill>
                <a:latin typeface="Kruti Dev 010" pitchFamily="2" charset="0"/>
                <a:cs typeface="Times New Roman" panose="02020603050405020304" pitchFamily="18" charset="0"/>
              </a:rPr>
              <a:t>nzO;eku</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oa</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osx</a:t>
            </a:r>
            <a:r>
              <a:rPr lang="en-IN" sz="3467" b="1" dirty="0">
                <a:solidFill>
                  <a:srgbClr val="FFFF00"/>
                </a:solidFill>
                <a:latin typeface="Kruti Dev 010" pitchFamily="2" charset="0"/>
                <a:cs typeface="Times New Roman" panose="02020603050405020304" pitchFamily="18" charset="0"/>
              </a:rPr>
              <a:t> dk </a:t>
            </a:r>
            <a:r>
              <a:rPr lang="en-IN" sz="3467" b="1" dirty="0" err="1">
                <a:solidFill>
                  <a:srgbClr val="FFFF00"/>
                </a:solidFill>
                <a:latin typeface="Kruti Dev 010" pitchFamily="2" charset="0"/>
                <a:cs typeface="Times New Roman" panose="02020603050405020304" pitchFamily="18" charset="0"/>
              </a:rPr>
              <a:t>la;qDr</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izHkko</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gS</a:t>
            </a:r>
            <a:endParaRPr lang="en-IN" sz="3467" b="1" dirty="0">
              <a:solidFill>
                <a:srgbClr val="FFFF00"/>
              </a:solidFill>
              <a:latin typeface="Times New Roman" panose="02020603050405020304" pitchFamily="18" charset="0"/>
              <a:cs typeface="Times New Roman" panose="02020603050405020304" pitchFamily="18" charset="0"/>
            </a:endParaRPr>
          </a:p>
          <a:p>
            <a:pPr algn="just"/>
            <a:r>
              <a:rPr lang="en-IN" sz="3467" b="1" dirty="0">
                <a:solidFill>
                  <a:srgbClr val="FFFF00"/>
                </a:solidFill>
                <a:latin typeface="Times New Roman" panose="02020603050405020304" pitchFamily="18" charset="0"/>
                <a:cs typeface="Times New Roman" panose="02020603050405020304" pitchFamily="18" charset="0"/>
              </a:rPr>
              <a:t>A combined effect of mass &amp; velocity is</a:t>
            </a:r>
          </a:p>
          <a:p>
            <a:pPr marL="685783" indent="-685783" algn="just">
              <a:buAutoNum type="alphaLcParenBoth"/>
            </a:pPr>
            <a:r>
              <a:rPr lang="en-IN" sz="3467" b="1" dirty="0">
                <a:latin typeface="Times New Roman" panose="02020603050405020304" pitchFamily="18" charset="0"/>
                <a:cs typeface="Times New Roman" panose="02020603050405020304" pitchFamily="18" charset="0"/>
              </a:rPr>
              <a:t>Velocity /</a:t>
            </a:r>
            <a:r>
              <a:rPr lang="en-IN" sz="3467" b="1" dirty="0" err="1">
                <a:latin typeface="Kruti Dev 010" pitchFamily="2" charset="0"/>
                <a:cs typeface="Times New Roman" panose="02020603050405020304" pitchFamily="18" charset="0"/>
              </a:rPr>
              <a:t>osx</a:t>
            </a:r>
            <a:endParaRPr lang="en-IN" sz="3467" b="1" dirty="0">
              <a:latin typeface="Times New Roman" panose="02020603050405020304" pitchFamily="18" charset="0"/>
              <a:cs typeface="Times New Roman" panose="02020603050405020304" pitchFamily="18" charset="0"/>
            </a:endParaRPr>
          </a:p>
          <a:p>
            <a:pPr marL="685783" indent="-685783" algn="just">
              <a:buAutoNum type="alphaLcParenBoth"/>
            </a:pPr>
            <a:r>
              <a:rPr lang="en-IN" sz="3467" b="1" dirty="0">
                <a:latin typeface="Times New Roman" panose="02020603050405020304" pitchFamily="18" charset="0"/>
                <a:cs typeface="Times New Roman" panose="02020603050405020304" pitchFamily="18" charset="0"/>
              </a:rPr>
              <a:t> Impulse /</a:t>
            </a:r>
            <a:r>
              <a:rPr lang="en-IN" sz="3467" b="1" dirty="0" err="1">
                <a:latin typeface="Kruti Dev 010" pitchFamily="2" charset="0"/>
                <a:cs typeface="Times New Roman" panose="02020603050405020304" pitchFamily="18" charset="0"/>
              </a:rPr>
              <a:t>vkosx</a:t>
            </a:r>
            <a:endParaRPr lang="en-IN" sz="3467" b="1" dirty="0">
              <a:latin typeface="Kruti Dev 010" pitchFamily="2" charset="0"/>
              <a:cs typeface="Times New Roman" panose="02020603050405020304" pitchFamily="18" charset="0"/>
            </a:endParaRPr>
          </a:p>
          <a:p>
            <a:pPr algn="just"/>
            <a:r>
              <a:rPr lang="en-IN" sz="3467" b="1" dirty="0">
                <a:latin typeface="Times New Roman" panose="02020603050405020304" pitchFamily="18" charset="0"/>
                <a:cs typeface="Times New Roman" panose="02020603050405020304" pitchFamily="18" charset="0"/>
              </a:rPr>
              <a:t>(c)  Momentum /</a:t>
            </a:r>
            <a:r>
              <a:rPr lang="en-IN" sz="3467" b="1" dirty="0" err="1">
                <a:latin typeface="Kruti Dev 010" pitchFamily="2" charset="0"/>
                <a:cs typeface="Times New Roman" panose="02020603050405020304" pitchFamily="18" charset="0"/>
              </a:rPr>
              <a:t>laosx</a:t>
            </a:r>
            <a:endParaRPr lang="en-IN" sz="3467" b="1" dirty="0">
              <a:latin typeface="Times New Roman" panose="02020603050405020304" pitchFamily="18" charset="0"/>
              <a:cs typeface="Times New Roman" panose="02020603050405020304" pitchFamily="18" charset="0"/>
            </a:endParaRPr>
          </a:p>
          <a:p>
            <a:pPr algn="just"/>
            <a:r>
              <a:rPr lang="en-IN" sz="3467" b="1" dirty="0">
                <a:latin typeface="Times New Roman" panose="02020603050405020304" pitchFamily="18" charset="0"/>
                <a:cs typeface="Times New Roman" panose="02020603050405020304" pitchFamily="18" charset="0"/>
              </a:rPr>
              <a:t>(d) None of these/</a:t>
            </a:r>
            <a:r>
              <a:rPr lang="en-IN" sz="3467" b="1" dirty="0" err="1">
                <a:latin typeface="Kruti Dev 010" pitchFamily="2" charset="0"/>
                <a:cs typeface="Times New Roman" panose="02020603050405020304" pitchFamily="18" charset="0"/>
              </a:rPr>
              <a:t>buesa</a:t>
            </a:r>
            <a:r>
              <a:rPr lang="en-IN" sz="3467" b="1" dirty="0">
                <a:latin typeface="Kruti Dev 010" pitchFamily="2" charset="0"/>
                <a:cs typeface="Times New Roman" panose="02020603050405020304" pitchFamily="18" charset="0"/>
              </a:rPr>
              <a:t> ls </a:t>
            </a:r>
            <a:r>
              <a:rPr lang="en-IN" sz="3467" b="1" dirty="0" err="1">
                <a:latin typeface="Kruti Dev 010" pitchFamily="2" charset="0"/>
                <a:cs typeface="Times New Roman" panose="02020603050405020304" pitchFamily="18" charset="0"/>
              </a:rPr>
              <a:t>dksbZ</a:t>
            </a:r>
            <a:r>
              <a:rPr lang="en-IN" sz="3467" b="1" dirty="0">
                <a:latin typeface="Kruti Dev 010" pitchFamily="2" charset="0"/>
                <a:cs typeface="Times New Roman" panose="02020603050405020304" pitchFamily="18" charset="0"/>
              </a:rPr>
              <a:t> ugh </a:t>
            </a:r>
            <a:endParaRPr lang="en-IN" sz="3467"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415512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1302769" y="661701"/>
            <a:ext cx="9447076" cy="5016758"/>
          </a:xfrm>
          <a:prstGeom prst="rect">
            <a:avLst/>
          </a:prstGeom>
          <a:noFill/>
        </p:spPr>
        <p:txBody>
          <a:bodyPr wrap="square" rtlCol="0">
            <a:spAutoFit/>
          </a:bodyPr>
          <a:lstStyle/>
          <a:p>
            <a:pPr algn="just"/>
            <a:r>
              <a:rPr lang="en-IN" sz="3200" b="1" dirty="0">
                <a:solidFill>
                  <a:srgbClr val="FFFF00"/>
                </a:solidFill>
                <a:latin typeface="Kruti Dev 010" pitchFamily="2" charset="0"/>
                <a:cs typeface="Times New Roman" panose="02020603050405020304" pitchFamily="18" charset="0"/>
              </a:rPr>
              <a:t>;</a:t>
            </a:r>
            <a:r>
              <a:rPr lang="en-IN" sz="3200" b="1" dirty="0" err="1">
                <a:solidFill>
                  <a:srgbClr val="FFFF00"/>
                </a:solidFill>
                <a:latin typeface="Kruti Dev 010" pitchFamily="2" charset="0"/>
                <a:cs typeface="Times New Roman" panose="02020603050405020304" pitchFamily="18" charset="0"/>
              </a:rPr>
              <a:t>fn</a:t>
            </a:r>
            <a:r>
              <a:rPr lang="en-IN" sz="3200" b="1" dirty="0">
                <a:solidFill>
                  <a:srgbClr val="FFFF00"/>
                </a:solidFill>
                <a:latin typeface="Kruti Dev 010" pitchFamily="2" charset="0"/>
                <a:cs typeface="Times New Roman" panose="02020603050405020304" pitchFamily="18" charset="0"/>
              </a:rPr>
              <a:t> </a:t>
            </a:r>
            <a:r>
              <a:rPr lang="en-IN" sz="3200" b="1" dirty="0" err="1">
                <a:solidFill>
                  <a:srgbClr val="FFFF00"/>
                </a:solidFill>
                <a:latin typeface="Kruti Dev 010" pitchFamily="2" charset="0"/>
                <a:cs typeface="Times New Roman" panose="02020603050405020304" pitchFamily="18" charset="0"/>
              </a:rPr>
              <a:t>i`Foh</a:t>
            </a:r>
            <a:r>
              <a:rPr lang="en-IN" sz="3200" b="1" dirty="0">
                <a:solidFill>
                  <a:srgbClr val="FFFF00"/>
                </a:solidFill>
                <a:latin typeface="Kruti Dev 010" pitchFamily="2" charset="0"/>
                <a:cs typeface="Times New Roman" panose="02020603050405020304" pitchFamily="18" charset="0"/>
              </a:rPr>
              <a:t> </a:t>
            </a:r>
            <a:r>
              <a:rPr lang="en-IN" sz="3200" b="1" dirty="0" err="1">
                <a:solidFill>
                  <a:srgbClr val="FFFF00"/>
                </a:solidFill>
                <a:latin typeface="Kruti Dev 010" pitchFamily="2" charset="0"/>
                <a:cs typeface="Times New Roman" panose="02020603050405020304" pitchFamily="18" charset="0"/>
              </a:rPr>
              <a:t>viuk</a:t>
            </a:r>
            <a:r>
              <a:rPr lang="en-IN" sz="3200" b="1" dirty="0">
                <a:solidFill>
                  <a:srgbClr val="FFFF00"/>
                </a:solidFill>
                <a:latin typeface="Kruti Dev 010" pitchFamily="2" charset="0"/>
                <a:cs typeface="Times New Roman" panose="02020603050405020304" pitchFamily="18" charset="0"/>
              </a:rPr>
              <a:t> </a:t>
            </a:r>
            <a:r>
              <a:rPr lang="en-IN" sz="3200" b="1" dirty="0" err="1">
                <a:solidFill>
                  <a:srgbClr val="FFFF00"/>
                </a:solidFill>
                <a:latin typeface="Kruti Dev 010" pitchFamily="2" charset="0"/>
                <a:cs typeface="Times New Roman" panose="02020603050405020304" pitchFamily="18" charset="0"/>
              </a:rPr>
              <a:t>xq:Ro</a:t>
            </a:r>
            <a:r>
              <a:rPr lang="en-IN" sz="3200" b="1" dirty="0">
                <a:solidFill>
                  <a:srgbClr val="FFFF00"/>
                </a:solidFill>
                <a:latin typeface="Kruti Dev 010" pitchFamily="2" charset="0"/>
                <a:cs typeface="Times New Roman" panose="02020603050405020304" pitchFamily="18" charset="0"/>
              </a:rPr>
              <a:t> [</a:t>
            </a:r>
            <a:r>
              <a:rPr lang="en-IN" sz="3200" b="1" dirty="0" err="1">
                <a:solidFill>
                  <a:srgbClr val="FFFF00"/>
                </a:solidFill>
                <a:latin typeface="Kruti Dev 010" pitchFamily="2" charset="0"/>
                <a:cs typeface="Times New Roman" panose="02020603050405020304" pitchFamily="18" charset="0"/>
              </a:rPr>
              <a:t>kks</a:t>
            </a:r>
            <a:r>
              <a:rPr lang="en-IN" sz="3200" b="1" dirty="0">
                <a:solidFill>
                  <a:srgbClr val="FFFF00"/>
                </a:solidFill>
                <a:latin typeface="Kruti Dev 010" pitchFamily="2" charset="0"/>
                <a:cs typeface="Times New Roman" panose="02020603050405020304" pitchFamily="18" charset="0"/>
              </a:rPr>
              <a:t> </a:t>
            </a:r>
            <a:r>
              <a:rPr lang="en-IN" sz="3200" b="1" dirty="0" err="1">
                <a:solidFill>
                  <a:srgbClr val="FFFF00"/>
                </a:solidFill>
                <a:latin typeface="Kruti Dev 010" pitchFamily="2" charset="0"/>
                <a:cs typeface="Times New Roman" panose="02020603050405020304" pitchFamily="18" charset="0"/>
              </a:rPr>
              <a:t>nsrh</a:t>
            </a:r>
            <a:r>
              <a:rPr lang="en-IN" sz="3200" b="1" dirty="0">
                <a:solidFill>
                  <a:srgbClr val="FFFF00"/>
                </a:solidFill>
                <a:latin typeface="Kruti Dev 010" pitchFamily="2" charset="0"/>
                <a:cs typeface="Times New Roman" panose="02020603050405020304" pitchFamily="18" charset="0"/>
              </a:rPr>
              <a:t> </a:t>
            </a:r>
            <a:r>
              <a:rPr lang="en-IN" sz="3200" b="1" dirty="0" err="1">
                <a:solidFill>
                  <a:srgbClr val="FFFF00"/>
                </a:solidFill>
                <a:latin typeface="Kruti Dev 010" pitchFamily="2" charset="0"/>
                <a:cs typeface="Times New Roman" panose="02020603050405020304" pitchFamily="18" charset="0"/>
              </a:rPr>
              <a:t>gS</a:t>
            </a:r>
            <a:r>
              <a:rPr lang="en-IN" sz="3200" b="1" dirty="0">
                <a:solidFill>
                  <a:srgbClr val="FFFF00"/>
                </a:solidFill>
                <a:latin typeface="Kruti Dev 010" pitchFamily="2" charset="0"/>
                <a:cs typeface="Times New Roman" panose="02020603050405020304" pitchFamily="18" charset="0"/>
              </a:rPr>
              <a:t>] </a:t>
            </a:r>
            <a:r>
              <a:rPr lang="en-IN" sz="3200" b="1" dirty="0" err="1">
                <a:solidFill>
                  <a:srgbClr val="FFFF00"/>
                </a:solidFill>
                <a:latin typeface="Kruti Dev 010" pitchFamily="2" charset="0"/>
                <a:cs typeface="Times New Roman" panose="02020603050405020304" pitchFamily="18" charset="0"/>
              </a:rPr>
              <a:t>rc</a:t>
            </a:r>
            <a:r>
              <a:rPr lang="en-IN" sz="3200" b="1" dirty="0">
                <a:solidFill>
                  <a:srgbClr val="FFFF00"/>
                </a:solidFill>
                <a:latin typeface="Kruti Dev 010" pitchFamily="2" charset="0"/>
                <a:cs typeface="Times New Roman" panose="02020603050405020304" pitchFamily="18" charset="0"/>
              </a:rPr>
              <a:t> ,d </a:t>
            </a:r>
            <a:r>
              <a:rPr lang="en-IN" sz="3200" b="1" dirty="0" err="1">
                <a:solidFill>
                  <a:srgbClr val="FFFF00"/>
                </a:solidFill>
                <a:latin typeface="Kruti Dev 010" pitchFamily="2" charset="0"/>
                <a:cs typeface="Times New Roman" panose="02020603050405020304" pitchFamily="18" charset="0"/>
              </a:rPr>
              <a:t>fiaM</a:t>
            </a:r>
            <a:r>
              <a:rPr lang="en-IN" sz="3200" b="1" dirty="0">
                <a:solidFill>
                  <a:srgbClr val="FFFF00"/>
                </a:solidFill>
                <a:latin typeface="Kruti Dev 010" pitchFamily="2" charset="0"/>
                <a:cs typeface="Times New Roman" panose="02020603050405020304" pitchFamily="18" charset="0"/>
              </a:rPr>
              <a:t> ds </a:t>
            </a:r>
            <a:r>
              <a:rPr lang="en-IN" sz="3200" b="1" dirty="0" err="1">
                <a:solidFill>
                  <a:srgbClr val="FFFF00"/>
                </a:solidFill>
                <a:latin typeface="Kruti Dev 010" pitchFamily="2" charset="0"/>
                <a:cs typeface="Times New Roman" panose="02020603050405020304" pitchFamily="18" charset="0"/>
              </a:rPr>
              <a:t>fy</a:t>
            </a:r>
            <a:r>
              <a:rPr lang="en-IN" sz="3200" b="1" dirty="0">
                <a:solidFill>
                  <a:srgbClr val="FFFF00"/>
                </a:solidFill>
                <a:latin typeface="Kruti Dev 010" pitchFamily="2" charset="0"/>
                <a:cs typeface="Times New Roman" panose="02020603050405020304" pitchFamily="18" charset="0"/>
              </a:rPr>
              <a:t>,</a:t>
            </a:r>
            <a:endParaRPr lang="en-IN" sz="3200" b="1" dirty="0">
              <a:solidFill>
                <a:srgbClr val="FFFF00"/>
              </a:solidFill>
              <a:latin typeface="Times New Roman" panose="02020603050405020304" pitchFamily="18" charset="0"/>
              <a:cs typeface="Times New Roman" panose="02020603050405020304" pitchFamily="18" charset="0"/>
            </a:endParaRPr>
          </a:p>
          <a:p>
            <a:pPr algn="just"/>
            <a:r>
              <a:rPr lang="en-IN" sz="3200" b="1" dirty="0">
                <a:solidFill>
                  <a:srgbClr val="FFFF00"/>
                </a:solidFill>
                <a:latin typeface="Times New Roman" panose="02020603050405020304" pitchFamily="18" charset="0"/>
                <a:cs typeface="Times New Roman" panose="02020603050405020304" pitchFamily="18" charset="0"/>
              </a:rPr>
              <a:t>If the earth losses its gravity, then for a body</a:t>
            </a:r>
          </a:p>
          <a:p>
            <a:pPr marL="685783" indent="-685783" algn="just">
              <a:buAutoNum type="alphaLcParenBoth"/>
            </a:pPr>
            <a:r>
              <a:rPr lang="en-IN" sz="3200" b="1" dirty="0">
                <a:latin typeface="Times New Roman" panose="02020603050405020304" pitchFamily="18" charset="0"/>
                <a:cs typeface="Times New Roman" panose="02020603050405020304" pitchFamily="18" charset="0"/>
              </a:rPr>
              <a:t>Both weight and mass will become zero /</a:t>
            </a:r>
            <a:r>
              <a:rPr lang="en-IN" sz="3200" b="1" dirty="0" err="1">
                <a:latin typeface="Kruti Dev 010" pitchFamily="2" charset="0"/>
                <a:cs typeface="Times New Roman" panose="02020603050405020304" pitchFamily="18" charset="0"/>
              </a:rPr>
              <a:t>Hkkj</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rFkk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nzO;eku</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nksuks</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kwU</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gks</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tkrs</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t>
            </a:r>
            <a:endParaRPr lang="en-IN" sz="3200" b="1" dirty="0">
              <a:latin typeface="Times New Roman" panose="02020603050405020304" pitchFamily="18" charset="0"/>
              <a:cs typeface="Times New Roman" panose="02020603050405020304" pitchFamily="18" charset="0"/>
            </a:endParaRPr>
          </a:p>
          <a:p>
            <a:pPr marL="685783" indent="-685783" algn="just">
              <a:buAutoNum type="alphaLcParenBoth"/>
            </a:pPr>
            <a:r>
              <a:rPr lang="en-IN" sz="3200" b="1" dirty="0">
                <a:latin typeface="Times New Roman" panose="02020603050405020304" pitchFamily="18" charset="0"/>
                <a:cs typeface="Times New Roman" panose="02020603050405020304" pitchFamily="18" charset="0"/>
              </a:rPr>
              <a:t> mass become zero but weight is not zero /</a:t>
            </a:r>
            <a:r>
              <a:rPr lang="en-IN" sz="3200" b="1" dirty="0" err="1">
                <a:latin typeface="Kruti Dev 010" pitchFamily="2" charset="0"/>
                <a:cs typeface="Times New Roman" panose="02020603050405020304" pitchFamily="18" charset="0"/>
              </a:rPr>
              <a:t>nzO;eku</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kwU</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gks</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tkrk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tcfd</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Hkkj</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kwU</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ugha</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gksrk</a:t>
            </a:r>
            <a:r>
              <a:rPr lang="en-IN" sz="3200" b="1" dirty="0">
                <a:latin typeface="Kruti Dev 010" pitchFamily="2" charset="0"/>
                <a:cs typeface="Times New Roman" panose="02020603050405020304" pitchFamily="18" charset="0"/>
              </a:rPr>
              <a:t> </a:t>
            </a:r>
          </a:p>
          <a:p>
            <a:pPr marL="685783" indent="-685783" algn="just">
              <a:buAutoNum type="alphaLcParenBoth" startAt="3"/>
            </a:pPr>
            <a:r>
              <a:rPr lang="en-IN" sz="3200" b="1" dirty="0">
                <a:latin typeface="Times New Roman" panose="02020603050405020304" pitchFamily="18" charset="0"/>
                <a:cs typeface="Times New Roman" panose="02020603050405020304" pitchFamily="18" charset="0"/>
              </a:rPr>
              <a:t>Both weight and mass will not be zero /</a:t>
            </a:r>
            <a:r>
              <a:rPr lang="en-IN" sz="3200" b="1" dirty="0" err="1">
                <a:latin typeface="Kruti Dev 010" pitchFamily="2" charset="0"/>
                <a:cs typeface="Times New Roman" panose="02020603050405020304" pitchFamily="18" charset="0"/>
              </a:rPr>
              <a:t>Hkkj</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rFkk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nzO;eku</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nksuks</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kwU</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ugha</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gksrs</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t>
            </a:r>
            <a:endParaRPr lang="en-IN" sz="3200" b="1" dirty="0">
              <a:latin typeface="Times New Roman" panose="02020603050405020304" pitchFamily="18" charset="0"/>
              <a:cs typeface="Times New Roman" panose="02020603050405020304" pitchFamily="18" charset="0"/>
            </a:endParaRPr>
          </a:p>
          <a:p>
            <a:pPr algn="just"/>
            <a:r>
              <a:rPr lang="en-IN" sz="3200" b="1" dirty="0">
                <a:latin typeface="Times New Roman" panose="02020603050405020304" pitchFamily="18" charset="0"/>
                <a:cs typeface="Times New Roman" panose="02020603050405020304" pitchFamily="18" charset="0"/>
              </a:rPr>
              <a:t>(d) Weight become zero but mass is not zero /</a:t>
            </a:r>
            <a:r>
              <a:rPr lang="en-IN" sz="3200" b="1" dirty="0" err="1">
                <a:latin typeface="Kruti Dev 010" pitchFamily="2" charset="0"/>
                <a:cs typeface="Times New Roman" panose="02020603050405020304" pitchFamily="18" charset="0"/>
              </a:rPr>
              <a:t>Hkkj</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kwU</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gks</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tkrk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tcfd</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nzO;eku</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kwU</a:t>
            </a:r>
            <a:r>
              <a:rPr lang="en-IN" sz="3200" b="1" dirty="0">
                <a:latin typeface="Kruti Dev 010" pitchFamily="2" charset="0"/>
                <a:cs typeface="Times New Roman" panose="02020603050405020304" pitchFamily="18" charset="0"/>
              </a:rPr>
              <a:t>; ugh </a:t>
            </a:r>
            <a:r>
              <a:rPr lang="en-IN" sz="3200" b="1" dirty="0" err="1">
                <a:latin typeface="Kruti Dev 010" pitchFamily="2" charset="0"/>
                <a:cs typeface="Times New Roman" panose="02020603050405020304" pitchFamily="18" charset="0"/>
              </a:rPr>
              <a:t>gksrk</a:t>
            </a:r>
            <a:r>
              <a:rPr lang="en-IN" sz="3200" b="1" dirty="0">
                <a:latin typeface="Kruti Dev 010" pitchFamily="2" charset="0"/>
                <a:cs typeface="Times New Roman" panose="02020603050405020304" pitchFamily="18" charset="0"/>
              </a:rPr>
              <a:t> </a:t>
            </a:r>
            <a:endParaRPr lang="en-I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590903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p:cNvSpPr txBox="1"/>
              <p:nvPr/>
            </p:nvSpPr>
            <p:spPr>
              <a:xfrm>
                <a:off x="297329" y="1095079"/>
                <a:ext cx="11597341" cy="4360681"/>
              </a:xfrm>
              <a:prstGeom prst="rect">
                <a:avLst/>
              </a:prstGeom>
              <a:noFill/>
            </p:spPr>
            <p:txBody>
              <a:bodyPr wrap="square" rtlCol="0">
                <a:spAutoFit/>
              </a:bodyPr>
              <a:lstStyle/>
              <a:p>
                <a:pPr algn="just"/>
                <a:r>
                  <a:rPr lang="en-IN" sz="3467" b="1" dirty="0">
                    <a:solidFill>
                      <a:srgbClr val="FFFF00"/>
                    </a:solidFill>
                    <a:latin typeface="Times New Roman" panose="02020603050405020304" pitchFamily="18" charset="0"/>
                    <a:cs typeface="Times New Roman" panose="02020603050405020304" pitchFamily="18" charset="0"/>
                  </a:rPr>
                  <a:t>m </a:t>
                </a:r>
                <a:r>
                  <a:rPr lang="en-IN" sz="3467" b="1" dirty="0" err="1">
                    <a:solidFill>
                      <a:srgbClr val="FFFF00"/>
                    </a:solidFill>
                    <a:latin typeface="Kruti Dev 010" pitchFamily="2" charset="0"/>
                    <a:cs typeface="Times New Roman" panose="02020603050405020304" pitchFamily="18" charset="0"/>
                  </a:rPr>
                  <a:t>nzO;eku</a:t>
                </a:r>
                <a:r>
                  <a:rPr lang="en-IN" sz="3467" b="1" dirty="0">
                    <a:solidFill>
                      <a:srgbClr val="FFFF00"/>
                    </a:solidFill>
                    <a:latin typeface="Kruti Dev 010" pitchFamily="2" charset="0"/>
                    <a:cs typeface="Times New Roman" panose="02020603050405020304" pitchFamily="18" charset="0"/>
                  </a:rPr>
                  <a:t> dk </a:t>
                </a:r>
                <a:r>
                  <a:rPr lang="en-IN" sz="3467" b="1" dirty="0" err="1">
                    <a:solidFill>
                      <a:srgbClr val="FFFF00"/>
                    </a:solidFill>
                    <a:latin typeface="Kruti Dev 010" pitchFamily="2" charset="0"/>
                    <a:cs typeface="Times New Roman" panose="02020603050405020304" pitchFamily="18" charset="0"/>
                  </a:rPr>
                  <a:t>dksbZ</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iRFkj</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eq¶r</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Ik</a:t>
                </a:r>
                <a:r>
                  <a:rPr lang="en-IN" sz="3467" b="1" dirty="0">
                    <a:solidFill>
                      <a:srgbClr val="FFFF00"/>
                    </a:solidFill>
                    <a:latin typeface="Kruti Dev 010" pitchFamily="2" charset="0"/>
                    <a:cs typeface="Times New Roman" panose="02020603050405020304" pitchFamily="18" charset="0"/>
                  </a:rPr>
                  <a:t> ls Å/</a:t>
                </a:r>
                <a:r>
                  <a:rPr lang="en-IN" sz="3467" b="1" dirty="0" err="1">
                    <a:solidFill>
                      <a:srgbClr val="FFFF00"/>
                    </a:solidFill>
                    <a:latin typeface="Kruti Dev 010" pitchFamily="2" charset="0"/>
                    <a:cs typeface="Times New Roman" panose="02020603050405020304" pitchFamily="18" charset="0"/>
                  </a:rPr>
                  <a:t>okZ</a:t>
                </a:r>
                <a:r>
                  <a:rPr lang="en-IN" sz="3467" b="1" dirty="0">
                    <a:solidFill>
                      <a:srgbClr val="FFFF00"/>
                    </a:solidFill>
                    <a:latin typeface="Kruti Dev 010" pitchFamily="2" charset="0"/>
                    <a:cs typeface="Times New Roman" panose="02020603050405020304" pitchFamily="18" charset="0"/>
                  </a:rPr>
                  <a:t>/</a:t>
                </a:r>
                <a:r>
                  <a:rPr lang="en-IN" sz="3467" b="1" dirty="0" err="1">
                    <a:solidFill>
                      <a:srgbClr val="FFFF00"/>
                    </a:solidFill>
                    <a:latin typeface="Kruti Dev 010" pitchFamily="2" charset="0"/>
                    <a:cs typeface="Times New Roman" panose="02020603050405020304" pitchFamily="18" charset="0"/>
                  </a:rPr>
                  <a:t>kj</a:t>
                </a:r>
                <a:r>
                  <a:rPr lang="en-IN" sz="3467" b="1" dirty="0">
                    <a:solidFill>
                      <a:srgbClr val="FFFF00"/>
                    </a:solidFill>
                    <a:latin typeface="Kruti Dev 010" pitchFamily="2" charset="0"/>
                    <a:cs typeface="Times New Roman" panose="02020603050405020304" pitchFamily="18" charset="0"/>
                  </a:rPr>
                  <a:t> </a:t>
                </a:r>
                <a14:m>
                  <m:oMath xmlns:m="http://schemas.openxmlformats.org/officeDocument/2006/math">
                    <m:r>
                      <a:rPr lang="en-IN" sz="3467" b="1">
                        <a:solidFill>
                          <a:srgbClr val="FFFF00"/>
                        </a:solidFill>
                        <a:latin typeface="Cambria Math" panose="02040503050406030204" pitchFamily="18" charset="0"/>
                        <a:cs typeface="Times New Roman" panose="02020603050405020304" pitchFamily="18" charset="0"/>
                      </a:rPr>
                      <m:t>′</m:t>
                    </m:r>
                    <m:r>
                      <a:rPr lang="en-IN" sz="3467" b="1" i="1">
                        <a:solidFill>
                          <a:srgbClr val="FFFF00"/>
                        </a:solidFill>
                        <a:latin typeface="Cambria Math" panose="02040503050406030204" pitchFamily="18" charset="0"/>
                        <a:cs typeface="Times New Roman" panose="02020603050405020304" pitchFamily="18" charset="0"/>
                      </a:rPr>
                      <m:t>𝒅</m:t>
                    </m:r>
                    <m:r>
                      <a:rPr lang="en-IN" sz="3467" b="1" i="1">
                        <a:solidFill>
                          <a:srgbClr val="FFFF00"/>
                        </a:solidFill>
                        <a:latin typeface="Cambria Math" panose="02040503050406030204" pitchFamily="18" charset="0"/>
                        <a:cs typeface="Times New Roman" panose="02020603050405020304" pitchFamily="18" charset="0"/>
                      </a:rPr>
                      <m:t>′</m:t>
                    </m:r>
                  </m:oMath>
                </a14:m>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nwjh</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rd</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fxjrk</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gSA</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bldh</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xq:Roh</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fLFkfrt</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ÅtkZ</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ess</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deh</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gksxh</a:t>
                </a:r>
                <a:r>
                  <a:rPr lang="en-IN" sz="3467" b="1" dirty="0">
                    <a:solidFill>
                      <a:srgbClr val="FFFF00"/>
                    </a:solidFill>
                    <a:latin typeface="Kruti Dev 010" pitchFamily="2" charset="0"/>
                    <a:cs typeface="Times New Roman" panose="02020603050405020304" pitchFamily="18" charset="0"/>
                  </a:rPr>
                  <a:t>&amp;</a:t>
                </a:r>
              </a:p>
              <a:p>
                <a:pPr algn="just"/>
                <a:r>
                  <a:rPr lang="en-IN" sz="3467" b="1" dirty="0">
                    <a:solidFill>
                      <a:srgbClr val="FFFF00"/>
                    </a:solidFill>
                    <a:latin typeface="Times New Roman" panose="02020603050405020304" pitchFamily="18" charset="0"/>
                    <a:cs typeface="Times New Roman" panose="02020603050405020304" pitchFamily="18" charset="0"/>
                  </a:rPr>
                  <a:t>A stone of mass m is freely falling vertically to the distance d. The decrease in it’s gravitational potential energy will be </a:t>
                </a:r>
              </a:p>
              <a:p>
                <a:pPr algn="just"/>
                <a:r>
                  <a:rPr lang="en-IN" sz="3467" b="1" dirty="0">
                    <a:latin typeface="Times New Roman" panose="02020603050405020304" pitchFamily="18" charset="0"/>
                    <a:cs typeface="Times New Roman" panose="02020603050405020304" pitchFamily="18" charset="0"/>
                  </a:rPr>
                  <a:t>(a) mg/d</a:t>
                </a:r>
              </a:p>
              <a:p>
                <a:pPr algn="just"/>
                <a:r>
                  <a:rPr lang="en-IN" sz="3467" b="1" dirty="0">
                    <a:latin typeface="Times New Roman" panose="02020603050405020304" pitchFamily="18" charset="0"/>
                    <a:cs typeface="Times New Roman" panose="02020603050405020304" pitchFamily="18" charset="0"/>
                  </a:rPr>
                  <a:t>(b) md</a:t>
                </a:r>
                <a:r>
                  <a:rPr lang="en-IN" sz="3467" b="1" baseline="30000" dirty="0">
                    <a:latin typeface="Times New Roman" panose="02020603050405020304" pitchFamily="18" charset="0"/>
                    <a:cs typeface="Times New Roman" panose="02020603050405020304" pitchFamily="18" charset="0"/>
                  </a:rPr>
                  <a:t>2</a:t>
                </a:r>
                <a:r>
                  <a:rPr lang="en-IN" sz="3467" b="1" dirty="0">
                    <a:latin typeface="Times New Roman" panose="02020603050405020304" pitchFamily="18" charset="0"/>
                    <a:cs typeface="Times New Roman" panose="02020603050405020304" pitchFamily="18" charset="0"/>
                  </a:rPr>
                  <a:t>/</a:t>
                </a:r>
                <a:r>
                  <a:rPr lang="en-IN" sz="3467" b="1" baseline="30000" dirty="0">
                    <a:latin typeface="Times New Roman" panose="02020603050405020304" pitchFamily="18" charset="0"/>
                    <a:cs typeface="Times New Roman" panose="02020603050405020304" pitchFamily="18" charset="0"/>
                  </a:rPr>
                  <a:t>2</a:t>
                </a:r>
                <a:endParaRPr lang="en-IN" sz="3467" b="1" dirty="0">
                  <a:latin typeface="Times New Roman" panose="02020603050405020304" pitchFamily="18" charset="0"/>
                  <a:cs typeface="Times New Roman" panose="02020603050405020304" pitchFamily="18" charset="0"/>
                </a:endParaRPr>
              </a:p>
              <a:p>
                <a:pPr algn="just"/>
                <a:r>
                  <a:rPr lang="en-IN" sz="3467" b="1" dirty="0">
                    <a:latin typeface="Times New Roman" panose="02020603050405020304" pitchFamily="18" charset="0"/>
                    <a:cs typeface="Times New Roman" panose="02020603050405020304" pitchFamily="18" charset="0"/>
                  </a:rPr>
                  <a:t>(c) </a:t>
                </a:r>
                <a:r>
                  <a:rPr lang="en-IN" sz="3467" b="1" dirty="0" err="1">
                    <a:latin typeface="Times New Roman" panose="02020603050405020304" pitchFamily="18" charset="0"/>
                    <a:cs typeface="Times New Roman" panose="02020603050405020304" pitchFamily="18" charset="0"/>
                  </a:rPr>
                  <a:t>Mgd</a:t>
                </a:r>
                <a:endParaRPr lang="en-IN" sz="3467" b="1" dirty="0">
                  <a:latin typeface="Times New Roman" panose="02020603050405020304" pitchFamily="18" charset="0"/>
                  <a:cs typeface="Times New Roman" panose="02020603050405020304" pitchFamily="18" charset="0"/>
                </a:endParaRPr>
              </a:p>
              <a:p>
                <a:pPr algn="just"/>
                <a:r>
                  <a:rPr lang="en-IN" sz="3467" b="1" dirty="0">
                    <a:latin typeface="Times New Roman" panose="02020603050405020304" pitchFamily="18" charset="0"/>
                    <a:cs typeface="Times New Roman" panose="02020603050405020304" pitchFamily="18" charset="0"/>
                  </a:rPr>
                  <a:t>(d) md/g</a:t>
                </a:r>
              </a:p>
            </p:txBody>
          </p:sp>
        </mc:Choice>
        <mc:Fallback xmlns="">
          <p:sp>
            <p:nvSpPr>
              <p:cNvPr id="7" name="TextBox 6"/>
              <p:cNvSpPr txBox="1">
                <a:spLocks noRot="1" noChangeAspect="1" noMove="1" noResize="1" noEditPoints="1" noAdjustHandles="1" noChangeArrowheads="1" noChangeShapeType="1" noTextEdit="1"/>
              </p:cNvSpPr>
              <p:nvPr/>
            </p:nvSpPr>
            <p:spPr>
              <a:xfrm>
                <a:off x="297329" y="1095079"/>
                <a:ext cx="11597341" cy="4360681"/>
              </a:xfrm>
              <a:prstGeom prst="rect">
                <a:avLst/>
              </a:prstGeom>
              <a:blipFill>
                <a:blip r:embed="rId2"/>
                <a:stretch>
                  <a:fillRect l="-1525" t="-2378" r="-1472" b="-4056"/>
                </a:stretch>
              </a:blipFill>
            </p:spPr>
            <p:txBody>
              <a:bodyPr/>
              <a:lstStyle/>
              <a:p>
                <a:r>
                  <a:rPr lang="en-US">
                    <a:noFill/>
                  </a:rPr>
                  <a:t> </a:t>
                </a:r>
              </a:p>
            </p:txBody>
          </p:sp>
        </mc:Fallback>
      </mc:AlternateContent>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Tree>
    <p:extLst>
      <p:ext uri="{BB962C8B-B14F-4D97-AF65-F5344CB8AC3E}">
        <p14:creationId xmlns:p14="http://schemas.microsoft.com/office/powerpoint/2010/main" val="185017743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p:cNvSpPr txBox="1"/>
              <p:nvPr/>
            </p:nvSpPr>
            <p:spPr>
              <a:xfrm>
                <a:off x="1632593" y="1030669"/>
                <a:ext cx="9968381" cy="3602461"/>
              </a:xfrm>
              <a:prstGeom prst="rect">
                <a:avLst/>
              </a:prstGeom>
              <a:noFill/>
            </p:spPr>
            <p:txBody>
              <a:bodyPr wrap="square" rtlCol="0">
                <a:spAutoFit/>
              </a:bodyPr>
              <a:lstStyle/>
              <a:p>
                <a:pPr algn="just"/>
                <a:r>
                  <a:rPr lang="en-IN" sz="3467" b="1" dirty="0" err="1">
                    <a:solidFill>
                      <a:srgbClr val="FFFF00"/>
                    </a:solidFill>
                    <a:latin typeface="Kruti Dev 010" pitchFamily="2" charset="0"/>
                    <a:cs typeface="Times New Roman" panose="02020603050405020304" pitchFamily="18" charset="0"/>
                  </a:rPr>
                  <a:t>i`Foh</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ij</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fn</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ljy</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yksyd</a:t>
                </a:r>
                <a:r>
                  <a:rPr lang="en-IN" sz="3467" b="1" dirty="0">
                    <a:solidFill>
                      <a:srgbClr val="FFFF00"/>
                    </a:solidFill>
                    <a:latin typeface="Kruti Dev 010" pitchFamily="2" charset="0"/>
                    <a:cs typeface="Times New Roman" panose="02020603050405020304" pitchFamily="18" charset="0"/>
                  </a:rPr>
                  <a:t> dk </a:t>
                </a:r>
                <a:r>
                  <a:rPr lang="en-IN" sz="3467" b="1" dirty="0" err="1">
                    <a:solidFill>
                      <a:srgbClr val="FFFF00"/>
                    </a:solidFill>
                    <a:latin typeface="Kruti Dev 010" pitchFamily="2" charset="0"/>
                    <a:cs typeface="Times New Roman" panose="02020603050405020304" pitchFamily="18" charset="0"/>
                  </a:rPr>
                  <a:t>vkorZdky</a:t>
                </a:r>
                <a:r>
                  <a:rPr lang="en-IN" sz="3467" b="1" dirty="0">
                    <a:solidFill>
                      <a:srgbClr val="FFFF00"/>
                    </a:solidFill>
                    <a:latin typeface="Kruti Dev 010" pitchFamily="2" charset="0"/>
                    <a:cs typeface="Times New Roman" panose="02020603050405020304" pitchFamily="18" charset="0"/>
                  </a:rPr>
                  <a:t> </a:t>
                </a:r>
                <a14:m>
                  <m:oMath xmlns:m="http://schemas.openxmlformats.org/officeDocument/2006/math">
                    <m:r>
                      <a:rPr lang="en-IN" sz="3467" b="1">
                        <a:solidFill>
                          <a:srgbClr val="FFFF00"/>
                        </a:solidFill>
                        <a:latin typeface="Cambria Math" panose="02040503050406030204" pitchFamily="18" charset="0"/>
                        <a:cs typeface="Times New Roman" panose="02020603050405020304" pitchFamily="18" charset="0"/>
                      </a:rPr>
                      <m:t>′</m:t>
                    </m:r>
                    <m:r>
                      <a:rPr lang="en-IN" sz="3467" b="1" i="1">
                        <a:solidFill>
                          <a:srgbClr val="FFFF00"/>
                        </a:solidFill>
                        <a:latin typeface="Cambria Math" panose="02040503050406030204" pitchFamily="18" charset="0"/>
                        <a:cs typeface="Times New Roman" panose="02020603050405020304" pitchFamily="18" charset="0"/>
                      </a:rPr>
                      <m:t>𝑻</m:t>
                    </m:r>
                    <m:r>
                      <a:rPr lang="en-IN" sz="3467" b="1" i="1">
                        <a:solidFill>
                          <a:srgbClr val="FFFF00"/>
                        </a:solidFill>
                        <a:latin typeface="Cambria Math" panose="02040503050406030204" pitchFamily="18" charset="0"/>
                        <a:cs typeface="Times New Roman" panose="02020603050405020304" pitchFamily="18" charset="0"/>
                      </a:rPr>
                      <m:t>′</m:t>
                    </m:r>
                  </m:oMath>
                </a14:m>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gks</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rks</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pUnzek</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ij</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bldk</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eku</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gksxk</a:t>
                </a:r>
                <a:r>
                  <a:rPr lang="en-IN" sz="3467" b="1" dirty="0">
                    <a:solidFill>
                      <a:srgbClr val="FFFF00"/>
                    </a:solidFill>
                    <a:latin typeface="Kruti Dev 010" pitchFamily="2" charset="0"/>
                    <a:cs typeface="Times New Roman" panose="02020603050405020304" pitchFamily="18" charset="0"/>
                  </a:rPr>
                  <a:t>&amp;</a:t>
                </a:r>
              </a:p>
              <a:p>
                <a:pPr algn="just"/>
                <a:r>
                  <a:rPr lang="en-IN" sz="3467" b="1" dirty="0">
                    <a:solidFill>
                      <a:srgbClr val="FFFF00"/>
                    </a:solidFill>
                    <a:latin typeface="Times New Roman" panose="02020603050405020304" pitchFamily="18" charset="0"/>
                    <a:cs typeface="Times New Roman" panose="02020603050405020304" pitchFamily="18" charset="0"/>
                  </a:rPr>
                  <a:t>If the time period of simple pendulum on earth is T then it’s value on moon will be</a:t>
                </a:r>
              </a:p>
              <a:p>
                <a:pPr algn="just"/>
                <a:r>
                  <a:rPr lang="en-IN" sz="3467" b="1" dirty="0">
                    <a:latin typeface="Times New Roman" panose="02020603050405020304" pitchFamily="18" charset="0"/>
                    <a:cs typeface="Times New Roman" panose="02020603050405020304" pitchFamily="18" charset="0"/>
                  </a:rPr>
                  <a:t>(a) 6 T			(b) </a:t>
                </a:r>
                <a14:m>
                  <m:oMath xmlns:m="http://schemas.openxmlformats.org/officeDocument/2006/math">
                    <m:rad>
                      <m:radPr>
                        <m:degHide m:val="on"/>
                        <m:ctrlPr>
                          <a:rPr lang="en-IN" sz="3467" b="1" i="1">
                            <a:latin typeface="Cambria Math" panose="02040503050406030204" pitchFamily="18" charset="0"/>
                            <a:cs typeface="Times New Roman" panose="02020603050405020304" pitchFamily="18" charset="0"/>
                          </a:rPr>
                        </m:ctrlPr>
                      </m:radPr>
                      <m:deg/>
                      <m:e>
                        <m:r>
                          <a:rPr lang="en-IN" sz="3467" b="1" i="1">
                            <a:latin typeface="Cambria Math" panose="02040503050406030204" pitchFamily="18" charset="0"/>
                            <a:cs typeface="Times New Roman" panose="02020603050405020304" pitchFamily="18" charset="0"/>
                          </a:rPr>
                          <m:t>𝟔</m:t>
                        </m:r>
                      </m:e>
                    </m:rad>
                  </m:oMath>
                </a14:m>
                <a:r>
                  <a:rPr lang="en-IN" sz="3467" b="1" dirty="0">
                    <a:latin typeface="Times New Roman" panose="02020603050405020304" pitchFamily="18" charset="0"/>
                    <a:cs typeface="Times New Roman" panose="02020603050405020304" pitchFamily="18" charset="0"/>
                  </a:rPr>
                  <a:t>T</a:t>
                </a:r>
              </a:p>
              <a:p>
                <a:pPr algn="just"/>
                <a:r>
                  <a:rPr lang="en-IN" sz="3467" b="1" dirty="0">
                    <a:latin typeface="Times New Roman" panose="02020603050405020304" pitchFamily="18" charset="0"/>
                    <a:cs typeface="Times New Roman" panose="02020603050405020304" pitchFamily="18" charset="0"/>
                  </a:rPr>
                  <a:t>(c) </a:t>
                </a:r>
                <a14:m>
                  <m:oMath xmlns:m="http://schemas.openxmlformats.org/officeDocument/2006/math">
                    <m:f>
                      <m:fPr>
                        <m:ctrlPr>
                          <a:rPr lang="en-IN" sz="3467" b="1" i="1">
                            <a:latin typeface="Cambria Math" panose="02040503050406030204" pitchFamily="18" charset="0"/>
                            <a:cs typeface="Times New Roman" panose="02020603050405020304" pitchFamily="18" charset="0"/>
                          </a:rPr>
                        </m:ctrlPr>
                      </m:fPr>
                      <m:num>
                        <m:r>
                          <a:rPr lang="en-IN" sz="3467" b="1" i="1">
                            <a:latin typeface="Cambria Math" panose="02040503050406030204" pitchFamily="18" charset="0"/>
                            <a:cs typeface="Times New Roman" panose="02020603050405020304" pitchFamily="18" charset="0"/>
                          </a:rPr>
                          <m:t>𝑻</m:t>
                        </m:r>
                      </m:num>
                      <m:den>
                        <m:rad>
                          <m:radPr>
                            <m:degHide m:val="on"/>
                            <m:ctrlPr>
                              <a:rPr lang="en-IN" sz="3467" b="1" i="1">
                                <a:latin typeface="Cambria Math" panose="02040503050406030204" pitchFamily="18" charset="0"/>
                                <a:cs typeface="Times New Roman" panose="02020603050405020304" pitchFamily="18" charset="0"/>
                              </a:rPr>
                            </m:ctrlPr>
                          </m:radPr>
                          <m:deg/>
                          <m:e>
                            <m:r>
                              <a:rPr lang="en-IN" sz="3467" b="1" i="1">
                                <a:latin typeface="Cambria Math" panose="02040503050406030204" pitchFamily="18" charset="0"/>
                                <a:cs typeface="Times New Roman" panose="02020603050405020304" pitchFamily="18" charset="0"/>
                              </a:rPr>
                              <m:t>𝟔</m:t>
                            </m:r>
                          </m:e>
                        </m:rad>
                      </m:den>
                    </m:f>
                  </m:oMath>
                </a14:m>
                <a:r>
                  <a:rPr lang="en-IN" sz="3467" b="1" dirty="0">
                    <a:latin typeface="Times New Roman" panose="02020603050405020304" pitchFamily="18" charset="0"/>
                    <a:cs typeface="Times New Roman" panose="02020603050405020304" pitchFamily="18" charset="0"/>
                  </a:rPr>
                  <a:t>			(d) None of these  </a:t>
                </a:r>
              </a:p>
            </p:txBody>
          </p:sp>
        </mc:Choice>
        <mc:Fallback xmlns="">
          <p:sp>
            <p:nvSpPr>
              <p:cNvPr id="7" name="TextBox 6"/>
              <p:cNvSpPr txBox="1">
                <a:spLocks noRot="1" noChangeAspect="1" noMove="1" noResize="1" noEditPoints="1" noAdjustHandles="1" noChangeArrowheads="1" noChangeShapeType="1" noTextEdit="1"/>
              </p:cNvSpPr>
              <p:nvPr/>
            </p:nvSpPr>
            <p:spPr>
              <a:xfrm>
                <a:off x="1632593" y="1030669"/>
                <a:ext cx="9968381" cy="3602461"/>
              </a:xfrm>
              <a:prstGeom prst="rect">
                <a:avLst/>
              </a:prstGeom>
              <a:blipFill>
                <a:blip r:embed="rId2"/>
                <a:stretch>
                  <a:fillRect l="-1774" t="-2200" r="-1713" b="-1184"/>
                </a:stretch>
              </a:blipFill>
            </p:spPr>
            <p:txBody>
              <a:bodyPr/>
              <a:lstStyle/>
              <a:p>
                <a:r>
                  <a:rPr lang="en-US">
                    <a:noFill/>
                  </a:rPr>
                  <a:t> </a:t>
                </a:r>
              </a:p>
            </p:txBody>
          </p:sp>
        </mc:Fallback>
      </mc:AlternateContent>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Tree>
    <p:extLst>
      <p:ext uri="{BB962C8B-B14F-4D97-AF65-F5344CB8AC3E}">
        <p14:creationId xmlns:p14="http://schemas.microsoft.com/office/powerpoint/2010/main" val="425794633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439268" y="722370"/>
            <a:ext cx="11752732" cy="5509200"/>
          </a:xfrm>
          <a:prstGeom prst="rect">
            <a:avLst/>
          </a:prstGeom>
          <a:noFill/>
        </p:spPr>
        <p:txBody>
          <a:bodyPr wrap="square" rtlCol="0">
            <a:spAutoFit/>
          </a:bodyPr>
          <a:lstStyle/>
          <a:p>
            <a:r>
              <a:rPr lang="en-IN" sz="3200" b="1" dirty="0" err="1">
                <a:solidFill>
                  <a:srgbClr val="FFFF00"/>
                </a:solidFill>
                <a:latin typeface="Kruti Dev 010" pitchFamily="2" charset="0"/>
                <a:cs typeface="Times New Roman" panose="02020603050405020304" pitchFamily="18" charset="0"/>
              </a:rPr>
              <a:t>izdk”k</a:t>
            </a:r>
            <a:r>
              <a:rPr lang="en-IN" sz="3200" b="1" dirty="0">
                <a:solidFill>
                  <a:srgbClr val="FFFF00"/>
                </a:solidFill>
                <a:latin typeface="Kruti Dev 010" pitchFamily="2" charset="0"/>
                <a:cs typeface="Times New Roman" panose="02020603050405020304" pitchFamily="18" charset="0"/>
              </a:rPr>
              <a:t> dh </a:t>
            </a:r>
            <a:r>
              <a:rPr lang="en-IN" sz="3200" b="1" dirty="0" err="1">
                <a:solidFill>
                  <a:srgbClr val="FFFF00"/>
                </a:solidFill>
                <a:latin typeface="Kruti Dev 010" pitchFamily="2" charset="0"/>
                <a:cs typeface="Times New Roman" panose="02020603050405020304" pitchFamily="18" charset="0"/>
              </a:rPr>
              <a:t>rajx</a:t>
            </a:r>
            <a:r>
              <a:rPr lang="en-IN" sz="3200" b="1" dirty="0">
                <a:solidFill>
                  <a:srgbClr val="FFFF00"/>
                </a:solidFill>
                <a:latin typeface="Kruti Dev 010" pitchFamily="2" charset="0"/>
                <a:cs typeface="Times New Roman" panose="02020603050405020304" pitchFamily="18" charset="0"/>
              </a:rPr>
              <a:t>] /</a:t>
            </a:r>
            <a:r>
              <a:rPr lang="en-IN" sz="3200" b="1" dirty="0" err="1">
                <a:solidFill>
                  <a:srgbClr val="FFFF00"/>
                </a:solidFill>
                <a:latin typeface="Kruti Dev 010" pitchFamily="2" charset="0"/>
                <a:cs typeface="Times New Roman" panose="02020603050405020304" pitchFamily="18" charset="0"/>
              </a:rPr>
              <a:t>ofu</a:t>
            </a:r>
            <a:r>
              <a:rPr lang="en-IN" sz="3200" b="1" dirty="0">
                <a:solidFill>
                  <a:srgbClr val="FFFF00"/>
                </a:solidFill>
                <a:latin typeface="Kruti Dev 010" pitchFamily="2" charset="0"/>
                <a:cs typeface="Times New Roman" panose="02020603050405020304" pitchFamily="18" charset="0"/>
              </a:rPr>
              <a:t> </a:t>
            </a:r>
            <a:r>
              <a:rPr lang="en-IN" sz="3200" b="1" dirty="0" err="1">
                <a:solidFill>
                  <a:srgbClr val="FFFF00"/>
                </a:solidFill>
                <a:latin typeface="Kruti Dev 010" pitchFamily="2" charset="0"/>
                <a:cs typeface="Times New Roman" panose="02020603050405020304" pitchFamily="18" charset="0"/>
              </a:rPr>
              <a:t>rjaxks</a:t>
            </a:r>
            <a:r>
              <a:rPr lang="en-IN" sz="3200" b="1" dirty="0">
                <a:solidFill>
                  <a:srgbClr val="FFFF00"/>
                </a:solidFill>
                <a:latin typeface="Kruti Dev 010" pitchFamily="2" charset="0"/>
                <a:cs typeface="Times New Roman" panose="02020603050405020304" pitchFamily="18" charset="0"/>
              </a:rPr>
              <a:t> ls bl </a:t>
            </a:r>
            <a:r>
              <a:rPr lang="en-IN" sz="3200" b="1" dirty="0" err="1">
                <a:solidFill>
                  <a:srgbClr val="FFFF00"/>
                </a:solidFill>
                <a:latin typeface="Kruti Dev 010" pitchFamily="2" charset="0"/>
                <a:cs typeface="Times New Roman" panose="02020603050405020304" pitchFamily="18" charset="0"/>
              </a:rPr>
              <a:t>izdkj</a:t>
            </a:r>
            <a:r>
              <a:rPr lang="en-IN" sz="3200" b="1" dirty="0">
                <a:solidFill>
                  <a:srgbClr val="FFFF00"/>
                </a:solidFill>
                <a:latin typeface="Kruti Dev 010" pitchFamily="2" charset="0"/>
                <a:cs typeface="Times New Roman" panose="02020603050405020304" pitchFamily="18" charset="0"/>
              </a:rPr>
              <a:t> </a:t>
            </a:r>
            <a:r>
              <a:rPr lang="en-IN" sz="3200" b="1" dirty="0" err="1">
                <a:solidFill>
                  <a:srgbClr val="FFFF00"/>
                </a:solidFill>
                <a:latin typeface="Kruti Dev 010" pitchFamily="2" charset="0"/>
                <a:cs typeface="Times New Roman" panose="02020603050405020304" pitchFamily="18" charset="0"/>
              </a:rPr>
              <a:t>fHkUu</a:t>
            </a:r>
            <a:r>
              <a:rPr lang="en-IN" sz="3200" b="1" dirty="0">
                <a:solidFill>
                  <a:srgbClr val="FFFF00"/>
                </a:solidFill>
                <a:latin typeface="Kruti Dev 010" pitchFamily="2" charset="0"/>
                <a:cs typeface="Times New Roman" panose="02020603050405020304" pitchFamily="18" charset="0"/>
              </a:rPr>
              <a:t> </a:t>
            </a:r>
            <a:r>
              <a:rPr lang="en-IN" sz="3200" b="1" dirty="0" err="1">
                <a:solidFill>
                  <a:srgbClr val="FFFF00"/>
                </a:solidFill>
                <a:latin typeface="Kruti Dev 010" pitchFamily="2" charset="0"/>
                <a:cs typeface="Times New Roman" panose="02020603050405020304" pitchFamily="18" charset="0"/>
              </a:rPr>
              <a:t>gSa</a:t>
            </a:r>
            <a:r>
              <a:rPr lang="en-IN" sz="3200" b="1" dirty="0">
                <a:solidFill>
                  <a:srgbClr val="FFFF00"/>
                </a:solidFill>
                <a:latin typeface="Kruti Dev 010" pitchFamily="2" charset="0"/>
                <a:cs typeface="Times New Roman" panose="02020603050405020304" pitchFamily="18" charset="0"/>
              </a:rPr>
              <a:t> </a:t>
            </a:r>
            <a:r>
              <a:rPr lang="en-IN" sz="3200" b="1" dirty="0" err="1">
                <a:solidFill>
                  <a:srgbClr val="FFFF00"/>
                </a:solidFill>
                <a:latin typeface="Kruti Dev 010" pitchFamily="2" charset="0"/>
                <a:cs typeface="Times New Roman" panose="02020603050405020304" pitchFamily="18" charset="0"/>
              </a:rPr>
              <a:t>fd</a:t>
            </a:r>
            <a:endParaRPr lang="en-IN" sz="3200" b="1" dirty="0">
              <a:solidFill>
                <a:srgbClr val="FFFF00"/>
              </a:solidFill>
              <a:latin typeface="Times New Roman" panose="02020603050405020304" pitchFamily="18" charset="0"/>
              <a:cs typeface="Times New Roman" panose="02020603050405020304" pitchFamily="18" charset="0"/>
            </a:endParaRPr>
          </a:p>
          <a:p>
            <a:r>
              <a:rPr lang="en-IN" sz="3200" b="1" dirty="0">
                <a:solidFill>
                  <a:srgbClr val="FFFF00"/>
                </a:solidFill>
                <a:latin typeface="Times New Roman" panose="02020603050405020304" pitchFamily="18" charset="0"/>
                <a:cs typeface="Times New Roman" panose="02020603050405020304" pitchFamily="18" charset="0"/>
              </a:rPr>
              <a:t>Light waves are different from sound waves in that </a:t>
            </a:r>
          </a:p>
          <a:p>
            <a:r>
              <a:rPr lang="en-IN" sz="3200" b="1" dirty="0">
                <a:latin typeface="Times New Roman" panose="02020603050405020304" pitchFamily="18" charset="0"/>
                <a:cs typeface="Times New Roman" panose="02020603050405020304" pitchFamily="18" charset="0"/>
              </a:rPr>
              <a:t>(a)Light waves are electromagnetic but sound </a:t>
            </a:r>
            <a:r>
              <a:rPr lang="en-IN" sz="3200" b="1" dirty="0" err="1">
                <a:latin typeface="Times New Roman" panose="02020603050405020304" pitchFamily="18" charset="0"/>
                <a:cs typeface="Times New Roman" panose="02020603050405020304" pitchFamily="18" charset="0"/>
              </a:rPr>
              <a:t>waes</a:t>
            </a:r>
            <a:r>
              <a:rPr lang="en-IN" sz="3200" b="1" dirty="0">
                <a:latin typeface="Times New Roman" panose="02020603050405020304" pitchFamily="18" charset="0"/>
                <a:cs typeface="Times New Roman" panose="02020603050405020304" pitchFamily="18" charset="0"/>
              </a:rPr>
              <a:t> are not/ </a:t>
            </a:r>
          </a:p>
          <a:p>
            <a:r>
              <a:rPr lang="en-IN" sz="3200" b="1" dirty="0" err="1">
                <a:latin typeface="Kruti Dev 010" pitchFamily="2" charset="0"/>
                <a:cs typeface="Times New Roman" panose="02020603050405020304" pitchFamily="18" charset="0"/>
              </a:rPr>
              <a:t>izdk”k</a:t>
            </a:r>
            <a:r>
              <a:rPr lang="en-IN" sz="3200" b="1" dirty="0">
                <a:latin typeface="Kruti Dev 010" pitchFamily="2" charset="0"/>
                <a:cs typeface="Times New Roman" panose="02020603050405020304" pitchFamily="18" charset="0"/>
              </a:rPr>
              <a:t> dh </a:t>
            </a:r>
            <a:r>
              <a:rPr lang="en-IN" sz="3200" b="1" dirty="0" err="1">
                <a:latin typeface="Kruti Dev 010" pitchFamily="2" charset="0"/>
                <a:cs typeface="Times New Roman" panose="02020603050405020304" pitchFamily="18" charset="0"/>
              </a:rPr>
              <a:t>rjaxsa</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fo|qr</a:t>
            </a:r>
            <a:r>
              <a:rPr lang="en-IN" sz="3200" b="1" dirty="0">
                <a:latin typeface="Kruti Dev 010" pitchFamily="2" charset="0"/>
                <a:cs typeface="Times New Roman" panose="02020603050405020304" pitchFamily="18" charset="0"/>
              </a:rPr>
              <a:t> &amp;</a:t>
            </a:r>
            <a:r>
              <a:rPr lang="en-IN" sz="3200" b="1" dirty="0" err="1">
                <a:latin typeface="Kruti Dev 010" pitchFamily="2" charset="0"/>
                <a:cs typeface="Times New Roman" panose="02020603050405020304" pitchFamily="18" charset="0"/>
              </a:rPr>
              <a:t>pqEcdh</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fdUrq</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ofu</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rjaxs</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ughaa</a:t>
            </a:r>
            <a:endParaRPr lang="en-IN" sz="3200" b="1" dirty="0">
              <a:latin typeface="Kruti Dev 010" pitchFamily="2"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(b) Light waves can travel in water but sound waves cannot/</a:t>
            </a:r>
          </a:p>
          <a:p>
            <a:r>
              <a:rPr lang="en-IN" sz="3200" b="1" dirty="0" err="1">
                <a:latin typeface="Kruti Dev 010" pitchFamily="2" charset="0"/>
                <a:cs typeface="Times New Roman" panose="02020603050405020304" pitchFamily="18" charset="0"/>
              </a:rPr>
              <a:t>izdk”k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rjaxsa</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ty</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esa</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xeu</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dj</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ldrh</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fdUrq</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ofu</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rjaxsa</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ugha</a:t>
            </a:r>
            <a:endParaRPr lang="en-IN" sz="3200" b="1" dirty="0">
              <a:latin typeface="Kruti Dev 010" pitchFamily="2"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(c) Light travels with the same velocity in all mediums/</a:t>
            </a:r>
          </a:p>
          <a:p>
            <a:r>
              <a:rPr lang="en-IN" sz="3200" b="1" dirty="0">
                <a:latin typeface="Times New Roman" panose="02020603050405020304" pitchFamily="18" charset="0"/>
                <a:cs typeface="Times New Roman" panose="02020603050405020304" pitchFamily="18" charset="0"/>
              </a:rPr>
              <a:t> </a:t>
            </a:r>
            <a:r>
              <a:rPr lang="en-IN" sz="3200" b="1" dirty="0" err="1">
                <a:latin typeface="Kruti Dev 010" pitchFamily="2" charset="0"/>
                <a:cs typeface="Times New Roman" panose="02020603050405020304" pitchFamily="18" charset="0"/>
              </a:rPr>
              <a:t>izdk”k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lHkh</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ek</a:t>
            </a:r>
            <a:r>
              <a:rPr lang="en-IN" sz="3200" b="1" dirty="0">
                <a:latin typeface="Kruti Dev 010" pitchFamily="2" charset="0"/>
                <a:cs typeface="Times New Roman" panose="02020603050405020304" pitchFamily="18" charset="0"/>
              </a:rPr>
              <a:t>/;</a:t>
            </a:r>
            <a:r>
              <a:rPr lang="en-IN" sz="3200" b="1" dirty="0" err="1">
                <a:latin typeface="Kruti Dev 010" pitchFamily="2" charset="0"/>
                <a:cs typeface="Times New Roman" panose="02020603050405020304" pitchFamily="18" charset="0"/>
              </a:rPr>
              <a:t>eksa</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esa</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leku</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osx</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ls</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pyrk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a:t>
            </a:r>
            <a:r>
              <a:rPr lang="en-IN" sz="3200" b="1" dirty="0">
                <a:latin typeface="Kruti Dev 010" pitchFamily="2" charset="0"/>
                <a:cs typeface="Times New Roman" panose="02020603050405020304" pitchFamily="18" charset="0"/>
              </a:rPr>
              <a:t> 	</a:t>
            </a:r>
          </a:p>
          <a:p>
            <a:r>
              <a:rPr lang="en-IN" sz="3200" b="1" dirty="0">
                <a:latin typeface="Times New Roman" panose="02020603050405020304" pitchFamily="18" charset="0"/>
                <a:cs typeface="Times New Roman" panose="02020603050405020304" pitchFamily="18" charset="0"/>
              </a:rPr>
              <a:t>(d) interference is produced by light waves and not by sound waves/ </a:t>
            </a:r>
          </a:p>
          <a:p>
            <a:r>
              <a:rPr lang="en-IN" sz="3200" b="1" dirty="0" err="1">
                <a:latin typeface="Kruti Dev 010" pitchFamily="2" charset="0"/>
                <a:cs typeface="Times New Roman" panose="02020603050405020304" pitchFamily="18" charset="0"/>
              </a:rPr>
              <a:t>izdk”k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rjaxksa</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ls</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O;frdj.k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iSnk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gksrk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ofu</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rjaxks</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ls</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ugha</a:t>
            </a:r>
            <a:endParaRPr lang="en-IN" sz="3200"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47092548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439268" y="932652"/>
            <a:ext cx="11752732" cy="5509200"/>
          </a:xfrm>
          <a:prstGeom prst="rect">
            <a:avLst/>
          </a:prstGeom>
          <a:noFill/>
        </p:spPr>
        <p:txBody>
          <a:bodyPr wrap="square" rtlCol="0">
            <a:spAutoFit/>
          </a:bodyPr>
          <a:lstStyle/>
          <a:p>
            <a:r>
              <a:rPr lang="en-IN" sz="3200" b="1" dirty="0" err="1">
                <a:solidFill>
                  <a:srgbClr val="FFFF00"/>
                </a:solidFill>
                <a:latin typeface="Kruti Dev 010" pitchFamily="2" charset="0"/>
                <a:cs typeface="Times New Roman" panose="02020603050405020304" pitchFamily="18" charset="0"/>
              </a:rPr>
              <a:t>jkf</a:t>
            </a:r>
            <a:r>
              <a:rPr lang="en-IN" sz="3200" b="1" dirty="0">
                <a:solidFill>
                  <a:srgbClr val="FFFF00"/>
                </a:solidFill>
                <a:latin typeface="Kruti Dev 010" pitchFamily="2" charset="0"/>
                <a:cs typeface="Times New Roman" panose="02020603050405020304" pitchFamily="18" charset="0"/>
              </a:rPr>
              <a:t>= </a:t>
            </a:r>
            <a:r>
              <a:rPr lang="en-IN" sz="3200" b="1" dirty="0" err="1">
                <a:solidFill>
                  <a:srgbClr val="FFFF00"/>
                </a:solidFill>
                <a:latin typeface="Kruti Dev 010" pitchFamily="2" charset="0"/>
                <a:cs typeface="Times New Roman" panose="02020603050405020304" pitchFamily="18" charset="0"/>
              </a:rPr>
              <a:t>esa</a:t>
            </a:r>
            <a:r>
              <a:rPr lang="en-IN" sz="3200" b="1" dirty="0">
                <a:solidFill>
                  <a:srgbClr val="FFFF00"/>
                </a:solidFill>
                <a:latin typeface="Kruti Dev 010" pitchFamily="2" charset="0"/>
                <a:cs typeface="Times New Roman" panose="02020603050405020304" pitchFamily="18" charset="0"/>
              </a:rPr>
              <a:t> </a:t>
            </a:r>
            <a:r>
              <a:rPr lang="en-IN" sz="3200" b="1" dirty="0" err="1">
                <a:solidFill>
                  <a:srgbClr val="FFFF00"/>
                </a:solidFill>
                <a:latin typeface="Kruti Dev 010" pitchFamily="2" charset="0"/>
                <a:cs typeface="Times New Roman" panose="02020603050405020304" pitchFamily="18" charset="0"/>
              </a:rPr>
              <a:t>jsfM;ksa</a:t>
            </a:r>
            <a:r>
              <a:rPr lang="en-IN" sz="3200" b="1" dirty="0">
                <a:solidFill>
                  <a:srgbClr val="FFFF00"/>
                </a:solidFill>
                <a:latin typeface="Kruti Dev 010" pitchFamily="2" charset="0"/>
                <a:cs typeface="Times New Roman" panose="02020603050405020304" pitchFamily="18" charset="0"/>
              </a:rPr>
              <a:t> </a:t>
            </a:r>
            <a:r>
              <a:rPr lang="en-IN" sz="3200" b="1" dirty="0" err="1">
                <a:solidFill>
                  <a:srgbClr val="FFFF00"/>
                </a:solidFill>
                <a:latin typeface="Kruti Dev 010" pitchFamily="2" charset="0"/>
                <a:cs typeface="Times New Roman" panose="02020603050405020304" pitchFamily="18" charset="0"/>
              </a:rPr>
              <a:t>fjls”ku</a:t>
            </a:r>
            <a:r>
              <a:rPr lang="en-IN" sz="3200" b="1" dirty="0">
                <a:solidFill>
                  <a:srgbClr val="FFFF00"/>
                </a:solidFill>
                <a:latin typeface="Kruti Dev 010" pitchFamily="2" charset="0"/>
                <a:cs typeface="Times New Roman" panose="02020603050405020304" pitchFamily="18" charset="0"/>
              </a:rPr>
              <a:t> ¼vfHkxzg.k½ </a:t>
            </a:r>
            <a:r>
              <a:rPr lang="en-IN" sz="3200" b="1" dirty="0" err="1">
                <a:solidFill>
                  <a:srgbClr val="FFFF00"/>
                </a:solidFill>
                <a:latin typeface="Kruti Dev 010" pitchFamily="2" charset="0"/>
                <a:cs typeface="Times New Roman" panose="02020603050405020304" pitchFamily="18" charset="0"/>
              </a:rPr>
              <a:t>esa</a:t>
            </a:r>
            <a:r>
              <a:rPr lang="en-IN" sz="3200" b="1" dirty="0">
                <a:solidFill>
                  <a:srgbClr val="FFFF00"/>
                </a:solidFill>
                <a:latin typeface="Kruti Dev 010" pitchFamily="2" charset="0"/>
                <a:cs typeface="Times New Roman" panose="02020603050405020304" pitchFamily="18" charset="0"/>
              </a:rPr>
              <a:t> </a:t>
            </a:r>
            <a:r>
              <a:rPr lang="en-IN" sz="3200" b="1" dirty="0" err="1">
                <a:solidFill>
                  <a:srgbClr val="FFFF00"/>
                </a:solidFill>
                <a:latin typeface="Kruti Dev 010" pitchFamily="2" charset="0"/>
                <a:cs typeface="Times New Roman" panose="02020603050405020304" pitchFamily="18" charset="0"/>
              </a:rPr>
              <a:t>dqn</a:t>
            </a:r>
            <a:r>
              <a:rPr lang="en-IN" sz="3200" b="1" dirty="0">
                <a:solidFill>
                  <a:srgbClr val="FFFF00"/>
                </a:solidFill>
                <a:latin typeface="Kruti Dev 010" pitchFamily="2" charset="0"/>
                <a:cs typeface="Times New Roman" panose="02020603050405020304" pitchFamily="18" charset="0"/>
              </a:rPr>
              <a:t> </a:t>
            </a:r>
            <a:r>
              <a:rPr lang="en-IN" sz="3200" b="1" dirty="0" err="1">
                <a:solidFill>
                  <a:srgbClr val="FFFF00"/>
                </a:solidFill>
                <a:latin typeface="Kruti Dev 010" pitchFamily="2" charset="0"/>
                <a:cs typeface="Times New Roman" panose="02020603050405020304" pitchFamily="18" charset="0"/>
              </a:rPr>
              <a:t>lq</a:t>
            </a:r>
            <a:r>
              <a:rPr lang="en-IN" sz="3200" b="1" dirty="0">
                <a:solidFill>
                  <a:srgbClr val="FFFF00"/>
                </a:solidFill>
                <a:latin typeface="Kruti Dev 010" pitchFamily="2" charset="0"/>
                <a:cs typeface="Times New Roman" panose="02020603050405020304" pitchFamily="18" charset="0"/>
              </a:rPr>
              <a:t>/</a:t>
            </a:r>
            <a:r>
              <a:rPr lang="en-IN" sz="3200" b="1" dirty="0" err="1">
                <a:solidFill>
                  <a:srgbClr val="FFFF00"/>
                </a:solidFill>
                <a:latin typeface="Kruti Dev 010" pitchFamily="2" charset="0"/>
                <a:cs typeface="Times New Roman" panose="02020603050405020304" pitchFamily="18" charset="0"/>
              </a:rPr>
              <a:t>kkj</a:t>
            </a:r>
            <a:r>
              <a:rPr lang="en-IN" sz="3200" b="1" dirty="0">
                <a:solidFill>
                  <a:srgbClr val="FFFF00"/>
                </a:solidFill>
                <a:latin typeface="Kruti Dev 010" pitchFamily="2" charset="0"/>
                <a:cs typeface="Times New Roman" panose="02020603050405020304" pitchFamily="18" charset="0"/>
              </a:rPr>
              <a:t> </a:t>
            </a:r>
            <a:r>
              <a:rPr lang="en-IN" sz="3200" b="1" dirty="0" err="1">
                <a:solidFill>
                  <a:srgbClr val="FFFF00"/>
                </a:solidFill>
                <a:latin typeface="Kruti Dev 010" pitchFamily="2" charset="0"/>
                <a:cs typeface="Times New Roman" panose="02020603050405020304" pitchFamily="18" charset="0"/>
              </a:rPr>
              <a:t>D;ksa</a:t>
            </a:r>
            <a:r>
              <a:rPr lang="en-IN" sz="3200" b="1" dirty="0">
                <a:solidFill>
                  <a:srgbClr val="FFFF00"/>
                </a:solidFill>
                <a:latin typeface="Kruti Dev 010" pitchFamily="2" charset="0"/>
                <a:cs typeface="Times New Roman" panose="02020603050405020304" pitchFamily="18" charset="0"/>
              </a:rPr>
              <a:t> </a:t>
            </a:r>
            <a:r>
              <a:rPr lang="en-IN" sz="3200" b="1" dirty="0" err="1">
                <a:solidFill>
                  <a:srgbClr val="FFFF00"/>
                </a:solidFill>
                <a:latin typeface="Kruti Dev 010" pitchFamily="2" charset="0"/>
                <a:cs typeface="Times New Roman" panose="02020603050405020304" pitchFamily="18" charset="0"/>
              </a:rPr>
              <a:t>gks</a:t>
            </a:r>
            <a:r>
              <a:rPr lang="en-IN" sz="3200" b="1" dirty="0">
                <a:solidFill>
                  <a:srgbClr val="FFFF00"/>
                </a:solidFill>
                <a:latin typeface="Kruti Dev 010" pitchFamily="2" charset="0"/>
                <a:cs typeface="Times New Roman" panose="02020603050405020304" pitchFamily="18" charset="0"/>
              </a:rPr>
              <a:t> </a:t>
            </a:r>
            <a:r>
              <a:rPr lang="en-IN" sz="3200" b="1" dirty="0" err="1">
                <a:solidFill>
                  <a:srgbClr val="FFFF00"/>
                </a:solidFill>
                <a:latin typeface="Kruti Dev 010" pitchFamily="2" charset="0"/>
                <a:cs typeface="Times New Roman" panose="02020603050405020304" pitchFamily="18" charset="0"/>
              </a:rPr>
              <a:t>tkrk</a:t>
            </a:r>
            <a:r>
              <a:rPr lang="en-IN" sz="3200" b="1" dirty="0">
                <a:solidFill>
                  <a:srgbClr val="FFFF00"/>
                </a:solidFill>
                <a:latin typeface="Kruti Dev 010" pitchFamily="2" charset="0"/>
                <a:cs typeface="Times New Roman" panose="02020603050405020304" pitchFamily="18" charset="0"/>
              </a:rPr>
              <a:t> </a:t>
            </a:r>
            <a:r>
              <a:rPr lang="en-IN" sz="3200" b="1" dirty="0" err="1">
                <a:solidFill>
                  <a:srgbClr val="FFFF00"/>
                </a:solidFill>
                <a:latin typeface="Kruti Dev 010" pitchFamily="2" charset="0"/>
                <a:cs typeface="Times New Roman" panose="02020603050405020304" pitchFamily="18" charset="0"/>
              </a:rPr>
              <a:t>gS</a:t>
            </a:r>
            <a:r>
              <a:rPr lang="en-IN" sz="3200" b="1" dirty="0">
                <a:solidFill>
                  <a:srgbClr val="FFFF00"/>
                </a:solidFill>
                <a:latin typeface="Kruti Dev 010" pitchFamily="2" charset="0"/>
                <a:cs typeface="Times New Roman" panose="02020603050405020304" pitchFamily="18" charset="0"/>
              </a:rPr>
              <a:t> \</a:t>
            </a:r>
            <a:endParaRPr lang="en-IN" sz="3200" b="1" dirty="0">
              <a:solidFill>
                <a:srgbClr val="FFFF00"/>
              </a:solidFill>
              <a:latin typeface="Times New Roman" panose="02020603050405020304" pitchFamily="18" charset="0"/>
              <a:cs typeface="Times New Roman" panose="02020603050405020304" pitchFamily="18" charset="0"/>
            </a:endParaRPr>
          </a:p>
          <a:p>
            <a:r>
              <a:rPr lang="en-IN" sz="3200" b="1" dirty="0">
                <a:solidFill>
                  <a:srgbClr val="FFFF00"/>
                </a:solidFill>
                <a:latin typeface="Times New Roman" panose="02020603050405020304" pitchFamily="18" charset="0"/>
                <a:cs typeface="Times New Roman" panose="02020603050405020304" pitchFamily="18" charset="0"/>
              </a:rPr>
              <a:t>Why is there some improvement in radio reception at night?</a:t>
            </a:r>
          </a:p>
          <a:p>
            <a:pPr marL="609585" indent="-609585">
              <a:buAutoNum type="alphaLcParenBoth"/>
            </a:pPr>
            <a:r>
              <a:rPr lang="en-IN" sz="3200" b="1" dirty="0">
                <a:latin typeface="Times New Roman" panose="02020603050405020304" pitchFamily="18" charset="0"/>
                <a:cs typeface="Times New Roman" panose="02020603050405020304" pitchFamily="18" charset="0"/>
              </a:rPr>
              <a:t>outside noise is greatly reduced at night/</a:t>
            </a:r>
          </a:p>
          <a:p>
            <a:r>
              <a:rPr lang="en-IN" sz="3200" b="1" dirty="0" err="1">
                <a:latin typeface="Kruti Dev 010" pitchFamily="2" charset="0"/>
                <a:cs typeface="Times New Roman" panose="02020603050405020304" pitchFamily="18" charset="0"/>
              </a:rPr>
              <a:t>jkf</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esa</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ckgjh</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kksj</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cgqr</a:t>
            </a:r>
            <a:r>
              <a:rPr lang="en-IN" sz="3200" b="1" dirty="0">
                <a:latin typeface="Kruti Dev 010" pitchFamily="2" charset="0"/>
                <a:cs typeface="Times New Roman" panose="02020603050405020304" pitchFamily="18" charset="0"/>
              </a:rPr>
              <a:t> de </a:t>
            </a:r>
            <a:r>
              <a:rPr lang="en-IN" sz="3200" b="1" dirty="0" err="1">
                <a:latin typeface="Kruti Dev 010" pitchFamily="2" charset="0"/>
                <a:cs typeface="Times New Roman" panose="02020603050405020304" pitchFamily="18" charset="0"/>
              </a:rPr>
              <a:t>gks</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tkrk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a:t>
            </a:r>
            <a:endParaRPr lang="en-IN" sz="3200" b="1" dirty="0">
              <a:latin typeface="Kruti Dev 010" pitchFamily="2"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(b) Fewer radio stations broadcast in the night than in the day/</a:t>
            </a:r>
            <a:r>
              <a:rPr lang="en-IN" sz="3200" b="1" dirty="0" err="1">
                <a:latin typeface="Kruti Dev 010" pitchFamily="2" charset="0"/>
                <a:cs typeface="Times New Roman" panose="02020603050405020304" pitchFamily="18" charset="0"/>
              </a:rPr>
              <a:t>fnu</a:t>
            </a:r>
            <a:r>
              <a:rPr lang="en-IN" sz="3200" b="1" dirty="0">
                <a:latin typeface="Kruti Dev 010" pitchFamily="2" charset="0"/>
                <a:cs typeface="Times New Roman" panose="02020603050405020304" pitchFamily="18" charset="0"/>
              </a:rPr>
              <a:t> dh vis{kk </a:t>
            </a:r>
            <a:r>
              <a:rPr lang="en-IN" sz="3200" b="1" dirty="0" err="1">
                <a:latin typeface="Kruti Dev 010" pitchFamily="2" charset="0"/>
                <a:cs typeface="Times New Roman" panose="02020603050405020304" pitchFamily="18" charset="0"/>
              </a:rPr>
              <a:t>jkf</a:t>
            </a:r>
            <a:r>
              <a:rPr lang="en-IN" sz="3200" b="1" dirty="0">
                <a:latin typeface="Kruti Dev 010" pitchFamily="2" charset="0"/>
                <a:cs typeface="Times New Roman" panose="02020603050405020304" pitchFamily="18" charset="0"/>
              </a:rPr>
              <a:t>= es </a:t>
            </a:r>
            <a:r>
              <a:rPr lang="en-IN" sz="3200" b="1" dirty="0" err="1">
                <a:latin typeface="Kruti Dev 010" pitchFamily="2" charset="0"/>
                <a:cs typeface="Times New Roman" panose="02020603050405020304" pitchFamily="18" charset="0"/>
              </a:rPr>
              <a:t>dqN</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gh</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jsfM;ks</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czkWMdkLV</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djrk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a:t>
            </a:r>
            <a:endParaRPr lang="en-IN" sz="3200" b="1" dirty="0">
              <a:latin typeface="Kruti Dev 010" pitchFamily="2"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(c) radio broadcasts of sunlight during the day /</a:t>
            </a:r>
          </a:p>
          <a:p>
            <a:r>
              <a:rPr lang="en-IN" sz="3200" b="1" dirty="0" err="1">
                <a:latin typeface="Kruti Dev 010" pitchFamily="2" charset="0"/>
                <a:cs typeface="Times New Roman" panose="02020603050405020304" pitchFamily="18" charset="0"/>
              </a:rPr>
              <a:t>fnu</a:t>
            </a:r>
            <a:r>
              <a:rPr lang="en-IN" sz="3200" b="1" dirty="0">
                <a:latin typeface="Kruti Dev 010" pitchFamily="2" charset="0"/>
                <a:cs typeface="Times New Roman" panose="02020603050405020304" pitchFamily="18" charset="0"/>
              </a:rPr>
              <a:t> ds le; </a:t>
            </a:r>
            <a:r>
              <a:rPr lang="en-IN" sz="3200" b="1" dirty="0" err="1">
                <a:latin typeface="Kruti Dev 010" pitchFamily="2" charset="0"/>
                <a:cs typeface="Times New Roman" panose="02020603050405020304" pitchFamily="18" charset="0"/>
              </a:rPr>
              <a:t>lw;Z</a:t>
            </a:r>
            <a:r>
              <a:rPr lang="en-IN" sz="3200" b="1" dirty="0">
                <a:latin typeface="Kruti Dev 010" pitchFamily="2" charset="0"/>
                <a:cs typeface="Times New Roman" panose="02020603050405020304" pitchFamily="18" charset="0"/>
              </a:rPr>
              <a:t> dk </a:t>
            </a:r>
            <a:r>
              <a:rPr lang="en-IN" sz="3200" b="1" dirty="0" err="1">
                <a:latin typeface="Kruti Dev 010" pitchFamily="2" charset="0"/>
                <a:cs typeface="Times New Roman" panose="02020603050405020304" pitchFamily="18" charset="0"/>
              </a:rPr>
              <a:t>izdk”k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jsfM;ksa</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czkWmdkLV</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djrk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a:t>
            </a:r>
            <a:endParaRPr lang="en-IN" sz="3200" b="1" dirty="0">
              <a:latin typeface="Kruti Dev 010" pitchFamily="2"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(d) At night, the Earth’s magnetic field becomes less intense and affects broadcasts less /</a:t>
            </a:r>
            <a:r>
              <a:rPr lang="en-IN" sz="3200" b="1" dirty="0" err="1">
                <a:latin typeface="Kruti Dev 010" pitchFamily="2" charset="0"/>
                <a:cs typeface="Times New Roman" panose="02020603050405020304" pitchFamily="18" charset="0"/>
              </a:rPr>
              <a:t>jkf</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esa</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i`Foh</a:t>
            </a:r>
            <a:r>
              <a:rPr lang="en-IN" sz="3200" b="1" dirty="0">
                <a:latin typeface="Kruti Dev 010" pitchFamily="2" charset="0"/>
                <a:cs typeface="Times New Roman" panose="02020603050405020304" pitchFamily="18" charset="0"/>
              </a:rPr>
              <a:t> dk </a:t>
            </a:r>
            <a:r>
              <a:rPr lang="en-IN" sz="3200" b="1" dirty="0" err="1">
                <a:latin typeface="Kruti Dev 010" pitchFamily="2" charset="0"/>
                <a:cs typeface="Times New Roman" panose="02020603050405020304" pitchFamily="18" charset="0"/>
              </a:rPr>
              <a:t>pqEcdh</a:t>
            </a:r>
            <a:r>
              <a:rPr lang="en-IN" sz="3200" b="1" dirty="0">
                <a:latin typeface="Kruti Dev 010" pitchFamily="2" charset="0"/>
                <a:cs typeface="Times New Roman" panose="02020603050405020304" pitchFamily="18" charset="0"/>
              </a:rPr>
              <a:t>;&amp; cy </a:t>
            </a:r>
          </a:p>
          <a:p>
            <a:r>
              <a:rPr lang="en-IN" sz="3200" b="1" dirty="0">
                <a:latin typeface="Kruti Dev 010" pitchFamily="2" charset="0"/>
                <a:cs typeface="Times New Roman" panose="02020603050405020304" pitchFamily="18" charset="0"/>
              </a:rPr>
              <a:t>{</a:t>
            </a:r>
            <a:r>
              <a:rPr lang="en-IN" sz="3200" b="1" dirty="0" err="1">
                <a:latin typeface="Kruti Dev 010" pitchFamily="2" charset="0"/>
                <a:cs typeface="Times New Roman" panose="02020603050405020304" pitchFamily="18" charset="0"/>
              </a:rPr>
              <a:t>ks</a:t>
            </a:r>
            <a:r>
              <a:rPr lang="en-IN" sz="3200" b="1" dirty="0">
                <a:latin typeface="Kruti Dev 010" pitchFamily="2" charset="0"/>
                <a:cs typeface="Times New Roman" panose="02020603050405020304" pitchFamily="18" charset="0"/>
              </a:rPr>
              <a:t>= de </a:t>
            </a:r>
            <a:r>
              <a:rPr lang="en-IN" sz="3200" b="1" dirty="0" err="1">
                <a:latin typeface="Kruti Dev 010" pitchFamily="2" charset="0"/>
                <a:cs typeface="Times New Roman" panose="02020603050405020304" pitchFamily="18" charset="0"/>
              </a:rPr>
              <a:t>rhoz</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gks</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tkus</a:t>
            </a:r>
            <a:r>
              <a:rPr lang="en-IN" sz="3200" b="1" dirty="0">
                <a:latin typeface="Kruti Dev 010" pitchFamily="2" charset="0"/>
                <a:cs typeface="Times New Roman" panose="02020603050405020304" pitchFamily="18" charset="0"/>
              </a:rPr>
              <a:t> ds </a:t>
            </a:r>
            <a:r>
              <a:rPr lang="en-IN" sz="3200" b="1" dirty="0" err="1">
                <a:latin typeface="Kruti Dev 010" pitchFamily="2" charset="0"/>
                <a:cs typeface="Times New Roman" panose="02020603050405020304" pitchFamily="18" charset="0"/>
              </a:rPr>
              <a:t>dkj.k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czkWMdkLV</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dks</a:t>
            </a:r>
            <a:r>
              <a:rPr lang="en-IN" sz="3200" b="1" dirty="0">
                <a:latin typeface="Kruti Dev 010" pitchFamily="2" charset="0"/>
                <a:cs typeface="Times New Roman" panose="02020603050405020304" pitchFamily="18" charset="0"/>
              </a:rPr>
              <a:t> de </a:t>
            </a:r>
            <a:r>
              <a:rPr lang="en-IN" sz="3200" b="1" dirty="0" err="1">
                <a:latin typeface="Kruti Dev 010" pitchFamily="2" charset="0"/>
                <a:cs typeface="Times New Roman" panose="02020603050405020304" pitchFamily="18" charset="0"/>
              </a:rPr>
              <a:t>izHkkfor</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dj</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ikrk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a:t>
            </a:r>
            <a:endParaRPr lang="en-IN" sz="3200"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164957903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551563" y="965424"/>
                <a:ext cx="11752732" cy="3539046"/>
              </a:xfrm>
              <a:prstGeom prst="rect">
                <a:avLst/>
              </a:prstGeom>
              <a:noFill/>
            </p:spPr>
            <p:txBody>
              <a:bodyPr wrap="square" rtlCol="0">
                <a:spAutoFit/>
              </a:bodyPr>
              <a:lstStyle/>
              <a:p>
                <a:r>
                  <a:rPr lang="en-IN" sz="3733" b="1" dirty="0">
                    <a:solidFill>
                      <a:srgbClr val="FFFF00"/>
                    </a:solidFill>
                    <a:latin typeface="Kruti Dev 010" pitchFamily="2" charset="0"/>
                    <a:cs typeface="Times New Roman" panose="02020603050405020304" pitchFamily="18" charset="0"/>
                  </a:rPr>
                  <a:t>/</a:t>
                </a:r>
                <a:r>
                  <a:rPr lang="en-IN" sz="3733" b="1" dirty="0" err="1">
                    <a:solidFill>
                      <a:srgbClr val="FFFF00"/>
                    </a:solidFill>
                    <a:latin typeface="Kruti Dev 010" pitchFamily="2" charset="0"/>
                    <a:cs typeface="Times New Roman" panose="02020603050405020304" pitchFamily="18" charset="0"/>
                  </a:rPr>
                  <a:t>ofu</a:t>
                </a:r>
                <a:r>
                  <a:rPr lang="en-IN" sz="3733" b="1" dirty="0">
                    <a:solidFill>
                      <a:srgbClr val="FFFF00"/>
                    </a:solidFill>
                    <a:latin typeface="Kruti Dev 010" pitchFamily="2" charset="0"/>
                    <a:cs typeface="Times New Roman" panose="02020603050405020304" pitchFamily="18" charset="0"/>
                  </a:rPr>
                  <a:t> dk </a:t>
                </a:r>
                <a:r>
                  <a:rPr lang="en-IN" sz="3733" b="1" dirty="0" err="1">
                    <a:solidFill>
                      <a:srgbClr val="FFFF00"/>
                    </a:solidFill>
                    <a:latin typeface="Kruti Dev 010" pitchFamily="2" charset="0"/>
                    <a:cs typeface="Times New Roman" panose="02020603050405020304" pitchFamily="18" charset="0"/>
                  </a:rPr>
                  <a:t>rkjRo</a:t>
                </a:r>
                <a:r>
                  <a:rPr lang="en-IN" sz="3733" b="1" dirty="0">
                    <a:solidFill>
                      <a:srgbClr val="FFFF00"/>
                    </a:solidFill>
                    <a:latin typeface="Kruti Dev 010" pitchFamily="2" charset="0"/>
                    <a:cs typeface="Times New Roman" panose="02020603050405020304" pitchFamily="18" charset="0"/>
                  </a:rPr>
                  <a:t> </a:t>
                </a:r>
                <a14:m>
                  <m:oMath xmlns:m="http://schemas.openxmlformats.org/officeDocument/2006/math">
                    <m:r>
                      <a:rPr lang="en-IN" sz="3733" b="1">
                        <a:solidFill>
                          <a:srgbClr val="FFFF00"/>
                        </a:solidFill>
                        <a:latin typeface="Cambria Math"/>
                        <a:cs typeface="Times New Roman" panose="02020603050405020304" pitchFamily="18" charset="0"/>
                      </a:rPr>
                      <m:t>(</m:t>
                    </m:r>
                    <m:r>
                      <a:rPr lang="en-IN" sz="3733" b="1">
                        <a:solidFill>
                          <a:srgbClr val="FFFF00"/>
                        </a:solidFill>
                        <a:latin typeface="Cambria Math"/>
                        <a:cs typeface="Times New Roman" panose="02020603050405020304" pitchFamily="18" charset="0"/>
                      </a:rPr>
                      <m:t>𝐏𝐢𝐭𝐜𝐡</m:t>
                    </m:r>
                    <m:r>
                      <a:rPr lang="en-IN" sz="3733" b="1">
                        <a:solidFill>
                          <a:srgbClr val="FFFF00"/>
                        </a:solidFill>
                        <a:latin typeface="Cambria Math"/>
                        <a:cs typeface="Times New Roman" panose="02020603050405020304" pitchFamily="18" charset="0"/>
                      </a:rPr>
                      <m:t>)</m:t>
                    </m:r>
                  </m:oMath>
                </a14:m>
                <a:r>
                  <a:rPr lang="en-IN" sz="3733" b="1" dirty="0">
                    <a:solidFill>
                      <a:srgbClr val="FFFF00"/>
                    </a:solidFill>
                    <a:latin typeface="Times New Roman" panose="02020603050405020304" pitchFamily="18" charset="0"/>
                    <a:cs typeface="Times New Roman" panose="02020603050405020304" pitchFamily="18" charset="0"/>
                  </a:rPr>
                  <a:t> </a:t>
                </a:r>
                <a:r>
                  <a:rPr lang="en-IN" sz="3733" b="1" dirty="0">
                    <a:solidFill>
                      <a:srgbClr val="FFFF00"/>
                    </a:solidFill>
                    <a:latin typeface="Kruti Dev 010" pitchFamily="2" charset="0"/>
                    <a:cs typeface="Times New Roman" panose="02020603050405020304" pitchFamily="18" charset="0"/>
                  </a:rPr>
                  <a:t>;k </a:t>
                </a:r>
                <a:r>
                  <a:rPr lang="en-IN" sz="3733" b="1" dirty="0" err="1">
                    <a:solidFill>
                      <a:srgbClr val="FFFF00"/>
                    </a:solidFill>
                    <a:latin typeface="Kruti Dev 010" pitchFamily="2" charset="0"/>
                    <a:cs typeface="Times New Roman" panose="02020603050405020304" pitchFamily="18" charset="0"/>
                  </a:rPr>
                  <a:t>rh</a:t>
                </a:r>
                <a:r>
                  <a:rPr lang="en-IN" sz="3733" b="1" dirty="0">
                    <a:solidFill>
                      <a:srgbClr val="FFFF00"/>
                    </a:solidFill>
                    <a:latin typeface="Kruti Dev 010" pitchFamily="2" charset="0"/>
                    <a:cs typeface="Times New Roman" panose="02020603050405020304" pitchFamily="18" charset="0"/>
                  </a:rPr>
                  <a:t>{.</a:t>
                </a:r>
                <a:r>
                  <a:rPr lang="en-IN" sz="3733" b="1" dirty="0" err="1">
                    <a:solidFill>
                      <a:srgbClr val="FFFF00"/>
                    </a:solidFill>
                    <a:latin typeface="Kruti Dev 010" pitchFamily="2" charset="0"/>
                    <a:cs typeface="Times New Roman" panose="02020603050405020304" pitchFamily="18" charset="0"/>
                  </a:rPr>
                  <a:t>krk</a:t>
                </a:r>
                <a:r>
                  <a:rPr lang="en-IN" sz="3733" b="1" dirty="0">
                    <a:solidFill>
                      <a:srgbClr val="FFFF00"/>
                    </a:solidFill>
                    <a:latin typeface="Kruti Dev 010" pitchFamily="2" charset="0"/>
                    <a:cs typeface="Times New Roman" panose="02020603050405020304" pitchFamily="18" charset="0"/>
                  </a:rPr>
                  <a:t> </a:t>
                </a:r>
                <a14:m>
                  <m:oMath xmlns:m="http://schemas.openxmlformats.org/officeDocument/2006/math">
                    <m:r>
                      <a:rPr lang="en-IN" sz="3733" b="1">
                        <a:solidFill>
                          <a:srgbClr val="FFFF00"/>
                        </a:solidFill>
                        <a:latin typeface="Cambria Math"/>
                        <a:cs typeface="Times New Roman" panose="02020603050405020304" pitchFamily="18" charset="0"/>
                      </a:rPr>
                      <m:t>(</m:t>
                    </m:r>
                    <m:r>
                      <a:rPr lang="en-IN" sz="3733" b="1">
                        <a:solidFill>
                          <a:srgbClr val="FFFF00"/>
                        </a:solidFill>
                        <a:latin typeface="Cambria Math"/>
                        <a:cs typeface="Times New Roman" panose="02020603050405020304" pitchFamily="18" charset="0"/>
                      </a:rPr>
                      <m:t>𝐒𝐡𝐫𝐢𝐥𝐥𝐧𝐞𝐬𝐬</m:t>
                    </m:r>
                    <m:r>
                      <a:rPr lang="en-IN" sz="3733" b="1">
                        <a:solidFill>
                          <a:srgbClr val="FFFF00"/>
                        </a:solidFill>
                        <a:latin typeface="Cambria Math"/>
                        <a:cs typeface="Times New Roman" panose="02020603050405020304" pitchFamily="18" charset="0"/>
                      </a:rPr>
                      <m:t>)</m:t>
                    </m:r>
                  </m:oMath>
                </a14:m>
                <a:r>
                  <a:rPr lang="en-IN" sz="3733" b="1" dirty="0">
                    <a:solidFill>
                      <a:srgbClr val="FFFF00"/>
                    </a:solidFill>
                    <a:latin typeface="Times New Roman" panose="02020603050405020304" pitchFamily="18" charset="0"/>
                    <a:cs typeface="Times New Roman" panose="02020603050405020304" pitchFamily="18" charset="0"/>
                  </a:rPr>
                  <a:t> </a:t>
                </a:r>
                <a:r>
                  <a:rPr lang="en-IN" sz="3733" b="1" dirty="0">
                    <a:solidFill>
                      <a:srgbClr val="FFFF00"/>
                    </a:solidFill>
                    <a:latin typeface="Kruti Dev 010" pitchFamily="2" charset="0"/>
                    <a:cs typeface="Times New Roman" panose="02020603050405020304" pitchFamily="18" charset="0"/>
                  </a:rPr>
                  <a:t>dk fu/</a:t>
                </a:r>
                <a:r>
                  <a:rPr lang="en-IN" sz="3733" b="1" dirty="0" err="1">
                    <a:solidFill>
                      <a:srgbClr val="FFFF00"/>
                    </a:solidFill>
                    <a:latin typeface="Kruti Dev 010" pitchFamily="2" charset="0"/>
                    <a:cs typeface="Times New Roman" panose="02020603050405020304" pitchFamily="18" charset="0"/>
                  </a:rPr>
                  <a:t>kkZj.k</a:t>
                </a:r>
                <a:r>
                  <a:rPr lang="en-IN" sz="3733" b="1" dirty="0">
                    <a:solidFill>
                      <a:srgbClr val="FFFF00"/>
                    </a:solidFill>
                    <a:latin typeface="Kruti Dev 010" pitchFamily="2" charset="0"/>
                    <a:cs typeface="Times New Roman" panose="02020603050405020304" pitchFamily="18" charset="0"/>
                  </a:rPr>
                  <a:t>  </a:t>
                </a:r>
                <a:endParaRPr lang="en-IN" sz="3733" b="1" dirty="0">
                  <a:solidFill>
                    <a:srgbClr val="FFFF00"/>
                  </a:solidFill>
                  <a:latin typeface="Times New Roman" panose="02020603050405020304" pitchFamily="18" charset="0"/>
                  <a:cs typeface="Times New Roman" panose="02020603050405020304" pitchFamily="18" charset="0"/>
                </a:endParaRPr>
              </a:p>
              <a:p>
                <a:r>
                  <a:rPr lang="en-IN" sz="3733" b="1" dirty="0">
                    <a:solidFill>
                      <a:srgbClr val="FFFF00"/>
                    </a:solidFill>
                    <a:latin typeface="Times New Roman" panose="02020603050405020304" pitchFamily="18" charset="0"/>
                    <a:cs typeface="Times New Roman" panose="02020603050405020304" pitchFamily="18" charset="0"/>
                  </a:rPr>
                  <a:t>Determination of pitch of  sound or sharpness is by </a:t>
                </a:r>
              </a:p>
              <a:p>
                <a:r>
                  <a:rPr lang="en-IN" sz="3733" b="1" dirty="0">
                    <a:latin typeface="Times New Roman" panose="02020603050405020304" pitchFamily="18" charset="0"/>
                    <a:cs typeface="Times New Roman" panose="02020603050405020304" pitchFamily="18" charset="0"/>
                  </a:rPr>
                  <a:t>(a) velocity of sound /</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ofu</a:t>
                </a:r>
                <a:r>
                  <a:rPr lang="en-IN" sz="3733" b="1" dirty="0">
                    <a:latin typeface="Kruti Dev 010" pitchFamily="2" charset="0"/>
                    <a:cs typeface="Times New Roman" panose="02020603050405020304" pitchFamily="18" charset="0"/>
                  </a:rPr>
                  <a:t> ds </a:t>
                </a:r>
                <a:r>
                  <a:rPr lang="en-IN" sz="3733" b="1" dirty="0" err="1">
                    <a:latin typeface="Kruti Dev 010" pitchFamily="2" charset="0"/>
                    <a:cs typeface="Times New Roman" panose="02020603050405020304" pitchFamily="18" charset="0"/>
                  </a:rPr>
                  <a:t>osx</a:t>
                </a:r>
                <a:r>
                  <a:rPr lang="en-IN" sz="3733" b="1" dirty="0">
                    <a:latin typeface="Kruti Dev 010" pitchFamily="2" charset="0"/>
                    <a:cs typeface="Times New Roman" panose="02020603050405020304" pitchFamily="18" charset="0"/>
                  </a:rPr>
                  <a:t> ls</a:t>
                </a:r>
              </a:p>
              <a:p>
                <a:r>
                  <a:rPr lang="en-IN" sz="3733" b="1" dirty="0">
                    <a:latin typeface="Times New Roman" panose="02020603050405020304" pitchFamily="18" charset="0"/>
                    <a:cs typeface="Times New Roman" panose="02020603050405020304" pitchFamily="18" charset="0"/>
                  </a:rPr>
                  <a:t>(b) the amplitude of sound/</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ofu</a:t>
                </a:r>
                <a:r>
                  <a:rPr lang="en-IN" sz="3733" b="1" dirty="0">
                    <a:latin typeface="Kruti Dev 010" pitchFamily="2" charset="0"/>
                    <a:cs typeface="Times New Roman" panose="02020603050405020304" pitchFamily="18" charset="0"/>
                  </a:rPr>
                  <a:t> ds </a:t>
                </a:r>
                <a:r>
                  <a:rPr lang="en-IN" sz="3733" b="1" dirty="0" err="1">
                    <a:latin typeface="Kruti Dev 010" pitchFamily="2" charset="0"/>
                    <a:cs typeface="Times New Roman" panose="02020603050405020304" pitchFamily="18" charset="0"/>
                  </a:rPr>
                  <a:t>vk;ke</a:t>
                </a:r>
                <a:r>
                  <a:rPr lang="en-IN" sz="3733" b="1" dirty="0">
                    <a:latin typeface="Kruti Dev 010" pitchFamily="2" charset="0"/>
                    <a:cs typeface="Times New Roman" panose="02020603050405020304" pitchFamily="18" charset="0"/>
                  </a:rPr>
                  <a:t> ls</a:t>
                </a:r>
              </a:p>
              <a:p>
                <a:r>
                  <a:rPr lang="en-IN" sz="3733" b="1" dirty="0">
                    <a:latin typeface="Times New Roman" panose="02020603050405020304" pitchFamily="18" charset="0"/>
                    <a:cs typeface="Times New Roman" panose="02020603050405020304" pitchFamily="18" charset="0"/>
                  </a:rPr>
                  <a:t>(c) frequency of sound /</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ofu</a:t>
                </a:r>
                <a:r>
                  <a:rPr lang="en-IN" sz="3733" b="1" dirty="0">
                    <a:latin typeface="Kruti Dev 010" pitchFamily="2" charset="0"/>
                    <a:cs typeface="Times New Roman" panose="02020603050405020304" pitchFamily="18" charset="0"/>
                  </a:rPr>
                  <a:t> dh </a:t>
                </a:r>
                <a:r>
                  <a:rPr lang="en-IN" sz="3733" b="1" dirty="0" err="1">
                    <a:latin typeface="Kruti Dev 010" pitchFamily="2" charset="0"/>
                    <a:cs typeface="Times New Roman" panose="02020603050405020304" pitchFamily="18" charset="0"/>
                  </a:rPr>
                  <a:t>vko`fÙk</a:t>
                </a:r>
                <a:r>
                  <a:rPr lang="en-IN" sz="3733" b="1" dirty="0">
                    <a:latin typeface="Kruti Dev 010" pitchFamily="2" charset="0"/>
                    <a:cs typeface="Times New Roman" panose="02020603050405020304" pitchFamily="18" charset="0"/>
                  </a:rPr>
                  <a:t> ls</a:t>
                </a:r>
              </a:p>
              <a:p>
                <a:r>
                  <a:rPr lang="en-IN" sz="3733" b="1" dirty="0">
                    <a:latin typeface="Times New Roman" panose="02020603050405020304" pitchFamily="18" charset="0"/>
                    <a:cs typeface="Times New Roman" panose="02020603050405020304" pitchFamily="18" charset="0"/>
                  </a:rPr>
                  <a:t>(d) Loudness of Sound /</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ofu</a:t>
                </a:r>
                <a:r>
                  <a:rPr lang="en-IN" sz="3733" b="1" dirty="0">
                    <a:latin typeface="Kruti Dev 010" pitchFamily="2" charset="0"/>
                    <a:cs typeface="Times New Roman" panose="02020603050405020304" pitchFamily="18" charset="0"/>
                  </a:rPr>
                  <a:t> dh </a:t>
                </a:r>
                <a:r>
                  <a:rPr lang="en-IN" sz="3733" b="1" dirty="0" err="1">
                    <a:latin typeface="Kruti Dev 010" pitchFamily="2" charset="0"/>
                    <a:cs typeface="Times New Roman" panose="02020603050405020304" pitchFamily="18" charset="0"/>
                  </a:rPr>
                  <a:t>izcyrk</a:t>
                </a:r>
                <a:r>
                  <a:rPr lang="en-IN" sz="3733" b="1" dirty="0">
                    <a:latin typeface="Kruti Dev 010" pitchFamily="2" charset="0"/>
                    <a:cs typeface="Times New Roman" panose="02020603050405020304" pitchFamily="18" charset="0"/>
                  </a:rPr>
                  <a:t> ls</a:t>
                </a:r>
              </a:p>
            </p:txBody>
          </p:sp>
        </mc:Choice>
        <mc:Fallback xmlns="">
          <p:sp>
            <p:nvSpPr>
              <p:cNvPr id="7" name="TextBox 6"/>
              <p:cNvSpPr txBox="1">
                <a:spLocks noRot="1" noChangeAspect="1" noMove="1" noResize="1" noEditPoints="1" noAdjustHandles="1" noChangeArrowheads="1" noChangeShapeType="1" noTextEdit="1"/>
              </p:cNvSpPr>
              <p:nvPr/>
            </p:nvSpPr>
            <p:spPr>
              <a:xfrm>
                <a:off x="551563" y="965424"/>
                <a:ext cx="11752732" cy="3539046"/>
              </a:xfrm>
              <a:prstGeom prst="rect">
                <a:avLst/>
              </a:prstGeom>
              <a:blipFill>
                <a:blip r:embed="rId2"/>
                <a:stretch>
                  <a:fillRect l="-1660" t="-2754" b="-6024"/>
                </a:stretch>
              </a:blipFill>
            </p:spPr>
            <p:txBody>
              <a:bodyPr/>
              <a:lstStyle/>
              <a:p>
                <a:r>
                  <a:rPr lang="en-US">
                    <a:noFill/>
                  </a:rPr>
                  <a:t> </a:t>
                </a:r>
              </a:p>
            </p:txBody>
          </p:sp>
        </mc:Fallback>
      </mc:AlternateContent>
    </p:spTree>
    <p:extLst>
      <p:ext uri="{BB962C8B-B14F-4D97-AF65-F5344CB8AC3E}">
        <p14:creationId xmlns:p14="http://schemas.microsoft.com/office/powerpoint/2010/main" val="249675572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219634" y="1129682"/>
                <a:ext cx="11752732" cy="3293594"/>
              </a:xfrm>
              <a:prstGeom prst="rect">
                <a:avLst/>
              </a:prstGeom>
              <a:noFill/>
            </p:spPr>
            <p:txBody>
              <a:bodyPr wrap="square" rtlCol="0">
                <a:spAutoFit/>
              </a:bodyPr>
              <a:lstStyle/>
              <a:p>
                <a:r>
                  <a:rPr lang="en-US" sz="3467" b="1" dirty="0" err="1">
                    <a:solidFill>
                      <a:srgbClr val="FFFF00"/>
                    </a:solidFill>
                    <a:latin typeface="Kruti Dev 010" pitchFamily="2" charset="0"/>
                    <a:cs typeface="Times New Roman" panose="02020603050405020304" pitchFamily="18" charset="0"/>
                  </a:rPr>
                  <a:t>iq</a:t>
                </a:r>
                <a:r>
                  <a:rPr lang="en-US" sz="3467" b="1" dirty="0">
                    <a:solidFill>
                      <a:srgbClr val="FFFF00"/>
                    </a:solidFill>
                    <a:latin typeface="Kruti Dev 010" pitchFamily="2" charset="0"/>
                    <a:cs typeface="Times New Roman" panose="02020603050405020304" pitchFamily="18" charset="0"/>
                  </a:rPr>
                  <a:t>:’</a:t>
                </a:r>
                <a:r>
                  <a:rPr lang="en-US" sz="3467" b="1" dirty="0" err="1">
                    <a:solidFill>
                      <a:srgbClr val="FFFF00"/>
                    </a:solidFill>
                    <a:latin typeface="Kruti Dev 010" pitchFamily="2" charset="0"/>
                    <a:cs typeface="Times New Roman" panose="02020603050405020304" pitchFamily="18" charset="0"/>
                  </a:rPr>
                  <a:t>kksa</a:t>
                </a:r>
                <a:r>
                  <a:rPr lang="en-US" sz="3467" b="1" dirty="0">
                    <a:solidFill>
                      <a:srgbClr val="FFFF00"/>
                    </a:solidFill>
                    <a:latin typeface="Kruti Dev 010" pitchFamily="2" charset="0"/>
                    <a:cs typeface="Times New Roman" panose="02020603050405020304" pitchFamily="18" charset="0"/>
                  </a:rPr>
                  <a:t> dh vis{kk </a:t>
                </a:r>
                <a:r>
                  <a:rPr lang="en-US" sz="3467" b="1" dirty="0" err="1">
                    <a:solidFill>
                      <a:srgbClr val="FFFF00"/>
                    </a:solidFill>
                    <a:latin typeface="Kruti Dev 010" pitchFamily="2" charset="0"/>
                    <a:cs typeface="Times New Roman" panose="02020603050405020304" pitchFamily="18" charset="0"/>
                  </a:rPr>
                  <a:t>fL</a:t>
                </a:r>
                <a:r>
                  <a:rPr lang="en-US" sz="3467" b="1" dirty="0">
                    <a:solidFill>
                      <a:srgbClr val="FFFF00"/>
                    </a:solidFill>
                    <a:latin typeface="Kruti Dev 010" pitchFamily="2" charset="0"/>
                    <a:cs typeface="Times New Roman" panose="02020603050405020304" pitchFamily="18" charset="0"/>
                  </a:rPr>
                  <a:t>=;</a:t>
                </a:r>
                <a:r>
                  <a:rPr lang="en-US" sz="3467" b="1" dirty="0" err="1">
                    <a:solidFill>
                      <a:srgbClr val="FFFF00"/>
                    </a:solidFill>
                    <a:latin typeface="Kruti Dev 010" pitchFamily="2" charset="0"/>
                    <a:cs typeface="Times New Roman" panose="02020603050405020304" pitchFamily="18" charset="0"/>
                  </a:rPr>
                  <a:t>ksa</a:t>
                </a:r>
                <a:r>
                  <a:rPr lang="en-US" sz="3467" b="1" dirty="0">
                    <a:solidFill>
                      <a:srgbClr val="FFFF00"/>
                    </a:solidFill>
                    <a:latin typeface="Kruti Dev 010" pitchFamily="2" charset="0"/>
                    <a:cs typeface="Times New Roman" panose="02020603050405020304" pitchFamily="18" charset="0"/>
                  </a:rPr>
                  <a:t> ds Loj ds rh{</a:t>
                </a:r>
                <a:r>
                  <a:rPr lang="en-US" sz="3467" b="1" dirty="0" err="1">
                    <a:solidFill>
                      <a:srgbClr val="FFFF00"/>
                    </a:solidFill>
                    <a:latin typeface="Kruti Dev 010" pitchFamily="2" charset="0"/>
                    <a:cs typeface="Times New Roman" panose="02020603050405020304" pitchFamily="18" charset="0"/>
                  </a:rPr>
                  <a:t>k.k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gksus</a:t>
                </a:r>
                <a:r>
                  <a:rPr lang="en-US" sz="3467" b="1" dirty="0">
                    <a:solidFill>
                      <a:srgbClr val="FFFF00"/>
                    </a:solidFill>
                    <a:latin typeface="Kruti Dev 010" pitchFamily="2" charset="0"/>
                    <a:cs typeface="Times New Roman" panose="02020603050405020304" pitchFamily="18" charset="0"/>
                  </a:rPr>
                  <a:t> ds </a:t>
                </a:r>
                <a:r>
                  <a:rPr lang="en-US" sz="3467" b="1" dirty="0" err="1">
                    <a:solidFill>
                      <a:srgbClr val="FFFF00"/>
                    </a:solidFill>
                    <a:latin typeface="Kruti Dev 010" pitchFamily="2" charset="0"/>
                    <a:cs typeface="Times New Roman" panose="02020603050405020304" pitchFamily="18" charset="0"/>
                  </a:rPr>
                  <a:t>dkj.k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mldh</a:t>
                </a:r>
                <a:r>
                  <a:rPr lang="en-US" sz="3467" b="1" dirty="0">
                    <a:solidFill>
                      <a:srgbClr val="FFFF00"/>
                    </a:solidFill>
                    <a:latin typeface="Kruti Dev 010" pitchFamily="2" charset="0"/>
                    <a:cs typeface="Times New Roman" panose="02020603050405020304" pitchFamily="18" charset="0"/>
                  </a:rPr>
                  <a:t> </a:t>
                </a:r>
              </a:p>
              <a:p>
                <a:r>
                  <a:rPr lang="en-IN" sz="3467" b="1" dirty="0">
                    <a:solidFill>
                      <a:srgbClr val="FFFF00"/>
                    </a:solidFill>
                    <a:latin typeface="Times New Roman" panose="02020603050405020304" pitchFamily="18" charset="0"/>
                    <a:cs typeface="Times New Roman" panose="02020603050405020304" pitchFamily="18" charset="0"/>
                  </a:rPr>
                  <a:t>the sharper voice of woman than that of men is due to</a:t>
                </a:r>
              </a:p>
              <a:p>
                <a:pPr marL="685783" indent="-685783">
                  <a:buAutoNum type="alphaLcParenBoth"/>
                </a:pPr>
                <a:r>
                  <a:rPr lang="en-IN" sz="3467" b="1" dirty="0">
                    <a:latin typeface="Times New Roman" panose="02020603050405020304" pitchFamily="18" charset="0"/>
                    <a:cs typeface="Times New Roman" panose="02020603050405020304" pitchFamily="18" charset="0"/>
                  </a:rPr>
                  <a:t>high frequency/ </a:t>
                </a:r>
                <a:r>
                  <a:rPr lang="en-IN" sz="3467" b="1" dirty="0" err="1">
                    <a:latin typeface="Kruti Dev 010" pitchFamily="2" charset="0"/>
                    <a:cs typeface="Times New Roman" panose="02020603050405020304" pitchFamily="18" charset="0"/>
                  </a:rPr>
                  <a:t>mPp</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vko`fÙk</a:t>
                </a:r>
                <a:r>
                  <a:rPr lang="en-IN" sz="3467" b="1" dirty="0">
                    <a:latin typeface="Kruti Dev 010" pitchFamily="2" charset="0"/>
                    <a:cs typeface="Times New Roman" panose="02020603050405020304" pitchFamily="18" charset="0"/>
                  </a:rPr>
                  <a:t> </a:t>
                </a:r>
              </a:p>
              <a:p>
                <a:r>
                  <a:rPr lang="en-IN" sz="3467" b="1" dirty="0">
                    <a:latin typeface="Times New Roman" panose="02020603050405020304" pitchFamily="18" charset="0"/>
                    <a:cs typeface="Times New Roman" panose="02020603050405020304" pitchFamily="18" charset="0"/>
                  </a:rPr>
                  <a:t>(b) higher amplitude/ </a:t>
                </a:r>
                <a:r>
                  <a:rPr lang="en-IN" sz="3467" b="1" dirty="0" err="1">
                    <a:latin typeface="Kruti Dev 010" pitchFamily="2" charset="0"/>
                    <a:cs typeface="Times New Roman" panose="02020603050405020304" pitchFamily="18" charset="0"/>
                  </a:rPr>
                  <a:t>mPp</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vk;ke</a:t>
                </a:r>
                <a:r>
                  <a:rPr lang="en-IN" sz="3467" b="1" dirty="0">
                    <a:latin typeface="Kruti Dev 010" pitchFamily="2" charset="0"/>
                    <a:cs typeface="Times New Roman" panose="02020603050405020304" pitchFamily="18" charset="0"/>
                  </a:rPr>
                  <a:t> </a:t>
                </a:r>
              </a:p>
              <a:p>
                <a:r>
                  <a:rPr lang="en-IN" sz="3467" b="1" dirty="0">
                    <a:latin typeface="Times New Roman" panose="02020603050405020304" pitchFamily="18" charset="0"/>
                    <a:cs typeface="Times New Roman" panose="02020603050405020304" pitchFamily="18" charset="0"/>
                  </a:rPr>
                  <a:t>(c) low frequency/ </a:t>
                </a:r>
                <a:r>
                  <a:rPr lang="en-IN" sz="3467" b="1" dirty="0" err="1">
                    <a:latin typeface="Kruti Dev 010" pitchFamily="2" charset="0"/>
                    <a:cs typeface="Times New Roman" panose="02020603050405020304" pitchFamily="18" charset="0"/>
                  </a:rPr>
                  <a:t>fuEu</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vko`fÙk</a:t>
                </a:r>
                <a:r>
                  <a:rPr lang="en-IN" sz="3467" b="1" dirty="0">
                    <a:latin typeface="Kruti Dev 010" pitchFamily="2" charset="0"/>
                    <a:cs typeface="Times New Roman" panose="02020603050405020304" pitchFamily="18" charset="0"/>
                  </a:rPr>
                  <a:t> </a:t>
                </a:r>
              </a:p>
              <a:p>
                <a:r>
                  <a:rPr lang="en-IN" sz="3467" b="1" dirty="0">
                    <a:latin typeface="Times New Roman" panose="02020603050405020304" pitchFamily="18" charset="0"/>
                    <a:cs typeface="Times New Roman" panose="02020603050405020304" pitchFamily="18" charset="0"/>
                  </a:rPr>
                  <a:t>(d) have weak speech </a:t>
                </a:r>
                <a:r>
                  <a:rPr lang="en-IN" sz="3467" b="1" dirty="0" err="1">
                    <a:latin typeface="Times New Roman" panose="02020603050405020304" pitchFamily="18" charset="0"/>
                    <a:cs typeface="Times New Roman" panose="02020603050405020304" pitchFamily="18" charset="0"/>
                  </a:rPr>
                  <a:t>fibers</a:t>
                </a:r>
                <a:r>
                  <a:rPr lang="en-IN" sz="3467" b="1" dirty="0">
                    <a:latin typeface="Times New Roman" panose="02020603050405020304" pitchFamily="18" charset="0"/>
                    <a:cs typeface="Times New Roman" panose="02020603050405020304" pitchFamily="18" charset="0"/>
                  </a:rPr>
                  <a:t> /</a:t>
                </a:r>
                <a:r>
                  <a:rPr lang="en-IN" sz="3467" b="1" dirty="0" err="1">
                    <a:latin typeface="Kruti Dev 010" pitchFamily="2" charset="0"/>
                    <a:cs typeface="Times New Roman" panose="02020603050405020304" pitchFamily="18" charset="0"/>
                  </a:rPr>
                  <a:t>detksj</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okd</a:t>
                </a:r>
                <a:r>
                  <a:rPr lang="en-IN" sz="3467" b="1" dirty="0">
                    <a:latin typeface="Kruti Dev 010" pitchFamily="2" charset="0"/>
                    <a:cs typeface="Times New Roman" panose="02020603050405020304" pitchFamily="18" charset="0"/>
                  </a:rPr>
                  <a:t> &amp;</a:t>
                </a:r>
                <a:r>
                  <a:rPr lang="en-IN" sz="3467" b="1" dirty="0" err="1">
                    <a:latin typeface="Kruti Dev 010" pitchFamily="2" charset="0"/>
                    <a:cs typeface="Times New Roman" panose="02020603050405020304" pitchFamily="18" charset="0"/>
                  </a:rPr>
                  <a:t>rUrq</a:t>
                </a:r>
                <a:r>
                  <a:rPr lang="en-IN" sz="3467" b="1" dirty="0">
                    <a:latin typeface="Kruti Dev 010" pitchFamily="2" charset="0"/>
                    <a:cs typeface="Times New Roman" panose="02020603050405020304" pitchFamily="18" charset="0"/>
                  </a:rPr>
                  <a:t> </a:t>
                </a:r>
                <a14:m>
                  <m:oMath xmlns:m="http://schemas.openxmlformats.org/officeDocument/2006/math">
                    <m:r>
                      <a:rPr lang="en-IN" sz="3467" b="1">
                        <a:latin typeface="Cambria Math"/>
                        <a:cs typeface="Times New Roman" panose="02020603050405020304" pitchFamily="18" charset="0"/>
                      </a:rPr>
                      <m:t>(</m:t>
                    </m:r>
                    <m:r>
                      <a:rPr lang="en-IN" sz="3467" b="1">
                        <a:latin typeface="Cambria Math"/>
                        <a:cs typeface="Times New Roman" panose="02020603050405020304" pitchFamily="18" charset="0"/>
                      </a:rPr>
                      <m:t>𝐯𝐨𝐜𝐚𝐥</m:t>
                    </m:r>
                    <m:r>
                      <a:rPr lang="en-IN" sz="3467" b="1">
                        <a:latin typeface="Cambria Math"/>
                        <a:cs typeface="Times New Roman" panose="02020603050405020304" pitchFamily="18" charset="0"/>
                      </a:rPr>
                      <m:t> </m:t>
                    </m:r>
                    <m:r>
                      <a:rPr lang="en-IN" sz="3467" b="1">
                        <a:latin typeface="Cambria Math"/>
                        <a:cs typeface="Times New Roman" panose="02020603050405020304" pitchFamily="18" charset="0"/>
                      </a:rPr>
                      <m:t>𝐜𝐨𝐫𝐝</m:t>
                    </m:r>
                    <m:r>
                      <a:rPr lang="en-IN" sz="3467" b="1">
                        <a:latin typeface="Cambria Math"/>
                        <a:cs typeface="Times New Roman" panose="02020603050405020304" pitchFamily="18" charset="0"/>
                      </a:rPr>
                      <m:t>)</m:t>
                    </m:r>
                  </m:oMath>
                </a14:m>
                <a:r>
                  <a:rPr lang="en-IN" sz="3467" b="1" dirty="0">
                    <a:latin typeface="Kruti Dev 010" pitchFamily="2" charset="0"/>
                    <a:cs typeface="Times New Roman" panose="02020603050405020304" pitchFamily="18" charset="0"/>
                  </a:rPr>
                  <a:t> </a:t>
                </a:r>
              </a:p>
            </p:txBody>
          </p:sp>
        </mc:Choice>
        <mc:Fallback xmlns="">
          <p:sp>
            <p:nvSpPr>
              <p:cNvPr id="7" name="TextBox 6"/>
              <p:cNvSpPr txBox="1">
                <a:spLocks noRot="1" noChangeAspect="1" noMove="1" noResize="1" noEditPoints="1" noAdjustHandles="1" noChangeArrowheads="1" noChangeShapeType="1" noTextEdit="1"/>
              </p:cNvSpPr>
              <p:nvPr/>
            </p:nvSpPr>
            <p:spPr>
              <a:xfrm>
                <a:off x="219634" y="1129682"/>
                <a:ext cx="11752732" cy="3293594"/>
              </a:xfrm>
              <a:prstGeom prst="rect">
                <a:avLst/>
              </a:prstGeom>
              <a:blipFill>
                <a:blip r:embed="rId2"/>
                <a:stretch>
                  <a:fillRect l="-1452" t="-2588" b="-5545"/>
                </a:stretch>
              </a:blipFill>
            </p:spPr>
            <p:txBody>
              <a:bodyPr/>
              <a:lstStyle/>
              <a:p>
                <a:r>
                  <a:rPr lang="en-US">
                    <a:noFill/>
                  </a:rPr>
                  <a:t> </a:t>
                </a:r>
              </a:p>
            </p:txBody>
          </p:sp>
        </mc:Fallback>
      </mc:AlternateContent>
    </p:spTree>
    <p:extLst>
      <p:ext uri="{BB962C8B-B14F-4D97-AF65-F5344CB8AC3E}">
        <p14:creationId xmlns:p14="http://schemas.microsoft.com/office/powerpoint/2010/main" val="166134819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1135772" y="1035455"/>
            <a:ext cx="11752732" cy="3293594"/>
          </a:xfrm>
          <a:prstGeom prst="rect">
            <a:avLst/>
          </a:prstGeom>
          <a:noFill/>
        </p:spPr>
        <p:txBody>
          <a:bodyPr wrap="square" rtlCol="0">
            <a:spAutoFit/>
          </a:bodyPr>
          <a:lstStyle/>
          <a:p>
            <a:r>
              <a:rPr lang="en-IN" sz="3467" b="1" dirty="0">
                <a:solidFill>
                  <a:srgbClr val="FFFF00"/>
                </a:solidFill>
                <a:latin typeface="Kruti Dev 010" pitchFamily="2" charset="0"/>
                <a:cs typeface="Times New Roman" panose="02020603050405020304" pitchFamily="18" charset="0"/>
              </a:rPr>
              <a:t>/</a:t>
            </a:r>
            <a:r>
              <a:rPr lang="en-IN" sz="3467" b="1" dirty="0" err="1">
                <a:solidFill>
                  <a:srgbClr val="FFFF00"/>
                </a:solidFill>
                <a:latin typeface="Kruti Dev 010" pitchFamily="2" charset="0"/>
                <a:cs typeface="Times New Roman" panose="02020603050405020304" pitchFamily="18" charset="0"/>
              </a:rPr>
              <a:t>ofu</a:t>
            </a:r>
            <a:r>
              <a:rPr lang="en-IN" sz="3467" b="1" dirty="0">
                <a:solidFill>
                  <a:srgbClr val="FFFF00"/>
                </a:solidFill>
                <a:latin typeface="Kruti Dev 010" pitchFamily="2" charset="0"/>
                <a:cs typeface="Times New Roman" panose="02020603050405020304" pitchFamily="18" charset="0"/>
              </a:rPr>
              <a:t> dh </a:t>
            </a:r>
            <a:r>
              <a:rPr lang="en-IN" sz="3467" b="1" dirty="0" err="1">
                <a:solidFill>
                  <a:srgbClr val="FFFF00"/>
                </a:solidFill>
                <a:latin typeface="Kruti Dev 010" pitchFamily="2" charset="0"/>
                <a:cs typeface="Times New Roman" panose="02020603050405020304" pitchFamily="18" charset="0"/>
              </a:rPr>
              <a:t>izcyrk</a:t>
            </a:r>
            <a:r>
              <a:rPr lang="en-IN" sz="3467" b="1" dirty="0">
                <a:solidFill>
                  <a:srgbClr val="FFFF00"/>
                </a:solidFill>
                <a:latin typeface="Kruti Dev 010" pitchFamily="2" charset="0"/>
                <a:cs typeface="Times New Roman" panose="02020603050405020304" pitchFamily="18" charset="0"/>
              </a:rPr>
              <a:t> dk fu/</a:t>
            </a:r>
            <a:r>
              <a:rPr lang="en-IN" sz="3467" b="1" dirty="0" err="1">
                <a:solidFill>
                  <a:srgbClr val="FFFF00"/>
                </a:solidFill>
                <a:latin typeface="Kruti Dev 010" pitchFamily="2" charset="0"/>
                <a:cs typeface="Times New Roman" panose="02020603050405020304" pitchFamily="18" charset="0"/>
              </a:rPr>
              <a:t>kkZj.k</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mlds</a:t>
            </a:r>
            <a:r>
              <a:rPr lang="en-IN" sz="3467" b="1" dirty="0">
                <a:solidFill>
                  <a:srgbClr val="FFFF00"/>
                </a:solidFill>
                <a:latin typeface="Kruti Dev 010" pitchFamily="2" charset="0"/>
                <a:cs typeface="Times New Roman" panose="02020603050405020304" pitchFamily="18" charset="0"/>
              </a:rPr>
              <a:t> </a:t>
            </a:r>
            <a:endParaRPr lang="en-IN" sz="3467" b="1" dirty="0">
              <a:solidFill>
                <a:srgbClr val="FFFF00"/>
              </a:solidFill>
              <a:latin typeface="Times New Roman" panose="02020603050405020304" pitchFamily="18" charset="0"/>
              <a:cs typeface="Times New Roman" panose="02020603050405020304" pitchFamily="18" charset="0"/>
            </a:endParaRPr>
          </a:p>
          <a:p>
            <a:r>
              <a:rPr lang="en-IN" sz="3467" b="1" dirty="0">
                <a:solidFill>
                  <a:srgbClr val="FFFF00"/>
                </a:solidFill>
                <a:latin typeface="Times New Roman" panose="02020603050405020304" pitchFamily="18" charset="0"/>
                <a:cs typeface="Times New Roman" panose="02020603050405020304" pitchFamily="18" charset="0"/>
              </a:rPr>
              <a:t>Determination of loudness of sound by its  </a:t>
            </a:r>
          </a:p>
          <a:p>
            <a:r>
              <a:rPr lang="en-IN" sz="3467" b="1" dirty="0">
                <a:latin typeface="Times New Roman" panose="02020603050405020304" pitchFamily="18" charset="0"/>
                <a:cs typeface="Times New Roman" panose="02020603050405020304" pitchFamily="18" charset="0"/>
              </a:rPr>
              <a:t>(a) amplitude /</a:t>
            </a:r>
            <a:r>
              <a:rPr lang="en-IN" sz="3467" b="1" dirty="0" err="1">
                <a:latin typeface="Kruti Dev 010" pitchFamily="2" charset="0"/>
                <a:cs typeface="Times New Roman" panose="02020603050405020304" pitchFamily="18" charset="0"/>
              </a:rPr>
              <a:t>vk;ke</a:t>
            </a:r>
            <a:r>
              <a:rPr lang="en-IN" sz="3467" b="1" dirty="0">
                <a:latin typeface="Kruti Dev 010" pitchFamily="2" charset="0"/>
                <a:cs typeface="Times New Roman" panose="02020603050405020304" pitchFamily="18" charset="0"/>
              </a:rPr>
              <a:t> ls </a:t>
            </a:r>
            <a:r>
              <a:rPr lang="en-IN" sz="3467" b="1" dirty="0" err="1">
                <a:latin typeface="Kruti Dev 010" pitchFamily="2" charset="0"/>
                <a:cs typeface="Times New Roman" panose="02020603050405020304" pitchFamily="18" charset="0"/>
              </a:rPr>
              <a:t>djrs</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gSA</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(b) frequency /</a:t>
            </a:r>
            <a:r>
              <a:rPr lang="en-IN" sz="3467" b="1" dirty="0" err="1">
                <a:latin typeface="Kruti Dev 010" pitchFamily="2" charset="0"/>
                <a:cs typeface="Times New Roman" panose="02020603050405020304" pitchFamily="18" charset="0"/>
              </a:rPr>
              <a:t>vko`fÙk</a:t>
            </a:r>
            <a:r>
              <a:rPr lang="en-IN" sz="3467" b="1" dirty="0">
                <a:latin typeface="Kruti Dev 010" pitchFamily="2" charset="0"/>
                <a:cs typeface="Times New Roman" panose="02020603050405020304" pitchFamily="18" charset="0"/>
              </a:rPr>
              <a:t> ls </a:t>
            </a:r>
            <a:r>
              <a:rPr lang="en-IN" sz="3467" b="1" dirty="0" err="1">
                <a:latin typeface="Kruti Dev 010" pitchFamily="2" charset="0"/>
                <a:cs typeface="Times New Roman" panose="02020603050405020304" pitchFamily="18" charset="0"/>
              </a:rPr>
              <a:t>djrs</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gSA</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(c) wavelength /</a:t>
            </a:r>
            <a:r>
              <a:rPr lang="en-IN" sz="3467" b="1" dirty="0" err="1">
                <a:latin typeface="Kruti Dev 010" pitchFamily="2" charset="0"/>
                <a:cs typeface="Times New Roman" panose="02020603050405020304" pitchFamily="18" charset="0"/>
              </a:rPr>
              <a:t>rjaxnS</a:t>
            </a:r>
            <a:r>
              <a:rPr lang="en-IN" sz="3467" b="1" dirty="0">
                <a:latin typeface="Kruti Dev 010" pitchFamily="2" charset="0"/>
                <a:cs typeface="Times New Roman" panose="02020603050405020304" pitchFamily="18" charset="0"/>
              </a:rPr>
              <a:t>/;Z </a:t>
            </a:r>
            <a:r>
              <a:rPr lang="en-IN" sz="3467" b="1" dirty="0" err="1">
                <a:latin typeface="Kruti Dev 010" pitchFamily="2" charset="0"/>
                <a:cs typeface="Times New Roman" panose="02020603050405020304" pitchFamily="18" charset="0"/>
              </a:rPr>
              <a:t>ls</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djrs</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gSaA</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(d) velocity /</a:t>
            </a:r>
            <a:r>
              <a:rPr lang="en-IN" sz="3467" b="1" dirty="0" err="1">
                <a:latin typeface="Kruti Dev 010" pitchFamily="2" charset="0"/>
                <a:cs typeface="Times New Roman" panose="02020603050405020304" pitchFamily="18" charset="0"/>
              </a:rPr>
              <a:t>osx</a:t>
            </a:r>
            <a:r>
              <a:rPr lang="en-IN" sz="3467" b="1" dirty="0">
                <a:latin typeface="Kruti Dev 010" pitchFamily="2" charset="0"/>
                <a:cs typeface="Times New Roman" panose="02020603050405020304" pitchFamily="18" charset="0"/>
              </a:rPr>
              <a:t> ls </a:t>
            </a:r>
            <a:r>
              <a:rPr lang="en-IN" sz="3467" b="1" dirty="0" err="1">
                <a:latin typeface="Kruti Dev 010" pitchFamily="2" charset="0"/>
                <a:cs typeface="Times New Roman" panose="02020603050405020304" pitchFamily="18" charset="0"/>
              </a:rPr>
              <a:t>djrs</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gSA</a:t>
            </a:r>
            <a:endParaRPr lang="en-IN" sz="3467"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268770491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1407762" y="1203455"/>
            <a:ext cx="11752732" cy="3293594"/>
          </a:xfrm>
          <a:prstGeom prst="rect">
            <a:avLst/>
          </a:prstGeom>
          <a:noFill/>
        </p:spPr>
        <p:txBody>
          <a:bodyPr wrap="square" rtlCol="0">
            <a:spAutoFit/>
          </a:bodyPr>
          <a:lstStyle/>
          <a:p>
            <a:r>
              <a:rPr lang="en-IN" sz="3467" b="1" dirty="0">
                <a:solidFill>
                  <a:srgbClr val="FFFF00"/>
                </a:solidFill>
                <a:latin typeface="Kruti Dev 010" pitchFamily="2" charset="0"/>
                <a:cs typeface="Times New Roman" panose="02020603050405020304" pitchFamily="18" charset="0"/>
              </a:rPr>
              <a:t>/</a:t>
            </a:r>
            <a:r>
              <a:rPr lang="en-IN" sz="3467" b="1" dirty="0" err="1">
                <a:solidFill>
                  <a:srgbClr val="FFFF00"/>
                </a:solidFill>
                <a:latin typeface="Kruti Dev 010" pitchFamily="2" charset="0"/>
                <a:cs typeface="Times New Roman" panose="02020603050405020304" pitchFamily="18" charset="0"/>
              </a:rPr>
              <a:t>ofu</a:t>
            </a:r>
            <a:r>
              <a:rPr lang="en-IN" sz="3467" b="1" dirty="0">
                <a:solidFill>
                  <a:srgbClr val="FFFF00"/>
                </a:solidFill>
                <a:latin typeface="Kruti Dev 010" pitchFamily="2" charset="0"/>
                <a:cs typeface="Times New Roman" panose="02020603050405020304" pitchFamily="18" charset="0"/>
              </a:rPr>
              <a:t> dk </a:t>
            </a:r>
            <a:r>
              <a:rPr lang="en-IN" sz="3467" b="1" dirty="0" err="1">
                <a:solidFill>
                  <a:srgbClr val="FFFF00"/>
                </a:solidFill>
                <a:latin typeface="Kruti Dev 010" pitchFamily="2" charset="0"/>
                <a:cs typeface="Times New Roman" panose="02020603050405020304" pitchFamily="18" charset="0"/>
              </a:rPr>
              <a:t>vf</a:t>
            </a:r>
            <a:r>
              <a:rPr lang="en-IN" sz="3467" b="1" dirty="0">
                <a:solidFill>
                  <a:srgbClr val="FFFF00"/>
                </a:solidFill>
                <a:latin typeface="Kruti Dev 010" pitchFamily="2" charset="0"/>
                <a:cs typeface="Times New Roman" panose="02020603050405020304" pitchFamily="18" charset="0"/>
              </a:rPr>
              <a:t>/</a:t>
            </a:r>
            <a:r>
              <a:rPr lang="en-IN" sz="3467" b="1" dirty="0" err="1">
                <a:solidFill>
                  <a:srgbClr val="FFFF00"/>
                </a:solidFill>
                <a:latin typeface="Kruti Dev 010" pitchFamily="2" charset="0"/>
                <a:cs typeface="Times New Roman" panose="02020603050405020304" pitchFamily="18" charset="0"/>
              </a:rPr>
              <a:t>kdre</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osx</a:t>
            </a:r>
            <a:endParaRPr lang="en-IN" sz="3467" b="1" dirty="0">
              <a:solidFill>
                <a:srgbClr val="FFFF00"/>
              </a:solidFill>
              <a:latin typeface="Times New Roman" panose="02020603050405020304" pitchFamily="18" charset="0"/>
              <a:cs typeface="Times New Roman" panose="02020603050405020304" pitchFamily="18" charset="0"/>
            </a:endParaRPr>
          </a:p>
          <a:p>
            <a:r>
              <a:rPr lang="en-IN" sz="3467" b="1" dirty="0">
                <a:solidFill>
                  <a:srgbClr val="FFFF00"/>
                </a:solidFill>
                <a:latin typeface="Times New Roman" panose="02020603050405020304" pitchFamily="18" charset="0"/>
                <a:cs typeface="Times New Roman" panose="02020603050405020304" pitchFamily="18" charset="0"/>
              </a:rPr>
              <a:t>Maximum speed of sound </a:t>
            </a:r>
          </a:p>
          <a:p>
            <a:r>
              <a:rPr lang="en-IN" sz="3467" b="1" dirty="0">
                <a:latin typeface="Times New Roman" panose="02020603050405020304" pitchFamily="18" charset="0"/>
                <a:cs typeface="Times New Roman" panose="02020603050405020304" pitchFamily="18" charset="0"/>
              </a:rPr>
              <a:t>(a) occurs in a vacuum/</a:t>
            </a:r>
            <a:r>
              <a:rPr lang="en-IN" sz="3467" b="1" dirty="0" err="1">
                <a:latin typeface="Kruti Dev 010" pitchFamily="2" charset="0"/>
                <a:cs typeface="Times New Roman" panose="02020603050405020304" pitchFamily="18" charset="0"/>
              </a:rPr>
              <a:t>fuokZr</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esa</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gksrk</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gSA</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(b) occurs in air /</a:t>
            </a:r>
            <a:r>
              <a:rPr lang="en-IN" sz="3467" b="1" dirty="0" err="1">
                <a:latin typeface="Kruti Dev 010" pitchFamily="2" charset="0"/>
                <a:cs typeface="Times New Roman" panose="02020603050405020304" pitchFamily="18" charset="0"/>
              </a:rPr>
              <a:t>ok;q</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esa</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gksrk</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gSA</a:t>
            </a:r>
            <a:r>
              <a:rPr lang="en-IN" sz="3467" b="1" dirty="0">
                <a:latin typeface="Kruti Dev 010" pitchFamily="2" charset="0"/>
                <a:cs typeface="Times New Roman" panose="02020603050405020304" pitchFamily="18" charset="0"/>
              </a:rPr>
              <a:t> </a:t>
            </a:r>
          </a:p>
          <a:p>
            <a:r>
              <a:rPr lang="en-IN" sz="3467" b="1" dirty="0">
                <a:latin typeface="Times New Roman" panose="02020603050405020304" pitchFamily="18" charset="0"/>
                <a:cs typeface="Times New Roman" panose="02020603050405020304" pitchFamily="18" charset="0"/>
              </a:rPr>
              <a:t>(c) occurs in water/ </a:t>
            </a:r>
            <a:r>
              <a:rPr lang="en-IN" sz="3467" b="1" dirty="0" err="1">
                <a:latin typeface="Kruti Dev 010" pitchFamily="2" charset="0"/>
                <a:cs typeface="Times New Roman" panose="02020603050405020304" pitchFamily="18" charset="0"/>
              </a:rPr>
              <a:t>ty</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esa</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gksrk</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gSA</a:t>
            </a:r>
            <a:r>
              <a:rPr lang="en-IN" sz="3467" b="1" dirty="0">
                <a:latin typeface="Kruti Dev 010" pitchFamily="2" charset="0"/>
                <a:cs typeface="Times New Roman" panose="02020603050405020304" pitchFamily="18" charset="0"/>
              </a:rPr>
              <a:t> </a:t>
            </a:r>
          </a:p>
          <a:p>
            <a:r>
              <a:rPr lang="en-IN" sz="3467" b="1" dirty="0">
                <a:latin typeface="Times New Roman" panose="02020603050405020304" pitchFamily="18" charset="0"/>
                <a:cs typeface="Times New Roman" panose="02020603050405020304" pitchFamily="18" charset="0"/>
              </a:rPr>
              <a:t>(d) occurs in steel  /</a:t>
            </a:r>
            <a:r>
              <a:rPr lang="en-IN" sz="3467" b="1" dirty="0" err="1">
                <a:latin typeface="Kruti Dev 010" pitchFamily="2" charset="0"/>
                <a:cs typeface="Times New Roman" panose="02020603050405020304" pitchFamily="18" charset="0"/>
              </a:rPr>
              <a:t>bLikr</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esa</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gksrk</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gSA</a:t>
            </a:r>
            <a:r>
              <a:rPr lang="en-IN" sz="3467" b="1" dirty="0">
                <a:latin typeface="Kruti Dev 010" pitchFamily="2" charset="0"/>
                <a:cs typeface="Times New Roman" panose="02020603050405020304" pitchFamily="18" charset="0"/>
              </a:rPr>
              <a:t> </a:t>
            </a:r>
          </a:p>
        </p:txBody>
      </p:sp>
    </p:spTree>
    <p:extLst>
      <p:ext uri="{BB962C8B-B14F-4D97-AF65-F5344CB8AC3E}">
        <p14:creationId xmlns:p14="http://schemas.microsoft.com/office/powerpoint/2010/main" val="606013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236593" y="6302326"/>
            <a:ext cx="1842868" cy="351692"/>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Bookman Old Style" panose="02050604050505020204" pitchFamily="18" charset="0"/>
              </a:rPr>
              <a:t>Sonu</a:t>
            </a:r>
            <a:r>
              <a:rPr lang="en-US" sz="2800" b="1" dirty="0">
                <a:latin typeface="Bookman Old Style" panose="02050604050505020204" pitchFamily="18" charset="0"/>
              </a:rPr>
              <a:t> Sir</a:t>
            </a:r>
          </a:p>
        </p:txBody>
      </p:sp>
      <p:sp>
        <p:nvSpPr>
          <p:cNvPr id="5" name="Rectangle 4"/>
          <p:cNvSpPr/>
          <p:nvPr/>
        </p:nvSpPr>
        <p:spPr>
          <a:xfrm>
            <a:off x="112543" y="6119446"/>
            <a:ext cx="1589649" cy="463062"/>
          </a:xfrm>
          <a:prstGeom prst="rect">
            <a:avLst/>
          </a:prstGeom>
          <a:solidFill>
            <a:srgbClr val="00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Bookman Old Style" panose="02050604050505020204" pitchFamily="18" charset="0"/>
              </a:rPr>
              <a:t>Physics</a:t>
            </a:r>
          </a:p>
        </p:txBody>
      </p:sp>
      <p:sp>
        <p:nvSpPr>
          <p:cNvPr id="9" name="TextBox 8">
            <a:extLst>
              <a:ext uri="{FF2B5EF4-FFF2-40B4-BE49-F238E27FC236}">
                <a16:creationId xmlns:a16="http://schemas.microsoft.com/office/drawing/2014/main" id="{CCE032AC-11D0-58CA-6CE1-8D0005B680E7}"/>
              </a:ext>
            </a:extLst>
          </p:cNvPr>
          <p:cNvSpPr txBox="1"/>
          <p:nvPr/>
        </p:nvSpPr>
        <p:spPr>
          <a:xfrm>
            <a:off x="2914957" y="1010245"/>
            <a:ext cx="8039089" cy="5847755"/>
          </a:xfrm>
          <a:prstGeom prst="rect">
            <a:avLst/>
          </a:prstGeom>
          <a:noFill/>
        </p:spPr>
        <p:txBody>
          <a:bodyPr wrap="square">
            <a:spAutoFit/>
          </a:bodyPr>
          <a:lstStyle/>
          <a:p>
            <a:pPr algn="l" fontAlgn="base"/>
            <a:r>
              <a:rPr lang="en-US" sz="2600" b="1" i="0" dirty="0">
                <a:effectLst/>
                <a:latin typeface="Bookman Old Style" panose="02050604050505020204" pitchFamily="18" charset="0"/>
              </a:rPr>
              <a:t>Which of the following quantities have same dimensions?</a:t>
            </a:r>
            <a:r>
              <a:rPr lang="en-US" sz="2600" b="1" dirty="0">
                <a:latin typeface="Bookman Old Style" panose="02050604050505020204" pitchFamily="18" charset="0"/>
              </a:rPr>
              <a:t/>
            </a:r>
            <a:br>
              <a:rPr lang="en-US" sz="2600" b="1" dirty="0">
                <a:latin typeface="Bookman Old Style" panose="02050604050505020204" pitchFamily="18" charset="0"/>
              </a:rPr>
            </a:br>
            <a:r>
              <a:rPr lang="en-US" sz="2600" b="1" i="0" dirty="0">
                <a:effectLst/>
                <a:latin typeface="Bookman Old Style" panose="02050604050505020204" pitchFamily="18" charset="0"/>
              </a:rPr>
              <a:t>(A) Impulse and Linear Momentum</a:t>
            </a:r>
          </a:p>
          <a:p>
            <a:pPr algn="l" fontAlgn="base"/>
            <a:r>
              <a:rPr lang="en-US" sz="2600" b="1" i="0" dirty="0">
                <a:effectLst/>
                <a:latin typeface="Bookman Old Style" panose="02050604050505020204" pitchFamily="18" charset="0"/>
              </a:rPr>
              <a:t>(B) </a:t>
            </a:r>
            <a:r>
              <a:rPr lang="en-US" sz="2600" b="1" dirty="0">
                <a:latin typeface="Bookman Old Style" panose="02050604050505020204" pitchFamily="18" charset="0"/>
              </a:rPr>
              <a:t>Resistance and Conduction</a:t>
            </a:r>
            <a:endParaRPr lang="en-US" sz="2600" b="1" i="0" dirty="0">
              <a:effectLst/>
              <a:latin typeface="Bookman Old Style" panose="02050604050505020204" pitchFamily="18" charset="0"/>
            </a:endParaRPr>
          </a:p>
          <a:p>
            <a:pPr algn="l" fontAlgn="base"/>
            <a:r>
              <a:rPr lang="en-US" sz="2600" b="1" i="0" dirty="0">
                <a:effectLst/>
                <a:latin typeface="Bookman Old Style" panose="02050604050505020204" pitchFamily="18" charset="0"/>
              </a:rPr>
              <a:t>(C) Power of Lens and Wave Number</a:t>
            </a:r>
          </a:p>
          <a:p>
            <a:pPr fontAlgn="base"/>
            <a:r>
              <a:rPr lang="en-US" sz="2600" b="1" i="0" dirty="0">
                <a:effectLst/>
                <a:latin typeface="Bookman Old Style" panose="02050604050505020204" pitchFamily="18" charset="0"/>
              </a:rPr>
              <a:t>(D) both a and c</a:t>
            </a:r>
            <a:endParaRPr lang="en-US" sz="2600" b="1" dirty="0">
              <a:latin typeface="Bookman Old Style" panose="02050604050505020204" pitchFamily="18" charset="0"/>
            </a:endParaRPr>
          </a:p>
          <a:p>
            <a:pPr fontAlgn="base"/>
            <a:endParaRPr lang="en-US" sz="2600" b="1" dirty="0">
              <a:solidFill>
                <a:schemeClr val="bg1"/>
              </a:solidFill>
              <a:latin typeface="Bookman Old Style" panose="02050604050505020204" pitchFamily="18" charset="0"/>
            </a:endParaRPr>
          </a:p>
          <a:p>
            <a:pPr fontAlgn="base"/>
            <a:r>
              <a:rPr lang="hi-IN" sz="2800" b="1" dirty="0">
                <a:solidFill>
                  <a:srgbClr val="FFFF00"/>
                </a:solidFill>
                <a:effectLst/>
                <a:cs typeface="Nirmala UI" panose="020B0502040204020203" pitchFamily="34" charset="0"/>
              </a:rPr>
              <a:t>निम्नलिखित में से किस मात्रा का आयाम समान है?</a:t>
            </a:r>
            <a:br>
              <a:rPr lang="hi-IN" sz="2800" b="1" dirty="0">
                <a:solidFill>
                  <a:srgbClr val="FFFF00"/>
                </a:solidFill>
                <a:effectLst/>
                <a:cs typeface="Nirmala UI" panose="020B0502040204020203" pitchFamily="34" charset="0"/>
              </a:rPr>
            </a:br>
            <a:r>
              <a:rPr lang="hi-IN" sz="2800" b="1" dirty="0">
                <a:solidFill>
                  <a:srgbClr val="FFFF00"/>
                </a:solidFill>
                <a:effectLst/>
                <a:cs typeface="Nirmala UI" panose="020B0502040204020203" pitchFamily="34" charset="0"/>
              </a:rPr>
              <a:t>(</a:t>
            </a:r>
            <a:r>
              <a:rPr lang="en-US" sz="2800" b="1" dirty="0">
                <a:solidFill>
                  <a:srgbClr val="FFFF00"/>
                </a:solidFill>
                <a:cs typeface="Nirmala UI" panose="020B0502040204020203" pitchFamily="34" charset="0"/>
              </a:rPr>
              <a:t>a</a:t>
            </a:r>
            <a:r>
              <a:rPr lang="hi-IN" sz="2800" b="1" dirty="0">
                <a:solidFill>
                  <a:srgbClr val="FFFF00"/>
                </a:solidFill>
                <a:effectLst/>
                <a:cs typeface="Nirmala UI" panose="020B0502040204020203" pitchFamily="34" charset="0"/>
              </a:rPr>
              <a:t>) आवेग और रैखिक संवेग </a:t>
            </a:r>
            <a:endParaRPr lang="en-US" sz="2800" b="1" dirty="0">
              <a:solidFill>
                <a:srgbClr val="FFFF00"/>
              </a:solidFill>
              <a:effectLst/>
              <a:cs typeface="Nirmala UI" panose="020B0502040204020203" pitchFamily="34" charset="0"/>
            </a:endParaRPr>
          </a:p>
          <a:p>
            <a:pPr fontAlgn="base"/>
            <a:r>
              <a:rPr lang="hi-IN" sz="2800" b="1" dirty="0">
                <a:solidFill>
                  <a:srgbClr val="FFFF00"/>
                </a:solidFill>
                <a:effectLst/>
                <a:cs typeface="Nirmala UI" panose="020B0502040204020203" pitchFamily="34" charset="0"/>
              </a:rPr>
              <a:t>(b) प्रतिरोध और चालन </a:t>
            </a:r>
            <a:endParaRPr lang="en-US" sz="2800" b="1" dirty="0">
              <a:solidFill>
                <a:srgbClr val="FFFF00"/>
              </a:solidFill>
              <a:effectLst/>
              <a:cs typeface="Nirmala UI" panose="020B0502040204020203" pitchFamily="34" charset="0"/>
            </a:endParaRPr>
          </a:p>
          <a:p>
            <a:pPr fontAlgn="base"/>
            <a:r>
              <a:rPr lang="hi-IN" sz="2800" b="1" dirty="0">
                <a:solidFill>
                  <a:srgbClr val="FFFF00"/>
                </a:solidFill>
                <a:effectLst/>
                <a:cs typeface="Nirmala UI" panose="020B0502040204020203" pitchFamily="34" charset="0"/>
              </a:rPr>
              <a:t>(</a:t>
            </a:r>
            <a:r>
              <a:rPr lang="en-US" sz="2800" b="1" dirty="0">
                <a:solidFill>
                  <a:srgbClr val="FFFF00"/>
                </a:solidFill>
                <a:effectLst/>
                <a:cs typeface="Nirmala UI" panose="020B0502040204020203" pitchFamily="34" charset="0"/>
              </a:rPr>
              <a:t>c</a:t>
            </a:r>
            <a:r>
              <a:rPr lang="hi-IN" sz="2800" b="1" dirty="0">
                <a:solidFill>
                  <a:srgbClr val="FFFF00"/>
                </a:solidFill>
                <a:effectLst/>
                <a:cs typeface="Nirmala UI" panose="020B0502040204020203" pitchFamily="34" charset="0"/>
              </a:rPr>
              <a:t>) लेंस</a:t>
            </a:r>
            <a:r>
              <a:rPr lang="en-US" sz="2800" b="1" dirty="0">
                <a:solidFill>
                  <a:srgbClr val="FFFF00"/>
                </a:solidFill>
                <a:effectLst/>
                <a:cs typeface="Nirmala UI" panose="020B0502040204020203" pitchFamily="34" charset="0"/>
              </a:rPr>
              <a:t>  </a:t>
            </a:r>
            <a:r>
              <a:rPr lang="hi-IN" sz="2800" b="1" dirty="0">
                <a:solidFill>
                  <a:srgbClr val="FFFF00"/>
                </a:solidFill>
                <a:effectLst/>
                <a:cs typeface="Nirmala UI" panose="020B0502040204020203" pitchFamily="34" charset="0"/>
              </a:rPr>
              <a:t>की शक्ति और तरंग संख्या </a:t>
            </a:r>
            <a:endParaRPr lang="en-US" sz="2800" b="1" dirty="0">
              <a:solidFill>
                <a:srgbClr val="FFFF00"/>
              </a:solidFill>
              <a:effectLst/>
              <a:cs typeface="Nirmala UI" panose="020B0502040204020203" pitchFamily="34" charset="0"/>
            </a:endParaRPr>
          </a:p>
          <a:p>
            <a:pPr fontAlgn="base"/>
            <a:r>
              <a:rPr lang="hi-IN" sz="2800" b="1" dirty="0">
                <a:solidFill>
                  <a:srgbClr val="FFFF00"/>
                </a:solidFill>
                <a:effectLst/>
                <a:cs typeface="Nirmala UI" panose="020B0502040204020203" pitchFamily="34" charset="0"/>
              </a:rPr>
              <a:t>(d) a और c दोनों</a:t>
            </a:r>
          </a:p>
          <a:p>
            <a:pPr fontAlgn="base"/>
            <a:r>
              <a:rPr lang="hi-IN" sz="2600" b="1" dirty="0">
                <a:solidFill>
                  <a:schemeClr val="bg1"/>
                </a:solidFill>
                <a:latin typeface="Bookman Old Style" panose="02050604050505020204" pitchFamily="18" charset="0"/>
              </a:rPr>
              <a:t>
</a:t>
            </a:r>
            <a:endParaRPr lang="en-US" sz="2600" b="1" i="0" dirty="0">
              <a:solidFill>
                <a:schemeClr val="bg1"/>
              </a:solidFill>
              <a:effectLst/>
              <a:latin typeface="Bookman Old Style" panose="02050604050505020204" pitchFamily="18" charset="0"/>
            </a:endParaRPr>
          </a:p>
        </p:txBody>
      </p:sp>
    </p:spTree>
    <p:extLst>
      <p:ext uri="{BB962C8B-B14F-4D97-AF65-F5344CB8AC3E}">
        <p14:creationId xmlns:p14="http://schemas.microsoft.com/office/powerpoint/2010/main" val="13955131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749024" y="812610"/>
                <a:ext cx="11752732" cy="3341043"/>
              </a:xfrm>
              <a:prstGeom prst="rect">
                <a:avLst/>
              </a:prstGeom>
              <a:noFill/>
            </p:spPr>
            <p:txBody>
              <a:bodyPr wrap="square" rtlCol="0">
                <a:spAutoFit/>
              </a:bodyPr>
              <a:lstStyle/>
              <a:p>
                <a:r>
                  <a:rPr lang="en-IN" sz="3467" b="1" dirty="0">
                    <a:solidFill>
                      <a:srgbClr val="FFFF00"/>
                    </a:solidFill>
                    <a:latin typeface="Kruti Dev 010" pitchFamily="2" charset="0"/>
                    <a:cs typeface="Times New Roman" panose="02020603050405020304" pitchFamily="18" charset="0"/>
                  </a:rPr>
                  <a:t>/</a:t>
                </a:r>
                <a:r>
                  <a:rPr lang="en-IN" sz="3467" b="1" dirty="0" err="1">
                    <a:solidFill>
                      <a:srgbClr val="FFFF00"/>
                    </a:solidFill>
                    <a:latin typeface="Kruti Dev 010" pitchFamily="2" charset="0"/>
                    <a:cs typeface="Times New Roman" panose="02020603050405020304" pitchFamily="18" charset="0"/>
                  </a:rPr>
                  <a:t>ofu</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mPpre</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osx</a:t>
                </a:r>
                <a:r>
                  <a:rPr lang="en-IN" sz="3467" b="1" dirty="0">
                    <a:solidFill>
                      <a:srgbClr val="FFFF00"/>
                    </a:solidFill>
                    <a:latin typeface="Kruti Dev 010" pitchFamily="2" charset="0"/>
                    <a:cs typeface="Times New Roman" panose="02020603050405020304" pitchFamily="18" charset="0"/>
                  </a:rPr>
                  <a:t> ls </a:t>
                </a:r>
                <a:endParaRPr lang="en-IN" sz="3467" b="1" dirty="0">
                  <a:solidFill>
                    <a:srgbClr val="FFFF00"/>
                  </a:solidFill>
                  <a:latin typeface="Times New Roman" panose="02020603050405020304" pitchFamily="18" charset="0"/>
                  <a:cs typeface="Times New Roman" panose="02020603050405020304" pitchFamily="18" charset="0"/>
                </a:endParaRPr>
              </a:p>
              <a:p>
                <a:r>
                  <a:rPr lang="en-IN" sz="3467" b="1" dirty="0">
                    <a:solidFill>
                      <a:srgbClr val="FFFF00"/>
                    </a:solidFill>
                    <a:latin typeface="Times New Roman" panose="02020603050405020304" pitchFamily="18" charset="0"/>
                    <a:cs typeface="Times New Roman" panose="02020603050405020304" pitchFamily="18" charset="0"/>
                  </a:rPr>
                  <a:t>Sound with highest velocity </a:t>
                </a:r>
              </a:p>
              <a:p>
                <a:r>
                  <a:rPr lang="en-IN" sz="3467" b="1" dirty="0">
                    <a:latin typeface="Times New Roman" panose="02020603050405020304" pitchFamily="18" charset="0"/>
                    <a:cs typeface="Times New Roman" panose="02020603050405020304" pitchFamily="18" charset="0"/>
                  </a:rPr>
                  <a:t>(a) moves in dry air at </a:t>
                </a:r>
                <a14:m>
                  <m:oMath xmlns:m="http://schemas.openxmlformats.org/officeDocument/2006/math">
                    <m:sSup>
                      <m:sSupPr>
                        <m:ctrlPr>
                          <a:rPr lang="en-IN" sz="3467" b="1" i="1">
                            <a:latin typeface="Cambria Math" panose="02040503050406030204" pitchFamily="18" charset="0"/>
                            <a:cs typeface="Times New Roman" panose="02020603050405020304" pitchFamily="18" charset="0"/>
                          </a:rPr>
                        </m:ctrlPr>
                      </m:sSupPr>
                      <m:e>
                        <m:r>
                          <a:rPr lang="en-IN" sz="3467" b="1">
                            <a:latin typeface="Cambria Math"/>
                            <a:cs typeface="Times New Roman" panose="02020603050405020304" pitchFamily="18" charset="0"/>
                          </a:rPr>
                          <m:t>𝟎</m:t>
                        </m:r>
                      </m:e>
                      <m:sup>
                        <m:r>
                          <a:rPr lang="en-IN" sz="3467" b="1">
                            <a:latin typeface="Cambria Math"/>
                            <a:cs typeface="Times New Roman" panose="02020603050405020304" pitchFamily="18" charset="0"/>
                          </a:rPr>
                          <m:t>°</m:t>
                        </m:r>
                      </m:sup>
                    </m:sSup>
                    <m:r>
                      <a:rPr lang="en-IN" sz="3467" b="1">
                        <a:latin typeface="Cambria Math"/>
                        <a:cs typeface="Times New Roman" panose="02020603050405020304" pitchFamily="18" charset="0"/>
                      </a:rPr>
                      <m:t>𝐂</m:t>
                    </m:r>
                  </m:oMath>
                </a14:m>
                <a:r>
                  <a:rPr lang="en-IN" sz="3467" b="1"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IN" sz="3467" b="1" i="1" dirty="0">
                            <a:latin typeface="Cambria Math" panose="02040503050406030204" pitchFamily="18" charset="0"/>
                            <a:cs typeface="Times New Roman" panose="02020603050405020304" pitchFamily="18" charset="0"/>
                          </a:rPr>
                        </m:ctrlPr>
                      </m:sSupPr>
                      <m:e>
                        <m:r>
                          <a:rPr lang="en-IN" sz="3467" b="1" dirty="0">
                            <a:latin typeface="Cambria Math"/>
                            <a:cs typeface="Times New Roman" panose="02020603050405020304" pitchFamily="18" charset="0"/>
                          </a:rPr>
                          <m:t>𝟎</m:t>
                        </m:r>
                      </m:e>
                      <m:sup>
                        <m:r>
                          <a:rPr lang="en-IN" sz="3467" b="1" dirty="0">
                            <a:latin typeface="Cambria Math"/>
                            <a:cs typeface="Times New Roman" panose="02020603050405020304" pitchFamily="18" charset="0"/>
                          </a:rPr>
                          <m:t>°</m:t>
                        </m:r>
                      </m:sup>
                    </m:sSup>
                    <m:r>
                      <a:rPr lang="en-IN" sz="3467" b="1" dirty="0">
                        <a:latin typeface="Cambria Math"/>
                        <a:cs typeface="Times New Roman" panose="02020603050405020304" pitchFamily="18" charset="0"/>
                      </a:rPr>
                      <m:t>𝐂</m:t>
                    </m:r>
                    <m:r>
                      <a:rPr lang="en-IN" sz="3467" b="1" dirty="0">
                        <a:latin typeface="Cambria Math"/>
                        <a:cs typeface="Times New Roman" panose="02020603050405020304" pitchFamily="18" charset="0"/>
                      </a:rPr>
                      <m:t> </m:t>
                    </m:r>
                  </m:oMath>
                </a14:m>
                <a:r>
                  <a:rPr lang="en-IN" sz="3467" b="1" dirty="0" err="1">
                    <a:latin typeface="Kruti Dev 010" pitchFamily="2" charset="0"/>
                    <a:cs typeface="Times New Roman" panose="02020603050405020304" pitchFamily="18" charset="0"/>
                  </a:rPr>
                  <a:t>ij</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kq’d</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ok;q</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esa</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xeu</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djrh</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gSA</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(b) moves in dry air at 3</a:t>
                </a:r>
                <a14:m>
                  <m:oMath xmlns:m="http://schemas.openxmlformats.org/officeDocument/2006/math">
                    <m:sSup>
                      <m:sSupPr>
                        <m:ctrlPr>
                          <a:rPr lang="en-IN" sz="3467" b="1" i="1">
                            <a:latin typeface="Cambria Math" panose="02040503050406030204" pitchFamily="18" charset="0"/>
                            <a:cs typeface="Times New Roman" panose="02020603050405020304" pitchFamily="18" charset="0"/>
                          </a:rPr>
                        </m:ctrlPr>
                      </m:sSupPr>
                      <m:e>
                        <m:r>
                          <a:rPr lang="en-IN" sz="3467" b="1">
                            <a:latin typeface="Cambria Math"/>
                            <a:cs typeface="Times New Roman" panose="02020603050405020304" pitchFamily="18" charset="0"/>
                          </a:rPr>
                          <m:t>𝟎</m:t>
                        </m:r>
                      </m:e>
                      <m:sup>
                        <m:r>
                          <a:rPr lang="en-IN" sz="3467" b="1">
                            <a:latin typeface="Cambria Math"/>
                            <a:cs typeface="Times New Roman" panose="02020603050405020304" pitchFamily="18" charset="0"/>
                          </a:rPr>
                          <m:t>°</m:t>
                        </m:r>
                      </m:sup>
                    </m:sSup>
                    <m:r>
                      <a:rPr lang="en-IN" sz="3467" b="1">
                        <a:latin typeface="Cambria Math"/>
                        <a:cs typeface="Times New Roman" panose="02020603050405020304" pitchFamily="18" charset="0"/>
                      </a:rPr>
                      <m:t>𝐂</m:t>
                    </m:r>
                  </m:oMath>
                </a14:m>
                <a:r>
                  <a:rPr lang="en-IN" sz="3467" b="1"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IN" sz="3467" b="1" i="1" dirty="0">
                            <a:latin typeface="Cambria Math" panose="02040503050406030204" pitchFamily="18" charset="0"/>
                            <a:cs typeface="Times New Roman" panose="02020603050405020304" pitchFamily="18" charset="0"/>
                          </a:rPr>
                        </m:ctrlPr>
                      </m:sSupPr>
                      <m:e>
                        <m:r>
                          <a:rPr lang="en-IN" sz="3467" b="1" dirty="0">
                            <a:latin typeface="Cambria Math"/>
                            <a:cs typeface="Times New Roman" panose="02020603050405020304" pitchFamily="18" charset="0"/>
                          </a:rPr>
                          <m:t>𝟑𝟎</m:t>
                        </m:r>
                      </m:e>
                      <m:sup>
                        <m:r>
                          <a:rPr lang="en-IN" sz="3467" b="1" dirty="0">
                            <a:latin typeface="Cambria Math"/>
                            <a:cs typeface="Times New Roman" panose="02020603050405020304" pitchFamily="18" charset="0"/>
                          </a:rPr>
                          <m:t>°</m:t>
                        </m:r>
                      </m:sup>
                    </m:sSup>
                    <m:r>
                      <a:rPr lang="en-IN" sz="3467" b="1" dirty="0">
                        <a:latin typeface="Cambria Math"/>
                        <a:cs typeface="Times New Roman" panose="02020603050405020304" pitchFamily="18" charset="0"/>
                      </a:rPr>
                      <m:t>𝐂</m:t>
                    </m:r>
                    <m:r>
                      <a:rPr lang="en-IN" sz="3467" b="1" dirty="0">
                        <a:latin typeface="Cambria Math"/>
                        <a:cs typeface="Times New Roman" panose="02020603050405020304" pitchFamily="18" charset="0"/>
                      </a:rPr>
                      <m:t> </m:t>
                    </m:r>
                  </m:oMath>
                </a14:m>
                <a:r>
                  <a:rPr lang="en-IN" sz="3467" b="1" dirty="0" err="1">
                    <a:latin typeface="Kruti Dev 010" pitchFamily="2" charset="0"/>
                    <a:cs typeface="Times New Roman" panose="02020603050405020304" pitchFamily="18" charset="0"/>
                  </a:rPr>
                  <a:t>ij</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kq’d</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ok;q</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esa</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xeu</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djrh</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gSA</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(c) moves in moist air at </a:t>
                </a:r>
                <a14:m>
                  <m:oMath xmlns:m="http://schemas.openxmlformats.org/officeDocument/2006/math">
                    <m:sSup>
                      <m:sSupPr>
                        <m:ctrlPr>
                          <a:rPr lang="en-IN" sz="3467" b="1" i="1">
                            <a:latin typeface="Cambria Math" panose="02040503050406030204" pitchFamily="18" charset="0"/>
                            <a:cs typeface="Times New Roman" panose="02020603050405020304" pitchFamily="18" charset="0"/>
                          </a:rPr>
                        </m:ctrlPr>
                      </m:sSupPr>
                      <m:e>
                        <m:r>
                          <a:rPr lang="en-IN" sz="3467" b="1">
                            <a:latin typeface="Cambria Math"/>
                            <a:cs typeface="Times New Roman" panose="02020603050405020304" pitchFamily="18" charset="0"/>
                          </a:rPr>
                          <m:t>𝟎</m:t>
                        </m:r>
                      </m:e>
                      <m:sup>
                        <m:r>
                          <a:rPr lang="en-IN" sz="3467" b="1">
                            <a:latin typeface="Cambria Math"/>
                            <a:cs typeface="Times New Roman" panose="02020603050405020304" pitchFamily="18" charset="0"/>
                          </a:rPr>
                          <m:t>°</m:t>
                        </m:r>
                      </m:sup>
                    </m:sSup>
                    <m:r>
                      <a:rPr lang="en-IN" sz="3467" b="1">
                        <a:latin typeface="Cambria Math"/>
                        <a:cs typeface="Times New Roman" panose="02020603050405020304" pitchFamily="18" charset="0"/>
                      </a:rPr>
                      <m:t>𝐂</m:t>
                    </m:r>
                  </m:oMath>
                </a14:m>
                <a:r>
                  <a:rPr lang="en-IN" sz="3467" b="1" dirty="0">
                    <a:latin typeface="Times New Roman" panose="02020603050405020304" pitchFamily="18" charset="0"/>
                    <a:cs typeface="Times New Roman" panose="02020603050405020304" pitchFamily="18" charset="0"/>
                  </a:rPr>
                  <a:t>/</a:t>
                </a:r>
                <a14:m>
                  <m:oMath xmlns:m="http://schemas.openxmlformats.org/officeDocument/2006/math">
                    <m:sSup>
                      <m:sSupPr>
                        <m:ctrlPr>
                          <a:rPr lang="en-IN" sz="3467" b="1" i="1" dirty="0">
                            <a:latin typeface="Cambria Math" panose="02040503050406030204" pitchFamily="18" charset="0"/>
                            <a:cs typeface="Times New Roman" panose="02020603050405020304" pitchFamily="18" charset="0"/>
                          </a:rPr>
                        </m:ctrlPr>
                      </m:sSupPr>
                      <m:e>
                        <m:r>
                          <a:rPr lang="en-IN" sz="3467" b="1" dirty="0">
                            <a:latin typeface="Cambria Math"/>
                            <a:cs typeface="Times New Roman" panose="02020603050405020304" pitchFamily="18" charset="0"/>
                          </a:rPr>
                          <m:t>𝟎</m:t>
                        </m:r>
                      </m:e>
                      <m:sup>
                        <m:r>
                          <a:rPr lang="en-IN" sz="3467" b="1" dirty="0">
                            <a:latin typeface="Cambria Math"/>
                            <a:cs typeface="Times New Roman" panose="02020603050405020304" pitchFamily="18" charset="0"/>
                          </a:rPr>
                          <m:t>°</m:t>
                        </m:r>
                      </m:sup>
                    </m:sSup>
                    <m:r>
                      <a:rPr lang="en-IN" sz="3467" b="1">
                        <a:latin typeface="Cambria Math"/>
                        <a:cs typeface="Times New Roman" panose="02020603050405020304" pitchFamily="18" charset="0"/>
                      </a:rPr>
                      <m:t>𝐂</m:t>
                    </m:r>
                  </m:oMath>
                </a14:m>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ij</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vknzZ</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ok;q</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esa</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xeu</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djrh</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gSA</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(d) moves in moist air at </a:t>
                </a:r>
                <a14:m>
                  <m:oMath xmlns:m="http://schemas.openxmlformats.org/officeDocument/2006/math">
                    <m:sSup>
                      <m:sSupPr>
                        <m:ctrlPr>
                          <a:rPr lang="en-IN" sz="3467" b="1" i="1">
                            <a:latin typeface="Cambria Math" panose="02040503050406030204" pitchFamily="18" charset="0"/>
                            <a:cs typeface="Times New Roman" panose="02020603050405020304" pitchFamily="18" charset="0"/>
                          </a:rPr>
                        </m:ctrlPr>
                      </m:sSupPr>
                      <m:e>
                        <m:r>
                          <a:rPr lang="en-IN" sz="3467" b="1">
                            <a:latin typeface="Cambria Math"/>
                            <a:cs typeface="Times New Roman" panose="02020603050405020304" pitchFamily="18" charset="0"/>
                          </a:rPr>
                          <m:t>𝟑𝟎</m:t>
                        </m:r>
                      </m:e>
                      <m:sup>
                        <m:r>
                          <a:rPr lang="en-IN" sz="3467" b="1">
                            <a:latin typeface="Cambria Math"/>
                            <a:cs typeface="Times New Roman" panose="02020603050405020304" pitchFamily="18" charset="0"/>
                          </a:rPr>
                          <m:t>°</m:t>
                        </m:r>
                      </m:sup>
                    </m:sSup>
                    <m:r>
                      <a:rPr lang="en-IN" sz="3467" b="1">
                        <a:latin typeface="Cambria Math"/>
                        <a:cs typeface="Times New Roman" panose="02020603050405020304" pitchFamily="18" charset="0"/>
                      </a:rPr>
                      <m:t>𝐂</m:t>
                    </m:r>
                  </m:oMath>
                </a14:m>
                <a:r>
                  <a:rPr lang="en-IN" sz="3467" b="1" dirty="0">
                    <a:latin typeface="Times New Roman" panose="02020603050405020304" pitchFamily="18" charset="0"/>
                    <a:cs typeface="Times New Roman" panose="02020603050405020304" pitchFamily="18" charset="0"/>
                  </a:rPr>
                  <a:t>/</a:t>
                </a:r>
                <a14:m>
                  <m:oMath xmlns:m="http://schemas.openxmlformats.org/officeDocument/2006/math">
                    <m:sSup>
                      <m:sSupPr>
                        <m:ctrlPr>
                          <a:rPr lang="en-IN" sz="3467" b="1" i="1" dirty="0">
                            <a:latin typeface="Cambria Math" panose="02040503050406030204" pitchFamily="18" charset="0"/>
                            <a:cs typeface="Times New Roman" panose="02020603050405020304" pitchFamily="18" charset="0"/>
                          </a:rPr>
                        </m:ctrlPr>
                      </m:sSupPr>
                      <m:e>
                        <m:r>
                          <a:rPr lang="en-IN" sz="3467" b="1" dirty="0">
                            <a:latin typeface="Cambria Math"/>
                            <a:cs typeface="Times New Roman" panose="02020603050405020304" pitchFamily="18" charset="0"/>
                          </a:rPr>
                          <m:t>𝟑𝟎</m:t>
                        </m:r>
                      </m:e>
                      <m:sup>
                        <m:r>
                          <a:rPr lang="en-IN" sz="3467" b="1" dirty="0">
                            <a:latin typeface="Cambria Math"/>
                            <a:cs typeface="Times New Roman" panose="02020603050405020304" pitchFamily="18" charset="0"/>
                          </a:rPr>
                          <m:t>°</m:t>
                        </m:r>
                      </m:sup>
                    </m:sSup>
                    <m:r>
                      <a:rPr lang="en-IN" sz="3467" b="1">
                        <a:latin typeface="Cambria Math"/>
                        <a:cs typeface="Times New Roman" panose="02020603050405020304" pitchFamily="18" charset="0"/>
                      </a:rPr>
                      <m:t>𝐂</m:t>
                    </m:r>
                  </m:oMath>
                </a14:m>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ij</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vknzZ</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ok;q</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esa</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xeu</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djrh</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gSA</a:t>
                </a:r>
                <a:endParaRPr lang="en-IN" sz="3467" b="1" dirty="0">
                  <a:latin typeface="Kruti Dev 010" pitchFamily="2"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49024" y="812610"/>
                <a:ext cx="11752732" cy="3341043"/>
              </a:xfrm>
              <a:prstGeom prst="rect">
                <a:avLst/>
              </a:prstGeom>
              <a:blipFill>
                <a:blip r:embed="rId2"/>
                <a:stretch>
                  <a:fillRect l="-1504" t="-2372" b="-5657"/>
                </a:stretch>
              </a:blipFill>
            </p:spPr>
            <p:txBody>
              <a:bodyPr/>
              <a:lstStyle/>
              <a:p>
                <a:r>
                  <a:rPr lang="en-US">
                    <a:noFill/>
                  </a:rPr>
                  <a:t> </a:t>
                </a:r>
              </a:p>
            </p:txBody>
          </p:sp>
        </mc:Fallback>
      </mc:AlternateContent>
    </p:spTree>
    <p:extLst>
      <p:ext uri="{BB962C8B-B14F-4D97-AF65-F5344CB8AC3E}">
        <p14:creationId xmlns:p14="http://schemas.microsoft.com/office/powerpoint/2010/main" val="214314864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863540" y="977622"/>
                <a:ext cx="11752732" cy="3539046"/>
              </a:xfrm>
              <a:prstGeom prst="rect">
                <a:avLst/>
              </a:prstGeom>
              <a:noFill/>
            </p:spPr>
            <p:txBody>
              <a:bodyPr wrap="square" rtlCol="0">
                <a:spAutoFit/>
              </a:bodyPr>
              <a:lstStyle/>
              <a:p>
                <a:r>
                  <a:rPr lang="en-IN" sz="3733" b="1" dirty="0">
                    <a:solidFill>
                      <a:srgbClr val="FFFF00"/>
                    </a:solidFill>
                    <a:latin typeface="Kruti Dev 010" pitchFamily="2" charset="0"/>
                    <a:cs typeface="Times New Roman" panose="02020603050405020304" pitchFamily="18" charset="0"/>
                  </a:rPr>
                  <a:t>eSd</a:t>
                </a:r>
                <a:r>
                  <a:rPr lang="en-IN" sz="3733" b="1" dirty="0" err="1">
                    <a:solidFill>
                      <a:srgbClr val="FFFF00"/>
                    </a:solidFill>
                    <a:latin typeface="Kruti Dev 010" pitchFamily="2" charset="0"/>
                    <a:cs typeface="Times New Roman" panose="02020603050405020304" pitchFamily="18" charset="0"/>
                  </a:rPr>
                  <a:t>&amp;la</a:t>
                </a:r>
                <a:r>
                  <a:rPr lang="en-IN" sz="3733" b="1" dirty="0">
                    <a:solidFill>
                      <a:srgbClr val="FFFF00"/>
                    </a:solidFill>
                    <a:latin typeface="Kruti Dev 010" pitchFamily="2" charset="0"/>
                    <a:cs typeface="Times New Roman" panose="02020603050405020304" pitchFamily="18" charset="0"/>
                  </a:rPr>
                  <a:t>[;k </a:t>
                </a:r>
                <a14:m>
                  <m:oMath xmlns:m="http://schemas.openxmlformats.org/officeDocument/2006/math">
                    <m:r>
                      <a:rPr lang="en-IN" sz="3733" b="1">
                        <a:solidFill>
                          <a:srgbClr val="FFFF00"/>
                        </a:solidFill>
                        <a:latin typeface="Cambria Math"/>
                        <a:cs typeface="Times New Roman" panose="02020603050405020304" pitchFamily="18" charset="0"/>
                      </a:rPr>
                      <m:t>(</m:t>
                    </m:r>
                    <m:r>
                      <a:rPr lang="en-IN" sz="3733" b="1">
                        <a:solidFill>
                          <a:srgbClr val="FFFF00"/>
                        </a:solidFill>
                        <a:latin typeface="Cambria Math"/>
                        <a:cs typeface="Times New Roman" panose="02020603050405020304" pitchFamily="18" charset="0"/>
                      </a:rPr>
                      <m:t>𝐦𝐚𝐜𝐡</m:t>
                    </m:r>
                    <m:r>
                      <a:rPr lang="en-IN" sz="3733" b="1">
                        <a:solidFill>
                          <a:srgbClr val="FFFF00"/>
                        </a:solidFill>
                        <a:latin typeface="Cambria Math"/>
                        <a:cs typeface="Times New Roman" panose="02020603050405020304" pitchFamily="18" charset="0"/>
                      </a:rPr>
                      <m:t> </m:t>
                    </m:r>
                    <m:r>
                      <a:rPr lang="en-IN" sz="3733" b="1">
                        <a:solidFill>
                          <a:srgbClr val="FFFF00"/>
                        </a:solidFill>
                        <a:latin typeface="Cambria Math"/>
                        <a:cs typeface="Times New Roman" panose="02020603050405020304" pitchFamily="18" charset="0"/>
                      </a:rPr>
                      <m:t>𝐧𝐮𝐦𝐛𝐞𝐫</m:t>
                    </m:r>
                    <m:r>
                      <a:rPr lang="en-IN" sz="3733" b="1">
                        <a:solidFill>
                          <a:srgbClr val="FFFF00"/>
                        </a:solidFill>
                        <a:latin typeface="Cambria Math"/>
                        <a:cs typeface="Times New Roman" panose="02020603050405020304" pitchFamily="18" charset="0"/>
                      </a:rPr>
                      <m:t>)</m:t>
                    </m:r>
                  </m:oMath>
                </a14:m>
                <a:r>
                  <a:rPr lang="en-IN" sz="3733" b="1" dirty="0">
                    <a:solidFill>
                      <a:srgbClr val="FFFF00"/>
                    </a:solidFill>
                    <a:latin typeface="Times New Roman" panose="02020603050405020304" pitchFamily="18"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dk</a:t>
                </a:r>
                <a:r>
                  <a:rPr lang="en-IN" sz="3733" b="1" dirty="0">
                    <a:solidFill>
                      <a:srgbClr val="FFFF00"/>
                    </a:solidFill>
                    <a:latin typeface="Kruti Dev 010" pitchFamily="2" charset="0"/>
                    <a:cs typeface="Times New Roman" panose="02020603050405020304" pitchFamily="18" charset="0"/>
                  </a:rPr>
                  <a:t> lac/k</a:t>
                </a:r>
                <a:endParaRPr lang="en-IN" sz="3733" b="1" dirty="0">
                  <a:solidFill>
                    <a:srgbClr val="FFFF00"/>
                  </a:solidFill>
                  <a:latin typeface="Times New Roman" panose="02020603050405020304" pitchFamily="18" charset="0"/>
                  <a:cs typeface="Times New Roman" panose="02020603050405020304" pitchFamily="18" charset="0"/>
                </a:endParaRPr>
              </a:p>
              <a:p>
                <a:r>
                  <a:rPr lang="en-IN" sz="3733" b="1" dirty="0">
                    <a:solidFill>
                      <a:srgbClr val="FFFF00"/>
                    </a:solidFill>
                    <a:latin typeface="Times New Roman" panose="02020603050405020304" pitchFamily="18" charset="0"/>
                    <a:cs typeface="Times New Roman" panose="02020603050405020304" pitchFamily="18" charset="0"/>
                  </a:rPr>
                  <a:t>Mach Number is related to</a:t>
                </a:r>
              </a:p>
              <a:p>
                <a:r>
                  <a:rPr lang="en-IN" sz="3733" b="1" dirty="0">
                    <a:latin typeface="Times New Roman" panose="02020603050405020304" pitchFamily="18" charset="0"/>
                    <a:cs typeface="Times New Roman" panose="02020603050405020304" pitchFamily="18" charset="0"/>
                  </a:rPr>
                  <a:t>(a) the speed of sound /</a:t>
                </a:r>
                <a:r>
                  <a:rPr lang="en-IN" sz="3733" b="1" dirty="0">
                    <a:latin typeface="Kruti Dev 010" pitchFamily="2" charset="0"/>
                    <a:cs typeface="Times New Roman" panose="02020603050405020304" pitchFamily="18" charset="0"/>
                  </a:rPr>
                  <a:t>/</a:t>
                </a:r>
                <a:r>
                  <a:rPr lang="en-IN" sz="3733" b="1" dirty="0" err="1">
                    <a:latin typeface="Kruti Dev 010" pitchFamily="2" charset="0"/>
                    <a:cs typeface="Times New Roman" panose="02020603050405020304" pitchFamily="18" charset="0"/>
                  </a:rPr>
                  <a:t>ofu</a:t>
                </a:r>
                <a:r>
                  <a:rPr lang="en-IN" sz="3733" b="1" dirty="0">
                    <a:latin typeface="Kruti Dev 010" pitchFamily="2" charset="0"/>
                    <a:cs typeface="Times New Roman" panose="02020603050405020304" pitchFamily="18" charset="0"/>
                  </a:rPr>
                  <a:t> ds </a:t>
                </a:r>
                <a:r>
                  <a:rPr lang="en-IN" sz="3733" b="1" dirty="0" err="1">
                    <a:latin typeface="Kruti Dev 010" pitchFamily="2" charset="0"/>
                    <a:cs typeface="Times New Roman" panose="02020603050405020304" pitchFamily="18" charset="0"/>
                  </a:rPr>
                  <a:t>osx</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ls</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gSA</a:t>
                </a:r>
                <a:endParaRPr lang="en-IN" sz="3733" b="1" dirty="0">
                  <a:latin typeface="Kruti Dev 010" pitchFamily="2"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(b) the velocity of the ship is  /</a:t>
                </a:r>
                <a:r>
                  <a:rPr lang="en-IN" sz="3733" b="1" dirty="0" err="1">
                    <a:latin typeface="Kruti Dev 010" pitchFamily="2" charset="0"/>
                    <a:cs typeface="Times New Roman" panose="02020603050405020304" pitchFamily="18" charset="0"/>
                  </a:rPr>
                  <a:t>ty;ku</a:t>
                </a:r>
                <a:r>
                  <a:rPr lang="en-IN" sz="3733" b="1" dirty="0">
                    <a:latin typeface="Kruti Dev 010" pitchFamily="2" charset="0"/>
                    <a:cs typeface="Times New Roman" panose="02020603050405020304" pitchFamily="18" charset="0"/>
                  </a:rPr>
                  <a:t> ds </a:t>
                </a:r>
                <a:r>
                  <a:rPr lang="en-IN" sz="3733" b="1" dirty="0" err="1">
                    <a:latin typeface="Kruti Dev 010" pitchFamily="2" charset="0"/>
                    <a:cs typeface="Times New Roman" panose="02020603050405020304" pitchFamily="18" charset="0"/>
                  </a:rPr>
                  <a:t>osx</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ls</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gSA</a:t>
                </a:r>
                <a:endParaRPr lang="en-IN" sz="3733" b="1" dirty="0">
                  <a:latin typeface="Kruti Dev 010" pitchFamily="2"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(c) the velocity of the aircraft /</a:t>
                </a:r>
                <a:r>
                  <a:rPr lang="en-IN" sz="3733" b="1" dirty="0" err="1">
                    <a:latin typeface="Kruti Dev 010" pitchFamily="2" charset="0"/>
                    <a:cs typeface="Times New Roman" panose="02020603050405020304" pitchFamily="18" charset="0"/>
                  </a:rPr>
                  <a:t>ok;q;ku</a:t>
                </a:r>
                <a:r>
                  <a:rPr lang="en-IN" sz="3733" b="1" dirty="0">
                    <a:latin typeface="Kruti Dev 010" pitchFamily="2" charset="0"/>
                    <a:cs typeface="Times New Roman" panose="02020603050405020304" pitchFamily="18" charset="0"/>
                  </a:rPr>
                  <a:t> ds </a:t>
                </a:r>
                <a:r>
                  <a:rPr lang="en-IN" sz="3733" b="1" dirty="0" err="1">
                    <a:latin typeface="Kruti Dev 010" pitchFamily="2" charset="0"/>
                    <a:cs typeface="Times New Roman" panose="02020603050405020304" pitchFamily="18" charset="0"/>
                  </a:rPr>
                  <a:t>osx</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ls</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gsA</a:t>
                </a:r>
                <a:endParaRPr lang="en-IN" sz="3733" b="1" dirty="0">
                  <a:latin typeface="Kruti Dev 010" pitchFamily="2"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(d) the velocity of the spacecraft is /</a:t>
                </a:r>
                <a:r>
                  <a:rPr lang="en-IN" sz="3733" b="1" dirty="0" err="1">
                    <a:latin typeface="Kruti Dev 010" pitchFamily="2" charset="0"/>
                    <a:cs typeface="Times New Roman" panose="02020603050405020304" pitchFamily="18" charset="0"/>
                  </a:rPr>
                  <a:t>varfj</a:t>
                </a:r>
                <a:r>
                  <a:rPr lang="en-IN" sz="3733" b="1" dirty="0">
                    <a:latin typeface="Kruti Dev 010" pitchFamily="2" charset="0"/>
                    <a:cs typeface="Times New Roman" panose="02020603050405020304" pitchFamily="18" charset="0"/>
                  </a:rPr>
                  <a:t>{k ;</a:t>
                </a:r>
                <a:r>
                  <a:rPr lang="en-IN" sz="3733" b="1" dirty="0" err="1">
                    <a:latin typeface="Kruti Dev 010" pitchFamily="2" charset="0"/>
                    <a:cs typeface="Times New Roman" panose="02020603050405020304" pitchFamily="18" charset="0"/>
                  </a:rPr>
                  <a:t>ku</a:t>
                </a:r>
                <a:r>
                  <a:rPr lang="en-IN" sz="3733" b="1" dirty="0">
                    <a:latin typeface="Kruti Dev 010" pitchFamily="2" charset="0"/>
                    <a:cs typeface="Times New Roman" panose="02020603050405020304" pitchFamily="18" charset="0"/>
                  </a:rPr>
                  <a:t> ds </a:t>
                </a:r>
                <a:r>
                  <a:rPr lang="en-IN" sz="3733" b="1" dirty="0" err="1">
                    <a:latin typeface="Kruti Dev 010" pitchFamily="2" charset="0"/>
                    <a:cs typeface="Times New Roman" panose="02020603050405020304" pitchFamily="18" charset="0"/>
                  </a:rPr>
                  <a:t>osx</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ls</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gS</a:t>
                </a:r>
                <a:endParaRPr lang="en-IN" sz="3733" b="1" dirty="0">
                  <a:latin typeface="Kruti Dev 010" pitchFamily="2"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863540" y="977622"/>
                <a:ext cx="11752732" cy="3539046"/>
              </a:xfrm>
              <a:prstGeom prst="rect">
                <a:avLst/>
              </a:prstGeom>
              <a:blipFill>
                <a:blip r:embed="rId2"/>
                <a:stretch>
                  <a:fillRect l="-1712" t="-2754" b="-6024"/>
                </a:stretch>
              </a:blipFill>
            </p:spPr>
            <p:txBody>
              <a:bodyPr/>
              <a:lstStyle/>
              <a:p>
                <a:r>
                  <a:rPr lang="en-US">
                    <a:noFill/>
                  </a:rPr>
                  <a:t> </a:t>
                </a:r>
              </a:p>
            </p:txBody>
          </p:sp>
        </mc:Fallback>
      </mc:AlternateContent>
    </p:spTree>
    <p:extLst>
      <p:ext uri="{BB962C8B-B14F-4D97-AF65-F5344CB8AC3E}">
        <p14:creationId xmlns:p14="http://schemas.microsoft.com/office/powerpoint/2010/main" val="378535851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1727395" y="928022"/>
            <a:ext cx="11752732" cy="3539046"/>
          </a:xfrm>
          <a:prstGeom prst="rect">
            <a:avLst/>
          </a:prstGeom>
          <a:noFill/>
        </p:spPr>
        <p:txBody>
          <a:bodyPr wrap="square" rtlCol="0">
            <a:spAutoFit/>
          </a:bodyPr>
          <a:lstStyle/>
          <a:p>
            <a:r>
              <a:rPr lang="en-IN" sz="3733" b="1" dirty="0">
                <a:solidFill>
                  <a:srgbClr val="FFFF00"/>
                </a:solidFill>
                <a:latin typeface="Kruti Dev 010" pitchFamily="2" charset="0"/>
                <a:cs typeface="Times New Roman" panose="02020603050405020304" pitchFamily="18" charset="0"/>
              </a:rPr>
              <a:t>/</a:t>
            </a:r>
            <a:r>
              <a:rPr lang="en-IN" sz="3733" b="1" dirty="0" err="1">
                <a:solidFill>
                  <a:srgbClr val="FFFF00"/>
                </a:solidFill>
                <a:latin typeface="Kruti Dev 010" pitchFamily="2" charset="0"/>
                <a:cs typeface="Times New Roman" panose="02020603050405020304" pitchFamily="18" charset="0"/>
              </a:rPr>
              <a:t>ofu</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rjax</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fdl</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xq.k</a:t>
            </a:r>
            <a:r>
              <a:rPr lang="en-IN" sz="3733" b="1" dirty="0">
                <a:solidFill>
                  <a:srgbClr val="FFFF00"/>
                </a:solidFill>
                <a:latin typeface="Kruti Dev 010" pitchFamily="2" charset="0"/>
                <a:cs typeface="Times New Roman" panose="02020603050405020304" pitchFamily="18" charset="0"/>
              </a:rPr>
              <a:t> dk </a:t>
            </a:r>
            <a:r>
              <a:rPr lang="en-IN" sz="3733" b="1" dirty="0" err="1">
                <a:solidFill>
                  <a:srgbClr val="FFFF00"/>
                </a:solidFill>
                <a:latin typeface="Kruti Dev 010" pitchFamily="2" charset="0"/>
                <a:cs typeface="Times New Roman" panose="02020603050405020304" pitchFamily="18" charset="0"/>
              </a:rPr>
              <a:t>izn”kZu</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ugha</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djrk</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gS</a:t>
            </a:r>
            <a:r>
              <a:rPr lang="en-IN" sz="3733" b="1" dirty="0">
                <a:solidFill>
                  <a:srgbClr val="FFFF00"/>
                </a:solidFill>
                <a:latin typeface="Kruti Dev 010" pitchFamily="2" charset="0"/>
                <a:cs typeface="Times New Roman" panose="02020603050405020304" pitchFamily="18" charset="0"/>
              </a:rPr>
              <a:t>\</a:t>
            </a:r>
            <a:endParaRPr lang="en-IN" sz="3733" b="1" dirty="0">
              <a:solidFill>
                <a:srgbClr val="FFFF00"/>
              </a:solidFill>
              <a:latin typeface="Times New Roman" panose="02020603050405020304" pitchFamily="18" charset="0"/>
              <a:cs typeface="Times New Roman" panose="02020603050405020304" pitchFamily="18" charset="0"/>
            </a:endParaRPr>
          </a:p>
          <a:p>
            <a:r>
              <a:rPr lang="en-IN" sz="3733" b="1" dirty="0">
                <a:solidFill>
                  <a:srgbClr val="FFFF00"/>
                </a:solidFill>
                <a:latin typeface="Times New Roman" panose="02020603050405020304" pitchFamily="18" charset="0"/>
                <a:cs typeface="Times New Roman" panose="02020603050405020304" pitchFamily="18" charset="0"/>
              </a:rPr>
              <a:t>What property does a sound wave not exhibit?</a:t>
            </a:r>
          </a:p>
          <a:p>
            <a:r>
              <a:rPr lang="en-IN" sz="3733" b="1" dirty="0">
                <a:latin typeface="Times New Roman" panose="02020603050405020304" pitchFamily="18" charset="0"/>
                <a:cs typeface="Times New Roman" panose="02020603050405020304" pitchFamily="18" charset="0"/>
              </a:rPr>
              <a:t>(a) reflection  / </a:t>
            </a:r>
            <a:r>
              <a:rPr lang="en-IN" sz="3733" b="1" dirty="0" err="1">
                <a:latin typeface="Kruti Dev 010" pitchFamily="2" charset="0"/>
                <a:cs typeface="Times New Roman" panose="02020603050405020304" pitchFamily="18" charset="0"/>
              </a:rPr>
              <a:t>ijkorZu</a:t>
            </a:r>
            <a:endParaRPr lang="en-IN" sz="3733" b="1" dirty="0">
              <a:latin typeface="Kruti Dev 010" pitchFamily="2"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(b) refraction / </a:t>
            </a:r>
            <a:r>
              <a:rPr lang="en-IN" sz="3733" b="1" dirty="0" err="1">
                <a:latin typeface="Kruti Dev 010" pitchFamily="2" charset="0"/>
                <a:cs typeface="Times New Roman" panose="02020603050405020304" pitchFamily="18" charset="0"/>
              </a:rPr>
              <a:t>viorZu</a:t>
            </a:r>
            <a:endParaRPr lang="en-IN" sz="3733" b="1" dirty="0">
              <a:latin typeface="Kruti Dev 010" pitchFamily="2"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(c) diffraction / </a:t>
            </a:r>
            <a:r>
              <a:rPr lang="en-IN" sz="3733" b="1" dirty="0" err="1">
                <a:latin typeface="Kruti Dev 010" pitchFamily="2" charset="0"/>
                <a:cs typeface="Times New Roman" panose="02020603050405020304" pitchFamily="18" charset="0"/>
              </a:rPr>
              <a:t>foorZu</a:t>
            </a:r>
            <a:endParaRPr lang="en-IN" sz="3733" b="1" dirty="0">
              <a:latin typeface="Kruti Dev 010" pitchFamily="2"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(d) polarization /</a:t>
            </a:r>
            <a:r>
              <a:rPr lang="en-IN" sz="3733" b="1" dirty="0">
                <a:latin typeface="Kruti Dev 010" pitchFamily="2" charset="0"/>
                <a:cs typeface="Times New Roman" panose="02020603050405020304" pitchFamily="18" charset="0"/>
              </a:rPr>
              <a:t>/</a:t>
            </a:r>
            <a:r>
              <a:rPr lang="en-IN" sz="3733" b="1" dirty="0" err="1">
                <a:latin typeface="Kruti Dev 010" pitchFamily="2" charset="0"/>
                <a:cs typeface="Times New Roman" panose="02020603050405020304" pitchFamily="18" charset="0"/>
              </a:rPr>
              <a:t>kzqo.k</a:t>
            </a:r>
            <a:endParaRPr lang="en-IN" sz="3733"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330027123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615733" y="981887"/>
            <a:ext cx="11752732" cy="4894225"/>
          </a:xfrm>
          <a:prstGeom prst="rect">
            <a:avLst/>
          </a:prstGeom>
          <a:noFill/>
        </p:spPr>
        <p:txBody>
          <a:bodyPr wrap="square" rtlCol="0">
            <a:spAutoFit/>
          </a:bodyPr>
          <a:lstStyle/>
          <a:p>
            <a:r>
              <a:rPr lang="en-IN" sz="3467" b="1" dirty="0" err="1">
                <a:solidFill>
                  <a:srgbClr val="FFFF00"/>
                </a:solidFill>
                <a:latin typeface="Kruti Dev 010" pitchFamily="2" charset="0"/>
                <a:cs typeface="Times New Roman" panose="02020603050405020304" pitchFamily="18" charset="0"/>
              </a:rPr>
              <a:t>izfr</a:t>
            </a:r>
            <a:r>
              <a:rPr lang="en-IN" sz="3467" b="1" dirty="0">
                <a:solidFill>
                  <a:srgbClr val="FFFF00"/>
                </a:solidFill>
                <a:latin typeface="Kruti Dev 010" pitchFamily="2" charset="0"/>
                <a:cs typeface="Times New Roman" panose="02020603050405020304" pitchFamily="18" charset="0"/>
              </a:rPr>
              <a:t>/</a:t>
            </a:r>
            <a:r>
              <a:rPr lang="en-IN" sz="3467" b="1" dirty="0" err="1">
                <a:solidFill>
                  <a:srgbClr val="FFFF00"/>
                </a:solidFill>
                <a:latin typeface="Kruti Dev 010" pitchFamily="2" charset="0"/>
                <a:cs typeface="Times New Roman" panose="02020603050405020304" pitchFamily="18" charset="0"/>
              </a:rPr>
              <a:t>ofu</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ewy</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ofu</a:t>
            </a:r>
            <a:r>
              <a:rPr lang="en-IN" sz="3467" b="1" dirty="0">
                <a:solidFill>
                  <a:srgbClr val="FFFF00"/>
                </a:solidFill>
                <a:latin typeface="Kruti Dev 010" pitchFamily="2" charset="0"/>
                <a:cs typeface="Times New Roman" panose="02020603050405020304" pitchFamily="18" charset="0"/>
              </a:rPr>
              <a:t> ls </a:t>
            </a:r>
            <a:r>
              <a:rPr lang="en-IN" sz="3467" b="1" dirty="0" err="1">
                <a:solidFill>
                  <a:srgbClr val="FFFF00"/>
                </a:solidFill>
                <a:latin typeface="Kruti Dev 010" pitchFamily="2" charset="0"/>
                <a:cs typeface="Times New Roman" panose="02020603050405020304" pitchFamily="18" charset="0"/>
              </a:rPr>
              <a:t>vyx</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rc</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lqukbZ</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iM+rh</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gS</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tc</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ofu</a:t>
            </a:r>
            <a:r>
              <a:rPr lang="en-IN" sz="3467" b="1" dirty="0">
                <a:solidFill>
                  <a:srgbClr val="FFFF00"/>
                </a:solidFill>
                <a:latin typeface="Kruti Dev 010" pitchFamily="2" charset="0"/>
                <a:cs typeface="Times New Roman" panose="02020603050405020304" pitchFamily="18" charset="0"/>
              </a:rPr>
              <a:t>&amp; L=</a:t>
            </a:r>
            <a:r>
              <a:rPr lang="en-IN" sz="3467" b="1" dirty="0" err="1">
                <a:solidFill>
                  <a:srgbClr val="FFFF00"/>
                </a:solidFill>
                <a:latin typeface="Kruti Dev 010" pitchFamily="2" charset="0"/>
                <a:cs typeface="Times New Roman" panose="02020603050405020304" pitchFamily="18" charset="0"/>
              </a:rPr>
              <a:t>ksr</a:t>
            </a:r>
            <a:r>
              <a:rPr lang="en-IN" sz="3467" b="1" dirty="0">
                <a:solidFill>
                  <a:srgbClr val="FFFF00"/>
                </a:solidFill>
                <a:latin typeface="Kruti Dev 010" pitchFamily="2" charset="0"/>
                <a:cs typeface="Times New Roman" panose="02020603050405020304" pitchFamily="18" charset="0"/>
              </a:rPr>
              <a:t> o </a:t>
            </a:r>
            <a:r>
              <a:rPr lang="en-IN" sz="3467" b="1" dirty="0" err="1">
                <a:solidFill>
                  <a:srgbClr val="FFFF00"/>
                </a:solidFill>
                <a:latin typeface="Kruti Dev 010" pitchFamily="2" charset="0"/>
                <a:cs typeface="Times New Roman" panose="02020603050405020304" pitchFamily="18" charset="0"/>
              </a:rPr>
              <a:t>ijkorZd</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lrg</a:t>
            </a:r>
            <a:r>
              <a:rPr lang="en-IN" sz="3467" b="1" dirty="0">
                <a:solidFill>
                  <a:srgbClr val="FFFF00"/>
                </a:solidFill>
                <a:latin typeface="Kruti Dev 010" pitchFamily="2" charset="0"/>
                <a:cs typeface="Times New Roman" panose="02020603050405020304" pitchFamily="18" charset="0"/>
              </a:rPr>
              <a:t> ds e/; </a:t>
            </a:r>
            <a:r>
              <a:rPr lang="en-IN" sz="3467" b="1" dirty="0" err="1">
                <a:solidFill>
                  <a:srgbClr val="FFFF00"/>
                </a:solidFill>
                <a:latin typeface="Kruti Dev 010" pitchFamily="2" charset="0"/>
                <a:cs typeface="Times New Roman" panose="02020603050405020304" pitchFamily="18" charset="0"/>
              </a:rPr>
              <a:t>U;wUkre</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nwwwjh</a:t>
            </a:r>
            <a:r>
              <a:rPr lang="en-IN" sz="3467" b="1" dirty="0">
                <a:solidFill>
                  <a:srgbClr val="FFFF00"/>
                </a:solidFill>
                <a:latin typeface="Kruti Dev 010" pitchFamily="2" charset="0"/>
                <a:cs typeface="Times New Roman" panose="02020603050405020304" pitchFamily="18" charset="0"/>
              </a:rPr>
              <a:t> </a:t>
            </a:r>
            <a:endParaRPr lang="en-IN" sz="3467" b="1" dirty="0">
              <a:solidFill>
                <a:srgbClr val="FFFF00"/>
              </a:solidFill>
              <a:latin typeface="Times New Roman" panose="02020603050405020304" pitchFamily="18" charset="0"/>
              <a:cs typeface="Times New Roman" panose="02020603050405020304" pitchFamily="18" charset="0"/>
            </a:endParaRPr>
          </a:p>
          <a:p>
            <a:r>
              <a:rPr lang="en-IN" sz="3467" b="1" dirty="0">
                <a:solidFill>
                  <a:srgbClr val="FFFF00"/>
                </a:solidFill>
                <a:latin typeface="Times New Roman" panose="02020603050405020304" pitchFamily="18" charset="0"/>
                <a:cs typeface="Times New Roman" panose="02020603050405020304" pitchFamily="18" charset="0"/>
              </a:rPr>
              <a:t>The echo is heard separately from the original sound when the minimum distance between the source of sound and the reflecting surface is </a:t>
            </a:r>
          </a:p>
          <a:p>
            <a:pPr marL="685783" indent="-685783">
              <a:buAutoNum type="alphaLcParenBoth"/>
            </a:pPr>
            <a:r>
              <a:rPr lang="en-IN" sz="3467" b="1" dirty="0">
                <a:latin typeface="Times New Roman" panose="02020603050405020304" pitchFamily="18" charset="0"/>
                <a:cs typeface="Times New Roman" panose="02020603050405020304" pitchFamily="18" charset="0"/>
              </a:rPr>
              <a:t>10 meters </a:t>
            </a:r>
          </a:p>
          <a:p>
            <a:pPr marL="685783" indent="-685783">
              <a:buAutoNum type="alphaLcParenBoth"/>
            </a:pPr>
            <a:r>
              <a:rPr lang="en-IN" sz="3467" b="1" dirty="0">
                <a:latin typeface="Times New Roman" panose="02020603050405020304" pitchFamily="18" charset="0"/>
                <a:cs typeface="Times New Roman" panose="02020603050405020304" pitchFamily="18" charset="0"/>
              </a:rPr>
              <a:t>17 meters </a:t>
            </a:r>
          </a:p>
          <a:p>
            <a:pPr marL="685783" indent="-685783">
              <a:buAutoNum type="alphaLcParenBoth"/>
            </a:pPr>
            <a:r>
              <a:rPr lang="en-IN" sz="3467" b="1" dirty="0">
                <a:latin typeface="Times New Roman" panose="02020603050405020304" pitchFamily="18" charset="0"/>
                <a:cs typeface="Times New Roman" panose="02020603050405020304" pitchFamily="18" charset="0"/>
              </a:rPr>
              <a:t>34 meters </a:t>
            </a:r>
          </a:p>
          <a:p>
            <a:pPr marL="685783" indent="-685783">
              <a:buAutoNum type="alphaLcParenBoth"/>
            </a:pPr>
            <a:r>
              <a:rPr lang="en-IN" sz="3467" b="1" dirty="0">
                <a:latin typeface="Times New Roman" panose="02020603050405020304" pitchFamily="18" charset="0"/>
                <a:cs typeface="Times New Roman" panose="02020603050405020304" pitchFamily="18" charset="0"/>
              </a:rPr>
              <a:t>100 meters </a:t>
            </a:r>
          </a:p>
        </p:txBody>
      </p:sp>
    </p:spTree>
    <p:extLst>
      <p:ext uri="{BB962C8B-B14F-4D97-AF65-F5344CB8AC3E}">
        <p14:creationId xmlns:p14="http://schemas.microsoft.com/office/powerpoint/2010/main" val="103114249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439268" y="806323"/>
                <a:ext cx="11752732" cy="5016758"/>
              </a:xfrm>
              <a:prstGeom prst="rect">
                <a:avLst/>
              </a:prstGeom>
              <a:noFill/>
            </p:spPr>
            <p:txBody>
              <a:bodyPr wrap="square" rtlCol="0">
                <a:spAutoFit/>
              </a:bodyPr>
              <a:lstStyle/>
              <a:p>
                <a:r>
                  <a:rPr lang="en-IN" sz="3200" b="1" dirty="0" err="1">
                    <a:solidFill>
                      <a:srgbClr val="FFFF00"/>
                    </a:solidFill>
                    <a:latin typeface="Kruti Dev 010" pitchFamily="2" charset="0"/>
                    <a:cs typeface="Times New Roman" panose="02020603050405020304" pitchFamily="18" charset="0"/>
                  </a:rPr>
                  <a:t>pexknM</a:t>
                </a:r>
                <a:r>
                  <a:rPr lang="en-IN" sz="3200" b="1" dirty="0">
                    <a:solidFill>
                      <a:srgbClr val="FFFF00"/>
                    </a:solidFill>
                    <a:latin typeface="Kruti Dev 010" pitchFamily="2" charset="0"/>
                    <a:cs typeface="Times New Roman" panose="02020603050405020304" pitchFamily="18" charset="0"/>
                  </a:rPr>
                  <a:t>+ </a:t>
                </a:r>
                <a:r>
                  <a:rPr lang="en-IN" sz="3200" b="1" dirty="0" err="1">
                    <a:solidFill>
                      <a:srgbClr val="FFFF00"/>
                    </a:solidFill>
                    <a:latin typeface="Kruti Dev 010" pitchFamily="2" charset="0"/>
                    <a:cs typeface="Times New Roman" panose="02020603050405020304" pitchFamily="18" charset="0"/>
                  </a:rPr>
                  <a:t>va</a:t>
                </a:r>
                <a:r>
                  <a:rPr lang="en-IN" sz="3200" b="1" dirty="0">
                    <a:solidFill>
                      <a:srgbClr val="FFFF00"/>
                    </a:solidFill>
                    <a:latin typeface="Kruti Dev 010" pitchFamily="2" charset="0"/>
                    <a:cs typeface="Times New Roman" panose="02020603050405020304" pitchFamily="18" charset="0"/>
                  </a:rPr>
                  <a:t>/</a:t>
                </a:r>
                <a:r>
                  <a:rPr lang="en-IN" sz="3200" b="1" dirty="0" err="1">
                    <a:solidFill>
                      <a:srgbClr val="FFFF00"/>
                    </a:solidFill>
                    <a:latin typeface="Kruti Dev 010" pitchFamily="2" charset="0"/>
                    <a:cs typeface="Times New Roman" panose="02020603050405020304" pitchFamily="18" charset="0"/>
                  </a:rPr>
                  <a:t>kdkj</a:t>
                </a:r>
                <a:r>
                  <a:rPr lang="en-IN" sz="3200" b="1" dirty="0">
                    <a:solidFill>
                      <a:srgbClr val="FFFF00"/>
                    </a:solidFill>
                    <a:latin typeface="Kruti Dev 010" pitchFamily="2" charset="0"/>
                    <a:cs typeface="Times New Roman" panose="02020603050405020304" pitchFamily="18" charset="0"/>
                  </a:rPr>
                  <a:t> </a:t>
                </a:r>
                <a:r>
                  <a:rPr lang="en-IN" sz="3200" b="1" dirty="0" err="1">
                    <a:solidFill>
                      <a:srgbClr val="FFFF00"/>
                    </a:solidFill>
                    <a:latin typeface="Kruti Dev 010" pitchFamily="2" charset="0"/>
                    <a:cs typeface="Times New Roman" panose="02020603050405020304" pitchFamily="18" charset="0"/>
                  </a:rPr>
                  <a:t>esa</a:t>
                </a:r>
                <a:r>
                  <a:rPr lang="en-IN" sz="3200" b="1" dirty="0">
                    <a:solidFill>
                      <a:srgbClr val="FFFF00"/>
                    </a:solidFill>
                    <a:latin typeface="Kruti Dev 010" pitchFamily="2" charset="0"/>
                    <a:cs typeface="Times New Roman" panose="02020603050405020304" pitchFamily="18" charset="0"/>
                  </a:rPr>
                  <a:t> </a:t>
                </a:r>
                <a:r>
                  <a:rPr lang="en-IN" sz="3200" b="1" dirty="0" err="1">
                    <a:solidFill>
                      <a:srgbClr val="FFFF00"/>
                    </a:solidFill>
                    <a:latin typeface="Kruti Dev 010" pitchFamily="2" charset="0"/>
                    <a:cs typeface="Times New Roman" panose="02020603050405020304" pitchFamily="18" charset="0"/>
                  </a:rPr>
                  <a:t>Hkh</a:t>
                </a:r>
                <a:r>
                  <a:rPr lang="en-IN" sz="3200" b="1" dirty="0">
                    <a:solidFill>
                      <a:srgbClr val="FFFF00"/>
                    </a:solidFill>
                    <a:latin typeface="Kruti Dev 010" pitchFamily="2" charset="0"/>
                    <a:cs typeface="Times New Roman" panose="02020603050405020304" pitchFamily="18" charset="0"/>
                  </a:rPr>
                  <a:t> mM+ </a:t>
                </a:r>
                <a:r>
                  <a:rPr lang="en-IN" sz="3200" b="1" dirty="0" err="1">
                    <a:solidFill>
                      <a:srgbClr val="FFFF00"/>
                    </a:solidFill>
                    <a:latin typeface="Kruti Dev 010" pitchFamily="2" charset="0"/>
                    <a:cs typeface="Times New Roman" panose="02020603050405020304" pitchFamily="18" charset="0"/>
                  </a:rPr>
                  <a:t>ldrs</a:t>
                </a:r>
                <a:r>
                  <a:rPr lang="en-IN" sz="3200" b="1" dirty="0">
                    <a:solidFill>
                      <a:srgbClr val="FFFF00"/>
                    </a:solidFill>
                    <a:latin typeface="Kruti Dev 010" pitchFamily="2" charset="0"/>
                    <a:cs typeface="Times New Roman" panose="02020603050405020304" pitchFamily="18" charset="0"/>
                  </a:rPr>
                  <a:t> </a:t>
                </a:r>
                <a:r>
                  <a:rPr lang="en-IN" sz="3200" b="1" dirty="0" err="1">
                    <a:solidFill>
                      <a:srgbClr val="FFFF00"/>
                    </a:solidFill>
                    <a:latin typeface="Kruti Dev 010" pitchFamily="2" charset="0"/>
                    <a:cs typeface="Times New Roman" panose="02020603050405020304" pitchFamily="18" charset="0"/>
                  </a:rPr>
                  <a:t>gSA</a:t>
                </a:r>
                <a:r>
                  <a:rPr lang="en-IN" sz="3200" b="1" dirty="0">
                    <a:solidFill>
                      <a:srgbClr val="FFFF00"/>
                    </a:solidFill>
                    <a:latin typeface="Kruti Dev 010" pitchFamily="2" charset="0"/>
                    <a:cs typeface="Times New Roman" panose="02020603050405020304" pitchFamily="18" charset="0"/>
                  </a:rPr>
                  <a:t> </a:t>
                </a:r>
                <a:r>
                  <a:rPr lang="en-IN" sz="3200" b="1" dirty="0" err="1">
                    <a:solidFill>
                      <a:srgbClr val="FFFF00"/>
                    </a:solidFill>
                    <a:latin typeface="Kruti Dev 010" pitchFamily="2" charset="0"/>
                    <a:cs typeface="Times New Roman" panose="02020603050405020304" pitchFamily="18" charset="0"/>
                  </a:rPr>
                  <a:t>D;ksfd</a:t>
                </a:r>
                <a:endParaRPr lang="en-IN" sz="3200" b="1" dirty="0">
                  <a:solidFill>
                    <a:srgbClr val="FFFF00"/>
                  </a:solidFill>
                  <a:latin typeface="Times New Roman" panose="02020603050405020304" pitchFamily="18" charset="0"/>
                  <a:cs typeface="Times New Roman" panose="02020603050405020304" pitchFamily="18" charset="0"/>
                </a:endParaRPr>
              </a:p>
              <a:p>
                <a:r>
                  <a:rPr lang="en-IN" sz="3200" b="1" dirty="0">
                    <a:solidFill>
                      <a:srgbClr val="FFFF00"/>
                    </a:solidFill>
                    <a:latin typeface="Times New Roman" panose="02020603050405020304" pitchFamily="18" charset="0"/>
                    <a:cs typeface="Times New Roman" panose="02020603050405020304" pitchFamily="18" charset="0"/>
                  </a:rPr>
                  <a:t>Bats can fly even in the dark because </a:t>
                </a:r>
              </a:p>
              <a:p>
                <a:pPr marL="609585" indent="-609585">
                  <a:buAutoNum type="alphaLcParenBoth"/>
                </a:pPr>
                <a:r>
                  <a:rPr lang="en-IN" sz="3200" b="1" dirty="0">
                    <a:latin typeface="Times New Roman" panose="02020603050405020304" pitchFamily="18" charset="0"/>
                    <a:cs typeface="Times New Roman" panose="02020603050405020304" pitchFamily="18" charset="0"/>
                  </a:rPr>
                  <a:t>they are able to see easily in the dark / </a:t>
                </a:r>
              </a:p>
              <a:p>
                <a:r>
                  <a:rPr lang="en-IN" sz="3200" b="1" dirty="0" err="1">
                    <a:latin typeface="Kruti Dev 010" pitchFamily="2" charset="0"/>
                    <a:cs typeface="Times New Roman" panose="02020603050405020304" pitchFamily="18" charset="0"/>
                  </a:rPr>
                  <a:t>os</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va</a:t>
                </a:r>
                <a:r>
                  <a:rPr lang="en-IN" sz="3200" b="1" dirty="0">
                    <a:latin typeface="Kruti Dev 010" pitchFamily="2" charset="0"/>
                    <a:cs typeface="Times New Roman" panose="02020603050405020304" pitchFamily="18" charset="0"/>
                  </a:rPr>
                  <a:t>/</a:t>
                </a:r>
                <a:r>
                  <a:rPr lang="en-IN" sz="3200" b="1" dirty="0" err="1">
                    <a:latin typeface="Kruti Dev 010" pitchFamily="2" charset="0"/>
                    <a:cs typeface="Times New Roman" panose="02020603050405020304" pitchFamily="18" charset="0"/>
                  </a:rPr>
                  <a:t>kdkj</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esa</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lqxerk</a:t>
                </a:r>
                <a:r>
                  <a:rPr lang="en-IN" sz="3200" b="1" dirty="0">
                    <a:latin typeface="Kruti Dev 010" pitchFamily="2" charset="0"/>
                    <a:cs typeface="Times New Roman" panose="02020603050405020304" pitchFamily="18" charset="0"/>
                  </a:rPr>
                  <a:t> ls ns[k </a:t>
                </a:r>
                <a:r>
                  <a:rPr lang="en-IN" sz="3200" b="1" dirty="0" err="1">
                    <a:latin typeface="Kruti Dev 010" pitchFamily="2" charset="0"/>
                    <a:cs typeface="Times New Roman" panose="02020603050405020304" pitchFamily="18" charset="0"/>
                  </a:rPr>
                  <a:t>ikrss</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a:t>
                </a:r>
                <a:endParaRPr lang="en-IN" sz="3200" b="1" dirty="0">
                  <a:latin typeface="Kruti Dev 010" pitchFamily="2"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(b) the star (pupil) of his eye is very big/ </a:t>
                </a:r>
              </a:p>
              <a:p>
                <a:r>
                  <a:rPr lang="en-IN" sz="3200" b="1" dirty="0">
                    <a:latin typeface="Kruti Dev 010" pitchFamily="2" charset="0"/>
                    <a:cs typeface="Times New Roman" panose="02020603050405020304" pitchFamily="18" charset="0"/>
                  </a:rPr>
                  <a:t>/</a:t>
                </a:r>
                <a:r>
                  <a:rPr lang="en-IN" sz="3200" b="1" dirty="0" err="1">
                    <a:latin typeface="Kruti Dev 010" pitchFamily="2" charset="0"/>
                    <a:cs typeface="Times New Roman" panose="02020603050405020304" pitchFamily="18" charset="0"/>
                  </a:rPr>
                  <a:t>kmuds</a:t>
                </a:r>
                <a:r>
                  <a:rPr lang="en-IN" sz="3200" b="1" dirty="0">
                    <a:latin typeface="Kruti Dev 010" pitchFamily="2" charset="0"/>
                    <a:cs typeface="Times New Roman" panose="02020603050405020304" pitchFamily="18" charset="0"/>
                  </a:rPr>
                  <a:t> us= </a:t>
                </a:r>
                <a:r>
                  <a:rPr lang="en-IN" sz="3200" b="1" dirty="0" err="1">
                    <a:latin typeface="Kruti Dev 010" pitchFamily="2" charset="0"/>
                    <a:cs typeface="Times New Roman" panose="02020603050405020304" pitchFamily="18" charset="0"/>
                  </a:rPr>
                  <a:t>dk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rkj</a:t>
                </a:r>
                <a:r>
                  <a:rPr lang="en-IN" sz="3200" b="1" dirty="0">
                    <a:latin typeface="Kruti Dev 010" pitchFamily="2" charset="0"/>
                    <a:cs typeface="Times New Roman" panose="02020603050405020304" pitchFamily="18" charset="0"/>
                  </a:rPr>
                  <a:t> ¼iqryh½ </a:t>
                </a:r>
                <a:r>
                  <a:rPr lang="en-IN" sz="3200" b="1" dirty="0" err="1">
                    <a:latin typeface="Kruti Dev 010" pitchFamily="2" charset="0"/>
                    <a:cs typeface="Times New Roman" panose="02020603050405020304" pitchFamily="18" charset="0"/>
                  </a:rPr>
                  <a:t>cgqr</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cM+k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gksrk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a:t>
                </a:r>
                <a:endParaRPr lang="en-IN" sz="3200" b="1" dirty="0">
                  <a:latin typeface="Kruti Dev 010" pitchFamily="2"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(c) They are able to guide their way with the help of the ultrasonic waves generated by them / </a:t>
                </a:r>
                <a:r>
                  <a:rPr lang="en-IN" sz="3200" b="1" dirty="0" err="1">
                    <a:latin typeface="Kruti Dev 010" pitchFamily="2" charset="0"/>
                    <a:cs typeface="Times New Roman" panose="02020603050405020304" pitchFamily="18" charset="0"/>
                  </a:rPr>
                  <a:t>os</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vius</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kjk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mRiUu</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ijkJO</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rjaxksa</a:t>
                </a:r>
                <a:r>
                  <a:rPr lang="en-IN" sz="3200" b="1" dirty="0">
                    <a:latin typeface="Kruti Dev 010" pitchFamily="2" charset="0"/>
                    <a:cs typeface="Times New Roman" panose="02020603050405020304" pitchFamily="18" charset="0"/>
                  </a:rPr>
                  <a:t> </a:t>
                </a:r>
                <a14:m>
                  <m:oMath xmlns:m="http://schemas.openxmlformats.org/officeDocument/2006/math">
                    <m:r>
                      <a:rPr lang="en-IN" sz="3200" b="1" i="1">
                        <a:latin typeface="Cambria Math"/>
                        <a:cs typeface="Times New Roman" panose="02020603050405020304" pitchFamily="18" charset="0"/>
                      </a:rPr>
                      <m:t>(</m:t>
                    </m:r>
                    <m:r>
                      <a:rPr lang="en-IN" sz="3200" b="1" i="1">
                        <a:latin typeface="Cambria Math"/>
                        <a:cs typeface="Times New Roman" panose="02020603050405020304" pitchFamily="18" charset="0"/>
                      </a:rPr>
                      <m:t>𝑼𝒍𝒓𝒂𝒔𝒐𝒏𝒊𝒄</m:t>
                    </m:r>
                    <m:r>
                      <a:rPr lang="en-IN" sz="3200" b="1" i="1">
                        <a:latin typeface="Cambria Math"/>
                        <a:cs typeface="Times New Roman" panose="02020603050405020304" pitchFamily="18" charset="0"/>
                      </a:rPr>
                      <m:t> </m:t>
                    </m:r>
                    <m:r>
                      <a:rPr lang="en-IN" sz="3200" b="1" i="1">
                        <a:latin typeface="Cambria Math"/>
                        <a:cs typeface="Times New Roman" panose="02020603050405020304" pitchFamily="18" charset="0"/>
                      </a:rPr>
                      <m:t>𝒘𝒂𝒗𝒆</m:t>
                    </m:r>
                    <m:r>
                      <a:rPr lang="en-IN" sz="3200" b="1" i="1">
                        <a:latin typeface="Cambria Math"/>
                        <a:cs typeface="Times New Roman" panose="02020603050405020304" pitchFamily="18" charset="0"/>
                      </a:rPr>
                      <m:t>)</m:t>
                    </m:r>
                  </m:oMath>
                </a14:m>
                <a:r>
                  <a:rPr lang="en-IN" sz="3200" b="1" dirty="0">
                    <a:latin typeface="Kruti Dev 010" pitchFamily="2" charset="0"/>
                    <a:cs typeface="Times New Roman" panose="02020603050405020304" pitchFamily="18" charset="0"/>
                  </a:rPr>
                  <a:t> dh </a:t>
                </a:r>
                <a:r>
                  <a:rPr lang="en-IN" sz="3200" b="1" dirty="0" err="1">
                    <a:latin typeface="Kruti Dev 010" pitchFamily="2" charset="0"/>
                    <a:cs typeface="Times New Roman" panose="02020603050405020304" pitchFamily="18" charset="0"/>
                  </a:rPr>
                  <a:t>lgk;rk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ls</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viuk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ekxZ</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n”kZu</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dj</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ikrs</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a:t>
                </a:r>
                <a:endParaRPr lang="en-IN" sz="3200" b="1" dirty="0">
                  <a:latin typeface="Kruti Dev 010" pitchFamily="2"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(d) All birds are capable of doing this/ </a:t>
                </a:r>
                <a:r>
                  <a:rPr lang="en-IN" sz="3200" b="1" dirty="0" err="1">
                    <a:latin typeface="Kruti Dev 010" pitchFamily="2" charset="0"/>
                    <a:cs typeface="Times New Roman" panose="02020603050405020304" pitchFamily="18" charset="0"/>
                  </a:rPr>
                  <a:t>lHkh</a:t>
                </a:r>
                <a:r>
                  <a:rPr lang="en-IN" sz="3200" b="1" dirty="0">
                    <a:latin typeface="Kruti Dev 010" pitchFamily="2" charset="0"/>
                    <a:cs typeface="Times New Roman" panose="02020603050405020304" pitchFamily="18" charset="0"/>
                  </a:rPr>
                  <a:t> i{</a:t>
                </a:r>
                <a:r>
                  <a:rPr lang="en-IN" sz="3200" b="1" dirty="0" err="1">
                    <a:latin typeface="Kruti Dev 010" pitchFamily="2" charset="0"/>
                    <a:cs typeface="Times New Roman" panose="02020603050405020304" pitchFamily="18" charset="0"/>
                  </a:rPr>
                  <a:t>kh</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slk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djus</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esa</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leFkZ</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a:t>
                </a:r>
                <a:endParaRPr lang="en-IN" sz="3200" b="1" dirty="0">
                  <a:latin typeface="Kruti Dev 010" pitchFamily="2"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39268" y="806323"/>
                <a:ext cx="11752732" cy="5016758"/>
              </a:xfrm>
              <a:prstGeom prst="rect">
                <a:avLst/>
              </a:prstGeom>
              <a:blipFill>
                <a:blip r:embed="rId2"/>
                <a:stretch>
                  <a:fillRect l="-1297" t="-1458" r="-830" b="-3159"/>
                </a:stretch>
              </a:blipFill>
            </p:spPr>
            <p:txBody>
              <a:bodyPr/>
              <a:lstStyle/>
              <a:p>
                <a:r>
                  <a:rPr lang="en-US">
                    <a:noFill/>
                  </a:rPr>
                  <a:t> </a:t>
                </a:r>
              </a:p>
            </p:txBody>
          </p:sp>
        </mc:Fallback>
      </mc:AlternateContent>
    </p:spTree>
    <p:extLst>
      <p:ext uri="{BB962C8B-B14F-4D97-AF65-F5344CB8AC3E}">
        <p14:creationId xmlns:p14="http://schemas.microsoft.com/office/powerpoint/2010/main" val="46988553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439268" y="803802"/>
            <a:ext cx="11752732" cy="5427768"/>
          </a:xfrm>
          <a:prstGeom prst="rect">
            <a:avLst/>
          </a:prstGeom>
          <a:noFill/>
        </p:spPr>
        <p:txBody>
          <a:bodyPr wrap="square" rtlCol="0">
            <a:spAutoFit/>
          </a:bodyPr>
          <a:lstStyle/>
          <a:p>
            <a:r>
              <a:rPr lang="en-IN" sz="3467" b="1" dirty="0">
                <a:solidFill>
                  <a:srgbClr val="FFFF00"/>
                </a:solidFill>
                <a:latin typeface="Kruti Dev 010" pitchFamily="2" charset="0"/>
                <a:cs typeface="Times New Roman" panose="02020603050405020304" pitchFamily="18" charset="0"/>
              </a:rPr>
              <a:t>,d </a:t>
            </a:r>
            <a:r>
              <a:rPr lang="en-IN" sz="3467" b="1" dirty="0" err="1">
                <a:solidFill>
                  <a:srgbClr val="FFFF00"/>
                </a:solidFill>
                <a:latin typeface="Kruti Dev 010" pitchFamily="2" charset="0"/>
                <a:cs typeface="Times New Roman" panose="02020603050405020304" pitchFamily="18" charset="0"/>
              </a:rPr>
              <a:t>iqfyl</a:t>
            </a:r>
            <a:r>
              <a:rPr lang="en-IN" sz="3467" b="1" dirty="0">
                <a:solidFill>
                  <a:srgbClr val="FFFF00"/>
                </a:solidFill>
                <a:latin typeface="Kruti Dev 010" pitchFamily="2" charset="0"/>
                <a:cs typeface="Times New Roman" panose="02020603050405020304" pitchFamily="18" charset="0"/>
              </a:rPr>
              <a:t> dh </a:t>
            </a:r>
            <a:r>
              <a:rPr lang="en-IN" sz="3467" b="1" dirty="0" err="1">
                <a:solidFill>
                  <a:srgbClr val="FFFF00"/>
                </a:solidFill>
                <a:latin typeface="Kruti Dev 010" pitchFamily="2" charset="0"/>
                <a:cs typeface="Times New Roman" panose="02020603050405020304" pitchFamily="18" charset="0"/>
              </a:rPr>
              <a:t>xkM+h</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lk;ju</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cktkrh</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gqbZ</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fdlh</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izs</a:t>
            </a:r>
            <a:r>
              <a:rPr lang="en-IN" sz="3467" b="1" dirty="0">
                <a:solidFill>
                  <a:srgbClr val="FFFF00"/>
                </a:solidFill>
                <a:latin typeface="Kruti Dev 010" pitchFamily="2" charset="0"/>
                <a:cs typeface="Times New Roman" panose="02020603050405020304" pitchFamily="18" charset="0"/>
              </a:rPr>
              <a:t>{</a:t>
            </a:r>
            <a:r>
              <a:rPr lang="en-IN" sz="3467" b="1" dirty="0" err="1">
                <a:solidFill>
                  <a:srgbClr val="FFFF00"/>
                </a:solidFill>
                <a:latin typeface="Kruti Dev 010" pitchFamily="2" charset="0"/>
                <a:cs typeface="Times New Roman" panose="02020603050405020304" pitchFamily="18" charset="0"/>
              </a:rPr>
              <a:t>kd</a:t>
            </a:r>
            <a:r>
              <a:rPr lang="en-IN" sz="3467" b="1" dirty="0">
                <a:solidFill>
                  <a:srgbClr val="FFFF00"/>
                </a:solidFill>
                <a:latin typeface="Kruti Dev 010" pitchFamily="2" charset="0"/>
                <a:cs typeface="Times New Roman" panose="02020603050405020304" pitchFamily="18" charset="0"/>
              </a:rPr>
              <a:t> ls </a:t>
            </a:r>
            <a:r>
              <a:rPr lang="en-IN" sz="3467" b="1" dirty="0" err="1">
                <a:solidFill>
                  <a:srgbClr val="FFFF00"/>
                </a:solidFill>
                <a:latin typeface="Kruti Dev 010" pitchFamily="2" charset="0"/>
                <a:cs typeface="Times New Roman" panose="02020603050405020304" pitchFamily="18" charset="0"/>
              </a:rPr>
              <a:t>nwj</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tk</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lgh</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gS</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rks</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lk;ju</a:t>
            </a:r>
            <a:r>
              <a:rPr lang="en-IN" sz="3467" b="1" dirty="0">
                <a:solidFill>
                  <a:srgbClr val="FFFF00"/>
                </a:solidFill>
                <a:latin typeface="Kruti Dev 010" pitchFamily="2" charset="0"/>
                <a:cs typeface="Times New Roman" panose="02020603050405020304" pitchFamily="18" charset="0"/>
              </a:rPr>
              <a:t> ds </a:t>
            </a:r>
            <a:r>
              <a:rPr lang="en-IN" sz="3467" b="1" dirty="0" err="1">
                <a:solidFill>
                  <a:srgbClr val="FFFF00"/>
                </a:solidFill>
                <a:latin typeface="Kruti Dev 010" pitchFamily="2" charset="0"/>
                <a:cs typeface="Times New Roman" panose="02020603050405020304" pitchFamily="18" charset="0"/>
              </a:rPr>
              <a:t>lkekU</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rjRo</a:t>
            </a:r>
            <a:r>
              <a:rPr lang="en-IN" sz="3467" b="1" dirty="0">
                <a:solidFill>
                  <a:srgbClr val="FFFF00"/>
                </a:solidFill>
                <a:latin typeface="Kruti Dev 010" pitchFamily="2" charset="0"/>
                <a:cs typeface="Times New Roman" panose="02020603050405020304" pitchFamily="18" charset="0"/>
              </a:rPr>
              <a:t> ¼rh{.krk½ ds </a:t>
            </a:r>
            <a:r>
              <a:rPr lang="en-IN" sz="3467" b="1" dirty="0" err="1">
                <a:solidFill>
                  <a:srgbClr val="FFFF00"/>
                </a:solidFill>
                <a:latin typeface="Kruti Dev 010" pitchFamily="2" charset="0"/>
                <a:cs typeface="Times New Roman" panose="02020603050405020304" pitchFamily="18" charset="0"/>
              </a:rPr>
              <a:t>lkis</a:t>
            </a:r>
            <a:r>
              <a:rPr lang="en-IN" sz="3467" b="1" dirty="0">
                <a:solidFill>
                  <a:srgbClr val="FFFF00"/>
                </a:solidFill>
                <a:latin typeface="Kruti Dev 010" pitchFamily="2" charset="0"/>
                <a:cs typeface="Times New Roman" panose="02020603050405020304" pitchFamily="18" charset="0"/>
              </a:rPr>
              <a:t>{k </a:t>
            </a:r>
            <a:r>
              <a:rPr lang="en-IN" sz="3467" b="1" dirty="0" err="1">
                <a:solidFill>
                  <a:srgbClr val="FFFF00"/>
                </a:solidFill>
                <a:latin typeface="Kruti Dev 010" pitchFamily="2" charset="0"/>
                <a:cs typeface="Times New Roman" panose="02020603050405020304" pitchFamily="18" charset="0"/>
              </a:rPr>
              <a:t>mldh</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ofu</a:t>
            </a:r>
            <a:r>
              <a:rPr lang="en-IN" sz="3467" b="1" dirty="0">
                <a:solidFill>
                  <a:srgbClr val="FFFF00"/>
                </a:solidFill>
                <a:latin typeface="Kruti Dev 010" pitchFamily="2" charset="0"/>
                <a:cs typeface="Times New Roman" panose="02020603050405020304" pitchFamily="18" charset="0"/>
              </a:rPr>
              <a:t> dk </a:t>
            </a:r>
            <a:r>
              <a:rPr lang="en-IN" sz="3467" b="1" dirty="0" err="1">
                <a:solidFill>
                  <a:srgbClr val="FFFF00"/>
                </a:solidFill>
                <a:latin typeface="Kruti Dev 010" pitchFamily="2" charset="0"/>
                <a:cs typeface="Times New Roman" panose="02020603050405020304" pitchFamily="18" charset="0"/>
              </a:rPr>
              <a:t>rkjRo</a:t>
            </a:r>
            <a:r>
              <a:rPr lang="en-IN" sz="3467" b="1" dirty="0">
                <a:solidFill>
                  <a:srgbClr val="FFFF00"/>
                </a:solidFill>
                <a:latin typeface="Kruti Dev 010" pitchFamily="2" charset="0"/>
                <a:cs typeface="Times New Roman" panose="02020603050405020304" pitchFamily="18" charset="0"/>
              </a:rPr>
              <a:t> </a:t>
            </a:r>
            <a:endParaRPr lang="en-IN" sz="3467" b="1" dirty="0">
              <a:solidFill>
                <a:srgbClr val="FFFF00"/>
              </a:solidFill>
              <a:latin typeface="Times New Roman" panose="02020603050405020304" pitchFamily="18" charset="0"/>
              <a:cs typeface="Times New Roman" panose="02020603050405020304" pitchFamily="18" charset="0"/>
            </a:endParaRPr>
          </a:p>
          <a:p>
            <a:r>
              <a:rPr lang="en-IN" sz="3467" b="1" dirty="0">
                <a:solidFill>
                  <a:srgbClr val="FFFF00"/>
                </a:solidFill>
                <a:latin typeface="Times New Roman" panose="02020603050405020304" pitchFamily="18" charset="0"/>
                <a:cs typeface="Times New Roman" panose="02020603050405020304" pitchFamily="18" charset="0"/>
              </a:rPr>
              <a:t>A police car blowing a siren is moving away from the observer, then the pitch or its sound relative to the normal pitch of the siren</a:t>
            </a:r>
          </a:p>
          <a:p>
            <a:r>
              <a:rPr lang="en-IN" sz="3467" b="1" dirty="0">
                <a:latin typeface="Times New Roman" panose="02020603050405020304" pitchFamily="18" charset="0"/>
                <a:cs typeface="Times New Roman" panose="02020603050405020304" pitchFamily="18" charset="0"/>
              </a:rPr>
              <a:t>(a) will be less /</a:t>
            </a:r>
            <a:r>
              <a:rPr lang="en-IN" sz="3467" b="1" dirty="0">
                <a:latin typeface="Kruti Dev 010" pitchFamily="2" charset="0"/>
                <a:cs typeface="Times New Roman" panose="02020603050405020304" pitchFamily="18" charset="0"/>
              </a:rPr>
              <a:t>de </a:t>
            </a:r>
            <a:r>
              <a:rPr lang="en-IN" sz="3467" b="1" dirty="0" err="1">
                <a:latin typeface="Kruti Dev 010" pitchFamily="2" charset="0"/>
                <a:cs typeface="Times New Roman" panose="02020603050405020304" pitchFamily="18" charset="0"/>
              </a:rPr>
              <a:t>gksxk</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(b) Will be the same  /</a:t>
            </a:r>
            <a:r>
              <a:rPr lang="en-IN" sz="3467" b="1" dirty="0">
                <a:latin typeface="Kruti Dev 010" pitchFamily="2" charset="0"/>
                <a:cs typeface="Times New Roman" panose="02020603050405020304" pitchFamily="18" charset="0"/>
              </a:rPr>
              <a:t>,d </a:t>
            </a:r>
            <a:r>
              <a:rPr lang="en-IN" sz="3467" b="1" dirty="0" err="1">
                <a:latin typeface="Kruti Dev 010" pitchFamily="2" charset="0"/>
                <a:cs typeface="Times New Roman" panose="02020603050405020304" pitchFamily="18" charset="0"/>
              </a:rPr>
              <a:t>leku</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gksxk</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(c) Will be more  /</a:t>
            </a:r>
            <a:r>
              <a:rPr lang="en-IN" sz="3467" b="1" dirty="0" err="1">
                <a:latin typeface="Kruti Dev 010" pitchFamily="2" charset="0"/>
                <a:cs typeface="Times New Roman" panose="02020603050405020304" pitchFamily="18" charset="0"/>
              </a:rPr>
              <a:t>vf</a:t>
            </a:r>
            <a:r>
              <a:rPr lang="en-IN" sz="3467" b="1" dirty="0">
                <a:latin typeface="Kruti Dev 010" pitchFamily="2" charset="0"/>
                <a:cs typeface="Times New Roman" panose="02020603050405020304" pitchFamily="18" charset="0"/>
              </a:rPr>
              <a:t>/</a:t>
            </a:r>
            <a:r>
              <a:rPr lang="en-IN" sz="3467" b="1" dirty="0" err="1">
                <a:latin typeface="Kruti Dev 010" pitchFamily="2" charset="0"/>
                <a:cs typeface="Times New Roman" panose="02020603050405020304" pitchFamily="18" charset="0"/>
              </a:rPr>
              <a:t>kd</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gksxk</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(d) be more or less according to the speed of the car /</a:t>
            </a:r>
            <a:r>
              <a:rPr lang="en-IN" sz="3467" b="1" dirty="0" err="1">
                <a:latin typeface="Kruti Dev 010" pitchFamily="2" charset="0"/>
                <a:cs typeface="Times New Roman" panose="02020603050405020304" pitchFamily="18" charset="0"/>
              </a:rPr>
              <a:t>xkM+h</a:t>
            </a:r>
            <a:r>
              <a:rPr lang="en-IN" sz="3467" b="1" dirty="0">
                <a:latin typeface="Kruti Dev 010" pitchFamily="2" charset="0"/>
                <a:cs typeface="Times New Roman" panose="02020603050405020304" pitchFamily="18" charset="0"/>
              </a:rPr>
              <a:t> dh </a:t>
            </a:r>
            <a:r>
              <a:rPr lang="en-IN" sz="3467" b="1" dirty="0" err="1">
                <a:latin typeface="Kruti Dev 010" pitchFamily="2" charset="0"/>
                <a:cs typeface="Times New Roman" panose="02020603050405020304" pitchFamily="18" charset="0"/>
              </a:rPr>
              <a:t>xfr</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vuqlkj</a:t>
            </a:r>
            <a:r>
              <a:rPr lang="en-IN" sz="3467" b="1" dirty="0">
                <a:latin typeface="Kruti Dev 010" pitchFamily="2" charset="0"/>
                <a:cs typeface="Times New Roman" panose="02020603050405020304" pitchFamily="18" charset="0"/>
              </a:rPr>
              <a:t> de ;k </a:t>
            </a:r>
            <a:r>
              <a:rPr lang="en-IN" sz="3467" b="1" dirty="0" err="1">
                <a:latin typeface="Kruti Dev 010" pitchFamily="2" charset="0"/>
                <a:cs typeface="Times New Roman" panose="02020603050405020304" pitchFamily="18" charset="0"/>
              </a:rPr>
              <a:t>vf</a:t>
            </a:r>
            <a:r>
              <a:rPr lang="en-IN" sz="3467" b="1" dirty="0">
                <a:latin typeface="Kruti Dev 010" pitchFamily="2" charset="0"/>
                <a:cs typeface="Times New Roman" panose="02020603050405020304" pitchFamily="18" charset="0"/>
              </a:rPr>
              <a:t>/</a:t>
            </a:r>
            <a:r>
              <a:rPr lang="en-IN" sz="3467" b="1" dirty="0" err="1">
                <a:latin typeface="Kruti Dev 010" pitchFamily="2" charset="0"/>
                <a:cs typeface="Times New Roman" panose="02020603050405020304" pitchFamily="18" charset="0"/>
              </a:rPr>
              <a:t>kd</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gksxk</a:t>
            </a:r>
            <a:endParaRPr lang="en-IN" sz="3467"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199661024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879825" y="977372"/>
            <a:ext cx="11752732" cy="3293594"/>
          </a:xfrm>
          <a:prstGeom prst="rect">
            <a:avLst/>
          </a:prstGeom>
          <a:noFill/>
        </p:spPr>
        <p:txBody>
          <a:bodyPr wrap="square" rtlCol="0">
            <a:spAutoFit/>
          </a:bodyPr>
          <a:lstStyle/>
          <a:p>
            <a:r>
              <a:rPr lang="en-IN" sz="3467" b="1" dirty="0" err="1">
                <a:solidFill>
                  <a:srgbClr val="FFFF00"/>
                </a:solidFill>
                <a:latin typeface="Kruti Dev 010" pitchFamily="2" charset="0"/>
                <a:cs typeface="Times New Roman" panose="02020603050405020304" pitchFamily="18" charset="0"/>
              </a:rPr>
              <a:t>leqnz</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esa</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Mwch</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oLrqvksa</a:t>
            </a:r>
            <a:r>
              <a:rPr lang="en-IN" sz="3467" b="1" dirty="0">
                <a:solidFill>
                  <a:srgbClr val="FFFF00"/>
                </a:solidFill>
                <a:latin typeface="Kruti Dev 010" pitchFamily="2" charset="0"/>
                <a:cs typeface="Times New Roman" panose="02020603050405020304" pitchFamily="18" charset="0"/>
              </a:rPr>
              <a:t> dk irk </a:t>
            </a:r>
            <a:r>
              <a:rPr lang="en-IN" sz="3467" b="1" dirty="0" err="1">
                <a:solidFill>
                  <a:srgbClr val="FFFF00"/>
                </a:solidFill>
                <a:latin typeface="Kruti Dev 010" pitchFamily="2" charset="0"/>
                <a:cs typeface="Times New Roman" panose="02020603050405020304" pitchFamily="18" charset="0"/>
              </a:rPr>
              <a:t>yxkus</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gsrq</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iz;qDr</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midj.k</a:t>
            </a:r>
            <a:r>
              <a:rPr lang="en-IN" sz="3467" b="1" dirty="0">
                <a:solidFill>
                  <a:srgbClr val="FFFF00"/>
                </a:solidFill>
                <a:latin typeface="Kruti Dev 010" pitchFamily="2" charset="0"/>
                <a:cs typeface="Times New Roman" panose="02020603050405020304" pitchFamily="18" charset="0"/>
              </a:rPr>
              <a:t> </a:t>
            </a:r>
            <a:endParaRPr lang="en-IN" sz="3467" b="1" dirty="0">
              <a:solidFill>
                <a:srgbClr val="FFFF00"/>
              </a:solidFill>
              <a:latin typeface="Times New Roman" panose="02020603050405020304" pitchFamily="18" charset="0"/>
              <a:cs typeface="Times New Roman" panose="02020603050405020304" pitchFamily="18" charset="0"/>
            </a:endParaRPr>
          </a:p>
          <a:p>
            <a:r>
              <a:rPr lang="en-IN" sz="3467" b="1" dirty="0">
                <a:solidFill>
                  <a:srgbClr val="FFFF00"/>
                </a:solidFill>
                <a:latin typeface="Times New Roman" panose="02020603050405020304" pitchFamily="18" charset="0"/>
                <a:cs typeface="Times New Roman" panose="02020603050405020304" pitchFamily="18" charset="0"/>
              </a:rPr>
              <a:t>Instrument used for locating submerged objects in the sea </a:t>
            </a:r>
          </a:p>
          <a:p>
            <a:r>
              <a:rPr lang="en-IN" sz="3467" b="1" dirty="0">
                <a:latin typeface="Times New Roman" panose="02020603050405020304" pitchFamily="18" charset="0"/>
                <a:cs typeface="Times New Roman" panose="02020603050405020304" pitchFamily="18" charset="0"/>
              </a:rPr>
              <a:t>(a) RADAR /</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jsMkj</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(b) SONAR  /</a:t>
            </a:r>
            <a:r>
              <a:rPr lang="en-IN" sz="3467" b="1" dirty="0" err="1">
                <a:latin typeface="Kruti Dev 010" pitchFamily="2" charset="0"/>
                <a:cs typeface="Times New Roman" panose="02020603050405020304" pitchFamily="18" charset="0"/>
              </a:rPr>
              <a:t>lksukj</a:t>
            </a:r>
            <a:r>
              <a:rPr lang="en-IN" sz="3467" b="1" dirty="0">
                <a:latin typeface="Kruti Dev 010" pitchFamily="2" charset="0"/>
                <a:cs typeface="Times New Roman" panose="02020603050405020304" pitchFamily="18" charset="0"/>
              </a:rPr>
              <a:t> </a:t>
            </a:r>
          </a:p>
          <a:p>
            <a:r>
              <a:rPr lang="en-IN" sz="3467" b="1" dirty="0">
                <a:latin typeface="Times New Roman" panose="02020603050405020304" pitchFamily="18" charset="0"/>
                <a:cs typeface="Times New Roman" panose="02020603050405020304" pitchFamily="18" charset="0"/>
              </a:rPr>
              <a:t>(c) Quasar  / </a:t>
            </a:r>
            <a:r>
              <a:rPr lang="en-IN" sz="3467" b="1" dirty="0" err="1">
                <a:latin typeface="Kruti Dev 010" pitchFamily="2" charset="0"/>
                <a:cs typeface="Times New Roman" panose="02020603050405020304" pitchFamily="18" charset="0"/>
              </a:rPr>
              <a:t>Doklksj</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(d) Pulsar  / </a:t>
            </a:r>
            <a:r>
              <a:rPr lang="en-IN" sz="3467" b="1" dirty="0" err="1">
                <a:latin typeface="Kruti Dev 010" pitchFamily="2" charset="0"/>
                <a:cs typeface="Times New Roman" panose="02020603050405020304" pitchFamily="18" charset="0"/>
              </a:rPr>
              <a:t>iYlj</a:t>
            </a:r>
            <a:r>
              <a:rPr lang="en-IN" sz="3467" b="1" dirty="0">
                <a:latin typeface="Kruti Dev 010" pitchFamily="2" charset="0"/>
                <a:cs typeface="Times New Roman" panose="02020603050405020304" pitchFamily="18" charset="0"/>
              </a:rPr>
              <a:t> </a:t>
            </a:r>
          </a:p>
        </p:txBody>
      </p:sp>
    </p:spTree>
    <p:extLst>
      <p:ext uri="{BB962C8B-B14F-4D97-AF65-F5344CB8AC3E}">
        <p14:creationId xmlns:p14="http://schemas.microsoft.com/office/powerpoint/2010/main" val="216958542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290878" y="803802"/>
            <a:ext cx="11752732" cy="5427768"/>
          </a:xfrm>
          <a:prstGeom prst="rect">
            <a:avLst/>
          </a:prstGeom>
          <a:noFill/>
        </p:spPr>
        <p:txBody>
          <a:bodyPr wrap="square" rtlCol="0">
            <a:spAutoFit/>
          </a:bodyPr>
          <a:lstStyle/>
          <a:p>
            <a:r>
              <a:rPr lang="en-US" sz="3467" b="1" dirty="0" err="1">
                <a:solidFill>
                  <a:srgbClr val="FFFF00"/>
                </a:solidFill>
                <a:latin typeface="Kruti Dev 010" pitchFamily="2" charset="0"/>
                <a:cs typeface="Times New Roman" panose="02020603050405020304" pitchFamily="18" charset="0"/>
              </a:rPr>
              <a:t>fdlh</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mixzg</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dks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i`Foh</a:t>
            </a:r>
            <a:r>
              <a:rPr lang="en-US" sz="3467" b="1" dirty="0">
                <a:solidFill>
                  <a:srgbClr val="FFFF00"/>
                </a:solidFill>
                <a:latin typeface="Kruti Dev 010" pitchFamily="2" charset="0"/>
                <a:cs typeface="Times New Roman" panose="02020603050405020304" pitchFamily="18" charset="0"/>
              </a:rPr>
              <a:t> ls </a:t>
            </a:r>
            <a:r>
              <a:rPr lang="en-US" sz="3467" b="1" dirty="0" err="1">
                <a:solidFill>
                  <a:srgbClr val="FFFF00"/>
                </a:solidFill>
                <a:latin typeface="Kruti Dev 010" pitchFamily="2" charset="0"/>
                <a:cs typeface="Times New Roman" panose="02020603050405020304" pitchFamily="18" charset="0"/>
              </a:rPr>
              <a:t>cgqr</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gh</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ifj”kq</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Ik</a:t>
            </a:r>
            <a:r>
              <a:rPr lang="en-US" sz="3467" b="1" dirty="0">
                <a:solidFill>
                  <a:srgbClr val="FFFF00"/>
                </a:solidFill>
                <a:latin typeface="Kruti Dev 010" pitchFamily="2" charset="0"/>
                <a:cs typeface="Times New Roman" panose="02020603050405020304" pitchFamily="18" charset="0"/>
              </a:rPr>
              <a:t> ls </a:t>
            </a:r>
            <a:endParaRPr lang="en-IN" sz="3467" b="1" dirty="0">
              <a:solidFill>
                <a:srgbClr val="FFFF00"/>
              </a:solidFill>
              <a:latin typeface="Times New Roman" panose="02020603050405020304" pitchFamily="18" charset="0"/>
              <a:cs typeface="Times New Roman" panose="02020603050405020304" pitchFamily="18" charset="0"/>
            </a:endParaRPr>
          </a:p>
          <a:p>
            <a:r>
              <a:rPr lang="en-US" sz="3467" b="1" dirty="0">
                <a:solidFill>
                  <a:srgbClr val="FFFF00"/>
                </a:solidFill>
                <a:latin typeface="Times New Roman" panose="02020603050405020304" pitchFamily="18" charset="0"/>
                <a:cs typeface="Times New Roman" panose="02020603050405020304" pitchFamily="18" charset="0"/>
              </a:rPr>
              <a:t>A satellite can be seen very accurately from  the earth </a:t>
            </a:r>
          </a:p>
          <a:p>
            <a:r>
              <a:rPr lang="en-IN" sz="3467" b="1" dirty="0">
                <a:latin typeface="Times New Roman" panose="02020603050405020304" pitchFamily="18" charset="0"/>
                <a:cs typeface="Times New Roman" panose="02020603050405020304" pitchFamily="18" charset="0"/>
              </a:rPr>
              <a:t>(a) can be traced with the help of Doppler effect / </a:t>
            </a:r>
            <a:r>
              <a:rPr lang="en-IN" sz="3467" b="1" dirty="0" err="1">
                <a:latin typeface="Kruti Dev 010" pitchFamily="2" charset="0"/>
                <a:cs typeface="Times New Roman" panose="02020603050405020304" pitchFamily="18" charset="0"/>
              </a:rPr>
              <a:t>MkIyj</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izHkko</a:t>
            </a:r>
            <a:r>
              <a:rPr lang="en-IN" sz="3467" b="1" dirty="0">
                <a:latin typeface="Kruti Dev 010" pitchFamily="2" charset="0"/>
                <a:cs typeface="Times New Roman" panose="02020603050405020304" pitchFamily="18" charset="0"/>
              </a:rPr>
              <a:t> dh </a:t>
            </a:r>
            <a:r>
              <a:rPr lang="en-IN" sz="3467" b="1" dirty="0" err="1">
                <a:latin typeface="Kruti Dev 010" pitchFamily="2" charset="0"/>
                <a:cs typeface="Times New Roman" panose="02020603050405020304" pitchFamily="18" charset="0"/>
              </a:rPr>
              <a:t>lgk;r</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ls</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iFkkafdr</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fd;k</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tk</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ldrk</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gSA</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(b) can be tracked with the help of radar /</a:t>
            </a:r>
          </a:p>
          <a:p>
            <a:r>
              <a:rPr lang="en-IN" sz="3467" b="1" dirty="0" err="1">
                <a:latin typeface="Kruti Dev 010" pitchFamily="2" charset="0"/>
                <a:cs typeface="Times New Roman" panose="02020603050405020304" pitchFamily="18" charset="0"/>
              </a:rPr>
              <a:t>jMkj</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dhlgk;r</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ls</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iFkkafdr</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fd;k</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tk</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ldrk</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gSA</a:t>
            </a:r>
            <a:r>
              <a:rPr lang="en-IN" sz="3467" b="1" dirty="0">
                <a:latin typeface="Kruti Dev 010" pitchFamily="2" charset="0"/>
                <a:cs typeface="Times New Roman" panose="02020603050405020304" pitchFamily="18" charset="0"/>
              </a:rPr>
              <a:t>\</a:t>
            </a:r>
          </a:p>
          <a:p>
            <a:r>
              <a:rPr lang="en-IN" sz="3467" b="1" dirty="0">
                <a:latin typeface="Times New Roman" panose="02020603050405020304" pitchFamily="18" charset="0"/>
                <a:cs typeface="Times New Roman" panose="02020603050405020304" pitchFamily="18" charset="0"/>
              </a:rPr>
              <a:t>(c) can be traced with the help of sonar /</a:t>
            </a:r>
          </a:p>
          <a:p>
            <a:r>
              <a:rPr lang="en-IN" sz="3467" b="1" dirty="0" err="1">
                <a:latin typeface="Kruti Dev 010" pitchFamily="2" charset="0"/>
                <a:cs typeface="Times New Roman" panose="02020603050405020304" pitchFamily="18" charset="0"/>
              </a:rPr>
              <a:t>lksukj</a:t>
            </a:r>
            <a:r>
              <a:rPr lang="en-IN" sz="3467" b="1" dirty="0">
                <a:latin typeface="Kruti Dev 010" pitchFamily="2" charset="0"/>
                <a:cs typeface="Times New Roman" panose="02020603050405020304" pitchFamily="18" charset="0"/>
              </a:rPr>
              <a:t> dh </a:t>
            </a:r>
            <a:r>
              <a:rPr lang="en-IN" sz="3467" b="1" dirty="0" err="1">
                <a:latin typeface="Kruti Dev 010" pitchFamily="2" charset="0"/>
                <a:cs typeface="Times New Roman" panose="02020603050405020304" pitchFamily="18" charset="0"/>
              </a:rPr>
              <a:t>lgk;r</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ls</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iFkkafdr</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fd;k</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tk</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ldrk</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gSA</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(d) can be traced with the help of Zeeman effect /</a:t>
            </a:r>
          </a:p>
          <a:p>
            <a:r>
              <a:rPr lang="en-IN" sz="3467" b="1" dirty="0" err="1">
                <a:latin typeface="Kruti Dev 010" pitchFamily="2" charset="0"/>
                <a:cs typeface="Times New Roman" panose="02020603050405020304" pitchFamily="18" charset="0"/>
              </a:rPr>
              <a:t>theku</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izHkko</a:t>
            </a:r>
            <a:r>
              <a:rPr lang="en-IN" sz="3467" b="1" dirty="0">
                <a:latin typeface="Kruti Dev 010" pitchFamily="2" charset="0"/>
                <a:cs typeface="Times New Roman" panose="02020603050405020304" pitchFamily="18" charset="0"/>
              </a:rPr>
              <a:t> dh </a:t>
            </a:r>
            <a:r>
              <a:rPr lang="en-IN" sz="3467" b="1" dirty="0" err="1">
                <a:latin typeface="Kruti Dev 010" pitchFamily="2" charset="0"/>
                <a:cs typeface="Times New Roman" panose="02020603050405020304" pitchFamily="18" charset="0"/>
              </a:rPr>
              <a:t>lgk;r</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ls</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iFkkafdr</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fd;k</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tk</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ldrk</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gSA</a:t>
            </a:r>
            <a:endParaRPr lang="en-IN" sz="3467"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292232827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966258" y="722370"/>
            <a:ext cx="11079243" cy="5509200"/>
          </a:xfrm>
          <a:prstGeom prst="rect">
            <a:avLst/>
          </a:prstGeom>
          <a:noFill/>
        </p:spPr>
        <p:txBody>
          <a:bodyPr wrap="square" rtlCol="0">
            <a:spAutoFit/>
          </a:bodyPr>
          <a:lstStyle/>
          <a:p>
            <a:r>
              <a:rPr lang="en-US" sz="3200" b="1" dirty="0">
                <a:solidFill>
                  <a:srgbClr val="FFFF00"/>
                </a:solidFill>
                <a:latin typeface="Kruti Dev 010" pitchFamily="2" charset="0"/>
                <a:cs typeface="Times New Roman" panose="02020603050405020304" pitchFamily="18" charset="0"/>
              </a:rPr>
              <a:t>/</a:t>
            </a:r>
            <a:r>
              <a:rPr lang="en-US" sz="3200" b="1" dirty="0" err="1">
                <a:solidFill>
                  <a:srgbClr val="FFFF00"/>
                </a:solidFill>
                <a:latin typeface="Kruti Dev 010" pitchFamily="2" charset="0"/>
                <a:cs typeface="Times New Roman" panose="02020603050405020304" pitchFamily="18" charset="0"/>
              </a:rPr>
              <a:t>ofu</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esa</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MkIyj</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izHkko</a:t>
            </a:r>
            <a:r>
              <a:rPr lang="en-US" sz="3200" b="1" dirty="0">
                <a:solidFill>
                  <a:srgbClr val="FFFF00"/>
                </a:solidFill>
                <a:latin typeface="Kruti Dev 010" pitchFamily="2" charset="0"/>
                <a:cs typeface="Times New Roman" panose="02020603050405020304" pitchFamily="18" charset="0"/>
              </a:rPr>
              <a:t> ml le; </a:t>
            </a:r>
            <a:r>
              <a:rPr lang="en-US" sz="3200" b="1" dirty="0" err="1">
                <a:solidFill>
                  <a:srgbClr val="FFFF00"/>
                </a:solidFill>
                <a:latin typeface="Kruti Dev 010" pitchFamily="2" charset="0"/>
                <a:cs typeface="Times New Roman" panose="02020603050405020304" pitchFamily="18" charset="0"/>
              </a:rPr>
              <a:t>ugha</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lqukbZ</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iM+rk</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tcfd</a:t>
            </a:r>
            <a:endParaRPr lang="en-IN" sz="3200" b="1" dirty="0">
              <a:solidFill>
                <a:srgbClr val="FFFF00"/>
              </a:solidFill>
              <a:latin typeface="Times New Roman" panose="02020603050405020304" pitchFamily="18" charset="0"/>
              <a:cs typeface="Times New Roman" panose="02020603050405020304" pitchFamily="18" charset="0"/>
            </a:endParaRPr>
          </a:p>
          <a:p>
            <a:r>
              <a:rPr lang="en-US" sz="3200" b="1" dirty="0">
                <a:solidFill>
                  <a:srgbClr val="FFFF00"/>
                </a:solidFill>
                <a:latin typeface="Times New Roman" panose="02020603050405020304" pitchFamily="18" charset="0"/>
                <a:cs typeface="Times New Roman" panose="02020603050405020304" pitchFamily="18" charset="0"/>
              </a:rPr>
              <a:t>Doppler effect is not heard in sound when </a:t>
            </a:r>
            <a:endParaRPr lang="en-IN" sz="3200" b="1" dirty="0">
              <a:solidFill>
                <a:srgbClr val="FFFF00"/>
              </a:solidFill>
              <a:latin typeface="Times New Roman" panose="02020603050405020304" pitchFamily="18"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(a) the source of sound is moving away from the observer /</a:t>
            </a:r>
            <a:r>
              <a:rPr lang="en-IN" sz="3200" b="1" dirty="0">
                <a:latin typeface="Kruti Dev 010" pitchFamily="2" charset="0"/>
                <a:cs typeface="Times New Roman" panose="02020603050405020304" pitchFamily="18" charset="0"/>
              </a:rPr>
              <a:t>/</a:t>
            </a:r>
            <a:r>
              <a:rPr lang="en-IN" sz="3200" b="1" dirty="0" err="1">
                <a:latin typeface="Kruti Dev 010" pitchFamily="2" charset="0"/>
                <a:cs typeface="Times New Roman" panose="02020603050405020304" pitchFamily="18" charset="0"/>
              </a:rPr>
              <a:t>ofu</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dk</a:t>
            </a:r>
            <a:r>
              <a:rPr lang="en-IN" sz="3200" b="1" dirty="0">
                <a:latin typeface="Kruti Dev 010" pitchFamily="2" charset="0"/>
                <a:cs typeface="Times New Roman" panose="02020603050405020304" pitchFamily="18" charset="0"/>
              </a:rPr>
              <a:t> L=</a:t>
            </a:r>
            <a:r>
              <a:rPr lang="en-IN" sz="3200" b="1" dirty="0" err="1">
                <a:latin typeface="Kruti Dev 010" pitchFamily="2" charset="0"/>
                <a:cs typeface="Times New Roman" panose="02020603050405020304" pitchFamily="18" charset="0"/>
              </a:rPr>
              <a:t>ksr</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izs</a:t>
            </a:r>
            <a:r>
              <a:rPr lang="en-IN" sz="3200" b="1" dirty="0">
                <a:latin typeface="Kruti Dev 010" pitchFamily="2" charset="0"/>
                <a:cs typeface="Times New Roman" panose="02020603050405020304" pitchFamily="18" charset="0"/>
              </a:rPr>
              <a:t>{</a:t>
            </a:r>
            <a:r>
              <a:rPr lang="en-IN" sz="3200" b="1" dirty="0" err="1">
                <a:latin typeface="Kruti Dev 010" pitchFamily="2" charset="0"/>
                <a:cs typeface="Times New Roman" panose="02020603050405020304" pitchFamily="18" charset="0"/>
              </a:rPr>
              <a:t>kd</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ls</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nwj</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tk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jgk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gks</a:t>
            </a:r>
            <a:r>
              <a:rPr lang="en-IN" sz="3200" b="1" dirty="0">
                <a:latin typeface="Kruti Dev 010" pitchFamily="2" charset="0"/>
                <a:cs typeface="Times New Roman" panose="02020603050405020304" pitchFamily="18" charset="0"/>
              </a:rPr>
              <a:t> </a:t>
            </a:r>
          </a:p>
          <a:p>
            <a:r>
              <a:rPr lang="en-IN" sz="3200" b="1" dirty="0">
                <a:latin typeface="Times New Roman" panose="02020603050405020304" pitchFamily="18" charset="0"/>
                <a:cs typeface="Times New Roman" panose="02020603050405020304" pitchFamily="18" charset="0"/>
              </a:rPr>
              <a:t>(b) the source of sound is going towards the observer /</a:t>
            </a:r>
          </a:p>
          <a:p>
            <a:r>
              <a:rPr lang="en-IN" sz="3200" b="1" dirty="0">
                <a:latin typeface="Kruti Dev 010" pitchFamily="2" charset="0"/>
                <a:cs typeface="Times New Roman" panose="02020603050405020304" pitchFamily="18" charset="0"/>
              </a:rPr>
              <a:t>/</a:t>
            </a:r>
            <a:r>
              <a:rPr lang="en-IN" sz="3200" b="1" dirty="0" err="1">
                <a:latin typeface="Kruti Dev 010" pitchFamily="2" charset="0"/>
                <a:cs typeface="Times New Roman" panose="02020603050405020304" pitchFamily="18" charset="0"/>
              </a:rPr>
              <a:t>ofu</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dk</a:t>
            </a:r>
            <a:r>
              <a:rPr lang="en-IN" sz="3200" b="1" dirty="0">
                <a:latin typeface="Kruti Dev 010" pitchFamily="2" charset="0"/>
                <a:cs typeface="Times New Roman" panose="02020603050405020304" pitchFamily="18" charset="0"/>
              </a:rPr>
              <a:t> L=</a:t>
            </a:r>
            <a:r>
              <a:rPr lang="en-IN" sz="3200" b="1" dirty="0" err="1">
                <a:latin typeface="Kruti Dev 010" pitchFamily="2" charset="0"/>
                <a:cs typeface="Times New Roman" panose="02020603050405020304" pitchFamily="18" charset="0"/>
              </a:rPr>
              <a:t>ksr</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izs</a:t>
            </a:r>
            <a:r>
              <a:rPr lang="en-IN" sz="3200" b="1" dirty="0">
                <a:latin typeface="Kruti Dev 010" pitchFamily="2" charset="0"/>
                <a:cs typeface="Times New Roman" panose="02020603050405020304" pitchFamily="18" charset="0"/>
              </a:rPr>
              <a:t>{</a:t>
            </a:r>
            <a:r>
              <a:rPr lang="en-IN" sz="3200" b="1" dirty="0" err="1">
                <a:latin typeface="Kruti Dev 010" pitchFamily="2" charset="0"/>
                <a:cs typeface="Times New Roman" panose="02020603050405020304" pitchFamily="18" charset="0"/>
              </a:rPr>
              <a:t>kd</a:t>
            </a:r>
            <a:r>
              <a:rPr lang="en-IN" sz="3200" b="1" dirty="0">
                <a:latin typeface="Kruti Dev 010" pitchFamily="2" charset="0"/>
                <a:cs typeface="Times New Roman" panose="02020603050405020304" pitchFamily="18" charset="0"/>
              </a:rPr>
              <a:t> dh </a:t>
            </a:r>
            <a:r>
              <a:rPr lang="en-IN" sz="3200" b="1" dirty="0" err="1">
                <a:latin typeface="Kruti Dev 010" pitchFamily="2" charset="0"/>
                <a:cs typeface="Times New Roman" panose="02020603050405020304" pitchFamily="18" charset="0"/>
              </a:rPr>
              <a:t>vksj</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tk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jgk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gks</a:t>
            </a:r>
            <a:endParaRPr lang="en-IN" sz="3200" b="1" dirty="0">
              <a:latin typeface="Kruti Dev 010" pitchFamily="2"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(c) the source of sound travels perpendicular to the straight line of the observer and the source/</a:t>
            </a:r>
          </a:p>
          <a:p>
            <a:r>
              <a:rPr lang="en-IN" sz="3200" b="1" dirty="0">
                <a:latin typeface="Kruti Dev 010" pitchFamily="2" charset="0"/>
                <a:cs typeface="Times New Roman" panose="02020603050405020304" pitchFamily="18" charset="0"/>
              </a:rPr>
              <a:t>/</a:t>
            </a:r>
            <a:r>
              <a:rPr lang="en-IN" sz="3200" b="1" dirty="0" err="1">
                <a:latin typeface="Kruti Dev 010" pitchFamily="2" charset="0"/>
                <a:cs typeface="Times New Roman" panose="02020603050405020304" pitchFamily="18" charset="0"/>
              </a:rPr>
              <a:t>ofu</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dk</a:t>
            </a:r>
            <a:r>
              <a:rPr lang="en-IN" sz="3200" b="1" dirty="0">
                <a:latin typeface="Kruti Dev 010" pitchFamily="2" charset="0"/>
                <a:cs typeface="Times New Roman" panose="02020603050405020304" pitchFamily="18" charset="0"/>
              </a:rPr>
              <a:t> L=</a:t>
            </a:r>
            <a:r>
              <a:rPr lang="en-IN" sz="3200" b="1" dirty="0" err="1">
                <a:latin typeface="Kruti Dev 010" pitchFamily="2" charset="0"/>
                <a:cs typeface="Times New Roman" panose="02020603050405020304" pitchFamily="18" charset="0"/>
              </a:rPr>
              <a:t>ksr</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izs</a:t>
            </a:r>
            <a:r>
              <a:rPr lang="en-IN" sz="3200" b="1" dirty="0">
                <a:latin typeface="Kruti Dev 010" pitchFamily="2" charset="0"/>
                <a:cs typeface="Times New Roman" panose="02020603050405020304" pitchFamily="18" charset="0"/>
              </a:rPr>
              <a:t>{</a:t>
            </a:r>
            <a:r>
              <a:rPr lang="en-IN" sz="3200" b="1" dirty="0" err="1">
                <a:latin typeface="Kruti Dev 010" pitchFamily="2" charset="0"/>
                <a:cs typeface="Times New Roman" panose="02020603050405020304" pitchFamily="18" charset="0"/>
              </a:rPr>
              <a:t>kd</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ls</a:t>
            </a:r>
            <a:r>
              <a:rPr lang="en-IN" sz="3200" b="1" dirty="0">
                <a:latin typeface="Kruti Dev 010" pitchFamily="2" charset="0"/>
                <a:cs typeface="Times New Roman" panose="02020603050405020304" pitchFamily="18" charset="0"/>
              </a:rPr>
              <a:t> L=</a:t>
            </a:r>
            <a:r>
              <a:rPr lang="en-IN" sz="3200" b="1" dirty="0" err="1">
                <a:latin typeface="Kruti Dev 010" pitchFamily="2" charset="0"/>
                <a:cs typeface="Times New Roman" panose="02020603050405020304" pitchFamily="18" charset="0"/>
              </a:rPr>
              <a:t>ksr</a:t>
            </a:r>
            <a:r>
              <a:rPr lang="en-IN" sz="3200" b="1" dirty="0">
                <a:latin typeface="Kruti Dev 010" pitchFamily="2" charset="0"/>
                <a:cs typeface="Times New Roman" panose="02020603050405020304" pitchFamily="18" charset="0"/>
              </a:rPr>
              <a:t> dh </a:t>
            </a:r>
            <a:r>
              <a:rPr lang="en-IN" sz="3200" b="1" dirty="0" err="1">
                <a:latin typeface="Kruti Dev 010" pitchFamily="2" charset="0"/>
                <a:cs typeface="Times New Roman" panose="02020603050405020304" pitchFamily="18" charset="0"/>
              </a:rPr>
              <a:t>lh</a:t>
            </a:r>
            <a:r>
              <a:rPr lang="en-IN" sz="3200" b="1" dirty="0">
                <a:latin typeface="Kruti Dev 010" pitchFamily="2" charset="0"/>
                <a:cs typeface="Times New Roman" panose="02020603050405020304" pitchFamily="18" charset="0"/>
              </a:rPr>
              <a:t>/</a:t>
            </a:r>
            <a:r>
              <a:rPr lang="en-IN" sz="3200" b="1" dirty="0" err="1">
                <a:latin typeface="Kruti Dev 010" pitchFamily="2" charset="0"/>
                <a:cs typeface="Times New Roman" panose="02020603050405020304" pitchFamily="18" charset="0"/>
              </a:rPr>
              <a:t>k&amp;js</a:t>
            </a:r>
            <a:r>
              <a:rPr lang="en-IN" sz="3200" b="1" dirty="0">
                <a:latin typeface="Kruti Dev 010" pitchFamily="2" charset="0"/>
                <a:cs typeface="Times New Roman" panose="02020603050405020304" pitchFamily="18" charset="0"/>
              </a:rPr>
              <a:t>[</a:t>
            </a:r>
            <a:r>
              <a:rPr lang="en-IN" sz="3200" b="1" dirty="0" err="1">
                <a:latin typeface="Kruti Dev 010" pitchFamily="2" charset="0"/>
                <a:cs typeface="Times New Roman" panose="02020603050405020304" pitchFamily="18" charset="0"/>
              </a:rPr>
              <a:t>kk</a:t>
            </a:r>
            <a:r>
              <a:rPr lang="en-IN" sz="3200" b="1" dirty="0">
                <a:latin typeface="Kruti Dev 010" pitchFamily="2" charset="0"/>
                <a:cs typeface="Times New Roman" panose="02020603050405020304" pitchFamily="18" charset="0"/>
              </a:rPr>
              <a:t> ds </a:t>
            </a:r>
            <a:r>
              <a:rPr lang="en-IN" sz="3200" b="1" dirty="0" err="1">
                <a:latin typeface="Kruti Dev 010" pitchFamily="2" charset="0"/>
                <a:cs typeface="Times New Roman" panose="02020603050405020304" pitchFamily="18" charset="0"/>
              </a:rPr>
              <a:t>yEcor</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xeu</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djrk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gks</a:t>
            </a:r>
            <a:endParaRPr lang="en-IN" sz="3200" b="1" dirty="0">
              <a:latin typeface="Kruti Dev 010" pitchFamily="2"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(d) the source of sound produces sound of very high frequency /</a:t>
            </a:r>
            <a:r>
              <a:rPr lang="en-IN" sz="3200" b="1" dirty="0">
                <a:latin typeface="Kruti Dev 010" pitchFamily="2" charset="0"/>
                <a:cs typeface="Times New Roman" panose="02020603050405020304" pitchFamily="18" charset="0"/>
              </a:rPr>
              <a:t>/</a:t>
            </a:r>
            <a:r>
              <a:rPr lang="en-IN" sz="3200" b="1" dirty="0" err="1">
                <a:latin typeface="Kruti Dev 010" pitchFamily="2" charset="0"/>
                <a:cs typeface="Times New Roman" panose="02020603050405020304" pitchFamily="18" charset="0"/>
              </a:rPr>
              <a:t>ofu</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dk</a:t>
            </a:r>
            <a:r>
              <a:rPr lang="en-IN" sz="3200" b="1" dirty="0">
                <a:latin typeface="Kruti Dev 010" pitchFamily="2" charset="0"/>
                <a:cs typeface="Times New Roman" panose="02020603050405020304" pitchFamily="18" charset="0"/>
              </a:rPr>
              <a:t> L=</a:t>
            </a:r>
            <a:r>
              <a:rPr lang="en-IN" sz="3200" b="1" dirty="0" err="1">
                <a:latin typeface="Kruti Dev 010" pitchFamily="2" charset="0"/>
                <a:cs typeface="Times New Roman" panose="02020603050405020304" pitchFamily="18" charset="0"/>
              </a:rPr>
              <a:t>ksr</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vfr</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mPp</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vko`fr</a:t>
            </a:r>
            <a:r>
              <a:rPr lang="en-IN" sz="3200" b="1" dirty="0">
                <a:latin typeface="Kruti Dev 010" pitchFamily="2" charset="0"/>
                <a:cs typeface="Times New Roman" panose="02020603050405020304" pitchFamily="18" charset="0"/>
              </a:rPr>
              <a:t> dh /</a:t>
            </a:r>
            <a:r>
              <a:rPr lang="en-IN" sz="3200" b="1" dirty="0" err="1">
                <a:latin typeface="Kruti Dev 010" pitchFamily="2" charset="0"/>
                <a:cs typeface="Times New Roman" panose="02020603050405020304" pitchFamily="18" charset="0"/>
              </a:rPr>
              <a:t>ofu</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mRiUu</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djrk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gksa</a:t>
            </a:r>
            <a:endParaRPr lang="en-IN" sz="3200"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16115037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1072329" y="1025499"/>
            <a:ext cx="11752732" cy="3293594"/>
          </a:xfrm>
          <a:prstGeom prst="rect">
            <a:avLst/>
          </a:prstGeom>
          <a:noFill/>
        </p:spPr>
        <p:txBody>
          <a:bodyPr wrap="square" rtlCol="0">
            <a:spAutoFit/>
          </a:bodyPr>
          <a:lstStyle/>
          <a:p>
            <a:r>
              <a:rPr lang="en-IN" sz="3467" b="1" dirty="0" err="1">
                <a:solidFill>
                  <a:srgbClr val="FFFF00"/>
                </a:solidFill>
                <a:latin typeface="Kruti Dev 010" pitchFamily="2" charset="0"/>
                <a:cs typeface="Times New Roman" panose="02020603050405020304" pitchFamily="18" charset="0"/>
              </a:rPr>
              <a:t>leqnz</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esa</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Mwch</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oLrqvksa</a:t>
            </a:r>
            <a:r>
              <a:rPr lang="en-IN" sz="3467" b="1" dirty="0">
                <a:solidFill>
                  <a:srgbClr val="FFFF00"/>
                </a:solidFill>
                <a:latin typeface="Kruti Dev 010" pitchFamily="2" charset="0"/>
                <a:cs typeface="Times New Roman" panose="02020603050405020304" pitchFamily="18" charset="0"/>
              </a:rPr>
              <a:t> dk irk </a:t>
            </a:r>
            <a:r>
              <a:rPr lang="en-IN" sz="3467" b="1" dirty="0" err="1">
                <a:solidFill>
                  <a:srgbClr val="FFFF00"/>
                </a:solidFill>
                <a:latin typeface="Kruti Dev 010" pitchFamily="2" charset="0"/>
                <a:cs typeface="Times New Roman" panose="02020603050405020304" pitchFamily="18" charset="0"/>
              </a:rPr>
              <a:t>yxkus</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gsrq</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iz;qDr</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midj.k</a:t>
            </a:r>
            <a:r>
              <a:rPr lang="en-IN" sz="3467" b="1" dirty="0">
                <a:solidFill>
                  <a:srgbClr val="FFFF00"/>
                </a:solidFill>
                <a:latin typeface="Kruti Dev 010" pitchFamily="2" charset="0"/>
                <a:cs typeface="Times New Roman" panose="02020603050405020304" pitchFamily="18" charset="0"/>
              </a:rPr>
              <a:t> </a:t>
            </a:r>
            <a:endParaRPr lang="en-IN" sz="3467" b="1" dirty="0">
              <a:solidFill>
                <a:srgbClr val="FFFF00"/>
              </a:solidFill>
              <a:latin typeface="Times New Roman" panose="02020603050405020304" pitchFamily="18" charset="0"/>
              <a:cs typeface="Times New Roman" panose="02020603050405020304" pitchFamily="18" charset="0"/>
            </a:endParaRPr>
          </a:p>
          <a:p>
            <a:r>
              <a:rPr lang="en-IN" sz="3467" b="1" dirty="0">
                <a:solidFill>
                  <a:srgbClr val="FFFF00"/>
                </a:solidFill>
                <a:latin typeface="Times New Roman" panose="02020603050405020304" pitchFamily="18" charset="0"/>
                <a:cs typeface="Times New Roman" panose="02020603050405020304" pitchFamily="18" charset="0"/>
              </a:rPr>
              <a:t>Instrument used for locating submerged objects in the sea </a:t>
            </a:r>
          </a:p>
          <a:p>
            <a:r>
              <a:rPr lang="en-IN" sz="3467" b="1" dirty="0">
                <a:latin typeface="Times New Roman" panose="02020603050405020304" pitchFamily="18" charset="0"/>
                <a:cs typeface="Times New Roman" panose="02020603050405020304" pitchFamily="18" charset="0"/>
              </a:rPr>
              <a:t>(a) RADAR /</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jsMkj</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(b) SONAR  /</a:t>
            </a:r>
            <a:r>
              <a:rPr lang="en-IN" sz="3467" b="1" dirty="0" err="1">
                <a:latin typeface="Kruti Dev 010" pitchFamily="2" charset="0"/>
                <a:cs typeface="Times New Roman" panose="02020603050405020304" pitchFamily="18" charset="0"/>
              </a:rPr>
              <a:t>lksukj</a:t>
            </a:r>
            <a:r>
              <a:rPr lang="en-IN" sz="3467" b="1" dirty="0">
                <a:latin typeface="Kruti Dev 010" pitchFamily="2" charset="0"/>
                <a:cs typeface="Times New Roman" panose="02020603050405020304" pitchFamily="18" charset="0"/>
              </a:rPr>
              <a:t> </a:t>
            </a:r>
          </a:p>
          <a:p>
            <a:r>
              <a:rPr lang="en-IN" sz="3467" b="1" dirty="0">
                <a:latin typeface="Times New Roman" panose="02020603050405020304" pitchFamily="18" charset="0"/>
                <a:cs typeface="Times New Roman" panose="02020603050405020304" pitchFamily="18" charset="0"/>
              </a:rPr>
              <a:t>(c) Quasar  / </a:t>
            </a:r>
            <a:r>
              <a:rPr lang="en-IN" sz="3467" b="1" dirty="0" err="1">
                <a:latin typeface="Kruti Dev 010" pitchFamily="2" charset="0"/>
                <a:cs typeface="Times New Roman" panose="02020603050405020304" pitchFamily="18" charset="0"/>
              </a:rPr>
              <a:t>Doklksj</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(d) Pulsar  / </a:t>
            </a:r>
            <a:r>
              <a:rPr lang="en-IN" sz="3467" b="1" dirty="0" err="1">
                <a:latin typeface="Kruti Dev 010" pitchFamily="2" charset="0"/>
                <a:cs typeface="Times New Roman" panose="02020603050405020304" pitchFamily="18" charset="0"/>
              </a:rPr>
              <a:t>iYlj</a:t>
            </a:r>
            <a:r>
              <a:rPr lang="en-IN" sz="3467" b="1" dirty="0">
                <a:latin typeface="Kruti Dev 010" pitchFamily="2" charset="0"/>
                <a:cs typeface="Times New Roman" panose="02020603050405020304" pitchFamily="18" charset="0"/>
              </a:rPr>
              <a:t> </a:t>
            </a:r>
          </a:p>
        </p:txBody>
      </p:sp>
    </p:spTree>
    <p:extLst>
      <p:ext uri="{BB962C8B-B14F-4D97-AF65-F5344CB8AC3E}">
        <p14:creationId xmlns:p14="http://schemas.microsoft.com/office/powerpoint/2010/main" val="3729222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236593" y="6302326"/>
            <a:ext cx="1842868" cy="351692"/>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Bookman Old Style" panose="02050604050505020204" pitchFamily="18" charset="0"/>
              </a:rPr>
              <a:t>Sonu</a:t>
            </a:r>
            <a:r>
              <a:rPr lang="en-US" sz="2800" b="1" dirty="0">
                <a:latin typeface="Bookman Old Style" panose="02050604050505020204" pitchFamily="18" charset="0"/>
              </a:rPr>
              <a:t> Sir</a:t>
            </a:r>
          </a:p>
        </p:txBody>
      </p:sp>
      <p:sp>
        <p:nvSpPr>
          <p:cNvPr id="5" name="Rectangle 4"/>
          <p:cNvSpPr/>
          <p:nvPr/>
        </p:nvSpPr>
        <p:spPr>
          <a:xfrm>
            <a:off x="112543" y="6119446"/>
            <a:ext cx="1589649" cy="463062"/>
          </a:xfrm>
          <a:prstGeom prst="rect">
            <a:avLst/>
          </a:prstGeom>
          <a:solidFill>
            <a:srgbClr val="00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Bookman Old Style" panose="02050604050505020204" pitchFamily="18" charset="0"/>
              </a:rPr>
              <a:t>Physics</a:t>
            </a:r>
          </a:p>
        </p:txBody>
      </p:sp>
      <p:sp>
        <p:nvSpPr>
          <p:cNvPr id="9" name="TextBox 8">
            <a:extLst>
              <a:ext uri="{FF2B5EF4-FFF2-40B4-BE49-F238E27FC236}">
                <a16:creationId xmlns:a16="http://schemas.microsoft.com/office/drawing/2014/main" id="{CCE032AC-11D0-58CA-6CE1-8D0005B680E7}"/>
              </a:ext>
            </a:extLst>
          </p:cNvPr>
          <p:cNvSpPr txBox="1"/>
          <p:nvPr/>
        </p:nvSpPr>
        <p:spPr>
          <a:xfrm>
            <a:off x="2702081" y="816428"/>
            <a:ext cx="7847703" cy="4924425"/>
          </a:xfrm>
          <a:prstGeom prst="rect">
            <a:avLst/>
          </a:prstGeom>
          <a:noFill/>
        </p:spPr>
        <p:txBody>
          <a:bodyPr wrap="square">
            <a:spAutoFit/>
          </a:bodyPr>
          <a:lstStyle/>
          <a:p>
            <a:pPr algn="l" fontAlgn="base"/>
            <a:r>
              <a:rPr lang="en-US" sz="2600" b="1" i="0" dirty="0">
                <a:effectLst/>
                <a:latin typeface="Bookman Old Style" panose="02050604050505020204" pitchFamily="18" charset="0"/>
              </a:rPr>
              <a:t>Odometer is used to measure </a:t>
            </a:r>
            <a:r>
              <a:rPr lang="en-US" sz="2600" b="1" dirty="0">
                <a:latin typeface="Bookman Old Style" panose="02050604050505020204" pitchFamily="18" charset="0"/>
              </a:rPr>
              <a:t/>
            </a:r>
            <a:br>
              <a:rPr lang="en-US" sz="2600" b="1" dirty="0">
                <a:latin typeface="Bookman Old Style" panose="02050604050505020204" pitchFamily="18" charset="0"/>
              </a:rPr>
            </a:br>
            <a:r>
              <a:rPr lang="en-US" sz="2600" b="1" i="0" dirty="0">
                <a:effectLst/>
                <a:latin typeface="Bookman Old Style" panose="02050604050505020204" pitchFamily="18" charset="0"/>
              </a:rPr>
              <a:t>(A) Temperature of Sun</a:t>
            </a:r>
          </a:p>
          <a:p>
            <a:pPr algn="l" fontAlgn="base"/>
            <a:r>
              <a:rPr lang="en-US" sz="2600" b="1" i="0" dirty="0">
                <a:effectLst/>
                <a:latin typeface="Bookman Old Style" panose="02050604050505020204" pitchFamily="18" charset="0"/>
              </a:rPr>
              <a:t>(B) Speed of air</a:t>
            </a:r>
          </a:p>
          <a:p>
            <a:pPr algn="l" fontAlgn="base"/>
            <a:r>
              <a:rPr lang="en-US" sz="2600" b="1" i="0" dirty="0">
                <a:effectLst/>
                <a:latin typeface="Bookman Old Style" panose="02050604050505020204" pitchFamily="18" charset="0"/>
              </a:rPr>
              <a:t>(C) distances travelled by CAR</a:t>
            </a:r>
          </a:p>
          <a:p>
            <a:pPr fontAlgn="base"/>
            <a:r>
              <a:rPr lang="en-US" sz="2600" b="1" i="0" dirty="0">
                <a:effectLst/>
                <a:latin typeface="Bookman Old Style" panose="02050604050505020204" pitchFamily="18" charset="0"/>
              </a:rPr>
              <a:t>(D) Atmospheric pressure </a:t>
            </a:r>
            <a:r>
              <a:rPr lang="hi-IN" sz="2600" b="1" dirty="0">
                <a:solidFill>
                  <a:schemeClr val="bg1"/>
                </a:solidFill>
                <a:latin typeface="Bookman Old Style" panose="02050604050505020204" pitchFamily="18" charset="0"/>
              </a:rPr>
              <a:t>
</a:t>
            </a:r>
            <a:endParaRPr lang="en-US" sz="2600" b="1" dirty="0">
              <a:solidFill>
                <a:schemeClr val="bg1"/>
              </a:solidFill>
              <a:latin typeface="Bookman Old Style" panose="02050604050505020204" pitchFamily="18" charset="0"/>
            </a:endParaRPr>
          </a:p>
          <a:p>
            <a:pPr fontAlgn="base"/>
            <a:r>
              <a:rPr lang="hi-IN" sz="2600" b="1" dirty="0">
                <a:solidFill>
                  <a:srgbClr val="FFFF00"/>
                </a:solidFill>
                <a:effectLst/>
                <a:cs typeface="Nirmala UI" panose="020B0502040204020203" pitchFamily="34" charset="0"/>
              </a:rPr>
              <a:t>ओडोमीटर का उपयोग </a:t>
            </a:r>
            <a:r>
              <a:rPr lang="en-US" sz="2600" b="1" dirty="0">
                <a:solidFill>
                  <a:srgbClr val="FFFF00"/>
                </a:solidFill>
                <a:effectLst/>
                <a:cs typeface="Nirmala UI" panose="020B0502040204020203" pitchFamily="34" charset="0"/>
              </a:rPr>
              <a:t>.......</a:t>
            </a:r>
            <a:r>
              <a:rPr lang="hi-IN" sz="2600" b="1" dirty="0">
                <a:solidFill>
                  <a:srgbClr val="FFFF00"/>
                </a:solidFill>
                <a:effectLst/>
                <a:cs typeface="Nirmala UI" panose="020B0502040204020203" pitchFamily="34" charset="0"/>
              </a:rPr>
              <a:t> मापने के लिए किया जाता है </a:t>
            </a:r>
            <a:endParaRPr lang="en-US" sz="2600" b="1" dirty="0">
              <a:solidFill>
                <a:srgbClr val="FFFF00"/>
              </a:solidFill>
              <a:effectLst/>
              <a:cs typeface="Nirmala UI" panose="020B0502040204020203" pitchFamily="34" charset="0"/>
            </a:endParaRPr>
          </a:p>
          <a:p>
            <a:r>
              <a:rPr lang="hi-IN" sz="2600" b="1" dirty="0">
                <a:solidFill>
                  <a:srgbClr val="FFFF00"/>
                </a:solidFill>
                <a:effectLst/>
                <a:cs typeface="Nirmala UI" panose="020B0502040204020203" pitchFamily="34" charset="0"/>
              </a:rPr>
              <a:t>(</a:t>
            </a:r>
            <a:r>
              <a:rPr lang="en-US" sz="2600" b="1" dirty="0">
                <a:solidFill>
                  <a:srgbClr val="FFFF00"/>
                </a:solidFill>
                <a:cs typeface="Nirmala UI" panose="020B0502040204020203" pitchFamily="34" charset="0"/>
              </a:rPr>
              <a:t>a</a:t>
            </a:r>
            <a:r>
              <a:rPr lang="hi-IN" sz="2600" b="1" dirty="0">
                <a:solidFill>
                  <a:srgbClr val="FFFF00"/>
                </a:solidFill>
                <a:effectLst/>
                <a:cs typeface="Nirmala UI" panose="020B0502040204020203" pitchFamily="34" charset="0"/>
              </a:rPr>
              <a:t>) </a:t>
            </a:r>
            <a:r>
              <a:rPr lang="hi-IN" sz="2800" b="1" dirty="0">
                <a:solidFill>
                  <a:srgbClr val="FFFF00"/>
                </a:solidFill>
                <a:effectLst/>
                <a:cs typeface="Nirmala UI" panose="020B0502040204020203" pitchFamily="34" charset="0"/>
              </a:rPr>
              <a:t>सूर्य का तापमान</a:t>
            </a:r>
          </a:p>
          <a:p>
            <a:pPr fontAlgn="base"/>
            <a:r>
              <a:rPr lang="hi-IN" sz="2600" b="1" dirty="0">
                <a:solidFill>
                  <a:srgbClr val="FFFF00"/>
                </a:solidFill>
                <a:effectLst/>
                <a:cs typeface="Nirmala UI" panose="020B0502040204020203" pitchFamily="34" charset="0"/>
              </a:rPr>
              <a:t>(b) हवा की गति </a:t>
            </a:r>
            <a:endParaRPr lang="en-US" sz="2600" b="1" dirty="0">
              <a:solidFill>
                <a:srgbClr val="FFFF00"/>
              </a:solidFill>
              <a:effectLst/>
              <a:cs typeface="Nirmala UI" panose="020B0502040204020203" pitchFamily="34" charset="0"/>
            </a:endParaRPr>
          </a:p>
          <a:p>
            <a:pPr fontAlgn="base"/>
            <a:r>
              <a:rPr lang="hi-IN" sz="2600" b="1" dirty="0">
                <a:solidFill>
                  <a:srgbClr val="FFFF00"/>
                </a:solidFill>
                <a:effectLst/>
                <a:cs typeface="Nirmala UI" panose="020B0502040204020203" pitchFamily="34" charset="0"/>
              </a:rPr>
              <a:t>(C) CAR द्वारा तय की गई दूरी </a:t>
            </a:r>
            <a:endParaRPr lang="en-US" sz="2600" b="1" dirty="0">
              <a:solidFill>
                <a:srgbClr val="FFFF00"/>
              </a:solidFill>
              <a:effectLst/>
              <a:cs typeface="Nirmala UI" panose="020B0502040204020203" pitchFamily="34" charset="0"/>
            </a:endParaRPr>
          </a:p>
          <a:p>
            <a:pPr fontAlgn="base"/>
            <a:r>
              <a:rPr lang="hi-IN" sz="2600" b="1" dirty="0">
                <a:solidFill>
                  <a:srgbClr val="FFFF00"/>
                </a:solidFill>
                <a:effectLst/>
                <a:cs typeface="Nirmala UI" panose="020B0502040204020203" pitchFamily="34" charset="0"/>
              </a:rPr>
              <a:t>(d) </a:t>
            </a:r>
            <a:r>
              <a:rPr lang="hi-IN" sz="2600" b="1" dirty="0">
                <a:solidFill>
                  <a:srgbClr val="FFFF00"/>
                </a:solidFill>
                <a:latin typeface="Bookman Old Style" panose="02050604050505020204" pitchFamily="18" charset="0"/>
              </a:rPr>
              <a:t>वायुमंडलीय दबाव 
</a:t>
            </a:r>
            <a:endParaRPr lang="en-US" sz="2600" b="1" i="0" dirty="0">
              <a:solidFill>
                <a:srgbClr val="FFFF00"/>
              </a:solidFill>
              <a:effectLst/>
              <a:latin typeface="Bookman Old Style" panose="02050604050505020204" pitchFamily="18" charset="0"/>
            </a:endParaRPr>
          </a:p>
        </p:txBody>
      </p:sp>
      <p:pic>
        <p:nvPicPr>
          <p:cNvPr id="8" name="Picture 2">
            <a:extLst>
              <a:ext uri="{FF2B5EF4-FFF2-40B4-BE49-F238E27FC236}">
                <a16:creationId xmlns:a16="http://schemas.microsoft.com/office/drawing/2014/main" id="{DAF7520F-1992-B1BA-CBC5-BB40BCD3C6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0140" y="1437453"/>
            <a:ext cx="3192906" cy="1601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63136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1425447" y="1075117"/>
            <a:ext cx="10766553" cy="3539046"/>
          </a:xfrm>
          <a:prstGeom prst="rect">
            <a:avLst/>
          </a:prstGeom>
          <a:noFill/>
        </p:spPr>
        <p:txBody>
          <a:bodyPr wrap="square" rtlCol="0">
            <a:spAutoFit/>
          </a:bodyPr>
          <a:lstStyle/>
          <a:p>
            <a:r>
              <a:rPr lang="en-US" sz="3733" b="1" dirty="0">
                <a:solidFill>
                  <a:srgbClr val="FFFF00"/>
                </a:solidFill>
                <a:latin typeface="Kruti Dev 010" pitchFamily="2" charset="0"/>
                <a:cs typeface="Times New Roman" panose="02020603050405020304" pitchFamily="18" charset="0"/>
              </a:rPr>
              <a:t>/</a:t>
            </a:r>
            <a:r>
              <a:rPr lang="en-US" sz="3733" b="1" dirty="0" err="1">
                <a:solidFill>
                  <a:srgbClr val="FFFF00"/>
                </a:solidFill>
                <a:latin typeface="Kruti Dev 010" pitchFamily="2" charset="0"/>
                <a:cs typeface="Times New Roman" panose="02020603050405020304" pitchFamily="18" charset="0"/>
              </a:rPr>
              <a:t>ofu</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rjaxks</a:t>
            </a:r>
            <a:r>
              <a:rPr lang="en-US" sz="3733" b="1" dirty="0">
                <a:solidFill>
                  <a:srgbClr val="FFFF00"/>
                </a:solidFill>
                <a:latin typeface="Kruti Dev 010" pitchFamily="2" charset="0"/>
                <a:cs typeface="Times New Roman" panose="02020603050405020304" pitchFamily="18" charset="0"/>
              </a:rPr>
              <a:t> dh </a:t>
            </a:r>
            <a:r>
              <a:rPr lang="en-US" sz="3733" b="1" dirty="0" err="1">
                <a:solidFill>
                  <a:srgbClr val="FFFF00"/>
                </a:solidFill>
                <a:latin typeface="Kruti Dev 010" pitchFamily="2" charset="0"/>
                <a:cs typeface="Times New Roman" panose="02020603050405020304" pitchFamily="18" charset="0"/>
              </a:rPr>
              <a:t>vko`fÙk</a:t>
            </a:r>
            <a:r>
              <a:rPr lang="en-US" sz="3733" b="1" dirty="0">
                <a:solidFill>
                  <a:srgbClr val="FFFF00"/>
                </a:solidFill>
                <a:latin typeface="Kruti Dev 010" pitchFamily="2" charset="0"/>
                <a:cs typeface="Times New Roman" panose="02020603050405020304" pitchFamily="18" charset="0"/>
              </a:rPr>
              <a:t> dk lac/k </a:t>
            </a:r>
            <a:r>
              <a:rPr lang="en-US" sz="3733" b="1" dirty="0" err="1">
                <a:solidFill>
                  <a:srgbClr val="FFFF00"/>
                </a:solidFill>
                <a:latin typeface="Kruti Dev 010" pitchFamily="2" charset="0"/>
                <a:cs typeface="Times New Roman" panose="02020603050405020304" pitchFamily="18" charset="0"/>
              </a:rPr>
              <a:t>mlds@mldh</a:t>
            </a:r>
            <a:r>
              <a:rPr lang="en-US" sz="3733" b="1" dirty="0">
                <a:solidFill>
                  <a:srgbClr val="FFFF00"/>
                </a:solidFill>
                <a:latin typeface="Kruti Dev 010" pitchFamily="2" charset="0"/>
                <a:cs typeface="Times New Roman" panose="02020603050405020304" pitchFamily="18" charset="0"/>
              </a:rPr>
              <a:t> </a:t>
            </a:r>
            <a:endParaRPr lang="en-IN" sz="3733" b="1" dirty="0">
              <a:solidFill>
                <a:srgbClr val="FFFF00"/>
              </a:solidFill>
              <a:latin typeface="Times New Roman" panose="02020603050405020304" pitchFamily="18" charset="0"/>
              <a:cs typeface="Times New Roman" panose="02020603050405020304" pitchFamily="18" charset="0"/>
            </a:endParaRPr>
          </a:p>
          <a:p>
            <a:r>
              <a:rPr lang="en-IN" sz="3733" b="1" dirty="0">
                <a:solidFill>
                  <a:srgbClr val="FFFF00"/>
                </a:solidFill>
                <a:latin typeface="Times New Roman" panose="02020603050405020304" pitchFamily="18" charset="0"/>
                <a:cs typeface="Times New Roman" panose="02020603050405020304" pitchFamily="18" charset="0"/>
              </a:rPr>
              <a:t>The frequency of sound waves is related to his/her</a:t>
            </a:r>
          </a:p>
          <a:p>
            <a:r>
              <a:rPr lang="en-IN" sz="3733" b="1" dirty="0">
                <a:latin typeface="Times New Roman" panose="02020603050405020304" pitchFamily="18" charset="0"/>
                <a:cs typeface="Times New Roman" panose="02020603050405020304" pitchFamily="18" charset="0"/>
              </a:rPr>
              <a:t>(a) amplitude  / </a:t>
            </a:r>
            <a:r>
              <a:rPr lang="en-IN" sz="3733" b="1" dirty="0" err="1">
                <a:latin typeface="Kruti Dev 010" pitchFamily="2" charset="0"/>
                <a:cs typeface="Times New Roman" panose="02020603050405020304" pitchFamily="18" charset="0"/>
              </a:rPr>
              <a:t>vk;ke</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ls</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gS</a:t>
            </a:r>
            <a:endParaRPr lang="en-IN" sz="3733" b="1" dirty="0">
              <a:latin typeface="Kruti Dev 010" pitchFamily="2"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(b) loudness  / </a:t>
            </a:r>
            <a:r>
              <a:rPr lang="en-IN" sz="3733" b="1" dirty="0" err="1">
                <a:latin typeface="Kruti Dev 010" pitchFamily="2" charset="0"/>
                <a:cs typeface="Times New Roman" panose="02020603050405020304" pitchFamily="18" charset="0"/>
              </a:rPr>
              <a:t>izcyrk</a:t>
            </a:r>
            <a:r>
              <a:rPr lang="en-IN" sz="3733" b="1" dirty="0">
                <a:latin typeface="Kruti Dev 010" pitchFamily="2" charset="0"/>
                <a:cs typeface="Times New Roman" panose="02020603050405020304" pitchFamily="18" charset="0"/>
              </a:rPr>
              <a:t> ls </a:t>
            </a:r>
            <a:r>
              <a:rPr lang="en-IN" sz="3733" b="1" dirty="0" err="1">
                <a:latin typeface="Kruti Dev 010" pitchFamily="2" charset="0"/>
                <a:cs typeface="Times New Roman" panose="02020603050405020304" pitchFamily="18" charset="0"/>
              </a:rPr>
              <a:t>gS</a:t>
            </a:r>
            <a:endParaRPr lang="en-IN" sz="3733" b="1" dirty="0">
              <a:latin typeface="Kruti Dev 010" pitchFamily="2"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(c) pitch / </a:t>
            </a:r>
            <a:r>
              <a:rPr lang="en-IN" sz="3733" b="1" dirty="0" err="1">
                <a:latin typeface="Kruti Dev 010" pitchFamily="2" charset="0"/>
                <a:cs typeface="Times New Roman" panose="02020603050405020304" pitchFamily="18" charset="0"/>
              </a:rPr>
              <a:t>rkjRo</a:t>
            </a:r>
            <a:r>
              <a:rPr lang="en-IN" sz="3733" b="1" dirty="0">
                <a:latin typeface="Kruti Dev 010" pitchFamily="2" charset="0"/>
                <a:cs typeface="Times New Roman" panose="02020603050405020304" pitchFamily="18" charset="0"/>
              </a:rPr>
              <a:t> ls </a:t>
            </a:r>
            <a:r>
              <a:rPr lang="en-IN" sz="3733" b="1" dirty="0" err="1">
                <a:latin typeface="Kruti Dev 010" pitchFamily="2" charset="0"/>
                <a:cs typeface="Times New Roman" panose="02020603050405020304" pitchFamily="18" charset="0"/>
              </a:rPr>
              <a:t>gS</a:t>
            </a:r>
            <a:endParaRPr lang="en-IN" sz="3733" b="1" dirty="0">
              <a:latin typeface="Kruti Dev 010" pitchFamily="2"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(d) quality / </a:t>
            </a:r>
            <a:r>
              <a:rPr lang="en-IN" sz="3733" b="1" dirty="0" err="1">
                <a:latin typeface="Kruti Dev 010" pitchFamily="2" charset="0"/>
                <a:cs typeface="Times New Roman" panose="02020603050405020304" pitchFamily="18" charset="0"/>
              </a:rPr>
              <a:t>xq.koÙkk</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ls</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gS</a:t>
            </a:r>
            <a:endParaRPr lang="en-IN" sz="3733"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329468890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1104171" y="994908"/>
            <a:ext cx="11752732" cy="4113498"/>
          </a:xfrm>
          <a:prstGeom prst="rect">
            <a:avLst/>
          </a:prstGeom>
          <a:noFill/>
        </p:spPr>
        <p:txBody>
          <a:bodyPr wrap="square" rtlCol="0">
            <a:spAutoFit/>
          </a:bodyPr>
          <a:lstStyle/>
          <a:p>
            <a:r>
              <a:rPr lang="en-US" sz="3733" b="1" dirty="0" err="1">
                <a:solidFill>
                  <a:srgbClr val="FFFF00"/>
                </a:solidFill>
                <a:latin typeface="Kruti Dev 010" pitchFamily="2" charset="0"/>
                <a:cs typeface="Times New Roman" panose="02020603050405020304" pitchFamily="18" charset="0"/>
              </a:rPr>
              <a:t>izfl</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fcx</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xSax</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F;ksjh</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fdl</a:t>
            </a:r>
            <a:r>
              <a:rPr lang="en-US" sz="3733" b="1" dirty="0">
                <a:solidFill>
                  <a:srgbClr val="FFFF00"/>
                </a:solidFill>
                <a:latin typeface="Kruti Dev 010" pitchFamily="2" charset="0"/>
                <a:cs typeface="Times New Roman" panose="02020603050405020304" pitchFamily="18" charset="0"/>
              </a:rPr>
              <a:t> eq[; </a:t>
            </a:r>
            <a:r>
              <a:rPr lang="en-US" sz="3733" b="1" dirty="0" err="1">
                <a:solidFill>
                  <a:srgbClr val="FFFF00"/>
                </a:solidFill>
                <a:latin typeface="Kruti Dev 010" pitchFamily="2" charset="0"/>
                <a:cs typeface="Times New Roman" panose="02020603050405020304" pitchFamily="18" charset="0"/>
              </a:rPr>
              <a:t>fl</a:t>
            </a:r>
            <a:r>
              <a:rPr lang="en-US" sz="3733" b="1" dirty="0">
                <a:solidFill>
                  <a:srgbClr val="FFFF00"/>
                </a:solidFill>
                <a:latin typeface="Kruti Dev 010" pitchFamily="2" charset="0"/>
                <a:cs typeface="Times New Roman" panose="02020603050405020304" pitchFamily="18" charset="0"/>
              </a:rPr>
              <a:t>)</a:t>
            </a:r>
            <a:r>
              <a:rPr lang="en-US" sz="3733" b="1" dirty="0" err="1">
                <a:solidFill>
                  <a:srgbClr val="FFFF00"/>
                </a:solidFill>
                <a:latin typeface="Kruti Dev 010" pitchFamily="2" charset="0"/>
                <a:cs typeface="Times New Roman" panose="02020603050405020304" pitchFamily="18" charset="0"/>
              </a:rPr>
              <a:t>kar</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ij</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vk</a:t>
            </a:r>
            <a:r>
              <a:rPr lang="en-US" sz="3733" b="1" dirty="0">
                <a:solidFill>
                  <a:srgbClr val="FFFF00"/>
                </a:solidFill>
                <a:latin typeface="Kruti Dev 010" pitchFamily="2" charset="0"/>
                <a:cs typeface="Times New Roman" panose="02020603050405020304" pitchFamily="18" charset="0"/>
              </a:rPr>
              <a:t>/</a:t>
            </a:r>
            <a:r>
              <a:rPr lang="en-US" sz="3733" b="1" dirty="0" err="1">
                <a:solidFill>
                  <a:srgbClr val="FFFF00"/>
                </a:solidFill>
                <a:latin typeface="Kruti Dev 010" pitchFamily="2" charset="0"/>
                <a:cs typeface="Times New Roman" panose="02020603050405020304" pitchFamily="18" charset="0"/>
              </a:rPr>
              <a:t>kkfjr</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gS</a:t>
            </a:r>
            <a:r>
              <a:rPr lang="en-US" sz="3733" b="1" dirty="0">
                <a:solidFill>
                  <a:srgbClr val="FFFF00"/>
                </a:solidFill>
                <a:latin typeface="Kruti Dev 010" pitchFamily="2" charset="0"/>
                <a:cs typeface="Times New Roman" panose="02020603050405020304" pitchFamily="18" charset="0"/>
              </a:rPr>
              <a:t>\</a:t>
            </a:r>
            <a:endParaRPr lang="en-IN" sz="3733" b="1" dirty="0">
              <a:solidFill>
                <a:srgbClr val="FFFF00"/>
              </a:solidFill>
              <a:latin typeface="Times New Roman" panose="02020603050405020304" pitchFamily="18" charset="0"/>
              <a:cs typeface="Times New Roman" panose="02020603050405020304" pitchFamily="18" charset="0"/>
            </a:endParaRPr>
          </a:p>
          <a:p>
            <a:r>
              <a:rPr lang="en-IN" sz="3733" b="1" dirty="0">
                <a:solidFill>
                  <a:srgbClr val="FFFF00"/>
                </a:solidFill>
                <a:latin typeface="Times New Roman" panose="02020603050405020304" pitchFamily="18" charset="0"/>
                <a:cs typeface="Times New Roman" panose="02020603050405020304" pitchFamily="18" charset="0"/>
              </a:rPr>
              <a:t>On which main principle is the famous ‘Big Gang Theory’ based?</a:t>
            </a:r>
          </a:p>
          <a:p>
            <a:r>
              <a:rPr lang="en-IN" sz="3733" b="1" dirty="0">
                <a:latin typeface="Times New Roman" panose="02020603050405020304" pitchFamily="18" charset="0"/>
                <a:cs typeface="Times New Roman" panose="02020603050405020304" pitchFamily="18" charset="0"/>
              </a:rPr>
              <a:t>(a) </a:t>
            </a:r>
            <a:r>
              <a:rPr lang="en-IN" sz="3733" b="1" dirty="0" err="1">
                <a:latin typeface="Times New Roman" panose="02020603050405020304" pitchFamily="18" charset="0"/>
                <a:cs typeface="Times New Roman" panose="02020603050405020304" pitchFamily="18" charset="0"/>
              </a:rPr>
              <a:t>Xemon</a:t>
            </a:r>
            <a:r>
              <a:rPr lang="en-IN" sz="3733" b="1" dirty="0">
                <a:latin typeface="Times New Roman" panose="02020603050405020304" pitchFamily="18" charset="0"/>
                <a:cs typeface="Times New Roman" panose="02020603050405020304" pitchFamily="18" charset="0"/>
              </a:rPr>
              <a:t> effect / </a:t>
            </a:r>
            <a:r>
              <a:rPr lang="en-IN" sz="3733" b="1" dirty="0" err="1">
                <a:latin typeface="Kruti Dev 010" pitchFamily="2" charset="0"/>
                <a:cs typeface="Times New Roman" panose="02020603050405020304" pitchFamily="18" charset="0"/>
              </a:rPr>
              <a:t>theksu</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izHkko</a:t>
            </a:r>
            <a:endParaRPr lang="en-IN" sz="3733" b="1" dirty="0">
              <a:latin typeface="Kruti Dev 010" pitchFamily="2"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(b) Doppler effect / </a:t>
            </a:r>
            <a:r>
              <a:rPr lang="en-IN" sz="3733" b="1" dirty="0" err="1">
                <a:latin typeface="Kruti Dev 010" pitchFamily="2" charset="0"/>
                <a:cs typeface="Times New Roman" panose="02020603050405020304" pitchFamily="18" charset="0"/>
              </a:rPr>
              <a:t>MkWIyj</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izHkko</a:t>
            </a:r>
            <a:endParaRPr lang="en-IN" sz="3733" b="1" dirty="0">
              <a:latin typeface="Kruti Dev 010" pitchFamily="2"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(c) De Broglie theorem / </a:t>
            </a:r>
            <a:r>
              <a:rPr lang="en-IN" sz="3733" b="1" dirty="0" err="1">
                <a:latin typeface="Kruti Dev 010" pitchFamily="2" charset="0"/>
                <a:cs typeface="Times New Roman" panose="02020603050405020304" pitchFamily="18" charset="0"/>
              </a:rPr>
              <a:t>Mh</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czksXYkh</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izes</a:t>
            </a:r>
            <a:r>
              <a:rPr lang="en-IN" sz="3733" b="1" dirty="0">
                <a:latin typeface="Kruti Dev 010" pitchFamily="2" charset="0"/>
                <a:cs typeface="Times New Roman" panose="02020603050405020304" pitchFamily="18" charset="0"/>
              </a:rPr>
              <a:t>; </a:t>
            </a:r>
          </a:p>
          <a:p>
            <a:r>
              <a:rPr lang="en-IN" sz="3733" b="1" dirty="0">
                <a:latin typeface="Times New Roman" panose="02020603050405020304" pitchFamily="18" charset="0"/>
                <a:cs typeface="Times New Roman" panose="02020603050405020304" pitchFamily="18" charset="0"/>
              </a:rPr>
              <a:t>(d) Principles of Thermodynamics /</a:t>
            </a:r>
            <a:r>
              <a:rPr lang="en-IN" sz="3733" b="1" dirty="0" err="1">
                <a:latin typeface="Kruti Dev 010" pitchFamily="2" charset="0"/>
                <a:cs typeface="Times New Roman" panose="02020603050405020304" pitchFamily="18" charset="0"/>
              </a:rPr>
              <a:t>Å’ek</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xfrdh</a:t>
            </a:r>
            <a:r>
              <a:rPr lang="en-IN" sz="3733" b="1" dirty="0">
                <a:latin typeface="Kruti Dev 010" pitchFamily="2" charset="0"/>
                <a:cs typeface="Times New Roman" panose="02020603050405020304" pitchFamily="18" charset="0"/>
              </a:rPr>
              <a:t> ds </a:t>
            </a:r>
            <a:r>
              <a:rPr lang="en-IN" sz="3733" b="1" dirty="0" err="1">
                <a:latin typeface="Kruti Dev 010" pitchFamily="2" charset="0"/>
                <a:cs typeface="Times New Roman" panose="02020603050405020304" pitchFamily="18" charset="0"/>
              </a:rPr>
              <a:t>fl</a:t>
            </a:r>
            <a:r>
              <a:rPr lang="en-IN" sz="3733" b="1" dirty="0">
                <a:latin typeface="Kruti Dev 010" pitchFamily="2" charset="0"/>
                <a:cs typeface="Times New Roman" panose="02020603050405020304" pitchFamily="18" charset="0"/>
              </a:rPr>
              <a:t>)</a:t>
            </a:r>
            <a:r>
              <a:rPr lang="en-IN" sz="3733" b="1" dirty="0" err="1">
                <a:latin typeface="Kruti Dev 010" pitchFamily="2" charset="0"/>
                <a:cs typeface="Times New Roman" panose="02020603050405020304" pitchFamily="18" charset="0"/>
              </a:rPr>
              <a:t>kar</a:t>
            </a:r>
            <a:endParaRPr lang="en-IN" sz="3733"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26566996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671519" y="1431723"/>
            <a:ext cx="11752732" cy="3539046"/>
          </a:xfrm>
          <a:prstGeom prst="rect">
            <a:avLst/>
          </a:prstGeom>
          <a:noFill/>
        </p:spPr>
        <p:txBody>
          <a:bodyPr wrap="square" rtlCol="0">
            <a:spAutoFit/>
          </a:bodyPr>
          <a:lstStyle/>
          <a:p>
            <a:r>
              <a:rPr lang="en-US" sz="3800" b="1" dirty="0">
                <a:solidFill>
                  <a:srgbClr val="FFFF00"/>
                </a:solidFill>
                <a:latin typeface="Kruti Dev 010" pitchFamily="2" charset="0"/>
                <a:cs typeface="Times New Roman" panose="02020603050405020304" pitchFamily="18" charset="0"/>
              </a:rPr>
              <a:t>;</a:t>
            </a:r>
            <a:r>
              <a:rPr lang="en-US" sz="3800" b="1" dirty="0" err="1">
                <a:solidFill>
                  <a:srgbClr val="FFFF00"/>
                </a:solidFill>
                <a:latin typeface="Kruti Dev 010" pitchFamily="2" charset="0"/>
                <a:cs typeface="Times New Roman" panose="02020603050405020304" pitchFamily="18" charset="0"/>
              </a:rPr>
              <a:t>fn</a:t>
            </a:r>
            <a:r>
              <a:rPr lang="en-US" sz="3800" b="1" dirty="0">
                <a:solidFill>
                  <a:srgbClr val="FFFF00"/>
                </a:solidFill>
                <a:latin typeface="Kruti Dev 010" pitchFamily="2" charset="0"/>
                <a:cs typeface="Times New Roman" panose="02020603050405020304" pitchFamily="18" charset="0"/>
              </a:rPr>
              <a:t> </a:t>
            </a:r>
            <a:r>
              <a:rPr lang="en-US" sz="3800" b="1" dirty="0" err="1">
                <a:solidFill>
                  <a:srgbClr val="FFFF00"/>
                </a:solidFill>
                <a:latin typeface="Kruti Dev 010" pitchFamily="2" charset="0"/>
                <a:cs typeface="Times New Roman" panose="02020603050405020304" pitchFamily="18" charset="0"/>
              </a:rPr>
              <a:t>pUnzek</a:t>
            </a:r>
            <a:r>
              <a:rPr lang="en-US" sz="3800" b="1" dirty="0">
                <a:solidFill>
                  <a:srgbClr val="FFFF00"/>
                </a:solidFill>
                <a:latin typeface="Kruti Dev 010" pitchFamily="2" charset="0"/>
                <a:cs typeface="Times New Roman" panose="02020603050405020304" pitchFamily="18" charset="0"/>
              </a:rPr>
              <a:t> </a:t>
            </a:r>
            <a:r>
              <a:rPr lang="en-US" sz="3800" b="1" dirty="0" err="1">
                <a:solidFill>
                  <a:srgbClr val="FFFF00"/>
                </a:solidFill>
                <a:latin typeface="Kruti Dev 010" pitchFamily="2" charset="0"/>
                <a:cs typeface="Times New Roman" panose="02020603050405020304" pitchFamily="18" charset="0"/>
              </a:rPr>
              <a:t>ij</a:t>
            </a:r>
            <a:r>
              <a:rPr lang="en-US" sz="3800" b="1" dirty="0">
                <a:solidFill>
                  <a:srgbClr val="FFFF00"/>
                </a:solidFill>
                <a:latin typeface="Kruti Dev 010" pitchFamily="2" charset="0"/>
                <a:cs typeface="Times New Roman" panose="02020603050405020304" pitchFamily="18" charset="0"/>
              </a:rPr>
              <a:t> </a:t>
            </a:r>
            <a:r>
              <a:rPr lang="en-US" sz="3800" b="1" dirty="0" err="1">
                <a:solidFill>
                  <a:srgbClr val="FFFF00"/>
                </a:solidFill>
                <a:latin typeface="Kruti Dev 010" pitchFamily="2" charset="0"/>
                <a:cs typeface="Times New Roman" panose="02020603050405020304" pitchFamily="18" charset="0"/>
              </a:rPr>
              <a:t>foLQksV</a:t>
            </a:r>
            <a:r>
              <a:rPr lang="en-US" sz="3800" b="1" dirty="0">
                <a:solidFill>
                  <a:srgbClr val="FFFF00"/>
                </a:solidFill>
                <a:latin typeface="Kruti Dev 010" pitchFamily="2" charset="0"/>
                <a:cs typeface="Times New Roman" panose="02020603050405020304" pitchFamily="18" charset="0"/>
              </a:rPr>
              <a:t> </a:t>
            </a:r>
            <a:r>
              <a:rPr lang="en-US" sz="3800" b="1" dirty="0" err="1">
                <a:solidFill>
                  <a:srgbClr val="FFFF00"/>
                </a:solidFill>
                <a:latin typeface="Kruti Dev 010" pitchFamily="2" charset="0"/>
                <a:cs typeface="Times New Roman" panose="02020603050405020304" pitchFamily="18" charset="0"/>
              </a:rPr>
              <a:t>gks</a:t>
            </a:r>
            <a:r>
              <a:rPr lang="en-US" sz="3800" b="1" dirty="0">
                <a:solidFill>
                  <a:srgbClr val="FFFF00"/>
                </a:solidFill>
                <a:latin typeface="Kruti Dev 010" pitchFamily="2" charset="0"/>
                <a:cs typeface="Times New Roman" panose="02020603050405020304" pitchFamily="18" charset="0"/>
              </a:rPr>
              <a:t> </a:t>
            </a:r>
            <a:r>
              <a:rPr lang="en-US" sz="3800" b="1" dirty="0" err="1">
                <a:solidFill>
                  <a:srgbClr val="FFFF00"/>
                </a:solidFill>
                <a:latin typeface="Kruti Dev 010" pitchFamily="2" charset="0"/>
                <a:cs typeface="Times New Roman" panose="02020603050405020304" pitchFamily="18" charset="0"/>
              </a:rPr>
              <a:t>rks</a:t>
            </a:r>
            <a:r>
              <a:rPr lang="en-US" sz="3800" b="1" dirty="0">
                <a:solidFill>
                  <a:srgbClr val="FFFF00"/>
                </a:solidFill>
                <a:latin typeface="Kruti Dev 010" pitchFamily="2" charset="0"/>
                <a:cs typeface="Times New Roman" panose="02020603050405020304" pitchFamily="18" charset="0"/>
              </a:rPr>
              <a:t> </a:t>
            </a:r>
            <a:r>
              <a:rPr lang="en-US" sz="3800" b="1" dirty="0" err="1">
                <a:solidFill>
                  <a:srgbClr val="FFFF00"/>
                </a:solidFill>
                <a:latin typeface="Kruti Dev 010" pitchFamily="2" charset="0"/>
                <a:cs typeface="Times New Roman" panose="02020603050405020304" pitchFamily="18" charset="0"/>
              </a:rPr>
              <a:t>mldh</a:t>
            </a:r>
            <a:r>
              <a:rPr lang="en-US" sz="3800" b="1" dirty="0">
                <a:solidFill>
                  <a:srgbClr val="FFFF00"/>
                </a:solidFill>
                <a:latin typeface="Kruti Dev 010" pitchFamily="2" charset="0"/>
                <a:cs typeface="Times New Roman" panose="02020603050405020304" pitchFamily="18" charset="0"/>
              </a:rPr>
              <a:t> </a:t>
            </a:r>
            <a:r>
              <a:rPr lang="en-US" sz="3800" b="1" dirty="0" err="1">
                <a:solidFill>
                  <a:srgbClr val="FFFF00"/>
                </a:solidFill>
                <a:latin typeface="Kruti Dev 010" pitchFamily="2" charset="0"/>
                <a:cs typeface="Times New Roman" panose="02020603050405020304" pitchFamily="18" charset="0"/>
              </a:rPr>
              <a:t>vkokt</a:t>
            </a:r>
            <a:r>
              <a:rPr lang="en-US" sz="3800" b="1" dirty="0">
                <a:solidFill>
                  <a:srgbClr val="FFFF00"/>
                </a:solidFill>
                <a:latin typeface="Kruti Dev 010" pitchFamily="2" charset="0"/>
                <a:cs typeface="Times New Roman" panose="02020603050405020304" pitchFamily="18" charset="0"/>
              </a:rPr>
              <a:t> </a:t>
            </a:r>
            <a:r>
              <a:rPr lang="en-US" sz="3800" b="1" dirty="0" err="1">
                <a:solidFill>
                  <a:srgbClr val="FFFF00"/>
                </a:solidFill>
                <a:latin typeface="Kruti Dev 010" pitchFamily="2" charset="0"/>
                <a:cs typeface="Times New Roman" panose="02020603050405020304" pitchFamily="18" charset="0"/>
              </a:rPr>
              <a:t>i`Foh</a:t>
            </a:r>
            <a:r>
              <a:rPr lang="en-US" sz="3800" b="1" dirty="0">
                <a:solidFill>
                  <a:srgbClr val="FFFF00"/>
                </a:solidFill>
                <a:latin typeface="Kruti Dev 010" pitchFamily="2" charset="0"/>
                <a:cs typeface="Times New Roman" panose="02020603050405020304" pitchFamily="18" charset="0"/>
              </a:rPr>
              <a:t> </a:t>
            </a:r>
            <a:r>
              <a:rPr lang="en-US" sz="3800" b="1" dirty="0" err="1">
                <a:solidFill>
                  <a:srgbClr val="FFFF00"/>
                </a:solidFill>
                <a:latin typeface="Kruti Dev 010" pitchFamily="2" charset="0"/>
                <a:cs typeface="Times New Roman" panose="02020603050405020304" pitchFamily="18" charset="0"/>
              </a:rPr>
              <a:t>ij</a:t>
            </a:r>
            <a:r>
              <a:rPr lang="en-US" sz="3800" b="1" dirty="0">
                <a:solidFill>
                  <a:srgbClr val="FFFF00"/>
                </a:solidFill>
                <a:latin typeface="Kruti Dev 010" pitchFamily="2" charset="0"/>
                <a:cs typeface="Times New Roman" panose="02020603050405020304" pitchFamily="18" charset="0"/>
              </a:rPr>
              <a:t> </a:t>
            </a:r>
            <a:r>
              <a:rPr lang="en-US" sz="3800" b="1" dirty="0" err="1">
                <a:solidFill>
                  <a:srgbClr val="FFFF00"/>
                </a:solidFill>
                <a:latin typeface="Kruti Dev 010" pitchFamily="2" charset="0"/>
                <a:cs typeface="Times New Roman" panose="02020603050405020304" pitchFamily="18" charset="0"/>
              </a:rPr>
              <a:t>fdrus</a:t>
            </a:r>
            <a:r>
              <a:rPr lang="en-US" sz="3800" b="1" dirty="0">
                <a:solidFill>
                  <a:srgbClr val="FFFF00"/>
                </a:solidFill>
                <a:latin typeface="Kruti Dev 010" pitchFamily="2" charset="0"/>
                <a:cs typeface="Times New Roman" panose="02020603050405020304" pitchFamily="18" charset="0"/>
              </a:rPr>
              <a:t> le; </a:t>
            </a:r>
            <a:r>
              <a:rPr lang="en-US" sz="3800" b="1" dirty="0" err="1">
                <a:solidFill>
                  <a:srgbClr val="FFFF00"/>
                </a:solidFill>
                <a:latin typeface="Kruti Dev 010" pitchFamily="2" charset="0"/>
                <a:cs typeface="Times New Roman" panose="02020603050405020304" pitchFamily="18" charset="0"/>
              </a:rPr>
              <a:t>ckn</a:t>
            </a:r>
            <a:r>
              <a:rPr lang="en-US" sz="3800" b="1" dirty="0">
                <a:solidFill>
                  <a:srgbClr val="FFFF00"/>
                </a:solidFill>
                <a:latin typeface="Kruti Dev 010" pitchFamily="2" charset="0"/>
                <a:cs typeface="Times New Roman" panose="02020603050405020304" pitchFamily="18" charset="0"/>
              </a:rPr>
              <a:t> </a:t>
            </a:r>
            <a:r>
              <a:rPr lang="en-US" sz="3800" b="1" dirty="0" err="1">
                <a:solidFill>
                  <a:srgbClr val="FFFF00"/>
                </a:solidFill>
                <a:latin typeface="Kruti Dev 010" pitchFamily="2" charset="0"/>
                <a:cs typeface="Times New Roman" panose="02020603050405020304" pitchFamily="18" charset="0"/>
              </a:rPr>
              <a:t>lqukbZ</a:t>
            </a:r>
            <a:r>
              <a:rPr lang="en-US" sz="3800" b="1" dirty="0">
                <a:solidFill>
                  <a:srgbClr val="FFFF00"/>
                </a:solidFill>
                <a:latin typeface="Kruti Dev 010" pitchFamily="2" charset="0"/>
                <a:cs typeface="Times New Roman" panose="02020603050405020304" pitchFamily="18" charset="0"/>
              </a:rPr>
              <a:t> </a:t>
            </a:r>
            <a:r>
              <a:rPr lang="en-US" sz="3800" b="1" dirty="0" err="1">
                <a:solidFill>
                  <a:srgbClr val="FFFF00"/>
                </a:solidFill>
                <a:latin typeface="Kruti Dev 010" pitchFamily="2" charset="0"/>
                <a:cs typeface="Times New Roman" panose="02020603050405020304" pitchFamily="18" charset="0"/>
              </a:rPr>
              <a:t>nsxh</a:t>
            </a:r>
            <a:r>
              <a:rPr lang="en-US" sz="3800" b="1" dirty="0">
                <a:solidFill>
                  <a:srgbClr val="FFFF00"/>
                </a:solidFill>
                <a:latin typeface="Kruti Dev 010" pitchFamily="2" charset="0"/>
                <a:cs typeface="Times New Roman" panose="02020603050405020304" pitchFamily="18" charset="0"/>
              </a:rPr>
              <a:t>\</a:t>
            </a:r>
            <a:endParaRPr lang="en-IN" sz="3800" b="1" dirty="0">
              <a:solidFill>
                <a:srgbClr val="FFFF00"/>
              </a:solidFill>
              <a:latin typeface="Times New Roman" panose="02020603050405020304" pitchFamily="18" charset="0"/>
              <a:cs typeface="Times New Roman" panose="02020603050405020304" pitchFamily="18" charset="0"/>
            </a:endParaRPr>
          </a:p>
          <a:p>
            <a:r>
              <a:rPr lang="en-IN" sz="3733" b="1" dirty="0">
                <a:solidFill>
                  <a:srgbClr val="FFFF00"/>
                </a:solidFill>
                <a:latin typeface="Times New Roman" panose="02020603050405020304" pitchFamily="18" charset="0"/>
                <a:cs typeface="Times New Roman" panose="02020603050405020304" pitchFamily="18" charset="0"/>
              </a:rPr>
              <a:t>If there is an explosion on the moon, after how much time will its sound be heard on the earth?</a:t>
            </a:r>
          </a:p>
          <a:p>
            <a:pPr marL="685783" indent="-685783">
              <a:buAutoNum type="alphaLcParenBoth"/>
            </a:pPr>
            <a:r>
              <a:rPr lang="en-IN" sz="3733" b="1" dirty="0">
                <a:latin typeface="Times New Roman" panose="02020603050405020304" pitchFamily="18" charset="0"/>
                <a:cs typeface="Times New Roman" panose="02020603050405020304" pitchFamily="18" charset="0"/>
              </a:rPr>
              <a:t>10 minutes </a:t>
            </a:r>
            <a:r>
              <a:rPr lang="en-IN" sz="3733" b="1" dirty="0">
                <a:latin typeface="Kruti Dev 010" pitchFamily="2" charset="0"/>
                <a:cs typeface="Times New Roman" panose="02020603050405020304" pitchFamily="18" charset="0"/>
              </a:rPr>
              <a:t>			</a:t>
            </a:r>
            <a:r>
              <a:rPr lang="en-IN" sz="3733" b="1" dirty="0">
                <a:latin typeface="Times New Roman" panose="02020603050405020304" pitchFamily="18" charset="0"/>
                <a:cs typeface="Times New Roman" panose="02020603050405020304" pitchFamily="18" charset="0"/>
              </a:rPr>
              <a:t>           (b) 20 minutes </a:t>
            </a:r>
          </a:p>
          <a:p>
            <a:r>
              <a:rPr lang="en-US" sz="3733" b="1" dirty="0">
                <a:latin typeface="Times New Roman" panose="02020603050405020304" pitchFamily="18" charset="0"/>
                <a:cs typeface="Times New Roman" panose="02020603050405020304" pitchFamily="18" charset="0"/>
              </a:rPr>
              <a:t>(c) Half an hour		           (d) never</a:t>
            </a:r>
            <a:endParaRPr lang="en-IN" sz="3733"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358228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574817" y="715116"/>
            <a:ext cx="11326305" cy="5427768"/>
          </a:xfrm>
          <a:prstGeom prst="rect">
            <a:avLst/>
          </a:prstGeom>
          <a:noFill/>
        </p:spPr>
        <p:txBody>
          <a:bodyPr wrap="square" rtlCol="0">
            <a:spAutoFit/>
          </a:bodyPr>
          <a:lstStyle/>
          <a:p>
            <a:r>
              <a:rPr lang="en-US" sz="3467" b="1" dirty="0" err="1">
                <a:solidFill>
                  <a:srgbClr val="FFFF00"/>
                </a:solidFill>
                <a:latin typeface="Kruti Dev 010" pitchFamily="2" charset="0"/>
                <a:cs typeface="Times New Roman" panose="02020603050405020304" pitchFamily="18" charset="0"/>
              </a:rPr>
              <a:t>fuEufyf</a:t>
            </a:r>
            <a:r>
              <a:rPr lang="en-US" sz="3467" b="1" dirty="0">
                <a:solidFill>
                  <a:srgbClr val="FFFF00"/>
                </a:solidFill>
                <a:latin typeface="Kruti Dev 010" pitchFamily="2" charset="0"/>
                <a:cs typeface="Times New Roman" panose="02020603050405020304" pitchFamily="18" charset="0"/>
              </a:rPr>
              <a:t>[</a:t>
            </a:r>
            <a:r>
              <a:rPr lang="en-US" sz="3467" b="1" dirty="0" err="1">
                <a:solidFill>
                  <a:srgbClr val="FFFF00"/>
                </a:solidFill>
                <a:latin typeface="Kruti Dev 010" pitchFamily="2" charset="0"/>
                <a:cs typeface="Times New Roman" panose="02020603050405020304" pitchFamily="18" charset="0"/>
              </a:rPr>
              <a:t>kr</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esa</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vlR</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dks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pqusa</a:t>
            </a:r>
            <a:endParaRPr lang="en-IN" sz="3467" b="1" dirty="0">
              <a:solidFill>
                <a:srgbClr val="FFFF00"/>
              </a:solidFill>
              <a:latin typeface="Times New Roman" panose="02020603050405020304" pitchFamily="18" charset="0"/>
              <a:cs typeface="Times New Roman" panose="02020603050405020304" pitchFamily="18" charset="0"/>
            </a:endParaRPr>
          </a:p>
          <a:p>
            <a:r>
              <a:rPr lang="en-IN" sz="3467" b="1" dirty="0">
                <a:solidFill>
                  <a:srgbClr val="FFFF00"/>
                </a:solidFill>
                <a:latin typeface="Times New Roman" panose="02020603050405020304" pitchFamily="18" charset="0"/>
                <a:cs typeface="Times New Roman" panose="02020603050405020304" pitchFamily="18" charset="0"/>
              </a:rPr>
              <a:t>Choose the false on from the following</a:t>
            </a:r>
          </a:p>
          <a:p>
            <a:pPr marL="685783" indent="-685783">
              <a:buAutoNum type="alphaLcParenBoth"/>
            </a:pPr>
            <a:r>
              <a:rPr lang="en-IN" sz="3467" b="1" dirty="0">
                <a:latin typeface="Times New Roman" panose="02020603050405020304" pitchFamily="18" charset="0"/>
                <a:cs typeface="Times New Roman" panose="02020603050405020304" pitchFamily="18" charset="0"/>
              </a:rPr>
              <a:t>Hertz is the unit of frequency measurement /</a:t>
            </a:r>
          </a:p>
          <a:p>
            <a:r>
              <a:rPr lang="en-IN" sz="3467" b="1" dirty="0">
                <a:latin typeface="Times New Roman" panose="02020603050405020304" pitchFamily="18" charset="0"/>
                <a:cs typeface="Times New Roman" panose="02020603050405020304" pitchFamily="18" charset="0"/>
              </a:rPr>
              <a:t> </a:t>
            </a:r>
            <a:r>
              <a:rPr lang="en-IN" sz="3467" b="1" dirty="0" err="1">
                <a:latin typeface="Kruti Dev 010" pitchFamily="2" charset="0"/>
                <a:cs typeface="Times New Roman" panose="02020603050405020304" pitchFamily="18" charset="0"/>
              </a:rPr>
              <a:t>gV~tZ</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QzhDosalh</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ekiu</a:t>
            </a:r>
            <a:r>
              <a:rPr lang="en-IN" sz="3467" b="1" dirty="0">
                <a:latin typeface="Kruti Dev 010" pitchFamily="2" charset="0"/>
                <a:cs typeface="Times New Roman" panose="02020603050405020304" pitchFamily="18" charset="0"/>
              </a:rPr>
              <a:t> dh </a:t>
            </a:r>
            <a:r>
              <a:rPr lang="en-IN" sz="3467" b="1" dirty="0" err="1">
                <a:latin typeface="Kruti Dev 010" pitchFamily="2" charset="0"/>
                <a:cs typeface="Times New Roman" panose="02020603050405020304" pitchFamily="18" charset="0"/>
              </a:rPr>
              <a:t>bdkbZ</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gSA</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(b) Kelvin is the unit of measurement of temperature/ </a:t>
            </a:r>
            <a:r>
              <a:rPr lang="en-IN" sz="3467" b="1" dirty="0" err="1">
                <a:latin typeface="Kruti Dev 010" pitchFamily="2" charset="0"/>
                <a:cs typeface="Times New Roman" panose="02020603050405020304" pitchFamily="18" charset="0"/>
              </a:rPr>
              <a:t>dsfYou</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rkiØe</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ekiu</a:t>
            </a:r>
            <a:r>
              <a:rPr lang="en-IN" sz="3467" b="1" dirty="0">
                <a:latin typeface="Kruti Dev 010" pitchFamily="2" charset="0"/>
                <a:cs typeface="Times New Roman" panose="02020603050405020304" pitchFamily="18" charset="0"/>
              </a:rPr>
              <a:t> dh </a:t>
            </a:r>
            <a:r>
              <a:rPr lang="en-IN" sz="3467" b="1" dirty="0" err="1">
                <a:latin typeface="Kruti Dev 010" pitchFamily="2" charset="0"/>
                <a:cs typeface="Times New Roman" panose="02020603050405020304" pitchFamily="18" charset="0"/>
              </a:rPr>
              <a:t>bdkbZ</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gSA</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(c) Bel is the unit of measurement of atmospheric pressure/ </a:t>
            </a:r>
            <a:r>
              <a:rPr lang="en-IN" sz="3467" b="1" dirty="0" err="1">
                <a:latin typeface="Kruti Dev 010" pitchFamily="2" charset="0"/>
                <a:cs typeface="Times New Roman" panose="02020603050405020304" pitchFamily="18" charset="0"/>
              </a:rPr>
              <a:t>csy</a:t>
            </a:r>
            <a:r>
              <a:rPr lang="en-IN" sz="3467" b="1" dirty="0">
                <a:latin typeface="Kruti Dev 010" pitchFamily="2" charset="0"/>
                <a:cs typeface="Times New Roman" panose="02020603050405020304" pitchFamily="18" charset="0"/>
              </a:rPr>
              <a:t> okrkoj.kh; </a:t>
            </a:r>
            <a:r>
              <a:rPr lang="en-IN" sz="3467" b="1" dirty="0" err="1">
                <a:latin typeface="Kruti Dev 010" pitchFamily="2" charset="0"/>
                <a:cs typeface="Times New Roman" panose="02020603050405020304" pitchFamily="18" charset="0"/>
              </a:rPr>
              <a:t>ncko</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ekiu</a:t>
            </a:r>
            <a:r>
              <a:rPr lang="en-IN" sz="3467" b="1" dirty="0">
                <a:latin typeface="Kruti Dev 010" pitchFamily="2" charset="0"/>
                <a:cs typeface="Times New Roman" panose="02020603050405020304" pitchFamily="18" charset="0"/>
              </a:rPr>
              <a:t> dh </a:t>
            </a:r>
            <a:r>
              <a:rPr lang="en-IN" sz="3467" b="1" dirty="0" err="1">
                <a:latin typeface="Kruti Dev 010" pitchFamily="2" charset="0"/>
                <a:cs typeface="Times New Roman" panose="02020603050405020304" pitchFamily="18" charset="0"/>
              </a:rPr>
              <a:t>bdkbZ</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gSA</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(d) Ohm is the unit of strength of electrical resistance / </a:t>
            </a:r>
            <a:r>
              <a:rPr lang="en-IN" sz="3467" b="1" dirty="0" err="1">
                <a:latin typeface="Kruti Dev 010" pitchFamily="2" charset="0"/>
                <a:cs typeface="Times New Roman" panose="02020603050405020304" pitchFamily="18" charset="0"/>
              </a:rPr>
              <a:t>vkse</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fo|qrh</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izfrjks</a:t>
            </a:r>
            <a:r>
              <a:rPr lang="en-IN" sz="3467" b="1" dirty="0">
                <a:latin typeface="Kruti Dev 010" pitchFamily="2" charset="0"/>
                <a:cs typeface="Times New Roman" panose="02020603050405020304" pitchFamily="18" charset="0"/>
              </a:rPr>
              <a:t>/k </a:t>
            </a:r>
            <a:r>
              <a:rPr lang="en-IN" sz="3467" b="1" dirty="0" err="1">
                <a:latin typeface="Kruti Dev 010" pitchFamily="2" charset="0"/>
                <a:cs typeface="Times New Roman" panose="02020603050405020304" pitchFamily="18" charset="0"/>
              </a:rPr>
              <a:t>ekiu</a:t>
            </a:r>
            <a:r>
              <a:rPr lang="en-IN" sz="3467" b="1" dirty="0">
                <a:latin typeface="Kruti Dev 010" pitchFamily="2" charset="0"/>
                <a:cs typeface="Times New Roman" panose="02020603050405020304" pitchFamily="18" charset="0"/>
              </a:rPr>
              <a:t> dh </a:t>
            </a:r>
            <a:r>
              <a:rPr lang="en-IN" sz="3467" b="1" dirty="0" err="1">
                <a:latin typeface="Kruti Dev 010" pitchFamily="2" charset="0"/>
                <a:cs typeface="Times New Roman" panose="02020603050405020304" pitchFamily="18" charset="0"/>
              </a:rPr>
              <a:t>bdkbZ</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gSA</a:t>
            </a:r>
            <a:endParaRPr lang="en-IN" sz="3467"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1225038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Tree>
    <p:extLst>
      <p:ext uri="{BB962C8B-B14F-4D97-AF65-F5344CB8AC3E}">
        <p14:creationId xmlns:p14="http://schemas.microsoft.com/office/powerpoint/2010/main" val="90678801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1072338" y="1155437"/>
            <a:ext cx="10828783" cy="3046988"/>
          </a:xfrm>
          <a:prstGeom prst="rect">
            <a:avLst/>
          </a:prstGeom>
          <a:noFill/>
        </p:spPr>
        <p:txBody>
          <a:bodyPr wrap="square" rtlCol="0">
            <a:spAutoFit/>
          </a:bodyPr>
          <a:lstStyle/>
          <a:p>
            <a:r>
              <a:rPr lang="en-IN" sz="3200" b="1" dirty="0" err="1">
                <a:solidFill>
                  <a:srgbClr val="FFFF00"/>
                </a:solidFill>
                <a:latin typeface="Kruti Dev 010" pitchFamily="2" charset="0"/>
                <a:cs typeface="Times New Roman" panose="02020603050405020304" pitchFamily="18" charset="0"/>
              </a:rPr>
              <a:t>fuEu</a:t>
            </a:r>
            <a:r>
              <a:rPr lang="en-IN" sz="3200" b="1" dirty="0">
                <a:solidFill>
                  <a:srgbClr val="FFFF00"/>
                </a:solidFill>
                <a:latin typeface="Kruti Dev 010" pitchFamily="2" charset="0"/>
                <a:cs typeface="Times New Roman" panose="02020603050405020304" pitchFamily="18" charset="0"/>
              </a:rPr>
              <a:t> ek/;e </a:t>
            </a:r>
            <a:r>
              <a:rPr lang="en-IN" sz="3200" b="1" dirty="0" err="1">
                <a:solidFill>
                  <a:srgbClr val="FFFF00"/>
                </a:solidFill>
                <a:latin typeface="Kruti Dev 010" pitchFamily="2" charset="0"/>
                <a:cs typeface="Times New Roman" panose="02020603050405020304" pitchFamily="18" charset="0"/>
              </a:rPr>
              <a:t>esa</a:t>
            </a:r>
            <a:r>
              <a:rPr lang="en-IN" sz="3200" b="1" dirty="0">
                <a:solidFill>
                  <a:srgbClr val="FFFF00"/>
                </a:solidFill>
                <a:latin typeface="Kruti Dev 010" pitchFamily="2" charset="0"/>
                <a:cs typeface="Times New Roman" panose="02020603050405020304" pitchFamily="18" charset="0"/>
              </a:rPr>
              <a:t> /</a:t>
            </a:r>
            <a:r>
              <a:rPr lang="en-IN" sz="3200" b="1" dirty="0" err="1">
                <a:solidFill>
                  <a:srgbClr val="FFFF00"/>
                </a:solidFill>
                <a:latin typeface="Kruti Dev 010" pitchFamily="2" charset="0"/>
                <a:cs typeface="Times New Roman" panose="02020603050405020304" pitchFamily="18" charset="0"/>
              </a:rPr>
              <a:t>ofu</a:t>
            </a:r>
            <a:r>
              <a:rPr lang="en-IN" sz="3200" b="1" dirty="0">
                <a:solidFill>
                  <a:srgbClr val="FFFF00"/>
                </a:solidFill>
                <a:latin typeface="Kruti Dev 010" pitchFamily="2" charset="0"/>
                <a:cs typeface="Times New Roman" panose="02020603050405020304" pitchFamily="18" charset="0"/>
              </a:rPr>
              <a:t> dk </a:t>
            </a:r>
            <a:r>
              <a:rPr lang="en-IN" sz="3200" b="1" dirty="0" err="1">
                <a:solidFill>
                  <a:srgbClr val="FFFF00"/>
                </a:solidFill>
                <a:latin typeface="Kruti Dev 010" pitchFamily="2" charset="0"/>
                <a:cs typeface="Times New Roman" panose="02020603050405020304" pitchFamily="18" charset="0"/>
              </a:rPr>
              <a:t>osx</a:t>
            </a:r>
            <a:r>
              <a:rPr lang="en-IN" sz="3200" b="1" dirty="0">
                <a:solidFill>
                  <a:srgbClr val="FFFF00"/>
                </a:solidFill>
                <a:latin typeface="Kruti Dev 010" pitchFamily="2" charset="0"/>
                <a:cs typeface="Times New Roman" panose="02020603050405020304" pitchFamily="18" charset="0"/>
              </a:rPr>
              <a:t> </a:t>
            </a:r>
            <a:r>
              <a:rPr lang="en-IN" sz="3200" b="1" dirty="0" err="1">
                <a:solidFill>
                  <a:srgbClr val="FFFF00"/>
                </a:solidFill>
                <a:latin typeface="Kruti Dev 010" pitchFamily="2" charset="0"/>
                <a:cs typeface="Times New Roman" panose="02020603050405020304" pitchFamily="18" charset="0"/>
              </a:rPr>
              <a:t>lokZf</a:t>
            </a:r>
            <a:r>
              <a:rPr lang="en-IN" sz="3200" b="1" dirty="0">
                <a:solidFill>
                  <a:srgbClr val="FFFF00"/>
                </a:solidFill>
                <a:latin typeface="Kruti Dev 010" pitchFamily="2" charset="0"/>
                <a:cs typeface="Times New Roman" panose="02020603050405020304" pitchFamily="18" charset="0"/>
              </a:rPr>
              <a:t>/</a:t>
            </a:r>
            <a:r>
              <a:rPr lang="en-IN" sz="3200" b="1" dirty="0" err="1">
                <a:solidFill>
                  <a:srgbClr val="FFFF00"/>
                </a:solidFill>
                <a:latin typeface="Kruti Dev 010" pitchFamily="2" charset="0"/>
                <a:cs typeface="Times New Roman" panose="02020603050405020304" pitchFamily="18" charset="0"/>
              </a:rPr>
              <a:t>kd</a:t>
            </a:r>
            <a:r>
              <a:rPr lang="en-IN" sz="3200" b="1" dirty="0">
                <a:solidFill>
                  <a:srgbClr val="FFFF00"/>
                </a:solidFill>
                <a:latin typeface="Kruti Dev 010" pitchFamily="2" charset="0"/>
                <a:cs typeface="Times New Roman" panose="02020603050405020304" pitchFamily="18" charset="0"/>
              </a:rPr>
              <a:t> </a:t>
            </a:r>
            <a:r>
              <a:rPr lang="en-IN" sz="3200" b="1" dirty="0" err="1">
                <a:solidFill>
                  <a:srgbClr val="FFFF00"/>
                </a:solidFill>
                <a:latin typeface="Kruti Dev 010" pitchFamily="2" charset="0"/>
                <a:cs typeface="Times New Roman" panose="02020603050405020304" pitchFamily="18" charset="0"/>
              </a:rPr>
              <a:t>gS</a:t>
            </a:r>
            <a:endParaRPr lang="en-IN" sz="3200" b="1" dirty="0">
              <a:solidFill>
                <a:srgbClr val="FFFF00"/>
              </a:solidFill>
              <a:latin typeface="Times New Roman" panose="02020603050405020304" pitchFamily="18" charset="0"/>
              <a:cs typeface="Times New Roman" panose="02020603050405020304" pitchFamily="18" charset="0"/>
            </a:endParaRPr>
          </a:p>
          <a:p>
            <a:r>
              <a:rPr lang="en-IN" sz="3200" b="1" dirty="0">
                <a:solidFill>
                  <a:srgbClr val="FFFF00"/>
                </a:solidFill>
                <a:latin typeface="Times New Roman" panose="02020603050405020304" pitchFamily="18" charset="0"/>
                <a:cs typeface="Times New Roman" panose="02020603050405020304" pitchFamily="18" charset="0"/>
              </a:rPr>
              <a:t>The velocity of sound is highest in the following medium</a:t>
            </a:r>
          </a:p>
          <a:p>
            <a:r>
              <a:rPr lang="en-IN" sz="3200" b="1" dirty="0">
                <a:latin typeface="Times New Roman" panose="02020603050405020304" pitchFamily="18" charset="0"/>
                <a:cs typeface="Times New Roman" panose="02020603050405020304" pitchFamily="18" charset="0"/>
              </a:rPr>
              <a:t>(a) Vacuum/</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fuokZr</a:t>
            </a:r>
            <a:endParaRPr lang="en-IN" sz="3200" b="1" dirty="0">
              <a:latin typeface="Kruti Dev 010" pitchFamily="2"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(b) Gases /</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xSlsa</a:t>
            </a:r>
            <a:endParaRPr lang="en-IN" sz="3200" b="1" dirty="0">
              <a:latin typeface="Kruti Dev 010" pitchFamily="2"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(c) Liquid  /</a:t>
            </a:r>
            <a:r>
              <a:rPr lang="en-IN" sz="3200" b="1" dirty="0" err="1">
                <a:latin typeface="Kruti Dev 010" pitchFamily="2" charset="0"/>
                <a:cs typeface="Times New Roman" panose="02020603050405020304" pitchFamily="18" charset="0"/>
              </a:rPr>
              <a:t>nzo</a:t>
            </a:r>
            <a:endParaRPr lang="en-IN" sz="3200" b="1" dirty="0">
              <a:latin typeface="Kruti Dev 010" pitchFamily="2"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(d) Solid metal /</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Bksl</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kkrq</a:t>
            </a:r>
            <a:endParaRPr lang="en-IN" sz="3200"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250613173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1190181" y="1029703"/>
            <a:ext cx="11752732" cy="3046988"/>
          </a:xfrm>
          <a:prstGeom prst="rect">
            <a:avLst/>
          </a:prstGeom>
          <a:noFill/>
        </p:spPr>
        <p:txBody>
          <a:bodyPr wrap="square" rtlCol="0">
            <a:spAutoFit/>
          </a:bodyPr>
          <a:lstStyle/>
          <a:p>
            <a:r>
              <a:rPr lang="en-US" sz="3200" b="1" dirty="0" err="1">
                <a:solidFill>
                  <a:srgbClr val="FFFF00"/>
                </a:solidFill>
                <a:latin typeface="Kruti Dev 010" pitchFamily="2" charset="0"/>
                <a:cs typeface="Times New Roman" panose="02020603050405020304" pitchFamily="18" charset="0"/>
              </a:rPr>
              <a:t>tc</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gesa</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dksbZ</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ofu</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lqukbZ</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iM+rh</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gS</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rks</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blds</a:t>
            </a:r>
            <a:r>
              <a:rPr lang="en-US" sz="3200" b="1" dirty="0">
                <a:solidFill>
                  <a:srgbClr val="FFFF00"/>
                </a:solidFill>
                <a:latin typeface="Kruti Dev 010" pitchFamily="2" charset="0"/>
                <a:cs typeface="Times New Roman" panose="02020603050405020304" pitchFamily="18" charset="0"/>
              </a:rPr>
              <a:t> L+=</a:t>
            </a:r>
            <a:r>
              <a:rPr lang="en-US" sz="3200" b="1" dirty="0" err="1">
                <a:solidFill>
                  <a:srgbClr val="FFFF00"/>
                </a:solidFill>
                <a:latin typeface="Kruti Dev 010" pitchFamily="2" charset="0"/>
                <a:cs typeface="Times New Roman" panose="02020603050405020304" pitchFamily="18" charset="0"/>
              </a:rPr>
              <a:t>ksr</a:t>
            </a:r>
            <a:r>
              <a:rPr lang="en-US" sz="3200" b="1" dirty="0">
                <a:solidFill>
                  <a:srgbClr val="FFFF00"/>
                </a:solidFill>
                <a:latin typeface="Kruti Dev 010" pitchFamily="2" charset="0"/>
                <a:cs typeface="Times New Roman" panose="02020603050405020304" pitchFamily="18" charset="0"/>
              </a:rPr>
              <a:t> dk </a:t>
            </a:r>
            <a:r>
              <a:rPr lang="en-US" sz="3200" b="1" dirty="0" err="1">
                <a:solidFill>
                  <a:srgbClr val="FFFF00"/>
                </a:solidFill>
                <a:latin typeface="Kruti Dev 010" pitchFamily="2" charset="0"/>
                <a:cs typeface="Times New Roman" panose="02020603050405020304" pitchFamily="18" charset="0"/>
              </a:rPr>
              <a:t>vuqeku</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yxk</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ldrs</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gSA</a:t>
            </a:r>
            <a:endParaRPr lang="en-IN" sz="3200" b="1" dirty="0">
              <a:solidFill>
                <a:srgbClr val="FFFF00"/>
              </a:solidFill>
              <a:latin typeface="Times New Roman" panose="02020603050405020304" pitchFamily="18" charset="0"/>
              <a:cs typeface="Times New Roman" panose="02020603050405020304" pitchFamily="18" charset="0"/>
            </a:endParaRPr>
          </a:p>
          <a:p>
            <a:r>
              <a:rPr lang="en-US" sz="3200" b="1" dirty="0">
                <a:solidFill>
                  <a:srgbClr val="FFFF00"/>
                </a:solidFill>
                <a:latin typeface="Times New Roman" panose="02020603050405020304" pitchFamily="18" charset="0"/>
                <a:cs typeface="Times New Roman" panose="02020603050405020304" pitchFamily="18" charset="0"/>
              </a:rPr>
              <a:t>When we hear a sound, we can guess its source </a:t>
            </a:r>
            <a:endParaRPr lang="en-IN" sz="3200" b="1" dirty="0">
              <a:solidFill>
                <a:srgbClr val="FFFF00"/>
              </a:solidFill>
              <a:latin typeface="Times New Roman" panose="02020603050405020304" pitchFamily="18"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(a) amplitude of sound/</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ofu</a:t>
            </a:r>
            <a:r>
              <a:rPr lang="en-IN" sz="3200" b="1" dirty="0">
                <a:latin typeface="Kruti Dev 010" pitchFamily="2" charset="0"/>
                <a:cs typeface="Times New Roman" panose="02020603050405020304" pitchFamily="18" charset="0"/>
              </a:rPr>
              <a:t> ds </a:t>
            </a:r>
            <a:r>
              <a:rPr lang="en-IN" sz="3200" b="1" dirty="0" err="1">
                <a:latin typeface="Kruti Dev 010" pitchFamily="2" charset="0"/>
                <a:cs typeface="Times New Roman" panose="02020603050405020304" pitchFamily="18" charset="0"/>
              </a:rPr>
              <a:t>vk;ke</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ls</a:t>
            </a:r>
            <a:r>
              <a:rPr lang="en-IN" sz="3200" b="1" dirty="0">
                <a:latin typeface="Kruti Dev 010" pitchFamily="2" charset="0"/>
                <a:cs typeface="Times New Roman" panose="02020603050405020304" pitchFamily="18" charset="0"/>
              </a:rPr>
              <a:t> </a:t>
            </a:r>
          </a:p>
          <a:p>
            <a:r>
              <a:rPr lang="en-IN" sz="3200" b="1" dirty="0">
                <a:latin typeface="Times New Roman" panose="02020603050405020304" pitchFamily="18" charset="0"/>
                <a:cs typeface="Times New Roman" panose="02020603050405020304" pitchFamily="18" charset="0"/>
              </a:rPr>
              <a:t>(b) intensity of sound/</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ofu</a:t>
            </a:r>
            <a:r>
              <a:rPr lang="en-IN" sz="3200" b="1" dirty="0">
                <a:latin typeface="Kruti Dev 010" pitchFamily="2" charset="0"/>
                <a:cs typeface="Times New Roman" panose="02020603050405020304" pitchFamily="18" charset="0"/>
              </a:rPr>
              <a:t> dh </a:t>
            </a:r>
            <a:r>
              <a:rPr lang="en-IN" sz="3200" b="1" dirty="0" err="1">
                <a:latin typeface="Kruti Dev 010" pitchFamily="2" charset="0"/>
                <a:cs typeface="Times New Roman" panose="02020603050405020304" pitchFamily="18" charset="0"/>
              </a:rPr>
              <a:t>rhozrk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ls</a:t>
            </a:r>
            <a:r>
              <a:rPr lang="en-IN" sz="3200" b="1" dirty="0">
                <a:latin typeface="Kruti Dev 010" pitchFamily="2" charset="0"/>
                <a:cs typeface="Times New Roman" panose="02020603050405020304" pitchFamily="18" charset="0"/>
              </a:rPr>
              <a:t> </a:t>
            </a:r>
          </a:p>
          <a:p>
            <a:r>
              <a:rPr lang="en-IN" sz="3200" b="1" dirty="0">
                <a:latin typeface="Times New Roman" panose="02020603050405020304" pitchFamily="18" charset="0"/>
                <a:cs typeface="Times New Roman" panose="02020603050405020304" pitchFamily="18" charset="0"/>
              </a:rPr>
              <a:t>(c) wavelength of sound / </a:t>
            </a:r>
            <a:r>
              <a:rPr lang="en-IN" sz="3200" b="1" dirty="0">
                <a:latin typeface="Kruti Dev 010" pitchFamily="2" charset="0"/>
                <a:cs typeface="Times New Roman" panose="02020603050405020304" pitchFamily="18" charset="0"/>
              </a:rPr>
              <a:t>/</a:t>
            </a:r>
            <a:r>
              <a:rPr lang="en-IN" sz="3200" b="1" dirty="0" err="1">
                <a:latin typeface="Kruti Dev 010" pitchFamily="2" charset="0"/>
                <a:cs typeface="Times New Roman" panose="02020603050405020304" pitchFamily="18" charset="0"/>
              </a:rPr>
              <a:t>ofu</a:t>
            </a:r>
            <a:r>
              <a:rPr lang="en-IN" sz="3200" b="1" dirty="0">
                <a:latin typeface="Kruti Dev 010" pitchFamily="2" charset="0"/>
                <a:cs typeface="Times New Roman" panose="02020603050405020304" pitchFamily="18" charset="0"/>
              </a:rPr>
              <a:t> dh </a:t>
            </a:r>
            <a:r>
              <a:rPr lang="en-IN" sz="3200" b="1" dirty="0" err="1">
                <a:latin typeface="Kruti Dev 010" pitchFamily="2" charset="0"/>
                <a:cs typeface="Times New Roman" panose="02020603050405020304" pitchFamily="18" charset="0"/>
              </a:rPr>
              <a:t>rjaxnS</a:t>
            </a:r>
            <a:r>
              <a:rPr lang="en-IN" sz="3200" b="1" dirty="0">
                <a:latin typeface="Kruti Dev 010" pitchFamily="2" charset="0"/>
                <a:cs typeface="Times New Roman" panose="02020603050405020304" pitchFamily="18" charset="0"/>
              </a:rPr>
              <a:t>/;Z </a:t>
            </a:r>
            <a:r>
              <a:rPr lang="en-IN" sz="3200" b="1" dirty="0" err="1">
                <a:latin typeface="Kruti Dev 010" pitchFamily="2" charset="0"/>
                <a:cs typeface="Times New Roman" panose="02020603050405020304" pitchFamily="18" charset="0"/>
              </a:rPr>
              <a:t>ls</a:t>
            </a:r>
            <a:r>
              <a:rPr lang="en-IN" sz="3200" b="1" dirty="0">
                <a:latin typeface="Kruti Dev 010" pitchFamily="2" charset="0"/>
                <a:cs typeface="Times New Roman" panose="02020603050405020304" pitchFamily="18" charset="0"/>
              </a:rPr>
              <a:t> </a:t>
            </a:r>
          </a:p>
          <a:p>
            <a:r>
              <a:rPr lang="en-IN" sz="3200" b="1" dirty="0">
                <a:latin typeface="Times New Roman" panose="02020603050405020304" pitchFamily="18" charset="0"/>
                <a:cs typeface="Times New Roman" panose="02020603050405020304" pitchFamily="18" charset="0"/>
              </a:rPr>
              <a:t>(d) overtones present in sound/</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ofu</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esa</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mifLFkr</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vf</a:t>
            </a:r>
            <a:r>
              <a:rPr lang="en-IN" sz="3200" b="1" dirty="0">
                <a:latin typeface="Kruti Dev 010" pitchFamily="2" charset="0"/>
                <a:cs typeface="Times New Roman" panose="02020603050405020304" pitchFamily="18" charset="0"/>
              </a:rPr>
              <a:t>/</a:t>
            </a:r>
            <a:r>
              <a:rPr lang="en-IN" sz="3200" b="1" dirty="0" err="1">
                <a:latin typeface="Kruti Dev 010" pitchFamily="2" charset="0"/>
                <a:cs typeface="Times New Roman" panose="02020603050405020304" pitchFamily="18" charset="0"/>
              </a:rPr>
              <a:t>kLoj</a:t>
            </a:r>
            <a:r>
              <a:rPr lang="en-IN" sz="3200" b="1" dirty="0">
                <a:latin typeface="Kruti Dev 010" pitchFamily="2" charset="0"/>
                <a:cs typeface="Times New Roman" panose="02020603050405020304" pitchFamily="18" charset="0"/>
              </a:rPr>
              <a:t> ls </a:t>
            </a:r>
          </a:p>
        </p:txBody>
      </p:sp>
    </p:spTree>
    <p:extLst>
      <p:ext uri="{BB962C8B-B14F-4D97-AF65-F5344CB8AC3E}">
        <p14:creationId xmlns:p14="http://schemas.microsoft.com/office/powerpoint/2010/main" val="2588016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43912" y="6021289"/>
            <a:ext cx="2363146" cy="830997"/>
          </a:xfrm>
          <a:prstGeom prst="rect">
            <a:avLst/>
          </a:prstGeom>
        </p:spPr>
        <p:txBody>
          <a:bodyPr wrap="none">
            <a:spAutoFit/>
          </a:bodyPr>
          <a:lstStyle/>
          <a:p>
            <a:pPr algn="ctr"/>
            <a:r>
              <a:rPr lang="en-US" sz="4800" dirty="0">
                <a:solidFill>
                  <a:schemeClr val="bg1"/>
                </a:solidFill>
                <a:latin typeface="Bahnschrift SemiCondensed" pitchFamily="34" charset="0"/>
              </a:rPr>
              <a:t>Sonu Sir </a:t>
            </a:r>
          </a:p>
        </p:txBody>
      </p:sp>
      <p:sp>
        <p:nvSpPr>
          <p:cNvPr id="7" name="TextBox 6"/>
          <p:cNvSpPr txBox="1"/>
          <p:nvPr/>
        </p:nvSpPr>
        <p:spPr>
          <a:xfrm>
            <a:off x="2374157" y="1208545"/>
            <a:ext cx="11752732" cy="3046988"/>
          </a:xfrm>
          <a:prstGeom prst="rect">
            <a:avLst/>
          </a:prstGeom>
          <a:noFill/>
        </p:spPr>
        <p:txBody>
          <a:bodyPr wrap="square" rtlCol="0">
            <a:spAutoFit/>
          </a:bodyPr>
          <a:lstStyle/>
          <a:p>
            <a:r>
              <a:rPr lang="en-US" sz="3200" b="1" dirty="0" err="1">
                <a:solidFill>
                  <a:srgbClr val="FFFF00"/>
                </a:solidFill>
                <a:latin typeface="Kruti Dev 010" pitchFamily="2" charset="0"/>
                <a:cs typeface="Times New Roman" panose="02020603050405020304" pitchFamily="18" charset="0"/>
              </a:rPr>
              <a:t>izfr</a:t>
            </a:r>
            <a:r>
              <a:rPr lang="en-US" sz="3200" b="1" dirty="0">
                <a:solidFill>
                  <a:srgbClr val="FFFF00"/>
                </a:solidFill>
                <a:latin typeface="Kruti Dev 010" pitchFamily="2" charset="0"/>
                <a:cs typeface="Times New Roman" panose="02020603050405020304" pitchFamily="18" charset="0"/>
              </a:rPr>
              <a:t>/</a:t>
            </a:r>
            <a:r>
              <a:rPr lang="en-US" sz="3200" b="1" dirty="0" err="1">
                <a:solidFill>
                  <a:srgbClr val="FFFF00"/>
                </a:solidFill>
                <a:latin typeface="Kruti Dev 010" pitchFamily="2" charset="0"/>
                <a:cs typeface="Times New Roman" panose="02020603050405020304" pitchFamily="18" charset="0"/>
              </a:rPr>
              <a:t>ofu</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lqukbZ</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nsrh</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gS</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tc</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ijkorZd</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i</a:t>
            </a:r>
            <a:r>
              <a:rPr lang="en-US" sz="3200" b="1" dirty="0">
                <a:solidFill>
                  <a:srgbClr val="FFFF00"/>
                </a:solidFill>
                <a:latin typeface="Kruti Dev 010" pitchFamily="2" charset="0"/>
                <a:cs typeface="Times New Roman" panose="02020603050405020304" pitchFamily="18" charset="0"/>
              </a:rPr>
              <a:t>`’B dk </a:t>
            </a:r>
            <a:endParaRPr lang="en-IN" sz="3200" b="1" dirty="0">
              <a:solidFill>
                <a:srgbClr val="FFFF00"/>
              </a:solidFill>
              <a:latin typeface="Times New Roman" panose="02020603050405020304" pitchFamily="18" charset="0"/>
              <a:cs typeface="Times New Roman" panose="02020603050405020304" pitchFamily="18" charset="0"/>
            </a:endParaRPr>
          </a:p>
          <a:p>
            <a:r>
              <a:rPr lang="en-US" sz="3200" b="1" dirty="0">
                <a:solidFill>
                  <a:srgbClr val="FFFF00"/>
                </a:solidFill>
                <a:latin typeface="Times New Roman" panose="02020603050405020304" pitchFamily="18" charset="0"/>
                <a:cs typeface="Times New Roman" panose="02020603050405020304" pitchFamily="18" charset="0"/>
              </a:rPr>
              <a:t>Resonance is heard, when the reflecting surface </a:t>
            </a:r>
            <a:endParaRPr lang="en-IN" sz="3200" b="1" dirty="0">
              <a:solidFill>
                <a:srgbClr val="FFFF00"/>
              </a:solidFill>
              <a:latin typeface="Times New Roman" panose="02020603050405020304" pitchFamily="18"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(a) less volume/</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vk;ru</a:t>
            </a:r>
            <a:r>
              <a:rPr lang="en-IN" sz="3200" b="1" dirty="0">
                <a:latin typeface="Kruti Dev 010" pitchFamily="2" charset="0"/>
                <a:cs typeface="Times New Roman" panose="02020603050405020304" pitchFamily="18" charset="0"/>
              </a:rPr>
              <a:t> de </a:t>
            </a:r>
            <a:r>
              <a:rPr lang="en-IN" sz="3200" b="1" dirty="0" err="1">
                <a:latin typeface="Kruti Dev 010" pitchFamily="2" charset="0"/>
                <a:cs typeface="Times New Roman" panose="02020603050405020304" pitchFamily="18" charset="0"/>
              </a:rPr>
              <a:t>gks</a:t>
            </a:r>
            <a:endParaRPr lang="en-IN" sz="3200" b="1" dirty="0">
              <a:latin typeface="Times New Roman" panose="02020603050405020304" pitchFamily="18"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(b) more area /</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ks</a:t>
            </a:r>
            <a:r>
              <a:rPr lang="en-IN" sz="3200" b="1" dirty="0">
                <a:latin typeface="Kruti Dev 010" pitchFamily="2" charset="0"/>
                <a:cs typeface="Times New Roman" panose="02020603050405020304" pitchFamily="18" charset="0"/>
              </a:rPr>
              <a:t>=</a:t>
            </a:r>
            <a:r>
              <a:rPr lang="en-IN" sz="3200" b="1" dirty="0" err="1">
                <a:latin typeface="Kruti Dev 010" pitchFamily="2" charset="0"/>
                <a:cs typeface="Times New Roman" panose="02020603050405020304" pitchFamily="18" charset="0"/>
              </a:rPr>
              <a:t>Qy</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vf</a:t>
            </a:r>
            <a:r>
              <a:rPr lang="en-IN" sz="3200" b="1" dirty="0">
                <a:latin typeface="Kruti Dev 010" pitchFamily="2" charset="0"/>
                <a:cs typeface="Times New Roman" panose="02020603050405020304" pitchFamily="18" charset="0"/>
              </a:rPr>
              <a:t>/</a:t>
            </a:r>
            <a:r>
              <a:rPr lang="en-IN" sz="3200" b="1" dirty="0" err="1">
                <a:latin typeface="Kruti Dev 010" pitchFamily="2" charset="0"/>
                <a:cs typeface="Times New Roman" panose="02020603050405020304" pitchFamily="18" charset="0"/>
              </a:rPr>
              <a:t>kd</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gks</a:t>
            </a:r>
            <a:r>
              <a:rPr lang="en-IN" sz="3200" b="1" dirty="0">
                <a:latin typeface="Kruti Dev 010" pitchFamily="2" charset="0"/>
                <a:cs typeface="Times New Roman" panose="02020603050405020304" pitchFamily="18" charset="0"/>
              </a:rPr>
              <a:t> </a:t>
            </a:r>
          </a:p>
          <a:p>
            <a:r>
              <a:rPr lang="en-IN" sz="3200" b="1" dirty="0">
                <a:latin typeface="Times New Roman" panose="02020603050405020304" pitchFamily="18" charset="0"/>
                <a:cs typeface="Times New Roman" panose="02020603050405020304" pitchFamily="18" charset="0"/>
              </a:rPr>
              <a:t>(c) less area/</a:t>
            </a:r>
            <a:r>
              <a:rPr lang="en-IN" sz="3200" b="1" dirty="0">
                <a:latin typeface="Kruti Dev 010" pitchFamily="2" charset="0"/>
                <a:cs typeface="Times New Roman" panose="02020603050405020304" pitchFamily="18" charset="0"/>
              </a:rPr>
              <a:t>{</a:t>
            </a:r>
            <a:r>
              <a:rPr lang="en-IN" sz="3200" b="1" dirty="0" err="1">
                <a:latin typeface="Kruti Dev 010" pitchFamily="2" charset="0"/>
                <a:cs typeface="Times New Roman" panose="02020603050405020304" pitchFamily="18" charset="0"/>
              </a:rPr>
              <a:t>ks</a:t>
            </a:r>
            <a:r>
              <a:rPr lang="en-IN" sz="3200" b="1" dirty="0">
                <a:latin typeface="Kruti Dev 010" pitchFamily="2" charset="0"/>
                <a:cs typeface="Times New Roman" panose="02020603050405020304" pitchFamily="18" charset="0"/>
              </a:rPr>
              <a:t>=</a:t>
            </a:r>
            <a:r>
              <a:rPr lang="en-IN" sz="3200" b="1" dirty="0" err="1">
                <a:latin typeface="Kruti Dev 010" pitchFamily="2" charset="0"/>
                <a:cs typeface="Times New Roman" panose="02020603050405020304" pitchFamily="18" charset="0"/>
              </a:rPr>
              <a:t>Qy</a:t>
            </a:r>
            <a:r>
              <a:rPr lang="en-IN" sz="3200" b="1" dirty="0">
                <a:latin typeface="Kruti Dev 010" pitchFamily="2" charset="0"/>
                <a:cs typeface="Times New Roman" panose="02020603050405020304" pitchFamily="18" charset="0"/>
              </a:rPr>
              <a:t> de </a:t>
            </a:r>
            <a:r>
              <a:rPr lang="en-IN" sz="3200" b="1" dirty="0" err="1">
                <a:latin typeface="Kruti Dev 010" pitchFamily="2" charset="0"/>
                <a:cs typeface="Times New Roman" panose="02020603050405020304" pitchFamily="18" charset="0"/>
              </a:rPr>
              <a:t>gks</a:t>
            </a:r>
            <a:r>
              <a:rPr lang="en-IN" sz="3200" b="1" dirty="0">
                <a:latin typeface="Kruti Dev 010" pitchFamily="2" charset="0"/>
                <a:cs typeface="Times New Roman" panose="02020603050405020304" pitchFamily="18" charset="0"/>
              </a:rPr>
              <a:t> </a:t>
            </a:r>
          </a:p>
          <a:p>
            <a:r>
              <a:rPr lang="en-IN" sz="3200" b="1" dirty="0">
                <a:latin typeface="Times New Roman" panose="02020603050405020304" pitchFamily="18" charset="0"/>
                <a:cs typeface="Times New Roman" panose="02020603050405020304" pitchFamily="18" charset="0"/>
              </a:rPr>
              <a:t>(d) the volume is more/</a:t>
            </a:r>
            <a:r>
              <a:rPr lang="en-IN" sz="3200" b="1" dirty="0" err="1">
                <a:latin typeface="Kruti Dev 010" pitchFamily="2" charset="0"/>
                <a:cs typeface="Times New Roman" panose="02020603050405020304" pitchFamily="18" charset="0"/>
              </a:rPr>
              <a:t>vk;ru</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vf</a:t>
            </a:r>
            <a:r>
              <a:rPr lang="en-IN" sz="3200" b="1" dirty="0">
                <a:latin typeface="Kruti Dev 010" pitchFamily="2" charset="0"/>
                <a:cs typeface="Times New Roman" panose="02020603050405020304" pitchFamily="18" charset="0"/>
              </a:rPr>
              <a:t>/</a:t>
            </a:r>
            <a:r>
              <a:rPr lang="en-IN" sz="3200" b="1" dirty="0" err="1">
                <a:latin typeface="Kruti Dev 010" pitchFamily="2" charset="0"/>
                <a:cs typeface="Times New Roman" panose="02020603050405020304" pitchFamily="18" charset="0"/>
              </a:rPr>
              <a:t>kd</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gks</a:t>
            </a:r>
            <a:endParaRPr lang="en-IN" sz="3200"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330104984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3909118" y="799107"/>
            <a:ext cx="7992004" cy="3046988"/>
          </a:xfrm>
          <a:prstGeom prst="rect">
            <a:avLst/>
          </a:prstGeom>
          <a:noFill/>
        </p:spPr>
        <p:txBody>
          <a:bodyPr wrap="square" rtlCol="0">
            <a:spAutoFit/>
          </a:bodyPr>
          <a:lstStyle/>
          <a:p>
            <a:r>
              <a:rPr lang="en-US" sz="3200" b="1" dirty="0" err="1">
                <a:solidFill>
                  <a:srgbClr val="FFFF00"/>
                </a:solidFill>
                <a:latin typeface="Kruti Dev 010" pitchFamily="2" charset="0"/>
                <a:cs typeface="Times New Roman" panose="02020603050405020304" pitchFamily="18" charset="0"/>
              </a:rPr>
              <a:t>ok;q</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esa</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ofu</a:t>
            </a:r>
            <a:r>
              <a:rPr lang="en-US" sz="3200" b="1" dirty="0">
                <a:solidFill>
                  <a:srgbClr val="FFFF00"/>
                </a:solidFill>
                <a:latin typeface="Kruti Dev 010" pitchFamily="2" charset="0"/>
                <a:cs typeface="Times New Roman" panose="02020603050405020304" pitchFamily="18" charset="0"/>
              </a:rPr>
              <a:t> dk </a:t>
            </a:r>
            <a:r>
              <a:rPr lang="en-US" sz="3200" b="1" dirty="0" err="1">
                <a:solidFill>
                  <a:srgbClr val="FFFF00"/>
                </a:solidFill>
                <a:latin typeface="Kruti Dev 010" pitchFamily="2" charset="0"/>
                <a:cs typeface="Times New Roman" panose="02020603050405020304" pitchFamily="18" charset="0"/>
              </a:rPr>
              <a:t>yxHkx</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osx</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gSA</a:t>
            </a:r>
            <a:endParaRPr lang="en-IN" sz="3200" b="1" dirty="0">
              <a:solidFill>
                <a:srgbClr val="FFFF00"/>
              </a:solidFill>
              <a:latin typeface="Times New Roman" panose="02020603050405020304" pitchFamily="18" charset="0"/>
              <a:cs typeface="Times New Roman" panose="02020603050405020304" pitchFamily="18" charset="0"/>
            </a:endParaRPr>
          </a:p>
          <a:p>
            <a:r>
              <a:rPr lang="en-US" sz="3200" b="1" dirty="0">
                <a:solidFill>
                  <a:srgbClr val="FFFF00"/>
                </a:solidFill>
                <a:latin typeface="Times New Roman" panose="02020603050405020304" pitchFamily="18" charset="0"/>
                <a:cs typeface="Times New Roman" panose="02020603050405020304" pitchFamily="18" charset="0"/>
              </a:rPr>
              <a:t>The velocity of sound in air is approximately</a:t>
            </a:r>
            <a:endParaRPr lang="en-IN" sz="3200" b="1" dirty="0">
              <a:solidFill>
                <a:srgbClr val="FFFF00"/>
              </a:solidFill>
              <a:latin typeface="Times New Roman" panose="02020603050405020304" pitchFamily="18" charset="0"/>
              <a:cs typeface="Times New Roman" panose="02020603050405020304" pitchFamily="18" charset="0"/>
            </a:endParaRPr>
          </a:p>
          <a:p>
            <a:pPr marL="685783" indent="-685783">
              <a:buAutoNum type="alphaLcParenBoth"/>
            </a:pPr>
            <a:r>
              <a:rPr lang="en-IN" sz="3200" b="1" dirty="0">
                <a:latin typeface="Times New Roman" panose="02020603050405020304" pitchFamily="18" charset="0"/>
                <a:cs typeface="Times New Roman" panose="02020603050405020304" pitchFamily="18" charset="0"/>
              </a:rPr>
              <a:t>332 m/s</a:t>
            </a:r>
          </a:p>
          <a:p>
            <a:pPr marL="685783" indent="-685783">
              <a:buAutoNum type="alphaLcParenBoth"/>
            </a:pPr>
            <a:r>
              <a:rPr lang="en-US" sz="3200" b="1" dirty="0">
                <a:latin typeface="Times New Roman" panose="02020603050405020304" pitchFamily="18" charset="0"/>
                <a:cs typeface="Times New Roman" panose="02020603050405020304" pitchFamily="18" charset="0"/>
              </a:rPr>
              <a:t>1480 m/s</a:t>
            </a:r>
          </a:p>
          <a:p>
            <a:pPr marL="685783" indent="-685783">
              <a:buAutoNum type="alphaLcParenBoth"/>
            </a:pPr>
            <a:r>
              <a:rPr lang="en-US" sz="3200" b="1" dirty="0">
                <a:latin typeface="Times New Roman" panose="02020603050405020304" pitchFamily="18" charset="0"/>
                <a:cs typeface="Times New Roman" panose="02020603050405020304" pitchFamily="18" charset="0"/>
              </a:rPr>
              <a:t> 5900 m/s</a:t>
            </a:r>
          </a:p>
          <a:p>
            <a:pPr marL="685783" indent="-685783">
              <a:buAutoNum type="alphaLcParenBoth"/>
            </a:pPr>
            <a:r>
              <a:rPr lang="en-US" sz="3200" b="1" dirty="0">
                <a:latin typeface="Times New Roman" panose="02020603050405020304" pitchFamily="18" charset="0"/>
                <a:cs typeface="Times New Roman" panose="02020603050405020304" pitchFamily="18" charset="0"/>
              </a:rPr>
              <a:t>230 m/s </a:t>
            </a:r>
            <a:endParaRPr lang="en-I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417195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3394734" y="1362632"/>
            <a:ext cx="11752732" cy="3046988"/>
          </a:xfrm>
          <a:prstGeom prst="rect">
            <a:avLst/>
          </a:prstGeom>
          <a:noFill/>
        </p:spPr>
        <p:txBody>
          <a:bodyPr wrap="square" rtlCol="0">
            <a:spAutoFit/>
          </a:bodyPr>
          <a:lstStyle/>
          <a:p>
            <a:r>
              <a:rPr lang="en-US" sz="3200" b="1" dirty="0">
                <a:solidFill>
                  <a:srgbClr val="FFFF00"/>
                </a:solidFill>
                <a:latin typeface="Kruti Dev 010" pitchFamily="2" charset="0"/>
                <a:cs typeface="Times New Roman" panose="02020603050405020304" pitchFamily="18" charset="0"/>
              </a:rPr>
              <a:t>/</a:t>
            </a:r>
            <a:r>
              <a:rPr lang="en-US" sz="3200" b="1" dirty="0" err="1">
                <a:solidFill>
                  <a:srgbClr val="FFFF00"/>
                </a:solidFill>
                <a:latin typeface="Kruti Dev 010" pitchFamily="2" charset="0"/>
                <a:cs typeface="Times New Roman" panose="02020603050405020304" pitchFamily="18" charset="0"/>
              </a:rPr>
              <a:t>ofu</a:t>
            </a:r>
            <a:r>
              <a:rPr lang="en-US" sz="3200" b="1" dirty="0">
                <a:solidFill>
                  <a:srgbClr val="FFFF00"/>
                </a:solidFill>
                <a:latin typeface="Kruti Dev 010" pitchFamily="2" charset="0"/>
                <a:cs typeface="Times New Roman" panose="02020603050405020304" pitchFamily="18" charset="0"/>
              </a:rPr>
              <a:t> dk </a:t>
            </a:r>
            <a:r>
              <a:rPr lang="en-US" sz="3200" b="1" dirty="0" err="1">
                <a:solidFill>
                  <a:srgbClr val="FFFF00"/>
                </a:solidFill>
                <a:latin typeface="Kruti Dev 010" pitchFamily="2" charset="0"/>
                <a:cs typeface="Times New Roman" panose="02020603050405020304" pitchFamily="18" charset="0"/>
              </a:rPr>
              <a:t>osx</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fuHkZj</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djrk</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gSA</a:t>
            </a:r>
            <a:endParaRPr lang="en-IN" sz="3200" b="1" dirty="0">
              <a:solidFill>
                <a:srgbClr val="FFFF00"/>
              </a:solidFill>
              <a:latin typeface="Times New Roman" panose="02020603050405020304" pitchFamily="18" charset="0"/>
              <a:cs typeface="Times New Roman" panose="02020603050405020304" pitchFamily="18" charset="0"/>
            </a:endParaRPr>
          </a:p>
          <a:p>
            <a:r>
              <a:rPr lang="en-US" sz="3200" b="1" dirty="0">
                <a:solidFill>
                  <a:srgbClr val="FFFF00"/>
                </a:solidFill>
                <a:latin typeface="Times New Roman" panose="02020603050405020304" pitchFamily="18" charset="0"/>
                <a:cs typeface="Times New Roman" panose="02020603050405020304" pitchFamily="18" charset="0"/>
              </a:rPr>
              <a:t>The speed of sound depends on </a:t>
            </a:r>
            <a:endParaRPr lang="en-IN" sz="3200" b="1" dirty="0">
              <a:solidFill>
                <a:srgbClr val="FFFF00"/>
              </a:solidFill>
              <a:latin typeface="Times New Roman" panose="02020603050405020304" pitchFamily="18"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(a) on intensity /</a:t>
            </a:r>
            <a:r>
              <a:rPr lang="en-IN" sz="3200" b="1" dirty="0" err="1">
                <a:latin typeface="Kruti Dev 010" pitchFamily="2" charset="0"/>
                <a:cs typeface="Times New Roman" panose="02020603050405020304" pitchFamily="18" charset="0"/>
              </a:rPr>
              <a:t>rhozrk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ij</a:t>
            </a:r>
            <a:r>
              <a:rPr lang="en-IN" sz="3200" b="1" dirty="0">
                <a:latin typeface="Kruti Dev 010" pitchFamily="2" charset="0"/>
                <a:cs typeface="Times New Roman" panose="02020603050405020304" pitchFamily="18" charset="0"/>
              </a:rPr>
              <a:t> </a:t>
            </a:r>
          </a:p>
          <a:p>
            <a:r>
              <a:rPr lang="en-IN" sz="3200" b="1" dirty="0">
                <a:latin typeface="Times New Roman" panose="02020603050405020304" pitchFamily="18" charset="0"/>
                <a:cs typeface="Times New Roman" panose="02020603050405020304" pitchFamily="18" charset="0"/>
              </a:rPr>
              <a:t>(b) on  the form /</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Lo:Ik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ij</a:t>
            </a:r>
            <a:r>
              <a:rPr lang="en-IN" sz="3200" b="1" dirty="0">
                <a:latin typeface="Kruti Dev 010" pitchFamily="2" charset="0"/>
                <a:cs typeface="Times New Roman" panose="02020603050405020304" pitchFamily="18" charset="0"/>
              </a:rPr>
              <a:t> </a:t>
            </a:r>
          </a:p>
          <a:p>
            <a:r>
              <a:rPr lang="en-IN" sz="3200" b="1" dirty="0">
                <a:latin typeface="Times New Roman" panose="02020603050405020304" pitchFamily="18" charset="0"/>
                <a:cs typeface="Times New Roman" panose="02020603050405020304" pitchFamily="18" charset="0"/>
              </a:rPr>
              <a:t>(c) wavelength /</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rjaxnS</a:t>
            </a:r>
            <a:r>
              <a:rPr lang="en-IN" sz="3200" b="1" dirty="0">
                <a:latin typeface="Kruti Dev 010" pitchFamily="2" charset="0"/>
                <a:cs typeface="Times New Roman" panose="02020603050405020304" pitchFamily="18" charset="0"/>
              </a:rPr>
              <a:t>/;Z </a:t>
            </a:r>
            <a:r>
              <a:rPr lang="en-IN" sz="3200" b="1" dirty="0" err="1">
                <a:latin typeface="Kruti Dev 010" pitchFamily="2" charset="0"/>
                <a:cs typeface="Times New Roman" panose="02020603050405020304" pitchFamily="18" charset="0"/>
              </a:rPr>
              <a:t>ij</a:t>
            </a:r>
            <a:endParaRPr lang="en-IN" sz="3200" b="1" dirty="0">
              <a:latin typeface="Kruti Dev 010" pitchFamily="2"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(d) none of these/</a:t>
            </a:r>
            <a:r>
              <a:rPr lang="en-IN" sz="3200" b="1" dirty="0" err="1">
                <a:latin typeface="Kruti Dev 010" pitchFamily="2" charset="0"/>
                <a:cs typeface="Times New Roman" panose="02020603050405020304" pitchFamily="18" charset="0"/>
              </a:rPr>
              <a:t>buesa</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ls</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dksbZ</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ugha</a:t>
            </a:r>
            <a:r>
              <a:rPr lang="en-IN" sz="3200" b="1" dirty="0">
                <a:latin typeface="Kruti Dev 010" pitchFamily="2" charset="0"/>
                <a:cs typeface="Times New Roman" panose="02020603050405020304" pitchFamily="18" charset="0"/>
              </a:rPr>
              <a:t> </a:t>
            </a:r>
          </a:p>
        </p:txBody>
      </p:sp>
    </p:spTree>
    <p:extLst>
      <p:ext uri="{BB962C8B-B14F-4D97-AF65-F5344CB8AC3E}">
        <p14:creationId xmlns:p14="http://schemas.microsoft.com/office/powerpoint/2010/main" val="3763878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236593" y="6302326"/>
            <a:ext cx="1842868" cy="351692"/>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Bookman Old Style" panose="02050604050505020204" pitchFamily="18" charset="0"/>
              </a:rPr>
              <a:t>Sonu</a:t>
            </a:r>
            <a:r>
              <a:rPr lang="en-US" sz="2800" b="1" dirty="0">
                <a:latin typeface="Bookman Old Style" panose="02050604050505020204" pitchFamily="18" charset="0"/>
              </a:rPr>
              <a:t> Sir</a:t>
            </a:r>
          </a:p>
        </p:txBody>
      </p:sp>
      <p:sp>
        <p:nvSpPr>
          <p:cNvPr id="5" name="Rectangle 4"/>
          <p:cNvSpPr/>
          <p:nvPr/>
        </p:nvSpPr>
        <p:spPr>
          <a:xfrm>
            <a:off x="112543" y="6119446"/>
            <a:ext cx="1589649" cy="463062"/>
          </a:xfrm>
          <a:prstGeom prst="rect">
            <a:avLst/>
          </a:prstGeom>
          <a:solidFill>
            <a:srgbClr val="00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Bookman Old Style" panose="02050604050505020204" pitchFamily="18" charset="0"/>
              </a:rPr>
              <a:t>Physics</a:t>
            </a:r>
          </a:p>
        </p:txBody>
      </p:sp>
      <p:sp>
        <p:nvSpPr>
          <p:cNvPr id="9" name="TextBox 8">
            <a:extLst>
              <a:ext uri="{FF2B5EF4-FFF2-40B4-BE49-F238E27FC236}">
                <a16:creationId xmlns:a16="http://schemas.microsoft.com/office/drawing/2014/main" id="{CCE032AC-11D0-58CA-6CE1-8D0005B680E7}"/>
              </a:ext>
            </a:extLst>
          </p:cNvPr>
          <p:cNvSpPr txBox="1"/>
          <p:nvPr/>
        </p:nvSpPr>
        <p:spPr>
          <a:xfrm>
            <a:off x="4793605" y="982176"/>
            <a:ext cx="6997098" cy="4893647"/>
          </a:xfrm>
          <a:prstGeom prst="rect">
            <a:avLst/>
          </a:prstGeom>
          <a:noFill/>
        </p:spPr>
        <p:txBody>
          <a:bodyPr wrap="square">
            <a:spAutoFit/>
          </a:bodyPr>
          <a:lstStyle/>
          <a:p>
            <a:pPr algn="l" fontAlgn="base"/>
            <a:r>
              <a:rPr lang="en-US" sz="2600" b="1" dirty="0">
                <a:latin typeface="Bookman Old Style" panose="02050604050505020204" pitchFamily="18" charset="0"/>
              </a:rPr>
              <a:t>Altimeter is used to measure......</a:t>
            </a:r>
          </a:p>
          <a:p>
            <a:pPr marL="514350" indent="-514350" algn="l" fontAlgn="base">
              <a:buAutoNum type="alphaLcPeriod"/>
            </a:pPr>
            <a:r>
              <a:rPr lang="en-US" sz="2600" b="1" dirty="0">
                <a:latin typeface="Bookman Old Style" panose="02050604050505020204" pitchFamily="18" charset="0"/>
              </a:rPr>
              <a:t>Small Time interval</a:t>
            </a:r>
          </a:p>
          <a:p>
            <a:pPr marL="514350" indent="-514350" algn="l" fontAlgn="base">
              <a:buAutoNum type="alphaLcPeriod"/>
            </a:pPr>
            <a:r>
              <a:rPr lang="en-US" sz="2600" b="1" dirty="0">
                <a:latin typeface="Bookman Old Style" panose="02050604050505020204" pitchFamily="18" charset="0"/>
              </a:rPr>
              <a:t>Heart beat and lungs</a:t>
            </a:r>
          </a:p>
          <a:p>
            <a:pPr marL="514350" indent="-514350" algn="l" fontAlgn="base">
              <a:buAutoNum type="alphaLcPeriod"/>
            </a:pPr>
            <a:r>
              <a:rPr lang="en-US" sz="2600" b="1" dirty="0">
                <a:latin typeface="Bookman Old Style" panose="02050604050505020204" pitchFamily="18" charset="0"/>
              </a:rPr>
              <a:t>Depth of sea</a:t>
            </a:r>
          </a:p>
          <a:p>
            <a:pPr marL="514350" indent="-514350" fontAlgn="base">
              <a:buAutoNum type="alphaLcPeriod"/>
            </a:pPr>
            <a:r>
              <a:rPr lang="en-US" sz="2600" b="1" dirty="0">
                <a:latin typeface="Bookman Old Style" panose="02050604050505020204" pitchFamily="18" charset="0"/>
              </a:rPr>
              <a:t>Height from sea level</a:t>
            </a:r>
          </a:p>
          <a:p>
            <a:pPr fontAlgn="base"/>
            <a:r>
              <a:rPr lang="hi-IN" sz="2600" b="1" dirty="0">
                <a:solidFill>
                  <a:srgbClr val="FFFF00"/>
                </a:solidFill>
                <a:latin typeface="Bookman Old Style" panose="02050604050505020204" pitchFamily="18" charset="0"/>
              </a:rPr>
              <a:t>अल्टिमेटर का उपयोग </a:t>
            </a:r>
            <a:r>
              <a:rPr lang="en-US" sz="2600" b="1" dirty="0">
                <a:solidFill>
                  <a:srgbClr val="FFFF00"/>
                </a:solidFill>
                <a:latin typeface="Bookman Old Style" panose="02050604050505020204" pitchFamily="18" charset="0"/>
              </a:rPr>
              <a:t>.......</a:t>
            </a:r>
            <a:r>
              <a:rPr lang="hi-IN" sz="2600" b="1" dirty="0">
                <a:solidFill>
                  <a:srgbClr val="FFFF00"/>
                </a:solidFill>
                <a:latin typeface="Bookman Old Style" panose="02050604050505020204" pitchFamily="18" charset="0"/>
              </a:rPr>
              <a:t>मापने के लिए किया जाता है</a:t>
            </a:r>
            <a:br>
              <a:rPr lang="hi-IN" sz="2600" b="1" dirty="0">
                <a:solidFill>
                  <a:srgbClr val="FFFF00"/>
                </a:solidFill>
                <a:latin typeface="Bookman Old Style" panose="02050604050505020204" pitchFamily="18" charset="0"/>
              </a:rPr>
            </a:br>
            <a:r>
              <a:rPr lang="hi-IN" sz="2600" b="1" dirty="0">
                <a:solidFill>
                  <a:srgbClr val="FFFF00"/>
                </a:solidFill>
                <a:latin typeface="Bookman Old Style" panose="02050604050505020204" pitchFamily="18" charset="0"/>
              </a:rPr>
              <a:t>(</a:t>
            </a:r>
            <a:r>
              <a:rPr lang="en-US" sz="2600" b="1" dirty="0">
                <a:solidFill>
                  <a:srgbClr val="FFFF00"/>
                </a:solidFill>
                <a:latin typeface="Bookman Old Style" panose="02050604050505020204" pitchFamily="18" charset="0"/>
              </a:rPr>
              <a:t>a) </a:t>
            </a:r>
            <a:r>
              <a:rPr lang="hi-IN" sz="2600" b="1" dirty="0">
                <a:solidFill>
                  <a:srgbClr val="FFFF00"/>
                </a:solidFill>
                <a:latin typeface="Bookman Old Style" panose="02050604050505020204" pitchFamily="18" charset="0"/>
              </a:rPr>
              <a:t>छोटा समय अंतराल 
(</a:t>
            </a:r>
            <a:r>
              <a:rPr lang="en-US" sz="2600" b="1" dirty="0">
                <a:solidFill>
                  <a:srgbClr val="FFFF00"/>
                </a:solidFill>
                <a:latin typeface="Bookman Old Style" panose="02050604050505020204" pitchFamily="18" charset="0"/>
              </a:rPr>
              <a:t>b) </a:t>
            </a:r>
            <a:r>
              <a:rPr lang="hi-IN" sz="2600" b="1" dirty="0">
                <a:solidFill>
                  <a:srgbClr val="FFFF00"/>
                </a:solidFill>
                <a:latin typeface="Bookman Old Style" panose="02050604050505020204" pitchFamily="18" charset="0"/>
              </a:rPr>
              <a:t>दिल की धड़कन और फेफड़े 
(</a:t>
            </a:r>
            <a:r>
              <a:rPr lang="en-US" sz="2600" b="1" dirty="0">
                <a:solidFill>
                  <a:srgbClr val="FFFF00"/>
                </a:solidFill>
                <a:latin typeface="Bookman Old Style" panose="02050604050505020204" pitchFamily="18" charset="0"/>
              </a:rPr>
              <a:t>C) </a:t>
            </a:r>
            <a:r>
              <a:rPr lang="hi-IN" sz="2600" b="1" dirty="0">
                <a:solidFill>
                  <a:srgbClr val="FFFF00"/>
                </a:solidFill>
                <a:latin typeface="Bookman Old Style" panose="02050604050505020204" pitchFamily="18" charset="0"/>
              </a:rPr>
              <a:t>समुद्र की गहराई 
(</a:t>
            </a:r>
            <a:r>
              <a:rPr lang="en-US" sz="2600" b="1" dirty="0">
                <a:solidFill>
                  <a:srgbClr val="FFFF00"/>
                </a:solidFill>
                <a:latin typeface="Bookman Old Style" panose="02050604050505020204" pitchFamily="18" charset="0"/>
              </a:rPr>
              <a:t>d) </a:t>
            </a:r>
            <a:r>
              <a:rPr lang="hi-IN" sz="2600" b="1" dirty="0">
                <a:solidFill>
                  <a:srgbClr val="FFFF00"/>
                </a:solidFill>
                <a:latin typeface="Bookman Old Style" panose="02050604050505020204" pitchFamily="18" charset="0"/>
              </a:rPr>
              <a:t>समुद्र तल से ऊंचाई </a:t>
            </a:r>
            <a:r>
              <a:rPr lang="hi-IN" sz="2600" b="1" dirty="0">
                <a:solidFill>
                  <a:srgbClr val="1A1A1A"/>
                </a:solidFill>
                <a:latin typeface="Bookman Old Style" panose="02050604050505020204" pitchFamily="18" charset="0"/>
              </a:rPr>
              <a:t>
</a:t>
            </a:r>
            <a:endParaRPr lang="en-US" sz="2600" b="1" i="0" dirty="0">
              <a:solidFill>
                <a:srgbClr val="1A1A1A"/>
              </a:solidFill>
              <a:effectLst/>
              <a:latin typeface="Bookman Old Style" panose="02050604050505020204" pitchFamily="18" charset="0"/>
            </a:endParaRPr>
          </a:p>
        </p:txBody>
      </p:sp>
      <p:pic>
        <p:nvPicPr>
          <p:cNvPr id="6146" name="Picture 2" descr="Paris Clip Art">
            <a:extLst>
              <a:ext uri="{FF2B5EF4-FFF2-40B4-BE49-F238E27FC236}">
                <a16:creationId xmlns:a16="http://schemas.microsoft.com/office/drawing/2014/main" id="{AB811B7A-97F7-296A-6D01-881E905E7F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8446" y="1148316"/>
            <a:ext cx="971015" cy="1662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77821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1429867" y="1112971"/>
            <a:ext cx="10762133" cy="3046988"/>
          </a:xfrm>
          <a:prstGeom prst="rect">
            <a:avLst/>
          </a:prstGeom>
          <a:noFill/>
        </p:spPr>
        <p:txBody>
          <a:bodyPr wrap="square" rtlCol="0">
            <a:spAutoFit/>
          </a:bodyPr>
          <a:lstStyle/>
          <a:p>
            <a:r>
              <a:rPr lang="en-US" sz="3200" b="1" dirty="0">
                <a:solidFill>
                  <a:srgbClr val="FFFF00"/>
                </a:solidFill>
                <a:latin typeface="Kruti Dev 010" pitchFamily="2" charset="0"/>
                <a:cs typeface="Times New Roman" panose="02020603050405020304" pitchFamily="18" charset="0"/>
              </a:rPr>
              <a:t>/</a:t>
            </a:r>
            <a:r>
              <a:rPr lang="en-US" sz="3200" b="1" dirty="0" err="1">
                <a:solidFill>
                  <a:srgbClr val="FFFF00"/>
                </a:solidFill>
                <a:latin typeface="Kruti Dev 010" pitchFamily="2" charset="0"/>
                <a:cs typeface="Times New Roman" panose="02020603050405020304" pitchFamily="18" charset="0"/>
              </a:rPr>
              <a:t>ofu</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rhozrk</a:t>
            </a:r>
            <a:r>
              <a:rPr lang="en-US" sz="3200" b="1" dirty="0">
                <a:solidFill>
                  <a:srgbClr val="FFFF00"/>
                </a:solidFill>
                <a:latin typeface="Kruti Dev 010" pitchFamily="2" charset="0"/>
                <a:cs typeface="Times New Roman" panose="02020603050405020304" pitchFamily="18" charset="0"/>
              </a:rPr>
              <a:t> dh </a:t>
            </a:r>
            <a:r>
              <a:rPr lang="en-US" sz="3200" b="1" dirty="0" err="1">
                <a:solidFill>
                  <a:srgbClr val="FFFF00"/>
                </a:solidFill>
                <a:latin typeface="Kruti Dev 010" pitchFamily="2" charset="0"/>
                <a:cs typeface="Times New Roman" panose="02020603050405020304" pitchFamily="18" charset="0"/>
              </a:rPr>
              <a:t>Msflcy</a:t>
            </a:r>
            <a:r>
              <a:rPr lang="en-US" sz="3200" b="1" dirty="0">
                <a:solidFill>
                  <a:srgbClr val="FFFF00"/>
                </a:solidFill>
                <a:latin typeface="Kruti Dev 010" pitchFamily="2" charset="0"/>
                <a:cs typeface="Times New Roman" panose="02020603050405020304" pitchFamily="18" charset="0"/>
              </a:rPr>
              <a:t> es </a:t>
            </a:r>
            <a:r>
              <a:rPr lang="en-US" sz="3200" b="1" dirty="0" err="1">
                <a:solidFill>
                  <a:srgbClr val="FFFF00"/>
                </a:solidFill>
                <a:latin typeface="Kruti Dev 010" pitchFamily="2" charset="0"/>
                <a:cs typeface="Times New Roman" panose="02020603050405020304" pitchFamily="18" charset="0"/>
              </a:rPr>
              <a:t>og</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vf</a:t>
            </a:r>
            <a:r>
              <a:rPr lang="en-US" sz="3200" b="1" dirty="0">
                <a:solidFill>
                  <a:srgbClr val="FFFF00"/>
                </a:solidFill>
                <a:latin typeface="Kruti Dev 010" pitchFamily="2" charset="0"/>
                <a:cs typeface="Times New Roman" panose="02020603050405020304" pitchFamily="18" charset="0"/>
              </a:rPr>
              <a:t>/</a:t>
            </a:r>
            <a:r>
              <a:rPr lang="en-US" sz="3200" b="1" dirty="0" err="1">
                <a:solidFill>
                  <a:srgbClr val="FFFF00"/>
                </a:solidFill>
                <a:latin typeface="Kruti Dev 010" pitchFamily="2" charset="0"/>
                <a:cs typeface="Times New Roman" panose="02020603050405020304" pitchFamily="18" charset="0"/>
              </a:rPr>
              <a:t>kdre</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lhek</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ftlls</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Åij</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O;fDr</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lqu</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ugha</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ldrk</a:t>
            </a:r>
            <a:r>
              <a:rPr lang="en-US" sz="3200" b="1" dirty="0">
                <a:solidFill>
                  <a:srgbClr val="FFFF00"/>
                </a:solidFill>
                <a:latin typeface="Kruti Dev 010" pitchFamily="2" charset="0"/>
                <a:cs typeface="Times New Roman" panose="02020603050405020304" pitchFamily="18" charset="0"/>
              </a:rPr>
              <a:t> </a:t>
            </a:r>
            <a:endParaRPr lang="en-IN" sz="3200" b="1" dirty="0">
              <a:solidFill>
                <a:srgbClr val="FFFF00"/>
              </a:solidFill>
              <a:latin typeface="Times New Roman" panose="02020603050405020304" pitchFamily="18" charset="0"/>
              <a:cs typeface="Times New Roman" panose="02020603050405020304" pitchFamily="18" charset="0"/>
            </a:endParaRPr>
          </a:p>
          <a:p>
            <a:r>
              <a:rPr lang="en-US" sz="3200" b="1" dirty="0">
                <a:solidFill>
                  <a:srgbClr val="FFFF00"/>
                </a:solidFill>
                <a:latin typeface="Times New Roman" panose="02020603050405020304" pitchFamily="18" charset="0"/>
                <a:cs typeface="Times New Roman" panose="02020603050405020304" pitchFamily="18" charset="0"/>
              </a:rPr>
              <a:t>The maximum limit of sound intensity in decibels above which a person cannot hear</a:t>
            </a:r>
            <a:endParaRPr lang="en-IN" sz="3200" b="1" dirty="0">
              <a:solidFill>
                <a:srgbClr val="FFFF00"/>
              </a:solidFill>
              <a:latin typeface="Times New Roman" panose="02020603050405020304" pitchFamily="18"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(a) 50		</a:t>
            </a:r>
            <a:r>
              <a:rPr lang="en-IN" sz="3200" b="1" dirty="0">
                <a:latin typeface="Kruti Dev 010" pitchFamily="2" charset="0"/>
                <a:cs typeface="Times New Roman" panose="02020603050405020304" pitchFamily="18" charset="0"/>
              </a:rPr>
              <a:t>	                    </a:t>
            </a:r>
            <a:r>
              <a:rPr lang="en-IN" sz="3200" b="1" dirty="0">
                <a:latin typeface="Times New Roman" panose="02020603050405020304" pitchFamily="18" charset="0"/>
                <a:cs typeface="Times New Roman" panose="02020603050405020304" pitchFamily="18" charset="0"/>
              </a:rPr>
              <a:t>(b) 70</a:t>
            </a:r>
          </a:p>
          <a:p>
            <a:r>
              <a:rPr lang="en-IN" sz="3200" b="1" dirty="0">
                <a:latin typeface="Times New Roman" panose="02020603050405020304" pitchFamily="18" charset="0"/>
                <a:cs typeface="Times New Roman" panose="02020603050405020304" pitchFamily="18" charset="0"/>
              </a:rPr>
              <a:t>(c) 85			                              (d) 90</a:t>
            </a:r>
            <a:endParaRPr lang="en-IN" sz="3200"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219223757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322002" y="808839"/>
            <a:ext cx="11752732" cy="3046988"/>
          </a:xfrm>
          <a:prstGeom prst="rect">
            <a:avLst/>
          </a:prstGeom>
          <a:noFill/>
        </p:spPr>
        <p:txBody>
          <a:bodyPr wrap="square" rtlCol="0">
            <a:spAutoFit/>
          </a:bodyPr>
          <a:lstStyle/>
          <a:p>
            <a:r>
              <a:rPr lang="en-US" sz="3200" b="1" dirty="0">
                <a:solidFill>
                  <a:srgbClr val="FFFF00"/>
                </a:solidFill>
                <a:latin typeface="Kruti Dev 010" pitchFamily="2" charset="0"/>
                <a:cs typeface="Times New Roman" panose="02020603050405020304" pitchFamily="18" charset="0"/>
              </a:rPr>
              <a:t>,d </a:t>
            </a:r>
            <a:r>
              <a:rPr lang="en-US" sz="3200" b="1" dirty="0" err="1">
                <a:solidFill>
                  <a:srgbClr val="FFFF00"/>
                </a:solidFill>
                <a:latin typeface="Kruti Dev 010" pitchFamily="2" charset="0"/>
                <a:cs typeface="Times New Roman" panose="02020603050405020304" pitchFamily="18" charset="0"/>
              </a:rPr>
              <a:t>vksj</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cUn</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rFkk</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nwljh</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vkSj</a:t>
            </a:r>
            <a:r>
              <a:rPr lang="en-US" sz="3200" b="1" dirty="0">
                <a:solidFill>
                  <a:srgbClr val="FFFF00"/>
                </a:solidFill>
                <a:latin typeface="Kruti Dev 010" pitchFamily="2" charset="0"/>
                <a:cs typeface="Times New Roman" panose="02020603050405020304" pitchFamily="18" charset="0"/>
              </a:rPr>
              <a:t> ls [</a:t>
            </a:r>
            <a:r>
              <a:rPr lang="en-US" sz="3200" b="1" dirty="0" err="1">
                <a:solidFill>
                  <a:srgbClr val="FFFF00"/>
                </a:solidFill>
                <a:latin typeface="Kruti Dev 010" pitchFamily="2" charset="0"/>
                <a:cs typeface="Times New Roman" panose="02020603050405020304" pitchFamily="18" charset="0"/>
              </a:rPr>
              <a:t>kqyh</a:t>
            </a:r>
            <a:r>
              <a:rPr lang="en-US" sz="3200" b="1" dirty="0">
                <a:solidFill>
                  <a:srgbClr val="FFFF00"/>
                </a:solidFill>
                <a:latin typeface="Kruti Dev 010" pitchFamily="2" charset="0"/>
                <a:cs typeface="Times New Roman" panose="02020603050405020304" pitchFamily="18" charset="0"/>
              </a:rPr>
              <a:t> ,d </a:t>
            </a:r>
            <a:r>
              <a:rPr lang="en-US" sz="3200" b="1" dirty="0" err="1">
                <a:solidFill>
                  <a:srgbClr val="FFFF00"/>
                </a:solidFill>
                <a:latin typeface="Kruti Dev 010" pitchFamily="2" charset="0"/>
                <a:cs typeface="Times New Roman" panose="02020603050405020304" pitchFamily="18" charset="0"/>
              </a:rPr>
              <a:t>ikni</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nsxh</a:t>
            </a:r>
            <a:endParaRPr lang="en-IN" sz="3200" b="1" dirty="0">
              <a:solidFill>
                <a:srgbClr val="FFFF00"/>
              </a:solidFill>
              <a:latin typeface="Times New Roman" panose="02020603050405020304" pitchFamily="18" charset="0"/>
              <a:cs typeface="Times New Roman" panose="02020603050405020304" pitchFamily="18" charset="0"/>
            </a:endParaRPr>
          </a:p>
          <a:p>
            <a:r>
              <a:rPr lang="en-US" sz="3200" b="1" dirty="0">
                <a:solidFill>
                  <a:srgbClr val="FFFF00"/>
                </a:solidFill>
                <a:latin typeface="Times New Roman" panose="02020603050405020304" pitchFamily="18" charset="0"/>
                <a:cs typeface="Times New Roman" panose="02020603050405020304" pitchFamily="18" charset="0"/>
              </a:rPr>
              <a:t>A pipe closed on one side and open on the other will give</a:t>
            </a:r>
            <a:endParaRPr lang="en-IN" sz="3200" b="1" dirty="0">
              <a:solidFill>
                <a:srgbClr val="FFFF00"/>
              </a:solidFill>
              <a:latin typeface="Times New Roman" panose="02020603050405020304" pitchFamily="18" charset="0"/>
              <a:cs typeface="Times New Roman" panose="02020603050405020304" pitchFamily="18" charset="0"/>
            </a:endParaRPr>
          </a:p>
          <a:p>
            <a:pPr marL="685783" indent="-685783">
              <a:buAutoNum type="alphaLcParenBoth"/>
            </a:pPr>
            <a:r>
              <a:rPr lang="en-IN" sz="3200" b="1" dirty="0">
                <a:latin typeface="Times New Roman" panose="02020603050405020304" pitchFamily="18" charset="0"/>
                <a:cs typeface="Times New Roman" panose="02020603050405020304" pitchFamily="18" charset="0"/>
              </a:rPr>
              <a:t>all harmonics  / </a:t>
            </a:r>
            <a:r>
              <a:rPr lang="en-IN" sz="3200" b="1" dirty="0" err="1">
                <a:latin typeface="Kruti Dev 010" pitchFamily="2" charset="0"/>
                <a:cs typeface="Times New Roman" panose="02020603050405020304" pitchFamily="18" charset="0"/>
              </a:rPr>
              <a:t>lHkh</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gkeksZfuDl</a:t>
            </a:r>
            <a:r>
              <a:rPr lang="en-IN" sz="3200" b="1" dirty="0">
                <a:latin typeface="Kruti Dev 010" pitchFamily="2" charset="0"/>
                <a:cs typeface="Times New Roman" panose="02020603050405020304" pitchFamily="18" charset="0"/>
              </a:rPr>
              <a:t> 	    </a:t>
            </a:r>
          </a:p>
          <a:p>
            <a:r>
              <a:rPr lang="en-IN" sz="3200" b="1" dirty="0">
                <a:latin typeface="Times New Roman" panose="02020603050405020304" pitchFamily="18" charset="0"/>
                <a:cs typeface="Times New Roman" panose="02020603050405020304" pitchFamily="18" charset="0"/>
              </a:rPr>
              <a:t>(b) all even harmonics  / </a:t>
            </a:r>
            <a:r>
              <a:rPr lang="en-IN" sz="3200" b="1" dirty="0" err="1">
                <a:latin typeface="Kruti Dev 010" pitchFamily="2" charset="0"/>
                <a:cs typeface="Times New Roman" panose="02020603050405020304" pitchFamily="18" charset="0"/>
              </a:rPr>
              <a:t>lHkh</a:t>
            </a:r>
            <a:r>
              <a:rPr lang="en-IN" sz="3200" b="1" dirty="0">
                <a:latin typeface="Kruti Dev 010" pitchFamily="2" charset="0"/>
                <a:cs typeface="Times New Roman" panose="02020603050405020304" pitchFamily="18" charset="0"/>
              </a:rPr>
              <a:t> le </a:t>
            </a:r>
            <a:r>
              <a:rPr lang="en-IN" sz="3200" b="1" dirty="0" err="1">
                <a:latin typeface="Kruti Dev 010" pitchFamily="2" charset="0"/>
                <a:cs typeface="Times New Roman" panose="02020603050405020304" pitchFamily="18" charset="0"/>
              </a:rPr>
              <a:t>gkeksZfuDl</a:t>
            </a:r>
            <a:r>
              <a:rPr lang="en-IN" sz="3200" b="1" dirty="0">
                <a:latin typeface="Kruti Dev 010" pitchFamily="2" charset="0"/>
                <a:cs typeface="Times New Roman" panose="02020603050405020304" pitchFamily="18" charset="0"/>
              </a:rPr>
              <a:t> </a:t>
            </a:r>
          </a:p>
          <a:p>
            <a:r>
              <a:rPr lang="en-IN" sz="3200" b="1" dirty="0">
                <a:latin typeface="Times New Roman" panose="02020603050405020304" pitchFamily="18" charset="0"/>
                <a:cs typeface="Times New Roman" panose="02020603050405020304" pitchFamily="18" charset="0"/>
              </a:rPr>
              <a:t>(c) all odd harmonics  / </a:t>
            </a:r>
            <a:r>
              <a:rPr lang="en-IN" sz="3200" b="1" dirty="0" err="1">
                <a:latin typeface="Kruti Dev 010" pitchFamily="2" charset="0"/>
                <a:cs typeface="Times New Roman" panose="02020603050405020304" pitchFamily="18" charset="0"/>
              </a:rPr>
              <a:t>lHkh</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fo’ke</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gkeksZfuDl</a:t>
            </a:r>
            <a:r>
              <a:rPr lang="en-IN" sz="3200" b="1" dirty="0">
                <a:latin typeface="Kruti Dev 010" pitchFamily="2" charset="0"/>
                <a:cs typeface="Times New Roman" panose="02020603050405020304" pitchFamily="18" charset="0"/>
              </a:rPr>
              <a:t> </a:t>
            </a:r>
          </a:p>
          <a:p>
            <a:r>
              <a:rPr lang="en-IN" sz="3200" b="1" dirty="0">
                <a:latin typeface="Times New Roman" panose="02020603050405020304" pitchFamily="18" charset="0"/>
                <a:cs typeface="Times New Roman" panose="02020603050405020304" pitchFamily="18" charset="0"/>
              </a:rPr>
              <a:t>(d) no  harmonics  / </a:t>
            </a:r>
            <a:r>
              <a:rPr lang="en-IN" sz="3200" b="1" dirty="0" err="1">
                <a:latin typeface="Kruti Dev 010" pitchFamily="2" charset="0"/>
                <a:cs typeface="Times New Roman" panose="02020603050405020304" pitchFamily="18" charset="0"/>
              </a:rPr>
              <a:t>dksbZ</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gkeksZfuDl</a:t>
            </a:r>
            <a:r>
              <a:rPr lang="en-IN" sz="3200" b="1" dirty="0">
                <a:latin typeface="Kruti Dev 010" pitchFamily="2" charset="0"/>
                <a:cs typeface="Times New Roman" panose="02020603050405020304" pitchFamily="18" charset="0"/>
              </a:rPr>
              <a:t> ugh</a:t>
            </a:r>
          </a:p>
        </p:txBody>
      </p:sp>
    </p:spTree>
    <p:extLst>
      <p:ext uri="{BB962C8B-B14F-4D97-AF65-F5344CB8AC3E}">
        <p14:creationId xmlns:p14="http://schemas.microsoft.com/office/powerpoint/2010/main" val="313852698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439268" y="1168603"/>
                <a:ext cx="11752732" cy="3539430"/>
              </a:xfrm>
              <a:prstGeom prst="rect">
                <a:avLst/>
              </a:prstGeom>
              <a:noFill/>
            </p:spPr>
            <p:txBody>
              <a:bodyPr wrap="square" rtlCol="0">
                <a:spAutoFit/>
              </a:bodyPr>
              <a:lstStyle/>
              <a:p>
                <a:r>
                  <a:rPr lang="en-US" sz="3200" b="1" dirty="0">
                    <a:solidFill>
                      <a:srgbClr val="FFFF00"/>
                    </a:solidFill>
                    <a:latin typeface="Kruti Dev 010" pitchFamily="2" charset="0"/>
                    <a:cs typeface="Times New Roman" panose="02020603050405020304" pitchFamily="18" charset="0"/>
                  </a:rPr>
                  <a:t>Mslhcy ds </a:t>
                </a:r>
                <a:r>
                  <a:rPr lang="en-US" sz="3200" b="1" dirty="0" err="1">
                    <a:solidFill>
                      <a:srgbClr val="FFFF00"/>
                    </a:solidFill>
                    <a:latin typeface="Kruti Dev 010" pitchFamily="2" charset="0"/>
                    <a:cs typeface="Times New Roman" panose="02020603050405020304" pitchFamily="18" charset="0"/>
                  </a:rPr>
                  <a:t>ekiuh</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esa</a:t>
                </a:r>
                <a:r>
                  <a:rPr lang="en-US" sz="3200" b="1" dirty="0">
                    <a:solidFill>
                      <a:srgbClr val="FFFF00"/>
                    </a:solidFill>
                    <a:latin typeface="Kruti Dev 010" pitchFamily="2" charset="0"/>
                    <a:cs typeface="Times New Roman" panose="02020603050405020304" pitchFamily="18" charset="0"/>
                  </a:rPr>
                  <a:t>] </a:t>
                </a:r>
                <a14:m>
                  <m:oMath xmlns:m="http://schemas.openxmlformats.org/officeDocument/2006/math">
                    <m:r>
                      <a:rPr lang="en-US" sz="3200" b="1">
                        <a:solidFill>
                          <a:srgbClr val="FFFF00"/>
                        </a:solidFill>
                        <a:latin typeface="Cambria Math"/>
                        <a:cs typeface="Times New Roman" panose="02020603050405020304" pitchFamily="18" charset="0"/>
                      </a:rPr>
                      <m:t> </m:t>
                    </m:r>
                    <m:r>
                      <a:rPr lang="en-US" sz="3200" b="1">
                        <a:solidFill>
                          <a:srgbClr val="FFFF00"/>
                        </a:solidFill>
                        <a:latin typeface="Cambria Math"/>
                        <a:cs typeface="Times New Roman" panose="02020603050405020304" pitchFamily="18" charset="0"/>
                      </a:rPr>
                      <m:t>𝟐𝟎</m:t>
                    </m:r>
                    <m:r>
                      <a:rPr lang="en-US" sz="3200" b="1">
                        <a:solidFill>
                          <a:srgbClr val="FFFF00"/>
                        </a:solidFill>
                        <a:latin typeface="Cambria Math"/>
                        <a:cs typeface="Times New Roman" panose="02020603050405020304" pitchFamily="18" charset="0"/>
                      </a:rPr>
                      <m:t> </m:t>
                    </m:r>
                    <m:r>
                      <a:rPr lang="en-US" sz="3200" b="1">
                        <a:solidFill>
                          <a:srgbClr val="FFFF00"/>
                        </a:solidFill>
                        <a:latin typeface="Cambria Math"/>
                        <a:cs typeface="Times New Roman" panose="02020603050405020304" pitchFamily="18" charset="0"/>
                      </a:rPr>
                      <m:t>𝐝𝐁</m:t>
                    </m:r>
                  </m:oMath>
                </a14:m>
                <a:r>
                  <a:rPr lang="en-IN" sz="3200" b="1" dirty="0">
                    <a:solidFill>
                      <a:srgbClr val="FFFF00"/>
                    </a:solidFill>
                    <a:latin typeface="Times New Roman" panose="02020603050405020304" pitchFamily="18" charset="0"/>
                    <a:cs typeface="Times New Roman" panose="02020603050405020304" pitchFamily="18" charset="0"/>
                  </a:rPr>
                  <a:t> </a:t>
                </a:r>
                <a:r>
                  <a:rPr lang="en-US" sz="3200" b="1" dirty="0">
                    <a:solidFill>
                      <a:srgbClr val="FFFF00"/>
                    </a:solidFill>
                    <a:latin typeface="Kruti Dev 010" pitchFamily="2" charset="0"/>
                    <a:cs typeface="Times New Roman" panose="02020603050405020304" pitchFamily="18" charset="0"/>
                  </a:rPr>
                  <a:t>/</a:t>
                </a:r>
                <a:r>
                  <a:rPr lang="en-US" sz="3200" b="1" dirty="0" err="1">
                    <a:solidFill>
                      <a:srgbClr val="FFFF00"/>
                    </a:solidFill>
                    <a:latin typeface="Kruti Dev 010" pitchFamily="2" charset="0"/>
                    <a:cs typeface="Times New Roman" panose="02020603050405020304" pitchFamily="18" charset="0"/>
                  </a:rPr>
                  <a:t>ofu</a:t>
                </a:r>
                <a:r>
                  <a:rPr lang="en-US" sz="3200" b="1" dirty="0">
                    <a:solidFill>
                      <a:srgbClr val="FFFF00"/>
                    </a:solidFill>
                    <a:latin typeface="Kruti Dev 010" pitchFamily="2" charset="0"/>
                    <a:cs typeface="Times New Roman" panose="02020603050405020304" pitchFamily="18" charset="0"/>
                  </a:rPr>
                  <a:t> </a:t>
                </a:r>
                <a14:m>
                  <m:oMath xmlns:m="http://schemas.openxmlformats.org/officeDocument/2006/math">
                    <m:r>
                      <a:rPr lang="en-US" sz="3200" b="1">
                        <a:solidFill>
                          <a:srgbClr val="FFFF00"/>
                        </a:solidFill>
                        <a:latin typeface="Cambria Math"/>
                        <a:cs typeface="Times New Roman" panose="02020603050405020304" pitchFamily="18" charset="0"/>
                      </a:rPr>
                      <m:t>𝟏𝟎</m:t>
                    </m:r>
                    <m:r>
                      <a:rPr lang="en-US" sz="3200" b="1">
                        <a:solidFill>
                          <a:srgbClr val="FFFF00"/>
                        </a:solidFill>
                        <a:latin typeface="Cambria Math"/>
                        <a:cs typeface="Times New Roman" panose="02020603050405020304" pitchFamily="18" charset="0"/>
                      </a:rPr>
                      <m:t> </m:t>
                    </m:r>
                    <m:r>
                      <a:rPr lang="en-US" sz="3200" b="1" i="0" smtClean="0">
                        <a:solidFill>
                          <a:srgbClr val="FFFF00"/>
                        </a:solidFill>
                        <a:latin typeface="Cambria Math" panose="02040503050406030204" pitchFamily="18" charset="0"/>
                        <a:cs typeface="Times New Roman" panose="02020603050405020304" pitchFamily="18" charset="0"/>
                      </a:rPr>
                      <m:t>𝐝</m:t>
                    </m:r>
                    <m:r>
                      <a:rPr lang="en-US" sz="3200" b="1">
                        <a:solidFill>
                          <a:srgbClr val="FFFF00"/>
                        </a:solidFill>
                        <a:latin typeface="Cambria Math"/>
                        <a:cs typeface="Times New Roman" panose="02020603050405020304" pitchFamily="18" charset="0"/>
                      </a:rPr>
                      <m:t>𝐁</m:t>
                    </m:r>
                  </m:oMath>
                </a14:m>
                <a:r>
                  <a:rPr lang="en-IN"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ls</a:t>
                </a:r>
                <a:r>
                  <a:rPr lang="en-US" sz="3200" b="1" dirty="0">
                    <a:solidFill>
                      <a:srgbClr val="FFFF00"/>
                    </a:solidFill>
                    <a:latin typeface="Kruti Dev 010" pitchFamily="2" charset="0"/>
                    <a:cs typeface="Times New Roman" panose="02020603050405020304" pitchFamily="18" charset="0"/>
                  </a:rPr>
                  <a:t> ----------- </a:t>
                </a:r>
                <a:r>
                  <a:rPr lang="en-US" sz="3200" b="1" dirty="0" err="1">
                    <a:solidFill>
                      <a:srgbClr val="FFFF00"/>
                    </a:solidFill>
                    <a:latin typeface="Kruti Dev 010" pitchFamily="2" charset="0"/>
                    <a:cs typeface="Times New Roman" panose="02020603050405020304" pitchFamily="18" charset="0"/>
                  </a:rPr>
                  <a:t>xquk</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vf</a:t>
                </a:r>
                <a:r>
                  <a:rPr lang="en-US" sz="3200" b="1" dirty="0">
                    <a:solidFill>
                      <a:srgbClr val="FFFF00"/>
                    </a:solidFill>
                    <a:latin typeface="Kruti Dev 010" pitchFamily="2" charset="0"/>
                    <a:cs typeface="Times New Roman" panose="02020603050405020304" pitchFamily="18" charset="0"/>
                  </a:rPr>
                  <a:t>/</a:t>
                </a:r>
                <a:r>
                  <a:rPr lang="en-US" sz="3200" b="1" dirty="0" err="1">
                    <a:solidFill>
                      <a:srgbClr val="FFFF00"/>
                    </a:solidFill>
                    <a:latin typeface="Kruti Dev 010" pitchFamily="2" charset="0"/>
                    <a:cs typeface="Times New Roman" panose="02020603050405020304" pitchFamily="18" charset="0"/>
                  </a:rPr>
                  <a:t>kd</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mPp</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gSA</a:t>
                </a:r>
                <a:endParaRPr lang="en-IN" sz="3200" b="1" dirty="0">
                  <a:solidFill>
                    <a:srgbClr val="FFFF00"/>
                  </a:solidFill>
                  <a:latin typeface="Times New Roman" panose="02020603050405020304" pitchFamily="18" charset="0"/>
                  <a:cs typeface="Times New Roman" panose="02020603050405020304" pitchFamily="18" charset="0"/>
                </a:endParaRPr>
              </a:p>
              <a:p>
                <a:r>
                  <a:rPr lang="en-US" sz="3200" b="1" dirty="0">
                    <a:solidFill>
                      <a:srgbClr val="FFFF00"/>
                    </a:solidFill>
                    <a:latin typeface="Times New Roman" panose="02020603050405020304" pitchFamily="18" charset="0"/>
                    <a:cs typeface="Times New Roman" panose="02020603050405020304" pitchFamily="18" charset="0"/>
                  </a:rPr>
                  <a:t>In the scale of decibels, 20 dB sound is n </a:t>
                </a:r>
                <a:r>
                  <a:rPr lang="en-US" sz="3200" b="1" dirty="0" err="1">
                    <a:solidFill>
                      <a:srgbClr val="FFFF00"/>
                    </a:solidFill>
                    <a:latin typeface="Times New Roman" panose="02020603050405020304" pitchFamily="18" charset="0"/>
                    <a:cs typeface="Times New Roman" panose="02020603050405020304" pitchFamily="18" charset="0"/>
                  </a:rPr>
                  <a:t>n</a:t>
                </a:r>
                <a:r>
                  <a:rPr lang="en-US" sz="3200" b="1" dirty="0">
                    <a:solidFill>
                      <a:srgbClr val="FFFF00"/>
                    </a:solidFill>
                    <a:latin typeface="Times New Roman" panose="02020603050405020304" pitchFamily="18" charset="0"/>
                    <a:cs typeface="Times New Roman" panose="02020603050405020304" pitchFamily="18" charset="0"/>
                  </a:rPr>
                  <a:t> times higher than 10 dB………</a:t>
                </a:r>
              </a:p>
              <a:p>
                <a:r>
                  <a:rPr lang="en-US" sz="3200" b="1" dirty="0">
                    <a:latin typeface="Times New Roman" panose="02020603050405020304" pitchFamily="18" charset="0"/>
                    <a:cs typeface="Times New Roman" panose="02020603050405020304" pitchFamily="18" charset="0"/>
                  </a:rPr>
                  <a:t>(a) 2 times</a:t>
                </a:r>
              </a:p>
              <a:p>
                <a:r>
                  <a:rPr lang="en-US" sz="3200" b="1" dirty="0">
                    <a:latin typeface="Times New Roman" panose="02020603050405020304" pitchFamily="18" charset="0"/>
                    <a:cs typeface="Times New Roman" panose="02020603050405020304" pitchFamily="18" charset="0"/>
                  </a:rPr>
                  <a:t>(b) 10 times</a:t>
                </a:r>
              </a:p>
              <a:p>
                <a:r>
                  <a:rPr lang="en-US" sz="3200" b="1" dirty="0">
                    <a:latin typeface="Times New Roman" panose="02020603050405020304" pitchFamily="18" charset="0"/>
                    <a:cs typeface="Times New Roman" panose="02020603050405020304" pitchFamily="18" charset="0"/>
                  </a:rPr>
                  <a:t>(c) 100 times</a:t>
                </a:r>
              </a:p>
              <a:p>
                <a:r>
                  <a:rPr lang="en-US" sz="3200" b="1" dirty="0">
                    <a:latin typeface="Times New Roman" panose="02020603050405020304" pitchFamily="18" charset="0"/>
                    <a:cs typeface="Times New Roman" panose="02020603050405020304" pitchFamily="18" charset="0"/>
                  </a:rPr>
                  <a:t>(d) None of these </a:t>
                </a:r>
                <a:endParaRPr lang="en-IN" sz="3200" b="1" dirty="0">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39268" y="1168603"/>
                <a:ext cx="11752732" cy="3539430"/>
              </a:xfrm>
              <a:prstGeom prst="rect">
                <a:avLst/>
              </a:prstGeom>
              <a:blipFill>
                <a:blip r:embed="rId2"/>
                <a:stretch>
                  <a:fillRect l="-1297" t="-2069" b="-4655"/>
                </a:stretch>
              </a:blipFill>
            </p:spPr>
            <p:txBody>
              <a:bodyPr/>
              <a:lstStyle/>
              <a:p>
                <a:r>
                  <a:rPr lang="en-US">
                    <a:noFill/>
                  </a:rPr>
                  <a:t> </a:t>
                </a:r>
              </a:p>
            </p:txBody>
          </p:sp>
        </mc:Fallback>
      </mc:AlternateContent>
    </p:spTree>
    <p:extLst>
      <p:ext uri="{BB962C8B-B14F-4D97-AF65-F5344CB8AC3E}">
        <p14:creationId xmlns:p14="http://schemas.microsoft.com/office/powerpoint/2010/main" val="40524926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2875039" y="1320346"/>
            <a:ext cx="11752732" cy="3046988"/>
          </a:xfrm>
          <a:prstGeom prst="rect">
            <a:avLst/>
          </a:prstGeom>
          <a:noFill/>
        </p:spPr>
        <p:txBody>
          <a:bodyPr wrap="square" rtlCol="0">
            <a:spAutoFit/>
          </a:bodyPr>
          <a:lstStyle/>
          <a:p>
            <a:r>
              <a:rPr lang="en-US" sz="3200" b="1" dirty="0">
                <a:solidFill>
                  <a:srgbClr val="FFFF00"/>
                </a:solidFill>
                <a:latin typeface="Kruti Dev 010" pitchFamily="2" charset="0"/>
                <a:cs typeface="Times New Roman" panose="02020603050405020304" pitchFamily="18" charset="0"/>
              </a:rPr>
              <a:t>/</a:t>
            </a:r>
            <a:r>
              <a:rPr lang="en-US" sz="3200" b="1" dirty="0" err="1">
                <a:solidFill>
                  <a:srgbClr val="FFFF00"/>
                </a:solidFill>
                <a:latin typeface="Kruti Dev 010" pitchFamily="2" charset="0"/>
                <a:cs typeface="Times New Roman" panose="02020603050405020304" pitchFamily="18" charset="0"/>
              </a:rPr>
              <a:t>ofu</a:t>
            </a:r>
            <a:r>
              <a:rPr lang="en-US" sz="3200" b="1" dirty="0">
                <a:solidFill>
                  <a:srgbClr val="FFFF00"/>
                </a:solidFill>
                <a:latin typeface="Kruti Dev 010" pitchFamily="2" charset="0"/>
                <a:cs typeface="Times New Roman" panose="02020603050405020304" pitchFamily="18" charset="0"/>
              </a:rPr>
              <a:t> ds “</a:t>
            </a:r>
            <a:r>
              <a:rPr lang="en-US" sz="3200" b="1" dirty="0" err="1">
                <a:solidFill>
                  <a:srgbClr val="FFFF00"/>
                </a:solidFill>
                <a:latin typeface="Kruti Dev 010" pitchFamily="2" charset="0"/>
                <a:cs typeface="Times New Roman" panose="02020603050405020304" pitchFamily="18" charset="0"/>
              </a:rPr>
              <a:t>kksjxqy</a:t>
            </a:r>
            <a:r>
              <a:rPr lang="en-US" sz="3200" b="1" dirty="0">
                <a:solidFill>
                  <a:srgbClr val="FFFF00"/>
                </a:solidFill>
                <a:latin typeface="Kruti Dev 010" pitchFamily="2" charset="0"/>
                <a:cs typeface="Times New Roman" panose="02020603050405020304" pitchFamily="18" charset="0"/>
              </a:rPr>
              <a:t> dk </a:t>
            </a:r>
            <a:r>
              <a:rPr lang="en-US" sz="3200" b="1" dirty="0" err="1">
                <a:solidFill>
                  <a:srgbClr val="FFFF00"/>
                </a:solidFill>
                <a:latin typeface="Kruti Dev 010" pitchFamily="2" charset="0"/>
                <a:cs typeface="Times New Roman" panose="02020603050405020304" pitchFamily="18" charset="0"/>
              </a:rPr>
              <a:t>ekiu</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gksrk</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gS</a:t>
            </a:r>
            <a:endParaRPr lang="en-IN" sz="3200" b="1" dirty="0">
              <a:solidFill>
                <a:srgbClr val="FFFF00"/>
              </a:solidFill>
              <a:latin typeface="Times New Roman" panose="02020603050405020304" pitchFamily="18" charset="0"/>
              <a:cs typeface="Times New Roman" panose="02020603050405020304" pitchFamily="18" charset="0"/>
            </a:endParaRPr>
          </a:p>
          <a:p>
            <a:r>
              <a:rPr lang="en-US" sz="3200" b="1" dirty="0">
                <a:solidFill>
                  <a:srgbClr val="FFFF00"/>
                </a:solidFill>
                <a:latin typeface="Times New Roman" panose="02020603050405020304" pitchFamily="18" charset="0"/>
                <a:cs typeface="Times New Roman" panose="02020603050405020304" pitchFamily="18" charset="0"/>
              </a:rPr>
              <a:t>The noise of sound is measured by</a:t>
            </a:r>
            <a:endParaRPr lang="en-IN" sz="3200" b="1" dirty="0">
              <a:solidFill>
                <a:srgbClr val="FFFF00"/>
              </a:solidFill>
              <a:latin typeface="Times New Roman" panose="02020603050405020304" pitchFamily="18" charset="0"/>
              <a:cs typeface="Times New Roman" panose="02020603050405020304" pitchFamily="18" charset="0"/>
            </a:endParaRPr>
          </a:p>
          <a:p>
            <a:pPr marL="685783" indent="-685783">
              <a:buAutoNum type="alphaLcParenBoth"/>
            </a:pPr>
            <a:r>
              <a:rPr lang="en-IN" sz="3200" b="1" dirty="0">
                <a:latin typeface="Times New Roman" panose="02020603050405020304" pitchFamily="18" charset="0"/>
                <a:cs typeface="Times New Roman" panose="02020603050405020304" pitchFamily="18" charset="0"/>
              </a:rPr>
              <a:t>in decibels / </a:t>
            </a:r>
            <a:r>
              <a:rPr lang="en-IN" sz="3200" b="1" dirty="0" err="1">
                <a:latin typeface="Kruti Dev 010" pitchFamily="2" charset="0"/>
                <a:cs typeface="Times New Roman" panose="02020603050405020304" pitchFamily="18" charset="0"/>
              </a:rPr>
              <a:t>Msflcy</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esa</a:t>
            </a:r>
            <a:r>
              <a:rPr lang="en-IN" sz="3200" b="1" dirty="0">
                <a:latin typeface="Kruti Dev 010" pitchFamily="2" charset="0"/>
                <a:cs typeface="Times New Roman" panose="02020603050405020304" pitchFamily="18" charset="0"/>
              </a:rPr>
              <a:t> 	    </a:t>
            </a:r>
          </a:p>
          <a:p>
            <a:r>
              <a:rPr lang="en-IN" sz="3200" b="1" dirty="0">
                <a:latin typeface="Times New Roman" panose="02020603050405020304" pitchFamily="18" charset="0"/>
                <a:cs typeface="Times New Roman" panose="02020603050405020304" pitchFamily="18" charset="0"/>
              </a:rPr>
              <a:t>(b) in </a:t>
            </a:r>
            <a:r>
              <a:rPr lang="en-IN" sz="3200" b="1" dirty="0" err="1">
                <a:latin typeface="Times New Roman" panose="02020603050405020304" pitchFamily="18" charset="0"/>
                <a:cs typeface="Times New Roman" panose="02020603050405020304" pitchFamily="18" charset="0"/>
              </a:rPr>
              <a:t>pascals</a:t>
            </a:r>
            <a:r>
              <a:rPr lang="en-IN" sz="3200" b="1" dirty="0">
                <a:latin typeface="Times New Roman" panose="02020603050405020304" pitchFamily="18" charset="0"/>
                <a:cs typeface="Times New Roman" panose="02020603050405020304" pitchFamily="18" charset="0"/>
              </a:rPr>
              <a:t> /</a:t>
            </a:r>
            <a:r>
              <a:rPr lang="en-IN" sz="3200" b="1" dirty="0" err="1">
                <a:latin typeface="Kruti Dev 010" pitchFamily="2" charset="0"/>
                <a:cs typeface="Times New Roman" panose="02020603050405020304" pitchFamily="18" charset="0"/>
              </a:rPr>
              <a:t>ikLdy</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esa</a:t>
            </a:r>
            <a:endParaRPr lang="en-IN" sz="3200" b="1" dirty="0">
              <a:latin typeface="Kruti Dev 010" pitchFamily="2"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(c) light year/</a:t>
            </a:r>
            <a:r>
              <a:rPr lang="en-IN" sz="3200" b="1" dirty="0" err="1">
                <a:latin typeface="Kruti Dev 010" pitchFamily="2" charset="0"/>
                <a:cs typeface="Times New Roman" panose="02020603050405020304" pitchFamily="18" charset="0"/>
              </a:rPr>
              <a:t>izdk”k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o’kZ</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esa</a:t>
            </a:r>
            <a:endParaRPr lang="en-IN" sz="3200" b="1" dirty="0">
              <a:latin typeface="Kruti Dev 010" pitchFamily="2"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(d) astronomical unit/ </a:t>
            </a:r>
            <a:r>
              <a:rPr lang="en-IN" sz="3200" b="1" dirty="0">
                <a:latin typeface="Kruti Dev 010" pitchFamily="2" charset="0"/>
                <a:cs typeface="Times New Roman" panose="02020603050405020304" pitchFamily="18" charset="0"/>
              </a:rPr>
              <a:t>[</a:t>
            </a:r>
            <a:r>
              <a:rPr lang="en-IN" sz="3200" b="1" dirty="0" err="1">
                <a:latin typeface="Kruti Dev 010" pitchFamily="2" charset="0"/>
                <a:cs typeface="Times New Roman" panose="02020603050405020304" pitchFamily="18" charset="0"/>
              </a:rPr>
              <a:t>kxksyh</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bdkbZ</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esa</a:t>
            </a:r>
            <a:r>
              <a:rPr lang="en-IN" sz="3200" b="1" dirty="0">
                <a:latin typeface="Kruti Dev 010" pitchFamily="2" charset="0"/>
                <a:cs typeface="Times New Roman" panose="02020603050405020304" pitchFamily="18" charset="0"/>
              </a:rPr>
              <a:t> </a:t>
            </a:r>
          </a:p>
        </p:txBody>
      </p:sp>
    </p:spTree>
    <p:extLst>
      <p:ext uri="{BB962C8B-B14F-4D97-AF65-F5344CB8AC3E}">
        <p14:creationId xmlns:p14="http://schemas.microsoft.com/office/powerpoint/2010/main" val="366973922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439268" y="921134"/>
            <a:ext cx="11752732" cy="4031873"/>
          </a:xfrm>
          <a:prstGeom prst="rect">
            <a:avLst/>
          </a:prstGeom>
          <a:noFill/>
        </p:spPr>
        <p:txBody>
          <a:bodyPr wrap="square" rtlCol="0">
            <a:spAutoFit/>
          </a:bodyPr>
          <a:lstStyle/>
          <a:p>
            <a:r>
              <a:rPr lang="en-US" sz="3200" b="1" dirty="0" err="1">
                <a:solidFill>
                  <a:srgbClr val="FFFF00"/>
                </a:solidFill>
                <a:latin typeface="Kruti Dev 010" pitchFamily="2" charset="0"/>
                <a:cs typeface="Times New Roman" panose="02020603050405020304" pitchFamily="18" charset="0"/>
              </a:rPr>
              <a:t>ikl</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vkrh</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gqbZ</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jsyxkM+h</a:t>
            </a:r>
            <a:r>
              <a:rPr lang="en-US" sz="3200" b="1" dirty="0">
                <a:solidFill>
                  <a:srgbClr val="FFFF00"/>
                </a:solidFill>
                <a:latin typeface="Kruti Dev 010" pitchFamily="2" charset="0"/>
                <a:cs typeface="Times New Roman" panose="02020603050405020304" pitchFamily="18" charset="0"/>
              </a:rPr>
              <a:t> dh </a:t>
            </a:r>
            <a:r>
              <a:rPr lang="en-US" sz="3200" b="1" dirty="0" err="1">
                <a:solidFill>
                  <a:srgbClr val="FFFF00"/>
                </a:solidFill>
                <a:latin typeface="Kruti Dev 010" pitchFamily="2" charset="0"/>
                <a:cs typeface="Times New Roman" panose="02020603050405020304" pitchFamily="18" charset="0"/>
              </a:rPr>
              <a:t>lhVh</a:t>
            </a:r>
            <a:r>
              <a:rPr lang="en-US" sz="3200" b="1" dirty="0">
                <a:solidFill>
                  <a:srgbClr val="FFFF00"/>
                </a:solidFill>
                <a:latin typeface="Kruti Dev 010" pitchFamily="2" charset="0"/>
                <a:cs typeface="Times New Roman" panose="02020603050405020304" pitchFamily="18" charset="0"/>
              </a:rPr>
              <a:t> dh </a:t>
            </a:r>
            <a:r>
              <a:rPr lang="en-US" sz="3200" b="1" dirty="0" err="1">
                <a:solidFill>
                  <a:srgbClr val="FFFF00"/>
                </a:solidFill>
                <a:latin typeface="Kruti Dev 010" pitchFamily="2" charset="0"/>
                <a:cs typeface="Times New Roman" panose="02020603050405020304" pitchFamily="18" charset="0"/>
              </a:rPr>
              <a:t>vko`fÙk</a:t>
            </a:r>
            <a:r>
              <a:rPr lang="en-US" sz="3200" b="1" dirty="0">
                <a:solidFill>
                  <a:srgbClr val="FFFF00"/>
                </a:solidFill>
                <a:latin typeface="Kruti Dev 010" pitchFamily="2" charset="0"/>
                <a:cs typeface="Times New Roman" panose="02020603050405020304" pitchFamily="18" charset="0"/>
              </a:rPr>
              <a:t> ;k rh{.</a:t>
            </a:r>
            <a:r>
              <a:rPr lang="en-US" sz="3200" b="1" dirty="0" err="1">
                <a:solidFill>
                  <a:srgbClr val="FFFF00"/>
                </a:solidFill>
                <a:latin typeface="Kruti Dev 010" pitchFamily="2" charset="0"/>
                <a:cs typeface="Times New Roman" panose="02020603050405020304" pitchFamily="18" charset="0"/>
              </a:rPr>
              <a:t>krk</a:t>
            </a:r>
            <a:r>
              <a:rPr lang="en-US" sz="3200" b="1" dirty="0">
                <a:solidFill>
                  <a:srgbClr val="FFFF00"/>
                </a:solidFill>
                <a:latin typeface="Kruti Dev 010" pitchFamily="2" charset="0"/>
                <a:cs typeface="Times New Roman" panose="02020603050405020304" pitchFamily="18" charset="0"/>
              </a:rPr>
              <a:t> c&lt;+rh </a:t>
            </a:r>
            <a:r>
              <a:rPr lang="en-US" sz="3200" b="1" dirty="0" err="1">
                <a:solidFill>
                  <a:srgbClr val="FFFF00"/>
                </a:solidFill>
                <a:latin typeface="Kruti Dev 010" pitchFamily="2" charset="0"/>
                <a:cs typeface="Times New Roman" panose="02020603050405020304" pitchFamily="18" charset="0"/>
              </a:rPr>
              <a:t>tkrh</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gSA</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slk</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fdl</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ifj?kVuk</a:t>
            </a:r>
            <a:r>
              <a:rPr lang="en-US" sz="3200" b="1" dirty="0">
                <a:solidFill>
                  <a:srgbClr val="FFFF00"/>
                </a:solidFill>
                <a:latin typeface="Kruti Dev 010" pitchFamily="2" charset="0"/>
                <a:cs typeface="Times New Roman" panose="02020603050405020304" pitchFamily="18" charset="0"/>
              </a:rPr>
              <a:t> ds </a:t>
            </a:r>
            <a:r>
              <a:rPr lang="en-US" sz="3200" b="1" dirty="0" err="1">
                <a:solidFill>
                  <a:srgbClr val="FFFF00"/>
                </a:solidFill>
                <a:latin typeface="Kruti Dev 010" pitchFamily="2" charset="0"/>
                <a:cs typeface="Times New Roman" panose="02020603050405020304" pitchFamily="18" charset="0"/>
              </a:rPr>
              <a:t>dkj.k</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gksrk</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gS</a:t>
            </a:r>
            <a:r>
              <a:rPr lang="en-US" sz="3200" b="1" dirty="0">
                <a:solidFill>
                  <a:srgbClr val="FFFF00"/>
                </a:solidFill>
                <a:latin typeface="Kruti Dev 010" pitchFamily="2" charset="0"/>
                <a:cs typeface="Times New Roman" panose="02020603050405020304" pitchFamily="18" charset="0"/>
              </a:rPr>
              <a:t>\</a:t>
            </a:r>
            <a:endParaRPr lang="en-IN" sz="3200" b="1" dirty="0">
              <a:solidFill>
                <a:srgbClr val="FFFF00"/>
              </a:solidFill>
              <a:latin typeface="Times New Roman" panose="02020603050405020304" pitchFamily="18" charset="0"/>
              <a:cs typeface="Times New Roman" panose="02020603050405020304" pitchFamily="18" charset="0"/>
            </a:endParaRPr>
          </a:p>
          <a:p>
            <a:r>
              <a:rPr lang="en-US" sz="3200" b="1" dirty="0">
                <a:solidFill>
                  <a:srgbClr val="FFFF00"/>
                </a:solidFill>
                <a:latin typeface="Times New Roman" panose="02020603050405020304" pitchFamily="18" charset="0"/>
                <a:cs typeface="Times New Roman" panose="02020603050405020304" pitchFamily="18" charset="0"/>
              </a:rPr>
              <a:t>The frequency or sharpness of the whistle of an approaching train increases. Due to which phenomenon does this happen?</a:t>
            </a:r>
          </a:p>
          <a:p>
            <a:r>
              <a:rPr lang="en-IN" sz="3200" b="1" dirty="0">
                <a:latin typeface="Times New Roman" panose="02020603050405020304" pitchFamily="18" charset="0"/>
                <a:cs typeface="Times New Roman" panose="02020603050405020304" pitchFamily="18" charset="0"/>
              </a:rPr>
              <a:t>(a) Big Bag Theory / </a:t>
            </a:r>
            <a:r>
              <a:rPr lang="en-IN" sz="3200" b="1" dirty="0" err="1">
                <a:latin typeface="Kruti Dev 010" pitchFamily="2" charset="0"/>
                <a:cs typeface="Times New Roman" panose="02020603050405020304" pitchFamily="18" charset="0"/>
              </a:rPr>
              <a:t>fcx</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cSx</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fl</a:t>
            </a:r>
            <a:r>
              <a:rPr lang="en-IN" sz="3200" b="1" dirty="0">
                <a:latin typeface="Kruti Dev 010" pitchFamily="2" charset="0"/>
                <a:cs typeface="Times New Roman" panose="02020603050405020304" pitchFamily="18" charset="0"/>
              </a:rPr>
              <a:t>)</a:t>
            </a:r>
            <a:r>
              <a:rPr lang="en-IN" sz="3200" b="1" dirty="0" err="1">
                <a:latin typeface="Kruti Dev 010" pitchFamily="2" charset="0"/>
                <a:cs typeface="Times New Roman" panose="02020603050405020304" pitchFamily="18" charset="0"/>
              </a:rPr>
              <a:t>kar</a:t>
            </a:r>
            <a:endParaRPr lang="en-IN" sz="3200" b="1" dirty="0">
              <a:latin typeface="Kruti Dev 010" pitchFamily="2"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(b) Charles law / </a:t>
            </a:r>
            <a:r>
              <a:rPr lang="en-IN" sz="3200" b="1" dirty="0" err="1">
                <a:latin typeface="Kruti Dev 010" pitchFamily="2" charset="0"/>
                <a:cs typeface="Times New Roman" panose="02020603050405020304" pitchFamily="18" charset="0"/>
              </a:rPr>
              <a:t>pkYlZ</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fu;e</a:t>
            </a:r>
            <a:endParaRPr lang="en-IN" sz="3200" b="1" dirty="0">
              <a:latin typeface="Kruti Dev 010" pitchFamily="2"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(c) Doppler effect / </a:t>
            </a:r>
            <a:r>
              <a:rPr lang="en-IN" sz="3200" b="1" dirty="0" err="1">
                <a:latin typeface="Kruti Dev 010" pitchFamily="2" charset="0"/>
                <a:cs typeface="Times New Roman" panose="02020603050405020304" pitchFamily="18" charset="0"/>
              </a:rPr>
              <a:t>MkWIyj</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izHkko</a:t>
            </a:r>
            <a:endParaRPr lang="en-IN" sz="3200" b="1" dirty="0">
              <a:latin typeface="Kruti Dev 010" pitchFamily="2"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(d) Archimedes law  / </a:t>
            </a:r>
            <a:r>
              <a:rPr lang="en-IN" sz="3200" b="1" dirty="0" err="1">
                <a:latin typeface="Kruti Dev 010" pitchFamily="2" charset="0"/>
                <a:cs typeface="Times New Roman" panose="02020603050405020304" pitchFamily="18" charset="0"/>
              </a:rPr>
              <a:t>vkWfdZfeMht</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fu;e</a:t>
            </a:r>
            <a:endParaRPr lang="en-IN" sz="3200"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289057581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656847" y="977779"/>
            <a:ext cx="10878306" cy="4031873"/>
          </a:xfrm>
          <a:prstGeom prst="rect">
            <a:avLst/>
          </a:prstGeom>
          <a:noFill/>
        </p:spPr>
        <p:txBody>
          <a:bodyPr wrap="square" rtlCol="0">
            <a:spAutoFit/>
          </a:bodyPr>
          <a:lstStyle/>
          <a:p>
            <a:r>
              <a:rPr lang="en-US" sz="3200" b="1" dirty="0">
                <a:solidFill>
                  <a:srgbClr val="FFFF00"/>
                </a:solidFill>
                <a:latin typeface="Kruti Dev 010" pitchFamily="2" charset="0"/>
                <a:cs typeface="Times New Roman" panose="02020603050405020304" pitchFamily="18" charset="0"/>
              </a:rPr>
              <a:t>,d </a:t>
            </a:r>
            <a:r>
              <a:rPr lang="en-US" sz="3200" b="1" dirty="0" err="1">
                <a:solidFill>
                  <a:srgbClr val="FFFF00"/>
                </a:solidFill>
                <a:latin typeface="Kruti Dev 010" pitchFamily="2" charset="0"/>
                <a:cs typeface="Times New Roman" panose="02020603050405020304" pitchFamily="18" charset="0"/>
              </a:rPr>
              <a:t>rjax</a:t>
            </a:r>
            <a:r>
              <a:rPr lang="en-US" sz="3200" b="1" dirty="0">
                <a:solidFill>
                  <a:srgbClr val="FFFF00"/>
                </a:solidFill>
                <a:latin typeface="Kruti Dev 010" pitchFamily="2" charset="0"/>
                <a:cs typeface="Times New Roman" panose="02020603050405020304" pitchFamily="18" charset="0"/>
              </a:rPr>
              <a:t> dh </a:t>
            </a:r>
            <a:r>
              <a:rPr lang="en-US" sz="3200" b="1" dirty="0" err="1">
                <a:solidFill>
                  <a:srgbClr val="FFFF00"/>
                </a:solidFill>
                <a:latin typeface="Kruti Dev 010" pitchFamily="2" charset="0"/>
                <a:cs typeface="Times New Roman" panose="02020603050405020304" pitchFamily="18" charset="0"/>
              </a:rPr>
              <a:t>vko`fÙk</a:t>
            </a:r>
            <a:r>
              <a:rPr lang="en-US" sz="3200" b="1" dirty="0">
                <a:solidFill>
                  <a:srgbClr val="FFFF00"/>
                </a:solidFill>
                <a:latin typeface="Kruti Dev 010" pitchFamily="2" charset="0"/>
                <a:cs typeface="Times New Roman" panose="02020603050405020304" pitchFamily="18" charset="0"/>
              </a:rPr>
              <a:t> 120 </a:t>
            </a:r>
            <a:r>
              <a:rPr lang="en-US" sz="3200" b="1" dirty="0" err="1">
                <a:solidFill>
                  <a:srgbClr val="FFFF00"/>
                </a:solidFill>
                <a:latin typeface="Kruti Dev 010" pitchFamily="2" charset="0"/>
                <a:cs typeface="Times New Roman" panose="02020603050405020304" pitchFamily="18" charset="0"/>
              </a:rPr>
              <a:t>gV~Zt</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gS</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fn</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rjax</a:t>
            </a:r>
            <a:r>
              <a:rPr lang="en-US" sz="3200" b="1" dirty="0">
                <a:solidFill>
                  <a:srgbClr val="FFFF00"/>
                </a:solidFill>
                <a:latin typeface="Kruti Dev 010" pitchFamily="2" charset="0"/>
                <a:cs typeface="Times New Roman" panose="02020603050405020304" pitchFamily="18" charset="0"/>
              </a:rPr>
              <a:t> dh </a:t>
            </a:r>
            <a:r>
              <a:rPr lang="en-US" sz="3200" b="1" dirty="0" err="1">
                <a:solidFill>
                  <a:srgbClr val="FFFF00"/>
                </a:solidFill>
                <a:latin typeface="Kruti Dev 010" pitchFamily="2" charset="0"/>
                <a:cs typeface="Times New Roman" panose="02020603050405020304" pitchFamily="18" charset="0"/>
              </a:rPr>
              <a:t>pky</a:t>
            </a:r>
            <a:r>
              <a:rPr lang="en-US" sz="3200" b="1" dirty="0">
                <a:solidFill>
                  <a:srgbClr val="FFFF00"/>
                </a:solidFill>
                <a:latin typeface="Kruti Dev 010" pitchFamily="2" charset="0"/>
                <a:cs typeface="Times New Roman" panose="02020603050405020304" pitchFamily="18" charset="0"/>
              </a:rPr>
              <a:t> 480 eh@ ls- </a:t>
            </a:r>
            <a:r>
              <a:rPr lang="en-US" sz="3200" b="1" dirty="0" err="1">
                <a:solidFill>
                  <a:srgbClr val="FFFF00"/>
                </a:solidFill>
                <a:latin typeface="Kruti Dev 010" pitchFamily="2" charset="0"/>
                <a:cs typeface="Times New Roman" panose="02020603050405020304" pitchFamily="18" charset="0"/>
              </a:rPr>
              <a:t>gks</a:t>
            </a:r>
            <a:r>
              <a:rPr lang="en-US" sz="3200" b="1" dirty="0">
                <a:solidFill>
                  <a:srgbClr val="FFFF00"/>
                </a:solidFill>
                <a:latin typeface="Kruti Dev 010" pitchFamily="2" charset="0"/>
                <a:cs typeface="Times New Roman" panose="02020603050405020304" pitchFamily="18" charset="0"/>
              </a:rPr>
              <a:t> ] </a:t>
            </a:r>
            <a:r>
              <a:rPr lang="en-US" sz="3200" b="1" dirty="0" err="1">
                <a:solidFill>
                  <a:srgbClr val="FFFF00"/>
                </a:solidFill>
                <a:latin typeface="Kruti Dev 010" pitchFamily="2" charset="0"/>
                <a:cs typeface="Times New Roman" panose="02020603050405020304" pitchFamily="18" charset="0"/>
              </a:rPr>
              <a:t>rks</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mldh</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rjaxnS</a:t>
            </a:r>
            <a:r>
              <a:rPr lang="en-US" sz="3200" b="1" dirty="0">
                <a:solidFill>
                  <a:srgbClr val="FFFF00"/>
                </a:solidFill>
                <a:latin typeface="Kruti Dev 010" pitchFamily="2" charset="0"/>
                <a:cs typeface="Times New Roman" panose="02020603050405020304" pitchFamily="18" charset="0"/>
              </a:rPr>
              <a:t>/;Z </a:t>
            </a:r>
            <a:r>
              <a:rPr lang="en-US" sz="3200" b="1" dirty="0" err="1">
                <a:solidFill>
                  <a:srgbClr val="FFFF00"/>
                </a:solidFill>
                <a:latin typeface="Kruti Dev 010" pitchFamily="2" charset="0"/>
                <a:cs typeface="Times New Roman" panose="02020603050405020304" pitchFamily="18" charset="0"/>
              </a:rPr>
              <a:t>gksxh</a:t>
            </a:r>
            <a:r>
              <a:rPr lang="en-US" sz="3200" b="1" dirty="0">
                <a:solidFill>
                  <a:srgbClr val="FFFF00"/>
                </a:solidFill>
                <a:latin typeface="Kruti Dev 010" pitchFamily="2" charset="0"/>
                <a:cs typeface="Times New Roman" panose="02020603050405020304" pitchFamily="18" charset="0"/>
              </a:rPr>
              <a:t> </a:t>
            </a:r>
            <a:endParaRPr lang="en-IN" sz="3200" b="1" dirty="0">
              <a:solidFill>
                <a:srgbClr val="FFFF00"/>
              </a:solidFill>
              <a:latin typeface="Times New Roman" panose="02020603050405020304" pitchFamily="18" charset="0"/>
              <a:cs typeface="Times New Roman" panose="02020603050405020304" pitchFamily="18" charset="0"/>
            </a:endParaRPr>
          </a:p>
          <a:p>
            <a:r>
              <a:rPr lang="en-US" sz="3200" b="1" dirty="0">
                <a:solidFill>
                  <a:srgbClr val="FFFF00"/>
                </a:solidFill>
                <a:latin typeface="Times New Roman" panose="02020603050405020304" pitchFamily="18" charset="0"/>
                <a:cs typeface="Times New Roman" panose="02020603050405020304" pitchFamily="18" charset="0"/>
              </a:rPr>
              <a:t>The frequency of a wave is 120 Hz. If the speed of the wave is 480 m/s, then its wavelength will be </a:t>
            </a:r>
          </a:p>
          <a:p>
            <a:pPr marL="685783" indent="-685783">
              <a:buAutoNum type="alphaLcParenBoth"/>
            </a:pPr>
            <a:r>
              <a:rPr lang="en-US" sz="3200" b="1" dirty="0">
                <a:latin typeface="Times New Roman" panose="02020603050405020304" pitchFamily="18" charset="0"/>
                <a:cs typeface="Times New Roman" panose="02020603050405020304" pitchFamily="18" charset="0"/>
              </a:rPr>
              <a:t>2 meters		</a:t>
            </a:r>
          </a:p>
          <a:p>
            <a:r>
              <a:rPr lang="en-US" sz="3200" b="1" dirty="0">
                <a:latin typeface="Times New Roman" panose="02020603050405020304" pitchFamily="18" charset="0"/>
                <a:cs typeface="Times New Roman" panose="02020603050405020304" pitchFamily="18" charset="0"/>
              </a:rPr>
              <a:t>(b) 4 meters</a:t>
            </a:r>
          </a:p>
          <a:p>
            <a:r>
              <a:rPr lang="en-US" sz="3200" b="1" dirty="0">
                <a:latin typeface="Times New Roman" panose="02020603050405020304" pitchFamily="18" charset="0"/>
                <a:cs typeface="Times New Roman" panose="02020603050405020304" pitchFamily="18" charset="0"/>
              </a:rPr>
              <a:t>(c) 6 meters		</a:t>
            </a:r>
          </a:p>
          <a:p>
            <a:r>
              <a:rPr lang="en-US" sz="3200" b="1" dirty="0">
                <a:latin typeface="Times New Roman" panose="02020603050405020304" pitchFamily="18" charset="0"/>
                <a:cs typeface="Times New Roman" panose="02020603050405020304" pitchFamily="18" charset="0"/>
              </a:rPr>
              <a:t>(d) 8 meters</a:t>
            </a:r>
            <a:endParaRPr lang="en-I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81328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881894" y="1015545"/>
                <a:ext cx="10443589" cy="4524315"/>
              </a:xfrm>
              <a:prstGeom prst="rect">
                <a:avLst/>
              </a:prstGeom>
              <a:noFill/>
            </p:spPr>
            <p:txBody>
              <a:bodyPr wrap="square" rtlCol="0">
                <a:spAutoFit/>
              </a:bodyPr>
              <a:lstStyle/>
              <a:p>
                <a:r>
                  <a:rPr lang="en-US" sz="3600" b="1" dirty="0" err="1">
                    <a:solidFill>
                      <a:srgbClr val="FFFF00"/>
                    </a:solidFill>
                    <a:latin typeface="Kruti Dev 010" pitchFamily="2" charset="0"/>
                    <a:cs typeface="Times New Roman" panose="02020603050405020304" pitchFamily="18" charset="0"/>
                  </a:rPr>
                  <a:t>tc</a:t>
                </a:r>
                <a:r>
                  <a:rPr lang="en-US" sz="3600" b="1" dirty="0">
                    <a:solidFill>
                      <a:srgbClr val="FFFF00"/>
                    </a:solidFill>
                    <a:latin typeface="Kruti Dev 010" pitchFamily="2" charset="0"/>
                    <a:cs typeface="Times New Roman" panose="02020603050405020304" pitchFamily="18" charset="0"/>
                  </a:rPr>
                  <a:t> </a:t>
                </a:r>
                <a:r>
                  <a:rPr lang="en-US" sz="3600" b="1" dirty="0" err="1">
                    <a:solidFill>
                      <a:srgbClr val="FFFF00"/>
                    </a:solidFill>
                    <a:latin typeface="Kruti Dev 010" pitchFamily="2" charset="0"/>
                    <a:cs typeface="Times New Roman" panose="02020603050405020304" pitchFamily="18" charset="0"/>
                  </a:rPr>
                  <a:t>EkSd</a:t>
                </a:r>
                <a:r>
                  <a:rPr lang="en-US" sz="3600" b="1" dirty="0">
                    <a:solidFill>
                      <a:srgbClr val="FFFF00"/>
                    </a:solidFill>
                    <a:latin typeface="Kruti Dev 010" pitchFamily="2" charset="0"/>
                    <a:cs typeface="Times New Roman" panose="02020603050405020304" pitchFamily="18" charset="0"/>
                  </a:rPr>
                  <a:t> la[;k </a:t>
                </a:r>
                <a14:m>
                  <m:oMath xmlns:m="http://schemas.openxmlformats.org/officeDocument/2006/math">
                    <m:r>
                      <a:rPr lang="en-US" sz="3600" b="1">
                        <a:solidFill>
                          <a:srgbClr val="FFFF00"/>
                        </a:solidFill>
                        <a:latin typeface="Cambria Math"/>
                        <a:cs typeface="Times New Roman" panose="02020603050405020304" pitchFamily="18" charset="0"/>
                      </a:rPr>
                      <m:t>(</m:t>
                    </m:r>
                    <m:r>
                      <a:rPr lang="en-US" sz="3600" b="1">
                        <a:solidFill>
                          <a:srgbClr val="FFFF00"/>
                        </a:solidFill>
                        <a:latin typeface="Cambria Math"/>
                        <a:cs typeface="Times New Roman" panose="02020603050405020304" pitchFamily="18" charset="0"/>
                      </a:rPr>
                      <m:t>𝐌𝐚𝐜𝐡</m:t>
                    </m:r>
                    <m:r>
                      <a:rPr lang="en-US" sz="3600" b="1">
                        <a:solidFill>
                          <a:srgbClr val="FFFF00"/>
                        </a:solidFill>
                        <a:latin typeface="Cambria Math"/>
                        <a:cs typeface="Times New Roman" panose="02020603050405020304" pitchFamily="18" charset="0"/>
                      </a:rPr>
                      <m:t> </m:t>
                    </m:r>
                    <m:r>
                      <a:rPr lang="en-US" sz="3600" b="1">
                        <a:solidFill>
                          <a:srgbClr val="FFFF00"/>
                        </a:solidFill>
                        <a:latin typeface="Cambria Math"/>
                        <a:cs typeface="Times New Roman" panose="02020603050405020304" pitchFamily="18" charset="0"/>
                      </a:rPr>
                      <m:t>𝐍𝐮𝐦𝐛𝐞𝐫</m:t>
                    </m:r>
                    <m:r>
                      <a:rPr lang="en-US" sz="3600" b="1">
                        <a:solidFill>
                          <a:srgbClr val="FFFF00"/>
                        </a:solidFill>
                        <a:latin typeface="Cambria Math"/>
                        <a:cs typeface="Times New Roman" panose="02020603050405020304" pitchFamily="18" charset="0"/>
                      </a:rPr>
                      <m:t>)</m:t>
                    </m:r>
                  </m:oMath>
                </a14:m>
                <a:r>
                  <a:rPr lang="en-IN" sz="3600" b="1" dirty="0">
                    <a:solidFill>
                      <a:srgbClr val="FFFF00"/>
                    </a:solidFill>
                    <a:latin typeface="Times New Roman" panose="02020603050405020304" pitchFamily="18" charset="0"/>
                    <a:cs typeface="Times New Roman" panose="02020603050405020304" pitchFamily="18" charset="0"/>
                  </a:rPr>
                  <a:t> </a:t>
                </a:r>
                <a:r>
                  <a:rPr lang="en-IN" sz="3600" b="1" dirty="0" err="1">
                    <a:solidFill>
                      <a:srgbClr val="FFFF00"/>
                    </a:solidFill>
                    <a:latin typeface="Kruti Dev 010" pitchFamily="2" charset="0"/>
                    <a:cs typeface="Times New Roman" panose="02020603050405020304" pitchFamily="18" charset="0"/>
                  </a:rPr>
                  <a:t>pkj</a:t>
                </a:r>
                <a:r>
                  <a:rPr lang="en-IN" sz="3600" b="1" dirty="0">
                    <a:solidFill>
                      <a:srgbClr val="FFFF00"/>
                    </a:solidFill>
                    <a:latin typeface="Kruti Dev 010" pitchFamily="2" charset="0"/>
                    <a:cs typeface="Times New Roman" panose="02020603050405020304" pitchFamily="18" charset="0"/>
                  </a:rPr>
                  <a:t> </a:t>
                </a:r>
                <a:r>
                  <a:rPr lang="en-IN" sz="3600" b="1" dirty="0" err="1">
                    <a:solidFill>
                      <a:srgbClr val="FFFF00"/>
                    </a:solidFill>
                    <a:latin typeface="Kruti Dev 010" pitchFamily="2" charset="0"/>
                    <a:cs typeface="Times New Roman" panose="02020603050405020304" pitchFamily="18" charset="0"/>
                  </a:rPr>
                  <a:t>gks</a:t>
                </a:r>
                <a:r>
                  <a:rPr lang="en-IN" sz="3600" b="1" dirty="0">
                    <a:solidFill>
                      <a:srgbClr val="FFFF00"/>
                    </a:solidFill>
                    <a:latin typeface="Kruti Dev 010" pitchFamily="2" charset="0"/>
                    <a:cs typeface="Times New Roman" panose="02020603050405020304" pitchFamily="18" charset="0"/>
                  </a:rPr>
                  <a:t>] </a:t>
                </a:r>
                <a:r>
                  <a:rPr lang="en-IN" sz="3600" b="1" dirty="0" err="1">
                    <a:solidFill>
                      <a:srgbClr val="FFFF00"/>
                    </a:solidFill>
                    <a:latin typeface="Kruti Dev 010" pitchFamily="2" charset="0"/>
                    <a:cs typeface="Times New Roman" panose="02020603050405020304" pitchFamily="18" charset="0"/>
                  </a:rPr>
                  <a:t>rks</a:t>
                </a:r>
                <a:r>
                  <a:rPr lang="en-IN" sz="3600" b="1" dirty="0">
                    <a:solidFill>
                      <a:srgbClr val="FFFF00"/>
                    </a:solidFill>
                    <a:latin typeface="Kruti Dev 010" pitchFamily="2" charset="0"/>
                    <a:cs typeface="Times New Roman" panose="02020603050405020304" pitchFamily="18" charset="0"/>
                  </a:rPr>
                  <a:t> /</a:t>
                </a:r>
                <a:r>
                  <a:rPr lang="en-IN" sz="3600" b="1" dirty="0" err="1">
                    <a:solidFill>
                      <a:srgbClr val="FFFF00"/>
                    </a:solidFill>
                    <a:latin typeface="Kruti Dev 010" pitchFamily="2" charset="0"/>
                    <a:cs typeface="Times New Roman" panose="02020603050405020304" pitchFamily="18" charset="0"/>
                  </a:rPr>
                  <a:t>ofu</a:t>
                </a:r>
                <a:r>
                  <a:rPr lang="en-IN" sz="3600" b="1" dirty="0">
                    <a:solidFill>
                      <a:srgbClr val="FFFF00"/>
                    </a:solidFill>
                    <a:latin typeface="Kruti Dev 010" pitchFamily="2" charset="0"/>
                    <a:cs typeface="Times New Roman" panose="02020603050405020304" pitchFamily="18" charset="0"/>
                  </a:rPr>
                  <a:t> </a:t>
                </a:r>
                <a:r>
                  <a:rPr lang="en-IN" sz="3600" b="1" dirty="0" err="1">
                    <a:solidFill>
                      <a:srgbClr val="FFFF00"/>
                    </a:solidFill>
                    <a:latin typeface="Kruti Dev 010" pitchFamily="2" charset="0"/>
                    <a:cs typeface="Times New Roman" panose="02020603050405020304" pitchFamily="18" charset="0"/>
                  </a:rPr>
                  <a:t>dks</a:t>
                </a:r>
                <a:r>
                  <a:rPr lang="en-IN" sz="3600" b="1" dirty="0">
                    <a:solidFill>
                      <a:srgbClr val="FFFF00"/>
                    </a:solidFill>
                    <a:latin typeface="Kruti Dev 010" pitchFamily="2" charset="0"/>
                    <a:cs typeface="Times New Roman" panose="02020603050405020304" pitchFamily="18" charset="0"/>
                  </a:rPr>
                  <a:t> ------------ </a:t>
                </a:r>
                <a:r>
                  <a:rPr lang="en-IN" sz="3600" b="1" dirty="0" err="1">
                    <a:solidFill>
                      <a:srgbClr val="FFFF00"/>
                    </a:solidFill>
                    <a:latin typeface="Kruti Dev 010" pitchFamily="2" charset="0"/>
                    <a:cs typeface="Times New Roman" panose="02020603050405020304" pitchFamily="18" charset="0"/>
                  </a:rPr>
                  <a:t>dgk</a:t>
                </a:r>
                <a:r>
                  <a:rPr lang="en-IN" sz="3600" b="1" dirty="0">
                    <a:solidFill>
                      <a:srgbClr val="FFFF00"/>
                    </a:solidFill>
                    <a:latin typeface="Kruti Dev 010" pitchFamily="2" charset="0"/>
                    <a:cs typeface="Times New Roman" panose="02020603050405020304" pitchFamily="18" charset="0"/>
                  </a:rPr>
                  <a:t> </a:t>
                </a:r>
                <a:r>
                  <a:rPr lang="en-IN" sz="3600" b="1" dirty="0" err="1">
                    <a:solidFill>
                      <a:srgbClr val="FFFF00"/>
                    </a:solidFill>
                    <a:latin typeface="Kruti Dev 010" pitchFamily="2" charset="0"/>
                    <a:cs typeface="Times New Roman" panose="02020603050405020304" pitchFamily="18" charset="0"/>
                  </a:rPr>
                  <a:t>tkrk</a:t>
                </a:r>
                <a:r>
                  <a:rPr lang="en-IN" sz="3600" b="1" dirty="0">
                    <a:solidFill>
                      <a:srgbClr val="FFFF00"/>
                    </a:solidFill>
                    <a:latin typeface="Kruti Dev 010" pitchFamily="2" charset="0"/>
                    <a:cs typeface="Times New Roman" panose="02020603050405020304" pitchFamily="18" charset="0"/>
                  </a:rPr>
                  <a:t> </a:t>
                </a:r>
                <a:r>
                  <a:rPr lang="en-IN" sz="3600" b="1" dirty="0" err="1">
                    <a:solidFill>
                      <a:srgbClr val="FFFF00"/>
                    </a:solidFill>
                    <a:latin typeface="Kruti Dev 010" pitchFamily="2" charset="0"/>
                    <a:cs typeface="Times New Roman" panose="02020603050405020304" pitchFamily="18" charset="0"/>
                  </a:rPr>
                  <a:t>gSA</a:t>
                </a:r>
                <a:endParaRPr lang="en-IN" sz="3600" b="1" dirty="0">
                  <a:solidFill>
                    <a:srgbClr val="FFFF00"/>
                  </a:solidFill>
                  <a:latin typeface="Times New Roman" panose="02020603050405020304" pitchFamily="18" charset="0"/>
                  <a:cs typeface="Times New Roman" panose="02020603050405020304" pitchFamily="18" charset="0"/>
                </a:endParaRPr>
              </a:p>
              <a:p>
                <a:r>
                  <a:rPr lang="en-US" sz="3600" b="1" dirty="0">
                    <a:solidFill>
                      <a:srgbClr val="FFFF00"/>
                    </a:solidFill>
                    <a:latin typeface="Times New Roman" panose="02020603050405020304" pitchFamily="18" charset="0"/>
                    <a:cs typeface="Times New Roman" panose="02020603050405020304" pitchFamily="18" charset="0"/>
                  </a:rPr>
                  <a:t>When the </a:t>
                </a:r>
                <a:r>
                  <a:rPr lang="en-US" sz="3600" b="1" dirty="0" err="1">
                    <a:solidFill>
                      <a:srgbClr val="FFFF00"/>
                    </a:solidFill>
                    <a:latin typeface="Times New Roman" panose="02020603050405020304" pitchFamily="18" charset="0"/>
                    <a:cs typeface="Times New Roman" panose="02020603050405020304" pitchFamily="18" charset="0"/>
                  </a:rPr>
                  <a:t>mach</a:t>
                </a:r>
                <a:r>
                  <a:rPr lang="en-US" sz="3600" b="1" dirty="0">
                    <a:solidFill>
                      <a:srgbClr val="FFFF00"/>
                    </a:solidFill>
                    <a:latin typeface="Times New Roman" panose="02020603050405020304" pitchFamily="18" charset="0"/>
                    <a:cs typeface="Times New Roman" panose="02020603050405020304" pitchFamily="18" charset="0"/>
                  </a:rPr>
                  <a:t> number is four, the sound is said to be ………..</a:t>
                </a:r>
              </a:p>
              <a:p>
                <a:r>
                  <a:rPr lang="en-IN" sz="3600" b="1" dirty="0">
                    <a:latin typeface="Times New Roman" panose="02020603050405020304" pitchFamily="18" charset="0"/>
                    <a:cs typeface="Times New Roman" panose="02020603050405020304" pitchFamily="18" charset="0"/>
                  </a:rPr>
                  <a:t>(a) </a:t>
                </a:r>
                <a:r>
                  <a:rPr lang="en-IN" sz="3600" b="1" dirty="0" err="1">
                    <a:latin typeface="Times New Roman" panose="02020603050405020304" pitchFamily="18" charset="0"/>
                    <a:cs typeface="Times New Roman" panose="02020603050405020304" pitchFamily="18" charset="0"/>
                  </a:rPr>
                  <a:t>subacoustic</a:t>
                </a:r>
                <a:r>
                  <a:rPr lang="en-IN" sz="3600" b="1" dirty="0">
                    <a:latin typeface="Times New Roman" panose="02020603050405020304" pitchFamily="18" charset="0"/>
                    <a:cs typeface="Times New Roman" panose="02020603050405020304" pitchFamily="18" charset="0"/>
                  </a:rPr>
                  <a:t> / </a:t>
                </a:r>
                <a:r>
                  <a:rPr lang="en-IN" sz="3600" b="1" dirty="0">
                    <a:latin typeface="Kruti Dev 010" pitchFamily="2" charset="0"/>
                    <a:cs typeface="Times New Roman" panose="02020603050405020304" pitchFamily="18" charset="0"/>
                  </a:rPr>
                  <a:t>mi/</a:t>
                </a:r>
                <a:r>
                  <a:rPr lang="en-IN" sz="3600" b="1" dirty="0" err="1">
                    <a:latin typeface="Kruti Dev 010" pitchFamily="2" charset="0"/>
                    <a:cs typeface="Times New Roman" panose="02020603050405020304" pitchFamily="18" charset="0"/>
                  </a:rPr>
                  <a:t>ofud</a:t>
                </a:r>
                <a:endParaRPr lang="en-IN" sz="3600" b="1" dirty="0">
                  <a:latin typeface="Kruti Dev 010" pitchFamily="2" charset="0"/>
                  <a:cs typeface="Times New Roman" panose="02020603050405020304" pitchFamily="18" charset="0"/>
                </a:endParaRPr>
              </a:p>
              <a:p>
                <a:r>
                  <a:rPr lang="en-IN" sz="3600" b="1" dirty="0">
                    <a:latin typeface="Times New Roman" panose="02020603050405020304" pitchFamily="18" charset="0"/>
                    <a:cs typeface="Times New Roman" panose="02020603050405020304" pitchFamily="18" charset="0"/>
                  </a:rPr>
                  <a:t>(b) supersonic / </a:t>
                </a:r>
                <a:r>
                  <a:rPr lang="en-IN" sz="3600" b="1" dirty="0" err="1">
                    <a:latin typeface="Kruti Dev 010" pitchFamily="2" charset="0"/>
                    <a:cs typeface="Times New Roman" panose="02020603050405020304" pitchFamily="18" charset="0"/>
                  </a:rPr>
                  <a:t>ijk</a:t>
                </a:r>
                <a:r>
                  <a:rPr lang="en-IN" sz="3600" b="1" dirty="0">
                    <a:latin typeface="Kruti Dev 010" pitchFamily="2" charset="0"/>
                    <a:cs typeface="Times New Roman" panose="02020603050405020304" pitchFamily="18" charset="0"/>
                  </a:rPr>
                  <a:t>/</a:t>
                </a:r>
                <a:r>
                  <a:rPr lang="en-IN" sz="3600" b="1" dirty="0" err="1">
                    <a:latin typeface="Kruti Dev 010" pitchFamily="2" charset="0"/>
                    <a:cs typeface="Times New Roman" panose="02020603050405020304" pitchFamily="18" charset="0"/>
                  </a:rPr>
                  <a:t>ofud</a:t>
                </a:r>
                <a:endParaRPr lang="en-IN" sz="3600" b="1" dirty="0">
                  <a:latin typeface="Kruti Dev 010" pitchFamily="2" charset="0"/>
                  <a:cs typeface="Times New Roman" panose="02020603050405020304" pitchFamily="18" charset="0"/>
                </a:endParaRPr>
              </a:p>
              <a:p>
                <a:r>
                  <a:rPr lang="en-IN" sz="3600" b="1" dirty="0">
                    <a:latin typeface="Times New Roman" panose="02020603050405020304" pitchFamily="18" charset="0"/>
                    <a:cs typeface="Times New Roman" panose="02020603050405020304" pitchFamily="18" charset="0"/>
                  </a:rPr>
                  <a:t>(c) acoustic  / </a:t>
                </a:r>
                <a:r>
                  <a:rPr lang="en-IN" sz="3600" b="1" dirty="0">
                    <a:latin typeface="Kruti Dev 010" pitchFamily="2" charset="0"/>
                    <a:cs typeface="Times New Roman" panose="02020603050405020304" pitchFamily="18" charset="0"/>
                  </a:rPr>
                  <a:t>/</a:t>
                </a:r>
                <a:r>
                  <a:rPr lang="en-IN" sz="3600" b="1" dirty="0" err="1">
                    <a:latin typeface="Kruti Dev 010" pitchFamily="2" charset="0"/>
                    <a:cs typeface="Times New Roman" panose="02020603050405020304" pitchFamily="18" charset="0"/>
                  </a:rPr>
                  <a:t>ofud</a:t>
                </a:r>
                <a:endParaRPr lang="en-IN" sz="3600" b="1" dirty="0">
                  <a:latin typeface="Kruti Dev 010" pitchFamily="2" charset="0"/>
                  <a:cs typeface="Times New Roman" panose="02020603050405020304" pitchFamily="18" charset="0"/>
                </a:endParaRPr>
              </a:p>
              <a:p>
                <a:r>
                  <a:rPr lang="en-IN" sz="3600" b="1" dirty="0">
                    <a:latin typeface="Times New Roman" panose="02020603050405020304" pitchFamily="18" charset="0"/>
                    <a:cs typeface="Times New Roman" panose="02020603050405020304" pitchFamily="18" charset="0"/>
                  </a:rPr>
                  <a:t>(d) None of these/ </a:t>
                </a:r>
                <a:r>
                  <a:rPr lang="en-IN" sz="3600" b="1" dirty="0" err="1">
                    <a:latin typeface="Kruti Dev 010" pitchFamily="2" charset="0"/>
                    <a:cs typeface="Times New Roman" panose="02020603050405020304" pitchFamily="18" charset="0"/>
                  </a:rPr>
                  <a:t>buesa</a:t>
                </a:r>
                <a:r>
                  <a:rPr lang="en-IN" sz="3600" b="1" dirty="0">
                    <a:latin typeface="Kruti Dev 010" pitchFamily="2" charset="0"/>
                    <a:cs typeface="Times New Roman" panose="02020603050405020304" pitchFamily="18" charset="0"/>
                  </a:rPr>
                  <a:t> </a:t>
                </a:r>
                <a:r>
                  <a:rPr lang="en-IN" sz="3600" b="1" dirty="0" err="1">
                    <a:latin typeface="Kruti Dev 010" pitchFamily="2" charset="0"/>
                    <a:cs typeface="Times New Roman" panose="02020603050405020304" pitchFamily="18" charset="0"/>
                  </a:rPr>
                  <a:t>ls</a:t>
                </a:r>
                <a:r>
                  <a:rPr lang="en-IN" sz="3600" b="1" dirty="0">
                    <a:latin typeface="Kruti Dev 010" pitchFamily="2" charset="0"/>
                    <a:cs typeface="Times New Roman" panose="02020603050405020304" pitchFamily="18" charset="0"/>
                  </a:rPr>
                  <a:t> </a:t>
                </a:r>
                <a:r>
                  <a:rPr lang="en-IN" sz="3600" b="1" dirty="0" err="1">
                    <a:latin typeface="Kruti Dev 010" pitchFamily="2" charset="0"/>
                    <a:cs typeface="Times New Roman" panose="02020603050405020304" pitchFamily="18" charset="0"/>
                  </a:rPr>
                  <a:t>dksbZ</a:t>
                </a:r>
                <a:r>
                  <a:rPr lang="en-IN" sz="3600" b="1" dirty="0">
                    <a:latin typeface="Kruti Dev 010" pitchFamily="2" charset="0"/>
                    <a:cs typeface="Times New Roman" panose="02020603050405020304" pitchFamily="18" charset="0"/>
                  </a:rPr>
                  <a:t> </a:t>
                </a:r>
                <a:r>
                  <a:rPr lang="en-IN" sz="3600" b="1" dirty="0" err="1">
                    <a:latin typeface="Kruti Dev 010" pitchFamily="2" charset="0"/>
                    <a:cs typeface="Times New Roman" panose="02020603050405020304" pitchFamily="18" charset="0"/>
                  </a:rPr>
                  <a:t>ugha</a:t>
                </a:r>
                <a:endParaRPr lang="en-IN" sz="3600" b="1" dirty="0">
                  <a:latin typeface="Kruti Dev 010" pitchFamily="2"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881894" y="1015545"/>
                <a:ext cx="10443589" cy="4524315"/>
              </a:xfrm>
              <a:prstGeom prst="rect">
                <a:avLst/>
              </a:prstGeom>
              <a:blipFill>
                <a:blip r:embed="rId2"/>
                <a:stretch>
                  <a:fillRect l="-1810" t="-1887" r="-292" b="-4447"/>
                </a:stretch>
              </a:blipFill>
            </p:spPr>
            <p:txBody>
              <a:bodyPr/>
              <a:lstStyle/>
              <a:p>
                <a:r>
                  <a:rPr lang="en-US">
                    <a:noFill/>
                  </a:rPr>
                  <a:t> </a:t>
                </a:r>
              </a:p>
            </p:txBody>
          </p:sp>
        </mc:Fallback>
      </mc:AlternateContent>
    </p:spTree>
    <p:extLst>
      <p:ext uri="{BB962C8B-B14F-4D97-AF65-F5344CB8AC3E}">
        <p14:creationId xmlns:p14="http://schemas.microsoft.com/office/powerpoint/2010/main" val="255103619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1939600" y="796478"/>
            <a:ext cx="11752732" cy="4031873"/>
          </a:xfrm>
          <a:prstGeom prst="rect">
            <a:avLst/>
          </a:prstGeom>
          <a:noFill/>
        </p:spPr>
        <p:txBody>
          <a:bodyPr wrap="square" rtlCol="0">
            <a:spAutoFit/>
          </a:bodyPr>
          <a:lstStyle/>
          <a:p>
            <a:r>
              <a:rPr lang="en-US" sz="3200" b="1" dirty="0">
                <a:solidFill>
                  <a:srgbClr val="FFFF00"/>
                </a:solidFill>
                <a:latin typeface="Kruti Dev 010" pitchFamily="2" charset="0"/>
                <a:cs typeface="Times New Roman" panose="02020603050405020304" pitchFamily="18" charset="0"/>
              </a:rPr>
              <a:t>Loj dh </a:t>
            </a:r>
            <a:r>
              <a:rPr lang="en-US" sz="3200" b="1" dirty="0" err="1">
                <a:solidFill>
                  <a:srgbClr val="FFFF00"/>
                </a:solidFill>
                <a:latin typeface="Kruti Dev 010" pitchFamily="2" charset="0"/>
                <a:cs typeface="Times New Roman" panose="02020603050405020304" pitchFamily="18" charset="0"/>
              </a:rPr>
              <a:t>xq.kkRedrk</a:t>
            </a:r>
            <a:r>
              <a:rPr lang="en-US" sz="3200" b="1" dirty="0">
                <a:solidFill>
                  <a:srgbClr val="FFFF00"/>
                </a:solidFill>
                <a:latin typeface="Kruti Dev 010" pitchFamily="2" charset="0"/>
                <a:cs typeface="Times New Roman" panose="02020603050405020304" pitchFamily="18" charset="0"/>
              </a:rPr>
              <a:t> </a:t>
            </a:r>
            <a:endParaRPr lang="en-IN" sz="3200" b="1" dirty="0">
              <a:solidFill>
                <a:srgbClr val="FFFF00"/>
              </a:solidFill>
              <a:latin typeface="Times New Roman" panose="02020603050405020304" pitchFamily="18" charset="0"/>
              <a:cs typeface="Times New Roman" panose="02020603050405020304" pitchFamily="18" charset="0"/>
            </a:endParaRPr>
          </a:p>
          <a:p>
            <a:r>
              <a:rPr lang="en-US" sz="3200" b="1" dirty="0">
                <a:solidFill>
                  <a:srgbClr val="FFFF00"/>
                </a:solidFill>
                <a:latin typeface="Times New Roman" panose="02020603050405020304" pitchFamily="18" charset="0"/>
                <a:cs typeface="Times New Roman" panose="02020603050405020304" pitchFamily="18" charset="0"/>
              </a:rPr>
              <a:t>Quality of voice </a:t>
            </a:r>
          </a:p>
          <a:p>
            <a:r>
              <a:rPr lang="en-IN" sz="3200" b="1" dirty="0">
                <a:latin typeface="Times New Roman" panose="02020603050405020304" pitchFamily="18" charset="0"/>
                <a:cs typeface="Times New Roman" panose="02020603050405020304" pitchFamily="18" charset="0"/>
              </a:rPr>
              <a:t>(a) decreases with altitude / </a:t>
            </a:r>
            <a:r>
              <a:rPr lang="en-IN" sz="3200" b="1" dirty="0" err="1">
                <a:latin typeface="Kruti Dev 010" pitchFamily="2" charset="0"/>
                <a:cs typeface="Times New Roman" panose="02020603050405020304" pitchFamily="18" charset="0"/>
              </a:rPr>
              <a:t>mPprk</a:t>
            </a:r>
            <a:r>
              <a:rPr lang="en-IN" sz="3200" b="1" dirty="0">
                <a:latin typeface="Kruti Dev 010" pitchFamily="2" charset="0"/>
                <a:cs typeface="Times New Roman" panose="02020603050405020304" pitchFamily="18" charset="0"/>
              </a:rPr>
              <a:t> ds </a:t>
            </a:r>
            <a:r>
              <a:rPr lang="en-IN" sz="3200" b="1" dirty="0" err="1">
                <a:latin typeface="Kruti Dev 010" pitchFamily="2" charset="0"/>
                <a:cs typeface="Times New Roman" panose="02020603050405020304" pitchFamily="18" charset="0"/>
              </a:rPr>
              <a:t>lkFk</a:t>
            </a:r>
            <a:r>
              <a:rPr lang="en-IN" sz="3200" b="1" dirty="0">
                <a:latin typeface="Kruti Dev 010" pitchFamily="2" charset="0"/>
                <a:cs typeface="Times New Roman" panose="02020603050405020304" pitchFamily="18" charset="0"/>
              </a:rPr>
              <a:t> ?kV </a:t>
            </a:r>
            <a:r>
              <a:rPr lang="en-IN" sz="3200" b="1" dirty="0" err="1">
                <a:latin typeface="Kruti Dev 010" pitchFamily="2" charset="0"/>
                <a:cs typeface="Times New Roman" panose="02020603050405020304" pitchFamily="18" charset="0"/>
              </a:rPr>
              <a:t>tkrh</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a:t>
            </a:r>
            <a:endParaRPr lang="en-IN" sz="3200" b="1" dirty="0">
              <a:latin typeface="Kruti Dev 010" pitchFamily="2"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(b) turns straight into a note / </a:t>
            </a:r>
            <a:r>
              <a:rPr lang="en-IN" sz="3200" b="1" dirty="0" err="1">
                <a:latin typeface="Kruti Dev 010" pitchFamily="2" charset="0"/>
                <a:cs typeface="Times New Roman" panose="02020603050405020304" pitchFamily="18" charset="0"/>
              </a:rPr>
              <a:t>lqj</a:t>
            </a:r>
            <a:r>
              <a:rPr lang="en-IN" sz="3200" b="1" dirty="0">
                <a:latin typeface="Kruti Dev 010" pitchFamily="2" charset="0"/>
                <a:cs typeface="Times New Roman" panose="02020603050405020304" pitchFamily="18" charset="0"/>
              </a:rPr>
              <a:t> ds :</a:t>
            </a:r>
            <a:r>
              <a:rPr lang="en-IN" sz="3200" b="1" dirty="0" err="1">
                <a:latin typeface="Kruti Dev 010" pitchFamily="2" charset="0"/>
                <a:cs typeface="Times New Roman" panose="02020603050405020304" pitchFamily="18" charset="0"/>
              </a:rPr>
              <a:t>Ik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esa</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lh</a:t>
            </a:r>
            <a:r>
              <a:rPr lang="en-IN" sz="3200" b="1" dirty="0">
                <a:latin typeface="Kruti Dev 010" pitchFamily="2" charset="0"/>
                <a:cs typeface="Times New Roman" panose="02020603050405020304" pitchFamily="18" charset="0"/>
              </a:rPr>
              <a:t>/</a:t>
            </a:r>
            <a:r>
              <a:rPr lang="en-IN" sz="3200" b="1" dirty="0" err="1">
                <a:latin typeface="Kruti Dev 010" pitchFamily="2" charset="0"/>
                <a:cs typeface="Times New Roman" panose="02020603050405020304" pitchFamily="18" charset="0"/>
              </a:rPr>
              <a:t>ks</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cny</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tkrh</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a:t>
            </a:r>
            <a:endParaRPr lang="en-IN" sz="3200" b="1" dirty="0">
              <a:latin typeface="Kruti Dev 010" pitchFamily="2"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(c) depends on the existing overtone/</a:t>
            </a:r>
          </a:p>
          <a:p>
            <a:r>
              <a:rPr lang="en-IN" sz="3200" b="1" dirty="0">
                <a:latin typeface="Times New Roman" panose="02020603050405020304" pitchFamily="18" charset="0"/>
                <a:cs typeface="Times New Roman" panose="02020603050405020304" pitchFamily="18" charset="0"/>
              </a:rPr>
              <a:t> </a:t>
            </a:r>
            <a:r>
              <a:rPr lang="en-IN" sz="3200" b="1" dirty="0" err="1">
                <a:latin typeface="Kruti Dev 010" pitchFamily="2" charset="0"/>
                <a:cs typeface="Times New Roman" panose="02020603050405020304" pitchFamily="18" charset="0"/>
              </a:rPr>
              <a:t>fo|eku</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vf</a:t>
            </a:r>
            <a:r>
              <a:rPr lang="en-IN" sz="3200" b="1" dirty="0">
                <a:latin typeface="Kruti Dev 010" pitchFamily="2" charset="0"/>
                <a:cs typeface="Times New Roman" panose="02020603050405020304" pitchFamily="18" charset="0"/>
              </a:rPr>
              <a:t>/</a:t>
            </a:r>
            <a:r>
              <a:rPr lang="en-IN" sz="3200" b="1" dirty="0" err="1">
                <a:latin typeface="Kruti Dev 010" pitchFamily="2" charset="0"/>
                <a:cs typeface="Times New Roman" panose="02020603050405020304" pitchFamily="18" charset="0"/>
              </a:rPr>
              <a:t>kLoj</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ij</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fuHkZj</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djrh</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a:t>
            </a:r>
            <a:endParaRPr lang="en-IN" sz="3200" b="1" dirty="0">
              <a:latin typeface="Kruti Dev 010" pitchFamily="2"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(d) turns into inverse form as expansion /</a:t>
            </a:r>
          </a:p>
          <a:p>
            <a:r>
              <a:rPr lang="en-IN" sz="3200" b="1" dirty="0">
                <a:latin typeface="Times New Roman" panose="02020603050405020304" pitchFamily="18" charset="0"/>
                <a:cs typeface="Times New Roman" panose="02020603050405020304" pitchFamily="18" charset="0"/>
              </a:rPr>
              <a:t> </a:t>
            </a:r>
            <a:r>
              <a:rPr lang="en-IN" sz="3200" b="1" dirty="0" err="1">
                <a:latin typeface="Kruti Dev 010" pitchFamily="2" charset="0"/>
                <a:cs typeface="Times New Roman" panose="02020603050405020304" pitchFamily="18" charset="0"/>
              </a:rPr>
              <a:t>foLrkj</a:t>
            </a:r>
            <a:r>
              <a:rPr lang="en-IN" sz="3200" b="1" dirty="0">
                <a:latin typeface="Kruti Dev 010" pitchFamily="2" charset="0"/>
                <a:cs typeface="Times New Roman" panose="02020603050405020304" pitchFamily="18" charset="0"/>
              </a:rPr>
              <a:t> ds :</a:t>
            </a:r>
            <a:r>
              <a:rPr lang="en-IN" sz="3200" b="1" dirty="0" err="1">
                <a:latin typeface="Kruti Dev 010" pitchFamily="2" charset="0"/>
                <a:cs typeface="Times New Roman" panose="02020603050405020304" pitchFamily="18" charset="0"/>
              </a:rPr>
              <a:t>Ik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esa</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izfryksx</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Ik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es</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acny</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tkrh</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a:t>
            </a:r>
            <a:endParaRPr lang="en-IN" sz="3200"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78022089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2231008" y="1063983"/>
                <a:ext cx="9094475" cy="2862322"/>
              </a:xfrm>
              <a:prstGeom prst="rect">
                <a:avLst/>
              </a:prstGeom>
              <a:noFill/>
            </p:spPr>
            <p:txBody>
              <a:bodyPr wrap="square" rtlCol="0">
                <a:spAutoFit/>
              </a:bodyPr>
              <a:lstStyle/>
              <a:p>
                <a:r>
                  <a:rPr lang="en-US" sz="3000" b="1" dirty="0" err="1">
                    <a:solidFill>
                      <a:srgbClr val="FFFF00"/>
                    </a:solidFill>
                    <a:latin typeface="Kruti Dev 010" pitchFamily="2" charset="0"/>
                    <a:cs typeface="Times New Roman" panose="02020603050405020304" pitchFamily="18" charset="0"/>
                  </a:rPr>
                  <a:t>fuEufyf</a:t>
                </a:r>
                <a:r>
                  <a:rPr lang="en-US" sz="3000" b="1" dirty="0">
                    <a:solidFill>
                      <a:srgbClr val="FFFF00"/>
                    </a:solidFill>
                    <a:latin typeface="Kruti Dev 010" pitchFamily="2" charset="0"/>
                    <a:cs typeface="Times New Roman" panose="02020603050405020304" pitchFamily="18" charset="0"/>
                  </a:rPr>
                  <a:t>[</a:t>
                </a:r>
                <a:r>
                  <a:rPr lang="en-US" sz="3000" b="1" dirty="0" err="1">
                    <a:solidFill>
                      <a:srgbClr val="FFFF00"/>
                    </a:solidFill>
                    <a:latin typeface="Kruti Dev 010" pitchFamily="2" charset="0"/>
                    <a:cs typeface="Times New Roman" panose="02020603050405020304" pitchFamily="18" charset="0"/>
                  </a:rPr>
                  <a:t>kr</a:t>
                </a:r>
                <a:r>
                  <a:rPr lang="en-US" sz="3000" b="1" dirty="0">
                    <a:solidFill>
                      <a:srgbClr val="FFFF00"/>
                    </a:solidFill>
                    <a:latin typeface="Kruti Dev 010" pitchFamily="2" charset="0"/>
                    <a:cs typeface="Times New Roman" panose="02020603050405020304" pitchFamily="18" charset="0"/>
                  </a:rPr>
                  <a:t> </a:t>
                </a:r>
                <a:r>
                  <a:rPr lang="en-US" sz="3000" b="1" dirty="0" err="1">
                    <a:solidFill>
                      <a:srgbClr val="FFFF00"/>
                    </a:solidFill>
                    <a:latin typeface="Kruti Dev 010" pitchFamily="2" charset="0"/>
                    <a:cs typeface="Times New Roman" panose="02020603050405020304" pitchFamily="18" charset="0"/>
                  </a:rPr>
                  <a:t>esa</a:t>
                </a:r>
                <a:r>
                  <a:rPr lang="en-US" sz="3000" b="1" dirty="0">
                    <a:solidFill>
                      <a:srgbClr val="FFFF00"/>
                    </a:solidFill>
                    <a:latin typeface="Kruti Dev 010" pitchFamily="2" charset="0"/>
                    <a:cs typeface="Times New Roman" panose="02020603050405020304" pitchFamily="18" charset="0"/>
                  </a:rPr>
                  <a:t> ls </a:t>
                </a:r>
                <a:r>
                  <a:rPr lang="en-US" sz="3000" b="1" dirty="0" err="1">
                    <a:solidFill>
                      <a:srgbClr val="FFFF00"/>
                    </a:solidFill>
                    <a:latin typeface="Kruti Dev 010" pitchFamily="2" charset="0"/>
                    <a:cs typeface="Times New Roman" panose="02020603050405020304" pitchFamily="18" charset="0"/>
                  </a:rPr>
                  <a:t>fdldh</a:t>
                </a:r>
                <a:r>
                  <a:rPr lang="en-US" sz="3000" b="1" dirty="0">
                    <a:solidFill>
                      <a:srgbClr val="FFFF00"/>
                    </a:solidFill>
                    <a:latin typeface="Kruti Dev 010" pitchFamily="2" charset="0"/>
                    <a:cs typeface="Times New Roman" panose="02020603050405020304" pitchFamily="18" charset="0"/>
                  </a:rPr>
                  <a:t> /</a:t>
                </a:r>
                <a:r>
                  <a:rPr lang="en-US" sz="3000" b="1" dirty="0" err="1">
                    <a:solidFill>
                      <a:srgbClr val="FFFF00"/>
                    </a:solidFill>
                    <a:latin typeface="Kruti Dev 010" pitchFamily="2" charset="0"/>
                    <a:cs typeface="Times New Roman" panose="02020603050405020304" pitchFamily="18" charset="0"/>
                  </a:rPr>
                  <a:t>ofu</a:t>
                </a:r>
                <a:r>
                  <a:rPr lang="en-US" sz="3000" b="1" dirty="0">
                    <a:solidFill>
                      <a:srgbClr val="FFFF00"/>
                    </a:solidFill>
                    <a:latin typeface="Kruti Dev 010" pitchFamily="2" charset="0"/>
                    <a:cs typeface="Times New Roman" panose="02020603050405020304" pitchFamily="18" charset="0"/>
                  </a:rPr>
                  <a:t> dk </a:t>
                </a:r>
                <a:r>
                  <a:rPr lang="en-US" sz="3000" b="1" dirty="0" err="1">
                    <a:solidFill>
                      <a:srgbClr val="FFFF00"/>
                    </a:solidFill>
                    <a:latin typeface="Kruti Dev 010" pitchFamily="2" charset="0"/>
                    <a:cs typeface="Times New Roman" panose="02020603050405020304" pitchFamily="18" charset="0"/>
                  </a:rPr>
                  <a:t>rkjRo</a:t>
                </a:r>
                <a:r>
                  <a:rPr lang="en-US" sz="3000" b="1" dirty="0">
                    <a:solidFill>
                      <a:srgbClr val="FFFF00"/>
                    </a:solidFill>
                    <a:latin typeface="Kruti Dev 010" pitchFamily="2" charset="0"/>
                    <a:cs typeface="Times New Roman" panose="02020603050405020304" pitchFamily="18" charset="0"/>
                  </a:rPr>
                  <a:t> </a:t>
                </a:r>
                <a14:m>
                  <m:oMath xmlns:m="http://schemas.openxmlformats.org/officeDocument/2006/math">
                    <m:r>
                      <a:rPr lang="en-US" sz="3000" b="1">
                        <a:solidFill>
                          <a:srgbClr val="FFFF00"/>
                        </a:solidFill>
                        <a:latin typeface="Cambria Math"/>
                        <a:cs typeface="Times New Roman" panose="02020603050405020304" pitchFamily="18" charset="0"/>
                      </a:rPr>
                      <m:t>(</m:t>
                    </m:r>
                    <m:r>
                      <a:rPr lang="en-US" sz="3000" b="1">
                        <a:solidFill>
                          <a:srgbClr val="FFFF00"/>
                        </a:solidFill>
                        <a:latin typeface="Cambria Math"/>
                        <a:cs typeface="Times New Roman" panose="02020603050405020304" pitchFamily="18" charset="0"/>
                      </a:rPr>
                      <m:t>𝐏𝐢𝐭𝐜𝐡</m:t>
                    </m:r>
                    <m:r>
                      <a:rPr lang="en-US" sz="3000" b="1">
                        <a:solidFill>
                          <a:srgbClr val="FFFF00"/>
                        </a:solidFill>
                        <a:latin typeface="Cambria Math"/>
                        <a:cs typeface="Times New Roman" panose="02020603050405020304" pitchFamily="18" charset="0"/>
                      </a:rPr>
                      <m:t>)</m:t>
                    </m:r>
                  </m:oMath>
                </a14:m>
                <a:r>
                  <a:rPr lang="en-IN" sz="3000" b="1" dirty="0">
                    <a:solidFill>
                      <a:srgbClr val="FFFF00"/>
                    </a:solidFill>
                    <a:latin typeface="Times New Roman" panose="02020603050405020304" pitchFamily="18" charset="0"/>
                    <a:cs typeface="Times New Roman" panose="02020603050405020304" pitchFamily="18" charset="0"/>
                  </a:rPr>
                  <a:t> </a:t>
                </a:r>
                <a:r>
                  <a:rPr lang="en-IN" sz="3000" b="1" dirty="0" err="1">
                    <a:solidFill>
                      <a:srgbClr val="FFFF00"/>
                    </a:solidFill>
                    <a:latin typeface="Kruti Dev 010" pitchFamily="2" charset="0"/>
                    <a:cs typeface="Times New Roman" panose="02020603050405020304" pitchFamily="18" charset="0"/>
                  </a:rPr>
                  <a:t>vf</a:t>
                </a:r>
                <a:r>
                  <a:rPr lang="en-IN" sz="3000" b="1" dirty="0">
                    <a:solidFill>
                      <a:srgbClr val="FFFF00"/>
                    </a:solidFill>
                    <a:latin typeface="Kruti Dev 010" pitchFamily="2" charset="0"/>
                    <a:cs typeface="Times New Roman" panose="02020603050405020304" pitchFamily="18" charset="0"/>
                  </a:rPr>
                  <a:t>/</a:t>
                </a:r>
                <a:r>
                  <a:rPr lang="en-IN" sz="3000" b="1" dirty="0" err="1">
                    <a:solidFill>
                      <a:srgbClr val="FFFF00"/>
                    </a:solidFill>
                    <a:latin typeface="Kruti Dev 010" pitchFamily="2" charset="0"/>
                    <a:cs typeface="Times New Roman" panose="02020603050405020304" pitchFamily="18" charset="0"/>
                  </a:rPr>
                  <a:t>kd</a:t>
                </a:r>
                <a:r>
                  <a:rPr lang="en-IN" sz="3000" b="1" dirty="0">
                    <a:solidFill>
                      <a:srgbClr val="FFFF00"/>
                    </a:solidFill>
                    <a:latin typeface="Kruti Dev 010" pitchFamily="2" charset="0"/>
                    <a:cs typeface="Times New Roman" panose="02020603050405020304" pitchFamily="18" charset="0"/>
                  </a:rPr>
                  <a:t> </a:t>
                </a:r>
                <a:r>
                  <a:rPr lang="en-IN" sz="3000" b="1" dirty="0" err="1">
                    <a:solidFill>
                      <a:srgbClr val="FFFF00"/>
                    </a:solidFill>
                    <a:latin typeface="Kruti Dev 010" pitchFamily="2" charset="0"/>
                    <a:cs typeface="Times New Roman" panose="02020603050405020304" pitchFamily="18" charset="0"/>
                  </a:rPr>
                  <a:t>gksxk</a:t>
                </a:r>
                <a:r>
                  <a:rPr lang="en-IN" sz="3000" b="1" dirty="0">
                    <a:solidFill>
                      <a:srgbClr val="FFFF00"/>
                    </a:solidFill>
                    <a:latin typeface="Kruti Dev 010" pitchFamily="2" charset="0"/>
                    <a:cs typeface="Times New Roman" panose="02020603050405020304" pitchFamily="18" charset="0"/>
                  </a:rPr>
                  <a:t>\</a:t>
                </a:r>
                <a:endParaRPr lang="en-IN" sz="3000" b="1" dirty="0">
                  <a:solidFill>
                    <a:srgbClr val="FFFF00"/>
                  </a:solidFill>
                  <a:latin typeface="Times New Roman" panose="02020603050405020304" pitchFamily="18" charset="0"/>
                  <a:cs typeface="Times New Roman" panose="02020603050405020304" pitchFamily="18" charset="0"/>
                </a:endParaRPr>
              </a:p>
              <a:p>
                <a:r>
                  <a:rPr lang="en-US" sz="3000" b="1" dirty="0">
                    <a:solidFill>
                      <a:srgbClr val="FFFF00"/>
                    </a:solidFill>
                    <a:latin typeface="Times New Roman" panose="02020603050405020304" pitchFamily="18" charset="0"/>
                    <a:cs typeface="Times New Roman" panose="02020603050405020304" pitchFamily="18" charset="0"/>
                  </a:rPr>
                  <a:t>Which of the following will have higher </a:t>
                </a:r>
                <a:r>
                  <a:rPr lang="en-US" sz="3000" b="1" dirty="0" err="1">
                    <a:solidFill>
                      <a:srgbClr val="FFFF00"/>
                    </a:solidFill>
                    <a:latin typeface="Times New Roman" panose="02020603050405020304" pitchFamily="18" charset="0"/>
                    <a:cs typeface="Times New Roman" panose="02020603050405020304" pitchFamily="18" charset="0"/>
                  </a:rPr>
                  <a:t>pich</a:t>
                </a:r>
                <a:r>
                  <a:rPr lang="en-US" sz="3000" b="1" dirty="0">
                    <a:solidFill>
                      <a:srgbClr val="FFFF00"/>
                    </a:solidFill>
                    <a:latin typeface="Times New Roman" panose="02020603050405020304" pitchFamily="18" charset="0"/>
                    <a:cs typeface="Times New Roman" panose="02020603050405020304" pitchFamily="18" charset="0"/>
                  </a:rPr>
                  <a:t> of sound?</a:t>
                </a:r>
              </a:p>
              <a:p>
                <a:r>
                  <a:rPr lang="en-IN" sz="3000" b="1" dirty="0">
                    <a:latin typeface="Times New Roman" panose="02020603050405020304" pitchFamily="18" charset="0"/>
                    <a:cs typeface="Times New Roman" panose="02020603050405020304" pitchFamily="18" charset="0"/>
                  </a:rPr>
                  <a:t>(a) the sound of men/ </a:t>
                </a:r>
                <a:r>
                  <a:rPr lang="en-IN" sz="3000" b="1" dirty="0" err="1">
                    <a:latin typeface="Kruti Dev 010" pitchFamily="2" charset="0"/>
                    <a:cs typeface="Times New Roman" panose="02020603050405020304" pitchFamily="18" charset="0"/>
                  </a:rPr>
                  <a:t>iq</a:t>
                </a:r>
                <a:r>
                  <a:rPr lang="en-IN" sz="3000" b="1" dirty="0">
                    <a:latin typeface="Kruti Dev 010" pitchFamily="2" charset="0"/>
                    <a:cs typeface="Times New Roman" panose="02020603050405020304" pitchFamily="18" charset="0"/>
                  </a:rPr>
                  <a:t>:’</a:t>
                </a:r>
                <a:r>
                  <a:rPr lang="en-IN" sz="3000" b="1" dirty="0" err="1">
                    <a:latin typeface="Kruti Dev 010" pitchFamily="2" charset="0"/>
                    <a:cs typeface="Times New Roman" panose="02020603050405020304" pitchFamily="18" charset="0"/>
                  </a:rPr>
                  <a:t>kksa</a:t>
                </a:r>
                <a:r>
                  <a:rPr lang="en-IN" sz="3000" b="1" dirty="0">
                    <a:latin typeface="Kruti Dev 010" pitchFamily="2" charset="0"/>
                    <a:cs typeface="Times New Roman" panose="02020603050405020304" pitchFamily="18" charset="0"/>
                  </a:rPr>
                  <a:t> dh /</a:t>
                </a:r>
                <a:r>
                  <a:rPr lang="en-IN" sz="3000" b="1" dirty="0" err="1">
                    <a:latin typeface="Kruti Dev 010" pitchFamily="2" charset="0"/>
                    <a:cs typeface="Times New Roman" panose="02020603050405020304" pitchFamily="18" charset="0"/>
                  </a:rPr>
                  <a:t>ofu</a:t>
                </a:r>
                <a:endParaRPr lang="en-IN" sz="3000" b="1" dirty="0">
                  <a:latin typeface="Kruti Dev 010" pitchFamily="2" charset="0"/>
                  <a:cs typeface="Times New Roman" panose="02020603050405020304" pitchFamily="18" charset="0"/>
                </a:endParaRPr>
              </a:p>
              <a:p>
                <a:r>
                  <a:rPr lang="en-IN" sz="3000" b="1" dirty="0">
                    <a:latin typeface="Times New Roman" panose="02020603050405020304" pitchFamily="18" charset="0"/>
                    <a:cs typeface="Times New Roman" panose="02020603050405020304" pitchFamily="18" charset="0"/>
                  </a:rPr>
                  <a:t>(b) lion’s roar / </a:t>
                </a:r>
                <a:r>
                  <a:rPr lang="en-IN" sz="3000" b="1" dirty="0">
                    <a:latin typeface="Kruti Dev 010" pitchFamily="2" charset="0"/>
                    <a:cs typeface="Times New Roman" panose="02020603050405020304" pitchFamily="18" charset="0"/>
                  </a:rPr>
                  <a:t>“</a:t>
                </a:r>
                <a:r>
                  <a:rPr lang="en-IN" sz="3000" b="1" dirty="0" err="1">
                    <a:latin typeface="Kruti Dev 010" pitchFamily="2" charset="0"/>
                    <a:cs typeface="Times New Roman" panose="02020603050405020304" pitchFamily="18" charset="0"/>
                  </a:rPr>
                  <a:t>ksj</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dk</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ngkM+uk</a:t>
                </a:r>
                <a:endParaRPr lang="en-IN" sz="3000" b="1" dirty="0">
                  <a:latin typeface="Kruti Dev 010" pitchFamily="2" charset="0"/>
                  <a:cs typeface="Times New Roman" panose="02020603050405020304" pitchFamily="18" charset="0"/>
                </a:endParaRPr>
              </a:p>
              <a:p>
                <a:r>
                  <a:rPr lang="en-IN" sz="3000" b="1" dirty="0">
                    <a:latin typeface="Times New Roman" panose="02020603050405020304" pitchFamily="18" charset="0"/>
                    <a:cs typeface="Times New Roman" panose="02020603050405020304" pitchFamily="18" charset="0"/>
                  </a:rPr>
                  <a:t>(c) buzzing of mosquito / </a:t>
                </a:r>
                <a:r>
                  <a:rPr lang="en-IN" sz="3000" b="1" dirty="0" err="1">
                    <a:latin typeface="Kruti Dev 010" pitchFamily="2" charset="0"/>
                    <a:cs typeface="Times New Roman" panose="02020603050405020304" pitchFamily="18" charset="0"/>
                  </a:rPr>
                  <a:t>ePNj</a:t>
                </a:r>
                <a:r>
                  <a:rPr lang="en-IN" sz="3000" b="1" dirty="0">
                    <a:latin typeface="Kruti Dev 010" pitchFamily="2" charset="0"/>
                    <a:cs typeface="Times New Roman" panose="02020603050405020304" pitchFamily="18" charset="0"/>
                  </a:rPr>
                  <a:t> dh </a:t>
                </a:r>
                <a:r>
                  <a:rPr lang="en-IN" sz="3000" b="1" dirty="0" err="1">
                    <a:latin typeface="Kruti Dev 010" pitchFamily="2" charset="0"/>
                    <a:cs typeface="Times New Roman" panose="02020603050405020304" pitchFamily="18" charset="0"/>
                  </a:rPr>
                  <a:t>fHkufHkukgV</a:t>
                </a:r>
                <a:endParaRPr lang="en-IN" sz="3000" b="1" dirty="0">
                  <a:latin typeface="Kruti Dev 010" pitchFamily="2" charset="0"/>
                  <a:cs typeface="Times New Roman" panose="02020603050405020304" pitchFamily="18" charset="0"/>
                </a:endParaRPr>
              </a:p>
              <a:p>
                <a:r>
                  <a:rPr lang="en-IN" sz="3000" b="1" dirty="0">
                    <a:latin typeface="Times New Roman" panose="02020603050405020304" pitchFamily="18" charset="0"/>
                    <a:cs typeface="Times New Roman" panose="02020603050405020304" pitchFamily="18" charset="0"/>
                  </a:rPr>
                  <a:t>(d) None of these/ </a:t>
                </a:r>
                <a:r>
                  <a:rPr lang="en-IN" sz="3000" b="1" dirty="0" err="1">
                    <a:latin typeface="Kruti Dev 010" pitchFamily="2" charset="0"/>
                    <a:cs typeface="Times New Roman" panose="02020603050405020304" pitchFamily="18" charset="0"/>
                  </a:rPr>
                  <a:t>buesa</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ls</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dksbZ</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ugha</a:t>
                </a:r>
                <a:endParaRPr lang="en-IN" sz="3000" b="1" dirty="0">
                  <a:latin typeface="Kruti Dev 010" pitchFamily="2"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231008" y="1063983"/>
                <a:ext cx="9094475" cy="2862322"/>
              </a:xfrm>
              <a:prstGeom prst="rect">
                <a:avLst/>
              </a:prstGeom>
              <a:blipFill>
                <a:blip r:embed="rId2"/>
                <a:stretch>
                  <a:fillRect l="-1609" t="-2559" r="-1005" b="-5970"/>
                </a:stretch>
              </a:blipFill>
            </p:spPr>
            <p:txBody>
              <a:bodyPr/>
              <a:lstStyle/>
              <a:p>
                <a:r>
                  <a:rPr lang="en-US">
                    <a:noFill/>
                  </a:rPr>
                  <a:t> </a:t>
                </a:r>
              </a:p>
            </p:txBody>
          </p:sp>
        </mc:Fallback>
      </mc:AlternateContent>
    </p:spTree>
    <p:extLst>
      <p:ext uri="{BB962C8B-B14F-4D97-AF65-F5344CB8AC3E}">
        <p14:creationId xmlns:p14="http://schemas.microsoft.com/office/powerpoint/2010/main" val="232516453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1887003" y="1053416"/>
            <a:ext cx="9664101" cy="3785652"/>
          </a:xfrm>
          <a:prstGeom prst="rect">
            <a:avLst/>
          </a:prstGeom>
          <a:noFill/>
        </p:spPr>
        <p:txBody>
          <a:bodyPr wrap="square" rtlCol="0">
            <a:spAutoFit/>
          </a:bodyPr>
          <a:lstStyle/>
          <a:p>
            <a:r>
              <a:rPr lang="en-US" sz="3000" b="1" dirty="0" err="1">
                <a:solidFill>
                  <a:srgbClr val="FFFF00"/>
                </a:solidFill>
                <a:latin typeface="Kruti Dev 010" pitchFamily="2" charset="0"/>
                <a:cs typeface="Times New Roman" panose="02020603050405020304" pitchFamily="18" charset="0"/>
              </a:rPr>
              <a:t>tc</a:t>
            </a:r>
            <a:r>
              <a:rPr lang="en-US" sz="3000" b="1" dirty="0">
                <a:solidFill>
                  <a:srgbClr val="FFFF00"/>
                </a:solidFill>
                <a:latin typeface="Kruti Dev 010" pitchFamily="2" charset="0"/>
                <a:cs typeface="Times New Roman" panose="02020603050405020304" pitchFamily="18" charset="0"/>
              </a:rPr>
              <a:t> /</a:t>
            </a:r>
            <a:r>
              <a:rPr lang="en-US" sz="3000" b="1" dirty="0" err="1">
                <a:solidFill>
                  <a:srgbClr val="FFFF00"/>
                </a:solidFill>
                <a:latin typeface="Kruti Dev 010" pitchFamily="2" charset="0"/>
                <a:cs typeface="Times New Roman" panose="02020603050405020304" pitchFamily="18" charset="0"/>
              </a:rPr>
              <a:t>ofu</a:t>
            </a:r>
            <a:r>
              <a:rPr lang="en-US" sz="3000" b="1" dirty="0">
                <a:solidFill>
                  <a:srgbClr val="FFFF00"/>
                </a:solidFill>
                <a:latin typeface="Kruti Dev 010" pitchFamily="2" charset="0"/>
                <a:cs typeface="Times New Roman" panose="02020603050405020304" pitchFamily="18" charset="0"/>
              </a:rPr>
              <a:t> </a:t>
            </a:r>
            <a:r>
              <a:rPr lang="en-US" sz="3000" b="1" dirty="0" err="1">
                <a:solidFill>
                  <a:srgbClr val="FFFF00"/>
                </a:solidFill>
                <a:latin typeface="Kruti Dev 010" pitchFamily="2" charset="0"/>
                <a:cs typeface="Times New Roman" panose="02020603050405020304" pitchFamily="18" charset="0"/>
              </a:rPr>
              <a:t>rjaxs</a:t>
            </a:r>
            <a:r>
              <a:rPr lang="en-US" sz="3000" b="1" dirty="0">
                <a:solidFill>
                  <a:srgbClr val="FFFF00"/>
                </a:solidFill>
                <a:latin typeface="Kruti Dev 010" pitchFamily="2" charset="0"/>
                <a:cs typeface="Times New Roman" panose="02020603050405020304" pitchFamily="18" charset="0"/>
              </a:rPr>
              <a:t> </a:t>
            </a:r>
            <a:r>
              <a:rPr lang="en-US" sz="3000" b="1" dirty="0" err="1">
                <a:solidFill>
                  <a:srgbClr val="FFFF00"/>
                </a:solidFill>
                <a:latin typeface="Kruti Dev 010" pitchFamily="2" charset="0"/>
                <a:cs typeface="Times New Roman" panose="02020603050405020304" pitchFamily="18" charset="0"/>
              </a:rPr>
              <a:t>ikuh</a:t>
            </a:r>
            <a:r>
              <a:rPr lang="en-US" sz="3000" b="1" dirty="0">
                <a:solidFill>
                  <a:srgbClr val="FFFF00"/>
                </a:solidFill>
                <a:latin typeface="Kruti Dev 010" pitchFamily="2" charset="0"/>
                <a:cs typeface="Times New Roman" panose="02020603050405020304" pitchFamily="18" charset="0"/>
              </a:rPr>
              <a:t> ds </a:t>
            </a:r>
            <a:r>
              <a:rPr lang="en-US" sz="3000" b="1" dirty="0" err="1">
                <a:solidFill>
                  <a:srgbClr val="FFFF00"/>
                </a:solidFill>
                <a:latin typeface="Kruti Dev 010" pitchFamily="2" charset="0"/>
                <a:cs typeface="Times New Roman" panose="02020603050405020304" pitchFamily="18" charset="0"/>
              </a:rPr>
              <a:t>vr</a:t>
            </a:r>
            <a:r>
              <a:rPr lang="en-US" sz="3000" b="1" dirty="0">
                <a:solidFill>
                  <a:srgbClr val="FFFF00"/>
                </a:solidFill>
                <a:latin typeface="Kruti Dev 010" pitchFamily="2" charset="0"/>
                <a:cs typeface="Times New Roman" panose="02020603050405020304" pitchFamily="18" charset="0"/>
              </a:rPr>
              <a:t>% i`’</a:t>
            </a:r>
            <a:r>
              <a:rPr lang="en-US" sz="3000" b="1" dirty="0" err="1">
                <a:solidFill>
                  <a:srgbClr val="FFFF00"/>
                </a:solidFill>
                <a:latin typeface="Kruti Dev 010" pitchFamily="2" charset="0"/>
                <a:cs typeface="Times New Roman" panose="02020603050405020304" pitchFamily="18" charset="0"/>
              </a:rPr>
              <a:t>Bh</a:t>
            </a:r>
            <a:r>
              <a:rPr lang="en-US" sz="3000" b="1" dirty="0">
                <a:solidFill>
                  <a:srgbClr val="FFFF00"/>
                </a:solidFill>
                <a:latin typeface="Kruti Dev 010" pitchFamily="2" charset="0"/>
                <a:cs typeface="Times New Roman" panose="02020603050405020304" pitchFamily="18" charset="0"/>
              </a:rPr>
              <a:t>; </a:t>
            </a:r>
            <a:r>
              <a:rPr lang="en-US" sz="3000" b="1" dirty="0" err="1">
                <a:solidFill>
                  <a:srgbClr val="FFFF00"/>
                </a:solidFill>
                <a:latin typeface="Kruti Dev 010" pitchFamily="2" charset="0"/>
                <a:cs typeface="Times New Roman" panose="02020603050405020304" pitchFamily="18" charset="0"/>
              </a:rPr>
              <a:t>Hkkx</a:t>
            </a:r>
            <a:r>
              <a:rPr lang="en-US" sz="3000" b="1" dirty="0">
                <a:solidFill>
                  <a:srgbClr val="FFFF00"/>
                </a:solidFill>
                <a:latin typeface="Kruti Dev 010" pitchFamily="2" charset="0"/>
                <a:cs typeface="Times New Roman" panose="02020603050405020304" pitchFamily="18" charset="0"/>
              </a:rPr>
              <a:t> ls </a:t>
            </a:r>
            <a:r>
              <a:rPr lang="en-US" sz="3000" b="1" dirty="0" err="1">
                <a:solidFill>
                  <a:srgbClr val="FFFF00"/>
                </a:solidFill>
                <a:latin typeface="Kruti Dev 010" pitchFamily="2" charset="0"/>
                <a:cs typeface="Times New Roman" panose="02020603050405020304" pitchFamily="18" charset="0"/>
              </a:rPr>
              <a:t>viofrZr</a:t>
            </a:r>
            <a:r>
              <a:rPr lang="en-US" sz="3000" b="1" dirty="0">
                <a:solidFill>
                  <a:srgbClr val="FFFF00"/>
                </a:solidFill>
                <a:latin typeface="Kruti Dev 010" pitchFamily="2" charset="0"/>
                <a:cs typeface="Times New Roman" panose="02020603050405020304" pitchFamily="18" charset="0"/>
              </a:rPr>
              <a:t> </a:t>
            </a:r>
            <a:r>
              <a:rPr lang="en-US" sz="3000" b="1" dirty="0" err="1">
                <a:solidFill>
                  <a:srgbClr val="FFFF00"/>
                </a:solidFill>
                <a:latin typeface="Kruti Dev 010" pitchFamily="2" charset="0"/>
                <a:cs typeface="Times New Roman" panose="02020603050405020304" pitchFamily="18" charset="0"/>
              </a:rPr>
              <a:t>gksrh</a:t>
            </a:r>
            <a:r>
              <a:rPr lang="en-US" sz="3000" b="1" dirty="0">
                <a:solidFill>
                  <a:srgbClr val="FFFF00"/>
                </a:solidFill>
                <a:latin typeface="Kruti Dev 010" pitchFamily="2" charset="0"/>
                <a:cs typeface="Times New Roman" panose="02020603050405020304" pitchFamily="18" charset="0"/>
              </a:rPr>
              <a:t> </a:t>
            </a:r>
            <a:r>
              <a:rPr lang="en-US" sz="3000" b="1" dirty="0" err="1">
                <a:solidFill>
                  <a:srgbClr val="FFFF00"/>
                </a:solidFill>
                <a:latin typeface="Kruti Dev 010" pitchFamily="2" charset="0"/>
                <a:cs typeface="Times New Roman" panose="02020603050405020304" pitchFamily="18" charset="0"/>
              </a:rPr>
              <a:t>gS</a:t>
            </a:r>
            <a:r>
              <a:rPr lang="en-US" sz="3000" b="1" dirty="0">
                <a:solidFill>
                  <a:srgbClr val="FFFF00"/>
                </a:solidFill>
                <a:latin typeface="Kruti Dev 010" pitchFamily="2" charset="0"/>
                <a:cs typeface="Times New Roman" panose="02020603050405020304" pitchFamily="18" charset="0"/>
              </a:rPr>
              <a:t> </a:t>
            </a:r>
            <a:r>
              <a:rPr lang="en-US" sz="3000" b="1" dirty="0" err="1">
                <a:solidFill>
                  <a:srgbClr val="FFFF00"/>
                </a:solidFill>
                <a:latin typeface="Kruti Dev 010" pitchFamily="2" charset="0"/>
                <a:cs typeface="Times New Roman" panose="02020603050405020304" pitchFamily="18" charset="0"/>
              </a:rPr>
              <a:t>rks</a:t>
            </a:r>
            <a:r>
              <a:rPr lang="en-US" sz="3000" b="1" dirty="0">
                <a:solidFill>
                  <a:srgbClr val="FFFF00"/>
                </a:solidFill>
                <a:latin typeface="Kruti Dev 010" pitchFamily="2" charset="0"/>
                <a:cs typeface="Times New Roman" panose="02020603050405020304" pitchFamily="18" charset="0"/>
              </a:rPr>
              <a:t> </a:t>
            </a:r>
            <a:r>
              <a:rPr lang="en-US" sz="3000" b="1" dirty="0" err="1">
                <a:solidFill>
                  <a:srgbClr val="FFFF00"/>
                </a:solidFill>
                <a:latin typeface="Kruti Dev 010" pitchFamily="2" charset="0"/>
                <a:cs typeface="Times New Roman" panose="02020603050405020304" pitchFamily="18" charset="0"/>
              </a:rPr>
              <a:t>fuEUk</a:t>
            </a:r>
            <a:r>
              <a:rPr lang="en-US" sz="3000" b="1" dirty="0">
                <a:solidFill>
                  <a:srgbClr val="FFFF00"/>
                </a:solidFill>
                <a:latin typeface="Kruti Dev 010" pitchFamily="2" charset="0"/>
                <a:cs typeface="Times New Roman" panose="02020603050405020304" pitchFamily="18" charset="0"/>
              </a:rPr>
              <a:t> </a:t>
            </a:r>
            <a:r>
              <a:rPr lang="en-US" sz="3000" b="1" dirty="0" err="1">
                <a:solidFill>
                  <a:srgbClr val="FFFF00"/>
                </a:solidFill>
                <a:latin typeface="Kruti Dev 010" pitchFamily="2" charset="0"/>
                <a:cs typeface="Times New Roman" panose="02020603050405020304" pitchFamily="18" charset="0"/>
              </a:rPr>
              <a:t>esa</a:t>
            </a:r>
            <a:r>
              <a:rPr lang="en-US" sz="3000" b="1" dirty="0">
                <a:solidFill>
                  <a:srgbClr val="FFFF00"/>
                </a:solidFill>
                <a:latin typeface="Kruti Dev 010" pitchFamily="2" charset="0"/>
                <a:cs typeface="Times New Roman" panose="02020603050405020304" pitchFamily="18" charset="0"/>
              </a:rPr>
              <a:t> ls </a:t>
            </a:r>
            <a:r>
              <a:rPr lang="en-US" sz="3000" b="1" dirty="0" err="1">
                <a:solidFill>
                  <a:srgbClr val="FFFF00"/>
                </a:solidFill>
                <a:latin typeface="Kruti Dev 010" pitchFamily="2" charset="0"/>
                <a:cs typeface="Times New Roman" panose="02020603050405020304" pitchFamily="18" charset="0"/>
              </a:rPr>
              <a:t>dkSu</a:t>
            </a:r>
            <a:r>
              <a:rPr lang="en-US" sz="3000" b="1" dirty="0">
                <a:solidFill>
                  <a:srgbClr val="FFFF00"/>
                </a:solidFill>
                <a:latin typeface="Kruti Dev 010" pitchFamily="2" charset="0"/>
                <a:cs typeface="Times New Roman" panose="02020603050405020304" pitchFamily="18" charset="0"/>
              </a:rPr>
              <a:t> </a:t>
            </a:r>
            <a:r>
              <a:rPr lang="en-US" sz="3000" b="1" dirty="0" err="1">
                <a:solidFill>
                  <a:srgbClr val="FFFF00"/>
                </a:solidFill>
                <a:latin typeface="Kruti Dev 010" pitchFamily="2" charset="0"/>
                <a:cs typeface="Times New Roman" panose="02020603050405020304" pitchFamily="18" charset="0"/>
              </a:rPr>
              <a:t>vifjofrZr</a:t>
            </a:r>
            <a:r>
              <a:rPr lang="en-US" sz="3000" b="1" dirty="0">
                <a:solidFill>
                  <a:srgbClr val="FFFF00"/>
                </a:solidFill>
                <a:latin typeface="Kruti Dev 010" pitchFamily="2" charset="0"/>
                <a:cs typeface="Times New Roman" panose="02020603050405020304" pitchFamily="18" charset="0"/>
              </a:rPr>
              <a:t> </a:t>
            </a:r>
            <a:r>
              <a:rPr lang="en-US" sz="3000" b="1" dirty="0" err="1">
                <a:solidFill>
                  <a:srgbClr val="FFFF00"/>
                </a:solidFill>
                <a:latin typeface="Kruti Dev 010" pitchFamily="2" charset="0"/>
                <a:cs typeface="Times New Roman" panose="02020603050405020304" pitchFamily="18" charset="0"/>
              </a:rPr>
              <a:t>jgrk</a:t>
            </a:r>
            <a:r>
              <a:rPr lang="en-US" sz="3000" b="1" dirty="0">
                <a:solidFill>
                  <a:srgbClr val="FFFF00"/>
                </a:solidFill>
                <a:latin typeface="Kruti Dev 010" pitchFamily="2" charset="0"/>
                <a:cs typeface="Times New Roman" panose="02020603050405020304" pitchFamily="18" charset="0"/>
              </a:rPr>
              <a:t> </a:t>
            </a:r>
            <a:r>
              <a:rPr lang="en-US" sz="3000" b="1" dirty="0" err="1">
                <a:solidFill>
                  <a:srgbClr val="FFFF00"/>
                </a:solidFill>
                <a:latin typeface="Kruti Dev 010" pitchFamily="2" charset="0"/>
                <a:cs typeface="Times New Roman" panose="02020603050405020304" pitchFamily="18" charset="0"/>
              </a:rPr>
              <a:t>gSA</a:t>
            </a:r>
            <a:endParaRPr lang="en-IN" sz="3000" b="1" dirty="0">
              <a:solidFill>
                <a:srgbClr val="FFFF00"/>
              </a:solidFill>
              <a:latin typeface="Times New Roman" panose="02020603050405020304" pitchFamily="18" charset="0"/>
              <a:cs typeface="Times New Roman" panose="02020603050405020304" pitchFamily="18" charset="0"/>
            </a:endParaRPr>
          </a:p>
          <a:p>
            <a:r>
              <a:rPr lang="en-US" sz="3000" b="1" dirty="0">
                <a:solidFill>
                  <a:srgbClr val="FFFF00"/>
                </a:solidFill>
                <a:latin typeface="Times New Roman" panose="02020603050405020304" pitchFamily="18" charset="0"/>
                <a:cs typeface="Times New Roman" panose="02020603050405020304" pitchFamily="18" charset="0"/>
              </a:rPr>
              <a:t>Which of the following remains unchanged when sound waves are refracted from the surface of water?</a:t>
            </a:r>
          </a:p>
          <a:p>
            <a:r>
              <a:rPr lang="en-IN" sz="3000" b="1" dirty="0">
                <a:latin typeface="Times New Roman" panose="02020603050405020304" pitchFamily="18" charset="0"/>
                <a:cs typeface="Times New Roman" panose="02020603050405020304" pitchFamily="18" charset="0"/>
              </a:rPr>
              <a:t>(a) wavelength / </a:t>
            </a:r>
            <a:r>
              <a:rPr lang="en-IN" sz="3000" b="1" dirty="0" err="1">
                <a:latin typeface="Kruti Dev 010" pitchFamily="2" charset="0"/>
                <a:cs typeface="Times New Roman" panose="02020603050405020304" pitchFamily="18" charset="0"/>
              </a:rPr>
              <a:t>rjaxnS</a:t>
            </a:r>
            <a:r>
              <a:rPr lang="en-IN" sz="3000" b="1" dirty="0">
                <a:latin typeface="Kruti Dev 010" pitchFamily="2" charset="0"/>
                <a:cs typeface="Times New Roman" panose="02020603050405020304" pitchFamily="18" charset="0"/>
              </a:rPr>
              <a:t>/;Z </a:t>
            </a:r>
          </a:p>
          <a:p>
            <a:r>
              <a:rPr lang="en-IN" sz="3000" b="1" dirty="0">
                <a:latin typeface="Times New Roman" panose="02020603050405020304" pitchFamily="18" charset="0"/>
                <a:cs typeface="Times New Roman" panose="02020603050405020304" pitchFamily="18" charset="0"/>
              </a:rPr>
              <a:t>(b) speed / </a:t>
            </a:r>
            <a:r>
              <a:rPr lang="en-IN" sz="3000" b="1" dirty="0" err="1">
                <a:latin typeface="Kruti Dev 010" pitchFamily="2" charset="0"/>
                <a:cs typeface="Times New Roman" panose="02020603050405020304" pitchFamily="18" charset="0"/>
              </a:rPr>
              <a:t>pky</a:t>
            </a:r>
            <a:endParaRPr lang="en-IN" sz="3000" b="1" dirty="0">
              <a:latin typeface="Kruti Dev 010" pitchFamily="2" charset="0"/>
              <a:cs typeface="Times New Roman" panose="02020603050405020304" pitchFamily="18" charset="0"/>
            </a:endParaRPr>
          </a:p>
          <a:p>
            <a:r>
              <a:rPr lang="en-IN" sz="3000" b="1" dirty="0">
                <a:latin typeface="Times New Roman" panose="02020603050405020304" pitchFamily="18" charset="0"/>
                <a:cs typeface="Times New Roman" panose="02020603050405020304" pitchFamily="18" charset="0"/>
              </a:rPr>
              <a:t>(c) frequency  / </a:t>
            </a:r>
            <a:r>
              <a:rPr lang="en-IN" sz="3000" b="1" dirty="0" err="1">
                <a:latin typeface="Kruti Dev 010" pitchFamily="2" charset="0"/>
                <a:cs typeface="Times New Roman" panose="02020603050405020304" pitchFamily="18" charset="0"/>
              </a:rPr>
              <a:t>vko`fÙk</a:t>
            </a:r>
            <a:endParaRPr lang="en-IN" sz="3000" b="1" dirty="0">
              <a:latin typeface="Kruti Dev 010" pitchFamily="2" charset="0"/>
              <a:cs typeface="Times New Roman" panose="02020603050405020304" pitchFamily="18" charset="0"/>
            </a:endParaRPr>
          </a:p>
          <a:p>
            <a:r>
              <a:rPr lang="en-IN" sz="3000" b="1" dirty="0">
                <a:latin typeface="Times New Roman" panose="02020603050405020304" pitchFamily="18" charset="0"/>
                <a:cs typeface="Times New Roman" panose="02020603050405020304" pitchFamily="18" charset="0"/>
              </a:rPr>
              <a:t>(d) amplitude / </a:t>
            </a:r>
            <a:r>
              <a:rPr lang="en-IN" sz="3000" b="1" dirty="0" err="1">
                <a:latin typeface="Kruti Dev 010" pitchFamily="2" charset="0"/>
                <a:cs typeface="Times New Roman" panose="02020603050405020304" pitchFamily="18" charset="0"/>
              </a:rPr>
              <a:t>vk;ke</a:t>
            </a:r>
            <a:endParaRPr lang="en-IN" sz="3000"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2981833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236593" y="6302326"/>
            <a:ext cx="1842868" cy="351692"/>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Bookman Old Style" panose="02050604050505020204" pitchFamily="18" charset="0"/>
              </a:rPr>
              <a:t>Sonu</a:t>
            </a:r>
            <a:r>
              <a:rPr lang="en-US" sz="2800" b="1" dirty="0">
                <a:latin typeface="Bookman Old Style" panose="02050604050505020204" pitchFamily="18" charset="0"/>
              </a:rPr>
              <a:t> Sir</a:t>
            </a:r>
          </a:p>
        </p:txBody>
      </p:sp>
      <p:sp>
        <p:nvSpPr>
          <p:cNvPr id="5" name="Rectangle 4"/>
          <p:cNvSpPr/>
          <p:nvPr/>
        </p:nvSpPr>
        <p:spPr>
          <a:xfrm>
            <a:off x="112543" y="6119446"/>
            <a:ext cx="1589649" cy="463062"/>
          </a:xfrm>
          <a:prstGeom prst="rect">
            <a:avLst/>
          </a:prstGeom>
          <a:solidFill>
            <a:srgbClr val="00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Bookman Old Style" panose="02050604050505020204" pitchFamily="18" charset="0"/>
              </a:rPr>
              <a:t>Physics</a:t>
            </a:r>
          </a:p>
        </p:txBody>
      </p:sp>
      <p:sp>
        <p:nvSpPr>
          <p:cNvPr id="9" name="TextBox 8">
            <a:extLst>
              <a:ext uri="{FF2B5EF4-FFF2-40B4-BE49-F238E27FC236}">
                <a16:creationId xmlns:a16="http://schemas.microsoft.com/office/drawing/2014/main" id="{CCE032AC-11D0-58CA-6CE1-8D0005B680E7}"/>
              </a:ext>
            </a:extLst>
          </p:cNvPr>
          <p:cNvSpPr txBox="1"/>
          <p:nvPr/>
        </p:nvSpPr>
        <p:spPr>
          <a:xfrm>
            <a:off x="5277873" y="1040008"/>
            <a:ext cx="6175946" cy="5447645"/>
          </a:xfrm>
          <a:prstGeom prst="rect">
            <a:avLst/>
          </a:prstGeom>
          <a:noFill/>
        </p:spPr>
        <p:txBody>
          <a:bodyPr wrap="square">
            <a:spAutoFit/>
          </a:bodyPr>
          <a:lstStyle/>
          <a:p>
            <a:pPr algn="l" fontAlgn="base"/>
            <a:r>
              <a:rPr lang="en-US" sz="2600" b="1" i="0" dirty="0">
                <a:effectLst/>
                <a:latin typeface="Bookman Old Style" panose="02050604050505020204" pitchFamily="18" charset="0"/>
              </a:rPr>
              <a:t>Horse Power is unit to measure</a:t>
            </a:r>
          </a:p>
          <a:p>
            <a:pPr marL="514350" indent="-514350" algn="l" fontAlgn="base">
              <a:buAutoNum type="alphaLcPeriod"/>
            </a:pPr>
            <a:r>
              <a:rPr lang="en-US" sz="2600" b="1" dirty="0">
                <a:latin typeface="Bookman Old Style" panose="02050604050505020204" pitchFamily="18" charset="0"/>
              </a:rPr>
              <a:t>Power of engine</a:t>
            </a:r>
          </a:p>
          <a:p>
            <a:pPr marL="514350" indent="-514350" algn="l" fontAlgn="base">
              <a:buAutoNum type="alphaLcPeriod"/>
            </a:pPr>
            <a:r>
              <a:rPr lang="en-US" sz="2600" b="1" dirty="0">
                <a:latin typeface="Bookman Old Style" panose="02050604050505020204" pitchFamily="18" charset="0"/>
              </a:rPr>
              <a:t>Power of lens</a:t>
            </a:r>
          </a:p>
          <a:p>
            <a:pPr marL="514350" indent="-514350" algn="l" fontAlgn="base">
              <a:buAutoNum type="alphaLcPeriod"/>
            </a:pPr>
            <a:r>
              <a:rPr lang="en-US" sz="2600" b="1" dirty="0">
                <a:latin typeface="Bookman Old Style" panose="02050604050505020204" pitchFamily="18" charset="0"/>
              </a:rPr>
              <a:t>Electric Power</a:t>
            </a:r>
          </a:p>
          <a:p>
            <a:pPr marL="514350" indent="-514350" algn="l" fontAlgn="base">
              <a:buAutoNum type="alphaLcPeriod"/>
            </a:pPr>
            <a:r>
              <a:rPr lang="en-US" sz="2600" b="1" dirty="0">
                <a:latin typeface="Bookman Old Style" panose="02050604050505020204" pitchFamily="18" charset="0"/>
              </a:rPr>
              <a:t>all of the above</a:t>
            </a:r>
          </a:p>
          <a:p>
            <a:pPr fontAlgn="base"/>
            <a:endParaRPr lang="en-US" sz="2600" b="1" dirty="0">
              <a:solidFill>
                <a:srgbClr val="FFFF00"/>
              </a:solidFill>
              <a:latin typeface="Bookman Old Style" panose="02050604050505020204" pitchFamily="18" charset="0"/>
            </a:endParaRPr>
          </a:p>
          <a:p>
            <a:pPr fontAlgn="base"/>
            <a:r>
              <a:rPr lang="hi-IN" sz="2800" b="1" dirty="0">
                <a:solidFill>
                  <a:srgbClr val="FFFF00"/>
                </a:solidFill>
                <a:effectLst/>
                <a:latin typeface="Bookman Old Style" panose="02050604050505020204" pitchFamily="18" charset="0"/>
                <a:cs typeface="Nirmala UI" panose="020B0502040204020203" pitchFamily="34" charset="0"/>
              </a:rPr>
              <a:t>हॉर्स पावर मापने के लिए इकाई है </a:t>
            </a:r>
            <a:endParaRPr lang="en-US" sz="2800" b="1" dirty="0">
              <a:solidFill>
                <a:srgbClr val="FFFF00"/>
              </a:solidFill>
              <a:effectLst/>
              <a:latin typeface="Bookman Old Style" panose="02050604050505020204" pitchFamily="18" charset="0"/>
              <a:cs typeface="Nirmala UI" panose="020B0502040204020203" pitchFamily="34" charset="0"/>
            </a:endParaRPr>
          </a:p>
          <a:p>
            <a:pPr marL="514350" indent="-514350" fontAlgn="base">
              <a:buFont typeface="+mj-lt"/>
              <a:buAutoNum type="alphaLcPeriod"/>
            </a:pPr>
            <a:r>
              <a:rPr lang="hi-IN" sz="2800" b="1" dirty="0">
                <a:solidFill>
                  <a:srgbClr val="FFFF00"/>
                </a:solidFill>
                <a:effectLst/>
                <a:latin typeface="Bookman Old Style" panose="02050604050505020204" pitchFamily="18" charset="0"/>
                <a:cs typeface="Nirmala UI" panose="020B0502040204020203" pitchFamily="34" charset="0"/>
              </a:rPr>
              <a:t>इंजन की शक्ति </a:t>
            </a:r>
            <a:endParaRPr lang="en-US" sz="2800" b="1" dirty="0">
              <a:solidFill>
                <a:srgbClr val="FFFF00"/>
              </a:solidFill>
              <a:effectLst/>
              <a:latin typeface="Bookman Old Style" panose="02050604050505020204" pitchFamily="18" charset="0"/>
              <a:cs typeface="Nirmala UI" panose="020B0502040204020203" pitchFamily="34" charset="0"/>
            </a:endParaRPr>
          </a:p>
          <a:p>
            <a:pPr marL="514350" indent="-514350" fontAlgn="base">
              <a:buFont typeface="+mj-lt"/>
              <a:buAutoNum type="alphaLcPeriod"/>
            </a:pPr>
            <a:r>
              <a:rPr lang="hi-IN" sz="2800" b="1" dirty="0">
                <a:solidFill>
                  <a:srgbClr val="FFFF00"/>
                </a:solidFill>
                <a:effectLst/>
                <a:latin typeface="Bookman Old Style" panose="02050604050505020204" pitchFamily="18" charset="0"/>
                <a:cs typeface="Nirmala UI" panose="020B0502040204020203" pitchFamily="34" charset="0"/>
              </a:rPr>
              <a:t>लेंस की शक्ति </a:t>
            </a:r>
            <a:endParaRPr lang="en-US" sz="2800" b="1" dirty="0">
              <a:solidFill>
                <a:srgbClr val="FFFF00"/>
              </a:solidFill>
              <a:effectLst/>
              <a:latin typeface="Bookman Old Style" panose="02050604050505020204" pitchFamily="18" charset="0"/>
              <a:cs typeface="Nirmala UI" panose="020B0502040204020203" pitchFamily="34" charset="0"/>
            </a:endParaRPr>
          </a:p>
          <a:p>
            <a:pPr marL="514350" indent="-514350" fontAlgn="base">
              <a:buFont typeface="+mj-lt"/>
              <a:buAutoNum type="alphaLcPeriod"/>
            </a:pPr>
            <a:r>
              <a:rPr lang="hi-IN" sz="2800" b="1" dirty="0">
                <a:solidFill>
                  <a:srgbClr val="FFFF00"/>
                </a:solidFill>
                <a:effectLst/>
                <a:latin typeface="Bookman Old Style" panose="02050604050505020204" pitchFamily="18" charset="0"/>
                <a:cs typeface="Nirmala UI" panose="020B0502040204020203" pitchFamily="34" charset="0"/>
              </a:rPr>
              <a:t>बिजली की शक्ति </a:t>
            </a:r>
            <a:endParaRPr lang="en-US" sz="2800" b="1" dirty="0">
              <a:solidFill>
                <a:srgbClr val="FFFF00"/>
              </a:solidFill>
              <a:effectLst/>
              <a:latin typeface="Bookman Old Style" panose="02050604050505020204" pitchFamily="18" charset="0"/>
              <a:cs typeface="Nirmala UI" panose="020B0502040204020203" pitchFamily="34" charset="0"/>
            </a:endParaRPr>
          </a:p>
          <a:p>
            <a:pPr marL="514350" indent="-514350" fontAlgn="base">
              <a:buFont typeface="+mj-lt"/>
              <a:buAutoNum type="alphaLcPeriod"/>
            </a:pPr>
            <a:r>
              <a:rPr lang="hi-IN" sz="2800" b="1" dirty="0">
                <a:solidFill>
                  <a:srgbClr val="FFFF00"/>
                </a:solidFill>
                <a:effectLst/>
                <a:latin typeface="Bookman Old Style" panose="02050604050505020204" pitchFamily="18" charset="0"/>
                <a:cs typeface="Nirmala UI" panose="020B0502040204020203" pitchFamily="34" charset="0"/>
              </a:rPr>
              <a:t>उपर्युक्त सभी</a:t>
            </a:r>
          </a:p>
          <a:p>
            <a:pPr fontAlgn="base"/>
            <a:r>
              <a:rPr lang="hi-IN" sz="2600" b="1" dirty="0">
                <a:solidFill>
                  <a:srgbClr val="FFFF00"/>
                </a:solidFill>
                <a:latin typeface="Bookman Old Style" panose="02050604050505020204" pitchFamily="18" charset="0"/>
              </a:rPr>
              <a:t>
</a:t>
            </a:r>
            <a:endParaRPr lang="en-US" sz="2600" b="1" i="0" dirty="0">
              <a:solidFill>
                <a:srgbClr val="FFFF00"/>
              </a:solidFill>
              <a:effectLst/>
              <a:latin typeface="Bookman Old Style" panose="02050604050505020204" pitchFamily="18" charset="0"/>
            </a:endParaRPr>
          </a:p>
        </p:txBody>
      </p:sp>
      <p:pic>
        <p:nvPicPr>
          <p:cNvPr id="7170" name="Picture 2">
            <a:extLst>
              <a:ext uri="{FF2B5EF4-FFF2-40B4-BE49-F238E27FC236}">
                <a16:creationId xmlns:a16="http://schemas.microsoft.com/office/drawing/2014/main" id="{7F1B2D4A-E836-2E9C-1949-DEEB8FA420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5895" y="1906281"/>
            <a:ext cx="1725178" cy="1383279"/>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72878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2262284" y="1282421"/>
            <a:ext cx="11752732" cy="3600986"/>
          </a:xfrm>
          <a:prstGeom prst="rect">
            <a:avLst/>
          </a:prstGeom>
          <a:noFill/>
        </p:spPr>
        <p:txBody>
          <a:bodyPr wrap="square" rtlCol="0">
            <a:spAutoFit/>
          </a:bodyPr>
          <a:lstStyle/>
          <a:p>
            <a:r>
              <a:rPr lang="en-US" sz="3800" b="1" dirty="0">
                <a:solidFill>
                  <a:srgbClr val="FFFF00"/>
                </a:solidFill>
                <a:latin typeface="Kruti Dev 010" pitchFamily="2" charset="0"/>
                <a:cs typeface="Times New Roman" panose="02020603050405020304" pitchFamily="18" charset="0"/>
              </a:rPr>
              <a:t>/</a:t>
            </a:r>
            <a:r>
              <a:rPr lang="en-US" sz="3800" b="1" dirty="0" err="1">
                <a:solidFill>
                  <a:srgbClr val="FFFF00"/>
                </a:solidFill>
                <a:latin typeface="Kruti Dev 010" pitchFamily="2" charset="0"/>
                <a:cs typeface="Times New Roman" panose="02020603050405020304" pitchFamily="18" charset="0"/>
              </a:rPr>
              <a:t>ofu</a:t>
            </a:r>
            <a:r>
              <a:rPr lang="en-US" sz="3800" b="1" dirty="0">
                <a:solidFill>
                  <a:srgbClr val="FFFF00"/>
                </a:solidFill>
                <a:latin typeface="Kruti Dev 010" pitchFamily="2" charset="0"/>
                <a:cs typeface="Times New Roman" panose="02020603050405020304" pitchFamily="18" charset="0"/>
              </a:rPr>
              <a:t> </a:t>
            </a:r>
            <a:r>
              <a:rPr lang="en-US" sz="3800" b="1" dirty="0" err="1">
                <a:solidFill>
                  <a:srgbClr val="FFFF00"/>
                </a:solidFill>
                <a:latin typeface="Kruti Dev 010" pitchFamily="2" charset="0"/>
                <a:cs typeface="Times New Roman" panose="02020603050405020304" pitchFamily="18" charset="0"/>
              </a:rPr>
              <a:t>gok</a:t>
            </a:r>
            <a:r>
              <a:rPr lang="en-US" sz="3800" b="1" dirty="0">
                <a:solidFill>
                  <a:srgbClr val="FFFF00"/>
                </a:solidFill>
                <a:latin typeface="Kruti Dev 010" pitchFamily="2" charset="0"/>
                <a:cs typeface="Times New Roman" panose="02020603050405020304" pitchFamily="18" charset="0"/>
              </a:rPr>
              <a:t> </a:t>
            </a:r>
            <a:r>
              <a:rPr lang="en-US" sz="3800" b="1" dirty="0" err="1">
                <a:solidFill>
                  <a:srgbClr val="FFFF00"/>
                </a:solidFill>
                <a:latin typeface="Kruti Dev 010" pitchFamily="2" charset="0"/>
                <a:cs typeface="Times New Roman" panose="02020603050405020304" pitchFamily="18" charset="0"/>
              </a:rPr>
              <a:t>esa</a:t>
            </a:r>
            <a:r>
              <a:rPr lang="en-US" sz="3800" b="1" dirty="0">
                <a:solidFill>
                  <a:srgbClr val="FFFF00"/>
                </a:solidFill>
                <a:latin typeface="Kruti Dev 010" pitchFamily="2" charset="0"/>
                <a:cs typeface="Times New Roman" panose="02020603050405020304" pitchFamily="18" charset="0"/>
              </a:rPr>
              <a:t> </a:t>
            </a:r>
            <a:r>
              <a:rPr lang="en-US" sz="3800" b="1" dirty="0" err="1">
                <a:solidFill>
                  <a:srgbClr val="FFFF00"/>
                </a:solidFill>
                <a:latin typeface="Kruti Dev 010" pitchFamily="2" charset="0"/>
                <a:cs typeface="Times New Roman" panose="02020603050405020304" pitchFamily="18" charset="0"/>
              </a:rPr>
              <a:t>rsth</a:t>
            </a:r>
            <a:r>
              <a:rPr lang="en-US" sz="3800" b="1" dirty="0">
                <a:solidFill>
                  <a:srgbClr val="FFFF00"/>
                </a:solidFill>
                <a:latin typeface="Kruti Dev 010" pitchFamily="2" charset="0"/>
                <a:cs typeface="Times New Roman" panose="02020603050405020304" pitchFamily="18" charset="0"/>
              </a:rPr>
              <a:t> ls </a:t>
            </a:r>
            <a:r>
              <a:rPr lang="en-US" sz="3800" b="1" dirty="0" err="1">
                <a:solidFill>
                  <a:srgbClr val="FFFF00"/>
                </a:solidFill>
                <a:latin typeface="Kruti Dev 010" pitchFamily="2" charset="0"/>
                <a:cs typeface="Times New Roman" panose="02020603050405020304" pitchFamily="18" charset="0"/>
              </a:rPr>
              <a:t>xfr</a:t>
            </a:r>
            <a:r>
              <a:rPr lang="en-US" sz="3800" b="1" dirty="0">
                <a:solidFill>
                  <a:srgbClr val="FFFF00"/>
                </a:solidFill>
                <a:latin typeface="Kruti Dev 010" pitchFamily="2" charset="0"/>
                <a:cs typeface="Times New Roman" panose="02020603050405020304" pitchFamily="18" charset="0"/>
              </a:rPr>
              <a:t> </a:t>
            </a:r>
            <a:r>
              <a:rPr lang="en-US" sz="3800" b="1" dirty="0" err="1">
                <a:solidFill>
                  <a:srgbClr val="FFFF00"/>
                </a:solidFill>
                <a:latin typeface="Kruti Dev 010" pitchFamily="2" charset="0"/>
                <a:cs typeface="Times New Roman" panose="02020603050405020304" pitchFamily="18" charset="0"/>
              </a:rPr>
              <a:t>djsxh</a:t>
            </a:r>
            <a:r>
              <a:rPr lang="en-US" sz="3800" b="1" dirty="0">
                <a:solidFill>
                  <a:srgbClr val="FFFF00"/>
                </a:solidFill>
                <a:latin typeface="Kruti Dev 010" pitchFamily="2" charset="0"/>
                <a:cs typeface="Times New Roman" panose="02020603050405020304" pitchFamily="18" charset="0"/>
              </a:rPr>
              <a:t> </a:t>
            </a:r>
            <a:r>
              <a:rPr lang="en-US" sz="3800" b="1" dirty="0" err="1">
                <a:solidFill>
                  <a:srgbClr val="FFFF00"/>
                </a:solidFill>
                <a:latin typeface="Kruti Dev 010" pitchFamily="2" charset="0"/>
                <a:cs typeface="Times New Roman" panose="02020603050405020304" pitchFamily="18" charset="0"/>
              </a:rPr>
              <a:t>tc</a:t>
            </a:r>
            <a:endParaRPr lang="en-IN" sz="3800" b="1" dirty="0">
              <a:solidFill>
                <a:srgbClr val="FFFF00"/>
              </a:solidFill>
              <a:latin typeface="Times New Roman" panose="02020603050405020304" pitchFamily="18" charset="0"/>
              <a:cs typeface="Times New Roman" panose="02020603050405020304" pitchFamily="18" charset="0"/>
            </a:endParaRPr>
          </a:p>
          <a:p>
            <a:r>
              <a:rPr lang="en-US" sz="3800" b="1" dirty="0">
                <a:solidFill>
                  <a:srgbClr val="FFFF00"/>
                </a:solidFill>
                <a:latin typeface="Times New Roman" panose="02020603050405020304" pitchFamily="18" charset="0"/>
                <a:cs typeface="Times New Roman" panose="02020603050405020304" pitchFamily="18" charset="0"/>
              </a:rPr>
              <a:t>Sound will travel faster in air when </a:t>
            </a:r>
          </a:p>
          <a:p>
            <a:r>
              <a:rPr lang="en-IN" sz="3800" b="1" dirty="0">
                <a:latin typeface="Times New Roman" panose="02020603050405020304" pitchFamily="18" charset="0"/>
                <a:cs typeface="Times New Roman" panose="02020603050405020304" pitchFamily="18" charset="0"/>
              </a:rPr>
              <a:t>(a) frequency is high/ </a:t>
            </a:r>
            <a:r>
              <a:rPr lang="en-IN" sz="3800" b="1" dirty="0" err="1">
                <a:latin typeface="Kruti Dev 010" pitchFamily="2" charset="0"/>
                <a:cs typeface="Times New Roman" panose="02020603050405020304" pitchFamily="18" charset="0"/>
              </a:rPr>
              <a:t>vko`fÙk</a:t>
            </a:r>
            <a:r>
              <a:rPr lang="en-IN" sz="3800" b="1" dirty="0">
                <a:latin typeface="Kruti Dev 010" pitchFamily="2" charset="0"/>
                <a:cs typeface="Times New Roman" panose="02020603050405020304" pitchFamily="18" charset="0"/>
              </a:rPr>
              <a:t> </a:t>
            </a:r>
            <a:r>
              <a:rPr lang="en-IN" sz="3800" b="1" dirty="0" err="1">
                <a:latin typeface="Kruti Dev 010" pitchFamily="2" charset="0"/>
                <a:cs typeface="Times New Roman" panose="02020603050405020304" pitchFamily="18" charset="0"/>
              </a:rPr>
              <a:t>vf</a:t>
            </a:r>
            <a:r>
              <a:rPr lang="en-IN" sz="3800" b="1" dirty="0">
                <a:latin typeface="Kruti Dev 010" pitchFamily="2" charset="0"/>
                <a:cs typeface="Times New Roman" panose="02020603050405020304" pitchFamily="18" charset="0"/>
              </a:rPr>
              <a:t>/</a:t>
            </a:r>
            <a:r>
              <a:rPr lang="en-IN" sz="3800" b="1" dirty="0" err="1">
                <a:latin typeface="Kruti Dev 010" pitchFamily="2" charset="0"/>
                <a:cs typeface="Times New Roman" panose="02020603050405020304" pitchFamily="18" charset="0"/>
              </a:rPr>
              <a:t>kd</a:t>
            </a:r>
            <a:r>
              <a:rPr lang="en-IN" sz="3800" b="1" dirty="0">
                <a:latin typeface="Kruti Dev 010" pitchFamily="2" charset="0"/>
                <a:cs typeface="Times New Roman" panose="02020603050405020304" pitchFamily="18" charset="0"/>
              </a:rPr>
              <a:t> </a:t>
            </a:r>
            <a:r>
              <a:rPr lang="en-IN" sz="3800" b="1" dirty="0" err="1">
                <a:latin typeface="Kruti Dev 010" pitchFamily="2" charset="0"/>
                <a:cs typeface="Times New Roman" panose="02020603050405020304" pitchFamily="18" charset="0"/>
              </a:rPr>
              <a:t>gks</a:t>
            </a:r>
            <a:r>
              <a:rPr lang="en-IN" sz="3800" b="1" dirty="0">
                <a:latin typeface="Kruti Dev 010" pitchFamily="2" charset="0"/>
                <a:cs typeface="Times New Roman" panose="02020603050405020304" pitchFamily="18" charset="0"/>
              </a:rPr>
              <a:t> </a:t>
            </a:r>
          </a:p>
          <a:p>
            <a:r>
              <a:rPr lang="en-IN" sz="3800" b="1" dirty="0">
                <a:latin typeface="Times New Roman" panose="02020603050405020304" pitchFamily="18" charset="0"/>
                <a:cs typeface="Times New Roman" panose="02020603050405020304" pitchFamily="18" charset="0"/>
              </a:rPr>
              <a:t>(b) wavelength is minimum / </a:t>
            </a:r>
            <a:r>
              <a:rPr lang="en-IN" sz="3800" b="1" dirty="0" err="1">
                <a:latin typeface="Kruti Dev 010" pitchFamily="2" charset="0"/>
                <a:cs typeface="Times New Roman" panose="02020603050405020304" pitchFamily="18" charset="0"/>
              </a:rPr>
              <a:t>rjaxnS</a:t>
            </a:r>
            <a:r>
              <a:rPr lang="en-IN" sz="3800" b="1" dirty="0">
                <a:latin typeface="Kruti Dev 010" pitchFamily="2" charset="0"/>
                <a:cs typeface="Times New Roman" panose="02020603050405020304" pitchFamily="18" charset="0"/>
              </a:rPr>
              <a:t>/;Z </a:t>
            </a:r>
            <a:r>
              <a:rPr lang="en-IN" sz="3800" b="1" dirty="0" err="1">
                <a:latin typeface="Kruti Dev 010" pitchFamily="2" charset="0"/>
                <a:cs typeface="Times New Roman" panose="02020603050405020304" pitchFamily="18" charset="0"/>
              </a:rPr>
              <a:t>U;wure</a:t>
            </a:r>
            <a:r>
              <a:rPr lang="en-IN" sz="3800" b="1" dirty="0">
                <a:latin typeface="Kruti Dev 010" pitchFamily="2" charset="0"/>
                <a:cs typeface="Times New Roman" panose="02020603050405020304" pitchFamily="18" charset="0"/>
              </a:rPr>
              <a:t> </a:t>
            </a:r>
            <a:r>
              <a:rPr lang="en-IN" sz="3800" b="1" dirty="0" err="1">
                <a:latin typeface="Kruti Dev 010" pitchFamily="2" charset="0"/>
                <a:cs typeface="Times New Roman" panose="02020603050405020304" pitchFamily="18" charset="0"/>
              </a:rPr>
              <a:t>gks</a:t>
            </a:r>
            <a:endParaRPr lang="en-IN" sz="3800" b="1" dirty="0">
              <a:latin typeface="Kruti Dev 010" pitchFamily="2" charset="0"/>
              <a:cs typeface="Times New Roman" panose="02020603050405020304" pitchFamily="18" charset="0"/>
            </a:endParaRPr>
          </a:p>
          <a:p>
            <a:r>
              <a:rPr lang="en-IN" sz="3800" b="1" dirty="0">
                <a:latin typeface="Times New Roman" panose="02020603050405020304" pitchFamily="18" charset="0"/>
                <a:cs typeface="Times New Roman" panose="02020603050405020304" pitchFamily="18" charset="0"/>
              </a:rPr>
              <a:t>(c) the tone is minimum / </a:t>
            </a:r>
            <a:r>
              <a:rPr lang="en-IN" sz="3800" b="1" dirty="0" err="1">
                <a:latin typeface="Kruti Dev 010" pitchFamily="2" charset="0"/>
                <a:cs typeface="Times New Roman" panose="02020603050405020304" pitchFamily="18" charset="0"/>
              </a:rPr>
              <a:t>Lojeku</a:t>
            </a:r>
            <a:r>
              <a:rPr lang="en-IN" sz="3800" b="1" dirty="0">
                <a:latin typeface="Kruti Dev 010" pitchFamily="2" charset="0"/>
                <a:cs typeface="Times New Roman" panose="02020603050405020304" pitchFamily="18" charset="0"/>
              </a:rPr>
              <a:t> </a:t>
            </a:r>
            <a:r>
              <a:rPr lang="en-IN" sz="3800" b="1" dirty="0" err="1">
                <a:latin typeface="Kruti Dev 010" pitchFamily="2" charset="0"/>
                <a:cs typeface="Times New Roman" panose="02020603050405020304" pitchFamily="18" charset="0"/>
              </a:rPr>
              <a:t>U;wure</a:t>
            </a:r>
            <a:r>
              <a:rPr lang="en-IN" sz="3800" b="1" dirty="0">
                <a:latin typeface="Kruti Dev 010" pitchFamily="2" charset="0"/>
                <a:cs typeface="Times New Roman" panose="02020603050405020304" pitchFamily="18" charset="0"/>
              </a:rPr>
              <a:t> </a:t>
            </a:r>
            <a:r>
              <a:rPr lang="en-IN" sz="3800" b="1" dirty="0" err="1">
                <a:latin typeface="Kruti Dev 010" pitchFamily="2" charset="0"/>
                <a:cs typeface="Times New Roman" panose="02020603050405020304" pitchFamily="18" charset="0"/>
              </a:rPr>
              <a:t>gks</a:t>
            </a:r>
            <a:r>
              <a:rPr lang="en-IN" sz="3800" b="1" dirty="0">
                <a:latin typeface="Kruti Dev 010" pitchFamily="2" charset="0"/>
                <a:cs typeface="Times New Roman" panose="02020603050405020304" pitchFamily="18" charset="0"/>
              </a:rPr>
              <a:t> </a:t>
            </a:r>
          </a:p>
          <a:p>
            <a:r>
              <a:rPr lang="en-IN" sz="3800" b="1" dirty="0">
                <a:latin typeface="Times New Roman" panose="02020603050405020304" pitchFamily="18" charset="0"/>
                <a:cs typeface="Times New Roman" panose="02020603050405020304" pitchFamily="18" charset="0"/>
              </a:rPr>
              <a:t>(d) humidity is high/ </a:t>
            </a:r>
            <a:r>
              <a:rPr lang="en-IN" sz="3800" b="1" dirty="0" err="1">
                <a:latin typeface="Kruti Dev 010" pitchFamily="2" charset="0"/>
                <a:cs typeface="Times New Roman" panose="02020603050405020304" pitchFamily="18" charset="0"/>
              </a:rPr>
              <a:t>vknzZrk</a:t>
            </a:r>
            <a:r>
              <a:rPr lang="en-IN" sz="3800" b="1" dirty="0">
                <a:latin typeface="Kruti Dev 010" pitchFamily="2" charset="0"/>
                <a:cs typeface="Times New Roman" panose="02020603050405020304" pitchFamily="18" charset="0"/>
              </a:rPr>
              <a:t> </a:t>
            </a:r>
            <a:r>
              <a:rPr lang="en-IN" sz="3800" b="1" dirty="0" err="1">
                <a:latin typeface="Kruti Dev 010" pitchFamily="2" charset="0"/>
                <a:cs typeface="Times New Roman" panose="02020603050405020304" pitchFamily="18" charset="0"/>
              </a:rPr>
              <a:t>mPp</a:t>
            </a:r>
            <a:r>
              <a:rPr lang="en-IN" sz="3800" b="1" dirty="0">
                <a:latin typeface="Kruti Dev 010" pitchFamily="2" charset="0"/>
                <a:cs typeface="Times New Roman" panose="02020603050405020304" pitchFamily="18" charset="0"/>
              </a:rPr>
              <a:t> </a:t>
            </a:r>
            <a:r>
              <a:rPr lang="en-IN" sz="3800" b="1" dirty="0" err="1">
                <a:latin typeface="Kruti Dev 010" pitchFamily="2" charset="0"/>
                <a:cs typeface="Times New Roman" panose="02020603050405020304" pitchFamily="18" charset="0"/>
              </a:rPr>
              <a:t>gks</a:t>
            </a:r>
            <a:endParaRPr lang="en-IN" sz="3800"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283085699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505957" y="876258"/>
            <a:ext cx="11395165" cy="5355312"/>
          </a:xfrm>
          <a:prstGeom prst="rect">
            <a:avLst/>
          </a:prstGeom>
          <a:noFill/>
        </p:spPr>
        <p:txBody>
          <a:bodyPr wrap="square" rtlCol="0">
            <a:spAutoFit/>
          </a:bodyPr>
          <a:lstStyle/>
          <a:p>
            <a:r>
              <a:rPr lang="en-IN" sz="3800" b="1" dirty="0" err="1">
                <a:solidFill>
                  <a:srgbClr val="FFFF00"/>
                </a:solidFill>
                <a:latin typeface="Kruti Dev 010" pitchFamily="2" charset="0"/>
                <a:cs typeface="Times New Roman" panose="02020603050405020304" pitchFamily="18" charset="0"/>
              </a:rPr>
              <a:t>Li’V</a:t>
            </a:r>
            <a:r>
              <a:rPr lang="en-IN" sz="3800" b="1" dirty="0">
                <a:solidFill>
                  <a:srgbClr val="FFFF00"/>
                </a:solidFill>
                <a:latin typeface="Kruti Dev 010" pitchFamily="2" charset="0"/>
                <a:cs typeface="Times New Roman" panose="02020603050405020304" pitchFamily="18" charset="0"/>
              </a:rPr>
              <a:t> </a:t>
            </a:r>
            <a:r>
              <a:rPr lang="en-IN" sz="3800" b="1" dirty="0" err="1">
                <a:solidFill>
                  <a:srgbClr val="FFFF00"/>
                </a:solidFill>
                <a:latin typeface="Kruti Dev 010" pitchFamily="2" charset="0"/>
                <a:cs typeface="Times New Roman" panose="02020603050405020304" pitchFamily="18" charset="0"/>
              </a:rPr>
              <a:t>xwat</a:t>
            </a:r>
            <a:r>
              <a:rPr lang="en-IN" sz="3800" b="1" dirty="0">
                <a:solidFill>
                  <a:srgbClr val="FFFF00"/>
                </a:solidFill>
                <a:latin typeface="Kruti Dev 010" pitchFamily="2" charset="0"/>
                <a:cs typeface="Times New Roman" panose="02020603050405020304" pitchFamily="18" charset="0"/>
              </a:rPr>
              <a:t> </a:t>
            </a:r>
            <a:r>
              <a:rPr lang="en-IN" sz="3800" b="1" dirty="0" err="1">
                <a:solidFill>
                  <a:srgbClr val="FFFF00"/>
                </a:solidFill>
                <a:latin typeface="Kruti Dev 010" pitchFamily="2" charset="0"/>
                <a:cs typeface="Times New Roman" panose="02020603050405020304" pitchFamily="18" charset="0"/>
              </a:rPr>
              <a:t>lquus</a:t>
            </a:r>
            <a:r>
              <a:rPr lang="en-IN" sz="3800" b="1" dirty="0">
                <a:solidFill>
                  <a:srgbClr val="FFFF00"/>
                </a:solidFill>
                <a:latin typeface="Kruti Dev 010" pitchFamily="2" charset="0"/>
                <a:cs typeface="Times New Roman" panose="02020603050405020304" pitchFamily="18" charset="0"/>
              </a:rPr>
              <a:t> ds </a:t>
            </a:r>
            <a:r>
              <a:rPr lang="en-IN" sz="3800" b="1" dirty="0" err="1">
                <a:solidFill>
                  <a:srgbClr val="FFFF00"/>
                </a:solidFill>
                <a:latin typeface="Kruti Dev 010" pitchFamily="2" charset="0"/>
                <a:cs typeface="Times New Roman" panose="02020603050405020304" pitchFamily="18" charset="0"/>
              </a:rPr>
              <a:t>fy</a:t>
            </a:r>
            <a:r>
              <a:rPr lang="en-IN" sz="3800" b="1" dirty="0">
                <a:solidFill>
                  <a:srgbClr val="FFFF00"/>
                </a:solidFill>
                <a:latin typeface="Kruti Dev 010" pitchFamily="2" charset="0"/>
                <a:cs typeface="Times New Roman" panose="02020603050405020304" pitchFamily="18" charset="0"/>
              </a:rPr>
              <a:t>,] </a:t>
            </a:r>
            <a:r>
              <a:rPr lang="en-IN" sz="3800" b="1" dirty="0" err="1">
                <a:solidFill>
                  <a:srgbClr val="FFFF00"/>
                </a:solidFill>
                <a:latin typeface="Kruti Dev 010" pitchFamily="2" charset="0"/>
                <a:cs typeface="Times New Roman" panose="02020603050405020304" pitchFamily="18" charset="0"/>
              </a:rPr>
              <a:t>ewy</a:t>
            </a:r>
            <a:r>
              <a:rPr lang="en-IN" sz="3800" b="1" dirty="0">
                <a:solidFill>
                  <a:srgbClr val="FFFF00"/>
                </a:solidFill>
                <a:latin typeface="Kruti Dev 010" pitchFamily="2" charset="0"/>
                <a:cs typeface="Times New Roman" panose="02020603050405020304" pitchFamily="18" charset="0"/>
              </a:rPr>
              <a:t> /</a:t>
            </a:r>
            <a:r>
              <a:rPr lang="en-IN" sz="3800" b="1" dirty="0" err="1">
                <a:solidFill>
                  <a:srgbClr val="FFFF00"/>
                </a:solidFill>
                <a:latin typeface="Kruti Dev 010" pitchFamily="2" charset="0"/>
                <a:cs typeface="Times New Roman" panose="02020603050405020304" pitchFamily="18" charset="0"/>
              </a:rPr>
              <a:t>ofu</a:t>
            </a:r>
            <a:r>
              <a:rPr lang="en-IN" sz="3800" b="1" dirty="0">
                <a:solidFill>
                  <a:srgbClr val="FFFF00"/>
                </a:solidFill>
                <a:latin typeface="Kruti Dev 010" pitchFamily="2" charset="0"/>
                <a:cs typeface="Times New Roman" panose="02020603050405020304" pitchFamily="18" charset="0"/>
              </a:rPr>
              <a:t> </a:t>
            </a:r>
            <a:r>
              <a:rPr lang="en-IN" sz="3800" b="1" dirty="0" err="1">
                <a:solidFill>
                  <a:srgbClr val="FFFF00"/>
                </a:solidFill>
                <a:latin typeface="Kruti Dev 010" pitchFamily="2" charset="0"/>
                <a:cs typeface="Times New Roman" panose="02020603050405020304" pitchFamily="18" charset="0"/>
              </a:rPr>
              <a:t>vkSj</a:t>
            </a:r>
            <a:r>
              <a:rPr lang="en-IN" sz="3800" b="1" dirty="0">
                <a:solidFill>
                  <a:srgbClr val="FFFF00"/>
                </a:solidFill>
                <a:latin typeface="Kruti Dev 010" pitchFamily="2" charset="0"/>
                <a:cs typeface="Times New Roman" panose="02020603050405020304" pitchFamily="18" charset="0"/>
              </a:rPr>
              <a:t> </a:t>
            </a:r>
            <a:r>
              <a:rPr lang="en-IN" sz="3800" b="1" dirty="0" err="1">
                <a:solidFill>
                  <a:srgbClr val="FFFF00"/>
                </a:solidFill>
                <a:latin typeface="Kruti Dev 010" pitchFamily="2" charset="0"/>
                <a:cs typeface="Times New Roman" panose="02020603050405020304" pitchFamily="18" charset="0"/>
              </a:rPr>
              <a:t>izfr</a:t>
            </a:r>
            <a:r>
              <a:rPr lang="en-IN" sz="3800" b="1" dirty="0">
                <a:solidFill>
                  <a:srgbClr val="FFFF00"/>
                </a:solidFill>
                <a:latin typeface="Kruti Dev 010" pitchFamily="2" charset="0"/>
                <a:cs typeface="Times New Roman" panose="02020603050405020304" pitchFamily="18" charset="0"/>
              </a:rPr>
              <a:t>/</a:t>
            </a:r>
            <a:r>
              <a:rPr lang="en-IN" sz="3800" b="1" dirty="0" err="1">
                <a:solidFill>
                  <a:srgbClr val="FFFF00"/>
                </a:solidFill>
                <a:latin typeface="Kruti Dev 010" pitchFamily="2" charset="0"/>
                <a:cs typeface="Times New Roman" panose="02020603050405020304" pitchFamily="18" charset="0"/>
              </a:rPr>
              <a:t>ofur</a:t>
            </a:r>
            <a:r>
              <a:rPr lang="en-IN" sz="3800" b="1" dirty="0">
                <a:solidFill>
                  <a:srgbClr val="FFFF00"/>
                </a:solidFill>
                <a:latin typeface="Kruti Dev 010" pitchFamily="2" charset="0"/>
                <a:cs typeface="Times New Roman" panose="02020603050405020304" pitchFamily="18" charset="0"/>
              </a:rPr>
              <a:t> /</a:t>
            </a:r>
            <a:r>
              <a:rPr lang="en-IN" sz="3800" b="1" dirty="0" err="1">
                <a:solidFill>
                  <a:srgbClr val="FFFF00"/>
                </a:solidFill>
                <a:latin typeface="Kruti Dev 010" pitchFamily="2" charset="0"/>
                <a:cs typeface="Times New Roman" panose="02020603050405020304" pitchFamily="18" charset="0"/>
              </a:rPr>
              <a:t>ofu</a:t>
            </a:r>
            <a:r>
              <a:rPr lang="en-IN" sz="3800" b="1" dirty="0">
                <a:solidFill>
                  <a:srgbClr val="FFFF00"/>
                </a:solidFill>
                <a:latin typeface="Kruti Dev 010" pitchFamily="2" charset="0"/>
                <a:cs typeface="Times New Roman" panose="02020603050405020304" pitchFamily="18" charset="0"/>
              </a:rPr>
              <a:t> ds </a:t>
            </a:r>
            <a:r>
              <a:rPr lang="en-IN" sz="3800" b="1" dirty="0" err="1">
                <a:solidFill>
                  <a:srgbClr val="FFFF00"/>
                </a:solidFill>
                <a:latin typeface="Kruti Dev 010" pitchFamily="2" charset="0"/>
                <a:cs typeface="Times New Roman" panose="02020603050405020304" pitchFamily="18" charset="0"/>
              </a:rPr>
              <a:t>chp</a:t>
            </a:r>
            <a:r>
              <a:rPr lang="en-IN" sz="3800" b="1" dirty="0">
                <a:solidFill>
                  <a:srgbClr val="FFFF00"/>
                </a:solidFill>
                <a:latin typeface="Kruti Dev 010" pitchFamily="2" charset="0"/>
                <a:cs typeface="Times New Roman" panose="02020603050405020304" pitchFamily="18" charset="0"/>
              </a:rPr>
              <a:t> dk le; </a:t>
            </a:r>
            <a:r>
              <a:rPr lang="en-IN" sz="3800" b="1" dirty="0" err="1">
                <a:solidFill>
                  <a:srgbClr val="FFFF00"/>
                </a:solidFill>
                <a:latin typeface="Kruti Dev 010" pitchFamily="2" charset="0"/>
                <a:cs typeface="Times New Roman" panose="02020603050405020304" pitchFamily="18" charset="0"/>
              </a:rPr>
              <a:t>varjky</a:t>
            </a:r>
            <a:r>
              <a:rPr lang="en-IN" sz="3800" b="1" dirty="0">
                <a:solidFill>
                  <a:srgbClr val="FFFF00"/>
                </a:solidFill>
                <a:latin typeface="Kruti Dev 010" pitchFamily="2" charset="0"/>
                <a:cs typeface="Times New Roman" panose="02020603050405020304" pitchFamily="18" charset="0"/>
              </a:rPr>
              <a:t> </a:t>
            </a:r>
            <a:r>
              <a:rPr lang="en-IN" sz="3800" b="1" dirty="0" err="1">
                <a:solidFill>
                  <a:srgbClr val="FFFF00"/>
                </a:solidFill>
                <a:latin typeface="Kruti Dev 010" pitchFamily="2" charset="0"/>
                <a:cs typeface="Times New Roman" panose="02020603050405020304" pitchFamily="18" charset="0"/>
              </a:rPr>
              <a:t>de&amp;ls&amp;de</a:t>
            </a:r>
            <a:r>
              <a:rPr lang="en-IN" sz="3800" b="1" dirty="0">
                <a:solidFill>
                  <a:srgbClr val="FFFF00"/>
                </a:solidFill>
                <a:latin typeface="Kruti Dev 010" pitchFamily="2" charset="0"/>
                <a:cs typeface="Times New Roman" panose="02020603050405020304" pitchFamily="18" charset="0"/>
              </a:rPr>
              <a:t> </a:t>
            </a:r>
            <a:r>
              <a:rPr lang="en-IN" sz="3800" b="1" dirty="0" err="1">
                <a:solidFill>
                  <a:srgbClr val="FFFF00"/>
                </a:solidFill>
                <a:latin typeface="Kruti Dev 010" pitchFamily="2" charset="0"/>
                <a:cs typeface="Times New Roman" panose="02020603050405020304" pitchFamily="18" charset="0"/>
              </a:rPr>
              <a:t>fdruk</a:t>
            </a:r>
            <a:r>
              <a:rPr lang="en-IN" sz="3800" b="1" dirty="0">
                <a:solidFill>
                  <a:srgbClr val="FFFF00"/>
                </a:solidFill>
                <a:latin typeface="Kruti Dev 010" pitchFamily="2" charset="0"/>
                <a:cs typeface="Times New Roman" panose="02020603050405020304" pitchFamily="18" charset="0"/>
              </a:rPr>
              <a:t> </a:t>
            </a:r>
            <a:r>
              <a:rPr lang="en-IN" sz="3800" b="1" dirty="0" err="1">
                <a:solidFill>
                  <a:srgbClr val="FFFF00"/>
                </a:solidFill>
                <a:latin typeface="Kruti Dev 010" pitchFamily="2" charset="0"/>
                <a:cs typeface="Times New Roman" panose="02020603050405020304" pitchFamily="18" charset="0"/>
              </a:rPr>
              <a:t>gksuk</a:t>
            </a:r>
            <a:r>
              <a:rPr lang="en-IN" sz="3800" b="1" dirty="0">
                <a:solidFill>
                  <a:srgbClr val="FFFF00"/>
                </a:solidFill>
                <a:latin typeface="Kruti Dev 010" pitchFamily="2" charset="0"/>
                <a:cs typeface="Times New Roman" panose="02020603050405020304" pitchFamily="18" charset="0"/>
              </a:rPr>
              <a:t> </a:t>
            </a:r>
            <a:r>
              <a:rPr lang="en-IN" sz="3800" b="1" dirty="0" err="1">
                <a:solidFill>
                  <a:srgbClr val="FFFF00"/>
                </a:solidFill>
                <a:latin typeface="Kruti Dev 010" pitchFamily="2" charset="0"/>
                <a:cs typeface="Times New Roman" panose="02020603050405020304" pitchFamily="18" charset="0"/>
              </a:rPr>
              <a:t>pkfg</a:t>
            </a:r>
            <a:r>
              <a:rPr lang="en-IN" sz="3800" b="1" dirty="0">
                <a:solidFill>
                  <a:srgbClr val="FFFF00"/>
                </a:solidFill>
                <a:latin typeface="Kruti Dev 010" pitchFamily="2" charset="0"/>
                <a:cs typeface="Times New Roman" panose="02020603050405020304" pitchFamily="18" charset="0"/>
              </a:rPr>
              <a:t>,\</a:t>
            </a:r>
            <a:endParaRPr lang="en-IN" sz="3800" b="1" dirty="0">
              <a:solidFill>
                <a:srgbClr val="FFFF00"/>
              </a:solidFill>
              <a:latin typeface="Times New Roman" panose="02020603050405020304" pitchFamily="18" charset="0"/>
              <a:cs typeface="Times New Roman" panose="02020603050405020304" pitchFamily="18" charset="0"/>
            </a:endParaRPr>
          </a:p>
          <a:p>
            <a:r>
              <a:rPr lang="en-IN" sz="3800" b="1" dirty="0">
                <a:solidFill>
                  <a:srgbClr val="FFFF00"/>
                </a:solidFill>
                <a:latin typeface="Times New Roman" panose="02020603050405020304" pitchFamily="18" charset="0"/>
                <a:cs typeface="Times New Roman" panose="02020603050405020304" pitchFamily="18" charset="0"/>
              </a:rPr>
              <a:t>In order to hear a clear echo, the time interval between the original sound and the echoed sound should be at least</a:t>
            </a:r>
          </a:p>
          <a:p>
            <a:pPr marL="685783" indent="-685783">
              <a:buAutoNum type="alphaLcParenBoth"/>
            </a:pPr>
            <a:r>
              <a:rPr lang="en-IN" sz="3800" b="1" dirty="0">
                <a:solidFill>
                  <a:srgbClr val="FFFF00"/>
                </a:solidFill>
                <a:latin typeface="Times New Roman" panose="02020603050405020304" pitchFamily="18" charset="0"/>
                <a:cs typeface="Times New Roman" panose="02020603050405020304" pitchFamily="18" charset="0"/>
              </a:rPr>
              <a:t>1 second</a:t>
            </a:r>
          </a:p>
          <a:p>
            <a:pPr marL="685783" indent="-685783">
              <a:buAutoNum type="alphaLcParenBoth"/>
            </a:pPr>
            <a:r>
              <a:rPr lang="en-IN" sz="3800" b="1" dirty="0">
                <a:solidFill>
                  <a:srgbClr val="FFFF00"/>
                </a:solidFill>
                <a:latin typeface="Times New Roman" panose="02020603050405020304" pitchFamily="18" charset="0"/>
                <a:cs typeface="Times New Roman" panose="02020603050405020304" pitchFamily="18" charset="0"/>
              </a:rPr>
              <a:t>0.1 second</a:t>
            </a:r>
          </a:p>
          <a:p>
            <a:pPr marL="685783" indent="-685783">
              <a:buAutoNum type="alphaLcParenBoth"/>
            </a:pPr>
            <a:r>
              <a:rPr lang="en-IN" sz="3800" b="1" dirty="0">
                <a:solidFill>
                  <a:srgbClr val="FFFF00"/>
                </a:solidFill>
                <a:latin typeface="Times New Roman" panose="02020603050405020304" pitchFamily="18" charset="0"/>
                <a:cs typeface="Times New Roman" panose="02020603050405020304" pitchFamily="18" charset="0"/>
              </a:rPr>
              <a:t>0.2 second</a:t>
            </a:r>
          </a:p>
          <a:p>
            <a:pPr marL="685783" indent="-685783">
              <a:buAutoNum type="alphaLcParenBoth"/>
            </a:pPr>
            <a:r>
              <a:rPr lang="en-IN" sz="3800" b="1" dirty="0">
                <a:solidFill>
                  <a:srgbClr val="FFFF00"/>
                </a:solidFill>
                <a:latin typeface="Times New Roman" panose="02020603050405020304" pitchFamily="18" charset="0"/>
                <a:cs typeface="Times New Roman" panose="02020603050405020304" pitchFamily="18" charset="0"/>
              </a:rPr>
              <a:t>2 second</a:t>
            </a:r>
          </a:p>
        </p:txBody>
      </p:sp>
    </p:spTree>
    <p:extLst>
      <p:ext uri="{BB962C8B-B14F-4D97-AF65-F5344CB8AC3E}">
        <p14:creationId xmlns:p14="http://schemas.microsoft.com/office/powerpoint/2010/main" val="216234519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439268" y="1286793"/>
            <a:ext cx="11752732" cy="3785652"/>
          </a:xfrm>
          <a:prstGeom prst="rect">
            <a:avLst/>
          </a:prstGeom>
          <a:noFill/>
        </p:spPr>
        <p:txBody>
          <a:bodyPr wrap="square" rtlCol="0">
            <a:spAutoFit/>
          </a:bodyPr>
          <a:lstStyle/>
          <a:p>
            <a:r>
              <a:rPr lang="en-US" sz="4000" b="1" dirty="0" err="1">
                <a:solidFill>
                  <a:srgbClr val="FFFF00"/>
                </a:solidFill>
                <a:latin typeface="Kruti Dev 010" pitchFamily="2" charset="0"/>
                <a:cs typeface="Times New Roman" panose="02020603050405020304" pitchFamily="18" charset="0"/>
              </a:rPr>
              <a:t>fdlh</a:t>
            </a:r>
            <a:r>
              <a:rPr lang="en-US" sz="4000" b="1" dirty="0">
                <a:solidFill>
                  <a:srgbClr val="FFFF00"/>
                </a:solidFill>
                <a:latin typeface="Kruti Dev 010" pitchFamily="2" charset="0"/>
                <a:cs typeface="Times New Roman" panose="02020603050405020304" pitchFamily="18" charset="0"/>
              </a:rPr>
              <a:t> ,</a:t>
            </a:r>
            <a:r>
              <a:rPr lang="en-US" sz="4000" b="1" dirty="0" err="1">
                <a:solidFill>
                  <a:srgbClr val="FFFF00"/>
                </a:solidFill>
                <a:latin typeface="Kruti Dev 010" pitchFamily="2" charset="0"/>
                <a:cs typeface="Times New Roman" panose="02020603050405020304" pitchFamily="18" charset="0"/>
              </a:rPr>
              <a:t>dy</a:t>
            </a:r>
            <a:r>
              <a:rPr lang="en-US" sz="4000" b="1" dirty="0">
                <a:solidFill>
                  <a:srgbClr val="FFFF00"/>
                </a:solidFill>
                <a:latin typeface="Kruti Dev 010" pitchFamily="2" charset="0"/>
                <a:cs typeface="Times New Roman" panose="02020603050405020304" pitchFamily="18" charset="0"/>
              </a:rPr>
              <a:t> </a:t>
            </a:r>
            <a:r>
              <a:rPr lang="en-US" sz="4000" b="1" dirty="0" err="1">
                <a:solidFill>
                  <a:srgbClr val="FFFF00"/>
                </a:solidFill>
                <a:latin typeface="Kruti Dev 010" pitchFamily="2" charset="0"/>
                <a:cs typeface="Times New Roman" panose="02020603050405020304" pitchFamily="18" charset="0"/>
              </a:rPr>
              <a:t>vko`fÙk</a:t>
            </a:r>
            <a:r>
              <a:rPr lang="en-US" sz="4000" b="1" dirty="0">
                <a:solidFill>
                  <a:srgbClr val="FFFF00"/>
                </a:solidFill>
                <a:latin typeface="Kruti Dev 010" pitchFamily="2" charset="0"/>
                <a:cs typeface="Times New Roman" panose="02020603050405020304" pitchFamily="18" charset="0"/>
              </a:rPr>
              <a:t> dh </a:t>
            </a:r>
            <a:r>
              <a:rPr lang="en-US" sz="4000" b="1" dirty="0" err="1">
                <a:solidFill>
                  <a:srgbClr val="FFFF00"/>
                </a:solidFill>
                <a:latin typeface="Kruti Dev 010" pitchFamily="2" charset="0"/>
                <a:cs typeface="Times New Roman" panose="02020603050405020304" pitchFamily="18" charset="0"/>
              </a:rPr>
              <a:t>vkokt</a:t>
            </a:r>
            <a:r>
              <a:rPr lang="en-US" sz="4000" b="1" dirty="0">
                <a:solidFill>
                  <a:srgbClr val="FFFF00"/>
                </a:solidFill>
                <a:latin typeface="Kruti Dev 010" pitchFamily="2" charset="0"/>
                <a:cs typeface="Times New Roman" panose="02020603050405020304" pitchFamily="18" charset="0"/>
              </a:rPr>
              <a:t> </a:t>
            </a:r>
            <a:r>
              <a:rPr lang="en-US" sz="4000" b="1" dirty="0" err="1">
                <a:solidFill>
                  <a:srgbClr val="FFFF00"/>
                </a:solidFill>
                <a:latin typeface="Kruti Dev 010" pitchFamily="2" charset="0"/>
                <a:cs typeface="Times New Roman" panose="02020603050405020304" pitchFamily="18" charset="0"/>
              </a:rPr>
              <a:t>dks</a:t>
            </a:r>
            <a:r>
              <a:rPr lang="en-US" sz="4000" b="1" dirty="0">
                <a:solidFill>
                  <a:srgbClr val="FFFF00"/>
                </a:solidFill>
                <a:latin typeface="Kruti Dev 010" pitchFamily="2" charset="0"/>
                <a:cs typeface="Times New Roman" panose="02020603050405020304" pitchFamily="18" charset="0"/>
              </a:rPr>
              <a:t> </a:t>
            </a:r>
            <a:r>
              <a:rPr lang="en-US" sz="4000" b="1" dirty="0" err="1">
                <a:solidFill>
                  <a:srgbClr val="FFFF00"/>
                </a:solidFill>
                <a:latin typeface="Kruti Dev 010" pitchFamily="2" charset="0"/>
                <a:cs typeface="Times New Roman" panose="02020603050405020304" pitchFamily="18" charset="0"/>
              </a:rPr>
              <a:t>D;k</a:t>
            </a:r>
            <a:r>
              <a:rPr lang="en-US" sz="4000" b="1" dirty="0">
                <a:solidFill>
                  <a:srgbClr val="FFFF00"/>
                </a:solidFill>
                <a:latin typeface="Kruti Dev 010" pitchFamily="2" charset="0"/>
                <a:cs typeface="Times New Roman" panose="02020603050405020304" pitchFamily="18" charset="0"/>
              </a:rPr>
              <a:t> </a:t>
            </a:r>
            <a:r>
              <a:rPr lang="en-US" sz="4000" b="1" dirty="0" err="1">
                <a:solidFill>
                  <a:srgbClr val="FFFF00"/>
                </a:solidFill>
                <a:latin typeface="Kruti Dev 010" pitchFamily="2" charset="0"/>
                <a:cs typeface="Times New Roman" panose="02020603050405020304" pitchFamily="18" charset="0"/>
              </a:rPr>
              <a:t>dgk</a:t>
            </a:r>
            <a:r>
              <a:rPr lang="en-US" sz="4000" b="1" dirty="0">
                <a:solidFill>
                  <a:srgbClr val="FFFF00"/>
                </a:solidFill>
                <a:latin typeface="Kruti Dev 010" pitchFamily="2" charset="0"/>
                <a:cs typeface="Times New Roman" panose="02020603050405020304" pitchFamily="18" charset="0"/>
              </a:rPr>
              <a:t> </a:t>
            </a:r>
            <a:r>
              <a:rPr lang="en-US" sz="4000" b="1" dirty="0" err="1">
                <a:solidFill>
                  <a:srgbClr val="FFFF00"/>
                </a:solidFill>
                <a:latin typeface="Kruti Dev 010" pitchFamily="2" charset="0"/>
                <a:cs typeface="Times New Roman" panose="02020603050405020304" pitchFamily="18" charset="0"/>
              </a:rPr>
              <a:t>tkrk</a:t>
            </a:r>
            <a:r>
              <a:rPr lang="en-US" sz="4000" b="1" dirty="0">
                <a:solidFill>
                  <a:srgbClr val="FFFF00"/>
                </a:solidFill>
                <a:latin typeface="Kruti Dev 010" pitchFamily="2" charset="0"/>
                <a:cs typeface="Times New Roman" panose="02020603050405020304" pitchFamily="18" charset="0"/>
              </a:rPr>
              <a:t> </a:t>
            </a:r>
            <a:r>
              <a:rPr lang="en-US" sz="4000" b="1" dirty="0" err="1">
                <a:solidFill>
                  <a:srgbClr val="FFFF00"/>
                </a:solidFill>
                <a:latin typeface="Kruti Dev 010" pitchFamily="2" charset="0"/>
                <a:cs typeface="Times New Roman" panose="02020603050405020304" pitchFamily="18" charset="0"/>
              </a:rPr>
              <a:t>gSA</a:t>
            </a:r>
            <a:r>
              <a:rPr lang="en-US" sz="4000" b="1" dirty="0">
                <a:solidFill>
                  <a:srgbClr val="FFFF00"/>
                </a:solidFill>
                <a:latin typeface="Kruti Dev 010" pitchFamily="2" charset="0"/>
                <a:cs typeface="Times New Roman" panose="02020603050405020304" pitchFamily="18" charset="0"/>
              </a:rPr>
              <a:t>  </a:t>
            </a:r>
          </a:p>
          <a:p>
            <a:r>
              <a:rPr lang="en-IN" sz="4000" b="1" dirty="0">
                <a:solidFill>
                  <a:srgbClr val="FFFF00"/>
                </a:solidFill>
                <a:latin typeface="Times New Roman" panose="02020603050405020304" pitchFamily="18" charset="0"/>
                <a:cs typeface="Times New Roman" panose="02020603050405020304" pitchFamily="18" charset="0"/>
              </a:rPr>
              <a:t>What is the sound of a single frequency called?</a:t>
            </a:r>
          </a:p>
          <a:p>
            <a:r>
              <a:rPr lang="en-IN" sz="4000" b="1" dirty="0">
                <a:latin typeface="Times New Roman" panose="02020603050405020304" pitchFamily="18" charset="0"/>
                <a:cs typeface="Times New Roman" panose="02020603050405020304" pitchFamily="18" charset="0"/>
              </a:rPr>
              <a:t>(a) note / </a:t>
            </a:r>
            <a:r>
              <a:rPr lang="en-IN" sz="4000" b="1" dirty="0" err="1">
                <a:latin typeface="Kruti Dev 010" pitchFamily="2" charset="0"/>
                <a:cs typeface="Times New Roman" panose="02020603050405020304" pitchFamily="18" charset="0"/>
              </a:rPr>
              <a:t>uksV</a:t>
            </a:r>
            <a:endParaRPr lang="en-IN" sz="4000" b="1" dirty="0">
              <a:latin typeface="Kruti Dev 010" pitchFamily="2" charset="0"/>
              <a:cs typeface="Times New Roman" panose="02020603050405020304" pitchFamily="18" charset="0"/>
            </a:endParaRPr>
          </a:p>
          <a:p>
            <a:r>
              <a:rPr lang="en-IN" sz="4000" b="1" dirty="0">
                <a:latin typeface="Times New Roman" panose="02020603050405020304" pitchFamily="18" charset="0"/>
                <a:cs typeface="Times New Roman" panose="02020603050405020304" pitchFamily="18" charset="0"/>
              </a:rPr>
              <a:t>(b) pitch  / </a:t>
            </a:r>
            <a:r>
              <a:rPr lang="en-IN" sz="4000" b="1" dirty="0" err="1">
                <a:latin typeface="Kruti Dev 010" pitchFamily="2" charset="0"/>
                <a:cs typeface="Times New Roman" panose="02020603050405020304" pitchFamily="18" charset="0"/>
              </a:rPr>
              <a:t>fip</a:t>
            </a:r>
            <a:endParaRPr lang="en-IN" sz="4000" b="1" dirty="0">
              <a:latin typeface="Kruti Dev 010" pitchFamily="2" charset="0"/>
              <a:cs typeface="Times New Roman" panose="02020603050405020304" pitchFamily="18" charset="0"/>
            </a:endParaRPr>
          </a:p>
          <a:p>
            <a:r>
              <a:rPr lang="en-IN" sz="4000" b="1" dirty="0">
                <a:latin typeface="Times New Roman" panose="02020603050405020304" pitchFamily="18" charset="0"/>
                <a:cs typeface="Times New Roman" panose="02020603050405020304" pitchFamily="18" charset="0"/>
              </a:rPr>
              <a:t>(c) tone / </a:t>
            </a:r>
            <a:r>
              <a:rPr lang="en-IN" sz="4000" b="1" dirty="0" err="1">
                <a:latin typeface="Kruti Dev 010" pitchFamily="2" charset="0"/>
                <a:cs typeface="Times New Roman" panose="02020603050405020304" pitchFamily="18" charset="0"/>
              </a:rPr>
              <a:t>Vksu</a:t>
            </a:r>
            <a:endParaRPr lang="en-IN" sz="4000" b="1" dirty="0">
              <a:latin typeface="Kruti Dev 010" pitchFamily="2" charset="0"/>
              <a:cs typeface="Times New Roman" panose="02020603050405020304" pitchFamily="18" charset="0"/>
            </a:endParaRPr>
          </a:p>
          <a:p>
            <a:r>
              <a:rPr lang="en-IN" sz="4000" b="1" dirty="0">
                <a:latin typeface="Times New Roman" panose="02020603050405020304" pitchFamily="18" charset="0"/>
                <a:cs typeface="Times New Roman" panose="02020603050405020304" pitchFamily="18" charset="0"/>
              </a:rPr>
              <a:t>(d) hertz/ </a:t>
            </a:r>
            <a:r>
              <a:rPr lang="en-IN" sz="4000" b="1" dirty="0" err="1">
                <a:latin typeface="Kruti Dev 010" pitchFamily="2" charset="0"/>
                <a:cs typeface="Times New Roman" panose="02020603050405020304" pitchFamily="18" charset="0"/>
              </a:rPr>
              <a:t>gV~Zt</a:t>
            </a:r>
            <a:endParaRPr lang="en-IN" sz="4000"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76707112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148390" y="1688324"/>
                <a:ext cx="11752732" cy="4824911"/>
              </a:xfrm>
              <a:prstGeom prst="rect">
                <a:avLst/>
              </a:prstGeom>
              <a:noFill/>
            </p:spPr>
            <p:txBody>
              <a:bodyPr wrap="square" rtlCol="0">
                <a:spAutoFit/>
              </a:bodyPr>
              <a:lstStyle/>
              <a:p>
                <a:r>
                  <a:rPr lang="en-IN" sz="3400" b="1" dirty="0">
                    <a:solidFill>
                      <a:srgbClr val="FFFF00"/>
                    </a:solidFill>
                    <a:latin typeface="Kruti Dev 010" pitchFamily="2" charset="0"/>
                    <a:cs typeface="Times New Roman" panose="02020603050405020304" pitchFamily="18" charset="0"/>
                  </a:rPr>
                  <a:t>,d </a:t>
                </a:r>
                <a:r>
                  <a:rPr lang="en-IN" sz="3400" b="1" dirty="0" err="1">
                    <a:solidFill>
                      <a:srgbClr val="FFFF00"/>
                    </a:solidFill>
                    <a:latin typeface="Kruti Dev 010" pitchFamily="2" charset="0"/>
                    <a:cs typeface="Times New Roman" panose="02020603050405020304" pitchFamily="18" charset="0"/>
                  </a:rPr>
                  <a:t>izlkj.k</a:t>
                </a:r>
                <a:r>
                  <a:rPr lang="en-IN" sz="3400" b="1" dirty="0">
                    <a:solidFill>
                      <a:srgbClr val="FFFF00"/>
                    </a:solidFill>
                    <a:latin typeface="Kruti Dev 010" pitchFamily="2" charset="0"/>
                    <a:cs typeface="Times New Roman" panose="02020603050405020304" pitchFamily="18" charset="0"/>
                  </a:rPr>
                  <a:t> </a:t>
                </a:r>
                <a:r>
                  <a:rPr lang="en-IN" sz="3400" b="1" dirty="0" err="1">
                    <a:solidFill>
                      <a:srgbClr val="FFFF00"/>
                    </a:solidFill>
                    <a:latin typeface="Kruti Dev 010" pitchFamily="2" charset="0"/>
                    <a:cs typeface="Times New Roman" panose="02020603050405020304" pitchFamily="18" charset="0"/>
                  </a:rPr>
                  <a:t>dsUnz</a:t>
                </a:r>
                <a:r>
                  <a:rPr lang="en-IN" sz="3400" b="1" dirty="0">
                    <a:solidFill>
                      <a:srgbClr val="FFFF00"/>
                    </a:solidFill>
                    <a:latin typeface="Kruti Dev 010" pitchFamily="2" charset="0"/>
                    <a:cs typeface="Times New Roman" panose="02020603050405020304" pitchFamily="18" charset="0"/>
                  </a:rPr>
                  <a:t> </a:t>
                </a:r>
                <a14:m>
                  <m:oMath xmlns:m="http://schemas.openxmlformats.org/officeDocument/2006/math">
                    <m:r>
                      <a:rPr lang="en-US" sz="3400" b="1" i="1">
                        <a:solidFill>
                          <a:srgbClr val="FFFF00"/>
                        </a:solidFill>
                        <a:latin typeface="Cambria Math"/>
                        <a:cs typeface="Times New Roman" panose="02020603050405020304" pitchFamily="18" charset="0"/>
                      </a:rPr>
                      <m:t>𝟕𝟏</m:t>
                    </m:r>
                    <m:r>
                      <a:rPr lang="en-US" sz="3400" b="1" i="1">
                        <a:solidFill>
                          <a:srgbClr val="FFFF00"/>
                        </a:solidFill>
                        <a:latin typeface="Cambria Math"/>
                        <a:cs typeface="Times New Roman" panose="02020603050405020304" pitchFamily="18" charset="0"/>
                      </a:rPr>
                      <m:t>×</m:t>
                    </m:r>
                    <m:r>
                      <a:rPr lang="en-US" sz="3400" b="1" i="1">
                        <a:solidFill>
                          <a:srgbClr val="FFFF00"/>
                        </a:solidFill>
                        <a:latin typeface="Cambria Math"/>
                        <a:cs typeface="Times New Roman" panose="02020603050405020304" pitchFamily="18" charset="0"/>
                      </a:rPr>
                      <m:t>𝟏</m:t>
                    </m:r>
                    <m:sSup>
                      <m:sSupPr>
                        <m:ctrlPr>
                          <a:rPr lang="en-US" sz="3400" b="1" i="1">
                            <a:solidFill>
                              <a:srgbClr val="FFFF00"/>
                            </a:solidFill>
                            <a:latin typeface="Cambria Math" panose="02040503050406030204" pitchFamily="18" charset="0"/>
                            <a:cs typeface="Times New Roman" panose="02020603050405020304" pitchFamily="18" charset="0"/>
                          </a:rPr>
                        </m:ctrlPr>
                      </m:sSupPr>
                      <m:e>
                        <m:r>
                          <a:rPr lang="en-US" sz="3400" b="1" i="1">
                            <a:solidFill>
                              <a:srgbClr val="FFFF00"/>
                            </a:solidFill>
                            <a:latin typeface="Cambria Math"/>
                            <a:cs typeface="Times New Roman" panose="02020603050405020304" pitchFamily="18" charset="0"/>
                          </a:rPr>
                          <m:t>𝟎</m:t>
                        </m:r>
                      </m:e>
                      <m:sup>
                        <m:r>
                          <a:rPr lang="en-US" sz="3400" b="1" i="1">
                            <a:solidFill>
                              <a:srgbClr val="FFFF00"/>
                            </a:solidFill>
                            <a:latin typeface="Cambria Math"/>
                            <a:cs typeface="Times New Roman" panose="02020603050405020304" pitchFamily="18" charset="0"/>
                          </a:rPr>
                          <m:t>𝟒</m:t>
                        </m:r>
                      </m:sup>
                    </m:sSup>
                    <m:r>
                      <a:rPr lang="en-US" sz="3400" b="1" i="1">
                        <a:solidFill>
                          <a:srgbClr val="FFFF00"/>
                        </a:solidFill>
                        <a:latin typeface="Cambria Math"/>
                        <a:cs typeface="Times New Roman" panose="02020603050405020304" pitchFamily="18" charset="0"/>
                      </a:rPr>
                      <m:t>𝑯𝒛</m:t>
                    </m:r>
                  </m:oMath>
                </a14:m>
                <a:r>
                  <a:rPr lang="en-IN" sz="3400" b="1" dirty="0">
                    <a:solidFill>
                      <a:srgbClr val="FFFF00"/>
                    </a:solidFill>
                    <a:latin typeface="Kruti Dev 010" pitchFamily="2" charset="0"/>
                    <a:cs typeface="Times New Roman" panose="02020603050405020304" pitchFamily="18" charset="0"/>
                  </a:rPr>
                  <a:t> dh </a:t>
                </a:r>
                <a:r>
                  <a:rPr lang="en-IN" sz="3400" b="1" dirty="0" err="1">
                    <a:solidFill>
                      <a:srgbClr val="FFFF00"/>
                    </a:solidFill>
                    <a:latin typeface="Kruti Dev 010" pitchFamily="2" charset="0"/>
                    <a:cs typeface="Times New Roman" panose="02020603050405020304" pitchFamily="18" charset="0"/>
                  </a:rPr>
                  <a:t>vko`fr</a:t>
                </a:r>
                <a:r>
                  <a:rPr lang="en-IN" sz="3400" b="1" dirty="0">
                    <a:solidFill>
                      <a:srgbClr val="FFFF00"/>
                    </a:solidFill>
                    <a:latin typeface="Kruti Dev 010" pitchFamily="2" charset="0"/>
                    <a:cs typeface="Times New Roman" panose="02020603050405020304" pitchFamily="18" charset="0"/>
                  </a:rPr>
                  <a:t> </a:t>
                </a:r>
                <a:r>
                  <a:rPr lang="en-IN" sz="3400" b="1" dirty="0" err="1">
                    <a:solidFill>
                      <a:srgbClr val="FFFF00"/>
                    </a:solidFill>
                    <a:latin typeface="Kruti Dev 010" pitchFamily="2" charset="0"/>
                    <a:cs typeface="Times New Roman" panose="02020603050405020304" pitchFamily="18" charset="0"/>
                  </a:rPr>
                  <a:t>vkSj</a:t>
                </a:r>
                <a:r>
                  <a:rPr lang="en-IN" sz="3400" b="1" dirty="0">
                    <a:solidFill>
                      <a:srgbClr val="FFFF00"/>
                    </a:solidFill>
                    <a:latin typeface="Kruti Dev 010" pitchFamily="2" charset="0"/>
                    <a:cs typeface="Times New Roman" panose="02020603050405020304" pitchFamily="18" charset="0"/>
                  </a:rPr>
                  <a:t> </a:t>
                </a:r>
                <a14:m>
                  <m:oMath xmlns:m="http://schemas.openxmlformats.org/officeDocument/2006/math">
                    <m:r>
                      <a:rPr lang="en-US" sz="3400" b="1" i="1">
                        <a:solidFill>
                          <a:srgbClr val="FFFF00"/>
                        </a:solidFill>
                        <a:latin typeface="Cambria Math"/>
                        <a:cs typeface="Times New Roman" panose="02020603050405020304" pitchFamily="18" charset="0"/>
                      </a:rPr>
                      <m:t>𝟑</m:t>
                    </m:r>
                    <m:r>
                      <a:rPr lang="en-US" sz="3400" b="1" i="1">
                        <a:solidFill>
                          <a:srgbClr val="FFFF00"/>
                        </a:solidFill>
                        <a:latin typeface="Cambria Math"/>
                        <a:cs typeface="Times New Roman" panose="02020603050405020304" pitchFamily="18" charset="0"/>
                      </a:rPr>
                      <m:t>×</m:t>
                    </m:r>
                    <m:r>
                      <a:rPr lang="en-US" sz="3400" b="1" i="1">
                        <a:solidFill>
                          <a:srgbClr val="FFFF00"/>
                        </a:solidFill>
                        <a:latin typeface="Cambria Math"/>
                        <a:cs typeface="Times New Roman" panose="02020603050405020304" pitchFamily="18" charset="0"/>
                      </a:rPr>
                      <m:t>𝟏</m:t>
                    </m:r>
                    <m:sSup>
                      <m:sSupPr>
                        <m:ctrlPr>
                          <a:rPr lang="en-US" sz="3400" b="1" i="1">
                            <a:solidFill>
                              <a:srgbClr val="FFFF00"/>
                            </a:solidFill>
                            <a:latin typeface="Cambria Math" panose="02040503050406030204" pitchFamily="18" charset="0"/>
                            <a:cs typeface="Times New Roman" panose="02020603050405020304" pitchFamily="18" charset="0"/>
                          </a:rPr>
                        </m:ctrlPr>
                      </m:sSupPr>
                      <m:e>
                        <m:r>
                          <a:rPr lang="en-US" sz="3400" b="1" i="1">
                            <a:solidFill>
                              <a:srgbClr val="FFFF00"/>
                            </a:solidFill>
                            <a:latin typeface="Cambria Math"/>
                            <a:cs typeface="Times New Roman" panose="02020603050405020304" pitchFamily="18" charset="0"/>
                          </a:rPr>
                          <m:t>𝟎</m:t>
                        </m:r>
                      </m:e>
                      <m:sup>
                        <m:r>
                          <a:rPr lang="en-US" sz="3400" b="1" i="1">
                            <a:solidFill>
                              <a:srgbClr val="FFFF00"/>
                            </a:solidFill>
                            <a:latin typeface="Cambria Math"/>
                            <a:cs typeface="Times New Roman" panose="02020603050405020304" pitchFamily="18" charset="0"/>
                          </a:rPr>
                          <m:t>𝟖</m:t>
                        </m:r>
                      </m:sup>
                    </m:sSup>
                    <m:r>
                      <a:rPr lang="en-US" sz="3400" b="1" i="1">
                        <a:solidFill>
                          <a:srgbClr val="FFFF00"/>
                        </a:solidFill>
                        <a:latin typeface="Cambria Math"/>
                        <a:cs typeface="Times New Roman" panose="02020603050405020304" pitchFamily="18" charset="0"/>
                      </a:rPr>
                      <m:t> </m:t>
                    </m:r>
                  </m:oMath>
                </a14:m>
                <a:r>
                  <a:rPr lang="en-IN" sz="3400" b="1" dirty="0">
                    <a:solidFill>
                      <a:srgbClr val="FFFF00"/>
                    </a:solidFill>
                    <a:latin typeface="Kruti Dev 010" pitchFamily="2" charset="0"/>
                    <a:cs typeface="Times New Roman" panose="02020603050405020304" pitchFamily="18" charset="0"/>
                  </a:rPr>
                  <a:t> </a:t>
                </a:r>
                <a:r>
                  <a:rPr lang="en-IN" sz="3400" b="1" dirty="0" err="1">
                    <a:solidFill>
                      <a:srgbClr val="FFFF00"/>
                    </a:solidFill>
                    <a:latin typeface="Kruti Dev 010" pitchFamily="2" charset="0"/>
                    <a:cs typeface="Times New Roman" panose="02020603050405020304" pitchFamily="18" charset="0"/>
                  </a:rPr>
                  <a:t>ehVj</a:t>
                </a:r>
                <a:r>
                  <a:rPr lang="en-IN" sz="3400" b="1" dirty="0">
                    <a:solidFill>
                      <a:srgbClr val="FFFF00"/>
                    </a:solidFill>
                    <a:latin typeface="Kruti Dev 010" pitchFamily="2" charset="0"/>
                    <a:cs typeface="Times New Roman" panose="02020603050405020304" pitchFamily="18" charset="0"/>
                  </a:rPr>
                  <a:t> </a:t>
                </a:r>
                <a:r>
                  <a:rPr lang="en-IN" sz="3400" b="1" dirty="0" err="1">
                    <a:solidFill>
                      <a:srgbClr val="FFFF00"/>
                    </a:solidFill>
                    <a:latin typeface="Kruti Dev 010" pitchFamily="2" charset="0"/>
                    <a:cs typeface="Times New Roman" panose="02020603050405020304" pitchFamily="18" charset="0"/>
                  </a:rPr>
                  <a:t>izfr</a:t>
                </a:r>
                <a:r>
                  <a:rPr lang="en-IN" sz="3400" b="1" dirty="0">
                    <a:solidFill>
                      <a:srgbClr val="FFFF00"/>
                    </a:solidFill>
                    <a:latin typeface="Kruti Dev 010" pitchFamily="2" charset="0"/>
                    <a:cs typeface="Times New Roman" panose="02020603050405020304" pitchFamily="18" charset="0"/>
                  </a:rPr>
                  <a:t> </a:t>
                </a:r>
                <a:r>
                  <a:rPr lang="en-IN" sz="3400" b="1" dirty="0" err="1">
                    <a:solidFill>
                      <a:srgbClr val="FFFF00"/>
                    </a:solidFill>
                    <a:latin typeface="Kruti Dev 010" pitchFamily="2" charset="0"/>
                    <a:cs typeface="Times New Roman" panose="02020603050405020304" pitchFamily="18" charset="0"/>
                  </a:rPr>
                  <a:t>lsds.M</a:t>
                </a:r>
                <a:r>
                  <a:rPr lang="en-IN" sz="3400" b="1" dirty="0">
                    <a:solidFill>
                      <a:srgbClr val="FFFF00"/>
                    </a:solidFill>
                    <a:latin typeface="Kruti Dev 010" pitchFamily="2" charset="0"/>
                    <a:cs typeface="Times New Roman" panose="02020603050405020304" pitchFamily="18" charset="0"/>
                  </a:rPr>
                  <a:t> dh </a:t>
                </a:r>
                <a:r>
                  <a:rPr lang="en-IN" sz="3400" b="1" dirty="0" err="1">
                    <a:solidFill>
                      <a:srgbClr val="FFFF00"/>
                    </a:solidFill>
                    <a:latin typeface="Kruti Dev 010" pitchFamily="2" charset="0"/>
                    <a:cs typeface="Times New Roman" panose="02020603050405020304" pitchFamily="18" charset="0"/>
                  </a:rPr>
                  <a:t>xfr</a:t>
                </a:r>
                <a:r>
                  <a:rPr lang="en-IN" sz="3400" b="1" dirty="0">
                    <a:solidFill>
                      <a:srgbClr val="FFFF00"/>
                    </a:solidFill>
                    <a:latin typeface="Kruti Dev 010" pitchFamily="2" charset="0"/>
                    <a:cs typeface="Times New Roman" panose="02020603050405020304" pitchFamily="18" charset="0"/>
                  </a:rPr>
                  <a:t> ds </a:t>
                </a:r>
                <a:r>
                  <a:rPr lang="en-IN" sz="3400" b="1" dirty="0" err="1">
                    <a:solidFill>
                      <a:srgbClr val="FFFF00"/>
                    </a:solidFill>
                    <a:latin typeface="Kruti Dev 010" pitchFamily="2" charset="0"/>
                    <a:cs typeface="Times New Roman" panose="02020603050405020304" pitchFamily="18" charset="0"/>
                  </a:rPr>
                  <a:t>lkFk</a:t>
                </a:r>
                <a:r>
                  <a:rPr lang="en-IN" sz="3400" b="1" dirty="0">
                    <a:solidFill>
                      <a:srgbClr val="FFFF00"/>
                    </a:solidFill>
                    <a:latin typeface="Kruti Dev 010" pitchFamily="2" charset="0"/>
                    <a:cs typeface="Times New Roman" panose="02020603050405020304" pitchFamily="18" charset="0"/>
                  </a:rPr>
                  <a:t> </a:t>
                </a:r>
                <a:r>
                  <a:rPr lang="en-IN" sz="3400" b="1" dirty="0" err="1">
                    <a:solidFill>
                      <a:srgbClr val="FFFF00"/>
                    </a:solidFill>
                    <a:latin typeface="Kruti Dev 010" pitchFamily="2" charset="0"/>
                    <a:cs typeface="Times New Roman" panose="02020603050405020304" pitchFamily="18" charset="0"/>
                  </a:rPr>
                  <a:t>rjaxkks</a:t>
                </a:r>
                <a:r>
                  <a:rPr lang="en-IN" sz="3400" b="1" dirty="0">
                    <a:solidFill>
                      <a:srgbClr val="FFFF00"/>
                    </a:solidFill>
                    <a:latin typeface="Kruti Dev 010" pitchFamily="2" charset="0"/>
                    <a:cs typeface="Times New Roman" panose="02020603050405020304" pitchFamily="18" charset="0"/>
                  </a:rPr>
                  <a:t> </a:t>
                </a:r>
                <a:r>
                  <a:rPr lang="en-IN" sz="3400" b="1" dirty="0" err="1">
                    <a:solidFill>
                      <a:srgbClr val="FFFF00"/>
                    </a:solidFill>
                    <a:latin typeface="Kruti Dev 010" pitchFamily="2" charset="0"/>
                    <a:cs typeface="Times New Roman" panose="02020603050405020304" pitchFamily="18" charset="0"/>
                  </a:rPr>
                  <a:t>dks</a:t>
                </a:r>
                <a:r>
                  <a:rPr lang="en-IN" sz="3400" b="1" dirty="0">
                    <a:solidFill>
                      <a:srgbClr val="FFFF00"/>
                    </a:solidFill>
                    <a:latin typeface="Kruti Dev 010" pitchFamily="2" charset="0"/>
                    <a:cs typeface="Times New Roman" panose="02020603050405020304" pitchFamily="18" charset="0"/>
                  </a:rPr>
                  <a:t> </a:t>
                </a:r>
                <a:r>
                  <a:rPr lang="en-IN" sz="3400" b="1" dirty="0" err="1">
                    <a:solidFill>
                      <a:srgbClr val="FFFF00"/>
                    </a:solidFill>
                    <a:latin typeface="Kruti Dev 010" pitchFamily="2" charset="0"/>
                    <a:cs typeface="Times New Roman" panose="02020603050405020304" pitchFamily="18" charset="0"/>
                  </a:rPr>
                  <a:t>izlkfjr</a:t>
                </a:r>
                <a:r>
                  <a:rPr lang="en-IN" sz="3400" b="1" dirty="0">
                    <a:solidFill>
                      <a:srgbClr val="FFFF00"/>
                    </a:solidFill>
                    <a:latin typeface="Kruti Dev 010" pitchFamily="2" charset="0"/>
                    <a:cs typeface="Times New Roman" panose="02020603050405020304" pitchFamily="18" charset="0"/>
                  </a:rPr>
                  <a:t> </a:t>
                </a:r>
                <a:r>
                  <a:rPr lang="en-IN" sz="3400" b="1" dirty="0" err="1">
                    <a:solidFill>
                      <a:srgbClr val="FFFF00"/>
                    </a:solidFill>
                    <a:latin typeface="Kruti Dev 010" pitchFamily="2" charset="0"/>
                    <a:cs typeface="Times New Roman" panose="02020603050405020304" pitchFamily="18" charset="0"/>
                  </a:rPr>
                  <a:t>djrk</a:t>
                </a:r>
                <a:r>
                  <a:rPr lang="en-IN" sz="3400" b="1" dirty="0">
                    <a:solidFill>
                      <a:srgbClr val="FFFF00"/>
                    </a:solidFill>
                    <a:latin typeface="Kruti Dev 010" pitchFamily="2" charset="0"/>
                    <a:cs typeface="Times New Roman" panose="02020603050405020304" pitchFamily="18" charset="0"/>
                  </a:rPr>
                  <a:t> </a:t>
                </a:r>
                <a:r>
                  <a:rPr lang="en-IN" sz="3400" b="1" dirty="0" err="1">
                    <a:solidFill>
                      <a:srgbClr val="FFFF00"/>
                    </a:solidFill>
                    <a:latin typeface="Kruti Dev 010" pitchFamily="2" charset="0"/>
                    <a:cs typeface="Times New Roman" panose="02020603050405020304" pitchFamily="18" charset="0"/>
                  </a:rPr>
                  <a:t>gSA</a:t>
                </a:r>
                <a:r>
                  <a:rPr lang="en-IN" sz="3400" b="1" dirty="0">
                    <a:solidFill>
                      <a:srgbClr val="FFFF00"/>
                    </a:solidFill>
                    <a:latin typeface="Kruti Dev 010" pitchFamily="2" charset="0"/>
                    <a:cs typeface="Times New Roman" panose="02020603050405020304" pitchFamily="18" charset="0"/>
                  </a:rPr>
                  <a:t> </a:t>
                </a:r>
                <a:r>
                  <a:rPr lang="en-IN" sz="3400" b="1" dirty="0" err="1">
                    <a:solidFill>
                      <a:srgbClr val="FFFF00"/>
                    </a:solidFill>
                    <a:latin typeface="Kruti Dev 010" pitchFamily="2" charset="0"/>
                    <a:cs typeface="Times New Roman" panose="02020603050405020304" pitchFamily="18" charset="0"/>
                  </a:rPr>
                  <a:t>rjaxksa</a:t>
                </a:r>
                <a:r>
                  <a:rPr lang="en-IN" sz="3400" b="1" dirty="0">
                    <a:solidFill>
                      <a:srgbClr val="FFFF00"/>
                    </a:solidFill>
                    <a:latin typeface="Kruti Dev 010" pitchFamily="2" charset="0"/>
                    <a:cs typeface="Times New Roman" panose="02020603050405020304" pitchFamily="18" charset="0"/>
                  </a:rPr>
                  <a:t> </a:t>
                </a:r>
                <a:r>
                  <a:rPr lang="en-IN" sz="3400" b="1" dirty="0" err="1">
                    <a:solidFill>
                      <a:srgbClr val="FFFF00"/>
                    </a:solidFill>
                    <a:latin typeface="Kruti Dev 010" pitchFamily="2" charset="0"/>
                    <a:cs typeface="Times New Roman" panose="02020603050405020304" pitchFamily="18" charset="0"/>
                  </a:rPr>
                  <a:t>dk</a:t>
                </a:r>
                <a:r>
                  <a:rPr lang="en-IN" sz="3400" b="1" dirty="0">
                    <a:solidFill>
                      <a:srgbClr val="FFFF00"/>
                    </a:solidFill>
                    <a:latin typeface="Kruti Dev 010" pitchFamily="2" charset="0"/>
                    <a:cs typeface="Times New Roman" panose="02020603050405020304" pitchFamily="18" charset="0"/>
                  </a:rPr>
                  <a:t> </a:t>
                </a:r>
                <a:r>
                  <a:rPr lang="en-IN" sz="3400" b="1" dirty="0" err="1">
                    <a:solidFill>
                      <a:srgbClr val="FFFF00"/>
                    </a:solidFill>
                    <a:latin typeface="Kruti Dev 010" pitchFamily="2" charset="0"/>
                    <a:cs typeface="Times New Roman" panose="02020603050405020304" pitchFamily="18" charset="0"/>
                  </a:rPr>
                  <a:t>rajxnS</a:t>
                </a:r>
                <a:r>
                  <a:rPr lang="en-IN" sz="3400" b="1" dirty="0">
                    <a:solidFill>
                      <a:srgbClr val="FFFF00"/>
                    </a:solidFill>
                    <a:latin typeface="Kruti Dev 010" pitchFamily="2" charset="0"/>
                    <a:cs typeface="Times New Roman" panose="02020603050405020304" pitchFamily="18" charset="0"/>
                  </a:rPr>
                  <a:t>/;Z </a:t>
                </a:r>
                <a:r>
                  <a:rPr lang="en-IN" sz="3400" b="1" dirty="0" err="1">
                    <a:solidFill>
                      <a:srgbClr val="FFFF00"/>
                    </a:solidFill>
                    <a:latin typeface="Kruti Dev 010" pitchFamily="2" charset="0"/>
                    <a:cs typeface="Times New Roman" panose="02020603050405020304" pitchFamily="18" charset="0"/>
                  </a:rPr>
                  <a:t>gS</a:t>
                </a:r>
                <a:r>
                  <a:rPr lang="en-IN" sz="3400" b="1" dirty="0">
                    <a:solidFill>
                      <a:srgbClr val="FFFF00"/>
                    </a:solidFill>
                    <a:latin typeface="Kruti Dev 010" pitchFamily="2" charset="0"/>
                    <a:cs typeface="Times New Roman" panose="02020603050405020304" pitchFamily="18" charset="0"/>
                  </a:rPr>
                  <a:t>\</a:t>
                </a:r>
                <a:endParaRPr lang="en-IN" sz="3400" b="1" dirty="0">
                  <a:solidFill>
                    <a:srgbClr val="FFFF00"/>
                  </a:solidFill>
                  <a:latin typeface="Times New Roman" panose="02020603050405020304" pitchFamily="18" charset="0"/>
                  <a:cs typeface="Times New Roman" panose="02020603050405020304" pitchFamily="18" charset="0"/>
                </a:endParaRPr>
              </a:p>
              <a:p>
                <a:r>
                  <a:rPr lang="en-IN" sz="3400" b="1" dirty="0">
                    <a:solidFill>
                      <a:srgbClr val="FFFF00"/>
                    </a:solidFill>
                    <a:latin typeface="Times New Roman" panose="02020603050405020304" pitchFamily="18" charset="0"/>
                    <a:cs typeface="Times New Roman" panose="02020603050405020304" pitchFamily="18" charset="0"/>
                  </a:rPr>
                  <a:t>A broadcasting station broadcasts waves with a frequency of </a:t>
                </a:r>
                <a14:m>
                  <m:oMath xmlns:m="http://schemas.openxmlformats.org/officeDocument/2006/math">
                    <m:r>
                      <a:rPr lang="en-US" sz="3400" b="1" i="1">
                        <a:solidFill>
                          <a:srgbClr val="FFFF00"/>
                        </a:solidFill>
                        <a:latin typeface="Cambria Math"/>
                        <a:cs typeface="Times New Roman" panose="02020603050405020304" pitchFamily="18" charset="0"/>
                      </a:rPr>
                      <m:t>𝟕𝟏</m:t>
                    </m:r>
                    <m:r>
                      <a:rPr lang="en-US" sz="3400" b="1" i="1">
                        <a:solidFill>
                          <a:srgbClr val="FFFF00"/>
                        </a:solidFill>
                        <a:latin typeface="Cambria Math"/>
                        <a:cs typeface="Times New Roman" panose="02020603050405020304" pitchFamily="18" charset="0"/>
                      </a:rPr>
                      <m:t>×</m:t>
                    </m:r>
                    <m:r>
                      <a:rPr lang="en-US" sz="3400" b="1" i="1">
                        <a:solidFill>
                          <a:srgbClr val="FFFF00"/>
                        </a:solidFill>
                        <a:latin typeface="Cambria Math"/>
                        <a:cs typeface="Times New Roman" panose="02020603050405020304" pitchFamily="18" charset="0"/>
                      </a:rPr>
                      <m:t>𝟏</m:t>
                    </m:r>
                    <m:sSup>
                      <m:sSupPr>
                        <m:ctrlPr>
                          <a:rPr lang="en-US" sz="3400" b="1" i="1">
                            <a:solidFill>
                              <a:srgbClr val="FFFF00"/>
                            </a:solidFill>
                            <a:latin typeface="Cambria Math" panose="02040503050406030204" pitchFamily="18" charset="0"/>
                            <a:cs typeface="Times New Roman" panose="02020603050405020304" pitchFamily="18" charset="0"/>
                          </a:rPr>
                        </m:ctrlPr>
                      </m:sSupPr>
                      <m:e>
                        <m:r>
                          <a:rPr lang="en-US" sz="3400" b="1" i="1">
                            <a:solidFill>
                              <a:srgbClr val="FFFF00"/>
                            </a:solidFill>
                            <a:latin typeface="Cambria Math"/>
                            <a:cs typeface="Times New Roman" panose="02020603050405020304" pitchFamily="18" charset="0"/>
                          </a:rPr>
                          <m:t>𝟎</m:t>
                        </m:r>
                      </m:e>
                      <m:sup>
                        <m:r>
                          <a:rPr lang="en-US" sz="3400" b="1" i="1">
                            <a:solidFill>
                              <a:srgbClr val="FFFF00"/>
                            </a:solidFill>
                            <a:latin typeface="Cambria Math"/>
                            <a:cs typeface="Times New Roman" panose="02020603050405020304" pitchFamily="18" charset="0"/>
                          </a:rPr>
                          <m:t>𝟒</m:t>
                        </m:r>
                      </m:sup>
                    </m:sSup>
                    <m:r>
                      <a:rPr lang="en-US" sz="3400" b="1" i="1">
                        <a:solidFill>
                          <a:srgbClr val="FFFF00"/>
                        </a:solidFill>
                        <a:latin typeface="Cambria Math"/>
                        <a:cs typeface="Times New Roman" panose="02020603050405020304" pitchFamily="18" charset="0"/>
                      </a:rPr>
                      <m:t>𝑯𝒛</m:t>
                    </m:r>
                  </m:oMath>
                </a14:m>
                <a:r>
                  <a:rPr lang="en-IN" sz="3400" b="1" dirty="0">
                    <a:solidFill>
                      <a:srgbClr val="FFFF00"/>
                    </a:solidFill>
                    <a:latin typeface="Kruti Dev 010" pitchFamily="2" charset="0"/>
                    <a:cs typeface="Times New Roman" panose="02020603050405020304" pitchFamily="18" charset="0"/>
                  </a:rPr>
                  <a:t> </a:t>
                </a:r>
                <a:r>
                  <a:rPr lang="en-IN" sz="3400" b="1" dirty="0">
                    <a:solidFill>
                      <a:srgbClr val="FFFF00"/>
                    </a:solidFill>
                    <a:latin typeface="Times New Roman" panose="02020603050405020304" pitchFamily="18" charset="0"/>
                    <a:cs typeface="Times New Roman" panose="02020603050405020304" pitchFamily="18" charset="0"/>
                  </a:rPr>
                  <a:t>and a speed of </a:t>
                </a:r>
                <a14:m>
                  <m:oMath xmlns:m="http://schemas.openxmlformats.org/officeDocument/2006/math">
                    <m:r>
                      <a:rPr lang="en-US" sz="3400" b="1" i="1">
                        <a:solidFill>
                          <a:srgbClr val="FFFF00"/>
                        </a:solidFill>
                        <a:latin typeface="Cambria Math"/>
                        <a:cs typeface="Times New Roman" panose="02020603050405020304" pitchFamily="18" charset="0"/>
                      </a:rPr>
                      <m:t>𝟑</m:t>
                    </m:r>
                    <m:r>
                      <a:rPr lang="en-US" sz="3400" b="1" i="1">
                        <a:solidFill>
                          <a:srgbClr val="FFFF00"/>
                        </a:solidFill>
                        <a:latin typeface="Cambria Math"/>
                        <a:cs typeface="Times New Roman" panose="02020603050405020304" pitchFamily="18" charset="0"/>
                      </a:rPr>
                      <m:t>×</m:t>
                    </m:r>
                    <m:r>
                      <a:rPr lang="en-US" sz="3400" b="1" i="1">
                        <a:solidFill>
                          <a:srgbClr val="FFFF00"/>
                        </a:solidFill>
                        <a:latin typeface="Cambria Math"/>
                        <a:cs typeface="Times New Roman" panose="02020603050405020304" pitchFamily="18" charset="0"/>
                      </a:rPr>
                      <m:t>𝟏</m:t>
                    </m:r>
                    <m:sSup>
                      <m:sSupPr>
                        <m:ctrlPr>
                          <a:rPr lang="en-US" sz="3400" b="1" i="1">
                            <a:solidFill>
                              <a:srgbClr val="FFFF00"/>
                            </a:solidFill>
                            <a:latin typeface="Cambria Math" panose="02040503050406030204" pitchFamily="18" charset="0"/>
                            <a:cs typeface="Times New Roman" panose="02020603050405020304" pitchFamily="18" charset="0"/>
                          </a:rPr>
                        </m:ctrlPr>
                      </m:sSupPr>
                      <m:e>
                        <m:r>
                          <a:rPr lang="en-US" sz="3400" b="1" i="1">
                            <a:solidFill>
                              <a:srgbClr val="FFFF00"/>
                            </a:solidFill>
                            <a:latin typeface="Cambria Math"/>
                            <a:cs typeface="Times New Roman" panose="02020603050405020304" pitchFamily="18" charset="0"/>
                          </a:rPr>
                          <m:t>𝟎</m:t>
                        </m:r>
                      </m:e>
                      <m:sup>
                        <m:r>
                          <a:rPr lang="en-US" sz="3400" b="1" i="1">
                            <a:solidFill>
                              <a:srgbClr val="FFFF00"/>
                            </a:solidFill>
                            <a:latin typeface="Cambria Math"/>
                            <a:cs typeface="Times New Roman" panose="02020603050405020304" pitchFamily="18" charset="0"/>
                          </a:rPr>
                          <m:t>𝟖</m:t>
                        </m:r>
                      </m:sup>
                    </m:sSup>
                    <m:r>
                      <a:rPr lang="en-US" sz="3400" b="1" i="1">
                        <a:solidFill>
                          <a:srgbClr val="FFFF00"/>
                        </a:solidFill>
                        <a:latin typeface="Cambria Math"/>
                        <a:cs typeface="Times New Roman" panose="02020603050405020304" pitchFamily="18" charset="0"/>
                      </a:rPr>
                      <m:t> </m:t>
                    </m:r>
                  </m:oMath>
                </a14:m>
                <a:r>
                  <a:rPr lang="en-IN" sz="3400" b="1" dirty="0">
                    <a:solidFill>
                      <a:srgbClr val="FFFF00"/>
                    </a:solidFill>
                    <a:latin typeface="Times New Roman" panose="02020603050405020304" pitchFamily="18" charset="0"/>
                    <a:cs typeface="Times New Roman" panose="02020603050405020304" pitchFamily="18" charset="0"/>
                  </a:rPr>
                  <a:t>meters per second. Is the wavelength of waves</a:t>
                </a:r>
              </a:p>
              <a:p>
                <a:r>
                  <a:rPr lang="en-IN" sz="3400" b="1" dirty="0">
                    <a:latin typeface="Times New Roman" panose="02020603050405020304" pitchFamily="18" charset="0"/>
                    <a:cs typeface="Times New Roman" panose="02020603050405020304" pitchFamily="18" charset="0"/>
                  </a:rPr>
                  <a:t>(a) 418.8 meters</a:t>
                </a:r>
                <a:endParaRPr lang="en-IN" sz="3400" b="1" dirty="0">
                  <a:latin typeface="Kruti Dev 010" pitchFamily="2" charset="0"/>
                  <a:cs typeface="Times New Roman" panose="02020603050405020304" pitchFamily="18" charset="0"/>
                </a:endParaRPr>
              </a:p>
              <a:p>
                <a:r>
                  <a:rPr lang="en-IN" sz="3400" b="1" dirty="0">
                    <a:latin typeface="Times New Roman" panose="02020603050405020304" pitchFamily="18" charset="0"/>
                    <a:cs typeface="Times New Roman" panose="02020603050405020304" pitchFamily="18" charset="0"/>
                  </a:rPr>
                  <a:t>(b) 208.4 meters </a:t>
                </a:r>
                <a:endParaRPr lang="en-IN" sz="3400" b="1" dirty="0">
                  <a:latin typeface="Kruti Dev 010" pitchFamily="2" charset="0"/>
                  <a:cs typeface="Times New Roman" panose="02020603050405020304" pitchFamily="18" charset="0"/>
                </a:endParaRPr>
              </a:p>
              <a:p>
                <a:r>
                  <a:rPr lang="en-IN" sz="3400" b="1" dirty="0">
                    <a:latin typeface="Times New Roman" panose="02020603050405020304" pitchFamily="18" charset="0"/>
                    <a:cs typeface="Times New Roman" panose="02020603050405020304" pitchFamily="18" charset="0"/>
                  </a:rPr>
                  <a:t>(c) 422.5 meters</a:t>
                </a:r>
                <a:endParaRPr lang="en-IN" sz="3400" b="1" dirty="0">
                  <a:latin typeface="Kruti Dev 010" pitchFamily="2" charset="0"/>
                  <a:cs typeface="Times New Roman" panose="02020603050405020304" pitchFamily="18" charset="0"/>
                </a:endParaRPr>
              </a:p>
              <a:p>
                <a:r>
                  <a:rPr lang="en-IN" sz="3400" b="1" dirty="0">
                    <a:latin typeface="Times New Roman" panose="02020603050405020304" pitchFamily="18" charset="0"/>
                    <a:cs typeface="Times New Roman" panose="02020603050405020304" pitchFamily="18" charset="0"/>
                  </a:rPr>
                  <a:t>(d) 324.6 meters</a:t>
                </a:r>
                <a:endParaRPr lang="en-IN" sz="3400" b="1" dirty="0">
                  <a:latin typeface="Kruti Dev 010" pitchFamily="2"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48390" y="1688324"/>
                <a:ext cx="11752732" cy="4824911"/>
              </a:xfrm>
              <a:prstGeom prst="rect">
                <a:avLst/>
              </a:prstGeom>
              <a:blipFill>
                <a:blip r:embed="rId2"/>
                <a:stretch>
                  <a:fillRect l="-1452" t="-1391" r="-467" b="-3161"/>
                </a:stretch>
              </a:blipFill>
            </p:spPr>
            <p:txBody>
              <a:bodyPr/>
              <a:lstStyle/>
              <a:p>
                <a:r>
                  <a:rPr lang="en-US">
                    <a:noFill/>
                  </a:rPr>
                  <a:t> </a:t>
                </a:r>
              </a:p>
            </p:txBody>
          </p:sp>
        </mc:Fallback>
      </mc:AlternateContent>
    </p:spTree>
    <p:extLst>
      <p:ext uri="{BB962C8B-B14F-4D97-AF65-F5344CB8AC3E}">
        <p14:creationId xmlns:p14="http://schemas.microsoft.com/office/powerpoint/2010/main" val="315913499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290878" y="1096286"/>
            <a:ext cx="11752732" cy="5345566"/>
          </a:xfrm>
          <a:prstGeom prst="rect">
            <a:avLst/>
          </a:prstGeom>
          <a:noFill/>
        </p:spPr>
        <p:txBody>
          <a:bodyPr wrap="square" rtlCol="0">
            <a:spAutoFit/>
          </a:bodyPr>
          <a:lstStyle/>
          <a:p>
            <a:r>
              <a:rPr lang="en-IN" sz="4267" b="1" dirty="0">
                <a:solidFill>
                  <a:srgbClr val="FFFF00"/>
                </a:solidFill>
                <a:latin typeface="Kruti Dev 010" pitchFamily="2" charset="0"/>
                <a:cs typeface="Times New Roman" panose="02020603050405020304" pitchFamily="18" charset="0"/>
              </a:rPr>
              <a:t>/</a:t>
            </a:r>
            <a:r>
              <a:rPr lang="en-IN" sz="4267" b="1" dirty="0" err="1">
                <a:solidFill>
                  <a:srgbClr val="FFFF00"/>
                </a:solidFill>
                <a:latin typeface="Kruti Dev 010" pitchFamily="2" charset="0"/>
                <a:cs typeface="Times New Roman" panose="02020603050405020304" pitchFamily="18" charset="0"/>
              </a:rPr>
              <a:t>ofu</a:t>
            </a:r>
            <a:r>
              <a:rPr lang="en-IN" sz="4267" b="1" dirty="0">
                <a:solidFill>
                  <a:srgbClr val="FFFF00"/>
                </a:solidFill>
                <a:latin typeface="Kruti Dev 010" pitchFamily="2" charset="0"/>
                <a:cs typeface="Times New Roman" panose="02020603050405020304" pitchFamily="18" charset="0"/>
              </a:rPr>
              <a:t> dh n`&lt;+;k </a:t>
            </a:r>
            <a:r>
              <a:rPr lang="en-IN" sz="4267" b="1" dirty="0" err="1">
                <a:solidFill>
                  <a:srgbClr val="FFFF00"/>
                </a:solidFill>
                <a:latin typeface="Kruti Dev 010" pitchFamily="2" charset="0"/>
                <a:cs typeface="Times New Roman" panose="02020603050405020304" pitchFamily="18" charset="0"/>
              </a:rPr>
              <a:t>tks</a:t>
            </a:r>
            <a:r>
              <a:rPr lang="en-IN" sz="4267" b="1" dirty="0">
                <a:solidFill>
                  <a:srgbClr val="FFFF00"/>
                </a:solidFill>
                <a:latin typeface="Kruti Dev 010" pitchFamily="2" charset="0"/>
                <a:cs typeface="Times New Roman" panose="02020603050405020304" pitchFamily="18" charset="0"/>
              </a:rPr>
              <a:t> </a:t>
            </a:r>
            <a:r>
              <a:rPr lang="en-IN" sz="4267" b="1" dirty="0" err="1">
                <a:solidFill>
                  <a:srgbClr val="FFFF00"/>
                </a:solidFill>
                <a:latin typeface="Kruti Dev 010" pitchFamily="2" charset="0"/>
                <a:cs typeface="Times New Roman" panose="02020603050405020304" pitchFamily="18" charset="0"/>
              </a:rPr>
              <a:t>nksgjk</a:t>
            </a:r>
            <a:r>
              <a:rPr lang="en-IN" sz="4267" b="1" dirty="0">
                <a:solidFill>
                  <a:srgbClr val="FFFF00"/>
                </a:solidFill>
                <a:latin typeface="Kruti Dev 010" pitchFamily="2" charset="0"/>
                <a:cs typeface="Times New Roman" panose="02020603050405020304" pitchFamily="18" charset="0"/>
              </a:rPr>
              <a:t>, </a:t>
            </a:r>
            <a:r>
              <a:rPr lang="en-IN" sz="4267" b="1" dirty="0" err="1">
                <a:solidFill>
                  <a:srgbClr val="FFFF00"/>
                </a:solidFill>
                <a:latin typeface="Kruti Dev 010" pitchFamily="2" charset="0"/>
                <a:cs typeface="Times New Roman" panose="02020603050405020304" pitchFamily="18" charset="0"/>
              </a:rPr>
              <a:t>izfrfcac</a:t>
            </a:r>
            <a:r>
              <a:rPr lang="en-IN" sz="4267" b="1" dirty="0">
                <a:solidFill>
                  <a:srgbClr val="FFFF00"/>
                </a:solidFill>
                <a:latin typeface="Kruti Dev 010" pitchFamily="2" charset="0"/>
                <a:cs typeface="Times New Roman" panose="02020603050405020304" pitchFamily="18" charset="0"/>
              </a:rPr>
              <a:t> dk </a:t>
            </a:r>
            <a:r>
              <a:rPr lang="en-IN" sz="4267" b="1" dirty="0" err="1">
                <a:solidFill>
                  <a:srgbClr val="FFFF00"/>
                </a:solidFill>
                <a:latin typeface="Kruti Dev 010" pitchFamily="2" charset="0"/>
                <a:cs typeface="Times New Roman" panose="02020603050405020304" pitchFamily="18" charset="0"/>
              </a:rPr>
              <a:t>ifj.kke</a:t>
            </a:r>
            <a:r>
              <a:rPr lang="en-IN" sz="4267" b="1" dirty="0">
                <a:solidFill>
                  <a:srgbClr val="FFFF00"/>
                </a:solidFill>
                <a:latin typeface="Kruti Dev 010" pitchFamily="2" charset="0"/>
                <a:cs typeface="Times New Roman" panose="02020603050405020304" pitchFamily="18" charset="0"/>
              </a:rPr>
              <a:t> </a:t>
            </a:r>
            <a:r>
              <a:rPr lang="en-IN" sz="4267" b="1" dirty="0" err="1">
                <a:solidFill>
                  <a:srgbClr val="FFFF00"/>
                </a:solidFill>
                <a:latin typeface="Kruti Dev 010" pitchFamily="2" charset="0"/>
                <a:cs typeface="Times New Roman" panose="02020603050405020304" pitchFamily="18" charset="0"/>
              </a:rPr>
              <a:t>gksrh</a:t>
            </a:r>
            <a:r>
              <a:rPr lang="en-IN" sz="4267" b="1" dirty="0">
                <a:solidFill>
                  <a:srgbClr val="FFFF00"/>
                </a:solidFill>
                <a:latin typeface="Kruti Dev 010" pitchFamily="2" charset="0"/>
                <a:cs typeface="Times New Roman" panose="02020603050405020304" pitchFamily="18" charset="0"/>
              </a:rPr>
              <a:t> </a:t>
            </a:r>
            <a:r>
              <a:rPr lang="en-IN" sz="4267" b="1" dirty="0" err="1">
                <a:solidFill>
                  <a:srgbClr val="FFFF00"/>
                </a:solidFill>
                <a:latin typeface="Kruti Dev 010" pitchFamily="2" charset="0"/>
                <a:cs typeface="Times New Roman" panose="02020603050405020304" pitchFamily="18" charset="0"/>
              </a:rPr>
              <a:t>gS</a:t>
            </a:r>
            <a:r>
              <a:rPr lang="en-IN" sz="4267" b="1" dirty="0">
                <a:solidFill>
                  <a:srgbClr val="FFFF00"/>
                </a:solidFill>
                <a:latin typeface="Kruti Dev 010" pitchFamily="2" charset="0"/>
                <a:cs typeface="Times New Roman" panose="02020603050405020304" pitchFamily="18" charset="0"/>
              </a:rPr>
              <a:t>] bls </a:t>
            </a:r>
            <a:r>
              <a:rPr lang="en-IN" sz="4267" b="1" dirty="0" err="1">
                <a:solidFill>
                  <a:srgbClr val="FFFF00"/>
                </a:solidFill>
                <a:latin typeface="Kruti Dev 010" pitchFamily="2" charset="0"/>
                <a:cs typeface="Times New Roman" panose="02020603050405020304" pitchFamily="18" charset="0"/>
              </a:rPr>
              <a:t>D;k</a:t>
            </a:r>
            <a:r>
              <a:rPr lang="en-IN" sz="4267" b="1" dirty="0">
                <a:solidFill>
                  <a:srgbClr val="FFFF00"/>
                </a:solidFill>
                <a:latin typeface="Kruti Dev 010" pitchFamily="2" charset="0"/>
                <a:cs typeface="Times New Roman" panose="02020603050405020304" pitchFamily="18" charset="0"/>
              </a:rPr>
              <a:t> </a:t>
            </a:r>
            <a:r>
              <a:rPr lang="en-IN" sz="4267" b="1" dirty="0" err="1">
                <a:solidFill>
                  <a:srgbClr val="FFFF00"/>
                </a:solidFill>
                <a:latin typeface="Kruti Dev 010" pitchFamily="2" charset="0"/>
                <a:cs typeface="Times New Roman" panose="02020603050405020304" pitchFamily="18" charset="0"/>
              </a:rPr>
              <a:t>dgk</a:t>
            </a:r>
            <a:r>
              <a:rPr lang="en-IN" sz="4267" b="1" dirty="0">
                <a:solidFill>
                  <a:srgbClr val="FFFF00"/>
                </a:solidFill>
                <a:latin typeface="Kruti Dev 010" pitchFamily="2" charset="0"/>
                <a:cs typeface="Times New Roman" panose="02020603050405020304" pitchFamily="18" charset="0"/>
              </a:rPr>
              <a:t> </a:t>
            </a:r>
            <a:r>
              <a:rPr lang="en-IN" sz="4267" b="1" dirty="0" err="1">
                <a:solidFill>
                  <a:srgbClr val="FFFF00"/>
                </a:solidFill>
                <a:latin typeface="Kruti Dev 010" pitchFamily="2" charset="0"/>
                <a:cs typeface="Times New Roman" panose="02020603050405020304" pitchFamily="18" charset="0"/>
              </a:rPr>
              <a:t>tkrk</a:t>
            </a:r>
            <a:r>
              <a:rPr lang="en-IN" sz="4267" b="1" dirty="0">
                <a:solidFill>
                  <a:srgbClr val="FFFF00"/>
                </a:solidFill>
                <a:latin typeface="Kruti Dev 010" pitchFamily="2" charset="0"/>
                <a:cs typeface="Times New Roman" panose="02020603050405020304" pitchFamily="18" charset="0"/>
              </a:rPr>
              <a:t> </a:t>
            </a:r>
            <a:r>
              <a:rPr lang="en-IN" sz="4267" b="1" dirty="0" err="1">
                <a:solidFill>
                  <a:srgbClr val="FFFF00"/>
                </a:solidFill>
                <a:latin typeface="Kruti Dev 010" pitchFamily="2" charset="0"/>
                <a:cs typeface="Times New Roman" panose="02020603050405020304" pitchFamily="18" charset="0"/>
              </a:rPr>
              <a:t>gS</a:t>
            </a:r>
            <a:r>
              <a:rPr lang="en-IN" sz="4267" b="1" dirty="0">
                <a:solidFill>
                  <a:srgbClr val="FFFF00"/>
                </a:solidFill>
                <a:latin typeface="Kruti Dev 010" pitchFamily="2" charset="0"/>
                <a:cs typeface="Times New Roman" panose="02020603050405020304" pitchFamily="18" charset="0"/>
              </a:rPr>
              <a:t>] </a:t>
            </a:r>
            <a:endParaRPr lang="en-IN" sz="4267" b="1" dirty="0">
              <a:solidFill>
                <a:srgbClr val="FFFF00"/>
              </a:solidFill>
              <a:latin typeface="Times New Roman" panose="02020603050405020304" pitchFamily="18" charset="0"/>
              <a:cs typeface="Times New Roman" panose="02020603050405020304" pitchFamily="18" charset="0"/>
            </a:endParaRPr>
          </a:p>
          <a:p>
            <a:r>
              <a:rPr lang="en-US" sz="4267" b="1" dirty="0">
                <a:solidFill>
                  <a:srgbClr val="FFFF00"/>
                </a:solidFill>
                <a:latin typeface="Times New Roman" panose="02020603050405020304" pitchFamily="18" charset="0"/>
                <a:cs typeface="Times New Roman" panose="02020603050405020304" pitchFamily="18" charset="0"/>
              </a:rPr>
              <a:t>The firmness of sound which is the result of repeated reflection is called what ?</a:t>
            </a:r>
            <a:endParaRPr lang="en-IN" sz="4267" b="1" dirty="0">
              <a:solidFill>
                <a:srgbClr val="FFFF00"/>
              </a:solidFill>
              <a:latin typeface="Times New Roman" panose="02020603050405020304" pitchFamily="18" charset="0"/>
              <a:cs typeface="Times New Roman" panose="02020603050405020304" pitchFamily="18" charset="0"/>
            </a:endParaRPr>
          </a:p>
          <a:p>
            <a:r>
              <a:rPr lang="en-IN" sz="4267" b="1" dirty="0">
                <a:latin typeface="Times New Roman" panose="02020603050405020304" pitchFamily="18" charset="0"/>
                <a:cs typeface="Times New Roman" panose="02020603050405020304" pitchFamily="18" charset="0"/>
              </a:rPr>
              <a:t>(a) rarefaction / </a:t>
            </a:r>
            <a:r>
              <a:rPr lang="en-IN" sz="4267" b="1" dirty="0" err="1">
                <a:latin typeface="Kruti Dev 010" pitchFamily="2" charset="0"/>
                <a:cs typeface="Times New Roman" panose="02020603050405020304" pitchFamily="18" charset="0"/>
              </a:rPr>
              <a:t>fojyhdj.k</a:t>
            </a:r>
            <a:endParaRPr lang="en-IN" sz="4267" b="1" dirty="0">
              <a:latin typeface="Kruti Dev 010" pitchFamily="2" charset="0"/>
              <a:cs typeface="Times New Roman" panose="02020603050405020304" pitchFamily="18" charset="0"/>
            </a:endParaRPr>
          </a:p>
          <a:p>
            <a:r>
              <a:rPr lang="en-IN" sz="4267" b="1" dirty="0">
                <a:latin typeface="Times New Roman" panose="02020603050405020304" pitchFamily="18" charset="0"/>
                <a:cs typeface="Times New Roman" panose="02020603050405020304" pitchFamily="18" charset="0"/>
              </a:rPr>
              <a:t>(b) resonance /</a:t>
            </a:r>
            <a:r>
              <a:rPr lang="en-IN" sz="4267" b="1" dirty="0" err="1">
                <a:latin typeface="Kruti Dev 010" pitchFamily="2" charset="0"/>
                <a:cs typeface="Times New Roman" panose="02020603050405020304" pitchFamily="18" charset="0"/>
              </a:rPr>
              <a:t>izfr</a:t>
            </a:r>
            <a:r>
              <a:rPr lang="en-IN" sz="4267" b="1" dirty="0">
                <a:latin typeface="Kruti Dev 010" pitchFamily="2" charset="0"/>
                <a:cs typeface="Times New Roman" panose="02020603050405020304" pitchFamily="18" charset="0"/>
              </a:rPr>
              <a:t>/</a:t>
            </a:r>
            <a:r>
              <a:rPr lang="en-IN" sz="4267" b="1" dirty="0" err="1">
                <a:latin typeface="Kruti Dev 010" pitchFamily="2" charset="0"/>
                <a:cs typeface="Times New Roman" panose="02020603050405020304" pitchFamily="18" charset="0"/>
              </a:rPr>
              <a:t>ofu</a:t>
            </a:r>
            <a:endParaRPr lang="en-IN" sz="4267" b="1" dirty="0">
              <a:latin typeface="Kruti Dev 010" pitchFamily="2" charset="0"/>
              <a:cs typeface="Times New Roman" panose="02020603050405020304" pitchFamily="18" charset="0"/>
            </a:endParaRPr>
          </a:p>
          <a:p>
            <a:r>
              <a:rPr lang="en-IN" sz="4267" b="1" dirty="0">
                <a:latin typeface="Times New Roman" panose="02020603050405020304" pitchFamily="18" charset="0"/>
                <a:cs typeface="Times New Roman" panose="02020603050405020304" pitchFamily="18" charset="0"/>
              </a:rPr>
              <a:t>(c) echo / </a:t>
            </a:r>
            <a:r>
              <a:rPr lang="en-IN" sz="4267" b="1" dirty="0" err="1">
                <a:latin typeface="Kruti Dev 010" pitchFamily="2" charset="0"/>
                <a:cs typeface="Times New Roman" panose="02020603050405020304" pitchFamily="18" charset="0"/>
              </a:rPr>
              <a:t>xwat</a:t>
            </a:r>
            <a:endParaRPr lang="en-IN" sz="4267" b="1" dirty="0">
              <a:latin typeface="Kruti Dev 010" pitchFamily="2" charset="0"/>
              <a:cs typeface="Times New Roman" panose="02020603050405020304" pitchFamily="18" charset="0"/>
            </a:endParaRPr>
          </a:p>
          <a:p>
            <a:r>
              <a:rPr lang="en-IN" sz="4267" b="1" dirty="0">
                <a:latin typeface="Times New Roman" panose="02020603050405020304" pitchFamily="18" charset="0"/>
                <a:cs typeface="Times New Roman" panose="02020603050405020304" pitchFamily="18" charset="0"/>
              </a:rPr>
              <a:t>(d) image /</a:t>
            </a:r>
            <a:r>
              <a:rPr lang="en-IN" sz="4267" b="1" dirty="0" err="1">
                <a:latin typeface="Kruti Dev 010" pitchFamily="2" charset="0"/>
                <a:cs typeface="Times New Roman" panose="02020603050405020304" pitchFamily="18" charset="0"/>
              </a:rPr>
              <a:t>izfrfcac</a:t>
            </a:r>
            <a:endParaRPr lang="en-IN" sz="4267"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15133288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439268" y="1153032"/>
                <a:ext cx="11752732" cy="5288820"/>
              </a:xfrm>
              <a:prstGeom prst="rect">
                <a:avLst/>
              </a:prstGeom>
              <a:noFill/>
            </p:spPr>
            <p:txBody>
              <a:bodyPr wrap="square" rtlCol="0">
                <a:spAutoFit/>
              </a:bodyPr>
              <a:lstStyle/>
              <a:p>
                <a:r>
                  <a:rPr lang="en-IN" sz="3733" b="1" dirty="0">
                    <a:solidFill>
                      <a:srgbClr val="FFFF00"/>
                    </a:solidFill>
                    <a:latin typeface="Kruti Dev 010" pitchFamily="2" charset="0"/>
                    <a:cs typeface="Times New Roman" panose="02020603050405020304" pitchFamily="18" charset="0"/>
                  </a:rPr>
                  <a:t>,d </a:t>
                </a:r>
                <a:r>
                  <a:rPr lang="en-IN" sz="3733" b="1" dirty="0" err="1">
                    <a:solidFill>
                      <a:srgbClr val="FFFF00"/>
                    </a:solidFill>
                    <a:latin typeface="Kruti Dev 010" pitchFamily="2" charset="0"/>
                    <a:cs typeface="Times New Roman" panose="02020603050405020304" pitchFamily="18" charset="0"/>
                  </a:rPr>
                  <a:t>izfr</a:t>
                </a:r>
                <a:r>
                  <a:rPr lang="en-IN" sz="3733" b="1" dirty="0">
                    <a:solidFill>
                      <a:srgbClr val="FFFF00"/>
                    </a:solidFill>
                    <a:latin typeface="Kruti Dev 010" pitchFamily="2" charset="0"/>
                    <a:cs typeface="Times New Roman" panose="02020603050405020304" pitchFamily="18" charset="0"/>
                  </a:rPr>
                  <a:t>/</a:t>
                </a:r>
                <a:r>
                  <a:rPr lang="en-IN" sz="3733" b="1" dirty="0" err="1">
                    <a:solidFill>
                      <a:srgbClr val="FFFF00"/>
                    </a:solidFill>
                    <a:latin typeface="Kruti Dev 010" pitchFamily="2" charset="0"/>
                    <a:cs typeface="Times New Roman" panose="02020603050405020304" pitchFamily="18" charset="0"/>
                  </a:rPr>
                  <a:t>ofu</a:t>
                </a:r>
                <a:r>
                  <a:rPr lang="en-IN" sz="3733" b="1" dirty="0">
                    <a:solidFill>
                      <a:srgbClr val="FFFF00"/>
                    </a:solidFill>
                    <a:latin typeface="Kruti Dev 010" pitchFamily="2" charset="0"/>
                    <a:cs typeface="Times New Roman" panose="02020603050405020304" pitchFamily="18" charset="0"/>
                  </a:rPr>
                  <a:t> 3 </a:t>
                </a:r>
                <a:r>
                  <a:rPr lang="en-IN" sz="3733" b="1" dirty="0" err="1">
                    <a:solidFill>
                      <a:srgbClr val="FFFF00"/>
                    </a:solidFill>
                    <a:latin typeface="Kruti Dev 010" pitchFamily="2" charset="0"/>
                    <a:cs typeface="Times New Roman" panose="02020603050405020304" pitchFamily="18" charset="0"/>
                  </a:rPr>
                  <a:t>lsds.M</a:t>
                </a:r>
                <a:r>
                  <a:rPr lang="en-IN" sz="3733" b="1" dirty="0">
                    <a:solidFill>
                      <a:srgbClr val="FFFF00"/>
                    </a:solidFill>
                    <a:latin typeface="Kruti Dev 010" pitchFamily="2" charset="0"/>
                    <a:cs typeface="Times New Roman" panose="02020603050405020304" pitchFamily="18" charset="0"/>
                  </a:rPr>
                  <a:t> ds </a:t>
                </a:r>
                <a:r>
                  <a:rPr lang="en-IN" sz="3733" b="1" dirty="0" err="1">
                    <a:solidFill>
                      <a:srgbClr val="FFFF00"/>
                    </a:solidFill>
                    <a:latin typeface="Kruti Dev 010" pitchFamily="2" charset="0"/>
                    <a:cs typeface="Times New Roman" panose="02020603050405020304" pitchFamily="18" charset="0"/>
                  </a:rPr>
                  <a:t>okil</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vk</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tkrh</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gSA</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fn</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ofu</a:t>
                </a:r>
                <a:r>
                  <a:rPr lang="en-IN" sz="3733" b="1" dirty="0">
                    <a:solidFill>
                      <a:srgbClr val="FFFF00"/>
                    </a:solidFill>
                    <a:latin typeface="Kruti Dev 010" pitchFamily="2" charset="0"/>
                    <a:cs typeface="Times New Roman" panose="02020603050405020304" pitchFamily="18" charset="0"/>
                  </a:rPr>
                  <a:t> dh </a:t>
                </a:r>
                <a:r>
                  <a:rPr lang="en-IN" sz="3733" b="1" dirty="0" err="1">
                    <a:solidFill>
                      <a:srgbClr val="FFFF00"/>
                    </a:solidFill>
                    <a:latin typeface="Kruti Dev 010" pitchFamily="2" charset="0"/>
                    <a:cs typeface="Times New Roman" panose="02020603050405020304" pitchFamily="18" charset="0"/>
                  </a:rPr>
                  <a:t>xfr</a:t>
                </a:r>
                <a:r>
                  <a:rPr lang="en-IN" sz="3733" b="1" dirty="0">
                    <a:solidFill>
                      <a:srgbClr val="FFFF00"/>
                    </a:solidFill>
                    <a:latin typeface="Kruti Dev 010" pitchFamily="2" charset="0"/>
                    <a:cs typeface="Times New Roman" panose="02020603050405020304" pitchFamily="18" charset="0"/>
                  </a:rPr>
                  <a:t> </a:t>
                </a:r>
                <a14:m>
                  <m:oMath xmlns:m="http://schemas.openxmlformats.org/officeDocument/2006/math">
                    <m:r>
                      <a:rPr lang="en-US" sz="3733" b="1" i="1">
                        <a:solidFill>
                          <a:srgbClr val="FFFF00"/>
                        </a:solidFill>
                        <a:latin typeface="Cambria Math"/>
                        <a:cs typeface="Times New Roman" panose="02020603050405020304" pitchFamily="18" charset="0"/>
                      </a:rPr>
                      <m:t>𝟑𝟒𝟐</m:t>
                    </m:r>
                    <m:r>
                      <a:rPr lang="en-US" sz="3733" b="1" i="1">
                        <a:solidFill>
                          <a:srgbClr val="FFFF00"/>
                        </a:solidFill>
                        <a:latin typeface="Cambria Math"/>
                        <a:cs typeface="Times New Roman" panose="02020603050405020304" pitchFamily="18" charset="0"/>
                      </a:rPr>
                      <m:t> </m:t>
                    </m:r>
                    <m:r>
                      <a:rPr lang="en-US" sz="3733" b="1" i="1">
                        <a:solidFill>
                          <a:srgbClr val="FFFF00"/>
                        </a:solidFill>
                        <a:latin typeface="Cambria Math"/>
                        <a:cs typeface="Times New Roman" panose="02020603050405020304" pitchFamily="18" charset="0"/>
                      </a:rPr>
                      <m:t>𝒎</m:t>
                    </m:r>
                    <m:sSup>
                      <m:sSupPr>
                        <m:ctrlPr>
                          <a:rPr lang="en-US" sz="3733" b="1" i="1">
                            <a:solidFill>
                              <a:srgbClr val="FFFF00"/>
                            </a:solidFill>
                            <a:latin typeface="Cambria Math" panose="02040503050406030204" pitchFamily="18" charset="0"/>
                            <a:cs typeface="Times New Roman" panose="02020603050405020304" pitchFamily="18" charset="0"/>
                          </a:rPr>
                        </m:ctrlPr>
                      </m:sSupPr>
                      <m:e>
                        <m:r>
                          <a:rPr lang="en-US" sz="3733" b="1" i="1">
                            <a:solidFill>
                              <a:srgbClr val="FFFF00"/>
                            </a:solidFill>
                            <a:latin typeface="Cambria Math"/>
                            <a:cs typeface="Times New Roman" panose="02020603050405020304" pitchFamily="18" charset="0"/>
                          </a:rPr>
                          <m:t>𝒔</m:t>
                        </m:r>
                      </m:e>
                      <m:sup>
                        <m:r>
                          <a:rPr lang="en-US" sz="3733" b="1" i="1">
                            <a:solidFill>
                              <a:srgbClr val="FFFF00"/>
                            </a:solidFill>
                            <a:latin typeface="Cambria Math"/>
                            <a:cs typeface="Times New Roman" panose="02020603050405020304" pitchFamily="18" charset="0"/>
                          </a:rPr>
                          <m:t>−</m:t>
                        </m:r>
                        <m:r>
                          <a:rPr lang="en-US" sz="3733" b="1" i="1">
                            <a:solidFill>
                              <a:srgbClr val="FFFF00"/>
                            </a:solidFill>
                            <a:latin typeface="Cambria Math"/>
                            <a:cs typeface="Times New Roman" panose="02020603050405020304" pitchFamily="18" charset="0"/>
                          </a:rPr>
                          <m:t>𝟏</m:t>
                        </m:r>
                      </m:sup>
                    </m:sSup>
                  </m:oMath>
                </a14:m>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gS</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rks</a:t>
                </a:r>
                <a:r>
                  <a:rPr lang="en-IN" sz="3733" b="1" dirty="0">
                    <a:solidFill>
                      <a:srgbClr val="FFFF00"/>
                    </a:solidFill>
                    <a:latin typeface="Kruti Dev 010" pitchFamily="2" charset="0"/>
                    <a:cs typeface="Times New Roman" panose="02020603050405020304" pitchFamily="18" charset="0"/>
                  </a:rPr>
                  <a:t> L=</a:t>
                </a:r>
                <a:r>
                  <a:rPr lang="en-IN" sz="3733" b="1" dirty="0" err="1">
                    <a:solidFill>
                      <a:srgbClr val="FFFF00"/>
                    </a:solidFill>
                    <a:latin typeface="Kruti Dev 010" pitchFamily="2" charset="0"/>
                    <a:cs typeface="Times New Roman" panose="02020603050405020304" pitchFamily="18" charset="0"/>
                  </a:rPr>
                  <a:t>ksr</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ls</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ijkorZu</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lrg</a:t>
                </a:r>
                <a:r>
                  <a:rPr lang="en-IN" sz="3733" b="1" dirty="0">
                    <a:solidFill>
                      <a:srgbClr val="FFFF00"/>
                    </a:solidFill>
                    <a:latin typeface="Kruti Dev 010" pitchFamily="2" charset="0"/>
                    <a:cs typeface="Times New Roman" panose="02020603050405020304" pitchFamily="18" charset="0"/>
                  </a:rPr>
                  <a:t> dh </a:t>
                </a:r>
                <a:r>
                  <a:rPr lang="en-IN" sz="3733" b="1" dirty="0" err="1">
                    <a:solidFill>
                      <a:srgbClr val="FFFF00"/>
                    </a:solidFill>
                    <a:latin typeface="Kruti Dev 010" pitchFamily="2" charset="0"/>
                    <a:cs typeface="Times New Roman" panose="02020603050405020304" pitchFamily="18" charset="0"/>
                  </a:rPr>
                  <a:t>nwjh</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fdruh</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gS</a:t>
                </a:r>
                <a:r>
                  <a:rPr lang="en-IN" sz="3733" b="1" dirty="0">
                    <a:solidFill>
                      <a:srgbClr val="FFFF00"/>
                    </a:solidFill>
                    <a:latin typeface="Kruti Dev 010" pitchFamily="2" charset="0"/>
                    <a:cs typeface="Times New Roman" panose="02020603050405020304" pitchFamily="18" charset="0"/>
                  </a:rPr>
                  <a:t>\</a:t>
                </a:r>
                <a:endParaRPr lang="en-IN" sz="3733" b="1" dirty="0">
                  <a:solidFill>
                    <a:srgbClr val="FFFF00"/>
                  </a:solidFill>
                  <a:latin typeface="Times New Roman" panose="02020603050405020304" pitchFamily="18" charset="0"/>
                  <a:cs typeface="Times New Roman" panose="02020603050405020304" pitchFamily="18" charset="0"/>
                </a:endParaRPr>
              </a:p>
              <a:p>
                <a:r>
                  <a:rPr lang="en-IN" sz="3733" b="1" dirty="0">
                    <a:solidFill>
                      <a:srgbClr val="FFFF00"/>
                    </a:solidFill>
                    <a:latin typeface="Times New Roman" panose="02020603050405020304" pitchFamily="18" charset="0"/>
                    <a:cs typeface="Times New Roman" panose="02020603050405020304" pitchFamily="18" charset="0"/>
                  </a:rPr>
                  <a:t>An echo comes back in 3 seconds. If the speed of sound is </a:t>
                </a:r>
                <a14:m>
                  <m:oMath xmlns:m="http://schemas.openxmlformats.org/officeDocument/2006/math">
                    <m:r>
                      <a:rPr lang="en-US" sz="3733" b="1" i="1">
                        <a:solidFill>
                          <a:srgbClr val="FFFF00"/>
                        </a:solidFill>
                        <a:latin typeface="Cambria Math"/>
                        <a:cs typeface="Times New Roman" panose="02020603050405020304" pitchFamily="18" charset="0"/>
                      </a:rPr>
                      <m:t>𝟑𝟒𝟐</m:t>
                    </m:r>
                    <m:r>
                      <a:rPr lang="en-US" sz="3733" b="1" i="1">
                        <a:solidFill>
                          <a:srgbClr val="FFFF00"/>
                        </a:solidFill>
                        <a:latin typeface="Cambria Math"/>
                        <a:cs typeface="Times New Roman" panose="02020603050405020304" pitchFamily="18" charset="0"/>
                      </a:rPr>
                      <m:t> </m:t>
                    </m:r>
                    <m:r>
                      <a:rPr lang="en-US" sz="3733" b="1" i="1">
                        <a:solidFill>
                          <a:srgbClr val="FFFF00"/>
                        </a:solidFill>
                        <a:latin typeface="Cambria Math"/>
                        <a:cs typeface="Times New Roman" panose="02020603050405020304" pitchFamily="18" charset="0"/>
                      </a:rPr>
                      <m:t>𝒎</m:t>
                    </m:r>
                    <m:sSup>
                      <m:sSupPr>
                        <m:ctrlPr>
                          <a:rPr lang="en-US" sz="3733" b="1" i="1">
                            <a:solidFill>
                              <a:srgbClr val="FFFF00"/>
                            </a:solidFill>
                            <a:latin typeface="Cambria Math" panose="02040503050406030204" pitchFamily="18" charset="0"/>
                            <a:cs typeface="Times New Roman" panose="02020603050405020304" pitchFamily="18" charset="0"/>
                          </a:rPr>
                        </m:ctrlPr>
                      </m:sSupPr>
                      <m:e>
                        <m:r>
                          <a:rPr lang="en-US" sz="3733" b="1" i="1">
                            <a:solidFill>
                              <a:srgbClr val="FFFF00"/>
                            </a:solidFill>
                            <a:latin typeface="Cambria Math"/>
                            <a:cs typeface="Times New Roman" panose="02020603050405020304" pitchFamily="18" charset="0"/>
                          </a:rPr>
                          <m:t>𝒔</m:t>
                        </m:r>
                      </m:e>
                      <m:sup>
                        <m:r>
                          <a:rPr lang="en-US" sz="3733" b="1" i="1">
                            <a:solidFill>
                              <a:srgbClr val="FFFF00"/>
                            </a:solidFill>
                            <a:latin typeface="Cambria Math"/>
                            <a:cs typeface="Times New Roman" panose="02020603050405020304" pitchFamily="18" charset="0"/>
                          </a:rPr>
                          <m:t>−</m:t>
                        </m:r>
                        <m:r>
                          <a:rPr lang="en-US" sz="3733" b="1" i="1">
                            <a:solidFill>
                              <a:srgbClr val="FFFF00"/>
                            </a:solidFill>
                            <a:latin typeface="Cambria Math"/>
                            <a:cs typeface="Times New Roman" panose="02020603050405020304" pitchFamily="18" charset="0"/>
                          </a:rPr>
                          <m:t>𝟏</m:t>
                        </m:r>
                      </m:sup>
                    </m:sSup>
                  </m:oMath>
                </a14:m>
                <a:r>
                  <a:rPr lang="en-IN" sz="3733" b="1" dirty="0">
                    <a:solidFill>
                      <a:srgbClr val="FFFF00"/>
                    </a:solidFill>
                    <a:latin typeface="Times New Roman" panose="02020603050405020304" pitchFamily="18" charset="0"/>
                    <a:cs typeface="Times New Roman" panose="02020603050405020304" pitchFamily="18" charset="0"/>
                  </a:rPr>
                  <a:t> then, what is the distance of the reflecting surface from the source ?</a:t>
                </a:r>
              </a:p>
              <a:p>
                <a:r>
                  <a:rPr lang="en-IN" sz="3733" b="1" dirty="0">
                    <a:latin typeface="Times New Roman" panose="02020603050405020304" pitchFamily="18" charset="0"/>
                    <a:cs typeface="Times New Roman" panose="02020603050405020304" pitchFamily="18" charset="0"/>
                  </a:rPr>
                  <a:t>(a) 513 meters</a:t>
                </a:r>
                <a:endParaRPr lang="en-IN" sz="3733" b="1" dirty="0">
                  <a:latin typeface="Kruti Dev 010" pitchFamily="2"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(b) 644 meters </a:t>
                </a:r>
                <a:endParaRPr lang="en-IN" sz="3733" b="1" dirty="0">
                  <a:latin typeface="Kruti Dev 010" pitchFamily="2"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(c) 342 meters</a:t>
                </a:r>
                <a:endParaRPr lang="en-IN" sz="3733" b="1" dirty="0">
                  <a:latin typeface="Kruti Dev 010" pitchFamily="2"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(d) 171 meters</a:t>
                </a:r>
                <a:endParaRPr lang="en-IN" sz="3733" b="1" dirty="0">
                  <a:latin typeface="Kruti Dev 010" pitchFamily="2"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39268" y="1153032"/>
                <a:ext cx="11752732" cy="5288820"/>
              </a:xfrm>
              <a:prstGeom prst="rect">
                <a:avLst/>
              </a:prstGeom>
              <a:blipFill>
                <a:blip r:embed="rId2"/>
                <a:stretch>
                  <a:fillRect l="-1660" t="-1959" r="-2178" b="-3226"/>
                </a:stretch>
              </a:blipFill>
            </p:spPr>
            <p:txBody>
              <a:bodyPr/>
              <a:lstStyle/>
              <a:p>
                <a:r>
                  <a:rPr lang="en-US">
                    <a:noFill/>
                  </a:rPr>
                  <a:t> </a:t>
                </a:r>
              </a:p>
            </p:txBody>
          </p:sp>
        </mc:Fallback>
      </mc:AlternateContent>
    </p:spTree>
    <p:extLst>
      <p:ext uri="{BB962C8B-B14F-4D97-AF65-F5344CB8AC3E}">
        <p14:creationId xmlns:p14="http://schemas.microsoft.com/office/powerpoint/2010/main" val="230491068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322002" y="808839"/>
            <a:ext cx="11579120" cy="5345566"/>
          </a:xfrm>
          <a:prstGeom prst="rect">
            <a:avLst/>
          </a:prstGeom>
          <a:noFill/>
        </p:spPr>
        <p:txBody>
          <a:bodyPr wrap="square" rtlCol="0">
            <a:spAutoFit/>
          </a:bodyPr>
          <a:lstStyle/>
          <a:p>
            <a:r>
              <a:rPr lang="en-US" sz="4267" b="1" dirty="0" err="1">
                <a:solidFill>
                  <a:srgbClr val="FFFF00"/>
                </a:solidFill>
                <a:latin typeface="Kruti Dev 010" pitchFamily="2" charset="0"/>
                <a:cs typeface="Times New Roman" panose="02020603050405020304" pitchFamily="18" charset="0"/>
              </a:rPr>
              <a:t>yxkrkj</a:t>
            </a:r>
            <a:r>
              <a:rPr lang="en-US" sz="4267" b="1" dirty="0">
                <a:solidFill>
                  <a:srgbClr val="FFFF00"/>
                </a:solidFill>
                <a:latin typeface="Kruti Dev 010" pitchFamily="2" charset="0"/>
                <a:cs typeface="Times New Roman" panose="02020603050405020304" pitchFamily="18" charset="0"/>
              </a:rPr>
              <a:t> ;k ,</a:t>
            </a:r>
            <a:r>
              <a:rPr lang="en-US" sz="4267" b="1" dirty="0" err="1">
                <a:solidFill>
                  <a:srgbClr val="FFFF00"/>
                </a:solidFill>
                <a:latin typeface="Kruti Dev 010" pitchFamily="2" charset="0"/>
                <a:cs typeface="Times New Roman" panose="02020603050405020304" pitchFamily="18" charset="0"/>
              </a:rPr>
              <a:t>df</a:t>
            </a:r>
            <a:r>
              <a:rPr lang="en-US" sz="4267" b="1" dirty="0">
                <a:solidFill>
                  <a:srgbClr val="FFFF00"/>
                </a:solidFill>
                <a:latin typeface="Kruti Dev 010" pitchFamily="2" charset="0"/>
                <a:cs typeface="Times New Roman" panose="02020603050405020304" pitchFamily="18" charset="0"/>
              </a:rPr>
              <a:t>/</a:t>
            </a:r>
            <a:r>
              <a:rPr lang="en-US" sz="4267" b="1" dirty="0" err="1">
                <a:solidFill>
                  <a:srgbClr val="FFFF00"/>
                </a:solidFill>
                <a:latin typeface="Kruti Dev 010" pitchFamily="2" charset="0"/>
                <a:cs typeface="Times New Roman" panose="02020603050405020304" pitchFamily="18" charset="0"/>
              </a:rPr>
              <a:t>kd</a:t>
            </a:r>
            <a:r>
              <a:rPr lang="en-US" sz="4267" b="1" dirty="0">
                <a:solidFill>
                  <a:srgbClr val="FFFF00"/>
                </a:solidFill>
                <a:latin typeface="Kruti Dev 010" pitchFamily="2" charset="0"/>
                <a:cs typeface="Times New Roman" panose="02020603050405020304" pitchFamily="18" charset="0"/>
              </a:rPr>
              <a:t> ---------- ds </a:t>
            </a:r>
            <a:r>
              <a:rPr lang="en-US" sz="4267" b="1" dirty="0" err="1">
                <a:solidFill>
                  <a:srgbClr val="FFFF00"/>
                </a:solidFill>
                <a:latin typeface="Kruti Dev 010" pitchFamily="2" charset="0"/>
                <a:cs typeface="Times New Roman" panose="02020603050405020304" pitchFamily="18" charset="0"/>
              </a:rPr>
              <a:t>dkj.k</a:t>
            </a:r>
            <a:r>
              <a:rPr lang="en-US" sz="4267" b="1" dirty="0">
                <a:solidFill>
                  <a:srgbClr val="FFFF00"/>
                </a:solidFill>
                <a:latin typeface="Kruti Dev 010" pitchFamily="2" charset="0"/>
                <a:cs typeface="Times New Roman" panose="02020603050405020304" pitchFamily="18" charset="0"/>
              </a:rPr>
              <a:t> </a:t>
            </a:r>
            <a:r>
              <a:rPr lang="en-US" sz="4267" b="1" dirty="0" err="1">
                <a:solidFill>
                  <a:srgbClr val="FFFF00"/>
                </a:solidFill>
                <a:latin typeface="Kruti Dev 010" pitchFamily="2" charset="0"/>
                <a:cs typeface="Times New Roman" panose="02020603050405020304" pitchFamily="18" charset="0"/>
              </a:rPr>
              <a:t>izfr</a:t>
            </a:r>
            <a:r>
              <a:rPr lang="en-US" sz="4267" b="1" dirty="0">
                <a:solidFill>
                  <a:srgbClr val="FFFF00"/>
                </a:solidFill>
                <a:latin typeface="Kruti Dev 010" pitchFamily="2" charset="0"/>
                <a:cs typeface="Times New Roman" panose="02020603050405020304" pitchFamily="18" charset="0"/>
              </a:rPr>
              <a:t>/</a:t>
            </a:r>
            <a:r>
              <a:rPr lang="en-US" sz="4267" b="1" dirty="0" err="1">
                <a:solidFill>
                  <a:srgbClr val="FFFF00"/>
                </a:solidFill>
                <a:latin typeface="Kruti Dev 010" pitchFamily="2" charset="0"/>
                <a:cs typeface="Times New Roman" panose="02020603050405020304" pitchFamily="18" charset="0"/>
              </a:rPr>
              <a:t>ofu;ksa</a:t>
            </a:r>
            <a:r>
              <a:rPr lang="en-US" sz="4267" b="1" dirty="0">
                <a:solidFill>
                  <a:srgbClr val="FFFF00"/>
                </a:solidFill>
                <a:latin typeface="Kruti Dev 010" pitchFamily="2" charset="0"/>
                <a:cs typeface="Times New Roman" panose="02020603050405020304" pitchFamily="18" charset="0"/>
              </a:rPr>
              <a:t>  </a:t>
            </a:r>
            <a:r>
              <a:rPr lang="en-US" sz="4267" b="1" dirty="0" err="1">
                <a:solidFill>
                  <a:srgbClr val="FFFF00"/>
                </a:solidFill>
                <a:latin typeface="Kruti Dev 010" pitchFamily="2" charset="0"/>
                <a:cs typeface="Times New Roman" panose="02020603050405020304" pitchFamily="18" charset="0"/>
              </a:rPr>
              <a:t>dks</a:t>
            </a:r>
            <a:r>
              <a:rPr lang="en-US" sz="4267" b="1" dirty="0">
                <a:solidFill>
                  <a:srgbClr val="FFFF00"/>
                </a:solidFill>
                <a:latin typeface="Kruti Dev 010" pitchFamily="2" charset="0"/>
                <a:cs typeface="Times New Roman" panose="02020603050405020304" pitchFamily="18" charset="0"/>
              </a:rPr>
              <a:t> ,d ls </a:t>
            </a:r>
            <a:r>
              <a:rPr lang="en-US" sz="4267" b="1" dirty="0" err="1">
                <a:solidFill>
                  <a:srgbClr val="FFFF00"/>
                </a:solidFill>
                <a:latin typeface="Kruti Dev 010" pitchFamily="2" charset="0"/>
                <a:cs typeface="Times New Roman" panose="02020603050405020304" pitchFamily="18" charset="0"/>
              </a:rPr>
              <a:t>vf</a:t>
            </a:r>
            <a:r>
              <a:rPr lang="en-US" sz="4267" b="1" dirty="0">
                <a:solidFill>
                  <a:srgbClr val="FFFF00"/>
                </a:solidFill>
                <a:latin typeface="Kruti Dev 010" pitchFamily="2" charset="0"/>
                <a:cs typeface="Times New Roman" panose="02020603050405020304" pitchFamily="18" charset="0"/>
              </a:rPr>
              <a:t>/</a:t>
            </a:r>
            <a:r>
              <a:rPr lang="en-US" sz="4267" b="1" dirty="0" err="1">
                <a:solidFill>
                  <a:srgbClr val="FFFF00"/>
                </a:solidFill>
                <a:latin typeface="Kruti Dev 010" pitchFamily="2" charset="0"/>
                <a:cs typeface="Times New Roman" panose="02020603050405020304" pitchFamily="18" charset="0"/>
              </a:rPr>
              <a:t>kd</a:t>
            </a:r>
            <a:r>
              <a:rPr lang="en-US" sz="4267" b="1" dirty="0">
                <a:solidFill>
                  <a:srgbClr val="FFFF00"/>
                </a:solidFill>
                <a:latin typeface="Kruti Dev 010" pitchFamily="2" charset="0"/>
                <a:cs typeface="Times New Roman" panose="02020603050405020304" pitchFamily="18" charset="0"/>
              </a:rPr>
              <a:t> </a:t>
            </a:r>
            <a:r>
              <a:rPr lang="en-US" sz="4267" b="1" dirty="0" err="1">
                <a:solidFill>
                  <a:srgbClr val="FFFF00"/>
                </a:solidFill>
                <a:latin typeface="Kruti Dev 010" pitchFamily="2" charset="0"/>
                <a:cs typeface="Times New Roman" panose="02020603050405020304" pitchFamily="18" charset="0"/>
              </a:rPr>
              <a:t>ckl</a:t>
            </a:r>
            <a:r>
              <a:rPr lang="en-US" sz="4267" b="1" dirty="0">
                <a:solidFill>
                  <a:srgbClr val="FFFF00"/>
                </a:solidFill>
                <a:latin typeface="Kruti Dev 010" pitchFamily="2" charset="0"/>
                <a:cs typeface="Times New Roman" panose="02020603050405020304" pitchFamily="18" charset="0"/>
              </a:rPr>
              <a:t> </a:t>
            </a:r>
            <a:r>
              <a:rPr lang="en-US" sz="4267" b="1" dirty="0" err="1">
                <a:solidFill>
                  <a:srgbClr val="FFFF00"/>
                </a:solidFill>
                <a:latin typeface="Kruti Dev 010" pitchFamily="2" charset="0"/>
                <a:cs typeface="Times New Roman" panose="02020603050405020304" pitchFamily="18" charset="0"/>
              </a:rPr>
              <a:t>lquk</a:t>
            </a:r>
            <a:r>
              <a:rPr lang="en-US" sz="4267" b="1" dirty="0">
                <a:solidFill>
                  <a:srgbClr val="FFFF00"/>
                </a:solidFill>
                <a:latin typeface="Kruti Dev 010" pitchFamily="2" charset="0"/>
                <a:cs typeface="Times New Roman" panose="02020603050405020304" pitchFamily="18" charset="0"/>
              </a:rPr>
              <a:t> </a:t>
            </a:r>
            <a:r>
              <a:rPr lang="en-US" sz="4267" b="1" dirty="0" err="1">
                <a:solidFill>
                  <a:srgbClr val="FFFF00"/>
                </a:solidFill>
                <a:latin typeface="Kruti Dev 010" pitchFamily="2" charset="0"/>
                <a:cs typeface="Times New Roman" panose="02020603050405020304" pitchFamily="18" charset="0"/>
              </a:rPr>
              <a:t>tkldrk</a:t>
            </a:r>
            <a:r>
              <a:rPr lang="en-US" sz="4267" b="1" dirty="0">
                <a:solidFill>
                  <a:srgbClr val="FFFF00"/>
                </a:solidFill>
                <a:latin typeface="Kruti Dev 010" pitchFamily="2" charset="0"/>
                <a:cs typeface="Times New Roman" panose="02020603050405020304" pitchFamily="18" charset="0"/>
              </a:rPr>
              <a:t> </a:t>
            </a:r>
            <a:r>
              <a:rPr lang="en-US" sz="4267" b="1" dirty="0" err="1">
                <a:solidFill>
                  <a:srgbClr val="FFFF00"/>
                </a:solidFill>
                <a:latin typeface="Kruti Dev 010" pitchFamily="2" charset="0"/>
                <a:cs typeface="Times New Roman" panose="02020603050405020304" pitchFamily="18" charset="0"/>
              </a:rPr>
              <a:t>gsA</a:t>
            </a:r>
            <a:endParaRPr lang="en-IN" sz="4267" b="1" dirty="0">
              <a:solidFill>
                <a:srgbClr val="FFFF00"/>
              </a:solidFill>
              <a:latin typeface="Times New Roman" panose="02020603050405020304" pitchFamily="18" charset="0"/>
              <a:cs typeface="Times New Roman" panose="02020603050405020304" pitchFamily="18" charset="0"/>
            </a:endParaRPr>
          </a:p>
          <a:p>
            <a:r>
              <a:rPr lang="en-IN" sz="4267" b="1" dirty="0">
                <a:solidFill>
                  <a:srgbClr val="FFFF00"/>
                </a:solidFill>
                <a:latin typeface="Times New Roman" panose="02020603050405020304" pitchFamily="18" charset="0"/>
                <a:cs typeface="Times New Roman" panose="02020603050405020304" pitchFamily="18" charset="0"/>
              </a:rPr>
              <a:t>Echoes can be heard more than once due to successive or multiple       </a:t>
            </a:r>
          </a:p>
          <a:p>
            <a:r>
              <a:rPr lang="en-IN" sz="4267" b="1" dirty="0">
                <a:latin typeface="Times New Roman" panose="02020603050405020304" pitchFamily="18" charset="0"/>
                <a:cs typeface="Times New Roman" panose="02020603050405020304" pitchFamily="18" charset="0"/>
              </a:rPr>
              <a:t>(a) rarefaction  / </a:t>
            </a:r>
            <a:r>
              <a:rPr lang="en-IN" sz="4267" b="1" dirty="0" err="1">
                <a:latin typeface="Kruti Dev 010" pitchFamily="2" charset="0"/>
                <a:cs typeface="Times New Roman" panose="02020603050405020304" pitchFamily="18" charset="0"/>
              </a:rPr>
              <a:t>fojyu</a:t>
            </a:r>
            <a:endParaRPr lang="en-IN" sz="4267" b="1" dirty="0">
              <a:latin typeface="Kruti Dev 010" pitchFamily="2" charset="0"/>
              <a:cs typeface="Times New Roman" panose="02020603050405020304" pitchFamily="18" charset="0"/>
            </a:endParaRPr>
          </a:p>
          <a:p>
            <a:r>
              <a:rPr lang="en-IN" sz="4267" b="1" dirty="0">
                <a:latin typeface="Times New Roman" panose="02020603050405020304" pitchFamily="18" charset="0"/>
                <a:cs typeface="Times New Roman" panose="02020603050405020304" pitchFamily="18" charset="0"/>
              </a:rPr>
              <a:t>(b) reflection  / </a:t>
            </a:r>
            <a:r>
              <a:rPr lang="en-IN" sz="4267" b="1" dirty="0" err="1">
                <a:latin typeface="Kruti Dev 010" pitchFamily="2" charset="0"/>
                <a:cs typeface="Times New Roman" panose="02020603050405020304" pitchFamily="18" charset="0"/>
              </a:rPr>
              <a:t>ijkorZu</a:t>
            </a:r>
            <a:endParaRPr lang="en-IN" sz="4267" b="1" dirty="0">
              <a:latin typeface="Kruti Dev 010" pitchFamily="2" charset="0"/>
              <a:cs typeface="Times New Roman" panose="02020603050405020304" pitchFamily="18" charset="0"/>
            </a:endParaRPr>
          </a:p>
          <a:p>
            <a:r>
              <a:rPr lang="en-IN" sz="4267" b="1" dirty="0">
                <a:latin typeface="Times New Roman" panose="02020603050405020304" pitchFamily="18" charset="0"/>
                <a:cs typeface="Times New Roman" panose="02020603050405020304" pitchFamily="18" charset="0"/>
              </a:rPr>
              <a:t>(c) diffraction / </a:t>
            </a:r>
            <a:r>
              <a:rPr lang="en-IN" sz="4267" b="1" dirty="0" err="1">
                <a:latin typeface="Kruti Dev 010" pitchFamily="2" charset="0"/>
                <a:cs typeface="Times New Roman" panose="02020603050405020304" pitchFamily="18" charset="0"/>
              </a:rPr>
              <a:t>foorZu</a:t>
            </a:r>
            <a:endParaRPr lang="en-IN" sz="4267" b="1" dirty="0">
              <a:latin typeface="Kruti Dev 010" pitchFamily="2" charset="0"/>
              <a:cs typeface="Times New Roman" panose="02020603050405020304" pitchFamily="18" charset="0"/>
            </a:endParaRPr>
          </a:p>
          <a:p>
            <a:r>
              <a:rPr lang="en-IN" sz="4267" b="1" dirty="0">
                <a:latin typeface="Times New Roman" panose="02020603050405020304" pitchFamily="18" charset="0"/>
                <a:cs typeface="Times New Roman" panose="02020603050405020304" pitchFamily="18" charset="0"/>
              </a:rPr>
              <a:t>(d) refraction  /</a:t>
            </a:r>
            <a:r>
              <a:rPr lang="en-IN" sz="4267" b="1" dirty="0" err="1">
                <a:latin typeface="Kruti Dev 010" pitchFamily="2" charset="0"/>
                <a:cs typeface="Times New Roman" panose="02020603050405020304" pitchFamily="18" charset="0"/>
              </a:rPr>
              <a:t>viorZu</a:t>
            </a:r>
            <a:endParaRPr lang="en-IN" sz="4267"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415724077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439269" y="1220755"/>
            <a:ext cx="11752732" cy="3539046"/>
          </a:xfrm>
          <a:prstGeom prst="rect">
            <a:avLst/>
          </a:prstGeom>
          <a:noFill/>
        </p:spPr>
        <p:txBody>
          <a:bodyPr wrap="square" rtlCol="0">
            <a:spAutoFit/>
          </a:bodyPr>
          <a:lstStyle/>
          <a:p>
            <a:r>
              <a:rPr lang="en-IN" sz="3733" b="1" dirty="0">
                <a:solidFill>
                  <a:srgbClr val="FFFF00"/>
                </a:solidFill>
                <a:latin typeface="Times New Roman" panose="02020603050405020304" pitchFamily="18"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ok;q</a:t>
            </a:r>
            <a:r>
              <a:rPr lang="en-IN" sz="3733" b="1" dirty="0">
                <a:solidFill>
                  <a:srgbClr val="FFFF00"/>
                </a:solidFill>
                <a:latin typeface="Kruti Dev 010" pitchFamily="2" charset="0"/>
                <a:cs typeface="Times New Roman" panose="02020603050405020304" pitchFamily="18" charset="0"/>
              </a:rPr>
              <a:t> dh /</a:t>
            </a:r>
            <a:r>
              <a:rPr lang="en-IN" sz="3733" b="1" dirty="0" err="1">
                <a:solidFill>
                  <a:srgbClr val="FFFF00"/>
                </a:solidFill>
                <a:latin typeface="Kruti Dev 010" pitchFamily="2" charset="0"/>
                <a:cs typeface="Times New Roman" panose="02020603050405020304" pitchFamily="18" charset="0"/>
              </a:rPr>
              <a:t>ofu</a:t>
            </a:r>
            <a:r>
              <a:rPr lang="en-IN" sz="3733" b="1" dirty="0">
                <a:solidFill>
                  <a:srgbClr val="FFFF00"/>
                </a:solidFill>
                <a:latin typeface="Kruti Dev 010" pitchFamily="2" charset="0"/>
                <a:cs typeface="Times New Roman" panose="02020603050405020304" pitchFamily="18" charset="0"/>
              </a:rPr>
              <a:t> ds </a:t>
            </a:r>
            <a:r>
              <a:rPr lang="en-IN" sz="3733" b="1" dirty="0" err="1">
                <a:solidFill>
                  <a:srgbClr val="FFFF00"/>
                </a:solidFill>
                <a:latin typeface="Kruti Dev 010" pitchFamily="2" charset="0"/>
                <a:cs typeface="Times New Roman" panose="02020603050405020304" pitchFamily="18" charset="0"/>
              </a:rPr>
              <a:t>lapj.k</a:t>
            </a:r>
            <a:r>
              <a:rPr lang="en-IN" sz="3733" b="1" dirty="0">
                <a:solidFill>
                  <a:srgbClr val="FFFF00"/>
                </a:solidFill>
                <a:latin typeface="Kruti Dev 010" pitchFamily="2" charset="0"/>
                <a:cs typeface="Times New Roman" panose="02020603050405020304" pitchFamily="18" charset="0"/>
              </a:rPr>
              <a:t> dh ?</a:t>
            </a:r>
            <a:r>
              <a:rPr lang="en-IN" sz="3733" b="1" dirty="0" err="1">
                <a:solidFill>
                  <a:srgbClr val="FFFF00"/>
                </a:solidFill>
                <a:latin typeface="Kruti Dev 010" pitchFamily="2" charset="0"/>
                <a:cs typeface="Times New Roman" panose="02020603050405020304" pitchFamily="18" charset="0"/>
              </a:rPr>
              <a:t>kVuk</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gksrkh</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gS</a:t>
            </a:r>
            <a:r>
              <a:rPr lang="en-IN" sz="3733" b="1" dirty="0">
                <a:solidFill>
                  <a:srgbClr val="FFFF00"/>
                </a:solidFill>
                <a:latin typeface="Kruti Dev 010" pitchFamily="2" charset="0"/>
                <a:cs typeface="Times New Roman" panose="02020603050405020304" pitchFamily="18" charset="0"/>
              </a:rPr>
              <a:t>\</a:t>
            </a:r>
            <a:endParaRPr lang="en-IN" sz="3733" b="1" dirty="0">
              <a:solidFill>
                <a:srgbClr val="FFFF00"/>
              </a:solidFill>
              <a:latin typeface="Times New Roman" panose="02020603050405020304" pitchFamily="18" charset="0"/>
              <a:cs typeface="Times New Roman" panose="02020603050405020304" pitchFamily="18" charset="0"/>
            </a:endParaRPr>
          </a:p>
          <a:p>
            <a:r>
              <a:rPr lang="en-IN" sz="3733" b="1" dirty="0">
                <a:solidFill>
                  <a:srgbClr val="FFFF00"/>
                </a:solidFill>
                <a:latin typeface="Times New Roman" panose="02020603050405020304" pitchFamily="18" charset="0"/>
                <a:cs typeface="Times New Roman" panose="02020603050405020304" pitchFamily="18" charset="0"/>
              </a:rPr>
              <a:t>The phenomenon of propagation sound in air is </a:t>
            </a:r>
          </a:p>
          <a:p>
            <a:pPr marL="685783" indent="-685783">
              <a:buAutoNum type="alphaLcParenBoth"/>
            </a:pPr>
            <a:r>
              <a:rPr lang="en-IN" sz="3733" b="1" dirty="0">
                <a:latin typeface="Times New Roman" panose="02020603050405020304" pitchFamily="18" charset="0"/>
                <a:cs typeface="Times New Roman" panose="02020603050405020304" pitchFamily="18" charset="0"/>
              </a:rPr>
              <a:t>isothermal / </a:t>
            </a:r>
            <a:r>
              <a:rPr lang="en-IN" sz="3733" b="1" dirty="0" err="1">
                <a:latin typeface="Kruti Dev 010" pitchFamily="2" charset="0"/>
                <a:cs typeface="Times New Roman" panose="02020603050405020304" pitchFamily="18" charset="0"/>
              </a:rPr>
              <a:t>lerkih</a:t>
            </a:r>
            <a:endParaRPr lang="en-IN" sz="3733" b="1" dirty="0">
              <a:latin typeface="Kruti Dev 010" pitchFamily="2"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(b) isobaric process / </a:t>
            </a:r>
            <a:r>
              <a:rPr lang="en-IN" sz="3733" b="1" dirty="0" err="1">
                <a:latin typeface="Kruti Dev 010" pitchFamily="2" charset="0"/>
                <a:cs typeface="Times New Roman" panose="02020603050405020304" pitchFamily="18" charset="0"/>
              </a:rPr>
              <a:t>lenkch</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izØe</a:t>
            </a:r>
            <a:r>
              <a:rPr lang="en-IN" sz="3733" b="1" dirty="0">
                <a:latin typeface="Kruti Dev 010" pitchFamily="2" charset="0"/>
                <a:cs typeface="Times New Roman" panose="02020603050405020304" pitchFamily="18" charset="0"/>
              </a:rPr>
              <a:t> </a:t>
            </a:r>
          </a:p>
          <a:p>
            <a:r>
              <a:rPr lang="en-IN" sz="3733" b="1" dirty="0">
                <a:latin typeface="Times New Roman" panose="02020603050405020304" pitchFamily="18" charset="0"/>
                <a:cs typeface="Times New Roman" panose="02020603050405020304" pitchFamily="18" charset="0"/>
              </a:rPr>
              <a:t>(c) adiabatic process / </a:t>
            </a:r>
            <a:r>
              <a:rPr lang="en-IN" sz="3733" b="1" dirty="0">
                <a:latin typeface="Kruti Dev 010" pitchFamily="2" charset="0"/>
                <a:cs typeface="Times New Roman" panose="02020603050405020304" pitchFamily="18" charset="0"/>
              </a:rPr>
              <a:t>:)</a:t>
            </a:r>
            <a:r>
              <a:rPr lang="en-IN" sz="3733" b="1" dirty="0" err="1">
                <a:latin typeface="Kruti Dev 010" pitchFamily="2" charset="0"/>
                <a:cs typeface="Times New Roman" panose="02020603050405020304" pitchFamily="18" charset="0"/>
              </a:rPr>
              <a:t>ks’e</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izØe</a:t>
            </a:r>
            <a:endParaRPr lang="en-IN" sz="3733" b="1" dirty="0">
              <a:latin typeface="Kruti Dev 010" pitchFamily="2"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(d) none of these / </a:t>
            </a:r>
            <a:r>
              <a:rPr lang="en-IN" sz="3733" b="1" dirty="0" err="1">
                <a:latin typeface="Kruti Dev 010" pitchFamily="2" charset="0"/>
                <a:cs typeface="Times New Roman" panose="02020603050405020304" pitchFamily="18" charset="0"/>
              </a:rPr>
              <a:t>buesa</a:t>
            </a:r>
            <a:r>
              <a:rPr lang="en-IN" sz="3733" b="1" dirty="0">
                <a:latin typeface="Kruti Dev 010" pitchFamily="2" charset="0"/>
                <a:cs typeface="Times New Roman" panose="02020603050405020304" pitchFamily="18" charset="0"/>
              </a:rPr>
              <a:t> ls </a:t>
            </a:r>
            <a:r>
              <a:rPr lang="en-IN" sz="3733" b="1" dirty="0" err="1">
                <a:latin typeface="Kruti Dev 010" pitchFamily="2" charset="0"/>
                <a:cs typeface="Times New Roman" panose="02020603050405020304" pitchFamily="18" charset="0"/>
              </a:rPr>
              <a:t>dksbZ</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ugha</a:t>
            </a:r>
            <a:r>
              <a:rPr lang="en-IN" sz="3733" b="1" dirty="0">
                <a:latin typeface="Kruti Dev 010" pitchFamily="2" charset="0"/>
                <a:cs typeface="Times New Roman" panose="02020603050405020304" pitchFamily="18" charset="0"/>
              </a:rPr>
              <a:t> </a:t>
            </a:r>
          </a:p>
        </p:txBody>
      </p:sp>
    </p:spTree>
    <p:extLst>
      <p:ext uri="{BB962C8B-B14F-4D97-AF65-F5344CB8AC3E}">
        <p14:creationId xmlns:p14="http://schemas.microsoft.com/office/powerpoint/2010/main" val="289848897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148390" y="896688"/>
            <a:ext cx="11752732" cy="5961312"/>
          </a:xfrm>
          <a:prstGeom prst="rect">
            <a:avLst/>
          </a:prstGeom>
          <a:noFill/>
        </p:spPr>
        <p:txBody>
          <a:bodyPr wrap="square" rtlCol="0">
            <a:spAutoFit/>
          </a:bodyPr>
          <a:lstStyle/>
          <a:p>
            <a:r>
              <a:rPr lang="en-IN" sz="3467" b="1" dirty="0">
                <a:solidFill>
                  <a:srgbClr val="FFFF00"/>
                </a:solidFill>
                <a:latin typeface="Kruti Dev 010" pitchFamily="2" charset="0"/>
                <a:cs typeface="Times New Roman" panose="02020603050405020304" pitchFamily="18" charset="0"/>
              </a:rPr>
              <a:t>,d </a:t>
            </a:r>
            <a:r>
              <a:rPr lang="en-IN" sz="3467" b="1" dirty="0" err="1">
                <a:solidFill>
                  <a:srgbClr val="FFFF00"/>
                </a:solidFill>
                <a:latin typeface="Kruti Dev 010" pitchFamily="2" charset="0"/>
                <a:cs typeface="Times New Roman" panose="02020603050405020304" pitchFamily="18" charset="0"/>
              </a:rPr>
              <a:t>yaxj</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yxh</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uko</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ykgjksa</a:t>
            </a:r>
            <a:r>
              <a:rPr lang="en-IN" sz="3467" b="1" dirty="0">
                <a:solidFill>
                  <a:srgbClr val="FFFF00"/>
                </a:solidFill>
                <a:latin typeface="Kruti Dev 010" pitchFamily="2" charset="0"/>
                <a:cs typeface="Times New Roman" panose="02020603050405020304" pitchFamily="18" charset="0"/>
              </a:rPr>
              <a:t> ls </a:t>
            </a:r>
            <a:r>
              <a:rPr lang="en-IN" sz="3467" b="1" dirty="0" err="1">
                <a:solidFill>
                  <a:srgbClr val="FFFF00"/>
                </a:solidFill>
                <a:latin typeface="Kruti Dev 010" pitchFamily="2" charset="0"/>
                <a:cs typeface="Times New Roman" panose="02020603050405020304" pitchFamily="18" charset="0"/>
              </a:rPr>
              <a:t>f?kjh</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gS</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mlls</a:t>
            </a:r>
            <a:r>
              <a:rPr lang="en-IN" sz="3467" b="1" dirty="0">
                <a:solidFill>
                  <a:srgbClr val="FFFF00"/>
                </a:solidFill>
                <a:latin typeface="Kruti Dev 010" pitchFamily="2" charset="0"/>
                <a:cs typeface="Times New Roman" panose="02020603050405020304" pitchFamily="18" charset="0"/>
              </a:rPr>
              <a:t> ,d </a:t>
            </a:r>
            <a:r>
              <a:rPr lang="en-IN" sz="3467" b="1" dirty="0" err="1">
                <a:solidFill>
                  <a:srgbClr val="FFFF00"/>
                </a:solidFill>
                <a:latin typeface="Kruti Dev 010" pitchFamily="2" charset="0"/>
                <a:cs typeface="Times New Roman" panose="02020603050405020304" pitchFamily="18" charset="0"/>
              </a:rPr>
              <a:t>rjax</a:t>
            </a:r>
            <a:r>
              <a:rPr lang="en-IN" sz="3467" b="1" dirty="0">
                <a:solidFill>
                  <a:srgbClr val="FFFF00"/>
                </a:solidFill>
                <a:latin typeface="Kruti Dev 010" pitchFamily="2" charset="0"/>
                <a:cs typeface="Times New Roman" panose="02020603050405020304" pitchFamily="18" charset="0"/>
              </a:rPr>
              <a:t>&amp;”</a:t>
            </a:r>
            <a:r>
              <a:rPr lang="en-IN" sz="3467" b="1" dirty="0" err="1">
                <a:solidFill>
                  <a:srgbClr val="FFFF00"/>
                </a:solidFill>
                <a:latin typeface="Kruti Dev 010" pitchFamily="2" charset="0"/>
                <a:cs typeface="Times New Roman" panose="02020603050405020304" pitchFamily="18" charset="0"/>
              </a:rPr>
              <a:t>kh’kZ</a:t>
            </a:r>
            <a:r>
              <a:rPr lang="en-IN" sz="3467" b="1" dirty="0">
                <a:solidFill>
                  <a:srgbClr val="FFFF00"/>
                </a:solidFill>
                <a:latin typeface="Kruti Dev 010" pitchFamily="2" charset="0"/>
                <a:cs typeface="Times New Roman" panose="02020603050405020304" pitchFamily="18" charset="0"/>
              </a:rPr>
              <a:t> dh </a:t>
            </a:r>
            <a:r>
              <a:rPr lang="en-IN" sz="3467" b="1" dirty="0" err="1">
                <a:solidFill>
                  <a:srgbClr val="FFFF00"/>
                </a:solidFill>
                <a:latin typeface="Kruti Dev 010" pitchFamily="2" charset="0"/>
                <a:cs typeface="Times New Roman" panose="02020603050405020304" pitchFamily="18" charset="0"/>
              </a:rPr>
              <a:t>nwjh</a:t>
            </a:r>
            <a:r>
              <a:rPr lang="en-IN" sz="3467" b="1" dirty="0">
                <a:solidFill>
                  <a:srgbClr val="FFFF00"/>
                </a:solidFill>
                <a:latin typeface="Kruti Dev 010" pitchFamily="2" charset="0"/>
                <a:cs typeface="Times New Roman" panose="02020603050405020304" pitchFamily="18" charset="0"/>
              </a:rPr>
              <a:t> 80 </a:t>
            </a:r>
            <a:r>
              <a:rPr lang="en-IN" sz="3467" b="1" dirty="0" err="1">
                <a:solidFill>
                  <a:srgbClr val="FFFF00"/>
                </a:solidFill>
                <a:latin typeface="Kruti Dev 010" pitchFamily="2" charset="0"/>
                <a:cs typeface="Times New Roman" panose="02020603050405020304" pitchFamily="18" charset="0"/>
              </a:rPr>
              <a:t>ehVj</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gS</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vkSj</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ygj</a:t>
            </a:r>
            <a:r>
              <a:rPr lang="en-IN" sz="3467" b="1" dirty="0">
                <a:solidFill>
                  <a:srgbClr val="FFFF00"/>
                </a:solidFill>
                <a:latin typeface="Kruti Dev 010" pitchFamily="2" charset="0"/>
                <a:cs typeface="Times New Roman" panose="02020603050405020304" pitchFamily="18" charset="0"/>
              </a:rPr>
              <a:t> dh </a:t>
            </a:r>
            <a:r>
              <a:rPr lang="en-IN" sz="3467" b="1" dirty="0" err="1">
                <a:solidFill>
                  <a:srgbClr val="FFFF00"/>
                </a:solidFill>
                <a:latin typeface="Kruti Dev 010" pitchFamily="2" charset="0"/>
                <a:cs typeface="Times New Roman" panose="02020603050405020304" pitchFamily="18" charset="0"/>
              </a:rPr>
              <a:t>xfr</a:t>
            </a:r>
            <a:r>
              <a:rPr lang="en-IN" sz="3467" b="1" dirty="0">
                <a:solidFill>
                  <a:srgbClr val="FFFF00"/>
                </a:solidFill>
                <a:latin typeface="Kruti Dev 010" pitchFamily="2" charset="0"/>
                <a:cs typeface="Times New Roman" panose="02020603050405020304" pitchFamily="18" charset="0"/>
              </a:rPr>
              <a:t> 20 </a:t>
            </a:r>
            <a:r>
              <a:rPr lang="en-IN" sz="3467" b="1" dirty="0" err="1">
                <a:solidFill>
                  <a:srgbClr val="FFFF00"/>
                </a:solidFill>
                <a:latin typeface="Kruti Dev 010" pitchFamily="2" charset="0"/>
                <a:cs typeface="Times New Roman" panose="02020603050405020304" pitchFamily="18" charset="0"/>
              </a:rPr>
              <a:t>ehVj</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izfr</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lsds.M</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gS</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uko</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rd</a:t>
            </a:r>
            <a:r>
              <a:rPr lang="en-IN" sz="3467" b="1" dirty="0">
                <a:solidFill>
                  <a:srgbClr val="FFFF00"/>
                </a:solidFill>
                <a:latin typeface="Kruti Dev 010" pitchFamily="2" charset="0"/>
                <a:cs typeface="Times New Roman" panose="02020603050405020304" pitchFamily="18" charset="0"/>
              </a:rPr>
              <a:t> ml </a:t>
            </a:r>
            <a:r>
              <a:rPr lang="en-IN" sz="3467" b="1" dirty="0" err="1">
                <a:solidFill>
                  <a:srgbClr val="FFFF00"/>
                </a:solidFill>
                <a:latin typeface="Kruti Dev 010" pitchFamily="2" charset="0"/>
                <a:cs typeface="Times New Roman" panose="02020603050405020304" pitchFamily="18" charset="0"/>
              </a:rPr>
              <a:t>rjax</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kh’kZ</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dks</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igq¡pus</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esa</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yxk</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vko</a:t>
            </a:r>
            <a:r>
              <a:rPr lang="en-IN" sz="3467" b="1" dirty="0">
                <a:solidFill>
                  <a:srgbClr val="FFFF00"/>
                </a:solidFill>
                <a:latin typeface="Kruti Dev 010" pitchFamily="2" charset="0"/>
                <a:cs typeface="Times New Roman" panose="02020603050405020304" pitchFamily="18" charset="0"/>
              </a:rPr>
              <a:t>”;d le;-------- </a:t>
            </a:r>
            <a:r>
              <a:rPr lang="en-IN" sz="3467" b="1" dirty="0" err="1">
                <a:solidFill>
                  <a:srgbClr val="FFFF00"/>
                </a:solidFill>
                <a:latin typeface="Kruti Dev 010" pitchFamily="2" charset="0"/>
                <a:cs typeface="Times New Roman" panose="02020603050405020304" pitchFamily="18" charset="0"/>
              </a:rPr>
              <a:t>gksxkk</a:t>
            </a:r>
            <a:endParaRPr lang="en-IN" sz="3467" b="1" dirty="0">
              <a:solidFill>
                <a:srgbClr val="FFFF00"/>
              </a:solidFill>
              <a:latin typeface="Times New Roman" panose="02020603050405020304" pitchFamily="18" charset="0"/>
              <a:cs typeface="Times New Roman" panose="02020603050405020304" pitchFamily="18" charset="0"/>
            </a:endParaRPr>
          </a:p>
          <a:p>
            <a:r>
              <a:rPr lang="en-IN" sz="3467" b="1" dirty="0">
                <a:solidFill>
                  <a:srgbClr val="FFFF00"/>
                </a:solidFill>
                <a:latin typeface="Times New Roman" panose="02020603050405020304" pitchFamily="18" charset="0"/>
                <a:cs typeface="Times New Roman" panose="02020603050405020304" pitchFamily="18" charset="0"/>
              </a:rPr>
              <a:t>An anchored boat is surrounded by waves, the distance of a wave-head from it is 80 meters and the speed of the wave is 20 meters per second. The time required for the boat to reach that wave head will be ……..</a:t>
            </a:r>
          </a:p>
          <a:p>
            <a:pPr marL="685783" indent="-685783">
              <a:buAutoNum type="alphaLcParenBoth"/>
            </a:pPr>
            <a:r>
              <a:rPr lang="en-IN" sz="3467" b="1" dirty="0">
                <a:latin typeface="Times New Roman" panose="02020603050405020304" pitchFamily="18" charset="0"/>
                <a:cs typeface="Times New Roman" panose="02020603050405020304" pitchFamily="18" charset="0"/>
              </a:rPr>
              <a:t>0.5 sec</a:t>
            </a:r>
          </a:p>
          <a:p>
            <a:pPr marL="685783" indent="-685783">
              <a:buAutoNum type="alphaLcParenBoth"/>
            </a:pPr>
            <a:r>
              <a:rPr lang="en-US" sz="3467" b="1" dirty="0">
                <a:latin typeface="Times New Roman" panose="02020603050405020304" pitchFamily="18" charset="0"/>
                <a:cs typeface="Times New Roman" panose="02020603050405020304" pitchFamily="18" charset="0"/>
              </a:rPr>
              <a:t> 5 sec</a:t>
            </a:r>
          </a:p>
          <a:p>
            <a:pPr marL="685783" indent="-685783">
              <a:buAutoNum type="alphaLcParenBoth"/>
            </a:pPr>
            <a:r>
              <a:rPr lang="en-US" sz="3467" b="1" dirty="0">
                <a:latin typeface="Times New Roman" panose="02020603050405020304" pitchFamily="18" charset="0"/>
                <a:cs typeface="Times New Roman" panose="02020603050405020304" pitchFamily="18" charset="0"/>
              </a:rPr>
              <a:t> 0.2 sec</a:t>
            </a:r>
          </a:p>
          <a:p>
            <a:pPr marL="685783" indent="-685783">
              <a:buAutoNum type="alphaLcParenBoth"/>
            </a:pPr>
            <a:r>
              <a:rPr lang="en-US" sz="3467" b="1" dirty="0">
                <a:latin typeface="Times New Roman" panose="02020603050405020304" pitchFamily="18" charset="0"/>
                <a:cs typeface="Times New Roman" panose="02020603050405020304" pitchFamily="18" charset="0"/>
              </a:rPr>
              <a:t>4 sec</a:t>
            </a:r>
            <a:endParaRPr lang="en-IN" sz="3467"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544002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439268" y="942750"/>
                <a:ext cx="11752732" cy="5288820"/>
              </a:xfrm>
              <a:prstGeom prst="rect">
                <a:avLst/>
              </a:prstGeom>
              <a:noFill/>
            </p:spPr>
            <p:txBody>
              <a:bodyPr wrap="square" rtlCol="0">
                <a:spAutoFit/>
              </a:bodyPr>
              <a:lstStyle/>
              <a:p>
                <a:r>
                  <a:rPr lang="en-IN" sz="3733" b="1" dirty="0" err="1">
                    <a:solidFill>
                      <a:srgbClr val="FFFF00"/>
                    </a:solidFill>
                    <a:latin typeface="Kruti Dev 010" pitchFamily="2" charset="0"/>
                    <a:cs typeface="Times New Roman" panose="02020603050405020304" pitchFamily="18" charset="0"/>
                  </a:rPr>
                  <a:t>yaxj</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Mkydj</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jksdh</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gqbz</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uko</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ygjksa</a:t>
                </a:r>
                <a:r>
                  <a:rPr lang="en-IN" sz="3733" b="1" dirty="0">
                    <a:solidFill>
                      <a:srgbClr val="FFFF00"/>
                    </a:solidFill>
                    <a:latin typeface="Kruti Dev 010" pitchFamily="2" charset="0"/>
                    <a:cs typeface="Times New Roman" panose="02020603050405020304" pitchFamily="18" charset="0"/>
                  </a:rPr>
                  <a:t> ls </a:t>
                </a:r>
                <a:r>
                  <a:rPr lang="en-IN" sz="3733" b="1" dirty="0" err="1">
                    <a:solidFill>
                      <a:srgbClr val="FFFF00"/>
                    </a:solidFill>
                    <a:latin typeface="Kruti Dev 010" pitchFamily="2" charset="0"/>
                    <a:cs typeface="Times New Roman" panose="02020603050405020304" pitchFamily="18" charset="0"/>
                  </a:rPr>
                  <a:t>fgy</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jgh</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gS</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ftuds</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rjaxksa</a:t>
                </a:r>
                <a:r>
                  <a:rPr lang="en-IN" sz="3733" b="1" dirty="0">
                    <a:solidFill>
                      <a:srgbClr val="FFFF00"/>
                    </a:solidFill>
                    <a:latin typeface="Kruti Dev 010" pitchFamily="2" charset="0"/>
                    <a:cs typeface="Times New Roman" panose="02020603050405020304" pitchFamily="18" charset="0"/>
                  </a:rPr>
                  <a:t> dk </a:t>
                </a:r>
                <a:r>
                  <a:rPr lang="en-IN" sz="3733" b="1" dirty="0" err="1">
                    <a:solidFill>
                      <a:srgbClr val="FFFF00"/>
                    </a:solidFill>
                    <a:latin typeface="Kruti Dev 010" pitchFamily="2" charset="0"/>
                    <a:cs typeface="Times New Roman" panose="02020603050405020304" pitchFamily="18" charset="0"/>
                  </a:rPr>
                  <a:t>Åijh</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fljk</a:t>
                </a:r>
                <a:r>
                  <a:rPr lang="en-IN" sz="3733" b="1" dirty="0">
                    <a:solidFill>
                      <a:srgbClr val="FFFF00"/>
                    </a:solidFill>
                    <a:latin typeface="Kruti Dev 010" pitchFamily="2" charset="0"/>
                    <a:cs typeface="Times New Roman" panose="02020603050405020304" pitchFamily="18" charset="0"/>
                  </a:rPr>
                  <a:t> 100 </a:t>
                </a:r>
                <a:r>
                  <a:rPr lang="en-IN" sz="3733" b="1" dirty="0" err="1">
                    <a:solidFill>
                      <a:srgbClr val="FFFF00"/>
                    </a:solidFill>
                    <a:latin typeface="Kruti Dev 010" pitchFamily="2" charset="0"/>
                    <a:cs typeface="Times New Roman" panose="02020603050405020304" pitchFamily="18" charset="0"/>
                  </a:rPr>
                  <a:t>ehVj</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vyx</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gSA</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rjaax</a:t>
                </a:r>
                <a:r>
                  <a:rPr lang="en-IN" sz="3733" b="1" dirty="0">
                    <a:solidFill>
                      <a:srgbClr val="FFFF00"/>
                    </a:solidFill>
                    <a:latin typeface="Kruti Dev 010" pitchFamily="2" charset="0"/>
                    <a:cs typeface="Times New Roman" panose="02020603050405020304" pitchFamily="18" charset="0"/>
                  </a:rPr>
                  <a:t> ds </a:t>
                </a:r>
                <a:r>
                  <a:rPr lang="en-IN" sz="3733" b="1" dirty="0" err="1">
                    <a:solidFill>
                      <a:srgbClr val="FFFF00"/>
                    </a:solidFill>
                    <a:latin typeface="Kruti Dev 010" pitchFamily="2" charset="0"/>
                    <a:cs typeface="Times New Roman" panose="02020603050405020304" pitchFamily="18" charset="0"/>
                  </a:rPr>
                  <a:t>Åijh</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fljksa</a:t>
                </a:r>
                <a:r>
                  <a:rPr lang="en-IN" sz="3733" b="1" dirty="0">
                    <a:solidFill>
                      <a:srgbClr val="FFFF00"/>
                    </a:solidFill>
                    <a:latin typeface="Kruti Dev 010" pitchFamily="2" charset="0"/>
                    <a:cs typeface="Times New Roman" panose="02020603050405020304" pitchFamily="18" charset="0"/>
                  </a:rPr>
                  <a:t> dk </a:t>
                </a:r>
                <a:r>
                  <a:rPr lang="en-IN" sz="3733" b="1" dirty="0" err="1">
                    <a:solidFill>
                      <a:srgbClr val="FFFF00"/>
                    </a:solidFill>
                    <a:latin typeface="Kruti Dev 010" pitchFamily="2" charset="0"/>
                    <a:cs typeface="Times New Roman" panose="02020603050405020304" pitchFamily="18" charset="0"/>
                  </a:rPr>
                  <a:t>osx</a:t>
                </a:r>
                <a:r>
                  <a:rPr lang="en-IN" sz="3733" b="1" dirty="0">
                    <a:solidFill>
                      <a:srgbClr val="FFFF00"/>
                    </a:solidFill>
                    <a:latin typeface="Kruti Dev 010" pitchFamily="2" charset="0"/>
                    <a:cs typeface="Times New Roman" panose="02020603050405020304" pitchFamily="18" charset="0"/>
                  </a:rPr>
                  <a:t> </a:t>
                </a:r>
                <a14:m>
                  <m:oMath xmlns:m="http://schemas.openxmlformats.org/officeDocument/2006/math">
                    <m:r>
                      <a:rPr lang="en-US" sz="3733" b="1" i="1">
                        <a:solidFill>
                          <a:srgbClr val="FFFF00"/>
                        </a:solidFill>
                        <a:latin typeface="Cambria Math"/>
                        <a:cs typeface="Times New Roman" panose="02020603050405020304" pitchFamily="18" charset="0"/>
                      </a:rPr>
                      <m:t>𝟐𝟓</m:t>
                    </m:r>
                    <m:r>
                      <a:rPr lang="en-US" sz="3733" b="1" i="1">
                        <a:solidFill>
                          <a:srgbClr val="FFFF00"/>
                        </a:solidFill>
                        <a:latin typeface="Cambria Math"/>
                        <a:cs typeface="Times New Roman" panose="02020603050405020304" pitchFamily="18" charset="0"/>
                      </a:rPr>
                      <m:t> </m:t>
                    </m:r>
                    <m:r>
                      <a:rPr lang="en-US" sz="3733" b="1" i="1">
                        <a:solidFill>
                          <a:srgbClr val="FFFF00"/>
                        </a:solidFill>
                        <a:latin typeface="Cambria Math"/>
                        <a:cs typeface="Times New Roman" panose="02020603050405020304" pitchFamily="18" charset="0"/>
                      </a:rPr>
                      <m:t>𝒎</m:t>
                    </m:r>
                    <m:sSup>
                      <m:sSupPr>
                        <m:ctrlPr>
                          <a:rPr lang="en-US" sz="3733" b="1" i="1">
                            <a:solidFill>
                              <a:srgbClr val="FFFF00"/>
                            </a:solidFill>
                            <a:latin typeface="Cambria Math" panose="02040503050406030204" pitchFamily="18" charset="0"/>
                            <a:cs typeface="Times New Roman" panose="02020603050405020304" pitchFamily="18" charset="0"/>
                          </a:rPr>
                        </m:ctrlPr>
                      </m:sSupPr>
                      <m:e>
                        <m:r>
                          <a:rPr lang="en-US" sz="3733" b="1" i="1">
                            <a:solidFill>
                              <a:srgbClr val="FFFF00"/>
                            </a:solidFill>
                            <a:latin typeface="Cambria Math"/>
                            <a:cs typeface="Times New Roman" panose="02020603050405020304" pitchFamily="18" charset="0"/>
                          </a:rPr>
                          <m:t>𝒔</m:t>
                        </m:r>
                      </m:e>
                      <m:sup>
                        <m:r>
                          <a:rPr lang="en-US" sz="3733" b="1" i="1">
                            <a:solidFill>
                              <a:srgbClr val="FFFF00"/>
                            </a:solidFill>
                            <a:latin typeface="Cambria Math"/>
                            <a:cs typeface="Times New Roman" panose="02020603050405020304" pitchFamily="18" charset="0"/>
                          </a:rPr>
                          <m:t>−</m:t>
                        </m:r>
                        <m:r>
                          <a:rPr lang="en-US" sz="3733" b="1" i="1">
                            <a:solidFill>
                              <a:srgbClr val="FFFF00"/>
                            </a:solidFill>
                            <a:latin typeface="Cambria Math"/>
                            <a:cs typeface="Times New Roman" panose="02020603050405020304" pitchFamily="18" charset="0"/>
                          </a:rPr>
                          <m:t>𝟏</m:t>
                        </m:r>
                      </m:sup>
                    </m:sSup>
                  </m:oMath>
                </a14:m>
                <a:r>
                  <a:rPr lang="en-IN" sz="3733" b="1" dirty="0">
                    <a:solidFill>
                      <a:srgbClr val="FFFF00"/>
                    </a:solidFill>
                    <a:latin typeface="Times New Roman" panose="02020603050405020304" pitchFamily="18"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gSA</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uko</a:t>
                </a:r>
                <a:r>
                  <a:rPr lang="en-IN" sz="3733" b="1" dirty="0">
                    <a:solidFill>
                      <a:srgbClr val="FFFF00"/>
                    </a:solidFill>
                    <a:latin typeface="Kruti Dev 010" pitchFamily="2" charset="0"/>
                    <a:cs typeface="Times New Roman" panose="02020603050405020304" pitchFamily="18" charset="0"/>
                  </a:rPr>
                  <a:t> dh </a:t>
                </a:r>
                <a:r>
                  <a:rPr lang="en-IN" sz="3733" b="1" dirty="0" err="1">
                    <a:solidFill>
                      <a:srgbClr val="FFFF00"/>
                    </a:solidFill>
                    <a:latin typeface="Kruti Dev 010" pitchFamily="2" charset="0"/>
                    <a:cs typeface="Times New Roman" panose="02020603050405020304" pitchFamily="18" charset="0"/>
                  </a:rPr>
                  <a:t>fgyus</a:t>
                </a:r>
                <a:r>
                  <a:rPr lang="en-IN" sz="3733" b="1" dirty="0">
                    <a:solidFill>
                      <a:srgbClr val="FFFF00"/>
                    </a:solidFill>
                    <a:latin typeface="Kruti Dev 010" pitchFamily="2" charset="0"/>
                    <a:cs typeface="Times New Roman" panose="02020603050405020304" pitchFamily="18" charset="0"/>
                  </a:rPr>
                  <a:t> dh </a:t>
                </a:r>
                <a:r>
                  <a:rPr lang="en-IN" sz="3733" b="1" dirty="0" err="1">
                    <a:solidFill>
                      <a:srgbClr val="FFFF00"/>
                    </a:solidFill>
                    <a:latin typeface="Kruti Dev 010" pitchFamily="2" charset="0"/>
                    <a:cs typeface="Times New Roman" panose="02020603050405020304" pitchFamily="18" charset="0"/>
                  </a:rPr>
                  <a:t>vko`fÙk</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D;k</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gS</a:t>
                </a:r>
                <a:r>
                  <a:rPr lang="en-IN" sz="3733" b="1" dirty="0">
                    <a:solidFill>
                      <a:srgbClr val="FFFF00"/>
                    </a:solidFill>
                    <a:latin typeface="Kruti Dev 010" pitchFamily="2" charset="0"/>
                    <a:cs typeface="Times New Roman" panose="02020603050405020304" pitchFamily="18" charset="0"/>
                  </a:rPr>
                  <a:t>\</a:t>
                </a:r>
                <a:endParaRPr lang="en-IN" sz="3733" b="1" dirty="0">
                  <a:solidFill>
                    <a:srgbClr val="FFFF00"/>
                  </a:solidFill>
                  <a:latin typeface="Times New Roman" panose="02020603050405020304" pitchFamily="18" charset="0"/>
                  <a:cs typeface="Times New Roman" panose="02020603050405020304" pitchFamily="18" charset="0"/>
                </a:endParaRPr>
              </a:p>
              <a:p>
                <a:r>
                  <a:rPr lang="en-IN" sz="3733" b="1" dirty="0">
                    <a:solidFill>
                      <a:srgbClr val="FFFF00"/>
                    </a:solidFill>
                    <a:latin typeface="Times New Roman" panose="02020603050405020304" pitchFamily="18" charset="0"/>
                    <a:cs typeface="Times New Roman" panose="02020603050405020304" pitchFamily="18" charset="0"/>
                  </a:rPr>
                  <a:t>A boat anchored to a halt is shaken by the waves whose upper ends are 100 m apart. The velocity of the upper ends of the wave is </a:t>
                </a:r>
                <a14:m>
                  <m:oMath xmlns:m="http://schemas.openxmlformats.org/officeDocument/2006/math">
                    <m:r>
                      <a:rPr lang="en-US" sz="3733" b="1" i="1">
                        <a:solidFill>
                          <a:srgbClr val="FFFF00"/>
                        </a:solidFill>
                        <a:latin typeface="Cambria Math"/>
                        <a:cs typeface="Times New Roman" panose="02020603050405020304" pitchFamily="18" charset="0"/>
                      </a:rPr>
                      <m:t>𝟐𝟓</m:t>
                    </m:r>
                    <m:r>
                      <a:rPr lang="en-US" sz="3733" b="1" i="1">
                        <a:solidFill>
                          <a:srgbClr val="FFFF00"/>
                        </a:solidFill>
                        <a:latin typeface="Cambria Math"/>
                        <a:cs typeface="Times New Roman" panose="02020603050405020304" pitchFamily="18" charset="0"/>
                      </a:rPr>
                      <m:t> </m:t>
                    </m:r>
                    <m:r>
                      <a:rPr lang="en-US" sz="3733" b="1" i="1">
                        <a:solidFill>
                          <a:srgbClr val="FFFF00"/>
                        </a:solidFill>
                        <a:latin typeface="Cambria Math"/>
                        <a:cs typeface="Times New Roman" panose="02020603050405020304" pitchFamily="18" charset="0"/>
                      </a:rPr>
                      <m:t>𝒎</m:t>
                    </m:r>
                    <m:sSup>
                      <m:sSupPr>
                        <m:ctrlPr>
                          <a:rPr lang="en-US" sz="3733" b="1" i="1">
                            <a:solidFill>
                              <a:srgbClr val="FFFF00"/>
                            </a:solidFill>
                            <a:latin typeface="Cambria Math" panose="02040503050406030204" pitchFamily="18" charset="0"/>
                            <a:cs typeface="Times New Roman" panose="02020603050405020304" pitchFamily="18" charset="0"/>
                          </a:rPr>
                        </m:ctrlPr>
                      </m:sSupPr>
                      <m:e>
                        <m:r>
                          <a:rPr lang="en-US" sz="3733" b="1" i="1">
                            <a:solidFill>
                              <a:srgbClr val="FFFF00"/>
                            </a:solidFill>
                            <a:latin typeface="Cambria Math"/>
                            <a:cs typeface="Times New Roman" panose="02020603050405020304" pitchFamily="18" charset="0"/>
                          </a:rPr>
                          <m:t>𝒔</m:t>
                        </m:r>
                      </m:e>
                      <m:sup>
                        <m:r>
                          <a:rPr lang="en-US" sz="3733" b="1" i="1">
                            <a:solidFill>
                              <a:srgbClr val="FFFF00"/>
                            </a:solidFill>
                            <a:latin typeface="Cambria Math"/>
                            <a:cs typeface="Times New Roman" panose="02020603050405020304" pitchFamily="18" charset="0"/>
                          </a:rPr>
                          <m:t>−</m:t>
                        </m:r>
                        <m:r>
                          <a:rPr lang="en-US" sz="3733" b="1" i="1">
                            <a:solidFill>
                              <a:srgbClr val="FFFF00"/>
                            </a:solidFill>
                            <a:latin typeface="Cambria Math"/>
                            <a:cs typeface="Times New Roman" panose="02020603050405020304" pitchFamily="18" charset="0"/>
                          </a:rPr>
                          <m:t>𝟏</m:t>
                        </m:r>
                      </m:sup>
                    </m:sSup>
                  </m:oMath>
                </a14:m>
                <a:r>
                  <a:rPr lang="en-IN" sz="3733" b="1" dirty="0">
                    <a:solidFill>
                      <a:srgbClr val="FFFF00"/>
                    </a:solidFill>
                    <a:latin typeface="Times New Roman" panose="02020603050405020304" pitchFamily="18" charset="0"/>
                    <a:cs typeface="Times New Roman" panose="02020603050405020304" pitchFamily="18" charset="0"/>
                  </a:rPr>
                  <a:t> What is the vibrating frequency of the boat?</a:t>
                </a:r>
              </a:p>
              <a:p>
                <a:pPr marL="685783" indent="-685783">
                  <a:buAutoNum type="alphaLcParenBoth"/>
                </a:pPr>
                <a:r>
                  <a:rPr lang="en-US" sz="3733" b="1" dirty="0">
                    <a:latin typeface="Times New Roman" panose="02020603050405020304" pitchFamily="18" charset="0"/>
                    <a:cs typeface="Times New Roman" panose="02020603050405020304" pitchFamily="18" charset="0"/>
                  </a:rPr>
                  <a:t>625 Hz		                        (b) 0.25 Hz</a:t>
                </a:r>
              </a:p>
              <a:p>
                <a:r>
                  <a:rPr lang="en-US" sz="3733" b="1" dirty="0">
                    <a:latin typeface="Times New Roman" panose="02020603050405020304" pitchFamily="18" charset="0"/>
                    <a:cs typeface="Times New Roman" panose="02020603050405020304" pitchFamily="18" charset="0"/>
                  </a:rPr>
                  <a:t>(c) 25 Hz		                               (d) 100 Hz</a:t>
                </a:r>
              </a:p>
            </p:txBody>
          </p:sp>
        </mc:Choice>
        <mc:Fallback xmlns="">
          <p:sp>
            <p:nvSpPr>
              <p:cNvPr id="7" name="TextBox 6"/>
              <p:cNvSpPr txBox="1">
                <a:spLocks noRot="1" noChangeAspect="1" noMove="1" noResize="1" noEditPoints="1" noAdjustHandles="1" noChangeArrowheads="1" noChangeShapeType="1" noTextEdit="1"/>
              </p:cNvSpPr>
              <p:nvPr/>
            </p:nvSpPr>
            <p:spPr>
              <a:xfrm>
                <a:off x="439268" y="942750"/>
                <a:ext cx="11752732" cy="5288820"/>
              </a:xfrm>
              <a:prstGeom prst="rect">
                <a:avLst/>
              </a:prstGeom>
              <a:blipFill>
                <a:blip r:embed="rId2"/>
                <a:stretch>
                  <a:fillRect l="-1660" t="-2076" r="-1504" b="-3691"/>
                </a:stretch>
              </a:blipFill>
            </p:spPr>
            <p:txBody>
              <a:bodyPr/>
              <a:lstStyle/>
              <a:p>
                <a:r>
                  <a:rPr lang="en-US">
                    <a:noFill/>
                  </a:rPr>
                  <a:t> </a:t>
                </a:r>
              </a:p>
            </p:txBody>
          </p:sp>
        </mc:Fallback>
      </mc:AlternateContent>
    </p:spTree>
    <p:extLst>
      <p:ext uri="{BB962C8B-B14F-4D97-AF65-F5344CB8AC3E}">
        <p14:creationId xmlns:p14="http://schemas.microsoft.com/office/powerpoint/2010/main" val="2876733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236593" y="6302326"/>
            <a:ext cx="1842868" cy="351692"/>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Bookman Old Style" panose="02050604050505020204" pitchFamily="18" charset="0"/>
              </a:rPr>
              <a:t>Sonu</a:t>
            </a:r>
            <a:r>
              <a:rPr lang="en-US" sz="2800" b="1" dirty="0">
                <a:latin typeface="Bookman Old Style" panose="02050604050505020204" pitchFamily="18" charset="0"/>
              </a:rPr>
              <a:t> Sir</a:t>
            </a:r>
          </a:p>
        </p:txBody>
      </p:sp>
      <p:sp>
        <p:nvSpPr>
          <p:cNvPr id="5" name="Rectangle 4"/>
          <p:cNvSpPr/>
          <p:nvPr/>
        </p:nvSpPr>
        <p:spPr>
          <a:xfrm>
            <a:off x="112543" y="6119446"/>
            <a:ext cx="1589649" cy="463062"/>
          </a:xfrm>
          <a:prstGeom prst="rect">
            <a:avLst/>
          </a:prstGeom>
          <a:solidFill>
            <a:srgbClr val="00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Bookman Old Style" panose="02050604050505020204" pitchFamily="18" charset="0"/>
              </a:rPr>
              <a:t>Physics</a:t>
            </a:r>
          </a:p>
        </p:txBody>
      </p:sp>
      <p:sp>
        <p:nvSpPr>
          <p:cNvPr id="9" name="TextBox 8">
            <a:extLst>
              <a:ext uri="{FF2B5EF4-FFF2-40B4-BE49-F238E27FC236}">
                <a16:creationId xmlns:a16="http://schemas.microsoft.com/office/drawing/2014/main" id="{CCE032AC-11D0-58CA-6CE1-8D0005B680E7}"/>
              </a:ext>
            </a:extLst>
          </p:cNvPr>
          <p:cNvSpPr txBox="1"/>
          <p:nvPr/>
        </p:nvSpPr>
        <p:spPr>
          <a:xfrm>
            <a:off x="3763926" y="975143"/>
            <a:ext cx="8315535" cy="5293757"/>
          </a:xfrm>
          <a:prstGeom prst="rect">
            <a:avLst/>
          </a:prstGeom>
          <a:noFill/>
        </p:spPr>
        <p:txBody>
          <a:bodyPr wrap="square">
            <a:spAutoFit/>
          </a:bodyPr>
          <a:lstStyle/>
          <a:p>
            <a:pPr algn="l" fontAlgn="base"/>
            <a:r>
              <a:rPr lang="en-US" sz="2600" b="1" i="0" dirty="0">
                <a:effectLst/>
                <a:latin typeface="Bookman Old Style" panose="02050604050505020204" pitchFamily="18" charset="0"/>
              </a:rPr>
              <a:t>Speedometer is used to measure </a:t>
            </a:r>
            <a:r>
              <a:rPr lang="en-US" sz="2600" b="1" dirty="0">
                <a:latin typeface="Bookman Old Style" panose="02050604050505020204" pitchFamily="18" charset="0"/>
              </a:rPr>
              <a:t/>
            </a:r>
            <a:br>
              <a:rPr lang="en-US" sz="2600" b="1" dirty="0">
                <a:latin typeface="Bookman Old Style" panose="02050604050505020204" pitchFamily="18" charset="0"/>
              </a:rPr>
            </a:br>
            <a:r>
              <a:rPr lang="en-US" sz="2600" b="1" i="0" dirty="0">
                <a:effectLst/>
                <a:latin typeface="Bookman Old Style" panose="02050604050505020204" pitchFamily="18" charset="0"/>
              </a:rPr>
              <a:t>(A) Instantaneous Velocity</a:t>
            </a:r>
          </a:p>
          <a:p>
            <a:pPr algn="l" fontAlgn="base"/>
            <a:r>
              <a:rPr lang="en-US" sz="2600" b="1" i="0" dirty="0">
                <a:effectLst/>
                <a:latin typeface="Bookman Old Style" panose="02050604050505020204" pitchFamily="18" charset="0"/>
              </a:rPr>
              <a:t>(B) Instantaneous Speed</a:t>
            </a:r>
          </a:p>
          <a:p>
            <a:pPr algn="l" fontAlgn="base"/>
            <a:r>
              <a:rPr lang="en-US" sz="2600" b="1" i="0" dirty="0">
                <a:effectLst/>
                <a:latin typeface="Bookman Old Style" panose="02050604050505020204" pitchFamily="18" charset="0"/>
              </a:rPr>
              <a:t>(C) Average Speed</a:t>
            </a:r>
          </a:p>
          <a:p>
            <a:pPr fontAlgn="base"/>
            <a:r>
              <a:rPr lang="en-US" sz="2600" b="1" i="0" dirty="0">
                <a:effectLst/>
                <a:latin typeface="Bookman Old Style" panose="02050604050505020204" pitchFamily="18" charset="0"/>
              </a:rPr>
              <a:t>(D) Average Velocity</a:t>
            </a:r>
          </a:p>
          <a:p>
            <a:pPr fontAlgn="base"/>
            <a:endParaRPr lang="en-US" sz="2600" b="1" i="0" dirty="0">
              <a:effectLst/>
              <a:latin typeface="Bookman Old Style" panose="02050604050505020204" pitchFamily="18" charset="0"/>
            </a:endParaRPr>
          </a:p>
          <a:p>
            <a:pPr fontAlgn="base"/>
            <a:r>
              <a:rPr lang="hi-IN" sz="2600" b="1" dirty="0">
                <a:solidFill>
                  <a:srgbClr val="FFFF00"/>
                </a:solidFill>
                <a:latin typeface="Bookman Old Style" panose="02050604050505020204" pitchFamily="18" charset="0"/>
              </a:rPr>
              <a:t>स्पीडोमीटर का उपयोग </a:t>
            </a:r>
            <a:r>
              <a:rPr lang="en-US" sz="2600" b="1" dirty="0">
                <a:solidFill>
                  <a:srgbClr val="FFFF00"/>
                </a:solidFill>
                <a:latin typeface="Bookman Old Style" panose="02050604050505020204" pitchFamily="18" charset="0"/>
              </a:rPr>
              <a:t>..</a:t>
            </a:r>
            <a:r>
              <a:rPr lang="hi-IN" sz="2600" b="1" dirty="0">
                <a:solidFill>
                  <a:srgbClr val="FFFF00"/>
                </a:solidFill>
                <a:latin typeface="Bookman Old Style" panose="02050604050505020204" pitchFamily="18" charset="0"/>
              </a:rPr>
              <a:t> को मापने के लिए किया जाता है</a:t>
            </a:r>
            <a:endParaRPr lang="en-US" sz="2600" b="1" dirty="0">
              <a:solidFill>
                <a:srgbClr val="FFFF00"/>
              </a:solidFill>
              <a:latin typeface="Bookman Old Style" panose="02050604050505020204" pitchFamily="18" charset="0"/>
            </a:endParaRPr>
          </a:p>
          <a:p>
            <a:pPr fontAlgn="base"/>
            <a:r>
              <a:rPr lang="hi-IN" sz="2600" b="1" dirty="0">
                <a:solidFill>
                  <a:srgbClr val="FFFF00"/>
                </a:solidFill>
                <a:latin typeface="Bookman Old Style" panose="02050604050505020204" pitchFamily="18" charset="0"/>
              </a:rPr>
              <a:t>(</a:t>
            </a:r>
            <a:r>
              <a:rPr lang="en-US" sz="2600" b="1" dirty="0">
                <a:solidFill>
                  <a:srgbClr val="FFFF00"/>
                </a:solidFill>
                <a:latin typeface="Bookman Old Style" panose="02050604050505020204" pitchFamily="18" charset="0"/>
              </a:rPr>
              <a:t>A) </a:t>
            </a:r>
            <a:r>
              <a:rPr lang="hi-IN" sz="2600" b="1" dirty="0">
                <a:solidFill>
                  <a:srgbClr val="FFFF00"/>
                </a:solidFill>
                <a:latin typeface="Bookman Old Style" panose="02050604050505020204" pitchFamily="18" charset="0"/>
              </a:rPr>
              <a:t>तात्कालिक वेग 
(</a:t>
            </a:r>
            <a:r>
              <a:rPr lang="en-US" sz="2600" b="1" dirty="0">
                <a:solidFill>
                  <a:srgbClr val="FFFF00"/>
                </a:solidFill>
                <a:latin typeface="Bookman Old Style" panose="02050604050505020204" pitchFamily="18" charset="0"/>
              </a:rPr>
              <a:t>b) </a:t>
            </a:r>
            <a:r>
              <a:rPr lang="hi-IN" sz="2600" b="1" dirty="0">
                <a:solidFill>
                  <a:srgbClr val="FFFF00"/>
                </a:solidFill>
                <a:latin typeface="Bookman Old Style" panose="02050604050505020204" pitchFamily="18" charset="0"/>
              </a:rPr>
              <a:t>तात्कालिक गति
(</a:t>
            </a:r>
            <a:r>
              <a:rPr lang="en-US" sz="2600" b="1" dirty="0">
                <a:solidFill>
                  <a:srgbClr val="FFFF00"/>
                </a:solidFill>
                <a:latin typeface="Bookman Old Style" panose="02050604050505020204" pitchFamily="18" charset="0"/>
              </a:rPr>
              <a:t>c) </a:t>
            </a:r>
            <a:r>
              <a:rPr lang="hi-IN" sz="2600" b="1" dirty="0">
                <a:solidFill>
                  <a:srgbClr val="FFFF00"/>
                </a:solidFill>
                <a:latin typeface="Bookman Old Style" panose="02050604050505020204" pitchFamily="18" charset="0"/>
              </a:rPr>
              <a:t>औसत गति
(</a:t>
            </a:r>
            <a:r>
              <a:rPr lang="en-US" sz="2600" b="1" dirty="0">
                <a:solidFill>
                  <a:srgbClr val="FFFF00"/>
                </a:solidFill>
                <a:latin typeface="Bookman Old Style" panose="02050604050505020204" pitchFamily="18" charset="0"/>
              </a:rPr>
              <a:t>d) </a:t>
            </a:r>
            <a:r>
              <a:rPr lang="hi-IN" sz="2600" b="1" dirty="0">
                <a:solidFill>
                  <a:srgbClr val="FFFF00"/>
                </a:solidFill>
                <a:latin typeface="Bookman Old Style" panose="02050604050505020204" pitchFamily="18" charset="0"/>
              </a:rPr>
              <a:t>औसत वेग</a:t>
            </a:r>
            <a:r>
              <a:rPr lang="hi-IN" sz="2600" b="1" dirty="0">
                <a:solidFill>
                  <a:schemeClr val="bg1"/>
                </a:solidFill>
                <a:latin typeface="Bookman Old Style" panose="02050604050505020204" pitchFamily="18" charset="0"/>
              </a:rPr>
              <a:t>
</a:t>
            </a:r>
            <a:endParaRPr lang="en-US" sz="2600" b="1" dirty="0">
              <a:solidFill>
                <a:schemeClr val="bg1"/>
              </a:solidFill>
              <a:latin typeface="Bookman Old Style" panose="02050604050505020204" pitchFamily="18" charset="0"/>
            </a:endParaRPr>
          </a:p>
          <a:p>
            <a:pPr fontAlgn="base"/>
            <a:endParaRPr lang="en-US" sz="2600" b="1" dirty="0">
              <a:solidFill>
                <a:schemeClr val="bg1"/>
              </a:solidFill>
              <a:latin typeface="Bookman Old Style" panose="02050604050505020204" pitchFamily="18" charset="0"/>
            </a:endParaRPr>
          </a:p>
        </p:txBody>
      </p:sp>
      <p:pic>
        <p:nvPicPr>
          <p:cNvPr id="8" name="Picture 2" descr="Free Odometer Cliparts, Download Free Odometer Cliparts png images ...">
            <a:extLst>
              <a:ext uri="{FF2B5EF4-FFF2-40B4-BE49-F238E27FC236}">
                <a16:creationId xmlns:a16="http://schemas.microsoft.com/office/drawing/2014/main" id="{0406BF70-6E1C-8C58-769D-28C729C3A5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3646" y="1335215"/>
            <a:ext cx="1708189" cy="1708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86356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219634" y="937950"/>
            <a:ext cx="11752732" cy="4185761"/>
          </a:xfrm>
          <a:prstGeom prst="rect">
            <a:avLst/>
          </a:prstGeom>
          <a:noFill/>
        </p:spPr>
        <p:txBody>
          <a:bodyPr wrap="square" rtlCol="0">
            <a:spAutoFit/>
          </a:bodyPr>
          <a:lstStyle/>
          <a:p>
            <a:r>
              <a:rPr lang="en-IN" sz="3800" b="1" dirty="0" err="1">
                <a:solidFill>
                  <a:srgbClr val="FFFF00"/>
                </a:solidFill>
                <a:latin typeface="Kruti Dev 010" pitchFamily="2" charset="0"/>
                <a:cs typeface="Times New Roman" panose="02020603050405020304" pitchFamily="18" charset="0"/>
              </a:rPr>
              <a:t>euq</a:t>
            </a:r>
            <a:r>
              <a:rPr lang="en-IN" sz="3800" b="1" dirty="0">
                <a:solidFill>
                  <a:srgbClr val="FFFF00"/>
                </a:solidFill>
                <a:latin typeface="Kruti Dev 010" pitchFamily="2" charset="0"/>
                <a:cs typeface="Times New Roman" panose="02020603050405020304" pitchFamily="18" charset="0"/>
              </a:rPr>
              <a:t>’;</a:t>
            </a:r>
            <a:r>
              <a:rPr lang="en-IN" sz="3800" b="1" dirty="0" err="1">
                <a:solidFill>
                  <a:srgbClr val="FFFF00"/>
                </a:solidFill>
                <a:latin typeface="Kruti Dev 010" pitchFamily="2" charset="0"/>
                <a:cs typeface="Times New Roman" panose="02020603050405020304" pitchFamily="18" charset="0"/>
              </a:rPr>
              <a:t>ksa</a:t>
            </a:r>
            <a:r>
              <a:rPr lang="en-IN" sz="3800" b="1" dirty="0">
                <a:solidFill>
                  <a:srgbClr val="FFFF00"/>
                </a:solidFill>
                <a:latin typeface="Kruti Dev 010" pitchFamily="2" charset="0"/>
                <a:cs typeface="Times New Roman" panose="02020603050405020304" pitchFamily="18" charset="0"/>
              </a:rPr>
              <a:t> ds </a:t>
            </a:r>
            <a:r>
              <a:rPr lang="en-IN" sz="3800" b="1" dirty="0" err="1">
                <a:solidFill>
                  <a:srgbClr val="FFFF00"/>
                </a:solidFill>
                <a:latin typeface="Kruti Dev 010" pitchFamily="2" charset="0"/>
                <a:cs typeface="Times New Roman" panose="02020603050405020304" pitchFamily="18" charset="0"/>
              </a:rPr>
              <a:t>fy</a:t>
            </a:r>
            <a:r>
              <a:rPr lang="en-IN" sz="3800" b="1" dirty="0">
                <a:solidFill>
                  <a:srgbClr val="FFFF00"/>
                </a:solidFill>
                <a:latin typeface="Kruti Dev 010" pitchFamily="2" charset="0"/>
                <a:cs typeface="Times New Roman" panose="02020603050405020304" pitchFamily="18" charset="0"/>
              </a:rPr>
              <a:t>, JO; /</a:t>
            </a:r>
            <a:r>
              <a:rPr lang="en-IN" sz="3800" b="1" dirty="0" err="1">
                <a:solidFill>
                  <a:srgbClr val="FFFF00"/>
                </a:solidFill>
                <a:latin typeface="Kruti Dev 010" pitchFamily="2" charset="0"/>
                <a:cs typeface="Times New Roman" panose="02020603050405020304" pitchFamily="18" charset="0"/>
              </a:rPr>
              <a:t>ofu</a:t>
            </a:r>
            <a:r>
              <a:rPr lang="en-IN" sz="3800" b="1" dirty="0">
                <a:solidFill>
                  <a:srgbClr val="FFFF00"/>
                </a:solidFill>
                <a:latin typeface="Kruti Dev 010" pitchFamily="2" charset="0"/>
                <a:cs typeface="Times New Roman" panose="02020603050405020304" pitchFamily="18" charset="0"/>
              </a:rPr>
              <a:t> dh </a:t>
            </a:r>
            <a:r>
              <a:rPr lang="en-IN" sz="3800" b="1" dirty="0" err="1">
                <a:solidFill>
                  <a:srgbClr val="FFFF00"/>
                </a:solidFill>
                <a:latin typeface="Kruti Dev 010" pitchFamily="2" charset="0"/>
                <a:cs typeface="Times New Roman" panose="02020603050405020304" pitchFamily="18" charset="0"/>
              </a:rPr>
              <a:t>vko`fÙk;ksa</a:t>
            </a:r>
            <a:r>
              <a:rPr lang="en-IN" sz="3800" b="1" dirty="0">
                <a:solidFill>
                  <a:srgbClr val="FFFF00"/>
                </a:solidFill>
                <a:latin typeface="Kruti Dev 010" pitchFamily="2" charset="0"/>
                <a:cs typeface="Times New Roman" panose="02020603050405020304" pitchFamily="18" charset="0"/>
              </a:rPr>
              <a:t> dh </a:t>
            </a:r>
            <a:r>
              <a:rPr lang="en-IN" sz="3800" b="1" dirty="0" err="1">
                <a:solidFill>
                  <a:srgbClr val="FFFF00"/>
                </a:solidFill>
                <a:latin typeface="Kruti Dev 010" pitchFamily="2" charset="0"/>
                <a:cs typeface="Times New Roman" panose="02020603050405020304" pitchFamily="18" charset="0"/>
              </a:rPr>
              <a:t>jast</a:t>
            </a:r>
            <a:r>
              <a:rPr lang="en-IN" sz="3800" b="1" dirty="0">
                <a:solidFill>
                  <a:srgbClr val="FFFF00"/>
                </a:solidFill>
                <a:latin typeface="Kruti Dev 010" pitchFamily="2" charset="0"/>
                <a:cs typeface="Times New Roman" panose="02020603050405020304" pitchFamily="18" charset="0"/>
              </a:rPr>
              <a:t> </a:t>
            </a:r>
            <a:r>
              <a:rPr lang="en-IN" sz="3800" b="1" dirty="0" err="1">
                <a:solidFill>
                  <a:srgbClr val="FFFF00"/>
                </a:solidFill>
                <a:latin typeface="Kruti Dev 010" pitchFamily="2" charset="0"/>
                <a:cs typeface="Times New Roman" panose="02020603050405020304" pitchFamily="18" charset="0"/>
              </a:rPr>
              <a:t>fdruh</a:t>
            </a:r>
            <a:r>
              <a:rPr lang="en-IN" sz="3800" b="1" dirty="0">
                <a:solidFill>
                  <a:srgbClr val="FFFF00"/>
                </a:solidFill>
                <a:latin typeface="Kruti Dev 010" pitchFamily="2" charset="0"/>
                <a:cs typeface="Times New Roman" panose="02020603050405020304" pitchFamily="18" charset="0"/>
              </a:rPr>
              <a:t> </a:t>
            </a:r>
            <a:r>
              <a:rPr lang="en-IN" sz="3800" b="1" dirty="0" err="1">
                <a:solidFill>
                  <a:srgbClr val="FFFF00"/>
                </a:solidFill>
                <a:latin typeface="Kruti Dev 010" pitchFamily="2" charset="0"/>
                <a:cs typeface="Times New Roman" panose="02020603050405020304" pitchFamily="18" charset="0"/>
              </a:rPr>
              <a:t>gksrh</a:t>
            </a:r>
            <a:r>
              <a:rPr lang="en-IN" sz="3800" b="1" dirty="0">
                <a:solidFill>
                  <a:srgbClr val="FFFF00"/>
                </a:solidFill>
                <a:latin typeface="Kruti Dev 010" pitchFamily="2" charset="0"/>
                <a:cs typeface="Times New Roman" panose="02020603050405020304" pitchFamily="18" charset="0"/>
              </a:rPr>
              <a:t> </a:t>
            </a:r>
            <a:r>
              <a:rPr lang="en-IN" sz="3800" b="1" dirty="0" err="1">
                <a:solidFill>
                  <a:srgbClr val="FFFF00"/>
                </a:solidFill>
                <a:latin typeface="Kruti Dev 010" pitchFamily="2" charset="0"/>
                <a:cs typeface="Times New Roman" panose="02020603050405020304" pitchFamily="18" charset="0"/>
              </a:rPr>
              <a:t>gSA</a:t>
            </a:r>
            <a:endParaRPr lang="en-IN" sz="3800" b="1" dirty="0">
              <a:solidFill>
                <a:srgbClr val="FFFF00"/>
              </a:solidFill>
              <a:latin typeface="Times New Roman" panose="02020603050405020304" pitchFamily="18" charset="0"/>
              <a:cs typeface="Times New Roman" panose="02020603050405020304" pitchFamily="18" charset="0"/>
            </a:endParaRPr>
          </a:p>
          <a:p>
            <a:r>
              <a:rPr lang="en-IN" sz="3800" b="1" dirty="0">
                <a:solidFill>
                  <a:srgbClr val="FFFF00"/>
                </a:solidFill>
                <a:latin typeface="Times New Roman" panose="02020603050405020304" pitchFamily="18" charset="0"/>
                <a:cs typeface="Times New Roman" panose="02020603050405020304" pitchFamily="18" charset="0"/>
              </a:rPr>
              <a:t>What is the range of frequencies of sound audible to human?</a:t>
            </a:r>
          </a:p>
          <a:p>
            <a:pPr marL="685783" indent="-685783">
              <a:buAutoNum type="alphaLcParenBoth"/>
            </a:pPr>
            <a:r>
              <a:rPr lang="en-IN" sz="3800" b="1" dirty="0">
                <a:latin typeface="Times New Roman" panose="02020603050405020304" pitchFamily="18" charset="0"/>
                <a:cs typeface="Times New Roman" panose="02020603050405020304" pitchFamily="18" charset="0"/>
              </a:rPr>
              <a:t> 16 KHz to 200 KHz</a:t>
            </a:r>
          </a:p>
          <a:p>
            <a:pPr marL="685783" indent="-685783">
              <a:buAutoNum type="alphaLcParenBoth"/>
            </a:pPr>
            <a:r>
              <a:rPr lang="en-IN" sz="3800" b="1" dirty="0">
                <a:latin typeface="Times New Roman" panose="02020603050405020304" pitchFamily="18" charset="0"/>
                <a:cs typeface="Times New Roman" panose="02020603050405020304" pitchFamily="18" charset="0"/>
              </a:rPr>
              <a:t> 16 KHz to 16 KHz</a:t>
            </a:r>
          </a:p>
          <a:p>
            <a:pPr marL="685783" indent="-685783">
              <a:buAutoNum type="alphaLcParenBoth"/>
            </a:pPr>
            <a:r>
              <a:rPr lang="en-US" sz="3800" b="1" dirty="0">
                <a:latin typeface="Times New Roman" panose="02020603050405020304" pitchFamily="18" charset="0"/>
                <a:cs typeface="Times New Roman" panose="02020603050405020304" pitchFamily="18" charset="0"/>
              </a:rPr>
              <a:t> </a:t>
            </a:r>
            <a:r>
              <a:rPr lang="en-IN" sz="3800" b="1" dirty="0">
                <a:latin typeface="Times New Roman" panose="02020603050405020304" pitchFamily="18" charset="0"/>
                <a:cs typeface="Times New Roman" panose="02020603050405020304" pitchFamily="18" charset="0"/>
              </a:rPr>
              <a:t>16 KHz to 20 KHz</a:t>
            </a:r>
          </a:p>
          <a:p>
            <a:pPr marL="685783" indent="-685783">
              <a:buAutoNum type="alphaLcParenBoth"/>
            </a:pPr>
            <a:r>
              <a:rPr lang="en-IN" sz="3800" b="1" dirty="0">
                <a:latin typeface="Times New Roman" panose="02020603050405020304" pitchFamily="18" charset="0"/>
                <a:cs typeface="Times New Roman" panose="02020603050405020304" pitchFamily="18" charset="0"/>
              </a:rPr>
              <a:t> 14 KHz to 20 KHz</a:t>
            </a:r>
          </a:p>
        </p:txBody>
      </p:sp>
    </p:spTree>
    <p:extLst>
      <p:ext uri="{BB962C8B-B14F-4D97-AF65-F5344CB8AC3E}">
        <p14:creationId xmlns:p14="http://schemas.microsoft.com/office/powerpoint/2010/main" val="256423746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439268" y="1443841"/>
            <a:ext cx="11752732" cy="3970318"/>
          </a:xfrm>
          <a:prstGeom prst="rect">
            <a:avLst/>
          </a:prstGeom>
          <a:noFill/>
        </p:spPr>
        <p:txBody>
          <a:bodyPr wrap="square" rtlCol="0">
            <a:spAutoFit/>
          </a:bodyPr>
          <a:lstStyle/>
          <a:p>
            <a:r>
              <a:rPr lang="en-US" sz="3600" b="1" dirty="0">
                <a:solidFill>
                  <a:srgbClr val="FFFF00"/>
                </a:solidFill>
                <a:latin typeface="Kruti Dev 010" pitchFamily="2" charset="0"/>
                <a:cs typeface="Times New Roman" panose="02020603050405020304" pitchFamily="18" charset="0"/>
              </a:rPr>
              <a:t>820 </a:t>
            </a:r>
            <a:r>
              <a:rPr lang="en-US" sz="3600" b="1" dirty="0" err="1">
                <a:solidFill>
                  <a:srgbClr val="FFFF00"/>
                </a:solidFill>
                <a:latin typeface="Kruti Dev 010" pitchFamily="2" charset="0"/>
                <a:cs typeface="Times New Roman" panose="02020603050405020304" pitchFamily="18" charset="0"/>
              </a:rPr>
              <a:t>gV~ZTk</a:t>
            </a:r>
            <a:r>
              <a:rPr lang="en-US" sz="3600" b="1" dirty="0">
                <a:solidFill>
                  <a:srgbClr val="FFFF00"/>
                </a:solidFill>
                <a:latin typeface="Kruti Dev 010" pitchFamily="2" charset="0"/>
                <a:cs typeface="Times New Roman" panose="02020603050405020304" pitchFamily="18" charset="0"/>
              </a:rPr>
              <a:t> </a:t>
            </a:r>
            <a:r>
              <a:rPr lang="en-US" sz="3600" b="1" dirty="0" err="1">
                <a:solidFill>
                  <a:srgbClr val="FFFF00"/>
                </a:solidFill>
                <a:latin typeface="Kruti Dev 010" pitchFamily="2" charset="0"/>
                <a:cs typeface="Times New Roman" panose="02020603050405020304" pitchFamily="18" charset="0"/>
              </a:rPr>
              <a:t>vko`fÙk</a:t>
            </a:r>
            <a:r>
              <a:rPr lang="en-US" sz="3600" b="1" dirty="0">
                <a:solidFill>
                  <a:srgbClr val="FFFF00"/>
                </a:solidFill>
                <a:latin typeface="Kruti Dev 010" pitchFamily="2" charset="0"/>
                <a:cs typeface="Times New Roman" panose="02020603050405020304" pitchFamily="18" charset="0"/>
              </a:rPr>
              <a:t> </a:t>
            </a:r>
            <a:r>
              <a:rPr lang="en-US" sz="3600" b="1" dirty="0" err="1">
                <a:solidFill>
                  <a:srgbClr val="FFFF00"/>
                </a:solidFill>
                <a:latin typeface="Kruti Dev 010" pitchFamily="2" charset="0"/>
                <a:cs typeface="Times New Roman" panose="02020603050405020304" pitchFamily="18" charset="0"/>
              </a:rPr>
              <a:t>okys</a:t>
            </a:r>
            <a:r>
              <a:rPr lang="en-US" sz="3600" b="1" dirty="0">
                <a:solidFill>
                  <a:srgbClr val="FFFF00"/>
                </a:solidFill>
                <a:latin typeface="Kruti Dev 010" pitchFamily="2" charset="0"/>
                <a:cs typeface="Times New Roman" panose="02020603050405020304" pitchFamily="18" charset="0"/>
              </a:rPr>
              <a:t> </a:t>
            </a:r>
            <a:r>
              <a:rPr lang="en-US" sz="3600" b="1" dirty="0" err="1">
                <a:solidFill>
                  <a:srgbClr val="FFFF00"/>
                </a:solidFill>
                <a:latin typeface="Kruti Dev 010" pitchFamily="2" charset="0"/>
                <a:cs typeface="Times New Roman" panose="02020603050405020304" pitchFamily="18" charset="0"/>
              </a:rPr>
              <a:t>fdlh</a:t>
            </a:r>
            <a:r>
              <a:rPr lang="en-US" sz="3600" b="1" dirty="0">
                <a:solidFill>
                  <a:srgbClr val="FFFF00"/>
                </a:solidFill>
                <a:latin typeface="Kruti Dev 010" pitchFamily="2" charset="0"/>
                <a:cs typeface="Times New Roman" panose="02020603050405020304" pitchFamily="18" charset="0"/>
              </a:rPr>
              <a:t> /</a:t>
            </a:r>
            <a:r>
              <a:rPr lang="en-US" sz="3600" b="1" dirty="0" err="1">
                <a:solidFill>
                  <a:srgbClr val="FFFF00"/>
                </a:solidFill>
                <a:latin typeface="Kruti Dev 010" pitchFamily="2" charset="0"/>
                <a:cs typeface="Times New Roman" panose="02020603050405020304" pitchFamily="18" charset="0"/>
              </a:rPr>
              <a:t>ofu</a:t>
            </a:r>
            <a:r>
              <a:rPr lang="en-US" sz="3600" b="1" dirty="0">
                <a:solidFill>
                  <a:srgbClr val="FFFF00"/>
                </a:solidFill>
                <a:latin typeface="Kruti Dev 010" pitchFamily="2" charset="0"/>
                <a:cs typeface="Times New Roman" panose="02020603050405020304" pitchFamily="18" charset="0"/>
              </a:rPr>
              <a:t> </a:t>
            </a:r>
            <a:r>
              <a:rPr lang="en-US" sz="3600" b="1" dirty="0" err="1">
                <a:solidFill>
                  <a:srgbClr val="FFFF00"/>
                </a:solidFill>
                <a:latin typeface="Kruti Dev 010" pitchFamily="2" charset="0"/>
                <a:cs typeface="Times New Roman" panose="02020603050405020304" pitchFamily="18" charset="0"/>
              </a:rPr>
              <a:t>rjax</a:t>
            </a:r>
            <a:r>
              <a:rPr lang="en-US" sz="3600" b="1" dirty="0">
                <a:solidFill>
                  <a:srgbClr val="FFFF00"/>
                </a:solidFill>
                <a:latin typeface="Kruti Dev 010" pitchFamily="2" charset="0"/>
                <a:cs typeface="Times New Roman" panose="02020603050405020304" pitchFamily="18" charset="0"/>
              </a:rPr>
              <a:t> dk </a:t>
            </a:r>
            <a:r>
              <a:rPr lang="en-US" sz="3600" b="1" dirty="0" err="1">
                <a:solidFill>
                  <a:srgbClr val="FFFF00"/>
                </a:solidFill>
                <a:latin typeface="Kruti Dev 010" pitchFamily="2" charset="0"/>
                <a:cs typeface="Times New Roman" panose="02020603050405020304" pitchFamily="18" charset="0"/>
              </a:rPr>
              <a:t>rjaxnS</a:t>
            </a:r>
            <a:r>
              <a:rPr lang="en-US" sz="3600" b="1" dirty="0">
                <a:solidFill>
                  <a:srgbClr val="FFFF00"/>
                </a:solidFill>
                <a:latin typeface="Kruti Dev 010" pitchFamily="2" charset="0"/>
                <a:cs typeface="Times New Roman" panose="02020603050405020304" pitchFamily="18" charset="0"/>
              </a:rPr>
              <a:t>/;z </a:t>
            </a:r>
            <a:r>
              <a:rPr lang="en-US" sz="3600" b="1" dirty="0" err="1">
                <a:solidFill>
                  <a:srgbClr val="FFFF00"/>
                </a:solidFill>
                <a:latin typeface="Kruti Dev 010" pitchFamily="2" charset="0"/>
                <a:cs typeface="Times New Roman" panose="02020603050405020304" pitchFamily="18" charset="0"/>
              </a:rPr>
              <a:t>D;k</a:t>
            </a:r>
            <a:r>
              <a:rPr lang="en-US" sz="3600" b="1" dirty="0">
                <a:solidFill>
                  <a:srgbClr val="FFFF00"/>
                </a:solidFill>
                <a:latin typeface="Kruti Dev 010" pitchFamily="2" charset="0"/>
                <a:cs typeface="Times New Roman" panose="02020603050405020304" pitchFamily="18" charset="0"/>
              </a:rPr>
              <a:t> </a:t>
            </a:r>
            <a:r>
              <a:rPr lang="en-US" sz="3600" b="1" dirty="0" err="1">
                <a:solidFill>
                  <a:srgbClr val="FFFF00"/>
                </a:solidFill>
                <a:latin typeface="Kruti Dev 010" pitchFamily="2" charset="0"/>
                <a:cs typeface="Times New Roman" panose="02020603050405020304" pitchFamily="18" charset="0"/>
              </a:rPr>
              <a:t>gksxkA</a:t>
            </a:r>
            <a:r>
              <a:rPr lang="en-US" sz="3600" b="1" dirty="0">
                <a:solidFill>
                  <a:srgbClr val="FFFF00"/>
                </a:solidFill>
                <a:latin typeface="Kruti Dev 010" pitchFamily="2" charset="0"/>
                <a:cs typeface="Times New Roman" panose="02020603050405020304" pitchFamily="18" charset="0"/>
              </a:rPr>
              <a:t> ;</a:t>
            </a:r>
            <a:r>
              <a:rPr lang="en-US" sz="3600" b="1" dirty="0" err="1">
                <a:solidFill>
                  <a:srgbClr val="FFFF00"/>
                </a:solidFill>
                <a:latin typeface="Kruti Dev 010" pitchFamily="2" charset="0"/>
                <a:cs typeface="Times New Roman" panose="02020603050405020304" pitchFamily="18" charset="0"/>
              </a:rPr>
              <a:t>fn</a:t>
            </a:r>
            <a:r>
              <a:rPr lang="en-US" sz="3600" b="1" dirty="0">
                <a:solidFill>
                  <a:srgbClr val="FFFF00"/>
                </a:solidFill>
                <a:latin typeface="Kruti Dev 010" pitchFamily="2" charset="0"/>
                <a:cs typeface="Times New Roman" panose="02020603050405020304" pitchFamily="18" charset="0"/>
              </a:rPr>
              <a:t> </a:t>
            </a:r>
            <a:r>
              <a:rPr lang="en-US" sz="3600" b="1" dirty="0" err="1">
                <a:solidFill>
                  <a:srgbClr val="FFFF00"/>
                </a:solidFill>
                <a:latin typeface="Kruti Dev 010" pitchFamily="2" charset="0"/>
                <a:cs typeface="Times New Roman" panose="02020603050405020304" pitchFamily="18" charset="0"/>
              </a:rPr>
              <a:t>mldh</a:t>
            </a:r>
            <a:r>
              <a:rPr lang="en-US" sz="3600" b="1" dirty="0">
                <a:solidFill>
                  <a:srgbClr val="FFFF00"/>
                </a:solidFill>
                <a:latin typeface="Kruti Dev 010" pitchFamily="2" charset="0"/>
                <a:cs typeface="Times New Roman" panose="02020603050405020304" pitchFamily="18" charset="0"/>
              </a:rPr>
              <a:t> </a:t>
            </a:r>
            <a:r>
              <a:rPr lang="en-US" sz="3600" b="1" dirty="0" err="1">
                <a:solidFill>
                  <a:srgbClr val="FFFF00"/>
                </a:solidFill>
                <a:latin typeface="Kruti Dev 010" pitchFamily="2" charset="0"/>
                <a:cs typeface="Times New Roman" panose="02020603050405020304" pitchFamily="18" charset="0"/>
              </a:rPr>
              <a:t>xfr</a:t>
            </a:r>
            <a:r>
              <a:rPr lang="en-US" sz="3600" b="1" dirty="0">
                <a:solidFill>
                  <a:srgbClr val="FFFF00"/>
                </a:solidFill>
                <a:latin typeface="Kruti Dev 010" pitchFamily="2" charset="0"/>
                <a:cs typeface="Times New Roman" panose="02020603050405020304" pitchFamily="18" charset="0"/>
              </a:rPr>
              <a:t> </a:t>
            </a:r>
            <a:r>
              <a:rPr lang="en-US" sz="3600" b="1" dirty="0" err="1">
                <a:solidFill>
                  <a:srgbClr val="FFFF00"/>
                </a:solidFill>
                <a:latin typeface="Kruti Dev 010" pitchFamily="2" charset="0"/>
                <a:cs typeface="Times New Roman" panose="02020603050405020304" pitchFamily="18" charset="0"/>
              </a:rPr>
              <a:t>fdlh</a:t>
            </a:r>
            <a:r>
              <a:rPr lang="en-US" sz="3600" b="1" dirty="0">
                <a:solidFill>
                  <a:srgbClr val="FFFF00"/>
                </a:solidFill>
                <a:latin typeface="Kruti Dev 010" pitchFamily="2" charset="0"/>
                <a:cs typeface="Times New Roman" panose="02020603050405020304" pitchFamily="18" charset="0"/>
              </a:rPr>
              <a:t> [</a:t>
            </a:r>
            <a:r>
              <a:rPr lang="en-US" sz="3600" b="1" dirty="0" err="1">
                <a:solidFill>
                  <a:srgbClr val="FFFF00"/>
                </a:solidFill>
                <a:latin typeface="Kruti Dev 010" pitchFamily="2" charset="0"/>
                <a:cs typeface="Times New Roman" panose="02020603050405020304" pitchFamily="18" charset="0"/>
              </a:rPr>
              <a:t>kkl</a:t>
            </a:r>
            <a:r>
              <a:rPr lang="en-US" sz="3600" b="1" dirty="0">
                <a:solidFill>
                  <a:srgbClr val="FFFF00"/>
                </a:solidFill>
                <a:latin typeface="Kruti Dev 010" pitchFamily="2" charset="0"/>
                <a:cs typeface="Times New Roman" panose="02020603050405020304" pitchFamily="18" charset="0"/>
              </a:rPr>
              <a:t> ek/;e </a:t>
            </a:r>
            <a:r>
              <a:rPr lang="en-US" sz="3600" b="1" dirty="0" err="1">
                <a:solidFill>
                  <a:srgbClr val="FFFF00"/>
                </a:solidFill>
                <a:latin typeface="Kruti Dev 010" pitchFamily="2" charset="0"/>
                <a:cs typeface="Times New Roman" panose="02020603050405020304" pitchFamily="18" charset="0"/>
              </a:rPr>
              <a:t>esa</a:t>
            </a:r>
            <a:r>
              <a:rPr lang="en-US" sz="3600" b="1" dirty="0">
                <a:solidFill>
                  <a:srgbClr val="FFFF00"/>
                </a:solidFill>
                <a:latin typeface="Kruti Dev 010" pitchFamily="2" charset="0"/>
                <a:cs typeface="Times New Roman" panose="02020603050405020304" pitchFamily="18" charset="0"/>
              </a:rPr>
              <a:t> 420 </a:t>
            </a:r>
            <a:r>
              <a:rPr lang="en-US" sz="3600" b="1" dirty="0" err="1">
                <a:solidFill>
                  <a:srgbClr val="FFFF00"/>
                </a:solidFill>
                <a:latin typeface="Kruti Dev 010" pitchFamily="2" charset="0"/>
                <a:cs typeface="Times New Roman" panose="02020603050405020304" pitchFamily="18" charset="0"/>
              </a:rPr>
              <a:t>ehVj</a:t>
            </a:r>
            <a:r>
              <a:rPr lang="en-US" sz="3600" b="1" dirty="0">
                <a:solidFill>
                  <a:srgbClr val="FFFF00"/>
                </a:solidFill>
                <a:latin typeface="Kruti Dev 010" pitchFamily="2" charset="0"/>
                <a:cs typeface="Times New Roman" panose="02020603050405020304" pitchFamily="18" charset="0"/>
              </a:rPr>
              <a:t> </a:t>
            </a:r>
            <a:r>
              <a:rPr lang="en-US" sz="3600" b="1" dirty="0" err="1">
                <a:solidFill>
                  <a:srgbClr val="FFFF00"/>
                </a:solidFill>
                <a:latin typeface="Kruti Dev 010" pitchFamily="2" charset="0"/>
                <a:cs typeface="Times New Roman" panose="02020603050405020304" pitchFamily="18" charset="0"/>
              </a:rPr>
              <a:t>izfr</a:t>
            </a:r>
            <a:r>
              <a:rPr lang="en-US" sz="3600" b="1" dirty="0">
                <a:solidFill>
                  <a:srgbClr val="FFFF00"/>
                </a:solidFill>
                <a:latin typeface="Kruti Dev 010" pitchFamily="2" charset="0"/>
                <a:cs typeface="Times New Roman" panose="02020603050405020304" pitchFamily="18" charset="0"/>
              </a:rPr>
              <a:t> </a:t>
            </a:r>
            <a:r>
              <a:rPr lang="en-US" sz="3600" b="1" dirty="0" err="1">
                <a:solidFill>
                  <a:srgbClr val="FFFF00"/>
                </a:solidFill>
                <a:latin typeface="Kruti Dev 010" pitchFamily="2" charset="0"/>
                <a:cs typeface="Times New Roman" panose="02020603050405020304" pitchFamily="18" charset="0"/>
              </a:rPr>
              <a:t>lsds.M</a:t>
            </a:r>
            <a:r>
              <a:rPr lang="en-US" sz="3600" b="1" dirty="0">
                <a:solidFill>
                  <a:srgbClr val="FFFF00"/>
                </a:solidFill>
                <a:latin typeface="Kruti Dev 010" pitchFamily="2" charset="0"/>
                <a:cs typeface="Times New Roman" panose="02020603050405020304" pitchFamily="18" charset="0"/>
              </a:rPr>
              <a:t> </a:t>
            </a:r>
            <a:r>
              <a:rPr lang="en-US" sz="3600" b="1" dirty="0" err="1">
                <a:solidFill>
                  <a:srgbClr val="FFFF00"/>
                </a:solidFill>
                <a:latin typeface="Kruti Dev 010" pitchFamily="2" charset="0"/>
                <a:cs typeface="Times New Roman" panose="02020603050405020304" pitchFamily="18" charset="0"/>
              </a:rPr>
              <a:t>gS</a:t>
            </a:r>
            <a:r>
              <a:rPr lang="en-US" sz="3600" b="1" dirty="0">
                <a:solidFill>
                  <a:srgbClr val="FFFF00"/>
                </a:solidFill>
                <a:latin typeface="Kruti Dev 010" pitchFamily="2" charset="0"/>
                <a:cs typeface="Times New Roman" panose="02020603050405020304" pitchFamily="18" charset="0"/>
              </a:rPr>
              <a:t>\</a:t>
            </a:r>
            <a:endParaRPr lang="en-IN" sz="3600" b="1" dirty="0">
              <a:solidFill>
                <a:srgbClr val="FFFF00"/>
              </a:solidFill>
              <a:latin typeface="Times New Roman" panose="02020603050405020304" pitchFamily="18" charset="0"/>
              <a:cs typeface="Times New Roman" panose="02020603050405020304" pitchFamily="18" charset="0"/>
            </a:endParaRPr>
          </a:p>
          <a:p>
            <a:r>
              <a:rPr lang="en-US" sz="3600" b="1" dirty="0">
                <a:solidFill>
                  <a:srgbClr val="FFFF00"/>
                </a:solidFill>
                <a:latin typeface="Times New Roman" panose="02020603050405020304" pitchFamily="18" charset="0"/>
                <a:cs typeface="Times New Roman" panose="02020603050405020304" pitchFamily="18" charset="0"/>
              </a:rPr>
              <a:t>What will be the wavelength of a sound wave of frequency 820 Hz. If its speed in a particular medium is 420 meters per second?</a:t>
            </a:r>
          </a:p>
          <a:p>
            <a:pPr marL="685783" indent="-685783">
              <a:buAutoNum type="alphaLcParenBoth"/>
            </a:pPr>
            <a:r>
              <a:rPr lang="en-US" sz="3600" b="1" dirty="0">
                <a:latin typeface="Times New Roman" panose="02020603050405020304" pitchFamily="18" charset="0"/>
                <a:cs typeface="Times New Roman" panose="02020603050405020304" pitchFamily="18" charset="0"/>
              </a:rPr>
              <a:t>2.52 meters		(b) 3.25 meters</a:t>
            </a:r>
          </a:p>
          <a:p>
            <a:r>
              <a:rPr lang="en-US" sz="3600" b="1" dirty="0">
                <a:latin typeface="Times New Roman" panose="02020603050405020304" pitchFamily="18" charset="0"/>
                <a:cs typeface="Times New Roman" panose="02020603050405020304" pitchFamily="18" charset="0"/>
              </a:rPr>
              <a:t>(c) 1.52 meters		(d) 0.25 meters</a:t>
            </a:r>
            <a:endParaRPr lang="en-IN" sz="3600"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214622897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219634" y="1041786"/>
            <a:ext cx="11752732" cy="5345566"/>
          </a:xfrm>
          <a:prstGeom prst="rect">
            <a:avLst/>
          </a:prstGeom>
          <a:noFill/>
        </p:spPr>
        <p:txBody>
          <a:bodyPr wrap="square" rtlCol="0">
            <a:spAutoFit/>
          </a:bodyPr>
          <a:lstStyle/>
          <a:p>
            <a:r>
              <a:rPr lang="en-US" sz="4267" b="1" dirty="0">
                <a:solidFill>
                  <a:srgbClr val="FFFF00"/>
                </a:solidFill>
                <a:latin typeface="Kruti Dev 010" pitchFamily="2" charset="0"/>
                <a:cs typeface="Times New Roman" panose="02020603050405020304" pitchFamily="18" charset="0"/>
              </a:rPr>
              <a:t>,d /</a:t>
            </a:r>
            <a:r>
              <a:rPr lang="en-US" sz="4267" b="1" dirty="0" err="1">
                <a:solidFill>
                  <a:srgbClr val="FFFF00"/>
                </a:solidFill>
                <a:latin typeface="Kruti Dev 010" pitchFamily="2" charset="0"/>
                <a:cs typeface="Times New Roman" panose="02020603050405020304" pitchFamily="18" charset="0"/>
              </a:rPr>
              <a:t>ofu</a:t>
            </a:r>
            <a:r>
              <a:rPr lang="en-US" sz="4267" b="1" dirty="0">
                <a:solidFill>
                  <a:srgbClr val="FFFF00"/>
                </a:solidFill>
                <a:latin typeface="Kruti Dev 010" pitchFamily="2" charset="0"/>
                <a:cs typeface="Times New Roman" panose="02020603050405020304" pitchFamily="18" charset="0"/>
              </a:rPr>
              <a:t> </a:t>
            </a:r>
            <a:r>
              <a:rPr lang="en-US" sz="4267" b="1" dirty="0" err="1">
                <a:solidFill>
                  <a:srgbClr val="FFFF00"/>
                </a:solidFill>
                <a:latin typeface="Kruti Dev 010" pitchFamily="2" charset="0"/>
                <a:cs typeface="Times New Roman" panose="02020603050405020304" pitchFamily="18" charset="0"/>
              </a:rPr>
              <a:t>rjax</a:t>
            </a:r>
            <a:r>
              <a:rPr lang="en-US" sz="4267" b="1" dirty="0">
                <a:solidFill>
                  <a:srgbClr val="FFFF00"/>
                </a:solidFill>
                <a:latin typeface="Kruti Dev 010" pitchFamily="2" charset="0"/>
                <a:cs typeface="Times New Roman" panose="02020603050405020304" pitchFamily="18" charset="0"/>
              </a:rPr>
              <a:t> </a:t>
            </a:r>
            <a:r>
              <a:rPr lang="en-US" sz="4267" b="1" dirty="0" err="1">
                <a:solidFill>
                  <a:srgbClr val="FFFF00"/>
                </a:solidFill>
                <a:latin typeface="Kruti Dev 010" pitchFamily="2" charset="0"/>
                <a:cs typeface="Times New Roman" panose="02020603050405020304" pitchFamily="18" charset="0"/>
              </a:rPr>
              <a:t>esa</a:t>
            </a:r>
            <a:r>
              <a:rPr lang="en-US" sz="4267" b="1" dirty="0">
                <a:solidFill>
                  <a:srgbClr val="FFFF00"/>
                </a:solidFill>
                <a:latin typeface="Kruti Dev 010" pitchFamily="2" charset="0"/>
                <a:cs typeface="Times New Roman" panose="02020603050405020304" pitchFamily="18" charset="0"/>
              </a:rPr>
              <a:t> 3-5 </a:t>
            </a:r>
            <a:r>
              <a:rPr lang="en-US" sz="4267" b="1" dirty="0" err="1">
                <a:solidFill>
                  <a:srgbClr val="FFFF00"/>
                </a:solidFill>
                <a:latin typeface="Kruti Dev 010" pitchFamily="2" charset="0"/>
                <a:cs typeface="Times New Roman" panose="02020603050405020304" pitchFamily="18" charset="0"/>
              </a:rPr>
              <a:t>fdyksgV~Zt</a:t>
            </a:r>
            <a:r>
              <a:rPr lang="en-US" sz="4267" b="1" dirty="0">
                <a:solidFill>
                  <a:srgbClr val="FFFF00"/>
                </a:solidFill>
                <a:latin typeface="Kruti Dev 010" pitchFamily="2" charset="0"/>
                <a:cs typeface="Times New Roman" panose="02020603050405020304" pitchFamily="18" charset="0"/>
              </a:rPr>
              <a:t> dh </a:t>
            </a:r>
            <a:r>
              <a:rPr lang="en-US" sz="4267" b="1" dirty="0" err="1">
                <a:solidFill>
                  <a:srgbClr val="FFFF00"/>
                </a:solidFill>
                <a:latin typeface="Kruti Dev 010" pitchFamily="2" charset="0"/>
                <a:cs typeface="Times New Roman" panose="02020603050405020304" pitchFamily="18" charset="0"/>
              </a:rPr>
              <a:t>vko`fÙk</a:t>
            </a:r>
            <a:r>
              <a:rPr lang="en-US" sz="4267" b="1" dirty="0">
                <a:solidFill>
                  <a:srgbClr val="FFFF00"/>
                </a:solidFill>
                <a:latin typeface="Kruti Dev 010" pitchFamily="2" charset="0"/>
                <a:cs typeface="Times New Roman" panose="02020603050405020304" pitchFamily="18" charset="0"/>
              </a:rPr>
              <a:t> </a:t>
            </a:r>
            <a:r>
              <a:rPr lang="en-US" sz="4267" b="1" dirty="0" err="1">
                <a:solidFill>
                  <a:srgbClr val="FFFF00"/>
                </a:solidFill>
                <a:latin typeface="Kruti Dev 010" pitchFamily="2" charset="0"/>
                <a:cs typeface="Times New Roman" panose="02020603050405020304" pitchFamily="18" charset="0"/>
              </a:rPr>
              <a:t>gS</a:t>
            </a:r>
            <a:r>
              <a:rPr lang="en-US" sz="4267" b="1" dirty="0">
                <a:solidFill>
                  <a:srgbClr val="FFFF00"/>
                </a:solidFill>
                <a:latin typeface="Kruti Dev 010" pitchFamily="2" charset="0"/>
                <a:cs typeface="Times New Roman" panose="02020603050405020304" pitchFamily="18" charset="0"/>
              </a:rPr>
              <a:t> </a:t>
            </a:r>
            <a:r>
              <a:rPr lang="en-US" sz="4267" b="1" dirty="0" err="1">
                <a:solidFill>
                  <a:srgbClr val="FFFF00"/>
                </a:solidFill>
                <a:latin typeface="Kruti Dev 010" pitchFamily="2" charset="0"/>
                <a:cs typeface="Times New Roman" panose="02020603050405020304" pitchFamily="18" charset="0"/>
              </a:rPr>
              <a:t>vkSj</a:t>
            </a:r>
            <a:r>
              <a:rPr lang="en-US" sz="4267" b="1" dirty="0">
                <a:solidFill>
                  <a:srgbClr val="FFFF00"/>
                </a:solidFill>
                <a:latin typeface="Kruti Dev 010" pitchFamily="2" charset="0"/>
                <a:cs typeface="Times New Roman" panose="02020603050405020304" pitchFamily="18" charset="0"/>
              </a:rPr>
              <a:t> </a:t>
            </a:r>
            <a:r>
              <a:rPr lang="en-US" sz="4267" b="1" dirty="0" err="1">
                <a:solidFill>
                  <a:srgbClr val="FFFF00"/>
                </a:solidFill>
                <a:latin typeface="Kruti Dev 010" pitchFamily="2" charset="0"/>
                <a:cs typeface="Times New Roman" panose="02020603050405020304" pitchFamily="18" charset="0"/>
              </a:rPr>
              <a:t>bldk</a:t>
            </a:r>
            <a:r>
              <a:rPr lang="en-US" sz="4267" b="1" dirty="0">
                <a:solidFill>
                  <a:srgbClr val="FFFF00"/>
                </a:solidFill>
                <a:latin typeface="Kruti Dev 010" pitchFamily="2" charset="0"/>
                <a:cs typeface="Times New Roman" panose="02020603050405020304" pitchFamily="18" charset="0"/>
              </a:rPr>
              <a:t> </a:t>
            </a:r>
            <a:r>
              <a:rPr lang="en-US" sz="4267" b="1" dirty="0" err="1">
                <a:solidFill>
                  <a:srgbClr val="FFFF00"/>
                </a:solidFill>
                <a:latin typeface="Kruti Dev 010" pitchFamily="2" charset="0"/>
                <a:cs typeface="Times New Roman" panose="02020603050405020304" pitchFamily="18" charset="0"/>
              </a:rPr>
              <a:t>rjaxnS</a:t>
            </a:r>
            <a:r>
              <a:rPr lang="en-US" sz="4267" b="1" dirty="0">
                <a:solidFill>
                  <a:srgbClr val="FFFF00"/>
                </a:solidFill>
                <a:latin typeface="Kruti Dev 010" pitchFamily="2" charset="0"/>
                <a:cs typeface="Times New Roman" panose="02020603050405020304" pitchFamily="18" charset="0"/>
              </a:rPr>
              <a:t>/;Z 0-1 </a:t>
            </a:r>
            <a:r>
              <a:rPr lang="en-US" sz="4267" b="1" dirty="0" err="1">
                <a:solidFill>
                  <a:srgbClr val="FFFF00"/>
                </a:solidFill>
                <a:latin typeface="Kruti Dev 010" pitchFamily="2" charset="0"/>
                <a:cs typeface="Times New Roman" panose="02020603050405020304" pitchFamily="18" charset="0"/>
              </a:rPr>
              <a:t>ehVj</a:t>
            </a:r>
            <a:r>
              <a:rPr lang="en-US" sz="4267" b="1" dirty="0">
                <a:solidFill>
                  <a:srgbClr val="FFFF00"/>
                </a:solidFill>
                <a:latin typeface="Kruti Dev 010" pitchFamily="2" charset="0"/>
                <a:cs typeface="Times New Roman" panose="02020603050405020304" pitchFamily="18" charset="0"/>
              </a:rPr>
              <a:t> </a:t>
            </a:r>
            <a:r>
              <a:rPr lang="en-US" sz="4267" b="1" dirty="0" err="1">
                <a:solidFill>
                  <a:srgbClr val="FFFF00"/>
                </a:solidFill>
                <a:latin typeface="Kruti Dev 010" pitchFamily="2" charset="0"/>
                <a:cs typeface="Times New Roman" panose="02020603050405020304" pitchFamily="18" charset="0"/>
              </a:rPr>
              <a:t>gS</a:t>
            </a:r>
            <a:r>
              <a:rPr lang="en-US" sz="4267" b="1" dirty="0">
                <a:solidFill>
                  <a:srgbClr val="FFFF00"/>
                </a:solidFill>
                <a:latin typeface="Kruti Dev 010" pitchFamily="2" charset="0"/>
                <a:cs typeface="Times New Roman" panose="02020603050405020304" pitchFamily="18" charset="0"/>
              </a:rPr>
              <a:t> </a:t>
            </a:r>
            <a:r>
              <a:rPr lang="en-US" sz="4267" b="1" dirty="0" err="1">
                <a:solidFill>
                  <a:srgbClr val="FFFF00"/>
                </a:solidFill>
                <a:latin typeface="Kruti Dev 010" pitchFamily="2" charset="0"/>
                <a:cs typeface="Times New Roman" panose="02020603050405020304" pitchFamily="18" charset="0"/>
              </a:rPr>
              <a:t>rks</a:t>
            </a:r>
            <a:r>
              <a:rPr lang="en-US" sz="4267" b="1" dirty="0">
                <a:solidFill>
                  <a:srgbClr val="FFFF00"/>
                </a:solidFill>
                <a:latin typeface="Kruti Dev 010" pitchFamily="2" charset="0"/>
                <a:cs typeface="Times New Roman" panose="02020603050405020304" pitchFamily="18" charset="0"/>
              </a:rPr>
              <a:t> bls 700 </a:t>
            </a:r>
            <a:r>
              <a:rPr lang="en-US" sz="4267" b="1" dirty="0" err="1">
                <a:solidFill>
                  <a:srgbClr val="FFFF00"/>
                </a:solidFill>
                <a:latin typeface="Kruti Dev 010" pitchFamily="2" charset="0"/>
                <a:cs typeface="Times New Roman" panose="02020603050405020304" pitchFamily="18" charset="0"/>
              </a:rPr>
              <a:t>ehVj</a:t>
            </a:r>
            <a:r>
              <a:rPr lang="en-US" sz="4267" b="1" dirty="0">
                <a:solidFill>
                  <a:srgbClr val="FFFF00"/>
                </a:solidFill>
                <a:latin typeface="Kruti Dev 010" pitchFamily="2" charset="0"/>
                <a:cs typeface="Times New Roman" panose="02020603050405020304" pitchFamily="18" charset="0"/>
              </a:rPr>
              <a:t> dh </a:t>
            </a:r>
            <a:r>
              <a:rPr lang="en-US" sz="4267" b="1" dirty="0" err="1">
                <a:solidFill>
                  <a:srgbClr val="FFFF00"/>
                </a:solidFill>
                <a:latin typeface="Kruti Dev 010" pitchFamily="2" charset="0"/>
                <a:cs typeface="Times New Roman" panose="02020603050405020304" pitchFamily="18" charset="0"/>
              </a:rPr>
              <a:t>nwjh</a:t>
            </a:r>
            <a:r>
              <a:rPr lang="en-US" sz="4267" b="1" dirty="0">
                <a:solidFill>
                  <a:srgbClr val="FFFF00"/>
                </a:solidFill>
                <a:latin typeface="Kruti Dev 010" pitchFamily="2" charset="0"/>
                <a:cs typeface="Times New Roman" panose="02020603050405020304" pitchFamily="18" charset="0"/>
              </a:rPr>
              <a:t> r; </a:t>
            </a:r>
            <a:r>
              <a:rPr lang="en-US" sz="4267" b="1" dirty="0" err="1">
                <a:solidFill>
                  <a:srgbClr val="FFFF00"/>
                </a:solidFill>
                <a:latin typeface="Kruti Dev 010" pitchFamily="2" charset="0"/>
                <a:cs typeface="Times New Roman" panose="02020603050405020304" pitchFamily="18" charset="0"/>
              </a:rPr>
              <a:t>djus</a:t>
            </a:r>
            <a:r>
              <a:rPr lang="en-US" sz="4267" b="1" dirty="0">
                <a:solidFill>
                  <a:srgbClr val="FFFF00"/>
                </a:solidFill>
                <a:latin typeface="Kruti Dev 010" pitchFamily="2" charset="0"/>
                <a:cs typeface="Times New Roman" panose="02020603050405020304" pitchFamily="18" charset="0"/>
              </a:rPr>
              <a:t> </a:t>
            </a:r>
            <a:r>
              <a:rPr lang="en-US" sz="4267" b="1" dirty="0" err="1">
                <a:solidFill>
                  <a:srgbClr val="FFFF00"/>
                </a:solidFill>
                <a:latin typeface="Kruti Dev 010" pitchFamily="2" charset="0"/>
                <a:cs typeface="Times New Roman" panose="02020603050405020304" pitchFamily="18" charset="0"/>
              </a:rPr>
              <a:t>esa</a:t>
            </a:r>
            <a:r>
              <a:rPr lang="en-US" sz="4267" b="1" dirty="0">
                <a:solidFill>
                  <a:srgbClr val="FFFF00"/>
                </a:solidFill>
                <a:latin typeface="Kruti Dev 010" pitchFamily="2" charset="0"/>
                <a:cs typeface="Times New Roman" panose="02020603050405020304" pitchFamily="18" charset="0"/>
              </a:rPr>
              <a:t> </a:t>
            </a:r>
            <a:r>
              <a:rPr lang="en-US" sz="4267" b="1" dirty="0" err="1">
                <a:solidFill>
                  <a:srgbClr val="FFFF00"/>
                </a:solidFill>
                <a:latin typeface="Kruti Dev 010" pitchFamily="2" charset="0"/>
                <a:cs typeface="Times New Roman" panose="02020603050405020304" pitchFamily="18" charset="0"/>
              </a:rPr>
              <a:t>fdruk</a:t>
            </a:r>
            <a:r>
              <a:rPr lang="en-US" sz="4267" b="1" dirty="0">
                <a:solidFill>
                  <a:srgbClr val="FFFF00"/>
                </a:solidFill>
                <a:latin typeface="Kruti Dev 010" pitchFamily="2" charset="0"/>
                <a:cs typeface="Times New Roman" panose="02020603050405020304" pitchFamily="18" charset="0"/>
              </a:rPr>
              <a:t> le; </a:t>
            </a:r>
            <a:r>
              <a:rPr lang="en-US" sz="4267" b="1" dirty="0" err="1">
                <a:solidFill>
                  <a:srgbClr val="FFFF00"/>
                </a:solidFill>
                <a:latin typeface="Kruti Dev 010" pitchFamily="2" charset="0"/>
                <a:cs typeface="Times New Roman" panose="02020603050405020304" pitchFamily="18" charset="0"/>
              </a:rPr>
              <a:t>yxsxkk</a:t>
            </a:r>
            <a:r>
              <a:rPr lang="en-US" sz="4267" b="1" dirty="0">
                <a:solidFill>
                  <a:srgbClr val="FFFF00"/>
                </a:solidFill>
                <a:latin typeface="Kruti Dev 010" pitchFamily="2" charset="0"/>
                <a:cs typeface="Times New Roman" panose="02020603050405020304" pitchFamily="18" charset="0"/>
              </a:rPr>
              <a:t>\</a:t>
            </a:r>
            <a:endParaRPr lang="en-IN" sz="4267" b="1" dirty="0">
              <a:solidFill>
                <a:srgbClr val="FFFF00"/>
              </a:solidFill>
              <a:latin typeface="Times New Roman" panose="02020603050405020304" pitchFamily="18" charset="0"/>
              <a:cs typeface="Times New Roman" panose="02020603050405020304" pitchFamily="18" charset="0"/>
            </a:endParaRPr>
          </a:p>
          <a:p>
            <a:r>
              <a:rPr lang="en-IN" sz="4267" b="1" dirty="0">
                <a:solidFill>
                  <a:srgbClr val="FFFF00"/>
                </a:solidFill>
                <a:latin typeface="Times New Roman" panose="02020603050405020304" pitchFamily="18" charset="0"/>
                <a:cs typeface="Times New Roman" panose="02020603050405020304" pitchFamily="18" charset="0"/>
              </a:rPr>
              <a:t>A sound wave has a frequency of 3.5 KHz and has a wavelength of 0.1 m then how much time will it take to cover a distance of 700 meters?</a:t>
            </a:r>
          </a:p>
          <a:p>
            <a:r>
              <a:rPr lang="en-IN" sz="4267" b="1" dirty="0">
                <a:latin typeface="Times New Roman" panose="02020603050405020304" pitchFamily="18" charset="0"/>
                <a:cs typeface="Times New Roman" panose="02020603050405020304" pitchFamily="18" charset="0"/>
              </a:rPr>
              <a:t>(a) 3.0 sec			(b) 1.5 sec</a:t>
            </a:r>
          </a:p>
          <a:p>
            <a:r>
              <a:rPr lang="en-IN" sz="4267" b="1" dirty="0">
                <a:latin typeface="Times New Roman" panose="02020603050405020304" pitchFamily="18" charset="0"/>
                <a:cs typeface="Times New Roman" panose="02020603050405020304" pitchFamily="18" charset="0"/>
              </a:rPr>
              <a:t>(c) 2.0 sec			(d) 1 sec</a:t>
            </a:r>
          </a:p>
        </p:txBody>
      </p:sp>
    </p:spTree>
    <p:extLst>
      <p:ext uri="{BB962C8B-B14F-4D97-AF65-F5344CB8AC3E}">
        <p14:creationId xmlns:p14="http://schemas.microsoft.com/office/powerpoint/2010/main" val="318457113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322002" y="808839"/>
            <a:ext cx="11752732" cy="4688912"/>
          </a:xfrm>
          <a:prstGeom prst="rect">
            <a:avLst/>
          </a:prstGeom>
          <a:noFill/>
        </p:spPr>
        <p:txBody>
          <a:bodyPr wrap="square" rtlCol="0">
            <a:spAutoFit/>
          </a:bodyPr>
          <a:lstStyle/>
          <a:p>
            <a:r>
              <a:rPr lang="en-US" sz="4267" b="1" dirty="0">
                <a:solidFill>
                  <a:srgbClr val="FFFF00"/>
                </a:solidFill>
                <a:latin typeface="Kruti Dev 010" pitchFamily="2" charset="0"/>
                <a:cs typeface="Times New Roman" panose="02020603050405020304" pitchFamily="18" charset="0"/>
              </a:rPr>
              <a:t>/</a:t>
            </a:r>
            <a:r>
              <a:rPr lang="en-US" sz="4267" b="1" dirty="0" err="1">
                <a:solidFill>
                  <a:srgbClr val="FFFF00"/>
                </a:solidFill>
                <a:latin typeface="Kruti Dev 010" pitchFamily="2" charset="0"/>
                <a:cs typeface="Times New Roman" panose="02020603050405020304" pitchFamily="18" charset="0"/>
              </a:rPr>
              <a:t>ofu</a:t>
            </a:r>
            <a:r>
              <a:rPr lang="en-US" sz="4267" b="1" dirty="0">
                <a:solidFill>
                  <a:srgbClr val="FFFF00"/>
                </a:solidFill>
                <a:latin typeface="Kruti Dev 010" pitchFamily="2" charset="0"/>
                <a:cs typeface="Times New Roman" panose="02020603050405020304" pitchFamily="18" charset="0"/>
              </a:rPr>
              <a:t> </a:t>
            </a:r>
            <a:r>
              <a:rPr lang="en-US" sz="4267" b="1" dirty="0" err="1">
                <a:solidFill>
                  <a:srgbClr val="FFFF00"/>
                </a:solidFill>
                <a:latin typeface="Kruti Dev 010" pitchFamily="2" charset="0"/>
                <a:cs typeface="Times New Roman" panose="02020603050405020304" pitchFamily="18" charset="0"/>
              </a:rPr>
              <a:t>rjaxsa</a:t>
            </a:r>
            <a:r>
              <a:rPr lang="en-US" sz="4267" b="1" dirty="0">
                <a:solidFill>
                  <a:srgbClr val="FFFF00"/>
                </a:solidFill>
                <a:latin typeface="Kruti Dev 010" pitchFamily="2" charset="0"/>
                <a:cs typeface="Times New Roman" panose="02020603050405020304" pitchFamily="18" charset="0"/>
              </a:rPr>
              <a:t> </a:t>
            </a:r>
            <a:r>
              <a:rPr lang="en-US" sz="4267" b="1" dirty="0" err="1">
                <a:solidFill>
                  <a:srgbClr val="FFFF00"/>
                </a:solidFill>
                <a:latin typeface="Kruti Dev 010" pitchFamily="2" charset="0"/>
                <a:cs typeface="Times New Roman" panose="02020603050405020304" pitchFamily="18" charset="0"/>
              </a:rPr>
              <a:t>LFkkukarfjr</a:t>
            </a:r>
            <a:r>
              <a:rPr lang="en-US" sz="4267" b="1" dirty="0">
                <a:solidFill>
                  <a:srgbClr val="FFFF00"/>
                </a:solidFill>
                <a:latin typeface="Kruti Dev 010" pitchFamily="2" charset="0"/>
                <a:cs typeface="Times New Roman" panose="02020603050405020304" pitchFamily="18" charset="0"/>
              </a:rPr>
              <a:t> </a:t>
            </a:r>
            <a:r>
              <a:rPr lang="en-US" sz="4267" b="1" dirty="0" err="1">
                <a:solidFill>
                  <a:srgbClr val="FFFF00"/>
                </a:solidFill>
                <a:latin typeface="Kruti Dev 010" pitchFamily="2" charset="0"/>
                <a:cs typeface="Times New Roman" panose="02020603050405020304" pitchFamily="18" charset="0"/>
              </a:rPr>
              <a:t>djrh</a:t>
            </a:r>
            <a:r>
              <a:rPr lang="en-US" sz="4267" b="1" dirty="0">
                <a:solidFill>
                  <a:srgbClr val="FFFF00"/>
                </a:solidFill>
                <a:latin typeface="Kruti Dev 010" pitchFamily="2" charset="0"/>
                <a:cs typeface="Times New Roman" panose="02020603050405020304" pitchFamily="18" charset="0"/>
              </a:rPr>
              <a:t> </a:t>
            </a:r>
            <a:r>
              <a:rPr lang="en-US" sz="4267" b="1" dirty="0" err="1">
                <a:solidFill>
                  <a:srgbClr val="FFFF00"/>
                </a:solidFill>
                <a:latin typeface="Kruti Dev 010" pitchFamily="2" charset="0"/>
                <a:cs typeface="Times New Roman" panose="02020603050405020304" pitchFamily="18" charset="0"/>
              </a:rPr>
              <a:t>gSA</a:t>
            </a:r>
            <a:endParaRPr lang="en-IN" sz="4267" b="1" dirty="0">
              <a:solidFill>
                <a:srgbClr val="FFFF00"/>
              </a:solidFill>
              <a:latin typeface="Times New Roman" panose="02020603050405020304" pitchFamily="18" charset="0"/>
              <a:cs typeface="Times New Roman" panose="02020603050405020304" pitchFamily="18" charset="0"/>
            </a:endParaRPr>
          </a:p>
          <a:p>
            <a:r>
              <a:rPr lang="en-IN" sz="4267" b="1" dirty="0">
                <a:solidFill>
                  <a:srgbClr val="FFFF00"/>
                </a:solidFill>
                <a:latin typeface="Times New Roman" panose="02020603050405020304" pitchFamily="18" charset="0"/>
                <a:cs typeface="Times New Roman" panose="02020603050405020304" pitchFamily="18" charset="0"/>
              </a:rPr>
              <a:t>Sound waves move</a:t>
            </a:r>
          </a:p>
          <a:p>
            <a:r>
              <a:rPr lang="en-IN" sz="4267" b="1" dirty="0">
                <a:latin typeface="Times New Roman" panose="02020603050405020304" pitchFamily="18" charset="0"/>
                <a:cs typeface="Times New Roman" panose="02020603050405020304" pitchFamily="18" charset="0"/>
              </a:rPr>
              <a:t>(a) energy only, not momentum / </a:t>
            </a:r>
            <a:r>
              <a:rPr lang="en-IN" sz="4267" b="1" dirty="0" err="1">
                <a:latin typeface="Kruti Dev 010" pitchFamily="2" charset="0"/>
                <a:cs typeface="Times New Roman" panose="02020603050405020304" pitchFamily="18" charset="0"/>
              </a:rPr>
              <a:t>dsoy</a:t>
            </a:r>
            <a:r>
              <a:rPr lang="en-IN" sz="4267" b="1" dirty="0">
                <a:latin typeface="Kruti Dev 010" pitchFamily="2" charset="0"/>
                <a:cs typeface="Times New Roman" panose="02020603050405020304" pitchFamily="18" charset="0"/>
              </a:rPr>
              <a:t> </a:t>
            </a:r>
            <a:r>
              <a:rPr lang="en-IN" sz="4267" b="1" dirty="0" err="1">
                <a:latin typeface="Kruti Dev 010" pitchFamily="2" charset="0"/>
                <a:cs typeface="Times New Roman" panose="02020603050405020304" pitchFamily="18" charset="0"/>
              </a:rPr>
              <a:t>ÅtkZ</a:t>
            </a:r>
            <a:r>
              <a:rPr lang="en-IN" sz="4267" b="1" dirty="0">
                <a:latin typeface="Kruti Dev 010" pitchFamily="2" charset="0"/>
                <a:cs typeface="Times New Roman" panose="02020603050405020304" pitchFamily="18" charset="0"/>
              </a:rPr>
              <a:t> </a:t>
            </a:r>
            <a:r>
              <a:rPr lang="en-IN" sz="4267" b="1" dirty="0" err="1">
                <a:latin typeface="Kruti Dev 010" pitchFamily="2" charset="0"/>
                <a:cs typeface="Times New Roman" panose="02020603050405020304" pitchFamily="18" charset="0"/>
              </a:rPr>
              <a:t>dks</a:t>
            </a:r>
            <a:r>
              <a:rPr lang="en-IN" sz="4267" b="1" dirty="0">
                <a:latin typeface="Kruti Dev 010" pitchFamily="2" charset="0"/>
                <a:cs typeface="Times New Roman" panose="02020603050405020304" pitchFamily="18" charset="0"/>
              </a:rPr>
              <a:t> </a:t>
            </a:r>
            <a:r>
              <a:rPr lang="en-IN" sz="4267" b="1" dirty="0" err="1">
                <a:latin typeface="Kruti Dev 010" pitchFamily="2" charset="0"/>
                <a:cs typeface="Times New Roman" panose="02020603050405020304" pitchFamily="18" charset="0"/>
              </a:rPr>
              <a:t>laosx</a:t>
            </a:r>
            <a:r>
              <a:rPr lang="en-IN" sz="4267" b="1" dirty="0">
                <a:latin typeface="Kruti Dev 010" pitchFamily="2" charset="0"/>
                <a:cs typeface="Times New Roman" panose="02020603050405020304" pitchFamily="18" charset="0"/>
              </a:rPr>
              <a:t> </a:t>
            </a:r>
            <a:r>
              <a:rPr lang="en-IN" sz="4267" b="1" dirty="0" err="1">
                <a:latin typeface="Kruti Dev 010" pitchFamily="2" charset="0"/>
                <a:cs typeface="Times New Roman" panose="02020603050405020304" pitchFamily="18" charset="0"/>
              </a:rPr>
              <a:t>dks</a:t>
            </a:r>
            <a:r>
              <a:rPr lang="en-IN" sz="4267" b="1" dirty="0">
                <a:latin typeface="Kruti Dev 010" pitchFamily="2" charset="0"/>
                <a:cs typeface="Times New Roman" panose="02020603050405020304" pitchFamily="18" charset="0"/>
              </a:rPr>
              <a:t> ugh</a:t>
            </a:r>
          </a:p>
          <a:p>
            <a:r>
              <a:rPr lang="en-IN" sz="4267" b="1" dirty="0">
                <a:latin typeface="Times New Roman" panose="02020603050405020304" pitchFamily="18" charset="0"/>
                <a:cs typeface="Times New Roman" panose="02020603050405020304" pitchFamily="18" charset="0"/>
              </a:rPr>
              <a:t>(b) energy / </a:t>
            </a:r>
            <a:r>
              <a:rPr lang="en-IN" sz="4267" b="1" dirty="0" err="1">
                <a:latin typeface="Kruti Dev 010" pitchFamily="2" charset="0"/>
                <a:cs typeface="Times New Roman" panose="02020603050405020304" pitchFamily="18" charset="0"/>
              </a:rPr>
              <a:t>ÅtkZ</a:t>
            </a:r>
            <a:endParaRPr lang="en-IN" sz="4267" b="1" dirty="0">
              <a:latin typeface="Kruti Dev 010" pitchFamily="2" charset="0"/>
              <a:cs typeface="Times New Roman" panose="02020603050405020304" pitchFamily="18" charset="0"/>
            </a:endParaRPr>
          </a:p>
          <a:p>
            <a:r>
              <a:rPr lang="en-IN" sz="4267" b="1" dirty="0">
                <a:latin typeface="Times New Roman" panose="02020603050405020304" pitchFamily="18" charset="0"/>
                <a:cs typeface="Times New Roman" panose="02020603050405020304" pitchFamily="18" charset="0"/>
              </a:rPr>
              <a:t>(c) momentum / </a:t>
            </a:r>
            <a:r>
              <a:rPr lang="en-IN" sz="4267" b="1" dirty="0" err="1">
                <a:latin typeface="Kruti Dev 010" pitchFamily="2" charset="0"/>
                <a:cs typeface="Times New Roman" panose="02020603050405020304" pitchFamily="18" charset="0"/>
              </a:rPr>
              <a:t>laosx</a:t>
            </a:r>
            <a:endParaRPr lang="en-IN" sz="4267" b="1" dirty="0">
              <a:latin typeface="Kruti Dev 010" pitchFamily="2" charset="0"/>
              <a:cs typeface="Times New Roman" panose="02020603050405020304" pitchFamily="18" charset="0"/>
            </a:endParaRPr>
          </a:p>
          <a:p>
            <a:r>
              <a:rPr lang="en-IN" sz="4267" b="1" dirty="0">
                <a:latin typeface="Times New Roman" panose="02020603050405020304" pitchFamily="18" charset="0"/>
                <a:cs typeface="Times New Roman" panose="02020603050405020304" pitchFamily="18" charset="0"/>
              </a:rPr>
              <a:t>(d) both energy and </a:t>
            </a:r>
            <a:r>
              <a:rPr lang="en-IN" sz="4267" b="1" dirty="0" err="1">
                <a:latin typeface="Times New Roman" panose="02020603050405020304" pitchFamily="18" charset="0"/>
                <a:cs typeface="Times New Roman" panose="02020603050405020304" pitchFamily="18" charset="0"/>
              </a:rPr>
              <a:t>moemtum</a:t>
            </a:r>
            <a:r>
              <a:rPr lang="en-IN" sz="4267" b="1" dirty="0">
                <a:latin typeface="Times New Roman" panose="02020603050405020304" pitchFamily="18" charset="0"/>
                <a:cs typeface="Times New Roman" panose="02020603050405020304" pitchFamily="18" charset="0"/>
              </a:rPr>
              <a:t> / </a:t>
            </a:r>
            <a:r>
              <a:rPr lang="en-IN" sz="4267" b="1" dirty="0" err="1">
                <a:latin typeface="Kruti Dev 010" pitchFamily="2" charset="0"/>
                <a:cs typeface="Times New Roman" panose="02020603050405020304" pitchFamily="18" charset="0"/>
              </a:rPr>
              <a:t>ÅtkZ</a:t>
            </a:r>
            <a:r>
              <a:rPr lang="en-IN" sz="4267" b="1" dirty="0">
                <a:latin typeface="Kruti Dev 010" pitchFamily="2" charset="0"/>
                <a:cs typeface="Times New Roman" panose="02020603050405020304" pitchFamily="18" charset="0"/>
              </a:rPr>
              <a:t> o </a:t>
            </a:r>
            <a:r>
              <a:rPr lang="en-IN" sz="4267" b="1" dirty="0" err="1">
                <a:latin typeface="Kruti Dev 010" pitchFamily="2" charset="0"/>
                <a:cs typeface="Times New Roman" panose="02020603050405020304" pitchFamily="18" charset="0"/>
              </a:rPr>
              <a:t>laosx</a:t>
            </a:r>
            <a:r>
              <a:rPr lang="en-IN" sz="4267" b="1" dirty="0">
                <a:latin typeface="Kruti Dev 010" pitchFamily="2" charset="0"/>
                <a:cs typeface="Times New Roman" panose="02020603050405020304" pitchFamily="18" charset="0"/>
              </a:rPr>
              <a:t> </a:t>
            </a:r>
            <a:r>
              <a:rPr lang="en-IN" sz="4267" b="1" dirty="0" err="1">
                <a:latin typeface="Kruti Dev 010" pitchFamily="2" charset="0"/>
                <a:cs typeface="Times New Roman" panose="02020603050405020304" pitchFamily="18" charset="0"/>
              </a:rPr>
              <a:t>nksuksa</a:t>
            </a:r>
            <a:r>
              <a:rPr lang="en-IN" sz="4267" b="1" dirty="0">
                <a:latin typeface="Kruti Dev 010" pitchFamily="2" charset="0"/>
                <a:cs typeface="Times New Roman" panose="02020603050405020304" pitchFamily="18" charset="0"/>
              </a:rPr>
              <a:t> </a:t>
            </a:r>
            <a:r>
              <a:rPr lang="en-IN" sz="4267" b="1" dirty="0" err="1">
                <a:latin typeface="Kruti Dev 010" pitchFamily="2" charset="0"/>
                <a:cs typeface="Times New Roman" panose="02020603050405020304" pitchFamily="18" charset="0"/>
              </a:rPr>
              <a:t>dks</a:t>
            </a:r>
            <a:endParaRPr lang="en-IN" sz="4267"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271336433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290878" y="942975"/>
            <a:ext cx="11752732" cy="5078313"/>
          </a:xfrm>
          <a:prstGeom prst="rect">
            <a:avLst/>
          </a:prstGeom>
          <a:noFill/>
        </p:spPr>
        <p:txBody>
          <a:bodyPr wrap="square" rtlCol="0">
            <a:spAutoFit/>
          </a:bodyPr>
          <a:lstStyle/>
          <a:p>
            <a:r>
              <a:rPr lang="en-US" sz="3600" b="1" dirty="0" err="1">
                <a:solidFill>
                  <a:srgbClr val="FFFF00"/>
                </a:solidFill>
                <a:latin typeface="Kruti Dev 010" pitchFamily="2" charset="0"/>
                <a:cs typeface="Times New Roman" panose="02020603050405020304" pitchFamily="18" charset="0"/>
              </a:rPr>
              <a:t>fdlh</a:t>
            </a:r>
            <a:r>
              <a:rPr lang="en-US" sz="3600" b="1" dirty="0">
                <a:solidFill>
                  <a:srgbClr val="FFFF00"/>
                </a:solidFill>
                <a:latin typeface="Kruti Dev 010" pitchFamily="2" charset="0"/>
                <a:cs typeface="Times New Roman" panose="02020603050405020304" pitchFamily="18" charset="0"/>
              </a:rPr>
              <a:t> </a:t>
            </a:r>
            <a:r>
              <a:rPr lang="en-US" sz="3600" b="1" dirty="0" err="1">
                <a:solidFill>
                  <a:srgbClr val="FFFF00"/>
                </a:solidFill>
                <a:latin typeface="Kruti Dev 010" pitchFamily="2" charset="0"/>
                <a:cs typeface="Times New Roman" panose="02020603050405020304" pitchFamily="18" charset="0"/>
              </a:rPr>
              <a:t>vuqnS</a:t>
            </a:r>
            <a:r>
              <a:rPr lang="en-US" sz="3600" b="1" dirty="0">
                <a:solidFill>
                  <a:srgbClr val="FFFF00"/>
                </a:solidFill>
                <a:latin typeface="Kruti Dev 010" pitchFamily="2" charset="0"/>
                <a:cs typeface="Times New Roman" panose="02020603050405020304" pitchFamily="18" charset="0"/>
              </a:rPr>
              <a:t>/;Z </a:t>
            </a:r>
            <a:r>
              <a:rPr lang="en-US" sz="3600" b="1" dirty="0" err="1">
                <a:solidFill>
                  <a:srgbClr val="FFFF00"/>
                </a:solidFill>
                <a:latin typeface="Kruti Dev 010" pitchFamily="2" charset="0"/>
                <a:cs typeface="Times New Roman" panose="02020603050405020304" pitchFamily="18" charset="0"/>
              </a:rPr>
              <a:t>rjax</a:t>
            </a:r>
            <a:r>
              <a:rPr lang="en-US" sz="3600" b="1" dirty="0">
                <a:solidFill>
                  <a:srgbClr val="FFFF00"/>
                </a:solidFill>
                <a:latin typeface="Kruti Dev 010" pitchFamily="2" charset="0"/>
                <a:cs typeface="Times New Roman" panose="02020603050405020304" pitchFamily="18" charset="0"/>
              </a:rPr>
              <a:t> </a:t>
            </a:r>
            <a:r>
              <a:rPr lang="en-US" sz="3600" b="1" dirty="0" err="1">
                <a:solidFill>
                  <a:srgbClr val="FFFF00"/>
                </a:solidFill>
                <a:latin typeface="Kruti Dev 010" pitchFamily="2" charset="0"/>
                <a:cs typeface="Times New Roman" panose="02020603050405020304" pitchFamily="18" charset="0"/>
              </a:rPr>
              <a:t>esa</a:t>
            </a:r>
            <a:r>
              <a:rPr lang="en-US" sz="3600" b="1" dirty="0">
                <a:solidFill>
                  <a:srgbClr val="FFFF00"/>
                </a:solidFill>
                <a:latin typeface="Kruti Dev 010" pitchFamily="2" charset="0"/>
                <a:cs typeface="Times New Roman" panose="02020603050405020304" pitchFamily="18" charset="0"/>
              </a:rPr>
              <a:t> </a:t>
            </a:r>
            <a:r>
              <a:rPr lang="en-US" sz="3600" b="1" dirty="0" err="1">
                <a:solidFill>
                  <a:srgbClr val="FFFF00"/>
                </a:solidFill>
                <a:latin typeface="Kruti Dev 010" pitchFamily="2" charset="0"/>
                <a:cs typeface="Times New Roman" panose="02020603050405020304" pitchFamily="18" charset="0"/>
              </a:rPr>
              <a:t>yxkrkj</a:t>
            </a:r>
            <a:r>
              <a:rPr lang="en-US" sz="3600" b="1" dirty="0">
                <a:solidFill>
                  <a:srgbClr val="FFFF00"/>
                </a:solidFill>
                <a:latin typeface="Kruti Dev 010" pitchFamily="2" charset="0"/>
                <a:cs typeface="Times New Roman" panose="02020603050405020304" pitchFamily="18" charset="0"/>
              </a:rPr>
              <a:t> </a:t>
            </a:r>
            <a:r>
              <a:rPr lang="en-US" sz="3600" b="1" dirty="0" err="1">
                <a:solidFill>
                  <a:srgbClr val="FFFF00"/>
                </a:solidFill>
                <a:latin typeface="Kruti Dev 010" pitchFamily="2" charset="0"/>
                <a:cs typeface="Times New Roman" panose="02020603050405020304" pitchFamily="18" charset="0"/>
              </a:rPr>
              <a:t>nks</a:t>
            </a:r>
            <a:r>
              <a:rPr lang="en-US" sz="3600" b="1" dirty="0">
                <a:solidFill>
                  <a:srgbClr val="FFFF00"/>
                </a:solidFill>
                <a:latin typeface="Kruti Dev 010" pitchFamily="2" charset="0"/>
                <a:cs typeface="Times New Roman" panose="02020603050405020304" pitchFamily="18" charset="0"/>
              </a:rPr>
              <a:t> </a:t>
            </a:r>
            <a:r>
              <a:rPr lang="en-US" sz="3600" b="1" dirty="0" err="1">
                <a:solidFill>
                  <a:srgbClr val="FFFF00"/>
                </a:solidFill>
                <a:latin typeface="Kruti Dev 010" pitchFamily="2" charset="0"/>
                <a:cs typeface="Times New Roman" panose="02020603050405020304" pitchFamily="18" charset="0"/>
              </a:rPr>
              <a:t>LkaihMu</a:t>
            </a:r>
            <a:r>
              <a:rPr lang="en-US" sz="3600" b="1" dirty="0">
                <a:solidFill>
                  <a:srgbClr val="FFFF00"/>
                </a:solidFill>
                <a:latin typeface="Kruti Dev 010" pitchFamily="2" charset="0"/>
                <a:cs typeface="Times New Roman" panose="02020603050405020304" pitchFamily="18" charset="0"/>
              </a:rPr>
              <a:t> </a:t>
            </a:r>
            <a:r>
              <a:rPr lang="en-US" sz="3600" b="1" dirty="0" err="1">
                <a:solidFill>
                  <a:srgbClr val="FFFF00"/>
                </a:solidFill>
                <a:latin typeface="Kruti Dev 010" pitchFamily="2" charset="0"/>
                <a:cs typeface="Times New Roman" panose="02020603050405020304" pitchFamily="18" charset="0"/>
              </a:rPr>
              <a:t>vkSj</a:t>
            </a:r>
            <a:r>
              <a:rPr lang="en-US" sz="3600" b="1" dirty="0">
                <a:solidFill>
                  <a:srgbClr val="FFFF00"/>
                </a:solidFill>
                <a:latin typeface="Kruti Dev 010" pitchFamily="2" charset="0"/>
                <a:cs typeface="Times New Roman" panose="02020603050405020304" pitchFamily="18" charset="0"/>
              </a:rPr>
              <a:t> </a:t>
            </a:r>
            <a:r>
              <a:rPr lang="en-US" sz="3600" b="1" dirty="0" err="1">
                <a:solidFill>
                  <a:srgbClr val="FFFF00"/>
                </a:solidFill>
                <a:latin typeface="Kruti Dev 010" pitchFamily="2" charset="0"/>
                <a:cs typeface="Times New Roman" panose="02020603050405020304" pitchFamily="18" charset="0"/>
              </a:rPr>
              <a:t>nks</a:t>
            </a:r>
            <a:r>
              <a:rPr lang="en-US" sz="3600" b="1" dirty="0">
                <a:solidFill>
                  <a:srgbClr val="FFFF00"/>
                </a:solidFill>
                <a:latin typeface="Kruti Dev 010" pitchFamily="2" charset="0"/>
                <a:cs typeface="Times New Roman" panose="02020603050405020304" pitchFamily="18" charset="0"/>
              </a:rPr>
              <a:t> </a:t>
            </a:r>
            <a:r>
              <a:rPr lang="en-US" sz="3600" b="1" dirty="0" err="1">
                <a:solidFill>
                  <a:srgbClr val="FFFF00"/>
                </a:solidFill>
                <a:latin typeface="Kruti Dev 010" pitchFamily="2" charset="0"/>
                <a:cs typeface="Times New Roman" panose="02020603050405020304" pitchFamily="18" charset="0"/>
              </a:rPr>
              <a:t>yxkrkj</a:t>
            </a:r>
            <a:r>
              <a:rPr lang="en-US" sz="3600" b="1" dirty="0">
                <a:solidFill>
                  <a:srgbClr val="FFFF00"/>
                </a:solidFill>
                <a:latin typeface="Kruti Dev 010" pitchFamily="2" charset="0"/>
                <a:cs typeface="Times New Roman" panose="02020603050405020304" pitchFamily="18" charset="0"/>
              </a:rPr>
              <a:t> </a:t>
            </a:r>
            <a:r>
              <a:rPr lang="en-US" sz="3600" b="1" dirty="0" err="1">
                <a:solidFill>
                  <a:srgbClr val="FFFF00"/>
                </a:solidFill>
                <a:latin typeface="Kruti Dev 010" pitchFamily="2" charset="0"/>
                <a:cs typeface="Times New Roman" panose="02020603050405020304" pitchFamily="18" charset="0"/>
              </a:rPr>
              <a:t>fojyhdj.k</a:t>
            </a:r>
            <a:r>
              <a:rPr lang="en-US" sz="3600" b="1" dirty="0">
                <a:solidFill>
                  <a:srgbClr val="FFFF00"/>
                </a:solidFill>
                <a:latin typeface="Kruti Dev 010" pitchFamily="2" charset="0"/>
                <a:cs typeface="Times New Roman" panose="02020603050405020304" pitchFamily="18" charset="0"/>
              </a:rPr>
              <a:t> </a:t>
            </a:r>
            <a:r>
              <a:rPr lang="en-US" sz="3600" b="1" dirty="0" err="1">
                <a:solidFill>
                  <a:srgbClr val="FFFF00"/>
                </a:solidFill>
                <a:latin typeface="Kruti Dev 010" pitchFamily="2" charset="0"/>
                <a:cs typeface="Times New Roman" panose="02020603050405020304" pitchFamily="18" charset="0"/>
              </a:rPr>
              <a:t>izfØ;k</a:t>
            </a:r>
            <a:r>
              <a:rPr lang="en-US" sz="3600" b="1" dirty="0">
                <a:solidFill>
                  <a:srgbClr val="FFFF00"/>
                </a:solidFill>
                <a:latin typeface="Kruti Dev 010" pitchFamily="2" charset="0"/>
                <a:cs typeface="Times New Roman" panose="02020603050405020304" pitchFamily="18" charset="0"/>
              </a:rPr>
              <a:t> ds </a:t>
            </a:r>
            <a:r>
              <a:rPr lang="en-US" sz="3600" b="1" dirty="0" err="1">
                <a:solidFill>
                  <a:srgbClr val="FFFF00"/>
                </a:solidFill>
                <a:latin typeface="Kruti Dev 010" pitchFamily="2" charset="0"/>
                <a:cs typeface="Times New Roman" panose="02020603050405020304" pitchFamily="18" charset="0"/>
              </a:rPr>
              <a:t>chp</a:t>
            </a:r>
            <a:r>
              <a:rPr lang="en-US" sz="3600" b="1" dirty="0">
                <a:solidFill>
                  <a:srgbClr val="FFFF00"/>
                </a:solidFill>
                <a:latin typeface="Kruti Dev 010" pitchFamily="2" charset="0"/>
                <a:cs typeface="Times New Roman" panose="02020603050405020304" pitchFamily="18" charset="0"/>
              </a:rPr>
              <a:t> dh </a:t>
            </a:r>
            <a:r>
              <a:rPr lang="en-US" sz="3600" b="1" dirty="0" err="1">
                <a:solidFill>
                  <a:srgbClr val="FFFF00"/>
                </a:solidFill>
                <a:latin typeface="Kruti Dev 010" pitchFamily="2" charset="0"/>
                <a:cs typeface="Times New Roman" panose="02020603050405020304" pitchFamily="18" charset="0"/>
              </a:rPr>
              <a:t>nwjh</a:t>
            </a:r>
            <a:r>
              <a:rPr lang="en-US" sz="3600" b="1" dirty="0">
                <a:solidFill>
                  <a:srgbClr val="FFFF00"/>
                </a:solidFill>
                <a:latin typeface="Kruti Dev 010" pitchFamily="2" charset="0"/>
                <a:cs typeface="Times New Roman" panose="02020603050405020304" pitchFamily="18" charset="0"/>
              </a:rPr>
              <a:t> </a:t>
            </a:r>
            <a:r>
              <a:rPr lang="en-US" sz="3600" b="1" dirty="0" err="1">
                <a:solidFill>
                  <a:srgbClr val="FFFF00"/>
                </a:solidFill>
                <a:latin typeface="Kruti Dev 010" pitchFamily="2" charset="0"/>
                <a:cs typeface="Times New Roman" panose="02020603050405020304" pitchFamily="18" charset="0"/>
              </a:rPr>
              <a:t>dks</a:t>
            </a:r>
            <a:r>
              <a:rPr lang="en-US" sz="3600" b="1" dirty="0">
                <a:solidFill>
                  <a:srgbClr val="FFFF00"/>
                </a:solidFill>
                <a:latin typeface="Kruti Dev 010" pitchFamily="2" charset="0"/>
                <a:cs typeface="Times New Roman" panose="02020603050405020304" pitchFamily="18" charset="0"/>
              </a:rPr>
              <a:t> </a:t>
            </a:r>
            <a:r>
              <a:rPr lang="en-US" sz="3600" b="1" dirty="0" err="1">
                <a:solidFill>
                  <a:srgbClr val="FFFF00"/>
                </a:solidFill>
                <a:latin typeface="Kruti Dev 010" pitchFamily="2" charset="0"/>
                <a:cs typeface="Times New Roman" panose="02020603050405020304" pitchFamily="18" charset="0"/>
              </a:rPr>
              <a:t>D;k</a:t>
            </a:r>
            <a:r>
              <a:rPr lang="en-US" sz="3600" b="1" dirty="0">
                <a:solidFill>
                  <a:srgbClr val="FFFF00"/>
                </a:solidFill>
                <a:latin typeface="Kruti Dev 010" pitchFamily="2" charset="0"/>
                <a:cs typeface="Times New Roman" panose="02020603050405020304" pitchFamily="18" charset="0"/>
              </a:rPr>
              <a:t> </a:t>
            </a:r>
            <a:r>
              <a:rPr lang="en-US" sz="3600" b="1" dirty="0" err="1">
                <a:solidFill>
                  <a:srgbClr val="FFFF00"/>
                </a:solidFill>
                <a:latin typeface="Kruti Dev 010" pitchFamily="2" charset="0"/>
                <a:cs typeface="Times New Roman" panose="02020603050405020304" pitchFamily="18" charset="0"/>
              </a:rPr>
              <a:t>dgk</a:t>
            </a:r>
            <a:r>
              <a:rPr lang="en-US" sz="3600" b="1" dirty="0">
                <a:solidFill>
                  <a:srgbClr val="FFFF00"/>
                </a:solidFill>
                <a:latin typeface="Kruti Dev 010" pitchFamily="2" charset="0"/>
                <a:cs typeface="Times New Roman" panose="02020603050405020304" pitchFamily="18" charset="0"/>
              </a:rPr>
              <a:t> </a:t>
            </a:r>
            <a:r>
              <a:rPr lang="en-US" sz="3600" b="1" dirty="0" err="1">
                <a:solidFill>
                  <a:srgbClr val="FFFF00"/>
                </a:solidFill>
                <a:latin typeface="Kruti Dev 010" pitchFamily="2" charset="0"/>
                <a:cs typeface="Times New Roman" panose="02020603050405020304" pitchFamily="18" charset="0"/>
              </a:rPr>
              <a:t>tkrk</a:t>
            </a:r>
            <a:r>
              <a:rPr lang="en-US" sz="3600" b="1" dirty="0">
                <a:solidFill>
                  <a:srgbClr val="FFFF00"/>
                </a:solidFill>
                <a:latin typeface="Kruti Dev 010" pitchFamily="2" charset="0"/>
                <a:cs typeface="Times New Roman" panose="02020603050405020304" pitchFamily="18" charset="0"/>
              </a:rPr>
              <a:t> </a:t>
            </a:r>
            <a:r>
              <a:rPr lang="en-US" sz="3600" b="1" dirty="0" err="1">
                <a:solidFill>
                  <a:srgbClr val="FFFF00"/>
                </a:solidFill>
                <a:latin typeface="Kruti Dev 010" pitchFamily="2" charset="0"/>
                <a:cs typeface="Times New Roman" panose="02020603050405020304" pitchFamily="18" charset="0"/>
              </a:rPr>
              <a:t>gSA</a:t>
            </a:r>
            <a:r>
              <a:rPr lang="en-US" sz="3600" b="1" dirty="0">
                <a:solidFill>
                  <a:srgbClr val="FFFF00"/>
                </a:solidFill>
                <a:latin typeface="Kruti Dev 010" pitchFamily="2" charset="0"/>
                <a:cs typeface="Times New Roman" panose="02020603050405020304" pitchFamily="18" charset="0"/>
              </a:rPr>
              <a:t>\</a:t>
            </a:r>
            <a:endParaRPr lang="en-IN" sz="3600" b="1" dirty="0">
              <a:solidFill>
                <a:srgbClr val="FFFF00"/>
              </a:solidFill>
              <a:latin typeface="Times New Roman" panose="02020603050405020304" pitchFamily="18" charset="0"/>
              <a:cs typeface="Times New Roman" panose="02020603050405020304" pitchFamily="18" charset="0"/>
            </a:endParaRPr>
          </a:p>
          <a:p>
            <a:r>
              <a:rPr lang="en-IN" sz="3600" b="1" dirty="0">
                <a:solidFill>
                  <a:srgbClr val="FFFF00"/>
                </a:solidFill>
                <a:latin typeface="Times New Roman" panose="02020603050405020304" pitchFamily="18" charset="0"/>
                <a:cs typeface="Times New Roman" panose="02020603050405020304" pitchFamily="18" charset="0"/>
              </a:rPr>
              <a:t>What is the distance between two consecutive compression and two successive rarefaction processes in a longitudinal wave called?</a:t>
            </a:r>
          </a:p>
          <a:p>
            <a:r>
              <a:rPr lang="en-IN" sz="3600" b="1" dirty="0">
                <a:latin typeface="Times New Roman" panose="02020603050405020304" pitchFamily="18" charset="0"/>
                <a:cs typeface="Times New Roman" panose="02020603050405020304" pitchFamily="18" charset="0"/>
              </a:rPr>
              <a:t>(a) matter / </a:t>
            </a:r>
            <a:r>
              <a:rPr lang="en-IN" sz="3600" b="1" dirty="0" err="1">
                <a:latin typeface="Kruti Dev 010" pitchFamily="2" charset="0"/>
                <a:cs typeface="Times New Roman" panose="02020603050405020304" pitchFamily="18" charset="0"/>
              </a:rPr>
              <a:t>inkFkZ</a:t>
            </a:r>
            <a:endParaRPr lang="en-IN" sz="3600" b="1" dirty="0">
              <a:latin typeface="Kruti Dev 010" pitchFamily="2" charset="0"/>
              <a:cs typeface="Times New Roman" panose="02020603050405020304" pitchFamily="18" charset="0"/>
            </a:endParaRPr>
          </a:p>
          <a:p>
            <a:r>
              <a:rPr lang="en-IN" sz="3600" b="1" dirty="0">
                <a:latin typeface="Times New Roman" panose="02020603050405020304" pitchFamily="18" charset="0"/>
                <a:cs typeface="Times New Roman" panose="02020603050405020304" pitchFamily="18" charset="0"/>
              </a:rPr>
              <a:t>(b) wavelength / </a:t>
            </a:r>
            <a:r>
              <a:rPr lang="en-IN" sz="3600" b="1" dirty="0" err="1">
                <a:latin typeface="Kruti Dev 010" pitchFamily="2" charset="0"/>
                <a:cs typeface="Times New Roman" panose="02020603050405020304" pitchFamily="18" charset="0"/>
              </a:rPr>
              <a:t>rjaxnS</a:t>
            </a:r>
            <a:r>
              <a:rPr lang="en-IN" sz="3600" b="1" dirty="0">
                <a:latin typeface="Kruti Dev 010" pitchFamily="2" charset="0"/>
                <a:cs typeface="Times New Roman" panose="02020603050405020304" pitchFamily="18" charset="0"/>
              </a:rPr>
              <a:t>/;Z</a:t>
            </a:r>
          </a:p>
          <a:p>
            <a:r>
              <a:rPr lang="en-IN" sz="3600" b="1" dirty="0">
                <a:latin typeface="Times New Roman" panose="02020603050405020304" pitchFamily="18" charset="0"/>
                <a:cs typeface="Times New Roman" panose="02020603050405020304" pitchFamily="18" charset="0"/>
              </a:rPr>
              <a:t>(c) quantity / </a:t>
            </a:r>
            <a:r>
              <a:rPr lang="en-IN" sz="3600" b="1" dirty="0" err="1">
                <a:latin typeface="Kruti Dev 010" pitchFamily="2" charset="0"/>
                <a:cs typeface="Times New Roman" panose="02020603050405020304" pitchFamily="18" charset="0"/>
              </a:rPr>
              <a:t>ifjek.k</a:t>
            </a:r>
            <a:endParaRPr lang="en-IN" sz="3600" b="1" dirty="0">
              <a:latin typeface="Kruti Dev 010" pitchFamily="2" charset="0"/>
              <a:cs typeface="Times New Roman" panose="02020603050405020304" pitchFamily="18" charset="0"/>
            </a:endParaRPr>
          </a:p>
          <a:p>
            <a:r>
              <a:rPr lang="en-IN" sz="3600" b="1" dirty="0">
                <a:latin typeface="Times New Roman" panose="02020603050405020304" pitchFamily="18" charset="0"/>
                <a:cs typeface="Times New Roman" panose="02020603050405020304" pitchFamily="18" charset="0"/>
              </a:rPr>
              <a:t>(d) energy / </a:t>
            </a:r>
            <a:r>
              <a:rPr lang="en-IN" sz="3600" b="1" dirty="0" err="1">
                <a:latin typeface="Kruti Dev 010" pitchFamily="2" charset="0"/>
                <a:cs typeface="Times New Roman" panose="02020603050405020304" pitchFamily="18" charset="0"/>
              </a:rPr>
              <a:t>ÅtkZ</a:t>
            </a:r>
            <a:endParaRPr lang="en-IN" sz="3600"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88774407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837857" y="886684"/>
            <a:ext cx="11752732" cy="4185761"/>
          </a:xfrm>
          <a:prstGeom prst="rect">
            <a:avLst/>
          </a:prstGeom>
          <a:noFill/>
        </p:spPr>
        <p:txBody>
          <a:bodyPr wrap="square" rtlCol="0">
            <a:spAutoFit/>
          </a:bodyPr>
          <a:lstStyle/>
          <a:p>
            <a:r>
              <a:rPr lang="en-US" sz="3800" b="1" dirty="0" err="1">
                <a:solidFill>
                  <a:srgbClr val="FFFF00"/>
                </a:solidFill>
                <a:latin typeface="Kruti Dev 010" pitchFamily="2" charset="0"/>
                <a:cs typeface="Times New Roman" panose="02020603050405020304" pitchFamily="18" charset="0"/>
              </a:rPr>
              <a:t>fuEufyf</a:t>
            </a:r>
            <a:r>
              <a:rPr lang="en-US" sz="3800" b="1" dirty="0">
                <a:solidFill>
                  <a:srgbClr val="FFFF00"/>
                </a:solidFill>
                <a:latin typeface="Kruti Dev 010" pitchFamily="2" charset="0"/>
                <a:cs typeface="Times New Roman" panose="02020603050405020304" pitchFamily="18" charset="0"/>
              </a:rPr>
              <a:t>[</a:t>
            </a:r>
            <a:r>
              <a:rPr lang="en-US" sz="3800" b="1" dirty="0" err="1">
                <a:solidFill>
                  <a:srgbClr val="FFFF00"/>
                </a:solidFill>
                <a:latin typeface="Kruti Dev 010" pitchFamily="2" charset="0"/>
                <a:cs typeface="Times New Roman" panose="02020603050405020304" pitchFamily="18" charset="0"/>
              </a:rPr>
              <a:t>kr</a:t>
            </a:r>
            <a:r>
              <a:rPr lang="en-US" sz="3800" b="1" dirty="0">
                <a:solidFill>
                  <a:srgbClr val="FFFF00"/>
                </a:solidFill>
                <a:latin typeface="Kruti Dev 010" pitchFamily="2" charset="0"/>
                <a:cs typeface="Times New Roman" panose="02020603050405020304" pitchFamily="18" charset="0"/>
              </a:rPr>
              <a:t> </a:t>
            </a:r>
            <a:r>
              <a:rPr lang="en-US" sz="3800" b="1" dirty="0" err="1">
                <a:solidFill>
                  <a:srgbClr val="FFFF00"/>
                </a:solidFill>
                <a:latin typeface="Kruti Dev 010" pitchFamily="2" charset="0"/>
                <a:cs typeface="Times New Roman" panose="02020603050405020304" pitchFamily="18" charset="0"/>
              </a:rPr>
              <a:t>esa</a:t>
            </a:r>
            <a:r>
              <a:rPr lang="en-US" sz="3800" b="1" dirty="0">
                <a:solidFill>
                  <a:srgbClr val="FFFF00"/>
                </a:solidFill>
                <a:latin typeface="Kruti Dev 010" pitchFamily="2" charset="0"/>
                <a:cs typeface="Times New Roman" panose="02020603050405020304" pitchFamily="18" charset="0"/>
              </a:rPr>
              <a:t> ls </a:t>
            </a:r>
            <a:r>
              <a:rPr lang="en-US" sz="3800" b="1" dirty="0" err="1">
                <a:solidFill>
                  <a:srgbClr val="FFFF00"/>
                </a:solidFill>
                <a:latin typeface="Kruti Dev 010" pitchFamily="2" charset="0"/>
                <a:cs typeface="Times New Roman" panose="02020603050405020304" pitchFamily="18" charset="0"/>
              </a:rPr>
              <a:t>dkSu&amp;lk</a:t>
            </a:r>
            <a:r>
              <a:rPr lang="en-US" sz="3800" b="1" dirty="0">
                <a:solidFill>
                  <a:srgbClr val="FFFF00"/>
                </a:solidFill>
                <a:latin typeface="Kruti Dev 010" pitchFamily="2" charset="0"/>
                <a:cs typeface="Times New Roman" panose="02020603050405020304" pitchFamily="18" charset="0"/>
              </a:rPr>
              <a:t> </a:t>
            </a:r>
            <a:r>
              <a:rPr lang="en-US" sz="3800" b="1" dirty="0" err="1">
                <a:solidFill>
                  <a:srgbClr val="FFFF00"/>
                </a:solidFill>
                <a:latin typeface="Kruti Dev 010" pitchFamily="2" charset="0"/>
                <a:cs typeface="Times New Roman" panose="02020603050405020304" pitchFamily="18" charset="0"/>
              </a:rPr>
              <a:t>tkuoj</a:t>
            </a:r>
            <a:r>
              <a:rPr lang="en-US" sz="3800" b="1" dirty="0">
                <a:solidFill>
                  <a:srgbClr val="FFFF00"/>
                </a:solidFill>
                <a:latin typeface="Kruti Dev 010" pitchFamily="2" charset="0"/>
                <a:cs typeface="Times New Roman" panose="02020603050405020304" pitchFamily="18" charset="0"/>
              </a:rPr>
              <a:t> </a:t>
            </a:r>
            <a:r>
              <a:rPr lang="en-US" sz="3800" b="1" dirty="0" err="1">
                <a:solidFill>
                  <a:srgbClr val="FFFF00"/>
                </a:solidFill>
                <a:latin typeface="Kruti Dev 010" pitchFamily="2" charset="0"/>
                <a:cs typeface="Times New Roman" panose="02020603050405020304" pitchFamily="18" charset="0"/>
              </a:rPr>
              <a:t>ijk</a:t>
            </a:r>
            <a:r>
              <a:rPr lang="en-US" sz="3800" b="1" dirty="0">
                <a:solidFill>
                  <a:srgbClr val="FFFF00"/>
                </a:solidFill>
                <a:latin typeface="Kruti Dev 010" pitchFamily="2" charset="0"/>
                <a:cs typeface="Times New Roman" panose="02020603050405020304" pitchFamily="18" charset="0"/>
              </a:rPr>
              <a:t>/</a:t>
            </a:r>
            <a:r>
              <a:rPr lang="en-US" sz="3800" b="1" dirty="0" err="1">
                <a:solidFill>
                  <a:srgbClr val="FFFF00"/>
                </a:solidFill>
                <a:latin typeface="Kruti Dev 010" pitchFamily="2" charset="0"/>
                <a:cs typeface="Times New Roman" panose="02020603050405020304" pitchFamily="18" charset="0"/>
              </a:rPr>
              <a:t>ofu</a:t>
            </a:r>
            <a:r>
              <a:rPr lang="en-US" sz="3800" b="1" dirty="0">
                <a:solidFill>
                  <a:srgbClr val="FFFF00"/>
                </a:solidFill>
                <a:latin typeface="Kruti Dev 010" pitchFamily="2" charset="0"/>
                <a:cs typeface="Times New Roman" panose="02020603050405020304" pitchFamily="18" charset="0"/>
              </a:rPr>
              <a:t> </a:t>
            </a:r>
            <a:r>
              <a:rPr lang="en-US" sz="3800" b="1" dirty="0" err="1">
                <a:solidFill>
                  <a:srgbClr val="FFFF00"/>
                </a:solidFill>
                <a:latin typeface="Kruti Dev 010" pitchFamily="2" charset="0"/>
                <a:cs typeface="Times New Roman" panose="02020603050405020304" pitchFamily="18" charset="0"/>
              </a:rPr>
              <a:t>mRiUu</a:t>
            </a:r>
            <a:r>
              <a:rPr lang="en-US" sz="3800" b="1" dirty="0">
                <a:solidFill>
                  <a:srgbClr val="FFFF00"/>
                </a:solidFill>
                <a:latin typeface="Kruti Dev 010" pitchFamily="2" charset="0"/>
                <a:cs typeface="Times New Roman" panose="02020603050405020304" pitchFamily="18" charset="0"/>
              </a:rPr>
              <a:t> </a:t>
            </a:r>
            <a:r>
              <a:rPr lang="en-US" sz="3800" b="1" dirty="0" err="1">
                <a:solidFill>
                  <a:srgbClr val="FFFF00"/>
                </a:solidFill>
                <a:latin typeface="Kruti Dev 010" pitchFamily="2" charset="0"/>
                <a:cs typeface="Times New Roman" panose="02020603050405020304" pitchFamily="18" charset="0"/>
              </a:rPr>
              <a:t>dj</a:t>
            </a:r>
            <a:r>
              <a:rPr lang="en-US" sz="3800" b="1" dirty="0">
                <a:solidFill>
                  <a:srgbClr val="FFFF00"/>
                </a:solidFill>
                <a:latin typeface="Kruti Dev 010" pitchFamily="2" charset="0"/>
                <a:cs typeface="Times New Roman" panose="02020603050405020304" pitchFamily="18" charset="0"/>
              </a:rPr>
              <a:t> </a:t>
            </a:r>
            <a:r>
              <a:rPr lang="en-US" sz="3800" b="1" dirty="0" err="1">
                <a:solidFill>
                  <a:srgbClr val="FFFF00"/>
                </a:solidFill>
                <a:latin typeface="Kruti Dev 010" pitchFamily="2" charset="0"/>
                <a:cs typeface="Times New Roman" panose="02020603050405020304" pitchFamily="18" charset="0"/>
              </a:rPr>
              <a:t>ldrk</a:t>
            </a:r>
            <a:r>
              <a:rPr lang="en-US" sz="3800" b="1" dirty="0">
                <a:solidFill>
                  <a:srgbClr val="FFFF00"/>
                </a:solidFill>
                <a:latin typeface="Kruti Dev 010" pitchFamily="2" charset="0"/>
                <a:cs typeface="Times New Roman" panose="02020603050405020304" pitchFamily="18" charset="0"/>
              </a:rPr>
              <a:t> </a:t>
            </a:r>
            <a:r>
              <a:rPr lang="en-US" sz="3800" b="1" dirty="0" err="1">
                <a:solidFill>
                  <a:srgbClr val="FFFF00"/>
                </a:solidFill>
                <a:latin typeface="Kruti Dev 010" pitchFamily="2" charset="0"/>
                <a:cs typeface="Times New Roman" panose="02020603050405020304" pitchFamily="18" charset="0"/>
              </a:rPr>
              <a:t>gS</a:t>
            </a:r>
            <a:r>
              <a:rPr lang="en-US" sz="3800" b="1" dirty="0">
                <a:solidFill>
                  <a:srgbClr val="FFFF00"/>
                </a:solidFill>
                <a:latin typeface="Kruti Dev 010" pitchFamily="2" charset="0"/>
                <a:cs typeface="Times New Roman" panose="02020603050405020304" pitchFamily="18" charset="0"/>
              </a:rPr>
              <a:t>\</a:t>
            </a:r>
            <a:endParaRPr lang="en-IN" sz="3800" b="1" dirty="0">
              <a:solidFill>
                <a:srgbClr val="FFFF00"/>
              </a:solidFill>
              <a:latin typeface="Times New Roman" panose="02020603050405020304" pitchFamily="18" charset="0"/>
              <a:cs typeface="Times New Roman" panose="02020603050405020304" pitchFamily="18" charset="0"/>
            </a:endParaRPr>
          </a:p>
          <a:p>
            <a:r>
              <a:rPr lang="en-IN" sz="3800" b="1" dirty="0">
                <a:solidFill>
                  <a:srgbClr val="FFFF00"/>
                </a:solidFill>
                <a:latin typeface="Times New Roman" panose="02020603050405020304" pitchFamily="18" charset="0"/>
                <a:cs typeface="Times New Roman" panose="02020603050405020304" pitchFamily="18" charset="0"/>
              </a:rPr>
              <a:t>Which of the following animals can produce ultrasound?</a:t>
            </a:r>
          </a:p>
          <a:p>
            <a:r>
              <a:rPr lang="en-IN" sz="3800" b="1" dirty="0">
                <a:latin typeface="Times New Roman" panose="02020603050405020304" pitchFamily="18" charset="0"/>
                <a:cs typeface="Times New Roman" panose="02020603050405020304" pitchFamily="18" charset="0"/>
              </a:rPr>
              <a:t>(a) moth / </a:t>
            </a:r>
            <a:r>
              <a:rPr lang="en-IN" sz="3800" b="1" dirty="0" err="1">
                <a:latin typeface="Kruti Dev 010" pitchFamily="2" charset="0"/>
                <a:cs typeface="Times New Roman" panose="02020603050405020304" pitchFamily="18" charset="0"/>
              </a:rPr>
              <a:t>iraxk</a:t>
            </a:r>
            <a:endParaRPr lang="en-IN" sz="3800" b="1" dirty="0">
              <a:latin typeface="Kruti Dev 010" pitchFamily="2" charset="0"/>
              <a:cs typeface="Times New Roman" panose="02020603050405020304" pitchFamily="18" charset="0"/>
            </a:endParaRPr>
          </a:p>
          <a:p>
            <a:r>
              <a:rPr lang="en-IN" sz="3800" b="1" dirty="0">
                <a:latin typeface="Times New Roman" panose="02020603050405020304" pitchFamily="18" charset="0"/>
                <a:cs typeface="Times New Roman" panose="02020603050405020304" pitchFamily="18" charset="0"/>
              </a:rPr>
              <a:t>(b) elephant / </a:t>
            </a:r>
            <a:r>
              <a:rPr lang="en-IN" sz="3800" b="1" dirty="0" err="1">
                <a:latin typeface="Kruti Dev 010" pitchFamily="2" charset="0"/>
                <a:cs typeface="Times New Roman" panose="02020603050405020304" pitchFamily="18" charset="0"/>
              </a:rPr>
              <a:t>gkFkh</a:t>
            </a:r>
            <a:endParaRPr lang="en-IN" sz="3800" b="1" dirty="0">
              <a:latin typeface="Kruti Dev 010" pitchFamily="2" charset="0"/>
              <a:cs typeface="Times New Roman" panose="02020603050405020304" pitchFamily="18" charset="0"/>
            </a:endParaRPr>
          </a:p>
          <a:p>
            <a:r>
              <a:rPr lang="en-IN" sz="3800" b="1" dirty="0">
                <a:latin typeface="Times New Roman" panose="02020603050405020304" pitchFamily="18" charset="0"/>
                <a:cs typeface="Times New Roman" panose="02020603050405020304" pitchFamily="18" charset="0"/>
              </a:rPr>
              <a:t>(c) shark / </a:t>
            </a:r>
            <a:r>
              <a:rPr lang="en-IN" sz="3800" b="1" dirty="0">
                <a:latin typeface="Kruti Dev 010" pitchFamily="2" charset="0"/>
                <a:cs typeface="Times New Roman" panose="02020603050405020304" pitchFamily="18" charset="0"/>
              </a:rPr>
              <a:t>“</a:t>
            </a:r>
            <a:r>
              <a:rPr lang="en-IN" sz="3800" b="1" dirty="0" err="1">
                <a:latin typeface="Kruti Dev 010" pitchFamily="2" charset="0"/>
                <a:cs typeface="Times New Roman" panose="02020603050405020304" pitchFamily="18" charset="0"/>
              </a:rPr>
              <a:t>kkdZ</a:t>
            </a:r>
            <a:endParaRPr lang="en-IN" sz="3800" b="1" dirty="0">
              <a:latin typeface="Kruti Dev 010" pitchFamily="2" charset="0"/>
              <a:cs typeface="Times New Roman" panose="02020603050405020304" pitchFamily="18" charset="0"/>
            </a:endParaRPr>
          </a:p>
          <a:p>
            <a:r>
              <a:rPr lang="en-IN" sz="3800" b="1" dirty="0">
                <a:latin typeface="Times New Roman" panose="02020603050405020304" pitchFamily="18" charset="0"/>
                <a:cs typeface="Times New Roman" panose="02020603050405020304" pitchFamily="18" charset="0"/>
              </a:rPr>
              <a:t>(d) porpoises  / </a:t>
            </a:r>
            <a:r>
              <a:rPr lang="en-IN" sz="3800" b="1" dirty="0" err="1">
                <a:latin typeface="Kruti Dev 010" pitchFamily="2" charset="0"/>
                <a:cs typeface="Times New Roman" panose="02020603050405020304" pitchFamily="18" charset="0"/>
              </a:rPr>
              <a:t>ikWjiksblsl</a:t>
            </a:r>
            <a:endParaRPr lang="en-IN" sz="3800"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26034174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439268" y="1258018"/>
            <a:ext cx="11752732" cy="3046988"/>
          </a:xfrm>
          <a:prstGeom prst="rect">
            <a:avLst/>
          </a:prstGeom>
          <a:noFill/>
        </p:spPr>
        <p:txBody>
          <a:bodyPr wrap="square" rtlCol="0">
            <a:spAutoFit/>
          </a:bodyPr>
          <a:lstStyle/>
          <a:p>
            <a:r>
              <a:rPr lang="en-US" sz="3200" b="1" dirty="0" err="1">
                <a:solidFill>
                  <a:srgbClr val="FFFF00"/>
                </a:solidFill>
                <a:latin typeface="Kruti Dev 010" pitchFamily="2" charset="0"/>
                <a:cs typeface="Times New Roman" panose="02020603050405020304" pitchFamily="18" charset="0"/>
              </a:rPr>
              <a:t>fuEufyf</a:t>
            </a:r>
            <a:r>
              <a:rPr lang="en-US" sz="3200" b="1" dirty="0">
                <a:solidFill>
                  <a:srgbClr val="FFFF00"/>
                </a:solidFill>
                <a:latin typeface="Kruti Dev 010" pitchFamily="2" charset="0"/>
                <a:cs typeface="Times New Roman" panose="02020603050405020304" pitchFamily="18" charset="0"/>
              </a:rPr>
              <a:t>[</a:t>
            </a:r>
            <a:r>
              <a:rPr lang="en-US" sz="3200" b="1" dirty="0" err="1">
                <a:solidFill>
                  <a:srgbClr val="FFFF00"/>
                </a:solidFill>
                <a:latin typeface="Kruti Dev 010" pitchFamily="2" charset="0"/>
                <a:cs typeface="Times New Roman" panose="02020603050405020304" pitchFamily="18" charset="0"/>
              </a:rPr>
              <a:t>kr</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esa</a:t>
            </a:r>
            <a:r>
              <a:rPr lang="en-US" sz="3200" b="1" dirty="0">
                <a:solidFill>
                  <a:srgbClr val="FFFF00"/>
                </a:solidFill>
                <a:latin typeface="Kruti Dev 010" pitchFamily="2" charset="0"/>
                <a:cs typeface="Times New Roman" panose="02020603050405020304" pitchFamily="18" charset="0"/>
              </a:rPr>
              <a:t> ls </a:t>
            </a:r>
            <a:r>
              <a:rPr lang="en-US" sz="3200" b="1" dirty="0" err="1">
                <a:solidFill>
                  <a:srgbClr val="FFFF00"/>
                </a:solidFill>
                <a:latin typeface="Kruti Dev 010" pitchFamily="2" charset="0"/>
                <a:cs typeface="Times New Roman" panose="02020603050405020304" pitchFamily="18" charset="0"/>
              </a:rPr>
              <a:t>fdl</a:t>
            </a:r>
            <a:r>
              <a:rPr lang="en-US" sz="3200" b="1" dirty="0">
                <a:solidFill>
                  <a:srgbClr val="FFFF00"/>
                </a:solidFill>
                <a:latin typeface="Kruti Dev 010" pitchFamily="2" charset="0"/>
                <a:cs typeface="Times New Roman" panose="02020603050405020304" pitchFamily="18" charset="0"/>
              </a:rPr>
              <a:t> ek/;e </a:t>
            </a:r>
            <a:r>
              <a:rPr lang="en-US" sz="3200" b="1" dirty="0" err="1">
                <a:solidFill>
                  <a:srgbClr val="FFFF00"/>
                </a:solidFill>
                <a:latin typeface="Kruti Dev 010" pitchFamily="2" charset="0"/>
                <a:cs typeface="Times New Roman" panose="02020603050405020304" pitchFamily="18" charset="0"/>
              </a:rPr>
              <a:t>esa</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ofu</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lcls</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rst</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xfr</a:t>
            </a:r>
            <a:r>
              <a:rPr lang="en-US" sz="3200" b="1" dirty="0">
                <a:solidFill>
                  <a:srgbClr val="FFFF00"/>
                </a:solidFill>
                <a:latin typeface="Kruti Dev 010" pitchFamily="2" charset="0"/>
                <a:cs typeface="Times New Roman" panose="02020603050405020304" pitchFamily="18" charset="0"/>
              </a:rPr>
              <a:t> ls </a:t>
            </a:r>
            <a:r>
              <a:rPr lang="en-US" sz="3200" b="1" dirty="0" err="1">
                <a:solidFill>
                  <a:srgbClr val="FFFF00"/>
                </a:solidFill>
                <a:latin typeface="Kruti Dev 010" pitchFamily="2" charset="0"/>
                <a:cs typeface="Times New Roman" panose="02020603050405020304" pitchFamily="18" charset="0"/>
              </a:rPr>
              <a:t>pyrh</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gS</a:t>
            </a:r>
            <a:r>
              <a:rPr lang="en-US" sz="3200" b="1" dirty="0">
                <a:solidFill>
                  <a:srgbClr val="FFFF00"/>
                </a:solidFill>
                <a:latin typeface="Kruti Dev 010" pitchFamily="2" charset="0"/>
                <a:cs typeface="Times New Roman" panose="02020603050405020304" pitchFamily="18" charset="0"/>
              </a:rPr>
              <a:t>\</a:t>
            </a:r>
            <a:endParaRPr lang="en-IN" sz="3200" b="1" dirty="0">
              <a:solidFill>
                <a:srgbClr val="FFFF00"/>
              </a:solidFill>
              <a:latin typeface="Times New Roman" panose="02020603050405020304" pitchFamily="18" charset="0"/>
              <a:cs typeface="Times New Roman" panose="02020603050405020304" pitchFamily="18" charset="0"/>
            </a:endParaRPr>
          </a:p>
          <a:p>
            <a:r>
              <a:rPr lang="en-US" sz="3200" b="1" dirty="0">
                <a:solidFill>
                  <a:srgbClr val="FFFF00"/>
                </a:solidFill>
                <a:latin typeface="Times New Roman" panose="02020603050405020304" pitchFamily="18" charset="0"/>
                <a:cs typeface="Times New Roman" panose="02020603050405020304" pitchFamily="18" charset="0"/>
              </a:rPr>
              <a:t>In which of the following media does sound travel the fastest?</a:t>
            </a:r>
            <a:endParaRPr lang="en-IN" sz="3200" b="1" dirty="0">
              <a:solidFill>
                <a:srgbClr val="FFFF00"/>
              </a:solidFill>
              <a:latin typeface="Times New Roman" panose="02020603050405020304" pitchFamily="18"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(a) Vacuum / </a:t>
            </a:r>
            <a:r>
              <a:rPr lang="en-IN" sz="3200" b="1" dirty="0" err="1">
                <a:latin typeface="Kruti Dev 010" pitchFamily="2" charset="0"/>
                <a:cs typeface="Times New Roman" panose="02020603050405020304" pitchFamily="18" charset="0"/>
              </a:rPr>
              <a:t>oSD;we</a:t>
            </a:r>
            <a:endParaRPr lang="en-IN" sz="3200" b="1" dirty="0">
              <a:latin typeface="Kruti Dev 010" pitchFamily="2"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(b) Gases / </a:t>
            </a:r>
            <a:r>
              <a:rPr lang="en-IN" sz="3200" b="1" dirty="0" err="1">
                <a:latin typeface="Kruti Dev 010" pitchFamily="2" charset="0"/>
                <a:cs typeface="Times New Roman" panose="02020603050405020304" pitchFamily="18" charset="0"/>
              </a:rPr>
              <a:t>xSlksa</a:t>
            </a:r>
            <a:endParaRPr lang="en-IN" sz="3200" b="1" dirty="0">
              <a:latin typeface="Kruti Dev 010" pitchFamily="2"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(c) Solids  / </a:t>
            </a:r>
            <a:r>
              <a:rPr lang="en-IN" sz="3200" b="1" dirty="0" err="1">
                <a:latin typeface="Kruti Dev 010" pitchFamily="2" charset="0"/>
                <a:cs typeface="Times New Roman" panose="02020603050405020304" pitchFamily="18" charset="0"/>
              </a:rPr>
              <a:t>Bksl</a:t>
            </a:r>
            <a:endParaRPr lang="en-IN" sz="3200" b="1" dirty="0">
              <a:latin typeface="Kruti Dev 010" pitchFamily="2"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(d) Liquids / </a:t>
            </a:r>
            <a:r>
              <a:rPr lang="en-IN" sz="3200" b="1" dirty="0" err="1">
                <a:latin typeface="Kruti Dev 010" pitchFamily="2" charset="0"/>
                <a:cs typeface="Times New Roman" panose="02020603050405020304" pitchFamily="18" charset="0"/>
              </a:rPr>
              <a:t>rjy</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inkFkZ</a:t>
            </a:r>
            <a:endParaRPr lang="en-IN" sz="3200"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409396195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439268" y="1354272"/>
            <a:ext cx="11752732" cy="3600986"/>
          </a:xfrm>
          <a:prstGeom prst="rect">
            <a:avLst/>
          </a:prstGeom>
          <a:noFill/>
        </p:spPr>
        <p:txBody>
          <a:bodyPr wrap="square" rtlCol="0">
            <a:spAutoFit/>
          </a:bodyPr>
          <a:lstStyle/>
          <a:p>
            <a:r>
              <a:rPr lang="en-IN" sz="3800" b="1" dirty="0">
                <a:latin typeface="Times New Roman" panose="02020603050405020304" pitchFamily="18" charset="0"/>
                <a:cs typeface="Times New Roman" panose="02020603050405020304" pitchFamily="18" charset="0"/>
              </a:rPr>
              <a:t> </a:t>
            </a:r>
            <a:r>
              <a:rPr lang="en-IN" sz="3800" b="1" dirty="0" err="1">
                <a:solidFill>
                  <a:srgbClr val="FFFF00"/>
                </a:solidFill>
                <a:latin typeface="Kruti Dev 010" pitchFamily="2" charset="0"/>
                <a:cs typeface="Times New Roman" panose="02020603050405020304" pitchFamily="18" charset="0"/>
              </a:rPr>
              <a:t>fdlh</a:t>
            </a:r>
            <a:r>
              <a:rPr lang="en-IN" sz="3800" b="1" dirty="0">
                <a:solidFill>
                  <a:srgbClr val="FFFF00"/>
                </a:solidFill>
                <a:latin typeface="Kruti Dev 010" pitchFamily="2" charset="0"/>
                <a:cs typeface="Times New Roman" panose="02020603050405020304" pitchFamily="18" charset="0"/>
              </a:rPr>
              <a:t> </a:t>
            </a:r>
            <a:r>
              <a:rPr lang="en-IN" sz="3800" b="1" dirty="0" err="1">
                <a:solidFill>
                  <a:srgbClr val="FFFF00"/>
                </a:solidFill>
                <a:latin typeface="Kruti Dev 010" pitchFamily="2" charset="0"/>
                <a:cs typeface="Times New Roman" panose="02020603050405020304" pitchFamily="18" charset="0"/>
              </a:rPr>
              <a:t>foLQksV</a:t>
            </a:r>
            <a:r>
              <a:rPr lang="en-IN" sz="3800" b="1" dirty="0">
                <a:solidFill>
                  <a:srgbClr val="FFFF00"/>
                </a:solidFill>
                <a:latin typeface="Kruti Dev 010" pitchFamily="2" charset="0"/>
                <a:cs typeface="Times New Roman" panose="02020603050405020304" pitchFamily="18" charset="0"/>
              </a:rPr>
              <a:t> ds </a:t>
            </a:r>
            <a:r>
              <a:rPr lang="en-IN" sz="3800" b="1" dirty="0" err="1">
                <a:solidFill>
                  <a:srgbClr val="FFFF00"/>
                </a:solidFill>
                <a:latin typeface="Kruti Dev 010" pitchFamily="2" charset="0"/>
                <a:cs typeface="Times New Roman" panose="02020603050405020304" pitchFamily="18" charset="0"/>
              </a:rPr>
              <a:t>dkj.k</a:t>
            </a:r>
            <a:r>
              <a:rPr lang="en-IN" sz="3800" b="1" dirty="0">
                <a:solidFill>
                  <a:srgbClr val="FFFF00"/>
                </a:solidFill>
                <a:latin typeface="Kruti Dev 010" pitchFamily="2" charset="0"/>
                <a:cs typeface="Times New Roman" panose="02020603050405020304" pitchFamily="18" charset="0"/>
              </a:rPr>
              <a:t> </a:t>
            </a:r>
            <a:r>
              <a:rPr lang="en-IN" sz="3800" b="1" dirty="0" err="1">
                <a:solidFill>
                  <a:srgbClr val="FFFF00"/>
                </a:solidFill>
                <a:latin typeface="Kruti Dev 010" pitchFamily="2" charset="0"/>
                <a:cs typeface="Times New Roman" panose="02020603050405020304" pitchFamily="18" charset="0"/>
              </a:rPr>
              <a:t>leqnz</a:t>
            </a:r>
            <a:r>
              <a:rPr lang="en-IN" sz="3800" b="1" dirty="0">
                <a:solidFill>
                  <a:srgbClr val="FFFF00"/>
                </a:solidFill>
                <a:latin typeface="Kruti Dev 010" pitchFamily="2" charset="0"/>
                <a:cs typeface="Times New Roman" panose="02020603050405020304" pitchFamily="18" charset="0"/>
              </a:rPr>
              <a:t> ds </a:t>
            </a:r>
            <a:r>
              <a:rPr lang="en-IN" sz="3800" b="1" dirty="0" err="1">
                <a:solidFill>
                  <a:srgbClr val="FFFF00"/>
                </a:solidFill>
                <a:latin typeface="Kruti Dev 010" pitchFamily="2" charset="0"/>
                <a:cs typeface="Times New Roman" panose="02020603050405020304" pitchFamily="18" charset="0"/>
              </a:rPr>
              <a:t>ry</a:t>
            </a:r>
            <a:r>
              <a:rPr lang="en-IN" sz="3800" b="1" dirty="0">
                <a:solidFill>
                  <a:srgbClr val="FFFF00"/>
                </a:solidFill>
                <a:latin typeface="Kruti Dev 010" pitchFamily="2" charset="0"/>
                <a:cs typeface="Times New Roman" panose="02020603050405020304" pitchFamily="18" charset="0"/>
              </a:rPr>
              <a:t> </a:t>
            </a:r>
            <a:r>
              <a:rPr lang="en-IN" sz="3800" b="1" dirty="0" err="1">
                <a:solidFill>
                  <a:srgbClr val="FFFF00"/>
                </a:solidFill>
                <a:latin typeface="Kruti Dev 010" pitchFamily="2" charset="0"/>
                <a:cs typeface="Times New Roman" panose="02020603050405020304" pitchFamily="18" charset="0"/>
              </a:rPr>
              <a:t>ij</a:t>
            </a:r>
            <a:r>
              <a:rPr lang="en-IN" sz="3800" b="1" dirty="0">
                <a:solidFill>
                  <a:srgbClr val="FFFF00"/>
                </a:solidFill>
                <a:latin typeface="Kruti Dev 010" pitchFamily="2" charset="0"/>
                <a:cs typeface="Times New Roman" panose="02020603050405020304" pitchFamily="18" charset="0"/>
              </a:rPr>
              <a:t> </a:t>
            </a:r>
            <a:r>
              <a:rPr lang="en-IN" sz="3800" b="1" dirty="0" err="1">
                <a:solidFill>
                  <a:srgbClr val="FFFF00"/>
                </a:solidFill>
                <a:latin typeface="Kruti Dev 010" pitchFamily="2" charset="0"/>
                <a:cs typeface="Times New Roman" panose="02020603050405020304" pitchFamily="18" charset="0"/>
              </a:rPr>
              <a:t>cuus</a:t>
            </a:r>
            <a:r>
              <a:rPr lang="en-IN" sz="3800" b="1" dirty="0">
                <a:solidFill>
                  <a:srgbClr val="FFFF00"/>
                </a:solidFill>
                <a:latin typeface="Kruti Dev 010" pitchFamily="2" charset="0"/>
                <a:cs typeface="Times New Roman" panose="02020603050405020304" pitchFamily="18" charset="0"/>
              </a:rPr>
              <a:t> </a:t>
            </a:r>
            <a:r>
              <a:rPr lang="en-IN" sz="3800" b="1" dirty="0" err="1">
                <a:solidFill>
                  <a:srgbClr val="FFFF00"/>
                </a:solidFill>
                <a:latin typeface="Kruti Dev 010" pitchFamily="2" charset="0"/>
                <a:cs typeface="Times New Roman" panose="02020603050405020304" pitchFamily="18" charset="0"/>
              </a:rPr>
              <a:t>okyh</a:t>
            </a:r>
            <a:r>
              <a:rPr lang="en-IN" sz="3800" b="1" dirty="0">
                <a:solidFill>
                  <a:srgbClr val="FFFF00"/>
                </a:solidFill>
                <a:latin typeface="Kruti Dev 010" pitchFamily="2" charset="0"/>
                <a:cs typeface="Times New Roman" panose="02020603050405020304" pitchFamily="18" charset="0"/>
              </a:rPr>
              <a:t> </a:t>
            </a:r>
            <a:r>
              <a:rPr lang="en-IN" sz="3800" b="1" dirty="0" err="1">
                <a:solidFill>
                  <a:srgbClr val="FFFF00"/>
                </a:solidFill>
                <a:latin typeface="Kruti Dev 010" pitchFamily="2" charset="0"/>
                <a:cs typeface="Times New Roman" panose="02020603050405020304" pitchFamily="18" charset="0"/>
              </a:rPr>
              <a:t>ygjsa</a:t>
            </a:r>
            <a:r>
              <a:rPr lang="en-IN" sz="3800" b="1" dirty="0">
                <a:solidFill>
                  <a:srgbClr val="FFFF00"/>
                </a:solidFill>
                <a:latin typeface="Kruti Dev 010" pitchFamily="2" charset="0"/>
                <a:cs typeface="Times New Roman" panose="02020603050405020304" pitchFamily="18" charset="0"/>
              </a:rPr>
              <a:t> -------</a:t>
            </a:r>
            <a:r>
              <a:rPr lang="en-IN" sz="3800" b="1" dirty="0" err="1">
                <a:solidFill>
                  <a:srgbClr val="FFFF00"/>
                </a:solidFill>
                <a:latin typeface="Kruti Dev 010" pitchFamily="2" charset="0"/>
                <a:cs typeface="Times New Roman" panose="02020603050405020304" pitchFamily="18" charset="0"/>
              </a:rPr>
              <a:t>gksrh</a:t>
            </a:r>
            <a:r>
              <a:rPr lang="en-IN" sz="3800" b="1" dirty="0">
                <a:solidFill>
                  <a:srgbClr val="FFFF00"/>
                </a:solidFill>
                <a:latin typeface="Kruti Dev 010" pitchFamily="2" charset="0"/>
                <a:cs typeface="Times New Roman" panose="02020603050405020304" pitchFamily="18" charset="0"/>
              </a:rPr>
              <a:t> </a:t>
            </a:r>
            <a:r>
              <a:rPr lang="en-IN" sz="3800" b="1" dirty="0" err="1">
                <a:solidFill>
                  <a:srgbClr val="FFFF00"/>
                </a:solidFill>
                <a:latin typeface="Kruti Dev 010" pitchFamily="2" charset="0"/>
                <a:cs typeface="Times New Roman" panose="02020603050405020304" pitchFamily="18" charset="0"/>
              </a:rPr>
              <a:t>gSA</a:t>
            </a:r>
            <a:endParaRPr lang="en-IN" sz="3800" b="1" dirty="0">
              <a:solidFill>
                <a:srgbClr val="FFFF00"/>
              </a:solidFill>
              <a:latin typeface="Times New Roman" panose="02020603050405020304" pitchFamily="18" charset="0"/>
              <a:cs typeface="Times New Roman" panose="02020603050405020304" pitchFamily="18" charset="0"/>
            </a:endParaRPr>
          </a:p>
          <a:p>
            <a:r>
              <a:rPr lang="en-IN" sz="3800" b="1" dirty="0">
                <a:solidFill>
                  <a:srgbClr val="FFFF00"/>
                </a:solidFill>
                <a:latin typeface="Times New Roman" panose="02020603050405020304" pitchFamily="18" charset="0"/>
                <a:cs typeface="Times New Roman" panose="02020603050405020304" pitchFamily="18" charset="0"/>
              </a:rPr>
              <a:t>the wave formed at the bottom of sea is</a:t>
            </a:r>
          </a:p>
          <a:p>
            <a:r>
              <a:rPr lang="en-IN" sz="3800" b="1" dirty="0">
                <a:latin typeface="Times New Roman" panose="02020603050405020304" pitchFamily="18" charset="0"/>
                <a:cs typeface="Times New Roman" panose="02020603050405020304" pitchFamily="18" charset="0"/>
              </a:rPr>
              <a:t>(a) Transverse /</a:t>
            </a:r>
            <a:r>
              <a:rPr lang="en-IN" sz="3800" b="1" dirty="0">
                <a:latin typeface="Kruti Dev 010" pitchFamily="2" charset="0"/>
                <a:cs typeface="Times New Roman" panose="02020603050405020304" pitchFamily="18" charset="0"/>
              </a:rPr>
              <a:t> </a:t>
            </a:r>
            <a:r>
              <a:rPr lang="en-IN" sz="3800" b="1" dirty="0" err="1">
                <a:latin typeface="Kruti Dev 010" pitchFamily="2" charset="0"/>
                <a:cs typeface="Times New Roman" panose="02020603050405020304" pitchFamily="18" charset="0"/>
              </a:rPr>
              <a:t>vuqizLFk</a:t>
            </a:r>
            <a:endParaRPr lang="en-IN" sz="3800" b="1" dirty="0">
              <a:latin typeface="Kruti Dev 010" pitchFamily="2" charset="0"/>
              <a:cs typeface="Times New Roman" panose="02020603050405020304" pitchFamily="18" charset="0"/>
            </a:endParaRPr>
          </a:p>
          <a:p>
            <a:r>
              <a:rPr lang="en-IN" sz="3800" b="1" dirty="0">
                <a:latin typeface="Times New Roman" panose="02020603050405020304" pitchFamily="18" charset="0"/>
                <a:cs typeface="Times New Roman" panose="02020603050405020304" pitchFamily="18" charset="0"/>
              </a:rPr>
              <a:t>(b) Stationary /</a:t>
            </a:r>
            <a:r>
              <a:rPr lang="en-IN" sz="3800" b="1" dirty="0">
                <a:latin typeface="Kruti Dev 010" pitchFamily="2" charset="0"/>
                <a:cs typeface="Times New Roman" panose="02020603050405020304" pitchFamily="18" charset="0"/>
              </a:rPr>
              <a:t> </a:t>
            </a:r>
            <a:r>
              <a:rPr lang="en-IN" sz="3800" b="1" dirty="0" err="1">
                <a:latin typeface="Kruti Dev 010" pitchFamily="2" charset="0"/>
                <a:cs typeface="Times New Roman" panose="02020603050405020304" pitchFamily="18" charset="0"/>
              </a:rPr>
              <a:t>fLFkj</a:t>
            </a:r>
            <a:endParaRPr lang="en-IN" sz="3800" b="1" dirty="0">
              <a:latin typeface="Kruti Dev 010" pitchFamily="2" charset="0"/>
              <a:cs typeface="Times New Roman" panose="02020603050405020304" pitchFamily="18" charset="0"/>
            </a:endParaRPr>
          </a:p>
          <a:p>
            <a:r>
              <a:rPr lang="en-IN" sz="3800" b="1" dirty="0">
                <a:latin typeface="Times New Roman" panose="02020603050405020304" pitchFamily="18" charset="0"/>
                <a:cs typeface="Times New Roman" panose="02020603050405020304" pitchFamily="18" charset="0"/>
              </a:rPr>
              <a:t>(c) Transverse and Longitudinal/</a:t>
            </a:r>
            <a:r>
              <a:rPr lang="en-IN" sz="3800" b="1" dirty="0" err="1">
                <a:latin typeface="Kruti Dev 010" pitchFamily="2" charset="0"/>
                <a:cs typeface="Times New Roman" panose="02020603050405020304" pitchFamily="18" charset="0"/>
              </a:rPr>
              <a:t>vuqizLFk</a:t>
            </a:r>
            <a:r>
              <a:rPr lang="en-IN" sz="3800" b="1" dirty="0">
                <a:latin typeface="Kruti Dev 010" pitchFamily="2" charset="0"/>
                <a:cs typeface="Times New Roman" panose="02020603050405020304" pitchFamily="18" charset="0"/>
              </a:rPr>
              <a:t> </a:t>
            </a:r>
            <a:r>
              <a:rPr lang="en-IN" sz="3800" b="1" dirty="0" err="1">
                <a:latin typeface="Kruti Dev 010" pitchFamily="2" charset="0"/>
                <a:cs typeface="Times New Roman" panose="02020603050405020304" pitchFamily="18" charset="0"/>
              </a:rPr>
              <a:t>vkSj</a:t>
            </a:r>
            <a:r>
              <a:rPr lang="en-IN" sz="3800" b="1" dirty="0">
                <a:latin typeface="Kruti Dev 010" pitchFamily="2" charset="0"/>
                <a:cs typeface="Times New Roman" panose="02020603050405020304" pitchFamily="18" charset="0"/>
              </a:rPr>
              <a:t> </a:t>
            </a:r>
            <a:r>
              <a:rPr lang="en-IN" sz="3800" b="1" dirty="0" err="1">
                <a:latin typeface="Kruti Dev 010" pitchFamily="2" charset="0"/>
                <a:cs typeface="Times New Roman" panose="02020603050405020304" pitchFamily="18" charset="0"/>
              </a:rPr>
              <a:t>vuqnS</a:t>
            </a:r>
            <a:r>
              <a:rPr lang="en-IN" sz="3800" b="1" dirty="0">
                <a:latin typeface="Kruti Dev 010" pitchFamily="2" charset="0"/>
                <a:cs typeface="Times New Roman" panose="02020603050405020304" pitchFamily="18" charset="0"/>
              </a:rPr>
              <a:t>/;</a:t>
            </a:r>
          </a:p>
          <a:p>
            <a:r>
              <a:rPr lang="en-IN" sz="3800" b="1" dirty="0">
                <a:latin typeface="Times New Roman" panose="02020603050405020304" pitchFamily="18" charset="0"/>
                <a:cs typeface="Times New Roman" panose="02020603050405020304" pitchFamily="18" charset="0"/>
              </a:rPr>
              <a:t>(d) Longitudinal/ </a:t>
            </a:r>
            <a:r>
              <a:rPr lang="en-IN" sz="3800" b="1" dirty="0" err="1">
                <a:latin typeface="Kruti Dev 010" pitchFamily="2" charset="0"/>
                <a:cs typeface="Times New Roman" panose="02020603050405020304" pitchFamily="18" charset="0"/>
              </a:rPr>
              <a:t>vuqnS</a:t>
            </a:r>
            <a:r>
              <a:rPr lang="en-IN" sz="3800" b="1" dirty="0">
                <a:latin typeface="Kruti Dev 010" pitchFamily="2" charset="0"/>
                <a:cs typeface="Times New Roman" panose="02020603050405020304" pitchFamily="18" charset="0"/>
              </a:rPr>
              <a:t>/;</a:t>
            </a:r>
          </a:p>
        </p:txBody>
      </p:sp>
    </p:spTree>
    <p:extLst>
      <p:ext uri="{BB962C8B-B14F-4D97-AF65-F5344CB8AC3E}">
        <p14:creationId xmlns:p14="http://schemas.microsoft.com/office/powerpoint/2010/main" val="272078561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322002" y="808839"/>
                <a:ext cx="11752732" cy="3908955"/>
              </a:xfrm>
              <a:prstGeom prst="rect">
                <a:avLst/>
              </a:prstGeom>
              <a:noFill/>
            </p:spPr>
            <p:txBody>
              <a:bodyPr wrap="square" rtlCol="0">
                <a:spAutoFit/>
              </a:bodyPr>
              <a:lstStyle/>
              <a:p>
                <a:r>
                  <a:rPr lang="en-US" sz="4000" b="1" dirty="0">
                    <a:solidFill>
                      <a:srgbClr val="FFFF00"/>
                    </a:solidFill>
                    <a:latin typeface="Kruti Dev 010" pitchFamily="2" charset="0"/>
                    <a:cs typeface="Times New Roman" panose="02020603050405020304" pitchFamily="18" charset="0"/>
                  </a:rPr>
                  <a:t>“;</a:t>
                </a:r>
                <a:r>
                  <a:rPr lang="en-US" sz="4000" b="1" dirty="0" err="1">
                    <a:solidFill>
                      <a:srgbClr val="FFFF00"/>
                    </a:solidFill>
                    <a:latin typeface="Kruti Dev 010" pitchFamily="2" charset="0"/>
                    <a:cs typeface="Times New Roman" panose="02020603050405020304" pitchFamily="18" charset="0"/>
                  </a:rPr>
                  <a:t>kurk</a:t>
                </a:r>
                <a:r>
                  <a:rPr lang="en-US" sz="4000" b="1" dirty="0">
                    <a:solidFill>
                      <a:srgbClr val="FFFF00"/>
                    </a:solidFill>
                    <a:latin typeface="Kruti Dev 010" pitchFamily="2" charset="0"/>
                    <a:cs typeface="Times New Roman" panose="02020603050405020304" pitchFamily="18" charset="0"/>
                  </a:rPr>
                  <a:t> </a:t>
                </a:r>
                <a:r>
                  <a:rPr lang="en-US" sz="4000" b="1" dirty="0" err="1">
                    <a:solidFill>
                      <a:srgbClr val="FFFF00"/>
                    </a:solidFill>
                    <a:latin typeface="Kruti Dev 010" pitchFamily="2" charset="0"/>
                    <a:cs typeface="Times New Roman" panose="02020603050405020304" pitchFamily="18" charset="0"/>
                  </a:rPr>
                  <a:t>xq.kkad</a:t>
                </a:r>
                <a:r>
                  <a:rPr lang="en-US" sz="4000" b="1" dirty="0">
                    <a:solidFill>
                      <a:srgbClr val="FFFF00"/>
                    </a:solidFill>
                    <a:latin typeface="Kruti Dev 010" pitchFamily="2" charset="0"/>
                    <a:cs typeface="Times New Roman" panose="02020603050405020304" pitchFamily="18" charset="0"/>
                  </a:rPr>
                  <a:t> dh </a:t>
                </a:r>
                <a:r>
                  <a:rPr lang="en-US" sz="4000" b="1" dirty="0" err="1">
                    <a:solidFill>
                      <a:srgbClr val="FFFF00"/>
                    </a:solidFill>
                    <a:latin typeface="Kruti Dev 010" pitchFamily="2" charset="0"/>
                    <a:cs typeface="Times New Roman" panose="02020603050405020304" pitchFamily="18" charset="0"/>
                  </a:rPr>
                  <a:t>foek</a:t>
                </a:r>
                <a:r>
                  <a:rPr lang="en-US" sz="4000" b="1" dirty="0">
                    <a:solidFill>
                      <a:srgbClr val="FFFF00"/>
                    </a:solidFill>
                    <a:latin typeface="Kruti Dev 010" pitchFamily="2" charset="0"/>
                    <a:cs typeface="Times New Roman" panose="02020603050405020304" pitchFamily="18" charset="0"/>
                  </a:rPr>
                  <a:t> </a:t>
                </a:r>
                <a:r>
                  <a:rPr lang="en-US" sz="4000" b="1" dirty="0" err="1">
                    <a:solidFill>
                      <a:srgbClr val="FFFF00"/>
                    </a:solidFill>
                    <a:latin typeface="Kruti Dev 010" pitchFamily="2" charset="0"/>
                    <a:cs typeface="Times New Roman" panose="02020603050405020304" pitchFamily="18" charset="0"/>
                  </a:rPr>
                  <a:t>gksrk</a:t>
                </a:r>
                <a:r>
                  <a:rPr lang="en-US" sz="4000" b="1" dirty="0">
                    <a:solidFill>
                      <a:srgbClr val="FFFF00"/>
                    </a:solidFill>
                    <a:latin typeface="Kruti Dev 010" pitchFamily="2" charset="0"/>
                    <a:cs typeface="Times New Roman" panose="02020603050405020304" pitchFamily="18" charset="0"/>
                  </a:rPr>
                  <a:t> </a:t>
                </a:r>
                <a:r>
                  <a:rPr lang="en-US" sz="4000" b="1" dirty="0" err="1">
                    <a:solidFill>
                      <a:srgbClr val="FFFF00"/>
                    </a:solidFill>
                    <a:latin typeface="Kruti Dev 010" pitchFamily="2" charset="0"/>
                    <a:cs typeface="Times New Roman" panose="02020603050405020304" pitchFamily="18" charset="0"/>
                  </a:rPr>
                  <a:t>gSA</a:t>
                </a:r>
                <a:endParaRPr lang="en-IN" sz="4000" b="1" dirty="0">
                  <a:solidFill>
                    <a:srgbClr val="FFFF00"/>
                  </a:solidFill>
                  <a:latin typeface="Times New Roman" panose="02020603050405020304" pitchFamily="18" charset="0"/>
                  <a:cs typeface="Times New Roman" panose="02020603050405020304" pitchFamily="18" charset="0"/>
                </a:endParaRPr>
              </a:p>
              <a:p>
                <a:r>
                  <a:rPr lang="en-US" sz="4000" b="1" dirty="0">
                    <a:solidFill>
                      <a:srgbClr val="FFFF00"/>
                    </a:solidFill>
                    <a:latin typeface="Times New Roman" panose="02020603050405020304" pitchFamily="18" charset="0"/>
                    <a:cs typeface="Times New Roman" panose="02020603050405020304" pitchFamily="18" charset="0"/>
                  </a:rPr>
                  <a:t>Dimension of coefficient of viscosity is </a:t>
                </a:r>
              </a:p>
              <a:p>
                <a:pPr marL="685783" indent="-685783">
                  <a:buAutoNum type="alphaLcParenBoth"/>
                </a:pPr>
                <a:r>
                  <a:rPr lang="en-US" sz="4000" b="1" dirty="0">
                    <a:latin typeface="Times New Roman" panose="02020603050405020304" pitchFamily="18" charset="0"/>
                    <a:cs typeface="Times New Roman" panose="02020603050405020304" pitchFamily="18" charset="0"/>
                  </a:rPr>
                  <a:t> </a:t>
                </a:r>
                <a14:m>
                  <m:oMath xmlns:m="http://schemas.openxmlformats.org/officeDocument/2006/math">
                    <m:r>
                      <a:rPr lang="en-US" sz="4000" b="1">
                        <a:latin typeface="Cambria Math"/>
                        <a:cs typeface="Times New Roman" panose="02020603050405020304" pitchFamily="18" charset="0"/>
                      </a:rPr>
                      <m:t>[</m:t>
                    </m:r>
                    <m:r>
                      <a:rPr lang="en-US" sz="4000" b="1">
                        <a:latin typeface="Cambria Math"/>
                        <a:cs typeface="Times New Roman" panose="02020603050405020304" pitchFamily="18" charset="0"/>
                      </a:rPr>
                      <m:t>𝐌</m:t>
                    </m:r>
                    <m:sSup>
                      <m:sSupPr>
                        <m:ctrlPr>
                          <a:rPr lang="en-US" sz="4000" b="1" i="1">
                            <a:latin typeface="Cambria Math" panose="02040503050406030204" pitchFamily="18" charset="0"/>
                            <a:cs typeface="Times New Roman" panose="02020603050405020304" pitchFamily="18" charset="0"/>
                          </a:rPr>
                        </m:ctrlPr>
                      </m:sSupPr>
                      <m:e>
                        <m:r>
                          <a:rPr lang="en-US" sz="4000" b="1">
                            <a:latin typeface="Cambria Math"/>
                            <a:cs typeface="Times New Roman" panose="02020603050405020304" pitchFamily="18" charset="0"/>
                          </a:rPr>
                          <m:t>𝐋</m:t>
                        </m:r>
                      </m:e>
                      <m:sup>
                        <m:r>
                          <a:rPr lang="en-US" sz="4000" b="1">
                            <a:latin typeface="Cambria Math"/>
                            <a:cs typeface="Times New Roman" panose="02020603050405020304" pitchFamily="18" charset="0"/>
                          </a:rPr>
                          <m:t>−</m:t>
                        </m:r>
                        <m:r>
                          <a:rPr lang="en-US" sz="4000" b="1">
                            <a:latin typeface="Cambria Math"/>
                            <a:cs typeface="Times New Roman" panose="02020603050405020304" pitchFamily="18" charset="0"/>
                          </a:rPr>
                          <m:t>𝟏</m:t>
                        </m:r>
                        <m:r>
                          <a:rPr lang="en-US" sz="4000" b="1">
                            <a:latin typeface="Cambria Math"/>
                            <a:cs typeface="Times New Roman" panose="02020603050405020304" pitchFamily="18" charset="0"/>
                          </a:rPr>
                          <m:t> </m:t>
                        </m:r>
                      </m:sup>
                    </m:sSup>
                    <m:sSup>
                      <m:sSupPr>
                        <m:ctrlPr>
                          <a:rPr lang="en-US" sz="4000" b="1" i="1">
                            <a:latin typeface="Cambria Math" panose="02040503050406030204" pitchFamily="18" charset="0"/>
                            <a:cs typeface="Times New Roman" panose="02020603050405020304" pitchFamily="18" charset="0"/>
                          </a:rPr>
                        </m:ctrlPr>
                      </m:sSupPr>
                      <m:e>
                        <m:r>
                          <a:rPr lang="en-US" sz="4000" b="1">
                            <a:latin typeface="Cambria Math"/>
                            <a:cs typeface="Times New Roman" panose="02020603050405020304" pitchFamily="18" charset="0"/>
                          </a:rPr>
                          <m:t>𝐓</m:t>
                        </m:r>
                      </m:e>
                      <m:sup>
                        <m:r>
                          <a:rPr lang="en-US" sz="4000" b="1">
                            <a:latin typeface="Cambria Math"/>
                            <a:cs typeface="Times New Roman" panose="02020603050405020304" pitchFamily="18" charset="0"/>
                          </a:rPr>
                          <m:t>−</m:t>
                        </m:r>
                        <m:r>
                          <a:rPr lang="en-US" sz="4000" b="1">
                            <a:latin typeface="Cambria Math"/>
                            <a:cs typeface="Times New Roman" panose="02020603050405020304" pitchFamily="18" charset="0"/>
                          </a:rPr>
                          <m:t>𝟑</m:t>
                        </m:r>
                      </m:sup>
                    </m:sSup>
                  </m:oMath>
                </a14:m>
                <a:endParaRPr lang="en-US" sz="4000" b="1" dirty="0">
                  <a:latin typeface="Cambria Math"/>
                  <a:cs typeface="Times New Roman" panose="02020603050405020304" pitchFamily="18" charset="0"/>
                </a:endParaRPr>
              </a:p>
              <a:p>
                <a:pPr marL="685783" indent="-685783">
                  <a:buAutoNum type="alphaLcParenBoth"/>
                </a:pPr>
                <a:r>
                  <a:rPr lang="en-US" sz="4000" b="1" dirty="0">
                    <a:cs typeface="Times New Roman" panose="02020603050405020304" pitchFamily="18" charset="0"/>
                  </a:rPr>
                  <a:t> </a:t>
                </a:r>
                <a14:m>
                  <m:oMath xmlns:m="http://schemas.openxmlformats.org/officeDocument/2006/math">
                    <m:d>
                      <m:dPr>
                        <m:begChr m:val="["/>
                        <m:endChr m:val="]"/>
                        <m:ctrlPr>
                          <a:rPr lang="en-US" sz="4000" b="1" i="1">
                            <a:latin typeface="Cambria Math" panose="02040503050406030204" pitchFamily="18" charset="0"/>
                            <a:cs typeface="Times New Roman" panose="02020603050405020304" pitchFamily="18" charset="0"/>
                          </a:rPr>
                        </m:ctrlPr>
                      </m:dPr>
                      <m:e>
                        <m:r>
                          <a:rPr lang="en-US" sz="4000" b="1">
                            <a:latin typeface="Cambria Math"/>
                            <a:cs typeface="Times New Roman" panose="02020603050405020304" pitchFamily="18" charset="0"/>
                          </a:rPr>
                          <m:t>𝐌</m:t>
                        </m:r>
                        <m:sSup>
                          <m:sSupPr>
                            <m:ctrlPr>
                              <a:rPr lang="en-US" sz="4000" b="1" i="1">
                                <a:latin typeface="Cambria Math" panose="02040503050406030204" pitchFamily="18" charset="0"/>
                                <a:cs typeface="Times New Roman" panose="02020603050405020304" pitchFamily="18" charset="0"/>
                              </a:rPr>
                            </m:ctrlPr>
                          </m:sSupPr>
                          <m:e>
                            <m:r>
                              <a:rPr lang="en-US" sz="4000" b="1">
                                <a:latin typeface="Cambria Math"/>
                                <a:cs typeface="Times New Roman" panose="02020603050405020304" pitchFamily="18" charset="0"/>
                              </a:rPr>
                              <m:t>𝐋</m:t>
                            </m:r>
                          </m:e>
                          <m:sup>
                            <m:r>
                              <a:rPr lang="en-US" sz="4000" b="1">
                                <a:latin typeface="Cambria Math"/>
                                <a:cs typeface="Times New Roman" panose="02020603050405020304" pitchFamily="18" charset="0"/>
                              </a:rPr>
                              <m:t>𝟐</m:t>
                            </m:r>
                          </m:sup>
                        </m:sSup>
                        <m:sSup>
                          <m:sSupPr>
                            <m:ctrlPr>
                              <a:rPr lang="en-US" sz="4000" b="1" i="1">
                                <a:latin typeface="Cambria Math" panose="02040503050406030204" pitchFamily="18" charset="0"/>
                                <a:cs typeface="Times New Roman" panose="02020603050405020304" pitchFamily="18" charset="0"/>
                              </a:rPr>
                            </m:ctrlPr>
                          </m:sSupPr>
                          <m:e>
                            <m:r>
                              <a:rPr lang="en-US" sz="4000" b="1">
                                <a:latin typeface="Cambria Math"/>
                                <a:cs typeface="Times New Roman" panose="02020603050405020304" pitchFamily="18" charset="0"/>
                              </a:rPr>
                              <m:t>𝐓</m:t>
                            </m:r>
                          </m:e>
                          <m:sup>
                            <m:r>
                              <a:rPr lang="en-US" sz="4000" b="1">
                                <a:latin typeface="Cambria Math"/>
                                <a:cs typeface="Times New Roman" panose="02020603050405020304" pitchFamily="18" charset="0"/>
                              </a:rPr>
                              <m:t>−</m:t>
                            </m:r>
                            <m:r>
                              <a:rPr lang="en-US" sz="4000" b="1">
                                <a:latin typeface="Cambria Math"/>
                                <a:cs typeface="Times New Roman" panose="02020603050405020304" pitchFamily="18" charset="0"/>
                              </a:rPr>
                              <m:t>𝟑</m:t>
                            </m:r>
                          </m:sup>
                        </m:sSup>
                      </m:e>
                    </m:d>
                  </m:oMath>
                </a14:m>
                <a:endParaRPr lang="en-US" sz="4000" b="1" dirty="0">
                  <a:latin typeface="Cambria Math"/>
                  <a:cs typeface="Times New Roman" panose="02020603050405020304" pitchFamily="18" charset="0"/>
                </a:endParaRPr>
              </a:p>
              <a:p>
                <a:pPr marL="685783" indent="-685783">
                  <a:buAutoNum type="alphaLcParenBoth"/>
                </a:pPr>
                <a14:m>
                  <m:oMath xmlns:m="http://schemas.openxmlformats.org/officeDocument/2006/math">
                    <m:r>
                      <a:rPr lang="en-US" sz="4000" b="1">
                        <a:latin typeface="Cambria Math"/>
                        <a:cs typeface="Times New Roman" panose="02020603050405020304" pitchFamily="18" charset="0"/>
                      </a:rPr>
                      <m:t>[</m:t>
                    </m:r>
                    <m:r>
                      <a:rPr lang="en-US" sz="4000" b="1">
                        <a:latin typeface="Cambria Math"/>
                        <a:cs typeface="Times New Roman" panose="02020603050405020304" pitchFamily="18" charset="0"/>
                      </a:rPr>
                      <m:t>𝐌𝐋</m:t>
                    </m:r>
                    <m:sSup>
                      <m:sSupPr>
                        <m:ctrlPr>
                          <a:rPr lang="en-US" sz="4000" b="1" i="1">
                            <a:latin typeface="Cambria Math" panose="02040503050406030204" pitchFamily="18" charset="0"/>
                            <a:cs typeface="Times New Roman" panose="02020603050405020304" pitchFamily="18" charset="0"/>
                          </a:rPr>
                        </m:ctrlPr>
                      </m:sSupPr>
                      <m:e>
                        <m:r>
                          <a:rPr lang="en-US" sz="4000" b="1">
                            <a:latin typeface="Cambria Math"/>
                            <a:cs typeface="Times New Roman" panose="02020603050405020304" pitchFamily="18" charset="0"/>
                          </a:rPr>
                          <m:t>𝐓</m:t>
                        </m:r>
                      </m:e>
                      <m:sup>
                        <m:r>
                          <a:rPr lang="en-US" sz="4000" b="1">
                            <a:latin typeface="Cambria Math"/>
                            <a:cs typeface="Times New Roman" panose="02020603050405020304" pitchFamily="18" charset="0"/>
                          </a:rPr>
                          <m:t>−</m:t>
                        </m:r>
                        <m:r>
                          <a:rPr lang="en-US" sz="4000" b="1">
                            <a:latin typeface="Cambria Math"/>
                            <a:cs typeface="Times New Roman" panose="02020603050405020304" pitchFamily="18" charset="0"/>
                          </a:rPr>
                          <m:t>𝟏</m:t>
                        </m:r>
                      </m:sup>
                    </m:sSup>
                    <m:r>
                      <a:rPr lang="en-US" sz="4000" b="1">
                        <a:latin typeface="Cambria Math"/>
                        <a:cs typeface="Times New Roman" panose="02020603050405020304" pitchFamily="18" charset="0"/>
                      </a:rPr>
                      <m:t>]</m:t>
                    </m:r>
                  </m:oMath>
                </a14:m>
                <a:endParaRPr lang="en-US" sz="4000" b="1" dirty="0">
                  <a:latin typeface="Cambria Math"/>
                  <a:cs typeface="Times New Roman" panose="02020603050405020304" pitchFamily="18" charset="0"/>
                </a:endParaRPr>
              </a:p>
              <a:p>
                <a:pPr marL="685783" indent="-685783">
                  <a:buAutoNum type="alphaLcParenBoth"/>
                </a:pPr>
                <a14:m>
                  <m:oMath xmlns:m="http://schemas.openxmlformats.org/officeDocument/2006/math">
                    <m:r>
                      <a:rPr lang="en-US" sz="4000" b="1">
                        <a:latin typeface="Cambria Math"/>
                        <a:cs typeface="Times New Roman" panose="02020603050405020304" pitchFamily="18" charset="0"/>
                      </a:rPr>
                      <m:t>[</m:t>
                    </m:r>
                    <m:sSup>
                      <m:sSupPr>
                        <m:ctrlPr>
                          <a:rPr lang="en-US" sz="4000" b="1" i="1">
                            <a:latin typeface="Cambria Math" panose="02040503050406030204" pitchFamily="18" charset="0"/>
                            <a:cs typeface="Times New Roman" panose="02020603050405020304" pitchFamily="18" charset="0"/>
                          </a:rPr>
                        </m:ctrlPr>
                      </m:sSupPr>
                      <m:e>
                        <m:r>
                          <a:rPr lang="en-US" sz="4000" b="1">
                            <a:latin typeface="Cambria Math"/>
                            <a:cs typeface="Times New Roman" panose="02020603050405020304" pitchFamily="18" charset="0"/>
                          </a:rPr>
                          <m:t>𝐌</m:t>
                        </m:r>
                      </m:e>
                      <m:sup>
                        <m:r>
                          <a:rPr lang="en-US" sz="4000" b="1">
                            <a:latin typeface="Cambria Math"/>
                            <a:cs typeface="Times New Roman" panose="02020603050405020304" pitchFamily="18" charset="0"/>
                          </a:rPr>
                          <m:t>−</m:t>
                        </m:r>
                        <m:r>
                          <a:rPr lang="en-US" sz="4000" b="1">
                            <a:latin typeface="Cambria Math"/>
                            <a:cs typeface="Times New Roman" panose="02020603050405020304" pitchFamily="18" charset="0"/>
                          </a:rPr>
                          <m:t>𝟑</m:t>
                        </m:r>
                      </m:sup>
                    </m:sSup>
                    <m:sSup>
                      <m:sSupPr>
                        <m:ctrlPr>
                          <a:rPr lang="en-US" sz="4000" b="1" i="1">
                            <a:latin typeface="Cambria Math" panose="02040503050406030204" pitchFamily="18" charset="0"/>
                            <a:cs typeface="Times New Roman" panose="02020603050405020304" pitchFamily="18" charset="0"/>
                          </a:rPr>
                        </m:ctrlPr>
                      </m:sSupPr>
                      <m:e>
                        <m:r>
                          <a:rPr lang="en-US" sz="4000" b="1">
                            <a:latin typeface="Cambria Math"/>
                            <a:cs typeface="Times New Roman" panose="02020603050405020304" pitchFamily="18" charset="0"/>
                          </a:rPr>
                          <m:t>𝐋</m:t>
                        </m:r>
                      </m:e>
                      <m:sup>
                        <m:r>
                          <a:rPr lang="en-US" sz="4000" b="1">
                            <a:latin typeface="Cambria Math"/>
                            <a:cs typeface="Times New Roman" panose="02020603050405020304" pitchFamily="18" charset="0"/>
                          </a:rPr>
                          <m:t>−</m:t>
                        </m:r>
                        <m:r>
                          <a:rPr lang="en-US" sz="4000" b="1">
                            <a:latin typeface="Cambria Math"/>
                            <a:cs typeface="Times New Roman" panose="02020603050405020304" pitchFamily="18" charset="0"/>
                          </a:rPr>
                          <m:t>𝟏</m:t>
                        </m:r>
                      </m:sup>
                    </m:sSup>
                    <m:r>
                      <a:rPr lang="en-US" sz="4000" b="1">
                        <a:latin typeface="Cambria Math"/>
                        <a:cs typeface="Times New Roman" panose="02020603050405020304" pitchFamily="18" charset="0"/>
                      </a:rPr>
                      <m:t> </m:t>
                    </m:r>
                    <m:sSup>
                      <m:sSupPr>
                        <m:ctrlPr>
                          <a:rPr lang="en-US" sz="4000" b="1" i="1">
                            <a:latin typeface="Cambria Math" panose="02040503050406030204" pitchFamily="18" charset="0"/>
                            <a:cs typeface="Times New Roman" panose="02020603050405020304" pitchFamily="18" charset="0"/>
                          </a:rPr>
                        </m:ctrlPr>
                      </m:sSupPr>
                      <m:e>
                        <m:r>
                          <a:rPr lang="en-US" sz="4000" b="1">
                            <a:latin typeface="Cambria Math"/>
                            <a:cs typeface="Times New Roman" panose="02020603050405020304" pitchFamily="18" charset="0"/>
                          </a:rPr>
                          <m:t>𝐓</m:t>
                        </m:r>
                      </m:e>
                      <m:sup>
                        <m:r>
                          <a:rPr lang="en-US" sz="4000" b="1">
                            <a:latin typeface="Cambria Math"/>
                            <a:cs typeface="Times New Roman" panose="02020603050405020304" pitchFamily="18" charset="0"/>
                          </a:rPr>
                          <m:t>−</m:t>
                        </m:r>
                        <m:r>
                          <a:rPr lang="en-US" sz="4000" b="1">
                            <a:latin typeface="Cambria Math"/>
                            <a:cs typeface="Times New Roman" panose="02020603050405020304" pitchFamily="18" charset="0"/>
                          </a:rPr>
                          <m:t>𝟏</m:t>
                        </m:r>
                      </m:sup>
                    </m:sSup>
                    <m:r>
                      <a:rPr lang="en-US" sz="4000" b="1">
                        <a:latin typeface="Cambria Math"/>
                        <a:cs typeface="Times New Roman" panose="02020603050405020304" pitchFamily="18" charset="0"/>
                      </a:rPr>
                      <m:t>] </m:t>
                    </m:r>
                  </m:oMath>
                </a14:m>
                <a:endParaRPr lang="en-IN" sz="4000" b="1" dirty="0">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22002" y="808839"/>
                <a:ext cx="11752732" cy="3908955"/>
              </a:xfrm>
              <a:prstGeom prst="rect">
                <a:avLst/>
              </a:prstGeom>
              <a:blipFill>
                <a:blip r:embed="rId2"/>
                <a:stretch>
                  <a:fillRect l="-1867" t="-2652"/>
                </a:stretch>
              </a:blipFill>
            </p:spPr>
            <p:txBody>
              <a:bodyPr/>
              <a:lstStyle/>
              <a:p>
                <a:r>
                  <a:rPr lang="en-US">
                    <a:noFill/>
                  </a:rPr>
                  <a:t> </a:t>
                </a:r>
              </a:p>
            </p:txBody>
          </p:sp>
        </mc:Fallback>
      </mc:AlternateContent>
    </p:spTree>
    <p:extLst>
      <p:ext uri="{BB962C8B-B14F-4D97-AF65-F5344CB8AC3E}">
        <p14:creationId xmlns:p14="http://schemas.microsoft.com/office/powerpoint/2010/main" val="229567148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219634" y="969167"/>
            <a:ext cx="11752732" cy="5262403"/>
          </a:xfrm>
          <a:prstGeom prst="rect">
            <a:avLst/>
          </a:prstGeom>
          <a:noFill/>
        </p:spPr>
        <p:txBody>
          <a:bodyPr wrap="square" rtlCol="0">
            <a:spAutoFit/>
          </a:bodyPr>
          <a:lstStyle/>
          <a:p>
            <a:r>
              <a:rPr lang="en-US" sz="3733" b="1" dirty="0" err="1">
                <a:solidFill>
                  <a:srgbClr val="FFFF00"/>
                </a:solidFill>
                <a:latin typeface="Kruti Dev 010" pitchFamily="2" charset="0"/>
                <a:cs typeface="Times New Roman" panose="02020603050405020304" pitchFamily="18" charset="0"/>
              </a:rPr>
              <a:t>nzoksa</a:t>
            </a:r>
            <a:r>
              <a:rPr lang="en-US" sz="3733" b="1" dirty="0">
                <a:solidFill>
                  <a:srgbClr val="FFFF00"/>
                </a:solidFill>
                <a:latin typeface="Kruti Dev 010" pitchFamily="2" charset="0"/>
                <a:cs typeface="Times New Roman" panose="02020603050405020304" pitchFamily="18" charset="0"/>
              </a:rPr>
              <a:t> dk </a:t>
            </a:r>
            <a:r>
              <a:rPr lang="en-US" sz="3733" b="1" dirty="0" err="1">
                <a:solidFill>
                  <a:srgbClr val="FFFF00"/>
                </a:solidFill>
                <a:latin typeface="Kruti Dev 010" pitchFamily="2" charset="0"/>
                <a:cs typeface="Times New Roman" panose="02020603050405020304" pitchFamily="18" charset="0"/>
              </a:rPr>
              <a:t>og</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xq.k</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ftlds</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dkj.k</a:t>
            </a:r>
            <a:r>
              <a:rPr lang="en-US" sz="3733" b="1" dirty="0">
                <a:solidFill>
                  <a:srgbClr val="FFFF00"/>
                </a:solidFill>
                <a:latin typeface="Kruti Dev 010" pitchFamily="2" charset="0"/>
                <a:cs typeface="Times New Roman" panose="02020603050405020304" pitchFamily="18" charset="0"/>
              </a:rPr>
              <a:t> ;s </a:t>
            </a:r>
            <a:r>
              <a:rPr lang="en-US" sz="3733" b="1" dirty="0" err="1">
                <a:solidFill>
                  <a:srgbClr val="FFFF00"/>
                </a:solidFill>
                <a:latin typeface="Kruti Dev 010" pitchFamily="2" charset="0"/>
                <a:cs typeface="Times New Roman" panose="02020603050405020304" pitchFamily="18" charset="0"/>
              </a:rPr>
              <a:t>viuh</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fHkUu</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ijrksa</a:t>
            </a:r>
            <a:r>
              <a:rPr lang="en-US" sz="3733" b="1" dirty="0">
                <a:solidFill>
                  <a:srgbClr val="FFFF00"/>
                </a:solidFill>
                <a:latin typeface="Kruti Dev 010" pitchFamily="2" charset="0"/>
                <a:cs typeface="Times New Roman" panose="02020603050405020304" pitchFamily="18" charset="0"/>
              </a:rPr>
              <a:t> ds </a:t>
            </a:r>
            <a:r>
              <a:rPr lang="en-US" sz="3733" b="1" dirty="0" err="1">
                <a:solidFill>
                  <a:srgbClr val="FFFF00"/>
                </a:solidFill>
                <a:latin typeface="Kruti Dev 010" pitchFamily="2" charset="0"/>
                <a:cs typeface="Times New Roman" panose="02020603050405020304" pitchFamily="18" charset="0"/>
              </a:rPr>
              <a:t>chp</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lkis</a:t>
            </a:r>
            <a:r>
              <a:rPr lang="en-US" sz="3733" b="1" dirty="0">
                <a:solidFill>
                  <a:srgbClr val="FFFF00"/>
                </a:solidFill>
                <a:latin typeface="Kruti Dev 010" pitchFamily="2" charset="0"/>
                <a:cs typeface="Times New Roman" panose="02020603050405020304" pitchFamily="18" charset="0"/>
              </a:rPr>
              <a:t>{k </a:t>
            </a:r>
            <a:r>
              <a:rPr lang="en-US" sz="3733" b="1" dirty="0" err="1">
                <a:solidFill>
                  <a:srgbClr val="FFFF00"/>
                </a:solidFill>
                <a:latin typeface="Kruti Dev 010" pitchFamily="2" charset="0"/>
                <a:cs typeface="Times New Roman" panose="02020603050405020304" pitchFamily="18" charset="0"/>
              </a:rPr>
              <a:t>xfr</a:t>
            </a:r>
            <a:r>
              <a:rPr lang="en-US" sz="3733" b="1" dirty="0">
                <a:solidFill>
                  <a:srgbClr val="FFFF00"/>
                </a:solidFill>
                <a:latin typeface="Kruti Dev 010" pitchFamily="2" charset="0"/>
                <a:cs typeface="Times New Roman" panose="02020603050405020304" pitchFamily="18" charset="0"/>
              </a:rPr>
              <a:t> dk </a:t>
            </a:r>
            <a:r>
              <a:rPr lang="en-US" sz="3733" b="1" dirty="0" err="1">
                <a:solidFill>
                  <a:srgbClr val="FFFF00"/>
                </a:solidFill>
                <a:latin typeface="Kruti Dev 010" pitchFamily="2" charset="0"/>
                <a:cs typeface="Times New Roman" panose="02020603050405020304" pitchFamily="18" charset="0"/>
              </a:rPr>
              <a:t>fojks</a:t>
            </a:r>
            <a:r>
              <a:rPr lang="en-US" sz="3733" b="1" dirty="0">
                <a:solidFill>
                  <a:srgbClr val="FFFF00"/>
                </a:solidFill>
                <a:latin typeface="Kruti Dev 010" pitchFamily="2" charset="0"/>
                <a:cs typeface="Times New Roman" panose="02020603050405020304" pitchFamily="18" charset="0"/>
              </a:rPr>
              <a:t>/k </a:t>
            </a:r>
            <a:r>
              <a:rPr lang="en-US" sz="3733" b="1" dirty="0" err="1">
                <a:solidFill>
                  <a:srgbClr val="FFFF00"/>
                </a:solidFill>
                <a:latin typeface="Kruti Dev 010" pitchFamily="2" charset="0"/>
                <a:cs typeface="Times New Roman" panose="02020603050405020304" pitchFamily="18" charset="0"/>
              </a:rPr>
              <a:t>djrs</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gS</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dgykrh</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gSA</a:t>
            </a:r>
            <a:endParaRPr lang="en-IN" sz="3733" b="1" dirty="0">
              <a:solidFill>
                <a:srgbClr val="FFFF00"/>
              </a:solidFill>
              <a:latin typeface="Times New Roman" panose="02020603050405020304" pitchFamily="18" charset="0"/>
              <a:cs typeface="Times New Roman" panose="02020603050405020304" pitchFamily="18" charset="0"/>
            </a:endParaRPr>
          </a:p>
          <a:p>
            <a:r>
              <a:rPr lang="en-US" sz="3733" b="1" dirty="0">
                <a:solidFill>
                  <a:srgbClr val="FFFF00"/>
                </a:solidFill>
                <a:latin typeface="Times New Roman" panose="02020603050405020304" pitchFamily="18" charset="0"/>
                <a:cs typeface="Times New Roman" panose="02020603050405020304" pitchFamily="18" charset="0"/>
              </a:rPr>
              <a:t>The property of liquids due, to which they oppose the relative motion between their different layers, is called</a:t>
            </a:r>
          </a:p>
          <a:p>
            <a:pPr marL="685783" indent="-685783">
              <a:buAutoNum type="alphaLcParenBoth"/>
            </a:pPr>
            <a:r>
              <a:rPr lang="en-IN" sz="3733" b="1" dirty="0">
                <a:latin typeface="Times New Roman" panose="02020603050405020304" pitchFamily="18" charset="0"/>
                <a:cs typeface="Times New Roman" panose="02020603050405020304" pitchFamily="18" charset="0"/>
              </a:rPr>
              <a:t> Surface tension/</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ruko</a:t>
            </a:r>
            <a:endParaRPr lang="en-IN" sz="3733" b="1" dirty="0">
              <a:latin typeface="Kruti Dev 010" pitchFamily="2"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(b) viscosity/</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kurk</a:t>
            </a:r>
            <a:r>
              <a:rPr lang="en-IN" sz="3733" b="1" dirty="0">
                <a:latin typeface="Kruti Dev 010" pitchFamily="2" charset="0"/>
                <a:cs typeface="Times New Roman" panose="02020603050405020304" pitchFamily="18" charset="0"/>
              </a:rPr>
              <a:t> </a:t>
            </a:r>
          </a:p>
          <a:p>
            <a:r>
              <a:rPr lang="en-IN" sz="3733" b="1" dirty="0">
                <a:latin typeface="Times New Roman" panose="02020603050405020304" pitchFamily="18" charset="0"/>
                <a:cs typeface="Times New Roman" panose="02020603050405020304" pitchFamily="18" charset="0"/>
              </a:rPr>
              <a:t>(c) elasticity  /</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izR;kLFkrk</a:t>
            </a:r>
            <a:r>
              <a:rPr lang="en-IN" sz="3733" b="1" dirty="0">
                <a:latin typeface="Kruti Dev 010" pitchFamily="2" charset="0"/>
                <a:cs typeface="Times New Roman" panose="02020603050405020304" pitchFamily="18" charset="0"/>
              </a:rPr>
              <a:t> </a:t>
            </a:r>
          </a:p>
          <a:p>
            <a:r>
              <a:rPr lang="en-IN" sz="3733" b="1" dirty="0">
                <a:latin typeface="Times New Roman" panose="02020603050405020304" pitchFamily="18" charset="0"/>
                <a:cs typeface="Times New Roman" panose="02020603050405020304" pitchFamily="18" charset="0"/>
              </a:rPr>
              <a:t>(d) none of these/</a:t>
            </a:r>
            <a:r>
              <a:rPr lang="en-IN" sz="3733" b="1" dirty="0" err="1">
                <a:latin typeface="Kruti Dev 010" pitchFamily="2" charset="0"/>
                <a:cs typeface="Times New Roman" panose="02020603050405020304" pitchFamily="18" charset="0"/>
              </a:rPr>
              <a:t>buesa</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ls</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dksbZ</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ugha</a:t>
            </a:r>
            <a:r>
              <a:rPr lang="en-IN" sz="3733" b="1" dirty="0">
                <a:latin typeface="Kruti Dev 010" pitchFamily="2" charset="0"/>
                <a:cs typeface="Times New Roman" panose="02020603050405020304" pitchFamily="18" charset="0"/>
              </a:rPr>
              <a:t> </a:t>
            </a:r>
          </a:p>
          <a:p>
            <a:endParaRPr lang="en-US" sz="3733"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6501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236593" y="6302326"/>
            <a:ext cx="1842868" cy="351692"/>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Bookman Old Style" panose="02050604050505020204" pitchFamily="18" charset="0"/>
              </a:rPr>
              <a:t>Sonu</a:t>
            </a:r>
            <a:r>
              <a:rPr lang="en-US" sz="2800" b="1" dirty="0">
                <a:latin typeface="Bookman Old Style" panose="02050604050505020204" pitchFamily="18" charset="0"/>
              </a:rPr>
              <a:t> Sir</a:t>
            </a:r>
          </a:p>
        </p:txBody>
      </p:sp>
      <p:sp>
        <p:nvSpPr>
          <p:cNvPr id="5" name="Rectangle 4"/>
          <p:cNvSpPr/>
          <p:nvPr/>
        </p:nvSpPr>
        <p:spPr>
          <a:xfrm>
            <a:off x="112543" y="6119446"/>
            <a:ext cx="1589649" cy="463062"/>
          </a:xfrm>
          <a:prstGeom prst="rect">
            <a:avLst/>
          </a:prstGeom>
          <a:solidFill>
            <a:srgbClr val="00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Bookman Old Style" panose="02050604050505020204" pitchFamily="18" charset="0"/>
              </a:rPr>
              <a:t>Physics</a:t>
            </a:r>
          </a:p>
        </p:txBody>
      </p:sp>
      <p:sp>
        <p:nvSpPr>
          <p:cNvPr id="9" name="TextBox 8">
            <a:extLst>
              <a:ext uri="{FF2B5EF4-FFF2-40B4-BE49-F238E27FC236}">
                <a16:creationId xmlns:a16="http://schemas.microsoft.com/office/drawing/2014/main" id="{CCE032AC-11D0-58CA-6CE1-8D0005B680E7}"/>
              </a:ext>
            </a:extLst>
          </p:cNvPr>
          <p:cNvSpPr txBox="1"/>
          <p:nvPr/>
        </p:nvSpPr>
        <p:spPr>
          <a:xfrm>
            <a:off x="5903515" y="975143"/>
            <a:ext cx="6175946" cy="5693866"/>
          </a:xfrm>
          <a:prstGeom prst="rect">
            <a:avLst/>
          </a:prstGeom>
          <a:noFill/>
        </p:spPr>
        <p:txBody>
          <a:bodyPr wrap="square">
            <a:spAutoFit/>
          </a:bodyPr>
          <a:lstStyle/>
          <a:p>
            <a:pPr algn="l" fontAlgn="base"/>
            <a:r>
              <a:rPr lang="en-US" sz="2600" b="1" i="0" dirty="0">
                <a:effectLst/>
                <a:latin typeface="Bookman Old Style" panose="02050604050505020204" pitchFamily="18" charset="0"/>
              </a:rPr>
              <a:t>1 Nautical Mile is equal to</a:t>
            </a:r>
            <a:r>
              <a:rPr lang="en-US" sz="2600" b="1" dirty="0">
                <a:latin typeface="Bookman Old Style" panose="02050604050505020204" pitchFamily="18" charset="0"/>
              </a:rPr>
              <a:t/>
            </a:r>
            <a:br>
              <a:rPr lang="en-US" sz="2600" b="1" dirty="0">
                <a:latin typeface="Bookman Old Style" panose="02050604050505020204" pitchFamily="18" charset="0"/>
              </a:rPr>
            </a:br>
            <a:r>
              <a:rPr lang="en-US" sz="2600" b="1" i="0" dirty="0">
                <a:effectLst/>
                <a:latin typeface="Bookman Old Style" panose="02050604050505020204" pitchFamily="18" charset="0"/>
              </a:rPr>
              <a:t>(A) 1.6 km</a:t>
            </a:r>
          </a:p>
          <a:p>
            <a:pPr algn="l" fontAlgn="base"/>
            <a:r>
              <a:rPr lang="en-US" sz="2600" b="1" i="0" dirty="0">
                <a:effectLst/>
                <a:latin typeface="Bookman Old Style" panose="02050604050505020204" pitchFamily="18" charset="0"/>
              </a:rPr>
              <a:t>(B) 1.853 km</a:t>
            </a:r>
          </a:p>
          <a:p>
            <a:pPr algn="l" fontAlgn="base"/>
            <a:r>
              <a:rPr lang="en-US" sz="2600" b="1" i="0" dirty="0">
                <a:effectLst/>
                <a:latin typeface="Bookman Old Style" panose="02050604050505020204" pitchFamily="18" charset="0"/>
              </a:rPr>
              <a:t>(C) 1 km</a:t>
            </a:r>
          </a:p>
          <a:p>
            <a:pPr fontAlgn="base"/>
            <a:r>
              <a:rPr lang="en-US" sz="2600" b="1" i="0" dirty="0">
                <a:effectLst/>
                <a:latin typeface="Bookman Old Style" panose="02050604050505020204" pitchFamily="18" charset="0"/>
              </a:rPr>
              <a:t>(D) 1 ft</a:t>
            </a:r>
          </a:p>
          <a:p>
            <a:pPr fontAlgn="base"/>
            <a:endParaRPr lang="en-US" sz="2600" b="1" i="0" dirty="0">
              <a:effectLst/>
              <a:latin typeface="Bookman Old Style" panose="02050604050505020204" pitchFamily="18" charset="0"/>
            </a:endParaRPr>
          </a:p>
          <a:p>
            <a:pPr fontAlgn="base"/>
            <a:r>
              <a:rPr lang="hi-IN" sz="2600" b="1" dirty="0">
                <a:solidFill>
                  <a:srgbClr val="FFFF00"/>
                </a:solidFill>
                <a:latin typeface="Bookman Old Style" panose="02050604050505020204" pitchFamily="18" charset="0"/>
              </a:rPr>
              <a:t>1 समुद्री मील किसके बराबर है?</a:t>
            </a:r>
            <a:br>
              <a:rPr lang="hi-IN" sz="2600" b="1" dirty="0">
                <a:solidFill>
                  <a:srgbClr val="FFFF00"/>
                </a:solidFill>
                <a:latin typeface="Bookman Old Style" panose="02050604050505020204" pitchFamily="18" charset="0"/>
              </a:rPr>
            </a:br>
            <a:r>
              <a:rPr lang="hi-IN" sz="2600" b="1" dirty="0">
                <a:solidFill>
                  <a:srgbClr val="FFFF00"/>
                </a:solidFill>
                <a:latin typeface="Bookman Old Style" panose="02050604050505020204" pitchFamily="18" charset="0"/>
              </a:rPr>
              <a:t>(</a:t>
            </a:r>
            <a:r>
              <a:rPr lang="en-US" sz="2600" b="1" dirty="0">
                <a:solidFill>
                  <a:srgbClr val="FFFF00"/>
                </a:solidFill>
                <a:latin typeface="Bookman Old Style" panose="02050604050505020204" pitchFamily="18" charset="0"/>
              </a:rPr>
              <a:t>A) 1.6 </a:t>
            </a:r>
            <a:r>
              <a:rPr lang="hi-IN" sz="2600" b="1" dirty="0">
                <a:solidFill>
                  <a:srgbClr val="FFFF00"/>
                </a:solidFill>
                <a:latin typeface="Bookman Old Style" panose="02050604050505020204" pitchFamily="18" charset="0"/>
              </a:rPr>
              <a:t>किमी
(</a:t>
            </a:r>
            <a:r>
              <a:rPr lang="en-US" sz="2600" b="1" dirty="0">
                <a:solidFill>
                  <a:srgbClr val="FFFF00"/>
                </a:solidFill>
                <a:latin typeface="Bookman Old Style" panose="02050604050505020204" pitchFamily="18" charset="0"/>
              </a:rPr>
              <a:t>b) 1.853 </a:t>
            </a:r>
            <a:r>
              <a:rPr lang="hi-IN" sz="2600" b="1" dirty="0">
                <a:solidFill>
                  <a:srgbClr val="FFFF00"/>
                </a:solidFill>
                <a:latin typeface="Bookman Old Style" panose="02050604050505020204" pitchFamily="18" charset="0"/>
              </a:rPr>
              <a:t>किमी
(</a:t>
            </a:r>
            <a:r>
              <a:rPr lang="en-US" sz="2600" b="1" dirty="0">
                <a:solidFill>
                  <a:srgbClr val="FFFF00"/>
                </a:solidFill>
                <a:latin typeface="Bookman Old Style" panose="02050604050505020204" pitchFamily="18" charset="0"/>
              </a:rPr>
              <a:t>C) 1 </a:t>
            </a:r>
            <a:r>
              <a:rPr lang="hi-IN" sz="2600" b="1" dirty="0">
                <a:solidFill>
                  <a:srgbClr val="FFFF00"/>
                </a:solidFill>
                <a:latin typeface="Bookman Old Style" panose="02050604050505020204" pitchFamily="18" charset="0"/>
              </a:rPr>
              <a:t>किमी
(</a:t>
            </a:r>
            <a:r>
              <a:rPr lang="en-US" sz="2600" b="1" dirty="0">
                <a:solidFill>
                  <a:srgbClr val="FFFF00"/>
                </a:solidFill>
                <a:latin typeface="Bookman Old Style" panose="02050604050505020204" pitchFamily="18" charset="0"/>
              </a:rPr>
              <a:t>D) 1 ft</a:t>
            </a:r>
            <a:r>
              <a:rPr lang="hi-IN" sz="2600" b="1" dirty="0">
                <a:latin typeface="Bookman Old Style" panose="02050604050505020204" pitchFamily="18" charset="0"/>
              </a:rPr>
              <a:t>
</a:t>
            </a:r>
            <a:endParaRPr lang="en-US" sz="2600" b="1" dirty="0">
              <a:latin typeface="Bookman Old Style" panose="02050604050505020204" pitchFamily="18" charset="0"/>
            </a:endParaRPr>
          </a:p>
          <a:p>
            <a:pPr fontAlgn="base"/>
            <a:r>
              <a:rPr lang="hi-IN" sz="2600" b="1" dirty="0">
                <a:latin typeface="Bookman Old Style" panose="02050604050505020204" pitchFamily="18" charset="0"/>
              </a:rPr>
              <a:t>
</a:t>
            </a:r>
            <a:endParaRPr lang="en-US" sz="2600" b="1" i="0" dirty="0">
              <a:effectLst/>
              <a:latin typeface="Bookman Old Style" panose="02050604050505020204" pitchFamily="18" charset="0"/>
            </a:endParaRPr>
          </a:p>
        </p:txBody>
      </p:sp>
      <p:pic>
        <p:nvPicPr>
          <p:cNvPr id="9218" name="Picture 2" descr="Beach Sea Computer file - Beach and the sea png download - 1341 ...">
            <a:extLst>
              <a:ext uri="{FF2B5EF4-FFF2-40B4-BE49-F238E27FC236}">
                <a16:creationId xmlns:a16="http://schemas.microsoft.com/office/drawing/2014/main" id="{FB42606B-0D89-AC4C-C823-D1C93D77A0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812" y="1869391"/>
            <a:ext cx="4397728" cy="2319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03342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322002" y="808839"/>
            <a:ext cx="11752732" cy="3539046"/>
          </a:xfrm>
          <a:prstGeom prst="rect">
            <a:avLst/>
          </a:prstGeom>
          <a:noFill/>
        </p:spPr>
        <p:txBody>
          <a:bodyPr wrap="square" rtlCol="0">
            <a:spAutoFit/>
          </a:bodyPr>
          <a:lstStyle/>
          <a:p>
            <a:r>
              <a:rPr lang="en-US" sz="3733" b="1" dirty="0" err="1">
                <a:solidFill>
                  <a:srgbClr val="FFFF00"/>
                </a:solidFill>
                <a:latin typeface="Kruti Dev 010" pitchFamily="2" charset="0"/>
                <a:cs typeface="Times New Roman" panose="02020603050405020304" pitchFamily="18" charset="0"/>
              </a:rPr>
              <a:t>nzoksa</a:t>
            </a:r>
            <a:r>
              <a:rPr lang="en-US" sz="3733" b="1" dirty="0">
                <a:solidFill>
                  <a:srgbClr val="FFFF00"/>
                </a:solidFill>
                <a:latin typeface="Kruti Dev 010" pitchFamily="2" charset="0"/>
                <a:cs typeface="Times New Roman" panose="02020603050405020304" pitchFamily="18" charset="0"/>
              </a:rPr>
              <a:t> dk </a:t>
            </a:r>
            <a:r>
              <a:rPr lang="en-US" sz="3733" b="1" dirty="0" err="1">
                <a:solidFill>
                  <a:srgbClr val="FFFF00"/>
                </a:solidFill>
                <a:latin typeface="Kruti Dev 010" pitchFamily="2" charset="0"/>
                <a:cs typeface="Times New Roman" panose="02020603050405020304" pitchFamily="18" charset="0"/>
              </a:rPr>
              <a:t>izeq</a:t>
            </a:r>
            <a:r>
              <a:rPr lang="en-US" sz="3733" b="1" dirty="0">
                <a:solidFill>
                  <a:srgbClr val="FFFF00"/>
                </a:solidFill>
                <a:latin typeface="Kruti Dev 010" pitchFamily="2" charset="0"/>
                <a:cs typeface="Times New Roman" panose="02020603050405020304" pitchFamily="18" charset="0"/>
              </a:rPr>
              <a:t>[k </a:t>
            </a:r>
            <a:r>
              <a:rPr lang="en-US" sz="3733" b="1" dirty="0" err="1">
                <a:solidFill>
                  <a:srgbClr val="FFFF00"/>
                </a:solidFill>
                <a:latin typeface="Kruti Dev 010" pitchFamily="2" charset="0"/>
                <a:cs typeface="Times New Roman" panose="02020603050405020304" pitchFamily="18" charset="0"/>
              </a:rPr>
              <a:t>yk</a:t>
            </a:r>
            <a:r>
              <a:rPr lang="en-US" sz="3733" b="1" dirty="0">
                <a:solidFill>
                  <a:srgbClr val="FFFF00"/>
                </a:solidFill>
                <a:latin typeface="Kruti Dev 010" pitchFamily="2" charset="0"/>
                <a:cs typeface="Times New Roman" panose="02020603050405020304" pitchFamily="18" charset="0"/>
              </a:rPr>
              <a:t>{</a:t>
            </a:r>
            <a:r>
              <a:rPr lang="en-US" sz="3733" b="1" dirty="0" err="1">
                <a:solidFill>
                  <a:srgbClr val="FFFF00"/>
                </a:solidFill>
                <a:latin typeface="Kruti Dev 010" pitchFamily="2" charset="0"/>
                <a:cs typeface="Times New Roman" panose="02020603050405020304" pitchFamily="18" charset="0"/>
              </a:rPr>
              <a:t>kdf.kd</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xq.k</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gSA</a:t>
            </a:r>
            <a:endParaRPr lang="en-IN" sz="3733" b="1" dirty="0">
              <a:solidFill>
                <a:srgbClr val="FFFF00"/>
              </a:solidFill>
              <a:latin typeface="Times New Roman" panose="02020603050405020304" pitchFamily="18" charset="0"/>
              <a:cs typeface="Times New Roman" panose="02020603050405020304" pitchFamily="18" charset="0"/>
            </a:endParaRPr>
          </a:p>
          <a:p>
            <a:r>
              <a:rPr lang="en-US" sz="3733" b="1" dirty="0">
                <a:solidFill>
                  <a:srgbClr val="FFFF00"/>
                </a:solidFill>
                <a:latin typeface="Times New Roman" panose="02020603050405020304" pitchFamily="18" charset="0"/>
                <a:cs typeface="Times New Roman" panose="02020603050405020304" pitchFamily="18" charset="0"/>
              </a:rPr>
              <a:t>The main characteristic property of liquid is </a:t>
            </a:r>
          </a:p>
          <a:p>
            <a:r>
              <a:rPr lang="en-IN" sz="3733" b="1" dirty="0">
                <a:latin typeface="Times New Roman" panose="02020603050405020304" pitchFamily="18" charset="0"/>
                <a:cs typeface="Times New Roman" panose="02020603050405020304" pitchFamily="18" charset="0"/>
              </a:rPr>
              <a:t>(a) elasticity  /</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izR;kLFkrk</a:t>
            </a:r>
            <a:r>
              <a:rPr lang="en-IN" sz="3733" b="1" dirty="0">
                <a:latin typeface="Kruti Dev 010" pitchFamily="2" charset="0"/>
                <a:cs typeface="Times New Roman" panose="02020603050405020304" pitchFamily="18" charset="0"/>
              </a:rPr>
              <a:t> </a:t>
            </a:r>
          </a:p>
          <a:p>
            <a:r>
              <a:rPr lang="en-IN" sz="3733" b="1" dirty="0">
                <a:latin typeface="Times New Roman" panose="02020603050405020304" pitchFamily="18" charset="0"/>
                <a:cs typeface="Times New Roman" panose="02020603050405020304" pitchFamily="18" charset="0"/>
              </a:rPr>
              <a:t>(b) Liquidity /</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rjyrk</a:t>
            </a:r>
            <a:r>
              <a:rPr lang="en-IN" sz="3733" b="1" dirty="0">
                <a:latin typeface="Kruti Dev 010" pitchFamily="2" charset="0"/>
                <a:cs typeface="Times New Roman" panose="02020603050405020304" pitchFamily="18" charset="0"/>
              </a:rPr>
              <a:t> </a:t>
            </a:r>
          </a:p>
          <a:p>
            <a:r>
              <a:rPr lang="en-IN" sz="3733" b="1" dirty="0">
                <a:latin typeface="Times New Roman" panose="02020603050405020304" pitchFamily="18" charset="0"/>
                <a:cs typeface="Times New Roman" panose="02020603050405020304" pitchFamily="18" charset="0"/>
              </a:rPr>
              <a:t>(c) amorphousness  /</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vkdkjghurk</a:t>
            </a:r>
            <a:r>
              <a:rPr lang="en-IN" sz="3733" b="1" dirty="0">
                <a:latin typeface="Kruti Dev 010" pitchFamily="2" charset="0"/>
                <a:cs typeface="Times New Roman" panose="02020603050405020304" pitchFamily="18" charset="0"/>
              </a:rPr>
              <a:t> </a:t>
            </a:r>
          </a:p>
          <a:p>
            <a:r>
              <a:rPr lang="en-IN" sz="3733" b="1" dirty="0">
                <a:latin typeface="Times New Roman" panose="02020603050405020304" pitchFamily="18" charset="0"/>
                <a:cs typeface="Times New Roman" panose="02020603050405020304" pitchFamily="18" charset="0"/>
              </a:rPr>
              <a:t>(d) Volume conservation/ </a:t>
            </a:r>
            <a:r>
              <a:rPr lang="en-IN" sz="3733" b="1" dirty="0" err="1">
                <a:latin typeface="Kruti Dev 010" pitchFamily="2" charset="0"/>
                <a:cs typeface="Times New Roman" panose="02020603050405020304" pitchFamily="18" charset="0"/>
              </a:rPr>
              <a:t>vk;ru</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laj</a:t>
            </a:r>
            <a:r>
              <a:rPr lang="en-IN" sz="3733" b="1" dirty="0">
                <a:latin typeface="Kruti Dev 010" pitchFamily="2" charset="0"/>
                <a:cs typeface="Times New Roman" panose="02020603050405020304" pitchFamily="18" charset="0"/>
              </a:rPr>
              <a:t>{</a:t>
            </a:r>
            <a:r>
              <a:rPr lang="en-IN" sz="3733" b="1" dirty="0" err="1">
                <a:latin typeface="Kruti Dev 010" pitchFamily="2" charset="0"/>
                <a:cs typeface="Times New Roman" panose="02020603050405020304" pitchFamily="18" charset="0"/>
              </a:rPr>
              <a:t>k.k</a:t>
            </a:r>
            <a:r>
              <a:rPr lang="en-IN" sz="3733" b="1" dirty="0">
                <a:latin typeface="Kruti Dev 010" pitchFamily="2" charset="0"/>
                <a:cs typeface="Times New Roman" panose="02020603050405020304" pitchFamily="18" charset="0"/>
              </a:rPr>
              <a:t> </a:t>
            </a:r>
          </a:p>
        </p:txBody>
      </p:sp>
    </p:spTree>
    <p:extLst>
      <p:ext uri="{BB962C8B-B14F-4D97-AF65-F5344CB8AC3E}">
        <p14:creationId xmlns:p14="http://schemas.microsoft.com/office/powerpoint/2010/main" val="126077585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219634" y="1085025"/>
            <a:ext cx="11752732" cy="4687950"/>
          </a:xfrm>
          <a:prstGeom prst="rect">
            <a:avLst/>
          </a:prstGeom>
          <a:noFill/>
        </p:spPr>
        <p:txBody>
          <a:bodyPr wrap="square" rtlCol="0">
            <a:spAutoFit/>
          </a:bodyPr>
          <a:lstStyle/>
          <a:p>
            <a:r>
              <a:rPr lang="en-US" sz="3733" b="1" dirty="0">
                <a:solidFill>
                  <a:srgbClr val="FFFF00"/>
                </a:solidFill>
                <a:latin typeface="Kruti Dev 010" pitchFamily="2" charset="0"/>
                <a:cs typeface="Times New Roman" panose="02020603050405020304" pitchFamily="18" charset="0"/>
              </a:rPr>
              <a:t>;</a:t>
            </a:r>
            <a:r>
              <a:rPr lang="en-US" sz="3733" b="1" dirty="0" err="1">
                <a:solidFill>
                  <a:srgbClr val="FFFF00"/>
                </a:solidFill>
                <a:latin typeface="Kruti Dev 010" pitchFamily="2" charset="0"/>
                <a:cs typeface="Times New Roman" panose="02020603050405020304" pitchFamily="18" charset="0"/>
              </a:rPr>
              <a:t>fn</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fdlh</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fcUnq</a:t>
            </a:r>
            <a:r>
              <a:rPr lang="en-US" sz="3733" b="1" dirty="0">
                <a:solidFill>
                  <a:srgbClr val="FFFF00"/>
                </a:solidFill>
                <a:latin typeface="Kruti Dev 010" pitchFamily="2" charset="0"/>
                <a:cs typeface="Times New Roman" panose="02020603050405020304" pitchFamily="18" charset="0"/>
              </a:rPr>
              <a:t> ls </a:t>
            </a:r>
            <a:r>
              <a:rPr lang="en-US" sz="3733" b="1" dirty="0" err="1">
                <a:solidFill>
                  <a:srgbClr val="FFFF00"/>
                </a:solidFill>
                <a:latin typeface="Kruti Dev 010" pitchFamily="2" charset="0"/>
                <a:cs typeface="Times New Roman" panose="02020603050405020304" pitchFamily="18" charset="0"/>
              </a:rPr>
              <a:t>gksdj</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tkus</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okys</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izR;sd</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d.k</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leku</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ekXkZ</a:t>
            </a:r>
            <a:r>
              <a:rPr lang="en-US" sz="3733" b="1" dirty="0">
                <a:solidFill>
                  <a:srgbClr val="FFFF00"/>
                </a:solidFill>
                <a:latin typeface="Kruti Dev 010" pitchFamily="2" charset="0"/>
                <a:cs typeface="Times New Roman" panose="02020603050405020304" pitchFamily="18" charset="0"/>
              </a:rPr>
              <a:t> ls </a:t>
            </a:r>
            <a:r>
              <a:rPr lang="en-US" sz="3733" b="1" dirty="0" err="1">
                <a:solidFill>
                  <a:srgbClr val="FFFF00"/>
                </a:solidFill>
                <a:latin typeface="Kruti Dev 010" pitchFamily="2" charset="0"/>
                <a:cs typeface="Times New Roman" panose="02020603050405020304" pitchFamily="18" charset="0"/>
              </a:rPr>
              <a:t>tkrk</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gS</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rks</a:t>
            </a:r>
            <a:r>
              <a:rPr lang="en-US" sz="3733" b="1" dirty="0">
                <a:solidFill>
                  <a:srgbClr val="FFFF00"/>
                </a:solidFill>
                <a:latin typeface="Kruti Dev 010" pitchFamily="2" charset="0"/>
                <a:cs typeface="Times New Roman" panose="02020603050405020304" pitchFamily="18" charset="0"/>
              </a:rPr>
              <a:t> bl </a:t>
            </a:r>
            <a:r>
              <a:rPr lang="en-US" sz="3733" b="1" dirty="0" err="1">
                <a:solidFill>
                  <a:srgbClr val="FFFF00"/>
                </a:solidFill>
                <a:latin typeface="Kruti Dev 010" pitchFamily="2" charset="0"/>
                <a:cs typeface="Times New Roman" panose="02020603050405020304" pitchFamily="18" charset="0"/>
              </a:rPr>
              <a:t>izdkj</a:t>
            </a:r>
            <a:r>
              <a:rPr lang="en-US" sz="3733" b="1" dirty="0">
                <a:solidFill>
                  <a:srgbClr val="FFFF00"/>
                </a:solidFill>
                <a:latin typeface="Kruti Dev 010" pitchFamily="2" charset="0"/>
                <a:cs typeface="Times New Roman" panose="02020603050405020304" pitchFamily="18" charset="0"/>
              </a:rPr>
              <a:t> ds </a:t>
            </a:r>
            <a:r>
              <a:rPr lang="en-US" sz="3733" b="1" dirty="0" err="1">
                <a:solidFill>
                  <a:srgbClr val="FFFF00"/>
                </a:solidFill>
                <a:latin typeface="Kruti Dev 010" pitchFamily="2" charset="0"/>
                <a:cs typeface="Times New Roman" panose="02020603050405020304" pitchFamily="18" charset="0"/>
              </a:rPr>
              <a:t>izokg</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dks</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dgk</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tkrk</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gSA</a:t>
            </a:r>
            <a:endParaRPr lang="en-IN" sz="3733" b="1" dirty="0">
              <a:solidFill>
                <a:srgbClr val="FFFF00"/>
              </a:solidFill>
              <a:latin typeface="Times New Roman" panose="02020603050405020304" pitchFamily="18" charset="0"/>
              <a:cs typeface="Times New Roman" panose="02020603050405020304" pitchFamily="18" charset="0"/>
            </a:endParaRPr>
          </a:p>
          <a:p>
            <a:r>
              <a:rPr lang="en-US" sz="3733" b="1" dirty="0">
                <a:solidFill>
                  <a:srgbClr val="FFFF00"/>
                </a:solidFill>
                <a:latin typeface="Times New Roman" panose="02020603050405020304" pitchFamily="18" charset="0"/>
                <a:cs typeface="Times New Roman" panose="02020603050405020304" pitchFamily="18" charset="0"/>
              </a:rPr>
              <a:t>If every particle passing through a point follows the same path, then this type of flow is called</a:t>
            </a:r>
          </a:p>
          <a:p>
            <a:r>
              <a:rPr lang="en-IN" sz="3733" b="1" dirty="0">
                <a:latin typeface="Times New Roman" panose="02020603050405020304" pitchFamily="18" charset="0"/>
                <a:cs typeface="Times New Roman" panose="02020603050405020304" pitchFamily="18" charset="0"/>
              </a:rPr>
              <a:t>(a) linear flow /</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kkjkjs</a:t>
            </a:r>
            <a:r>
              <a:rPr lang="en-IN" sz="3733" b="1" dirty="0">
                <a:latin typeface="Kruti Dev 010" pitchFamily="2" charset="0"/>
                <a:cs typeface="Times New Roman" panose="02020603050405020304" pitchFamily="18" charset="0"/>
              </a:rPr>
              <a:t>[</a:t>
            </a:r>
            <a:r>
              <a:rPr lang="en-IN" sz="3733" b="1" dirty="0" err="1">
                <a:latin typeface="Kruti Dev 010" pitchFamily="2" charset="0"/>
                <a:cs typeface="Times New Roman" panose="02020603050405020304" pitchFamily="18" charset="0"/>
              </a:rPr>
              <a:t>kh</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izokg</a:t>
            </a:r>
            <a:endParaRPr lang="en-IN" sz="3733" b="1" dirty="0">
              <a:latin typeface="Kruti Dev 010" pitchFamily="2"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(b) uncontrolled motion/</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vfu;fU</a:t>
            </a:r>
            <a:r>
              <a:rPr lang="en-IN" sz="3733" b="1" dirty="0">
                <a:latin typeface="Kruti Dev 010" pitchFamily="2" charset="0"/>
                <a:cs typeface="Times New Roman" panose="02020603050405020304" pitchFamily="18" charset="0"/>
              </a:rPr>
              <a:t>=r </a:t>
            </a:r>
            <a:r>
              <a:rPr lang="en-IN" sz="3733" b="1" dirty="0" err="1">
                <a:latin typeface="Kruti Dev 010" pitchFamily="2" charset="0"/>
                <a:cs typeface="Times New Roman" panose="02020603050405020304" pitchFamily="18" charset="0"/>
              </a:rPr>
              <a:t>xfr</a:t>
            </a:r>
            <a:endParaRPr lang="en-IN" sz="3733" b="1" dirty="0">
              <a:latin typeface="Kruti Dev 010" pitchFamily="2"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(c) velocity gradient /</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osx</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izo.krk</a:t>
            </a:r>
            <a:r>
              <a:rPr lang="en-IN" sz="3733" b="1" dirty="0">
                <a:latin typeface="Kruti Dev 010" pitchFamily="2" charset="0"/>
                <a:cs typeface="Times New Roman" panose="02020603050405020304" pitchFamily="18" charset="0"/>
              </a:rPr>
              <a:t> </a:t>
            </a:r>
          </a:p>
          <a:p>
            <a:r>
              <a:rPr lang="en-IN" sz="3733" b="1" dirty="0">
                <a:latin typeface="Times New Roman" panose="02020603050405020304" pitchFamily="18" charset="0"/>
                <a:cs typeface="Times New Roman" panose="02020603050405020304" pitchFamily="18" charset="0"/>
              </a:rPr>
              <a:t>(d) none of these/</a:t>
            </a:r>
            <a:r>
              <a:rPr lang="en-IN" sz="3733" b="1" dirty="0" err="1">
                <a:latin typeface="Kruti Dev 010" pitchFamily="2" charset="0"/>
                <a:cs typeface="Times New Roman" panose="02020603050405020304" pitchFamily="18" charset="0"/>
              </a:rPr>
              <a:t>buesa</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ls</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dksbZ</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ugha</a:t>
            </a:r>
            <a:r>
              <a:rPr lang="en-IN" sz="3733" b="1" dirty="0">
                <a:latin typeface="Kruti Dev 010" pitchFamily="2" charset="0"/>
                <a:cs typeface="Times New Roman" panose="02020603050405020304" pitchFamily="18" charset="0"/>
              </a:rPr>
              <a:t> </a:t>
            </a:r>
          </a:p>
        </p:txBody>
      </p:sp>
    </p:spTree>
    <p:extLst>
      <p:ext uri="{BB962C8B-B14F-4D97-AF65-F5344CB8AC3E}">
        <p14:creationId xmlns:p14="http://schemas.microsoft.com/office/powerpoint/2010/main" val="111995529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322002" y="808839"/>
            <a:ext cx="10616916" cy="4113498"/>
          </a:xfrm>
          <a:prstGeom prst="rect">
            <a:avLst/>
          </a:prstGeom>
          <a:noFill/>
        </p:spPr>
        <p:txBody>
          <a:bodyPr wrap="square" rtlCol="0">
            <a:spAutoFit/>
          </a:bodyPr>
          <a:lstStyle/>
          <a:p>
            <a:r>
              <a:rPr lang="en-US" sz="3733" b="1" dirty="0" err="1">
                <a:solidFill>
                  <a:srgbClr val="FFFF00"/>
                </a:solidFill>
                <a:latin typeface="Kruti Dev 010" pitchFamily="2" charset="0"/>
                <a:cs typeface="Times New Roman" panose="02020603050405020304" pitchFamily="18" charset="0"/>
              </a:rPr>
              <a:t>cjukSyh</a:t>
            </a:r>
            <a:r>
              <a:rPr lang="en-US" sz="3733" b="1" dirty="0">
                <a:solidFill>
                  <a:srgbClr val="FFFF00"/>
                </a:solidFill>
                <a:latin typeface="Kruti Dev 010" pitchFamily="2" charset="0"/>
                <a:cs typeface="Times New Roman" panose="02020603050405020304" pitchFamily="18" charset="0"/>
              </a:rPr>
              <a:t> dk </a:t>
            </a:r>
            <a:r>
              <a:rPr lang="en-US" sz="3733" b="1" dirty="0" err="1">
                <a:solidFill>
                  <a:srgbClr val="FFFF00"/>
                </a:solidFill>
                <a:latin typeface="Kruti Dev 010" pitchFamily="2" charset="0"/>
                <a:cs typeface="Times New Roman" panose="02020603050405020304" pitchFamily="18" charset="0"/>
              </a:rPr>
              <a:t>fl</a:t>
            </a:r>
            <a:r>
              <a:rPr lang="en-US" sz="3733" b="1" dirty="0">
                <a:solidFill>
                  <a:srgbClr val="FFFF00"/>
                </a:solidFill>
                <a:latin typeface="Kruti Dev 010" pitchFamily="2" charset="0"/>
                <a:cs typeface="Times New Roman" panose="02020603050405020304" pitchFamily="18" charset="0"/>
              </a:rPr>
              <a:t>)</a:t>
            </a:r>
            <a:r>
              <a:rPr lang="en-US" sz="3733" b="1" dirty="0" err="1">
                <a:solidFill>
                  <a:srgbClr val="FFFF00"/>
                </a:solidFill>
                <a:latin typeface="Kruti Dev 010" pitchFamily="2" charset="0"/>
                <a:cs typeface="Times New Roman" panose="02020603050405020304" pitchFamily="18" charset="0"/>
              </a:rPr>
              <a:t>kar</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fdlds</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laj</a:t>
            </a:r>
            <a:r>
              <a:rPr lang="en-US" sz="3733" b="1" dirty="0">
                <a:solidFill>
                  <a:srgbClr val="FFFF00"/>
                </a:solidFill>
                <a:latin typeface="Kruti Dev 010" pitchFamily="2" charset="0"/>
                <a:cs typeface="Times New Roman" panose="02020603050405020304" pitchFamily="18" charset="0"/>
              </a:rPr>
              <a:t>{</a:t>
            </a:r>
            <a:r>
              <a:rPr lang="en-US" sz="3733" b="1" dirty="0" err="1">
                <a:solidFill>
                  <a:srgbClr val="FFFF00"/>
                </a:solidFill>
                <a:latin typeface="Kruti Dev 010" pitchFamily="2" charset="0"/>
                <a:cs typeface="Times New Roman" panose="02020603050405020304" pitchFamily="18" charset="0"/>
              </a:rPr>
              <a:t>k.k</a:t>
            </a:r>
            <a:r>
              <a:rPr lang="en-US" sz="3733" b="1" dirty="0">
                <a:solidFill>
                  <a:srgbClr val="FFFF00"/>
                </a:solidFill>
                <a:latin typeface="Kruti Dev 010" pitchFamily="2" charset="0"/>
                <a:cs typeface="Times New Roman" panose="02020603050405020304" pitchFamily="18" charset="0"/>
              </a:rPr>
              <a:t> ds </a:t>
            </a:r>
            <a:r>
              <a:rPr lang="en-US" sz="3733" b="1" dirty="0" err="1">
                <a:solidFill>
                  <a:srgbClr val="FFFF00"/>
                </a:solidFill>
                <a:latin typeface="Kruti Dev 010" pitchFamily="2" charset="0"/>
                <a:cs typeface="Times New Roman" panose="02020603050405020304" pitchFamily="18" charset="0"/>
              </a:rPr>
              <a:t>fu;e</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ij</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vk</a:t>
            </a:r>
            <a:r>
              <a:rPr lang="en-US" sz="3733" b="1" dirty="0">
                <a:solidFill>
                  <a:srgbClr val="FFFF00"/>
                </a:solidFill>
                <a:latin typeface="Kruti Dev 010" pitchFamily="2" charset="0"/>
                <a:cs typeface="Times New Roman" panose="02020603050405020304" pitchFamily="18" charset="0"/>
              </a:rPr>
              <a:t>/</a:t>
            </a:r>
            <a:r>
              <a:rPr lang="en-US" sz="3733" b="1" dirty="0" err="1">
                <a:solidFill>
                  <a:srgbClr val="FFFF00"/>
                </a:solidFill>
                <a:latin typeface="Kruti Dev 010" pitchFamily="2" charset="0"/>
                <a:cs typeface="Times New Roman" panose="02020603050405020304" pitchFamily="18" charset="0"/>
              </a:rPr>
              <a:t>kkfjr</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gSA</a:t>
            </a:r>
            <a:endParaRPr lang="en-IN" sz="3733" b="1" dirty="0">
              <a:solidFill>
                <a:srgbClr val="FFFF00"/>
              </a:solidFill>
              <a:latin typeface="Times New Roman" panose="02020603050405020304" pitchFamily="18" charset="0"/>
              <a:cs typeface="Times New Roman" panose="02020603050405020304" pitchFamily="18" charset="0"/>
            </a:endParaRPr>
          </a:p>
          <a:p>
            <a:r>
              <a:rPr lang="en-US" sz="3733" b="1" dirty="0">
                <a:solidFill>
                  <a:srgbClr val="FFFF00"/>
                </a:solidFill>
                <a:latin typeface="Times New Roman" panose="02020603050405020304" pitchFamily="18" charset="0"/>
                <a:cs typeface="Times New Roman" panose="02020603050405020304" pitchFamily="18" charset="0"/>
              </a:rPr>
              <a:t>Bernoulli’s principle is based on the law of </a:t>
            </a:r>
            <a:r>
              <a:rPr lang="en-US" sz="3733" b="1" dirty="0">
                <a:latin typeface="Times New Roman" panose="02020603050405020304" pitchFamily="18" charset="0"/>
                <a:cs typeface="Times New Roman" panose="02020603050405020304" pitchFamily="18" charset="0"/>
              </a:rPr>
              <a:t>conservation of </a:t>
            </a:r>
          </a:p>
          <a:p>
            <a:r>
              <a:rPr lang="en-IN" sz="3733" b="1" dirty="0">
                <a:latin typeface="Times New Roman" panose="02020603050405020304" pitchFamily="18" charset="0"/>
                <a:cs typeface="Times New Roman" panose="02020603050405020304" pitchFamily="18" charset="0"/>
              </a:rPr>
              <a:t>(a) mass /</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nzO;eku</a:t>
            </a:r>
            <a:endParaRPr lang="en-IN" sz="3733" b="1" dirty="0">
              <a:latin typeface="Kruti Dev 010" pitchFamily="2"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(b) momentum/</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laosx</a:t>
            </a:r>
            <a:endParaRPr lang="en-IN" sz="3733" b="1" dirty="0">
              <a:latin typeface="Kruti Dev 010" pitchFamily="2"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(c) energy /</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ÅtkZ</a:t>
            </a:r>
            <a:endParaRPr lang="en-IN" sz="3733" b="1" dirty="0">
              <a:latin typeface="Kruti Dev 010" pitchFamily="2"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(d) none of these /</a:t>
            </a:r>
            <a:r>
              <a:rPr lang="en-IN" sz="3733" b="1" dirty="0" err="1">
                <a:latin typeface="Kruti Dev 010" pitchFamily="2" charset="0"/>
                <a:cs typeface="Times New Roman" panose="02020603050405020304" pitchFamily="18" charset="0"/>
              </a:rPr>
              <a:t>buesa</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ls</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dksbZ</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ugha</a:t>
            </a:r>
            <a:r>
              <a:rPr lang="en-IN" sz="3733" b="1" dirty="0">
                <a:latin typeface="Kruti Dev 010" pitchFamily="2" charset="0"/>
                <a:cs typeface="Times New Roman" panose="02020603050405020304" pitchFamily="18" charset="0"/>
              </a:rPr>
              <a:t> </a:t>
            </a:r>
          </a:p>
        </p:txBody>
      </p:sp>
    </p:spTree>
    <p:extLst>
      <p:ext uri="{BB962C8B-B14F-4D97-AF65-F5344CB8AC3E}">
        <p14:creationId xmlns:p14="http://schemas.microsoft.com/office/powerpoint/2010/main" val="411697219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322002" y="808839"/>
            <a:ext cx="11752732" cy="4113498"/>
          </a:xfrm>
          <a:prstGeom prst="rect">
            <a:avLst/>
          </a:prstGeom>
          <a:noFill/>
        </p:spPr>
        <p:txBody>
          <a:bodyPr wrap="square" rtlCol="0">
            <a:spAutoFit/>
          </a:bodyPr>
          <a:lstStyle/>
          <a:p>
            <a:r>
              <a:rPr lang="en-US" sz="3733" b="1" dirty="0" err="1">
                <a:solidFill>
                  <a:srgbClr val="FFFF00"/>
                </a:solidFill>
                <a:latin typeface="Kruti Dev 010" pitchFamily="2" charset="0"/>
                <a:cs typeface="Times New Roman" panose="02020603050405020304" pitchFamily="18" charset="0"/>
              </a:rPr>
              <a:t>cjukSyh</a:t>
            </a:r>
            <a:r>
              <a:rPr lang="en-US" sz="3733" b="1" dirty="0">
                <a:solidFill>
                  <a:srgbClr val="FFFF00"/>
                </a:solidFill>
                <a:latin typeface="Kruti Dev 010" pitchFamily="2" charset="0"/>
                <a:cs typeface="Times New Roman" panose="02020603050405020304" pitchFamily="18" charset="0"/>
              </a:rPr>
              <a:t> dk </a:t>
            </a:r>
            <a:r>
              <a:rPr lang="en-US" sz="3733" b="1" dirty="0" err="1">
                <a:solidFill>
                  <a:srgbClr val="FFFF00"/>
                </a:solidFill>
                <a:latin typeface="Kruti Dev 010" pitchFamily="2" charset="0"/>
                <a:cs typeface="Times New Roman" panose="02020603050405020304" pitchFamily="18" charset="0"/>
              </a:rPr>
              <a:t>izes</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rjy</a:t>
            </a:r>
            <a:r>
              <a:rPr lang="en-US" sz="3733" b="1" dirty="0">
                <a:solidFill>
                  <a:srgbClr val="FFFF00"/>
                </a:solidFill>
                <a:latin typeface="Kruti Dev 010" pitchFamily="2" charset="0"/>
                <a:cs typeface="Times New Roman" panose="02020603050405020304" pitchFamily="18" charset="0"/>
              </a:rPr>
              <a:t> dh </a:t>
            </a:r>
            <a:r>
              <a:rPr lang="en-US" sz="3733" b="1" dirty="0" err="1">
                <a:solidFill>
                  <a:srgbClr val="FFFF00"/>
                </a:solidFill>
                <a:latin typeface="Kruti Dev 010" pitchFamily="2" charset="0"/>
                <a:cs typeface="Times New Roman" panose="02020603050405020304" pitchFamily="18" charset="0"/>
              </a:rPr>
              <a:t>xfr</a:t>
            </a:r>
            <a:r>
              <a:rPr lang="en-US" sz="3733" b="1" dirty="0">
                <a:solidFill>
                  <a:srgbClr val="FFFF00"/>
                </a:solidFill>
                <a:latin typeface="Kruti Dev 010" pitchFamily="2" charset="0"/>
                <a:cs typeface="Times New Roman" panose="02020603050405020304" pitchFamily="18" charset="0"/>
              </a:rPr>
              <a:t> ds </a:t>
            </a:r>
            <a:r>
              <a:rPr lang="en-US" sz="3733" b="1" dirty="0" err="1">
                <a:solidFill>
                  <a:srgbClr val="FFFF00"/>
                </a:solidFill>
                <a:latin typeface="Kruti Dev 010" pitchFamily="2" charset="0"/>
                <a:cs typeface="Times New Roman" panose="02020603050405020304" pitchFamily="18" charset="0"/>
              </a:rPr>
              <a:t>fy</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rc</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ykxw</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gksrk</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gS</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tc</a:t>
            </a:r>
            <a:r>
              <a:rPr lang="en-US" sz="3733" b="1" dirty="0">
                <a:solidFill>
                  <a:srgbClr val="FFFF00"/>
                </a:solidFill>
                <a:latin typeface="Kruti Dev 010" pitchFamily="2" charset="0"/>
                <a:cs typeface="Times New Roman" panose="02020603050405020304" pitchFamily="18" charset="0"/>
              </a:rPr>
              <a:t> ;g </a:t>
            </a:r>
            <a:r>
              <a:rPr lang="en-US" sz="3733" b="1" dirty="0" err="1">
                <a:solidFill>
                  <a:srgbClr val="FFFF00"/>
                </a:solidFill>
                <a:latin typeface="Kruti Dev 010" pitchFamily="2" charset="0"/>
                <a:cs typeface="Times New Roman" panose="02020603050405020304" pitchFamily="18" charset="0"/>
              </a:rPr>
              <a:t>xfr</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gSA</a:t>
            </a:r>
            <a:endParaRPr lang="en-IN" sz="3733" b="1" dirty="0">
              <a:solidFill>
                <a:srgbClr val="FFFF00"/>
              </a:solidFill>
              <a:latin typeface="Times New Roman" panose="02020603050405020304" pitchFamily="18" charset="0"/>
              <a:cs typeface="Times New Roman" panose="02020603050405020304" pitchFamily="18" charset="0"/>
            </a:endParaRPr>
          </a:p>
          <a:p>
            <a:r>
              <a:rPr lang="en-US" sz="3733" b="1" dirty="0">
                <a:solidFill>
                  <a:srgbClr val="FFFF00"/>
                </a:solidFill>
                <a:latin typeface="Times New Roman" panose="02020603050405020304" pitchFamily="18" charset="0"/>
                <a:cs typeface="Times New Roman" panose="02020603050405020304" pitchFamily="18" charset="0"/>
              </a:rPr>
              <a:t>Bernoulli theorem is application to the motion of a liquid when this motion is </a:t>
            </a:r>
          </a:p>
          <a:p>
            <a:r>
              <a:rPr lang="en-IN" sz="3733" b="1" dirty="0">
                <a:latin typeface="Times New Roman" panose="02020603050405020304" pitchFamily="18" charset="0"/>
                <a:cs typeface="Times New Roman" panose="02020603050405020304" pitchFamily="18" charset="0"/>
              </a:rPr>
              <a:t>(a) Linear /</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kkjkjs</a:t>
            </a:r>
            <a:r>
              <a:rPr lang="en-IN" sz="3733" b="1" dirty="0">
                <a:latin typeface="Kruti Dev 010" pitchFamily="2" charset="0"/>
                <a:cs typeface="Times New Roman" panose="02020603050405020304" pitchFamily="18" charset="0"/>
              </a:rPr>
              <a:t>[</a:t>
            </a:r>
            <a:r>
              <a:rPr lang="en-IN" sz="3733" b="1" dirty="0" err="1">
                <a:latin typeface="Kruti Dev 010" pitchFamily="2" charset="0"/>
                <a:cs typeface="Times New Roman" panose="02020603050405020304" pitchFamily="18" charset="0"/>
              </a:rPr>
              <a:t>kh</a:t>
            </a:r>
            <a:r>
              <a:rPr lang="en-IN" sz="3733" b="1" dirty="0">
                <a:latin typeface="Kruti Dev 010" pitchFamily="2" charset="0"/>
                <a:cs typeface="Times New Roman" panose="02020603050405020304" pitchFamily="18" charset="0"/>
              </a:rPr>
              <a:t>; </a:t>
            </a:r>
          </a:p>
          <a:p>
            <a:r>
              <a:rPr lang="en-IN" sz="3733" b="1" dirty="0">
                <a:latin typeface="Times New Roman" panose="02020603050405020304" pitchFamily="18" charset="0"/>
                <a:cs typeface="Times New Roman" panose="02020603050405020304" pitchFamily="18" charset="0"/>
              </a:rPr>
              <a:t>(b) Disturbed /</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fo</a:t>
            </a:r>
            <a:r>
              <a:rPr lang="en-IN" sz="3733" b="1" dirty="0">
                <a:latin typeface="Kruti Dev 010" pitchFamily="2" charset="0"/>
                <a:cs typeface="Times New Roman" panose="02020603050405020304" pitchFamily="18" charset="0"/>
              </a:rPr>
              <a:t>{</a:t>
            </a:r>
            <a:r>
              <a:rPr lang="en-IN" sz="3733" b="1" dirty="0" err="1">
                <a:latin typeface="Kruti Dev 010" pitchFamily="2" charset="0"/>
                <a:cs typeface="Times New Roman" panose="02020603050405020304" pitchFamily="18" charset="0"/>
              </a:rPr>
              <a:t>kqC</a:t>
            </a:r>
            <a:r>
              <a:rPr lang="en-IN" sz="3733" b="1" dirty="0">
                <a:latin typeface="Kruti Dev 010" pitchFamily="2" charset="0"/>
                <a:cs typeface="Times New Roman" panose="02020603050405020304" pitchFamily="18" charset="0"/>
              </a:rPr>
              <a:t>/k</a:t>
            </a:r>
          </a:p>
          <a:p>
            <a:r>
              <a:rPr lang="en-IN" sz="3733" b="1" dirty="0">
                <a:latin typeface="Times New Roman" panose="02020603050405020304" pitchFamily="18" charset="0"/>
                <a:cs typeface="Times New Roman" panose="02020603050405020304" pitchFamily="18" charset="0"/>
              </a:rPr>
              <a:t>(c) Linear or disturbed /</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kkjkjs</a:t>
            </a:r>
            <a:r>
              <a:rPr lang="en-IN" sz="3733" b="1" dirty="0">
                <a:latin typeface="Kruti Dev 010" pitchFamily="2" charset="0"/>
                <a:cs typeface="Times New Roman" panose="02020603050405020304" pitchFamily="18" charset="0"/>
              </a:rPr>
              <a:t>[</a:t>
            </a:r>
            <a:r>
              <a:rPr lang="en-IN" sz="3733" b="1" dirty="0" err="1">
                <a:latin typeface="Kruti Dev 010" pitchFamily="2" charset="0"/>
                <a:cs typeface="Times New Roman" panose="02020603050405020304" pitchFamily="18" charset="0"/>
              </a:rPr>
              <a:t>kh</a:t>
            </a:r>
            <a:r>
              <a:rPr lang="en-IN" sz="3733" b="1" dirty="0">
                <a:latin typeface="Kruti Dev 010" pitchFamily="2" charset="0"/>
                <a:cs typeface="Times New Roman" panose="02020603050405020304" pitchFamily="18" charset="0"/>
              </a:rPr>
              <a:t>; ;k </a:t>
            </a:r>
            <a:r>
              <a:rPr lang="en-IN" sz="3733" b="1" dirty="0" err="1">
                <a:latin typeface="Kruti Dev 010" pitchFamily="2" charset="0"/>
                <a:cs typeface="Times New Roman" panose="02020603050405020304" pitchFamily="18" charset="0"/>
              </a:rPr>
              <a:t>fo</a:t>
            </a:r>
            <a:r>
              <a:rPr lang="en-IN" sz="3733" b="1" dirty="0">
                <a:latin typeface="Kruti Dev 010" pitchFamily="2" charset="0"/>
                <a:cs typeface="Times New Roman" panose="02020603050405020304" pitchFamily="18" charset="0"/>
              </a:rPr>
              <a:t>{</a:t>
            </a:r>
            <a:r>
              <a:rPr lang="en-IN" sz="3733" b="1" dirty="0" err="1">
                <a:latin typeface="Kruti Dev 010" pitchFamily="2" charset="0"/>
                <a:cs typeface="Times New Roman" panose="02020603050405020304" pitchFamily="18" charset="0"/>
              </a:rPr>
              <a:t>kqC</a:t>
            </a:r>
            <a:r>
              <a:rPr lang="en-IN" sz="3733" b="1" dirty="0">
                <a:latin typeface="Kruti Dev 010" pitchFamily="2" charset="0"/>
                <a:cs typeface="Times New Roman" panose="02020603050405020304" pitchFamily="18" charset="0"/>
              </a:rPr>
              <a:t>/k</a:t>
            </a:r>
          </a:p>
          <a:p>
            <a:r>
              <a:rPr lang="en-IN" sz="3733" b="1" dirty="0">
                <a:latin typeface="Times New Roman" panose="02020603050405020304" pitchFamily="18" charset="0"/>
                <a:cs typeface="Times New Roman" panose="02020603050405020304" pitchFamily="18" charset="0"/>
              </a:rPr>
              <a:t>(d) none of these/</a:t>
            </a:r>
            <a:r>
              <a:rPr lang="en-IN" sz="3733" b="1" dirty="0" err="1">
                <a:latin typeface="Kruti Dev 010" pitchFamily="2" charset="0"/>
                <a:cs typeface="Times New Roman" panose="02020603050405020304" pitchFamily="18" charset="0"/>
              </a:rPr>
              <a:t>buesa</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ls</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dksbZ</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ugha</a:t>
            </a:r>
            <a:r>
              <a:rPr lang="en-IN" sz="3733" b="1" dirty="0">
                <a:latin typeface="Kruti Dev 010" pitchFamily="2" charset="0"/>
                <a:cs typeface="Times New Roman" panose="02020603050405020304" pitchFamily="18" charset="0"/>
              </a:rPr>
              <a:t> </a:t>
            </a:r>
          </a:p>
        </p:txBody>
      </p:sp>
    </p:spTree>
    <p:extLst>
      <p:ext uri="{BB962C8B-B14F-4D97-AF65-F5344CB8AC3E}">
        <p14:creationId xmlns:p14="http://schemas.microsoft.com/office/powerpoint/2010/main" val="96832370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439268" y="868800"/>
            <a:ext cx="11752732" cy="4616648"/>
          </a:xfrm>
          <a:prstGeom prst="rect">
            <a:avLst/>
          </a:prstGeom>
          <a:noFill/>
        </p:spPr>
        <p:txBody>
          <a:bodyPr wrap="square" rtlCol="0">
            <a:spAutoFit/>
          </a:bodyPr>
          <a:lstStyle/>
          <a:p>
            <a:r>
              <a:rPr lang="en-US" sz="4200" b="1" dirty="0" err="1">
                <a:solidFill>
                  <a:srgbClr val="FFFF00"/>
                </a:solidFill>
                <a:latin typeface="Kruti Dev 010" pitchFamily="2" charset="0"/>
                <a:cs typeface="Times New Roman" panose="02020603050405020304" pitchFamily="18" charset="0"/>
              </a:rPr>
              <a:t>fuEu</a:t>
            </a:r>
            <a:r>
              <a:rPr lang="en-US" sz="4200" b="1" dirty="0">
                <a:solidFill>
                  <a:srgbClr val="FFFF00"/>
                </a:solidFill>
                <a:latin typeface="Kruti Dev 010" pitchFamily="2" charset="0"/>
                <a:cs typeface="Times New Roman" panose="02020603050405020304" pitchFamily="18" charset="0"/>
              </a:rPr>
              <a:t> </a:t>
            </a:r>
            <a:r>
              <a:rPr lang="en-US" sz="4200" b="1" dirty="0" err="1">
                <a:solidFill>
                  <a:srgbClr val="FFFF00"/>
                </a:solidFill>
                <a:latin typeface="Kruti Dev 010" pitchFamily="2" charset="0"/>
                <a:cs typeface="Times New Roman" panose="02020603050405020304" pitchFamily="18" charset="0"/>
              </a:rPr>
              <a:t>esa</a:t>
            </a:r>
            <a:r>
              <a:rPr lang="en-US" sz="4200" b="1" dirty="0">
                <a:solidFill>
                  <a:srgbClr val="FFFF00"/>
                </a:solidFill>
                <a:latin typeface="Kruti Dev 010" pitchFamily="2" charset="0"/>
                <a:cs typeface="Times New Roman" panose="02020603050405020304" pitchFamily="18" charset="0"/>
              </a:rPr>
              <a:t> ls </a:t>
            </a:r>
            <a:r>
              <a:rPr lang="en-US" sz="4200" b="1" dirty="0" err="1">
                <a:solidFill>
                  <a:srgbClr val="FFFF00"/>
                </a:solidFill>
                <a:latin typeface="Kruti Dev 010" pitchFamily="2" charset="0"/>
                <a:cs typeface="Times New Roman" panose="02020603050405020304" pitchFamily="18" charset="0"/>
              </a:rPr>
              <a:t>dkSu</a:t>
            </a:r>
            <a:r>
              <a:rPr lang="en-US" sz="4200" b="1" dirty="0">
                <a:solidFill>
                  <a:srgbClr val="FFFF00"/>
                </a:solidFill>
                <a:latin typeface="Kruti Dev 010" pitchFamily="2" charset="0"/>
                <a:cs typeface="Times New Roman" panose="02020603050405020304" pitchFamily="18" charset="0"/>
              </a:rPr>
              <a:t> </a:t>
            </a:r>
            <a:r>
              <a:rPr lang="en-US" sz="4200" b="1" dirty="0" err="1">
                <a:solidFill>
                  <a:srgbClr val="FFFF00"/>
                </a:solidFill>
                <a:latin typeface="Kruti Dev 010" pitchFamily="2" charset="0"/>
                <a:cs typeface="Times New Roman" panose="02020603050405020304" pitchFamily="18" charset="0"/>
              </a:rPr>
              <a:t>cjukSyh</a:t>
            </a:r>
            <a:r>
              <a:rPr lang="en-US" sz="4200" b="1" dirty="0">
                <a:solidFill>
                  <a:srgbClr val="FFFF00"/>
                </a:solidFill>
                <a:latin typeface="Kruti Dev 010" pitchFamily="2" charset="0"/>
                <a:cs typeface="Times New Roman" panose="02020603050405020304" pitchFamily="18" charset="0"/>
              </a:rPr>
              <a:t> ds </a:t>
            </a:r>
            <a:r>
              <a:rPr lang="en-US" sz="4200" b="1" dirty="0" err="1">
                <a:solidFill>
                  <a:srgbClr val="FFFF00"/>
                </a:solidFill>
                <a:latin typeface="Kruti Dev 010" pitchFamily="2" charset="0"/>
                <a:cs typeface="Times New Roman" panose="02020603050405020304" pitchFamily="18" charset="0"/>
              </a:rPr>
              <a:t>iz;ksx</a:t>
            </a:r>
            <a:r>
              <a:rPr lang="en-US" sz="4200" b="1" dirty="0">
                <a:solidFill>
                  <a:srgbClr val="FFFF00"/>
                </a:solidFill>
                <a:latin typeface="Kruti Dev 010" pitchFamily="2" charset="0"/>
                <a:cs typeface="Times New Roman" panose="02020603050405020304" pitchFamily="18" charset="0"/>
              </a:rPr>
              <a:t> dk </a:t>
            </a:r>
            <a:r>
              <a:rPr lang="en-US" sz="4200" b="1" dirty="0" err="1">
                <a:solidFill>
                  <a:srgbClr val="FFFF00"/>
                </a:solidFill>
                <a:latin typeface="Kruti Dev 010" pitchFamily="2" charset="0"/>
                <a:cs typeface="Times New Roman" panose="02020603050405020304" pitchFamily="18" charset="0"/>
              </a:rPr>
              <a:t>mnkgj.k</a:t>
            </a:r>
            <a:r>
              <a:rPr lang="en-US" sz="4200" b="1" dirty="0">
                <a:solidFill>
                  <a:srgbClr val="FFFF00"/>
                </a:solidFill>
                <a:latin typeface="Kruti Dev 010" pitchFamily="2" charset="0"/>
                <a:cs typeface="Times New Roman" panose="02020603050405020304" pitchFamily="18" charset="0"/>
              </a:rPr>
              <a:t> </a:t>
            </a:r>
            <a:r>
              <a:rPr lang="en-US" sz="4200" b="1" dirty="0" err="1">
                <a:solidFill>
                  <a:srgbClr val="FFFF00"/>
                </a:solidFill>
                <a:latin typeface="Kruti Dev 010" pitchFamily="2" charset="0"/>
                <a:cs typeface="Times New Roman" panose="02020603050405020304" pitchFamily="18" charset="0"/>
              </a:rPr>
              <a:t>gSA</a:t>
            </a:r>
            <a:r>
              <a:rPr lang="en-US" sz="4200" b="1" dirty="0">
                <a:solidFill>
                  <a:srgbClr val="FFFF00"/>
                </a:solidFill>
                <a:latin typeface="Kruti Dev 010" pitchFamily="2" charset="0"/>
                <a:cs typeface="Times New Roman" panose="02020603050405020304" pitchFamily="18" charset="0"/>
              </a:rPr>
              <a:t>\ </a:t>
            </a:r>
            <a:endParaRPr lang="en-IN" sz="4200" b="1" dirty="0">
              <a:solidFill>
                <a:srgbClr val="FFFF00"/>
              </a:solidFill>
              <a:latin typeface="Times New Roman" panose="02020603050405020304" pitchFamily="18" charset="0"/>
              <a:cs typeface="Times New Roman" panose="02020603050405020304" pitchFamily="18" charset="0"/>
            </a:endParaRPr>
          </a:p>
          <a:p>
            <a:r>
              <a:rPr lang="en-US" sz="4200" b="1" dirty="0">
                <a:solidFill>
                  <a:srgbClr val="FFFF00"/>
                </a:solidFill>
                <a:latin typeface="Times New Roman" panose="02020603050405020304" pitchFamily="18" charset="0"/>
                <a:cs typeface="Times New Roman" panose="02020603050405020304" pitchFamily="18" charset="0"/>
              </a:rPr>
              <a:t>Which of the following is an example of Bernoulli’s experiment?</a:t>
            </a:r>
          </a:p>
          <a:p>
            <a:r>
              <a:rPr lang="en-IN" sz="4200" b="1" dirty="0">
                <a:latin typeface="Times New Roman" panose="02020603050405020304" pitchFamily="18" charset="0"/>
                <a:cs typeface="Times New Roman" panose="02020603050405020304" pitchFamily="18" charset="0"/>
              </a:rPr>
              <a:t>(a) Venturi Flow System/ </a:t>
            </a:r>
            <a:r>
              <a:rPr lang="en-IN" sz="4200" b="1" dirty="0" err="1">
                <a:latin typeface="Kruti Dev 010" pitchFamily="2" charset="0"/>
                <a:cs typeface="Times New Roman" panose="02020603050405020304" pitchFamily="18" charset="0"/>
              </a:rPr>
              <a:t>osUpqjh</a:t>
            </a:r>
            <a:r>
              <a:rPr lang="en-IN" sz="4200" b="1" dirty="0">
                <a:latin typeface="Kruti Dev 010" pitchFamily="2" charset="0"/>
                <a:cs typeface="Times New Roman" panose="02020603050405020304" pitchFamily="18" charset="0"/>
              </a:rPr>
              <a:t> </a:t>
            </a:r>
            <a:r>
              <a:rPr lang="en-IN" sz="4200" b="1" dirty="0" err="1">
                <a:latin typeface="Kruti Dev 010" pitchFamily="2" charset="0"/>
                <a:cs typeface="Times New Roman" panose="02020603050405020304" pitchFamily="18" charset="0"/>
              </a:rPr>
              <a:t>izokg</a:t>
            </a:r>
            <a:r>
              <a:rPr lang="en-IN" sz="4200" b="1" dirty="0">
                <a:latin typeface="Kruti Dev 010" pitchFamily="2" charset="0"/>
                <a:cs typeface="Times New Roman" panose="02020603050405020304" pitchFamily="18" charset="0"/>
              </a:rPr>
              <a:t> </a:t>
            </a:r>
            <a:r>
              <a:rPr lang="en-IN" sz="4200" b="1" dirty="0" err="1">
                <a:latin typeface="Kruti Dev 010" pitchFamily="2" charset="0"/>
                <a:cs typeface="Times New Roman" panose="02020603050405020304" pitchFamily="18" charset="0"/>
              </a:rPr>
              <a:t>iz.kkyh</a:t>
            </a:r>
            <a:endParaRPr lang="en-IN" sz="4200" b="1" dirty="0">
              <a:latin typeface="Kruti Dev 010" pitchFamily="2" charset="0"/>
              <a:cs typeface="Times New Roman" panose="02020603050405020304" pitchFamily="18" charset="0"/>
            </a:endParaRPr>
          </a:p>
          <a:p>
            <a:r>
              <a:rPr lang="en-IN" sz="4200" b="1" dirty="0">
                <a:latin typeface="Times New Roman" panose="02020603050405020304" pitchFamily="18" charset="0"/>
                <a:cs typeface="Times New Roman" panose="02020603050405020304" pitchFamily="18" charset="0"/>
              </a:rPr>
              <a:t>(b) Water suction pump/ </a:t>
            </a:r>
            <a:r>
              <a:rPr lang="en-IN" sz="4200" b="1" dirty="0">
                <a:latin typeface="Kruti Dev 010" pitchFamily="2" charset="0"/>
                <a:cs typeface="Times New Roman" panose="02020603050405020304" pitchFamily="18" charset="0"/>
              </a:rPr>
              <a:t>ty </a:t>
            </a:r>
            <a:r>
              <a:rPr lang="en-IN" sz="4200" b="1" dirty="0" err="1">
                <a:latin typeface="Kruti Dev 010" pitchFamily="2" charset="0"/>
                <a:cs typeface="Times New Roman" panose="02020603050405020304" pitchFamily="18" charset="0"/>
              </a:rPr>
              <a:t>pwld</a:t>
            </a:r>
            <a:r>
              <a:rPr lang="en-IN" sz="4200" b="1" dirty="0">
                <a:latin typeface="Kruti Dev 010" pitchFamily="2" charset="0"/>
                <a:cs typeface="Times New Roman" panose="02020603050405020304" pitchFamily="18" charset="0"/>
              </a:rPr>
              <a:t> </a:t>
            </a:r>
            <a:r>
              <a:rPr lang="en-IN" sz="4200" b="1" dirty="0" err="1">
                <a:latin typeface="Kruti Dev 010" pitchFamily="2" charset="0"/>
                <a:cs typeface="Times New Roman" panose="02020603050405020304" pitchFamily="18" charset="0"/>
              </a:rPr>
              <a:t>iEi</a:t>
            </a:r>
            <a:endParaRPr lang="en-IN" sz="4200" b="1" dirty="0">
              <a:latin typeface="Kruti Dev 010" pitchFamily="2" charset="0"/>
              <a:cs typeface="Times New Roman" panose="02020603050405020304" pitchFamily="18" charset="0"/>
            </a:endParaRPr>
          </a:p>
          <a:p>
            <a:r>
              <a:rPr lang="en-IN" sz="4200" b="1" dirty="0">
                <a:latin typeface="Times New Roman" panose="02020603050405020304" pitchFamily="18" charset="0"/>
                <a:cs typeface="Times New Roman" panose="02020603050405020304" pitchFamily="18" charset="0"/>
              </a:rPr>
              <a:t>(c) </a:t>
            </a:r>
            <a:r>
              <a:rPr lang="en-IN" sz="4200" b="1" dirty="0" err="1">
                <a:latin typeface="Times New Roman" panose="02020603050405020304" pitchFamily="18" charset="0"/>
                <a:cs typeface="Times New Roman" panose="02020603050405020304" pitchFamily="18" charset="0"/>
              </a:rPr>
              <a:t>Bunsell</a:t>
            </a:r>
            <a:r>
              <a:rPr lang="en-IN" sz="4200" b="1" dirty="0">
                <a:latin typeface="Times New Roman" panose="02020603050405020304" pitchFamily="18" charset="0"/>
                <a:cs typeface="Times New Roman" panose="02020603050405020304" pitchFamily="18" charset="0"/>
              </a:rPr>
              <a:t> </a:t>
            </a:r>
            <a:r>
              <a:rPr lang="en-IN" sz="4200" b="1" dirty="0" err="1">
                <a:latin typeface="Times New Roman" panose="02020603050405020304" pitchFamily="18" charset="0"/>
                <a:cs typeface="Times New Roman" panose="02020603050405020304" pitchFamily="18" charset="0"/>
              </a:rPr>
              <a:t>igniter</a:t>
            </a:r>
            <a:r>
              <a:rPr lang="en-IN" sz="4200" b="1" dirty="0">
                <a:latin typeface="Times New Roman" panose="02020603050405020304" pitchFamily="18" charset="0"/>
                <a:cs typeface="Times New Roman" panose="02020603050405020304" pitchFamily="18" charset="0"/>
              </a:rPr>
              <a:t>/ </a:t>
            </a:r>
            <a:r>
              <a:rPr lang="en-IN" sz="4200" b="1" dirty="0" err="1">
                <a:latin typeface="Kruti Dev 010" pitchFamily="2" charset="0"/>
                <a:cs typeface="Times New Roman" panose="02020603050405020304" pitchFamily="18" charset="0"/>
              </a:rPr>
              <a:t>cqUlsy</a:t>
            </a:r>
            <a:r>
              <a:rPr lang="en-IN" sz="4200" b="1" dirty="0">
                <a:latin typeface="Kruti Dev 010" pitchFamily="2" charset="0"/>
                <a:cs typeface="Times New Roman" panose="02020603050405020304" pitchFamily="18" charset="0"/>
              </a:rPr>
              <a:t> </a:t>
            </a:r>
            <a:r>
              <a:rPr lang="en-IN" sz="4200" b="1" dirty="0" err="1">
                <a:latin typeface="Kruti Dev 010" pitchFamily="2" charset="0"/>
                <a:cs typeface="Times New Roman" panose="02020603050405020304" pitchFamily="18" charset="0"/>
              </a:rPr>
              <a:t>Tokyd</a:t>
            </a:r>
            <a:endParaRPr lang="en-IN" sz="4200" b="1" dirty="0">
              <a:latin typeface="Kruti Dev 010" pitchFamily="2" charset="0"/>
              <a:cs typeface="Times New Roman" panose="02020603050405020304" pitchFamily="18" charset="0"/>
            </a:endParaRPr>
          </a:p>
          <a:p>
            <a:r>
              <a:rPr lang="en-IN" sz="4200" b="1" dirty="0">
                <a:latin typeface="Times New Roman" panose="02020603050405020304" pitchFamily="18" charset="0"/>
                <a:cs typeface="Times New Roman" panose="02020603050405020304" pitchFamily="18" charset="0"/>
              </a:rPr>
              <a:t>(d) all of the above / </a:t>
            </a:r>
            <a:r>
              <a:rPr lang="en-IN" sz="4200" b="1" dirty="0" err="1">
                <a:latin typeface="Kruti Dev 010" pitchFamily="2" charset="0"/>
                <a:cs typeface="Times New Roman" panose="02020603050405020304" pitchFamily="18" charset="0"/>
              </a:rPr>
              <a:t>mi;qZDr</a:t>
            </a:r>
            <a:r>
              <a:rPr lang="en-IN" sz="4200" b="1" dirty="0">
                <a:latin typeface="Kruti Dev 010" pitchFamily="2" charset="0"/>
                <a:cs typeface="Times New Roman" panose="02020603050405020304" pitchFamily="18" charset="0"/>
              </a:rPr>
              <a:t> </a:t>
            </a:r>
            <a:r>
              <a:rPr lang="en-IN" sz="4200" b="1" dirty="0" err="1">
                <a:latin typeface="Kruti Dev 010" pitchFamily="2" charset="0"/>
                <a:cs typeface="Times New Roman" panose="02020603050405020304" pitchFamily="18" charset="0"/>
              </a:rPr>
              <a:t>esa</a:t>
            </a:r>
            <a:r>
              <a:rPr lang="en-IN" sz="4200" b="1" dirty="0">
                <a:latin typeface="Kruti Dev 010" pitchFamily="2" charset="0"/>
                <a:cs typeface="Times New Roman" panose="02020603050405020304" pitchFamily="18" charset="0"/>
              </a:rPr>
              <a:t> </a:t>
            </a:r>
            <a:r>
              <a:rPr lang="en-IN" sz="4200" b="1" dirty="0" err="1">
                <a:latin typeface="Kruti Dev 010" pitchFamily="2" charset="0"/>
                <a:cs typeface="Times New Roman" panose="02020603050405020304" pitchFamily="18" charset="0"/>
              </a:rPr>
              <a:t>ls</a:t>
            </a:r>
            <a:r>
              <a:rPr lang="en-IN" sz="4200" b="1" dirty="0">
                <a:latin typeface="Kruti Dev 010" pitchFamily="2" charset="0"/>
                <a:cs typeface="Times New Roman" panose="02020603050405020304" pitchFamily="18" charset="0"/>
              </a:rPr>
              <a:t> </a:t>
            </a:r>
            <a:r>
              <a:rPr lang="en-IN" sz="4200" b="1" dirty="0" err="1">
                <a:latin typeface="Kruti Dev 010" pitchFamily="2" charset="0"/>
                <a:cs typeface="Times New Roman" panose="02020603050405020304" pitchFamily="18" charset="0"/>
              </a:rPr>
              <a:t>lHkh</a:t>
            </a:r>
            <a:endParaRPr lang="en-IN" sz="4200"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359592396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439268" y="909498"/>
            <a:ext cx="11752732" cy="5427768"/>
          </a:xfrm>
          <a:prstGeom prst="rect">
            <a:avLst/>
          </a:prstGeom>
          <a:noFill/>
        </p:spPr>
        <p:txBody>
          <a:bodyPr wrap="square" rtlCol="0">
            <a:spAutoFit/>
          </a:bodyPr>
          <a:lstStyle/>
          <a:p>
            <a:r>
              <a:rPr lang="en-US" sz="3467" b="1" dirty="0" err="1">
                <a:solidFill>
                  <a:srgbClr val="FFFF00"/>
                </a:solidFill>
                <a:latin typeface="Kruti Dev 010" pitchFamily="2" charset="0"/>
                <a:cs typeface="Times New Roman" panose="02020603050405020304" pitchFamily="18" charset="0"/>
              </a:rPr>
              <a:t>gok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esa</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fxjrh</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rsy&amp;cqn</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pje</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osx</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izkIr</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djrh</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tks</a:t>
            </a:r>
            <a:r>
              <a:rPr lang="en-US" sz="3467" b="1" dirty="0">
                <a:solidFill>
                  <a:srgbClr val="FFFF00"/>
                </a:solidFill>
                <a:latin typeface="Kruti Dev 010" pitchFamily="2" charset="0"/>
                <a:cs typeface="Times New Roman" panose="02020603050405020304" pitchFamily="18" charset="0"/>
              </a:rPr>
              <a:t> </a:t>
            </a:r>
            <a:endParaRPr lang="en-IN" sz="3467" b="1" dirty="0">
              <a:solidFill>
                <a:srgbClr val="FFFF00"/>
              </a:solidFill>
              <a:latin typeface="Times New Roman" panose="02020603050405020304" pitchFamily="18" charset="0"/>
              <a:cs typeface="Times New Roman" panose="02020603050405020304" pitchFamily="18" charset="0"/>
            </a:endParaRPr>
          </a:p>
          <a:p>
            <a:r>
              <a:rPr lang="en-US" sz="3467" b="1" dirty="0">
                <a:solidFill>
                  <a:srgbClr val="FFFF00"/>
                </a:solidFill>
                <a:latin typeface="Times New Roman" panose="02020603050405020304" pitchFamily="18" charset="0"/>
                <a:cs typeface="Times New Roman" panose="02020603050405020304" pitchFamily="18" charset="0"/>
              </a:rPr>
              <a:t>An oil drop falling in the air attains the peak velocity , which </a:t>
            </a:r>
          </a:p>
          <a:p>
            <a:pPr marL="685783" indent="-685783">
              <a:buAutoNum type="alphaLcParenBoth"/>
            </a:pPr>
            <a:r>
              <a:rPr lang="en-IN" sz="3467" b="1" dirty="0">
                <a:latin typeface="Times New Roman" panose="02020603050405020304" pitchFamily="18" charset="0"/>
                <a:cs typeface="Times New Roman" panose="02020603050405020304" pitchFamily="18" charset="0"/>
              </a:rPr>
              <a:t>is proportional to the radius of the drop/ </a:t>
            </a:r>
          </a:p>
          <a:p>
            <a:r>
              <a:rPr lang="en-IN" sz="3467" b="1" dirty="0" err="1">
                <a:latin typeface="Kruti Dev 010" pitchFamily="2" charset="0"/>
                <a:cs typeface="Times New Roman" panose="02020603050405020304" pitchFamily="18" charset="0"/>
              </a:rPr>
              <a:t>cw¡n</a:t>
            </a:r>
            <a:r>
              <a:rPr lang="en-IN" sz="3467" b="1" dirty="0">
                <a:latin typeface="Kruti Dev 010" pitchFamily="2" charset="0"/>
                <a:cs typeface="Times New Roman" panose="02020603050405020304" pitchFamily="18" charset="0"/>
              </a:rPr>
              <a:t> ds f=</a:t>
            </a:r>
            <a:r>
              <a:rPr lang="en-IN" sz="3467" b="1" dirty="0" err="1">
                <a:latin typeface="Kruti Dev 010" pitchFamily="2" charset="0"/>
                <a:cs typeface="Times New Roman" panose="02020603050405020304" pitchFamily="18" charset="0"/>
              </a:rPr>
              <a:t>T;k</a:t>
            </a:r>
            <a:r>
              <a:rPr lang="en-IN" sz="3467" b="1" dirty="0">
                <a:latin typeface="Kruti Dev 010" pitchFamily="2" charset="0"/>
                <a:cs typeface="Times New Roman" panose="02020603050405020304" pitchFamily="18" charset="0"/>
              </a:rPr>
              <a:t> ds </a:t>
            </a:r>
            <a:r>
              <a:rPr lang="en-IN" sz="3467" b="1" dirty="0" err="1">
                <a:latin typeface="Kruti Dev 010" pitchFamily="2" charset="0"/>
                <a:cs typeface="Times New Roman" panose="02020603050405020304" pitchFamily="18" charset="0"/>
              </a:rPr>
              <a:t>lekuqikrh</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gSA</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(b) is proportional to the square of the radius / </a:t>
            </a:r>
          </a:p>
          <a:p>
            <a:r>
              <a:rPr lang="en-IN" sz="3467" b="1" dirty="0">
                <a:latin typeface="Kruti Dev 010" pitchFamily="2" charset="0"/>
                <a:cs typeface="Times New Roman" panose="02020603050405020304" pitchFamily="18" charset="0"/>
              </a:rPr>
              <a:t>f=</a:t>
            </a:r>
            <a:r>
              <a:rPr lang="en-IN" sz="3467" b="1" dirty="0" err="1">
                <a:latin typeface="Kruti Dev 010" pitchFamily="2" charset="0"/>
                <a:cs typeface="Times New Roman" panose="02020603050405020304" pitchFamily="18" charset="0"/>
              </a:rPr>
              <a:t>T;k</a:t>
            </a:r>
            <a:r>
              <a:rPr lang="en-IN" sz="3467" b="1" dirty="0">
                <a:latin typeface="Kruti Dev 010" pitchFamily="2" charset="0"/>
                <a:cs typeface="Times New Roman" panose="02020603050405020304" pitchFamily="18" charset="0"/>
              </a:rPr>
              <a:t> ds </a:t>
            </a:r>
            <a:r>
              <a:rPr lang="en-IN" sz="3467" b="1" dirty="0" err="1">
                <a:latin typeface="Kruti Dev 010" pitchFamily="2" charset="0"/>
                <a:cs typeface="Times New Roman" panose="02020603050405020304" pitchFamily="18" charset="0"/>
              </a:rPr>
              <a:t>oxZ</a:t>
            </a:r>
            <a:r>
              <a:rPr lang="en-IN" sz="3467" b="1" dirty="0">
                <a:latin typeface="Kruti Dev 010" pitchFamily="2" charset="0"/>
                <a:cs typeface="Times New Roman" panose="02020603050405020304" pitchFamily="18" charset="0"/>
              </a:rPr>
              <a:t> ds </a:t>
            </a:r>
            <a:r>
              <a:rPr lang="en-IN" sz="3467" b="1" dirty="0" err="1">
                <a:latin typeface="Kruti Dev 010" pitchFamily="2" charset="0"/>
                <a:cs typeface="Times New Roman" panose="02020603050405020304" pitchFamily="18" charset="0"/>
              </a:rPr>
              <a:t>lekuqikrh</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gSA</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(c) is inversely proportional to the radius / </a:t>
            </a:r>
          </a:p>
          <a:p>
            <a:r>
              <a:rPr lang="en-IN" sz="3467" b="1" dirty="0">
                <a:latin typeface="Kruti Dev 010" pitchFamily="2" charset="0"/>
                <a:cs typeface="Times New Roman" panose="02020603050405020304" pitchFamily="18" charset="0"/>
              </a:rPr>
              <a:t>f=</a:t>
            </a:r>
            <a:r>
              <a:rPr lang="en-IN" sz="3467" b="1" dirty="0" err="1">
                <a:latin typeface="Kruti Dev 010" pitchFamily="2" charset="0"/>
                <a:cs typeface="Times New Roman" panose="02020603050405020304" pitchFamily="18" charset="0"/>
              </a:rPr>
              <a:t>T;k</a:t>
            </a:r>
            <a:r>
              <a:rPr lang="en-IN" sz="3467" b="1" dirty="0">
                <a:latin typeface="Kruti Dev 010" pitchFamily="2" charset="0"/>
                <a:cs typeface="Times New Roman" panose="02020603050405020304" pitchFamily="18" charset="0"/>
              </a:rPr>
              <a:t> ds </a:t>
            </a:r>
            <a:r>
              <a:rPr lang="en-IN" sz="3467" b="1" dirty="0" err="1">
                <a:latin typeface="Kruti Dev 010" pitchFamily="2" charset="0"/>
                <a:cs typeface="Times New Roman" panose="02020603050405020304" pitchFamily="18" charset="0"/>
              </a:rPr>
              <a:t>O;qRØekuqikrh</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gSA</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(d) is inversely proportional to the square of the radius / </a:t>
            </a:r>
            <a:r>
              <a:rPr lang="en-IN" sz="3467" b="1" dirty="0">
                <a:latin typeface="Kruti Dev 010" pitchFamily="2" charset="0"/>
                <a:cs typeface="Times New Roman" panose="02020603050405020304" pitchFamily="18" charset="0"/>
              </a:rPr>
              <a:t>f=</a:t>
            </a:r>
            <a:r>
              <a:rPr lang="en-IN" sz="3467" b="1" dirty="0" err="1">
                <a:latin typeface="Kruti Dev 010" pitchFamily="2" charset="0"/>
                <a:cs typeface="Times New Roman" panose="02020603050405020304" pitchFamily="18" charset="0"/>
              </a:rPr>
              <a:t>T;k</a:t>
            </a:r>
            <a:r>
              <a:rPr lang="en-IN" sz="3467" b="1" dirty="0">
                <a:latin typeface="Kruti Dev 010" pitchFamily="2" charset="0"/>
                <a:cs typeface="Times New Roman" panose="02020603050405020304" pitchFamily="18" charset="0"/>
              </a:rPr>
              <a:t> ds </a:t>
            </a:r>
            <a:r>
              <a:rPr lang="en-IN" sz="3467" b="1" dirty="0" err="1">
                <a:latin typeface="Kruti Dev 010" pitchFamily="2" charset="0"/>
                <a:cs typeface="Times New Roman" panose="02020603050405020304" pitchFamily="18" charset="0"/>
              </a:rPr>
              <a:t>oxZ</a:t>
            </a:r>
            <a:r>
              <a:rPr lang="en-IN" sz="3467" b="1" dirty="0">
                <a:latin typeface="Kruti Dev 010" pitchFamily="2" charset="0"/>
                <a:cs typeface="Times New Roman" panose="02020603050405020304" pitchFamily="18" charset="0"/>
              </a:rPr>
              <a:t> ds </a:t>
            </a:r>
            <a:r>
              <a:rPr lang="en-IN" sz="3467" b="1" dirty="0" err="1">
                <a:latin typeface="Kruti Dev 010" pitchFamily="2" charset="0"/>
                <a:cs typeface="Times New Roman" panose="02020603050405020304" pitchFamily="18" charset="0"/>
              </a:rPr>
              <a:t>O;qRØekuqikrh</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gSA</a:t>
            </a:r>
            <a:endParaRPr lang="en-IN" sz="3467"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248148114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621805" y="1152383"/>
                <a:ext cx="11752732" cy="4553234"/>
              </a:xfrm>
              <a:prstGeom prst="rect">
                <a:avLst/>
              </a:prstGeom>
              <a:noFill/>
            </p:spPr>
            <p:txBody>
              <a:bodyPr wrap="square" rtlCol="0">
                <a:spAutoFit/>
              </a:bodyPr>
              <a:lstStyle/>
              <a:p>
                <a:r>
                  <a:rPr lang="en-US" sz="4200" b="1" dirty="0" err="1">
                    <a:solidFill>
                      <a:srgbClr val="FFFF00"/>
                    </a:solidFill>
                    <a:latin typeface="Kruti Dev 010" pitchFamily="2" charset="0"/>
                    <a:cs typeface="Times New Roman" panose="02020603050405020304" pitchFamily="18" charset="0"/>
                  </a:rPr>
                  <a:t>cjukSyh</a:t>
                </a:r>
                <a:r>
                  <a:rPr lang="en-US" sz="4200" b="1" dirty="0">
                    <a:solidFill>
                      <a:srgbClr val="FFFF00"/>
                    </a:solidFill>
                    <a:latin typeface="Kruti Dev 010" pitchFamily="2" charset="0"/>
                    <a:cs typeface="Times New Roman" panose="02020603050405020304" pitchFamily="18" charset="0"/>
                  </a:rPr>
                  <a:t> ds </a:t>
                </a:r>
                <a:r>
                  <a:rPr lang="en-US" sz="4200" b="1" dirty="0" err="1">
                    <a:solidFill>
                      <a:srgbClr val="FFFF00"/>
                    </a:solidFill>
                    <a:latin typeface="Kruti Dev 010" pitchFamily="2" charset="0"/>
                    <a:cs typeface="Times New Roman" panose="02020603050405020304" pitchFamily="18" charset="0"/>
                  </a:rPr>
                  <a:t>izes</a:t>
                </a:r>
                <a:r>
                  <a:rPr lang="en-US" sz="4200" b="1" dirty="0">
                    <a:solidFill>
                      <a:srgbClr val="FFFF00"/>
                    </a:solidFill>
                    <a:latin typeface="Kruti Dev 010" pitchFamily="2" charset="0"/>
                    <a:cs typeface="Times New Roman" panose="02020603050405020304" pitchFamily="18" charset="0"/>
                  </a:rPr>
                  <a:t>; ds </a:t>
                </a:r>
                <a:r>
                  <a:rPr lang="en-US" sz="4200" b="1" dirty="0" err="1">
                    <a:solidFill>
                      <a:srgbClr val="FFFF00"/>
                    </a:solidFill>
                    <a:latin typeface="Kruti Dev 010" pitchFamily="2" charset="0"/>
                    <a:cs typeface="Times New Roman" panose="02020603050405020304" pitchFamily="18" charset="0"/>
                  </a:rPr>
                  <a:t>vuqlkj</a:t>
                </a:r>
                <a:r>
                  <a:rPr lang="en-US" sz="4200" b="1" dirty="0">
                    <a:solidFill>
                      <a:srgbClr val="FFFF00"/>
                    </a:solidFill>
                    <a:latin typeface="Kruti Dev 010" pitchFamily="2" charset="0"/>
                    <a:cs typeface="Times New Roman" panose="02020603050405020304" pitchFamily="18" charset="0"/>
                  </a:rPr>
                  <a:t> </a:t>
                </a:r>
                <a:endParaRPr lang="en-IN" sz="4200" b="1" dirty="0">
                  <a:solidFill>
                    <a:srgbClr val="FFFF00"/>
                  </a:solidFill>
                  <a:latin typeface="Times New Roman" panose="02020603050405020304" pitchFamily="18" charset="0"/>
                  <a:cs typeface="Times New Roman" panose="02020603050405020304" pitchFamily="18" charset="0"/>
                </a:endParaRPr>
              </a:p>
              <a:p>
                <a:r>
                  <a:rPr lang="en-US" sz="4200" b="1" dirty="0">
                    <a:solidFill>
                      <a:srgbClr val="FFFF00"/>
                    </a:solidFill>
                    <a:latin typeface="Times New Roman" panose="02020603050405020304" pitchFamily="18" charset="0"/>
                    <a:cs typeface="Times New Roman" panose="02020603050405020304" pitchFamily="18" charset="0"/>
                  </a:rPr>
                  <a:t>According to Bernoulli’s theorem </a:t>
                </a:r>
              </a:p>
              <a:p>
                <a:pPr marL="609585" indent="-609585">
                  <a:buAutoNum type="alphaLcParenBoth"/>
                </a:pPr>
                <a14:m>
                  <m:oMath xmlns:m="http://schemas.openxmlformats.org/officeDocument/2006/math">
                    <m:r>
                      <a:rPr lang="en-US" sz="4200" b="1">
                        <a:solidFill>
                          <a:schemeClr val="tx1"/>
                        </a:solidFill>
                        <a:latin typeface="Cambria Math"/>
                        <a:cs typeface="Times New Roman" panose="02020603050405020304" pitchFamily="18" charset="0"/>
                      </a:rPr>
                      <m:t>𝐩𝐠𝐡</m:t>
                    </m:r>
                    <m:r>
                      <a:rPr lang="en-US" sz="4200" b="1">
                        <a:solidFill>
                          <a:schemeClr val="tx1"/>
                        </a:solidFill>
                        <a:latin typeface="Cambria Math"/>
                        <a:cs typeface="Times New Roman" panose="02020603050405020304" pitchFamily="18" charset="0"/>
                      </a:rPr>
                      <m:t>+</m:t>
                    </m:r>
                    <m:f>
                      <m:fPr>
                        <m:ctrlPr>
                          <a:rPr lang="en-US" sz="4200" b="1" i="1">
                            <a:solidFill>
                              <a:schemeClr val="tx1"/>
                            </a:solidFill>
                            <a:latin typeface="Cambria Math" panose="02040503050406030204" pitchFamily="18" charset="0"/>
                            <a:cs typeface="Times New Roman" panose="02020603050405020304" pitchFamily="18" charset="0"/>
                          </a:rPr>
                        </m:ctrlPr>
                      </m:fPr>
                      <m:num>
                        <m:r>
                          <a:rPr lang="en-US" sz="4200" b="1">
                            <a:solidFill>
                              <a:schemeClr val="tx1"/>
                            </a:solidFill>
                            <a:latin typeface="Cambria Math"/>
                            <a:cs typeface="Times New Roman" panose="02020603050405020304" pitchFamily="18" charset="0"/>
                          </a:rPr>
                          <m:t>𝟏</m:t>
                        </m:r>
                      </m:num>
                      <m:den>
                        <m:r>
                          <a:rPr lang="en-US" sz="4200" b="1">
                            <a:solidFill>
                              <a:schemeClr val="tx1"/>
                            </a:solidFill>
                            <a:latin typeface="Cambria Math"/>
                            <a:cs typeface="Times New Roman" panose="02020603050405020304" pitchFamily="18" charset="0"/>
                          </a:rPr>
                          <m:t>𝟐</m:t>
                        </m:r>
                      </m:den>
                    </m:f>
                    <m:r>
                      <a:rPr lang="en-US" sz="4200" b="1">
                        <a:solidFill>
                          <a:schemeClr val="tx1"/>
                        </a:solidFill>
                        <a:latin typeface="Cambria Math"/>
                        <a:cs typeface="Times New Roman" panose="02020603050405020304" pitchFamily="18" charset="0"/>
                      </a:rPr>
                      <m:t> </m:t>
                    </m:r>
                    <m:r>
                      <a:rPr lang="en-US" sz="4200" b="1">
                        <a:solidFill>
                          <a:schemeClr val="tx1"/>
                        </a:solidFill>
                        <a:latin typeface="Cambria Math"/>
                        <a:cs typeface="Times New Roman" panose="02020603050405020304" pitchFamily="18" charset="0"/>
                      </a:rPr>
                      <m:t>𝐩</m:t>
                    </m:r>
                    <m:sSup>
                      <m:sSupPr>
                        <m:ctrlPr>
                          <a:rPr lang="en-US" sz="4200" b="1" i="1">
                            <a:solidFill>
                              <a:schemeClr val="tx1"/>
                            </a:solidFill>
                            <a:latin typeface="Cambria Math" panose="02040503050406030204" pitchFamily="18" charset="0"/>
                            <a:cs typeface="Times New Roman" panose="02020603050405020304" pitchFamily="18" charset="0"/>
                          </a:rPr>
                        </m:ctrlPr>
                      </m:sSupPr>
                      <m:e>
                        <m:r>
                          <a:rPr lang="en-US" sz="4200" b="1">
                            <a:solidFill>
                              <a:schemeClr val="tx1"/>
                            </a:solidFill>
                            <a:latin typeface="Cambria Math"/>
                            <a:cs typeface="Times New Roman" panose="02020603050405020304" pitchFamily="18" charset="0"/>
                          </a:rPr>
                          <m:t>𝐯</m:t>
                        </m:r>
                      </m:e>
                      <m:sup>
                        <m:r>
                          <a:rPr lang="en-US" sz="4200" b="1">
                            <a:solidFill>
                              <a:schemeClr val="tx1"/>
                            </a:solidFill>
                            <a:latin typeface="Cambria Math"/>
                            <a:cs typeface="Times New Roman" panose="02020603050405020304" pitchFamily="18" charset="0"/>
                          </a:rPr>
                          <m:t>𝟐</m:t>
                        </m:r>
                      </m:sup>
                    </m:sSup>
                    <m:r>
                      <a:rPr lang="en-US" sz="4200" b="1">
                        <a:solidFill>
                          <a:schemeClr val="tx1"/>
                        </a:solidFill>
                        <a:latin typeface="Cambria Math"/>
                        <a:cs typeface="Times New Roman" panose="02020603050405020304" pitchFamily="18" charset="0"/>
                      </a:rPr>
                      <m:t>+</m:t>
                    </m:r>
                    <m:r>
                      <a:rPr lang="en-US" sz="4200" b="1">
                        <a:solidFill>
                          <a:schemeClr val="tx1"/>
                        </a:solidFill>
                        <a:latin typeface="Cambria Math"/>
                        <a:cs typeface="Times New Roman" panose="02020603050405020304" pitchFamily="18" charset="0"/>
                      </a:rPr>
                      <m:t>𝐏</m:t>
                    </m:r>
                    <m:r>
                      <a:rPr lang="en-US" sz="4200" b="1">
                        <a:solidFill>
                          <a:schemeClr val="tx1"/>
                        </a:solidFill>
                        <a:latin typeface="Cambria Math"/>
                        <a:cs typeface="Times New Roman" panose="02020603050405020304" pitchFamily="18" charset="0"/>
                      </a:rPr>
                      <m:t>=</m:t>
                    </m:r>
                    <m:r>
                      <a:rPr lang="en-US" sz="4200" b="1">
                        <a:solidFill>
                          <a:schemeClr val="tx1"/>
                        </a:solidFill>
                        <a:latin typeface="Cambria Math"/>
                        <a:cs typeface="Times New Roman" panose="02020603050405020304" pitchFamily="18" charset="0"/>
                      </a:rPr>
                      <m:t>𝐟𝐢𝐱𝐞𝐝</m:t>
                    </m:r>
                    <m:r>
                      <a:rPr lang="en-US" sz="4200" b="1">
                        <a:solidFill>
                          <a:schemeClr val="tx1"/>
                        </a:solidFill>
                        <a:latin typeface="Cambria Math"/>
                        <a:cs typeface="Times New Roman" panose="02020603050405020304" pitchFamily="18" charset="0"/>
                      </a:rPr>
                      <m:t> </m:t>
                    </m:r>
                  </m:oMath>
                </a14:m>
                <a:endParaRPr lang="en-US" sz="4200" b="1" dirty="0">
                  <a:solidFill>
                    <a:schemeClr val="tx1"/>
                  </a:solidFill>
                  <a:latin typeface="Times New Roman" panose="02020603050405020304" pitchFamily="18" charset="0"/>
                  <a:cs typeface="Times New Roman" panose="02020603050405020304" pitchFamily="18" charset="0"/>
                </a:endParaRPr>
              </a:p>
              <a:p>
                <a:pPr marL="609585" indent="-609585">
                  <a:buAutoNum type="alphaLcParenBoth"/>
                </a:pPr>
                <a14:m>
                  <m:oMath xmlns:m="http://schemas.openxmlformats.org/officeDocument/2006/math">
                    <m:r>
                      <a:rPr lang="en-US" sz="4200" b="1">
                        <a:solidFill>
                          <a:schemeClr val="tx1"/>
                        </a:solidFill>
                        <a:latin typeface="Cambria Math"/>
                        <a:cs typeface="Times New Roman" panose="02020603050405020304" pitchFamily="18" charset="0"/>
                      </a:rPr>
                      <m:t>𝐩𝐠𝐡</m:t>
                    </m:r>
                    <m:r>
                      <a:rPr lang="en-US" sz="4200" b="1">
                        <a:solidFill>
                          <a:schemeClr val="tx1"/>
                        </a:solidFill>
                        <a:latin typeface="Cambria Math"/>
                        <a:cs typeface="Times New Roman" panose="02020603050405020304" pitchFamily="18" charset="0"/>
                      </a:rPr>
                      <m:t>+</m:t>
                    </m:r>
                    <m:r>
                      <a:rPr lang="en-US" sz="4200" b="1">
                        <a:solidFill>
                          <a:schemeClr val="tx1"/>
                        </a:solidFill>
                        <a:latin typeface="Cambria Math"/>
                        <a:cs typeface="Times New Roman" panose="02020603050405020304" pitchFamily="18" charset="0"/>
                      </a:rPr>
                      <m:t>𝐏</m:t>
                    </m:r>
                    <m:r>
                      <a:rPr lang="en-US" sz="4200" b="1">
                        <a:solidFill>
                          <a:schemeClr val="tx1"/>
                        </a:solidFill>
                        <a:latin typeface="Cambria Math"/>
                        <a:cs typeface="Times New Roman" panose="02020603050405020304" pitchFamily="18" charset="0"/>
                      </a:rPr>
                      <m:t>+</m:t>
                    </m:r>
                    <m:r>
                      <a:rPr lang="en-US" sz="4200" b="1">
                        <a:solidFill>
                          <a:schemeClr val="tx1"/>
                        </a:solidFill>
                        <a:latin typeface="Cambria Math"/>
                        <a:cs typeface="Times New Roman" panose="02020603050405020304" pitchFamily="18" charset="0"/>
                      </a:rPr>
                      <m:t>𝐏</m:t>
                    </m:r>
                    <m:sSup>
                      <m:sSupPr>
                        <m:ctrlPr>
                          <a:rPr lang="en-US" sz="4200" b="1" i="1">
                            <a:solidFill>
                              <a:schemeClr val="tx1"/>
                            </a:solidFill>
                            <a:latin typeface="Cambria Math" panose="02040503050406030204" pitchFamily="18" charset="0"/>
                            <a:cs typeface="Times New Roman" panose="02020603050405020304" pitchFamily="18" charset="0"/>
                          </a:rPr>
                        </m:ctrlPr>
                      </m:sSupPr>
                      <m:e>
                        <m:r>
                          <a:rPr lang="en-US" sz="4200" b="1">
                            <a:solidFill>
                              <a:schemeClr val="tx1"/>
                            </a:solidFill>
                            <a:latin typeface="Cambria Math"/>
                            <a:cs typeface="Times New Roman" panose="02020603050405020304" pitchFamily="18" charset="0"/>
                          </a:rPr>
                          <m:t>𝐕</m:t>
                        </m:r>
                      </m:e>
                      <m:sup>
                        <m:r>
                          <a:rPr lang="en-US" sz="4200" b="1">
                            <a:solidFill>
                              <a:schemeClr val="tx1"/>
                            </a:solidFill>
                            <a:latin typeface="Cambria Math"/>
                            <a:cs typeface="Times New Roman" panose="02020603050405020304" pitchFamily="18" charset="0"/>
                          </a:rPr>
                          <m:t>𝟐</m:t>
                        </m:r>
                      </m:sup>
                    </m:sSup>
                    <m:r>
                      <a:rPr lang="en-US" sz="4200" b="1">
                        <a:solidFill>
                          <a:schemeClr val="tx1"/>
                        </a:solidFill>
                        <a:latin typeface="Cambria Math"/>
                        <a:cs typeface="Times New Roman" panose="02020603050405020304" pitchFamily="18" charset="0"/>
                      </a:rPr>
                      <m:t>=</m:t>
                    </m:r>
                    <m:r>
                      <a:rPr lang="en-US" sz="4200" b="1">
                        <a:solidFill>
                          <a:schemeClr val="tx1"/>
                        </a:solidFill>
                        <a:latin typeface="Cambria Math"/>
                        <a:cs typeface="Times New Roman" panose="02020603050405020304" pitchFamily="18" charset="0"/>
                      </a:rPr>
                      <m:t>𝐟𝐢𝐱𝐞𝐝</m:t>
                    </m:r>
                  </m:oMath>
                </a14:m>
                <a:endParaRPr lang="en-US" sz="4200" b="1" dirty="0">
                  <a:solidFill>
                    <a:schemeClr val="tx1"/>
                  </a:solidFill>
                  <a:latin typeface="Times New Roman" panose="02020603050405020304" pitchFamily="18" charset="0"/>
                  <a:cs typeface="Times New Roman" panose="02020603050405020304" pitchFamily="18" charset="0"/>
                </a:endParaRPr>
              </a:p>
              <a:p>
                <a:pPr marL="609585" indent="-609585">
                  <a:buAutoNum type="alphaLcParenBoth"/>
                </a:pPr>
                <a14:m>
                  <m:oMath xmlns:m="http://schemas.openxmlformats.org/officeDocument/2006/math">
                    <m:r>
                      <a:rPr lang="en-US" sz="4200" b="1">
                        <a:solidFill>
                          <a:schemeClr val="tx1"/>
                        </a:solidFill>
                        <a:latin typeface="Cambria Math"/>
                        <a:cs typeface="Times New Roman" panose="02020603050405020304" pitchFamily="18" charset="0"/>
                      </a:rPr>
                      <m:t> </m:t>
                    </m:r>
                    <m:f>
                      <m:fPr>
                        <m:ctrlPr>
                          <a:rPr lang="en-US" sz="4200" b="1" i="1">
                            <a:solidFill>
                              <a:schemeClr val="tx1"/>
                            </a:solidFill>
                            <a:latin typeface="Cambria Math" panose="02040503050406030204" pitchFamily="18" charset="0"/>
                            <a:cs typeface="Times New Roman" panose="02020603050405020304" pitchFamily="18" charset="0"/>
                          </a:rPr>
                        </m:ctrlPr>
                      </m:fPr>
                      <m:num>
                        <m:r>
                          <a:rPr lang="en-US" sz="4200" b="1">
                            <a:solidFill>
                              <a:schemeClr val="tx1"/>
                            </a:solidFill>
                            <a:latin typeface="Cambria Math"/>
                            <a:cs typeface="Times New Roman" panose="02020603050405020304" pitchFamily="18" charset="0"/>
                          </a:rPr>
                          <m:t>𝟏</m:t>
                        </m:r>
                      </m:num>
                      <m:den>
                        <m:r>
                          <a:rPr lang="en-US" sz="4200" b="1">
                            <a:solidFill>
                              <a:schemeClr val="tx1"/>
                            </a:solidFill>
                            <a:latin typeface="Cambria Math"/>
                            <a:cs typeface="Times New Roman" panose="02020603050405020304" pitchFamily="18" charset="0"/>
                          </a:rPr>
                          <m:t>𝟐</m:t>
                        </m:r>
                      </m:den>
                    </m:f>
                    <m:r>
                      <a:rPr lang="en-US" sz="4200" b="1">
                        <a:solidFill>
                          <a:schemeClr val="tx1"/>
                        </a:solidFill>
                        <a:latin typeface="Cambria Math"/>
                        <a:cs typeface="Times New Roman" panose="02020603050405020304" pitchFamily="18" charset="0"/>
                      </a:rPr>
                      <m:t>𝐩𝐠𝐡</m:t>
                    </m:r>
                    <m:r>
                      <a:rPr lang="en-US" sz="4200" b="1">
                        <a:solidFill>
                          <a:schemeClr val="tx1"/>
                        </a:solidFill>
                        <a:latin typeface="Cambria Math"/>
                        <a:cs typeface="Times New Roman" panose="02020603050405020304" pitchFamily="18" charset="0"/>
                      </a:rPr>
                      <m:t>+</m:t>
                    </m:r>
                    <m:r>
                      <a:rPr lang="en-US" sz="4200" b="1">
                        <a:solidFill>
                          <a:schemeClr val="tx1"/>
                        </a:solidFill>
                        <a:latin typeface="Cambria Math"/>
                        <a:cs typeface="Times New Roman" panose="02020603050405020304" pitchFamily="18" charset="0"/>
                      </a:rPr>
                      <m:t>𝐏</m:t>
                    </m:r>
                    <m:r>
                      <a:rPr lang="en-US" sz="4200" b="1">
                        <a:solidFill>
                          <a:schemeClr val="tx1"/>
                        </a:solidFill>
                        <a:latin typeface="Cambria Math"/>
                        <a:cs typeface="Times New Roman" panose="02020603050405020304" pitchFamily="18" charset="0"/>
                      </a:rPr>
                      <m:t>+</m:t>
                    </m:r>
                    <m:r>
                      <a:rPr lang="en-US" sz="4200" b="1">
                        <a:solidFill>
                          <a:schemeClr val="tx1"/>
                        </a:solidFill>
                        <a:latin typeface="Cambria Math"/>
                        <a:cs typeface="Times New Roman" panose="02020603050405020304" pitchFamily="18" charset="0"/>
                      </a:rPr>
                      <m:t>𝐏</m:t>
                    </m:r>
                    <m:sSup>
                      <m:sSupPr>
                        <m:ctrlPr>
                          <a:rPr lang="en-US" sz="4200" b="1" i="1">
                            <a:solidFill>
                              <a:schemeClr val="tx1"/>
                            </a:solidFill>
                            <a:latin typeface="Cambria Math" panose="02040503050406030204" pitchFamily="18" charset="0"/>
                            <a:cs typeface="Times New Roman" panose="02020603050405020304" pitchFamily="18" charset="0"/>
                          </a:rPr>
                        </m:ctrlPr>
                      </m:sSupPr>
                      <m:e>
                        <m:r>
                          <a:rPr lang="en-US" sz="4200" b="1">
                            <a:solidFill>
                              <a:schemeClr val="tx1"/>
                            </a:solidFill>
                            <a:latin typeface="Cambria Math"/>
                            <a:cs typeface="Times New Roman" panose="02020603050405020304" pitchFamily="18" charset="0"/>
                          </a:rPr>
                          <m:t>𝐕</m:t>
                        </m:r>
                      </m:e>
                      <m:sup>
                        <m:r>
                          <a:rPr lang="en-US" sz="4200" b="1">
                            <a:solidFill>
                              <a:schemeClr val="tx1"/>
                            </a:solidFill>
                            <a:latin typeface="Cambria Math"/>
                            <a:cs typeface="Times New Roman" panose="02020603050405020304" pitchFamily="18" charset="0"/>
                          </a:rPr>
                          <m:t>𝟐</m:t>
                        </m:r>
                      </m:sup>
                    </m:sSup>
                    <m:r>
                      <a:rPr lang="en-US" sz="4200" b="1">
                        <a:solidFill>
                          <a:schemeClr val="tx1"/>
                        </a:solidFill>
                        <a:latin typeface="Cambria Math"/>
                        <a:cs typeface="Times New Roman" panose="02020603050405020304" pitchFamily="18" charset="0"/>
                      </a:rPr>
                      <m:t>=</m:t>
                    </m:r>
                    <m:r>
                      <a:rPr lang="en-US" sz="4200" b="1">
                        <a:solidFill>
                          <a:schemeClr val="tx1"/>
                        </a:solidFill>
                        <a:latin typeface="Cambria Math"/>
                        <a:cs typeface="Times New Roman" panose="02020603050405020304" pitchFamily="18" charset="0"/>
                      </a:rPr>
                      <m:t>𝐟𝐢𝐱𝐞𝐝</m:t>
                    </m:r>
                  </m:oMath>
                </a14:m>
                <a:endParaRPr lang="en-US" sz="4200" b="1" dirty="0">
                  <a:solidFill>
                    <a:schemeClr val="tx1"/>
                  </a:solidFill>
                  <a:latin typeface="Times New Roman" panose="02020603050405020304" pitchFamily="18" charset="0"/>
                  <a:cs typeface="Times New Roman" panose="02020603050405020304" pitchFamily="18" charset="0"/>
                </a:endParaRPr>
              </a:p>
              <a:p>
                <a:pPr marL="609585" indent="-609585">
                  <a:buAutoNum type="alphaLcParenBoth"/>
                </a:pPr>
                <a:r>
                  <a:rPr lang="en-US" sz="4200" b="1" dirty="0">
                    <a:solidFill>
                      <a:schemeClr val="tx1"/>
                    </a:solidFill>
                    <a:latin typeface="Times New Roman" panose="02020603050405020304" pitchFamily="18" charset="0"/>
                    <a:cs typeface="Times New Roman" panose="02020603050405020304" pitchFamily="18" charset="0"/>
                  </a:rPr>
                  <a:t>None of these </a:t>
                </a:r>
              </a:p>
            </p:txBody>
          </p:sp>
        </mc:Choice>
        <mc:Fallback xmlns="">
          <p:sp>
            <p:nvSpPr>
              <p:cNvPr id="7" name="TextBox 6"/>
              <p:cNvSpPr txBox="1">
                <a:spLocks noRot="1" noChangeAspect="1" noMove="1" noResize="1" noEditPoints="1" noAdjustHandles="1" noChangeArrowheads="1" noChangeShapeType="1" noTextEdit="1"/>
              </p:cNvSpPr>
              <p:nvPr/>
            </p:nvSpPr>
            <p:spPr>
              <a:xfrm>
                <a:off x="621805" y="1152383"/>
                <a:ext cx="11752732" cy="4553234"/>
              </a:xfrm>
              <a:prstGeom prst="rect">
                <a:avLst/>
              </a:prstGeom>
              <a:blipFill>
                <a:blip r:embed="rId2"/>
                <a:stretch>
                  <a:fillRect l="-1971" t="-2544" b="-5221"/>
                </a:stretch>
              </a:blipFill>
            </p:spPr>
            <p:txBody>
              <a:bodyPr/>
              <a:lstStyle/>
              <a:p>
                <a:r>
                  <a:rPr lang="en-US">
                    <a:noFill/>
                  </a:rPr>
                  <a:t> </a:t>
                </a:r>
              </a:p>
            </p:txBody>
          </p:sp>
        </mc:Fallback>
      </mc:AlternateContent>
    </p:spTree>
    <p:extLst>
      <p:ext uri="{BB962C8B-B14F-4D97-AF65-F5344CB8AC3E}">
        <p14:creationId xmlns:p14="http://schemas.microsoft.com/office/powerpoint/2010/main" val="209377863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703099" y="758309"/>
                <a:ext cx="11752732" cy="5262979"/>
              </a:xfrm>
              <a:prstGeom prst="rect">
                <a:avLst/>
              </a:prstGeom>
              <a:noFill/>
            </p:spPr>
            <p:txBody>
              <a:bodyPr wrap="square" rtlCol="0">
                <a:spAutoFit/>
              </a:bodyPr>
              <a:lstStyle/>
              <a:p>
                <a:r>
                  <a:rPr lang="en-US" sz="4800" b="1" dirty="0">
                    <a:solidFill>
                      <a:srgbClr val="FFFF00"/>
                    </a:solidFill>
                    <a:latin typeface="Kruti Dev 010" pitchFamily="2" charset="0"/>
                    <a:cs typeface="Times New Roman" panose="02020603050405020304" pitchFamily="18" charset="0"/>
                  </a:rPr>
                  <a:t>,d </a:t>
                </a:r>
                <a:r>
                  <a:rPr lang="en-US" sz="4800" b="1" dirty="0" err="1">
                    <a:solidFill>
                      <a:srgbClr val="FFFF00"/>
                    </a:solidFill>
                    <a:latin typeface="Kruti Dev 010" pitchFamily="2" charset="0"/>
                    <a:cs typeface="Times New Roman" panose="02020603050405020304" pitchFamily="18" charset="0"/>
                  </a:rPr>
                  <a:t>IokbTk</a:t>
                </a:r>
                <a:r>
                  <a:rPr lang="en-US" sz="4800" b="1" dirty="0">
                    <a:solidFill>
                      <a:srgbClr val="FFFF00"/>
                    </a:solidFill>
                    <a:latin typeface="Kruti Dev 010" pitchFamily="2" charset="0"/>
                    <a:cs typeface="Times New Roman" panose="02020603050405020304" pitchFamily="18" charset="0"/>
                  </a:rPr>
                  <a:t>] “;</a:t>
                </a:r>
                <a:r>
                  <a:rPr lang="en-US" sz="4800" b="1" dirty="0" err="1">
                    <a:solidFill>
                      <a:srgbClr val="FFFF00"/>
                    </a:solidFill>
                    <a:latin typeface="Kruti Dev 010" pitchFamily="2" charset="0"/>
                    <a:cs typeface="Times New Roman" panose="02020603050405020304" pitchFamily="18" charset="0"/>
                  </a:rPr>
                  <a:t>kurk</a:t>
                </a:r>
                <a:r>
                  <a:rPr lang="en-US" sz="4800" b="1" dirty="0">
                    <a:solidFill>
                      <a:srgbClr val="FFFF00"/>
                    </a:solidFill>
                    <a:latin typeface="Kruti Dev 010" pitchFamily="2" charset="0"/>
                    <a:cs typeface="Times New Roman" panose="02020603050405020304" pitchFamily="18" charset="0"/>
                  </a:rPr>
                  <a:t> </a:t>
                </a:r>
                <a:r>
                  <a:rPr lang="en-US" sz="4800" b="1" dirty="0" err="1">
                    <a:solidFill>
                      <a:srgbClr val="FFFF00"/>
                    </a:solidFill>
                    <a:latin typeface="Kruti Dev 010" pitchFamily="2" charset="0"/>
                    <a:cs typeface="Times New Roman" panose="02020603050405020304" pitchFamily="18" charset="0"/>
                  </a:rPr>
                  <a:t>xq.kkad</a:t>
                </a:r>
                <a:r>
                  <a:rPr lang="en-US" sz="4800" b="1" dirty="0">
                    <a:solidFill>
                      <a:srgbClr val="FFFF00"/>
                    </a:solidFill>
                    <a:latin typeface="Kruti Dev 010" pitchFamily="2" charset="0"/>
                    <a:cs typeface="Times New Roman" panose="02020603050405020304" pitchFamily="18" charset="0"/>
                  </a:rPr>
                  <a:t> ds </a:t>
                </a:r>
                <a14:m>
                  <m:oMath xmlns:m="http://schemas.openxmlformats.org/officeDocument/2006/math">
                    <m:r>
                      <a:rPr lang="en-US" sz="4800" b="1">
                        <a:solidFill>
                          <a:srgbClr val="FFFF00"/>
                        </a:solidFill>
                        <a:latin typeface="Cambria Math"/>
                        <a:cs typeface="Times New Roman" panose="02020603050405020304" pitchFamily="18" charset="0"/>
                      </a:rPr>
                      <m:t>𝐒</m:t>
                    </m:r>
                    <m:r>
                      <a:rPr lang="en-US" sz="4800" b="1">
                        <a:solidFill>
                          <a:srgbClr val="FFFF00"/>
                        </a:solidFill>
                        <a:latin typeface="Cambria Math"/>
                        <a:cs typeface="Times New Roman" panose="02020603050405020304" pitchFamily="18" charset="0"/>
                      </a:rPr>
                      <m:t>.</m:t>
                    </m:r>
                    <m:r>
                      <a:rPr lang="en-US" sz="4800" b="1">
                        <a:solidFill>
                          <a:srgbClr val="FFFF00"/>
                        </a:solidFill>
                        <a:latin typeface="Cambria Math"/>
                        <a:cs typeface="Times New Roman" panose="02020603050405020304" pitchFamily="18" charset="0"/>
                      </a:rPr>
                      <m:t>𝐈</m:t>
                    </m:r>
                  </m:oMath>
                </a14:m>
                <a:r>
                  <a:rPr lang="en-US" sz="4800" b="1" dirty="0" err="1">
                    <a:solidFill>
                      <a:srgbClr val="FFFF00"/>
                    </a:solidFill>
                    <a:latin typeface="Kruti Dev 010" pitchFamily="2" charset="0"/>
                    <a:cs typeface="Times New Roman" panose="02020603050405020304" pitchFamily="18" charset="0"/>
                  </a:rPr>
                  <a:t>ek</a:t>
                </a:r>
                <a:r>
                  <a:rPr lang="en-US" sz="4800" b="1" dirty="0">
                    <a:solidFill>
                      <a:srgbClr val="FFFF00"/>
                    </a:solidFill>
                    <a:latin typeface="Kruti Dev 010" pitchFamily="2" charset="0"/>
                    <a:cs typeface="Times New Roman" panose="02020603050405020304" pitchFamily="18" charset="0"/>
                  </a:rPr>
                  <a:t>=d </a:t>
                </a:r>
                <a:r>
                  <a:rPr lang="en-US" sz="4800" b="1" dirty="0" err="1">
                    <a:solidFill>
                      <a:srgbClr val="FFFF00"/>
                    </a:solidFill>
                    <a:latin typeface="Kruti Dev 010" pitchFamily="2" charset="0"/>
                    <a:cs typeface="Times New Roman" panose="02020603050405020304" pitchFamily="18" charset="0"/>
                  </a:rPr>
                  <a:t>dk</a:t>
                </a:r>
                <a:r>
                  <a:rPr lang="en-US" sz="4800" b="1" dirty="0">
                    <a:solidFill>
                      <a:srgbClr val="FFFF00"/>
                    </a:solidFill>
                    <a:latin typeface="Kruti Dev 010" pitchFamily="2" charset="0"/>
                    <a:cs typeface="Times New Roman" panose="02020603050405020304" pitchFamily="18" charset="0"/>
                  </a:rPr>
                  <a:t> </a:t>
                </a:r>
                <a:endParaRPr lang="en-IN" sz="4800" b="1" dirty="0">
                  <a:solidFill>
                    <a:srgbClr val="FFFF00"/>
                  </a:solidFill>
                  <a:latin typeface="Times New Roman" panose="02020603050405020304" pitchFamily="18" charset="0"/>
                  <a:cs typeface="Times New Roman" panose="02020603050405020304" pitchFamily="18" charset="0"/>
                </a:endParaRPr>
              </a:p>
              <a:p>
                <a:r>
                  <a:rPr lang="en-US" sz="4800" b="1" dirty="0">
                    <a:solidFill>
                      <a:srgbClr val="FFFF00"/>
                    </a:solidFill>
                    <a:latin typeface="Times New Roman" panose="02020603050405020304" pitchFamily="18" charset="0"/>
                    <a:cs typeface="Times New Roman" panose="02020603050405020304" pitchFamily="18" charset="0"/>
                  </a:rPr>
                  <a:t>A Poise, of the market unit S.I of the coefficient of viscosity</a:t>
                </a:r>
              </a:p>
              <a:p>
                <a:r>
                  <a:rPr lang="en-IN" sz="4800" b="1" dirty="0">
                    <a:latin typeface="Times New Roman" panose="02020603050405020304" pitchFamily="18" charset="0"/>
                    <a:cs typeface="Times New Roman" panose="02020603050405020304" pitchFamily="18" charset="0"/>
                  </a:rPr>
                  <a:t>(a) ten times / </a:t>
                </a:r>
                <a:r>
                  <a:rPr lang="en-IN" sz="4800" b="1" dirty="0" err="1">
                    <a:latin typeface="Kruti Dev 010" pitchFamily="2" charset="0"/>
                    <a:cs typeface="Times New Roman" panose="02020603050405020304" pitchFamily="18" charset="0"/>
                  </a:rPr>
                  <a:t>nl</a:t>
                </a:r>
                <a:r>
                  <a:rPr lang="en-IN" sz="4800" b="1" dirty="0">
                    <a:latin typeface="Kruti Dev 010" pitchFamily="2" charset="0"/>
                    <a:cs typeface="Times New Roman" panose="02020603050405020304" pitchFamily="18" charset="0"/>
                  </a:rPr>
                  <a:t> </a:t>
                </a:r>
                <a:r>
                  <a:rPr lang="en-IN" sz="4800" b="1" dirty="0" err="1">
                    <a:latin typeface="Kruti Dev 010" pitchFamily="2" charset="0"/>
                    <a:cs typeface="Times New Roman" panose="02020603050405020304" pitchFamily="18" charset="0"/>
                  </a:rPr>
                  <a:t>xquk</a:t>
                </a:r>
                <a:r>
                  <a:rPr lang="en-IN" sz="4800" b="1" dirty="0">
                    <a:latin typeface="Kruti Dev 010" pitchFamily="2" charset="0"/>
                    <a:cs typeface="Times New Roman" panose="02020603050405020304" pitchFamily="18" charset="0"/>
                  </a:rPr>
                  <a:t> </a:t>
                </a:r>
                <a:r>
                  <a:rPr lang="en-IN" sz="4800" b="1" dirty="0" err="1">
                    <a:latin typeface="Kruti Dev 010" pitchFamily="2" charset="0"/>
                    <a:cs typeface="Times New Roman" panose="02020603050405020304" pitchFamily="18" charset="0"/>
                  </a:rPr>
                  <a:t>gksrk</a:t>
                </a:r>
                <a:r>
                  <a:rPr lang="en-IN" sz="4800" b="1" dirty="0">
                    <a:latin typeface="Kruti Dev 010" pitchFamily="2" charset="0"/>
                    <a:cs typeface="Times New Roman" panose="02020603050405020304" pitchFamily="18" charset="0"/>
                  </a:rPr>
                  <a:t> </a:t>
                </a:r>
                <a:r>
                  <a:rPr lang="en-IN" sz="4800" b="1" dirty="0" err="1">
                    <a:latin typeface="Kruti Dev 010" pitchFamily="2" charset="0"/>
                    <a:cs typeface="Times New Roman" panose="02020603050405020304" pitchFamily="18" charset="0"/>
                  </a:rPr>
                  <a:t>gSA</a:t>
                </a:r>
                <a:endParaRPr lang="en-IN" sz="4800" b="1" dirty="0">
                  <a:latin typeface="Kruti Dev 010" pitchFamily="2" charset="0"/>
                  <a:cs typeface="Times New Roman" panose="02020603050405020304" pitchFamily="18" charset="0"/>
                </a:endParaRPr>
              </a:p>
              <a:p>
                <a:r>
                  <a:rPr lang="en-IN" sz="4800" b="1" dirty="0">
                    <a:latin typeface="Times New Roman" panose="02020603050405020304" pitchFamily="18" charset="0"/>
                    <a:cs typeface="Times New Roman" panose="02020603050405020304" pitchFamily="18" charset="0"/>
                  </a:rPr>
                  <a:t>(b) equals / </a:t>
                </a:r>
                <a:r>
                  <a:rPr lang="en-IN" sz="4800" b="1" dirty="0" err="1">
                    <a:latin typeface="Kruti Dev 010" pitchFamily="2" charset="0"/>
                    <a:cs typeface="Times New Roman" panose="02020603050405020304" pitchFamily="18" charset="0"/>
                  </a:rPr>
                  <a:t>cjkcj</a:t>
                </a:r>
                <a:r>
                  <a:rPr lang="en-IN" sz="4800" b="1" dirty="0">
                    <a:latin typeface="Kruti Dev 010" pitchFamily="2" charset="0"/>
                    <a:cs typeface="Times New Roman" panose="02020603050405020304" pitchFamily="18" charset="0"/>
                  </a:rPr>
                  <a:t> </a:t>
                </a:r>
                <a:r>
                  <a:rPr lang="en-IN" sz="4800" b="1" dirty="0" err="1">
                    <a:latin typeface="Kruti Dev 010" pitchFamily="2" charset="0"/>
                    <a:cs typeface="Times New Roman" panose="02020603050405020304" pitchFamily="18" charset="0"/>
                  </a:rPr>
                  <a:t>gksrk</a:t>
                </a:r>
                <a:r>
                  <a:rPr lang="en-IN" sz="4800" b="1" dirty="0">
                    <a:latin typeface="Kruti Dev 010" pitchFamily="2" charset="0"/>
                    <a:cs typeface="Times New Roman" panose="02020603050405020304" pitchFamily="18" charset="0"/>
                  </a:rPr>
                  <a:t> </a:t>
                </a:r>
                <a:r>
                  <a:rPr lang="en-IN" sz="4800" b="1" dirty="0" err="1">
                    <a:latin typeface="Kruti Dev 010" pitchFamily="2" charset="0"/>
                    <a:cs typeface="Times New Roman" panose="02020603050405020304" pitchFamily="18" charset="0"/>
                  </a:rPr>
                  <a:t>gSA</a:t>
                </a:r>
                <a:endParaRPr lang="en-IN" sz="4800" b="1" dirty="0">
                  <a:latin typeface="Kruti Dev 010" pitchFamily="2" charset="0"/>
                  <a:cs typeface="Times New Roman" panose="02020603050405020304" pitchFamily="18" charset="0"/>
                </a:endParaRPr>
              </a:p>
              <a:p>
                <a:r>
                  <a:rPr lang="en-IN" sz="4800" b="1" dirty="0">
                    <a:latin typeface="Times New Roman" panose="02020603050405020304" pitchFamily="18" charset="0"/>
                    <a:cs typeface="Times New Roman" panose="02020603050405020304" pitchFamily="18" charset="0"/>
                  </a:rPr>
                  <a:t>(c) tenth part / </a:t>
                </a:r>
                <a:r>
                  <a:rPr lang="en-IN" sz="4800" b="1" dirty="0" err="1">
                    <a:latin typeface="Kruti Dev 010" pitchFamily="2" charset="0"/>
                    <a:cs typeface="Times New Roman" panose="02020603050405020304" pitchFamily="18" charset="0"/>
                  </a:rPr>
                  <a:t>nlok</a:t>
                </a:r>
                <a:r>
                  <a:rPr lang="en-IN" sz="4800" b="1" dirty="0">
                    <a:latin typeface="Kruti Dev 010" pitchFamily="2" charset="0"/>
                    <a:cs typeface="Times New Roman" panose="02020603050405020304" pitchFamily="18" charset="0"/>
                  </a:rPr>
                  <a:t>¡ </a:t>
                </a:r>
                <a:r>
                  <a:rPr lang="en-IN" sz="4800" b="1" dirty="0" err="1">
                    <a:latin typeface="Kruti Dev 010" pitchFamily="2" charset="0"/>
                    <a:cs typeface="Times New Roman" panose="02020603050405020304" pitchFamily="18" charset="0"/>
                  </a:rPr>
                  <a:t>Hkkx</a:t>
                </a:r>
                <a:r>
                  <a:rPr lang="en-IN" sz="4800" b="1" dirty="0">
                    <a:latin typeface="Kruti Dev 010" pitchFamily="2" charset="0"/>
                    <a:cs typeface="Times New Roman" panose="02020603050405020304" pitchFamily="18" charset="0"/>
                  </a:rPr>
                  <a:t> </a:t>
                </a:r>
                <a:r>
                  <a:rPr lang="en-IN" sz="4800" b="1" dirty="0" err="1">
                    <a:latin typeface="Kruti Dev 010" pitchFamily="2" charset="0"/>
                    <a:cs typeface="Times New Roman" panose="02020603050405020304" pitchFamily="18" charset="0"/>
                  </a:rPr>
                  <a:t>gksrk</a:t>
                </a:r>
                <a:r>
                  <a:rPr lang="en-IN" sz="4800" b="1" dirty="0">
                    <a:latin typeface="Kruti Dev 010" pitchFamily="2" charset="0"/>
                    <a:cs typeface="Times New Roman" panose="02020603050405020304" pitchFamily="18" charset="0"/>
                  </a:rPr>
                  <a:t> </a:t>
                </a:r>
                <a:r>
                  <a:rPr lang="en-IN" sz="4800" b="1" dirty="0" err="1">
                    <a:latin typeface="Kruti Dev 010" pitchFamily="2" charset="0"/>
                    <a:cs typeface="Times New Roman" panose="02020603050405020304" pitchFamily="18" charset="0"/>
                  </a:rPr>
                  <a:t>gSA</a:t>
                </a:r>
                <a:endParaRPr lang="en-IN" sz="4800" b="1" dirty="0">
                  <a:latin typeface="Kruti Dev 010" pitchFamily="2" charset="0"/>
                  <a:cs typeface="Times New Roman" panose="02020603050405020304" pitchFamily="18" charset="0"/>
                </a:endParaRPr>
              </a:p>
              <a:p>
                <a:r>
                  <a:rPr lang="en-IN" sz="4800" b="1" dirty="0">
                    <a:latin typeface="Times New Roman" panose="02020603050405020304" pitchFamily="18" charset="0"/>
                    <a:cs typeface="Times New Roman" panose="02020603050405020304" pitchFamily="18" charset="0"/>
                  </a:rPr>
                  <a:t>(d) Hundredth part / </a:t>
                </a:r>
                <a:r>
                  <a:rPr lang="en-IN" sz="4800" b="1" dirty="0" err="1">
                    <a:latin typeface="Kruti Dev 010" pitchFamily="2" charset="0"/>
                    <a:cs typeface="Times New Roman" panose="02020603050405020304" pitchFamily="18" charset="0"/>
                  </a:rPr>
                  <a:t>lkSok</a:t>
                </a:r>
                <a:r>
                  <a:rPr lang="en-IN" sz="4800" b="1" dirty="0">
                    <a:latin typeface="Kruti Dev 010" pitchFamily="2" charset="0"/>
                    <a:cs typeface="Times New Roman" panose="02020603050405020304" pitchFamily="18" charset="0"/>
                  </a:rPr>
                  <a:t>¡ </a:t>
                </a:r>
                <a:r>
                  <a:rPr lang="en-IN" sz="4800" b="1" dirty="0" err="1">
                    <a:latin typeface="Kruti Dev 010" pitchFamily="2" charset="0"/>
                    <a:cs typeface="Times New Roman" panose="02020603050405020304" pitchFamily="18" charset="0"/>
                  </a:rPr>
                  <a:t>Hkkx</a:t>
                </a:r>
                <a:r>
                  <a:rPr lang="en-IN" sz="4800" b="1" dirty="0">
                    <a:latin typeface="Kruti Dev 010" pitchFamily="2" charset="0"/>
                    <a:cs typeface="Times New Roman" panose="02020603050405020304" pitchFamily="18" charset="0"/>
                  </a:rPr>
                  <a:t> </a:t>
                </a:r>
                <a:r>
                  <a:rPr lang="en-IN" sz="4800" b="1" dirty="0" err="1">
                    <a:latin typeface="Kruti Dev 010" pitchFamily="2" charset="0"/>
                    <a:cs typeface="Times New Roman" panose="02020603050405020304" pitchFamily="18" charset="0"/>
                  </a:rPr>
                  <a:t>gksrk</a:t>
                </a:r>
                <a:r>
                  <a:rPr lang="en-IN" sz="4800" b="1" dirty="0">
                    <a:latin typeface="Kruti Dev 010" pitchFamily="2" charset="0"/>
                    <a:cs typeface="Times New Roman" panose="02020603050405020304" pitchFamily="18" charset="0"/>
                  </a:rPr>
                  <a:t> </a:t>
                </a:r>
                <a:r>
                  <a:rPr lang="en-IN" sz="4800" b="1" dirty="0" err="1">
                    <a:latin typeface="Kruti Dev 010" pitchFamily="2" charset="0"/>
                    <a:cs typeface="Times New Roman" panose="02020603050405020304" pitchFamily="18" charset="0"/>
                  </a:rPr>
                  <a:t>gSA</a:t>
                </a:r>
                <a:endParaRPr lang="en-IN" sz="4800" b="1" dirty="0">
                  <a:latin typeface="Kruti Dev 010" pitchFamily="2"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03099" y="758309"/>
                <a:ext cx="11752732" cy="5262979"/>
              </a:xfrm>
              <a:prstGeom prst="rect">
                <a:avLst/>
              </a:prstGeom>
              <a:blipFill>
                <a:blip r:embed="rId2"/>
                <a:stretch>
                  <a:fillRect l="-2334" t="-2431" b="-5324"/>
                </a:stretch>
              </a:blipFill>
            </p:spPr>
            <p:txBody>
              <a:bodyPr/>
              <a:lstStyle/>
              <a:p>
                <a:r>
                  <a:rPr lang="en-US">
                    <a:noFill/>
                  </a:rPr>
                  <a:t> </a:t>
                </a:r>
              </a:p>
            </p:txBody>
          </p:sp>
        </mc:Fallback>
      </mc:AlternateContent>
    </p:spTree>
    <p:extLst>
      <p:ext uri="{BB962C8B-B14F-4D97-AF65-F5344CB8AC3E}">
        <p14:creationId xmlns:p14="http://schemas.microsoft.com/office/powerpoint/2010/main" val="46916703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322002" y="808839"/>
            <a:ext cx="11752732" cy="4524315"/>
          </a:xfrm>
          <a:prstGeom prst="rect">
            <a:avLst/>
          </a:prstGeom>
          <a:noFill/>
        </p:spPr>
        <p:txBody>
          <a:bodyPr wrap="square" rtlCol="0">
            <a:spAutoFit/>
          </a:bodyPr>
          <a:lstStyle/>
          <a:p>
            <a:r>
              <a:rPr lang="en-US" sz="3600" b="1" dirty="0" err="1">
                <a:solidFill>
                  <a:srgbClr val="FFFF00"/>
                </a:solidFill>
                <a:latin typeface="Kruti Dev 010" pitchFamily="2" charset="0"/>
                <a:cs typeface="Times New Roman" panose="02020603050405020304" pitchFamily="18" charset="0"/>
              </a:rPr>
              <a:t>xfr”khy</a:t>
            </a:r>
            <a:r>
              <a:rPr lang="en-US" sz="3600" b="1" dirty="0">
                <a:solidFill>
                  <a:srgbClr val="FFFF00"/>
                </a:solidFill>
                <a:latin typeface="Kruti Dev 010" pitchFamily="2" charset="0"/>
                <a:cs typeface="Times New Roman" panose="02020603050405020304" pitchFamily="18" charset="0"/>
              </a:rPr>
              <a:t> </a:t>
            </a:r>
            <a:r>
              <a:rPr lang="en-US" sz="3600" b="1" dirty="0" err="1">
                <a:solidFill>
                  <a:srgbClr val="FFFF00"/>
                </a:solidFill>
                <a:latin typeface="Kruti Dev 010" pitchFamily="2" charset="0"/>
                <a:cs typeface="Times New Roman" panose="02020603050405020304" pitchFamily="18" charset="0"/>
              </a:rPr>
              <a:t>rjy</a:t>
            </a:r>
            <a:r>
              <a:rPr lang="en-US" sz="3600" b="1" dirty="0">
                <a:solidFill>
                  <a:srgbClr val="FFFF00"/>
                </a:solidFill>
                <a:latin typeface="Kruti Dev 010" pitchFamily="2" charset="0"/>
                <a:cs typeface="Times New Roman" panose="02020603050405020304" pitchFamily="18" charset="0"/>
              </a:rPr>
              <a:t> ds ,</a:t>
            </a:r>
            <a:r>
              <a:rPr lang="en-US" sz="3600" b="1" dirty="0" err="1">
                <a:solidFill>
                  <a:srgbClr val="FFFF00"/>
                </a:solidFill>
                <a:latin typeface="Kruti Dev 010" pitchFamily="2" charset="0"/>
                <a:cs typeface="Times New Roman" panose="02020603050405020304" pitchFamily="18" charset="0"/>
              </a:rPr>
              <a:t>dkad</a:t>
            </a:r>
            <a:r>
              <a:rPr lang="en-US" sz="3600" b="1" dirty="0">
                <a:solidFill>
                  <a:srgbClr val="FFFF00"/>
                </a:solidFill>
                <a:latin typeface="Kruti Dev 010" pitchFamily="2" charset="0"/>
                <a:cs typeface="Times New Roman" panose="02020603050405020304" pitchFamily="18" charset="0"/>
              </a:rPr>
              <a:t> </a:t>
            </a:r>
            <a:r>
              <a:rPr lang="en-US" sz="3600" b="1" dirty="0" err="1">
                <a:solidFill>
                  <a:srgbClr val="FFFF00"/>
                </a:solidFill>
                <a:latin typeface="Kruti Dev 010" pitchFamily="2" charset="0"/>
                <a:cs typeface="Times New Roman" panose="02020603050405020304" pitchFamily="18" charset="0"/>
              </a:rPr>
              <a:t>vk;ru</a:t>
            </a:r>
            <a:r>
              <a:rPr lang="en-US" sz="3600" b="1" dirty="0">
                <a:solidFill>
                  <a:srgbClr val="FFFF00"/>
                </a:solidFill>
                <a:latin typeface="Kruti Dev 010" pitchFamily="2" charset="0"/>
                <a:cs typeface="Times New Roman" panose="02020603050405020304" pitchFamily="18" charset="0"/>
              </a:rPr>
              <a:t> dh </a:t>
            </a:r>
            <a:r>
              <a:rPr lang="en-US" sz="3600" b="1" dirty="0" err="1">
                <a:solidFill>
                  <a:srgbClr val="FFFF00"/>
                </a:solidFill>
                <a:latin typeface="Kruti Dev 010" pitchFamily="2" charset="0"/>
                <a:cs typeface="Times New Roman" panose="02020603050405020304" pitchFamily="18" charset="0"/>
              </a:rPr>
              <a:t>fLFkfrt</a:t>
            </a:r>
            <a:r>
              <a:rPr lang="en-US" sz="3600" b="1" dirty="0">
                <a:solidFill>
                  <a:srgbClr val="FFFF00"/>
                </a:solidFill>
                <a:latin typeface="Kruti Dev 010" pitchFamily="2" charset="0"/>
                <a:cs typeface="Times New Roman" panose="02020603050405020304" pitchFamily="18" charset="0"/>
              </a:rPr>
              <a:t> </a:t>
            </a:r>
            <a:r>
              <a:rPr lang="en-US" sz="3600" b="1" dirty="0" err="1">
                <a:solidFill>
                  <a:srgbClr val="FFFF00"/>
                </a:solidFill>
                <a:latin typeface="Kruti Dev 010" pitchFamily="2" charset="0"/>
                <a:cs typeface="Times New Roman" panose="02020603050405020304" pitchFamily="18" charset="0"/>
              </a:rPr>
              <a:t>ÅtkZ</a:t>
            </a:r>
            <a:r>
              <a:rPr lang="en-US" sz="3600" b="1" dirty="0">
                <a:solidFill>
                  <a:srgbClr val="FFFF00"/>
                </a:solidFill>
                <a:latin typeface="Kruti Dev 010" pitchFamily="2" charset="0"/>
                <a:cs typeface="Times New Roman" panose="02020603050405020304" pitchFamily="18" charset="0"/>
              </a:rPr>
              <a:t> ]</a:t>
            </a:r>
            <a:r>
              <a:rPr lang="en-US" sz="3600" b="1" dirty="0" err="1">
                <a:solidFill>
                  <a:srgbClr val="FFFF00"/>
                </a:solidFill>
                <a:latin typeface="Kruti Dev 010" pitchFamily="2" charset="0"/>
                <a:cs typeface="Times New Roman" panose="02020603050405020304" pitchFamily="18" charset="0"/>
              </a:rPr>
              <a:t>xfrt</a:t>
            </a:r>
            <a:r>
              <a:rPr lang="en-US" sz="3600" b="1" dirty="0">
                <a:solidFill>
                  <a:srgbClr val="FFFF00"/>
                </a:solidFill>
                <a:latin typeface="Kruti Dev 010" pitchFamily="2" charset="0"/>
                <a:cs typeface="Times New Roman" panose="02020603050405020304" pitchFamily="18" charset="0"/>
              </a:rPr>
              <a:t> </a:t>
            </a:r>
            <a:r>
              <a:rPr lang="en-US" sz="3600" b="1" dirty="0" err="1">
                <a:solidFill>
                  <a:srgbClr val="FFFF00"/>
                </a:solidFill>
                <a:latin typeface="Kruti Dev 010" pitchFamily="2" charset="0"/>
                <a:cs typeface="Times New Roman" panose="02020603050405020304" pitchFamily="18" charset="0"/>
              </a:rPr>
              <a:t>ÅtkZ</a:t>
            </a:r>
            <a:r>
              <a:rPr lang="en-US" sz="3600" b="1" dirty="0">
                <a:solidFill>
                  <a:srgbClr val="FFFF00"/>
                </a:solidFill>
                <a:latin typeface="Kruti Dev 010" pitchFamily="2" charset="0"/>
                <a:cs typeface="Times New Roman" panose="02020603050405020304" pitchFamily="18" charset="0"/>
              </a:rPr>
              <a:t> ,</a:t>
            </a:r>
            <a:r>
              <a:rPr lang="en-US" sz="3600" b="1" dirty="0" err="1">
                <a:solidFill>
                  <a:srgbClr val="FFFF00"/>
                </a:solidFill>
                <a:latin typeface="Kruti Dev 010" pitchFamily="2" charset="0"/>
                <a:cs typeface="Times New Roman" panose="02020603050405020304" pitchFamily="18" charset="0"/>
              </a:rPr>
              <a:t>oa</a:t>
            </a:r>
            <a:r>
              <a:rPr lang="en-US" sz="3600" b="1" dirty="0">
                <a:solidFill>
                  <a:srgbClr val="FFFF00"/>
                </a:solidFill>
                <a:latin typeface="Kruti Dev 010" pitchFamily="2" charset="0"/>
                <a:cs typeface="Times New Roman" panose="02020603050405020304" pitchFamily="18" charset="0"/>
              </a:rPr>
              <a:t> </a:t>
            </a:r>
            <a:r>
              <a:rPr lang="en-US" sz="3600" b="1" dirty="0" err="1">
                <a:solidFill>
                  <a:srgbClr val="FFFF00"/>
                </a:solidFill>
                <a:latin typeface="Kruti Dev 010" pitchFamily="2" charset="0"/>
                <a:cs typeface="Times New Roman" panose="02020603050405020304" pitchFamily="18" charset="0"/>
              </a:rPr>
              <a:t>nkc</a:t>
            </a:r>
            <a:r>
              <a:rPr lang="en-US" sz="3600" b="1" dirty="0">
                <a:solidFill>
                  <a:srgbClr val="FFFF00"/>
                </a:solidFill>
                <a:latin typeface="Kruti Dev 010" pitchFamily="2" charset="0"/>
                <a:cs typeface="Times New Roman" panose="02020603050405020304" pitchFamily="18" charset="0"/>
              </a:rPr>
              <a:t> </a:t>
            </a:r>
            <a:r>
              <a:rPr lang="en-US" sz="3600" b="1" dirty="0" err="1">
                <a:solidFill>
                  <a:srgbClr val="FFFF00"/>
                </a:solidFill>
                <a:latin typeface="Kruti Dev 010" pitchFamily="2" charset="0"/>
                <a:cs typeface="Times New Roman" panose="02020603050405020304" pitchFamily="18" charset="0"/>
              </a:rPr>
              <a:t>ÅtkZ</a:t>
            </a:r>
            <a:r>
              <a:rPr lang="en-US" sz="3600" b="1" dirty="0">
                <a:solidFill>
                  <a:srgbClr val="FFFF00"/>
                </a:solidFill>
                <a:latin typeface="Kruti Dev 010" pitchFamily="2" charset="0"/>
                <a:cs typeface="Times New Roman" panose="02020603050405020304" pitchFamily="18" charset="0"/>
              </a:rPr>
              <a:t> dk </a:t>
            </a:r>
            <a:r>
              <a:rPr lang="en-US" sz="3600" b="1" dirty="0" err="1">
                <a:solidFill>
                  <a:srgbClr val="FFFF00"/>
                </a:solidFill>
                <a:latin typeface="Kruti Dev 010" pitchFamily="2" charset="0"/>
                <a:cs typeface="Times New Roman" panose="02020603050405020304" pitchFamily="18" charset="0"/>
              </a:rPr>
              <a:t>eku</a:t>
            </a:r>
            <a:r>
              <a:rPr lang="en-US" sz="3600" b="1" dirty="0">
                <a:solidFill>
                  <a:srgbClr val="FFFF00"/>
                </a:solidFill>
                <a:latin typeface="Kruti Dev 010" pitchFamily="2" charset="0"/>
                <a:cs typeface="Times New Roman" panose="02020603050405020304" pitchFamily="18" charset="0"/>
              </a:rPr>
              <a:t> </a:t>
            </a:r>
            <a:r>
              <a:rPr lang="en-US" sz="3600" b="1" dirty="0" err="1">
                <a:solidFill>
                  <a:srgbClr val="FFFF00"/>
                </a:solidFill>
                <a:latin typeface="Kruti Dev 010" pitchFamily="2" charset="0"/>
                <a:cs typeface="Times New Roman" panose="02020603050405020304" pitchFamily="18" charset="0"/>
              </a:rPr>
              <a:t>gksrk</a:t>
            </a:r>
            <a:r>
              <a:rPr lang="en-US" sz="3600" b="1" dirty="0">
                <a:solidFill>
                  <a:srgbClr val="FFFF00"/>
                </a:solidFill>
                <a:latin typeface="Kruti Dev 010" pitchFamily="2" charset="0"/>
                <a:cs typeface="Times New Roman" panose="02020603050405020304" pitchFamily="18" charset="0"/>
              </a:rPr>
              <a:t> </a:t>
            </a:r>
            <a:r>
              <a:rPr lang="en-US" sz="3600" b="1" dirty="0" err="1">
                <a:solidFill>
                  <a:srgbClr val="FFFF00"/>
                </a:solidFill>
                <a:latin typeface="Kruti Dev 010" pitchFamily="2" charset="0"/>
                <a:cs typeface="Times New Roman" panose="02020603050405020304" pitchFamily="18" charset="0"/>
              </a:rPr>
              <a:t>gSA</a:t>
            </a:r>
            <a:endParaRPr lang="en-IN" sz="3600" b="1" dirty="0">
              <a:solidFill>
                <a:srgbClr val="FFFF00"/>
              </a:solidFill>
              <a:latin typeface="Times New Roman" panose="02020603050405020304" pitchFamily="18" charset="0"/>
              <a:cs typeface="Times New Roman" panose="02020603050405020304" pitchFamily="18" charset="0"/>
            </a:endParaRPr>
          </a:p>
          <a:p>
            <a:r>
              <a:rPr lang="en-US" sz="3600" b="1" dirty="0">
                <a:solidFill>
                  <a:srgbClr val="FFFF00"/>
                </a:solidFill>
                <a:latin typeface="Times New Roman" panose="02020603050405020304" pitchFamily="18" charset="0"/>
                <a:cs typeface="Times New Roman" panose="02020603050405020304" pitchFamily="18" charset="0"/>
              </a:rPr>
              <a:t>The value of potential energy, kinetic energy and pressure energy of a unit volume of a moving liquid is </a:t>
            </a:r>
          </a:p>
          <a:p>
            <a:r>
              <a:rPr lang="en-IN" sz="3600" b="1" dirty="0">
                <a:latin typeface="Times New Roman" panose="02020603050405020304" pitchFamily="18" charset="0"/>
                <a:cs typeface="Times New Roman" panose="02020603050405020304" pitchFamily="18" charset="0"/>
              </a:rPr>
              <a:t>(a) Fixed / </a:t>
            </a:r>
            <a:r>
              <a:rPr lang="en-IN" sz="3600" b="1" dirty="0" err="1">
                <a:latin typeface="Kruti Dev 010" pitchFamily="2" charset="0"/>
                <a:cs typeface="Times New Roman" panose="02020603050405020304" pitchFamily="18" charset="0"/>
              </a:rPr>
              <a:t>fu;r</a:t>
            </a:r>
            <a:endParaRPr lang="en-IN" sz="3600" b="1" dirty="0">
              <a:latin typeface="Kruti Dev 010" pitchFamily="2" charset="0"/>
              <a:cs typeface="Times New Roman" panose="02020603050405020304" pitchFamily="18" charset="0"/>
            </a:endParaRPr>
          </a:p>
          <a:p>
            <a:r>
              <a:rPr lang="en-IN" sz="3600" b="1" dirty="0">
                <a:latin typeface="Times New Roman" panose="02020603050405020304" pitchFamily="18" charset="0"/>
                <a:cs typeface="Times New Roman" panose="02020603050405020304" pitchFamily="18" charset="0"/>
              </a:rPr>
              <a:t>(b) variable/ </a:t>
            </a:r>
            <a:r>
              <a:rPr lang="en-IN" sz="3600" b="1" dirty="0" err="1">
                <a:latin typeface="Kruti Dev 010" pitchFamily="2" charset="0"/>
                <a:cs typeface="Times New Roman" panose="02020603050405020304" pitchFamily="18" charset="0"/>
              </a:rPr>
              <a:t>ifjorZu”khy</a:t>
            </a:r>
            <a:endParaRPr lang="en-IN" sz="3600" b="1" dirty="0">
              <a:latin typeface="Kruti Dev 010" pitchFamily="2" charset="0"/>
              <a:cs typeface="Times New Roman" panose="02020603050405020304" pitchFamily="18" charset="0"/>
            </a:endParaRPr>
          </a:p>
          <a:p>
            <a:r>
              <a:rPr lang="en-IN" sz="3600" b="1" dirty="0">
                <a:latin typeface="Times New Roman" panose="02020603050405020304" pitchFamily="18" charset="0"/>
                <a:cs typeface="Times New Roman" panose="02020603050405020304" pitchFamily="18" charset="0"/>
              </a:rPr>
              <a:t>(c) cannot be said/ </a:t>
            </a:r>
            <a:r>
              <a:rPr lang="en-IN" sz="3600" b="1" dirty="0" err="1">
                <a:latin typeface="Kruti Dev 010" pitchFamily="2" charset="0"/>
                <a:cs typeface="Times New Roman" panose="02020603050405020304" pitchFamily="18" charset="0"/>
              </a:rPr>
              <a:t>dgk</a:t>
            </a:r>
            <a:r>
              <a:rPr lang="en-IN" sz="3600" b="1" dirty="0">
                <a:latin typeface="Kruti Dev 010" pitchFamily="2" charset="0"/>
                <a:cs typeface="Times New Roman" panose="02020603050405020304" pitchFamily="18" charset="0"/>
              </a:rPr>
              <a:t> </a:t>
            </a:r>
            <a:r>
              <a:rPr lang="en-IN" sz="3600" b="1" dirty="0" err="1">
                <a:latin typeface="Kruti Dev 010" pitchFamily="2" charset="0"/>
                <a:cs typeface="Times New Roman" panose="02020603050405020304" pitchFamily="18" charset="0"/>
              </a:rPr>
              <a:t>ugha</a:t>
            </a:r>
            <a:r>
              <a:rPr lang="en-IN" sz="3600" b="1" dirty="0">
                <a:latin typeface="Kruti Dev 010" pitchFamily="2" charset="0"/>
                <a:cs typeface="Times New Roman" panose="02020603050405020304" pitchFamily="18" charset="0"/>
              </a:rPr>
              <a:t> </a:t>
            </a:r>
            <a:r>
              <a:rPr lang="en-IN" sz="3600" b="1" dirty="0" err="1">
                <a:latin typeface="Kruti Dev 010" pitchFamily="2" charset="0"/>
                <a:cs typeface="Times New Roman" panose="02020603050405020304" pitchFamily="18" charset="0"/>
              </a:rPr>
              <a:t>tk</a:t>
            </a:r>
            <a:r>
              <a:rPr lang="en-IN" sz="3600" b="1" dirty="0">
                <a:latin typeface="Kruti Dev 010" pitchFamily="2" charset="0"/>
                <a:cs typeface="Times New Roman" panose="02020603050405020304" pitchFamily="18" charset="0"/>
              </a:rPr>
              <a:t> </a:t>
            </a:r>
            <a:r>
              <a:rPr lang="en-IN" sz="3600" b="1" dirty="0" err="1">
                <a:latin typeface="Kruti Dev 010" pitchFamily="2" charset="0"/>
                <a:cs typeface="Times New Roman" panose="02020603050405020304" pitchFamily="18" charset="0"/>
              </a:rPr>
              <a:t>ldrk</a:t>
            </a:r>
            <a:r>
              <a:rPr lang="en-IN" sz="3600" b="1" dirty="0">
                <a:latin typeface="Kruti Dev 010" pitchFamily="2" charset="0"/>
                <a:cs typeface="Times New Roman" panose="02020603050405020304" pitchFamily="18" charset="0"/>
              </a:rPr>
              <a:t> </a:t>
            </a:r>
            <a:endParaRPr lang="en-IN" sz="3600" b="1" dirty="0">
              <a:latin typeface="Times New Roman" panose="02020603050405020304" pitchFamily="18" charset="0"/>
              <a:cs typeface="Times New Roman" panose="02020603050405020304" pitchFamily="18" charset="0"/>
            </a:endParaRPr>
          </a:p>
          <a:p>
            <a:r>
              <a:rPr lang="en-IN" sz="3600" b="1" dirty="0">
                <a:latin typeface="Times New Roman" panose="02020603050405020304" pitchFamily="18" charset="0"/>
                <a:cs typeface="Times New Roman" panose="02020603050405020304" pitchFamily="18" charset="0"/>
              </a:rPr>
              <a:t>(d) none of these / </a:t>
            </a:r>
            <a:r>
              <a:rPr lang="en-IN" sz="3600" b="1" dirty="0" err="1">
                <a:latin typeface="Kruti Dev 010" pitchFamily="2" charset="0"/>
                <a:cs typeface="Times New Roman" panose="02020603050405020304" pitchFamily="18" charset="0"/>
              </a:rPr>
              <a:t>buesa</a:t>
            </a:r>
            <a:r>
              <a:rPr lang="en-IN" sz="3600" b="1" dirty="0">
                <a:latin typeface="Kruti Dev 010" pitchFamily="2" charset="0"/>
                <a:cs typeface="Times New Roman" panose="02020603050405020304" pitchFamily="18" charset="0"/>
              </a:rPr>
              <a:t> </a:t>
            </a:r>
            <a:r>
              <a:rPr lang="en-IN" sz="3600" b="1" dirty="0" err="1">
                <a:latin typeface="Kruti Dev 010" pitchFamily="2" charset="0"/>
                <a:cs typeface="Times New Roman" panose="02020603050405020304" pitchFamily="18" charset="0"/>
              </a:rPr>
              <a:t>ls</a:t>
            </a:r>
            <a:r>
              <a:rPr lang="en-IN" sz="3600" b="1" dirty="0">
                <a:latin typeface="Kruti Dev 010" pitchFamily="2" charset="0"/>
                <a:cs typeface="Times New Roman" panose="02020603050405020304" pitchFamily="18" charset="0"/>
              </a:rPr>
              <a:t> </a:t>
            </a:r>
            <a:r>
              <a:rPr lang="en-IN" sz="3600" b="1" dirty="0" err="1">
                <a:latin typeface="Kruti Dev 010" pitchFamily="2" charset="0"/>
                <a:cs typeface="Times New Roman" panose="02020603050405020304" pitchFamily="18" charset="0"/>
              </a:rPr>
              <a:t>dksbZ</a:t>
            </a:r>
            <a:r>
              <a:rPr lang="en-IN" sz="3600" b="1" dirty="0">
                <a:latin typeface="Kruti Dev 010" pitchFamily="2" charset="0"/>
                <a:cs typeface="Times New Roman" panose="02020603050405020304" pitchFamily="18" charset="0"/>
              </a:rPr>
              <a:t> </a:t>
            </a:r>
            <a:r>
              <a:rPr lang="en-IN" sz="3600" b="1" dirty="0" err="1">
                <a:latin typeface="Kruti Dev 010" pitchFamily="2" charset="0"/>
                <a:cs typeface="Times New Roman" panose="02020603050405020304" pitchFamily="18" charset="0"/>
              </a:rPr>
              <a:t>ugha</a:t>
            </a:r>
            <a:endParaRPr lang="en-IN" sz="3600"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156634520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47793" y="3429000"/>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439268" y="1218362"/>
            <a:ext cx="11752732" cy="5262403"/>
          </a:xfrm>
          <a:prstGeom prst="rect">
            <a:avLst/>
          </a:prstGeom>
          <a:noFill/>
        </p:spPr>
        <p:txBody>
          <a:bodyPr wrap="square" rtlCol="0">
            <a:spAutoFit/>
          </a:bodyPr>
          <a:lstStyle/>
          <a:p>
            <a:r>
              <a:rPr lang="en-US" sz="3733" b="1" dirty="0" err="1">
                <a:solidFill>
                  <a:srgbClr val="FFFF00"/>
                </a:solidFill>
                <a:latin typeface="Kruti Dev 010" pitchFamily="2" charset="0"/>
                <a:cs typeface="Times New Roman" panose="02020603050405020304" pitchFamily="18" charset="0"/>
              </a:rPr>
              <a:t>fcyksM</a:t>
            </a:r>
            <a:r>
              <a:rPr lang="en-US" sz="3733" b="1" dirty="0">
                <a:solidFill>
                  <a:srgbClr val="FFFF00"/>
                </a:solidFill>
                <a:latin typeface="Kruti Dev 010" pitchFamily="2" charset="0"/>
                <a:cs typeface="Times New Roman" panose="02020603050405020304" pitchFamily="18" charset="0"/>
              </a:rPr>
              <a:t> ¼pyk;k ½gqvk </a:t>
            </a:r>
            <a:r>
              <a:rPr lang="en-US" sz="3733" b="1" dirty="0" err="1">
                <a:solidFill>
                  <a:srgbClr val="FFFF00"/>
                </a:solidFill>
                <a:latin typeface="Kruti Dev 010" pitchFamily="2" charset="0"/>
                <a:cs typeface="Times New Roman" panose="02020603050405020304" pitchFamily="18" charset="0"/>
              </a:rPr>
              <a:t>nzo</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dqN</a:t>
            </a:r>
            <a:r>
              <a:rPr lang="en-US" sz="3733" b="1" dirty="0">
                <a:solidFill>
                  <a:srgbClr val="FFFF00"/>
                </a:solidFill>
                <a:latin typeface="Kruti Dev 010" pitchFamily="2" charset="0"/>
                <a:cs typeface="Times New Roman" panose="02020603050405020304" pitchFamily="18" charset="0"/>
              </a:rPr>
              <a:t> le; ds </a:t>
            </a:r>
            <a:r>
              <a:rPr lang="en-US" sz="3733" b="1" dirty="0" err="1">
                <a:solidFill>
                  <a:srgbClr val="FFFF00"/>
                </a:solidFill>
                <a:latin typeface="Kruti Dev 010" pitchFamily="2" charset="0"/>
                <a:cs typeface="Times New Roman" panose="02020603050405020304" pitchFamily="18" charset="0"/>
              </a:rPr>
              <a:t>ckn</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fojke</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esa</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vk</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tkrk</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gS</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bldk</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dkj.k</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gSA</a:t>
            </a:r>
            <a:r>
              <a:rPr lang="en-US" sz="3733" b="1" dirty="0">
                <a:solidFill>
                  <a:srgbClr val="FFFF00"/>
                </a:solidFill>
                <a:latin typeface="Kruti Dev 010" pitchFamily="2" charset="0"/>
                <a:cs typeface="Times New Roman" panose="02020603050405020304" pitchFamily="18" charset="0"/>
              </a:rPr>
              <a:t> </a:t>
            </a:r>
            <a:endParaRPr lang="en-IN" sz="3733" b="1" dirty="0">
              <a:solidFill>
                <a:srgbClr val="FFFF00"/>
              </a:solidFill>
              <a:latin typeface="Times New Roman" panose="02020603050405020304" pitchFamily="18" charset="0"/>
              <a:cs typeface="Times New Roman" panose="02020603050405020304" pitchFamily="18" charset="0"/>
            </a:endParaRPr>
          </a:p>
          <a:p>
            <a:r>
              <a:rPr lang="en-US" sz="3733" b="1" dirty="0">
                <a:solidFill>
                  <a:srgbClr val="FFFF00"/>
                </a:solidFill>
                <a:latin typeface="Times New Roman" panose="02020603050405020304" pitchFamily="18" charset="0"/>
                <a:cs typeface="Times New Roman" panose="02020603050405020304" pitchFamily="18" charset="0"/>
              </a:rPr>
              <a:t>The liquid that has been moved comes to rest after some time, this is because </a:t>
            </a:r>
          </a:p>
          <a:p>
            <a:pPr marL="685783" indent="-685783">
              <a:buAutoNum type="alphaLcParenBoth"/>
            </a:pPr>
            <a:r>
              <a:rPr lang="en-IN" sz="3733" b="1" dirty="0">
                <a:latin typeface="Times New Roman" panose="02020603050405020304" pitchFamily="18" charset="0"/>
                <a:cs typeface="Times New Roman" panose="02020603050405020304" pitchFamily="18" charset="0"/>
              </a:rPr>
              <a:t>Surface tension/</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i`’B</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ruko</a:t>
            </a:r>
            <a:endParaRPr lang="en-IN" sz="3733" b="1" dirty="0">
              <a:latin typeface="Kruti Dev 010" pitchFamily="2"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(b) viscosity/</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kurk</a:t>
            </a:r>
            <a:r>
              <a:rPr lang="en-IN" sz="3733" b="1" dirty="0">
                <a:latin typeface="Kruti Dev 010" pitchFamily="2" charset="0"/>
                <a:cs typeface="Times New Roman" panose="02020603050405020304" pitchFamily="18" charset="0"/>
              </a:rPr>
              <a:t> </a:t>
            </a:r>
          </a:p>
          <a:p>
            <a:r>
              <a:rPr lang="en-IN" sz="3733" b="1" dirty="0">
                <a:latin typeface="Times New Roman" panose="02020603050405020304" pitchFamily="18" charset="0"/>
                <a:cs typeface="Times New Roman" panose="02020603050405020304" pitchFamily="18" charset="0"/>
              </a:rPr>
              <a:t>(c) attraction between molecules/</a:t>
            </a:r>
            <a:r>
              <a:rPr lang="en-IN" sz="3733" b="1" dirty="0">
                <a:latin typeface="Kruti Dev 010" pitchFamily="2" charset="0"/>
                <a:cs typeface="Times New Roman" panose="02020603050405020304" pitchFamily="18" charset="0"/>
              </a:rPr>
              <a:t> </a:t>
            </a:r>
          </a:p>
          <a:p>
            <a:r>
              <a:rPr lang="en-IN" sz="3733" b="1" dirty="0" err="1">
                <a:latin typeface="Kruti Dev 010" pitchFamily="2" charset="0"/>
                <a:cs typeface="Times New Roman" panose="02020603050405020304" pitchFamily="18" charset="0"/>
              </a:rPr>
              <a:t>v.kqvksa</a:t>
            </a:r>
            <a:r>
              <a:rPr lang="en-IN" sz="3733" b="1" dirty="0">
                <a:latin typeface="Kruti Dev 010" pitchFamily="2" charset="0"/>
                <a:cs typeface="Times New Roman" panose="02020603050405020304" pitchFamily="18" charset="0"/>
              </a:rPr>
              <a:t> ds </a:t>
            </a:r>
            <a:r>
              <a:rPr lang="en-IN" sz="3733" b="1" dirty="0" err="1">
                <a:latin typeface="Kruti Dev 010" pitchFamily="2" charset="0"/>
                <a:cs typeface="Times New Roman" panose="02020603050405020304" pitchFamily="18" charset="0"/>
              </a:rPr>
              <a:t>chp</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vkd’kZ.k</a:t>
            </a:r>
            <a:r>
              <a:rPr lang="en-IN" sz="3733" b="1" dirty="0">
                <a:latin typeface="Kruti Dev 010" pitchFamily="2" charset="0"/>
                <a:cs typeface="Times New Roman" panose="02020603050405020304" pitchFamily="18" charset="0"/>
              </a:rPr>
              <a:t> </a:t>
            </a:r>
          </a:p>
          <a:p>
            <a:r>
              <a:rPr lang="en-IN" sz="3733" b="1" dirty="0">
                <a:latin typeface="Times New Roman" panose="02020603050405020304" pitchFamily="18" charset="0"/>
                <a:cs typeface="Times New Roman" panose="02020603050405020304" pitchFamily="18" charset="0"/>
              </a:rPr>
              <a:t>(d)permanence/</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LFkkf;Ro</a:t>
            </a:r>
            <a:endParaRPr lang="en-IN" sz="3733"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3370614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CFB94C5-29A4-4963-946B-D6FC29E26591}"/>
              </a:ext>
            </a:extLst>
          </p:cNvPr>
          <p:cNvSpPr txBox="1"/>
          <p:nvPr/>
        </p:nvSpPr>
        <p:spPr>
          <a:xfrm>
            <a:off x="2768853" y="959369"/>
            <a:ext cx="9567472" cy="5262979"/>
          </a:xfrm>
          <a:prstGeom prst="rect">
            <a:avLst/>
          </a:prstGeom>
          <a:noFill/>
        </p:spPr>
        <p:txBody>
          <a:bodyPr wrap="square">
            <a:spAutoFit/>
          </a:bodyPr>
          <a:lstStyle/>
          <a:p>
            <a:r>
              <a:rPr lang="en-US" sz="2800" b="1" dirty="0">
                <a:solidFill>
                  <a:srgbClr val="FFFF00"/>
                </a:solidFill>
                <a:latin typeface="Bookman Old Style" panose="02050604050505020204" pitchFamily="18" charset="0"/>
              </a:rPr>
              <a:t>The physical quantity that has no dimension is</a:t>
            </a:r>
            <a:endParaRPr lang="en-US" sz="2800" b="1" i="0" u="none" strike="noStrike" baseline="0" dirty="0">
              <a:solidFill>
                <a:srgbClr val="FFFF00"/>
              </a:solidFill>
              <a:latin typeface="Bookman Old Style" panose="02050604050505020204" pitchFamily="18" charset="0"/>
            </a:endParaRPr>
          </a:p>
          <a:p>
            <a:r>
              <a:rPr lang="en-US" sz="2800" b="1" i="0" u="none" strike="noStrike" baseline="0" dirty="0">
                <a:solidFill>
                  <a:srgbClr val="FFFF00"/>
                </a:solidFill>
                <a:latin typeface="Bookman Old Style" panose="02050604050505020204" pitchFamily="18" charset="0"/>
              </a:rPr>
              <a:t>(a) strain		</a:t>
            </a:r>
          </a:p>
          <a:p>
            <a:r>
              <a:rPr lang="en-US" sz="2800" b="1" i="0" u="none" strike="noStrike" baseline="0" dirty="0">
                <a:solidFill>
                  <a:srgbClr val="FFFF00"/>
                </a:solidFill>
                <a:latin typeface="Bookman Old Style" panose="02050604050505020204" pitchFamily="18" charset="0"/>
              </a:rPr>
              <a:t>(b) angular velocity</a:t>
            </a:r>
          </a:p>
          <a:p>
            <a:pPr marL="342900" indent="-342900">
              <a:buAutoNum type="alphaLcParenBoth" startAt="3"/>
            </a:pPr>
            <a:r>
              <a:rPr lang="pt-BR" sz="2800" b="1" i="0" u="none" strike="noStrike" baseline="0" dirty="0">
                <a:solidFill>
                  <a:srgbClr val="FFFF00"/>
                </a:solidFill>
                <a:latin typeface="Bookman Old Style" panose="02050604050505020204" pitchFamily="18" charset="0"/>
              </a:rPr>
              <a:t> angular momentum	</a:t>
            </a:r>
          </a:p>
          <a:p>
            <a:r>
              <a:rPr lang="pt-BR" sz="2800" b="1" i="0" u="none" strike="noStrike" baseline="0" dirty="0">
                <a:solidFill>
                  <a:srgbClr val="FFFF00"/>
                </a:solidFill>
                <a:latin typeface="Bookman Old Style" panose="02050604050505020204" pitchFamily="18" charset="0"/>
              </a:rPr>
              <a:t>(d) linear momentum</a:t>
            </a:r>
          </a:p>
          <a:p>
            <a:endParaRPr lang="pt-BR" sz="2800" b="1" i="0" u="none" strike="noStrike" baseline="0" dirty="0">
              <a:latin typeface="Bookman Old Style" panose="02050604050505020204" pitchFamily="18" charset="0"/>
            </a:endParaRPr>
          </a:p>
          <a:p>
            <a:r>
              <a:rPr lang="hi-IN" sz="2800" b="1" i="0" u="none" strike="noStrike" baseline="0" dirty="0">
                <a:latin typeface="Bookman Old Style" panose="02050604050505020204" pitchFamily="18" charset="0"/>
              </a:rPr>
              <a:t>भौतिक मात्रा जिसका कोई आयाम नहीं है, क्या है?
(</a:t>
            </a:r>
            <a:r>
              <a:rPr lang="en-US" sz="2800" b="1" i="0" u="none" strike="noStrike" baseline="0" dirty="0">
                <a:latin typeface="Bookman Old Style" panose="02050604050505020204" pitchFamily="18" charset="0"/>
              </a:rPr>
              <a:t>a</a:t>
            </a:r>
            <a:r>
              <a:rPr lang="hi-IN" sz="2800" b="1" i="0" u="none" strike="noStrike" baseline="0" dirty="0">
                <a:latin typeface="Bookman Old Style" panose="02050604050505020204" pitchFamily="18" charset="0"/>
              </a:rPr>
              <a:t>) विकृति		
(</a:t>
            </a:r>
            <a:r>
              <a:rPr lang="pt-BR" sz="2800" b="1" i="0" u="none" strike="noStrike" baseline="0" dirty="0">
                <a:latin typeface="Bookman Old Style" panose="02050604050505020204" pitchFamily="18" charset="0"/>
              </a:rPr>
              <a:t>b) </a:t>
            </a:r>
            <a:r>
              <a:rPr lang="hi-IN" sz="2800" b="1" i="0" u="none" strike="noStrike" baseline="0" dirty="0">
                <a:latin typeface="Bookman Old Style" panose="02050604050505020204" pitchFamily="18" charset="0"/>
              </a:rPr>
              <a:t>कोणीय वेग</a:t>
            </a:r>
            <a:endParaRPr lang="en-US" sz="2800" b="1" i="0" u="none" strike="noStrike" baseline="0" dirty="0">
              <a:latin typeface="Bookman Old Style" panose="02050604050505020204" pitchFamily="18" charset="0"/>
            </a:endParaRPr>
          </a:p>
          <a:p>
            <a:r>
              <a:rPr lang="en-US" sz="2800" b="1" i="0" u="none" strike="noStrike" baseline="0" dirty="0">
                <a:latin typeface="Bookman Old Style" panose="02050604050505020204" pitchFamily="18" charset="0"/>
              </a:rPr>
              <a:t>(c) </a:t>
            </a:r>
            <a:r>
              <a:rPr lang="hi-IN" sz="2800" b="1" i="0" u="none" strike="noStrike" baseline="0" dirty="0">
                <a:latin typeface="Bookman Old Style" panose="02050604050505020204" pitchFamily="18" charset="0"/>
              </a:rPr>
              <a:t>कोणीय संवेग	
(</a:t>
            </a:r>
            <a:r>
              <a:rPr lang="pt-BR" sz="2800" b="1" i="0" u="none" strike="noStrike" baseline="0" dirty="0">
                <a:latin typeface="Bookman Old Style" panose="02050604050505020204" pitchFamily="18" charset="0"/>
              </a:rPr>
              <a:t>d) </a:t>
            </a:r>
            <a:r>
              <a:rPr lang="hi-IN" sz="2800" b="1" i="0" u="none" strike="noStrike" baseline="0" dirty="0">
                <a:latin typeface="Bookman Old Style" panose="02050604050505020204" pitchFamily="18" charset="0"/>
              </a:rPr>
              <a:t>रैखिक संवेग
</a:t>
            </a:r>
            <a:endParaRPr lang="en-US" sz="2800" b="1" dirty="0">
              <a:latin typeface="Bookman Old Style" panose="02050604050505020204" pitchFamily="18" charset="0"/>
            </a:endParaRPr>
          </a:p>
        </p:txBody>
      </p:sp>
    </p:spTree>
    <p:extLst>
      <p:ext uri="{BB962C8B-B14F-4D97-AF65-F5344CB8AC3E}">
        <p14:creationId xmlns:p14="http://schemas.microsoft.com/office/powerpoint/2010/main" val="343558145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219634" y="1272264"/>
                <a:ext cx="11752732" cy="4959306"/>
              </a:xfrm>
              <a:prstGeom prst="rect">
                <a:avLst/>
              </a:prstGeom>
              <a:noFill/>
            </p:spPr>
            <p:txBody>
              <a:bodyPr wrap="square" rtlCol="0">
                <a:spAutoFit/>
              </a:bodyPr>
              <a:lstStyle/>
              <a:p>
                <a:r>
                  <a:rPr lang="en-US" sz="3467" b="1" dirty="0" err="1">
                    <a:solidFill>
                      <a:srgbClr val="FFFF00"/>
                    </a:solidFill>
                    <a:latin typeface="Kruti Dev 010" pitchFamily="2" charset="0"/>
                    <a:cs typeface="Times New Roman" panose="02020603050405020304" pitchFamily="18" charset="0"/>
                  </a:rPr>
                  <a:t>LVksDLk</a:t>
                </a:r>
                <a:r>
                  <a:rPr lang="en-US" sz="3467" b="1" dirty="0">
                    <a:solidFill>
                      <a:srgbClr val="FFFF00"/>
                    </a:solidFill>
                    <a:latin typeface="Kruti Dev 010" pitchFamily="2" charset="0"/>
                    <a:cs typeface="Times New Roman" panose="02020603050405020304" pitchFamily="18" charset="0"/>
                  </a:rPr>
                  <a:t> ds </a:t>
                </a:r>
                <a:r>
                  <a:rPr lang="en-US" sz="3467" b="1" dirty="0" err="1">
                    <a:solidFill>
                      <a:srgbClr val="FFFF00"/>
                    </a:solidFill>
                    <a:latin typeface="Kruti Dev 010" pitchFamily="2" charset="0"/>
                    <a:cs typeface="Times New Roman" panose="02020603050405020304" pitchFamily="18" charset="0"/>
                  </a:rPr>
                  <a:t>vuqlkj</a:t>
                </a:r>
                <a:r>
                  <a:rPr lang="en-US" sz="3467" b="1" dirty="0">
                    <a:solidFill>
                      <a:srgbClr val="FFFF00"/>
                    </a:solidFill>
                    <a:latin typeface="Kruti Dev 010" pitchFamily="2" charset="0"/>
                    <a:cs typeface="Times New Roman" panose="02020603050405020304" pitchFamily="18" charset="0"/>
                  </a:rPr>
                  <a:t> +</a:t>
                </a:r>
                <a14:m>
                  <m:oMath xmlns:m="http://schemas.openxmlformats.org/officeDocument/2006/math">
                    <m:r>
                      <a:rPr lang="en-US" sz="3467" b="1">
                        <a:solidFill>
                          <a:srgbClr val="FFFF00"/>
                        </a:solidFill>
                        <a:latin typeface="Cambria Math"/>
                        <a:cs typeface="Times New Roman" panose="02020603050405020304" pitchFamily="18" charset="0"/>
                      </a:rPr>
                      <m:t>′</m:t>
                    </m:r>
                    <m:sSup>
                      <m:sSupPr>
                        <m:ctrlPr>
                          <a:rPr lang="en-US" sz="3467" b="1" i="1">
                            <a:solidFill>
                              <a:srgbClr val="FFFF00"/>
                            </a:solidFill>
                            <a:latin typeface="Cambria Math" panose="02040503050406030204" pitchFamily="18" charset="0"/>
                            <a:cs typeface="Times New Roman" panose="02020603050405020304" pitchFamily="18" charset="0"/>
                          </a:rPr>
                        </m:ctrlPr>
                      </m:sSupPr>
                      <m:e>
                        <m:r>
                          <a:rPr lang="en-US" sz="3467" b="1" i="1">
                            <a:solidFill>
                              <a:srgbClr val="FFFF00"/>
                            </a:solidFill>
                            <a:latin typeface="Cambria Math"/>
                            <a:cs typeface="Times New Roman" panose="02020603050405020304" pitchFamily="18" charset="0"/>
                          </a:rPr>
                          <m:t>𝒓</m:t>
                        </m:r>
                      </m:e>
                      <m:sup>
                        <m:r>
                          <a:rPr lang="en-US" sz="3467" b="1" i="1">
                            <a:solidFill>
                              <a:srgbClr val="FFFF00"/>
                            </a:solidFill>
                            <a:latin typeface="Cambria Math"/>
                            <a:cs typeface="Times New Roman" panose="02020603050405020304" pitchFamily="18" charset="0"/>
                          </a:rPr>
                          <m:t>′</m:t>
                        </m:r>
                      </m:sup>
                    </m:sSup>
                  </m:oMath>
                </a14:m>
                <a:r>
                  <a:rPr lang="en-US" sz="3467" b="1" dirty="0">
                    <a:solidFill>
                      <a:srgbClr val="FFFF00"/>
                    </a:solidFill>
                    <a:latin typeface="Kruti Dev 010" pitchFamily="2" charset="0"/>
                    <a:cs typeface="Times New Roman" panose="02020603050405020304" pitchFamily="18" charset="0"/>
                  </a:rPr>
                  <a:t>f=</a:t>
                </a:r>
                <a:r>
                  <a:rPr lang="en-US" sz="3467" b="1" dirty="0" err="1">
                    <a:solidFill>
                      <a:srgbClr val="FFFF00"/>
                    </a:solidFill>
                    <a:latin typeface="Kruti Dev 010" pitchFamily="2" charset="0"/>
                    <a:cs typeface="Times New Roman" panose="02020603050405020304" pitchFamily="18" charset="0"/>
                  </a:rPr>
                  <a:t>T;kokyh</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dksbZ</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xksYkh</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oLrq</a:t>
                </a:r>
                <a:r>
                  <a:rPr lang="en-US" sz="3467" b="1" dirty="0">
                    <a:solidFill>
                      <a:srgbClr val="FFFF00"/>
                    </a:solidFill>
                    <a:latin typeface="Kruti Dev 010" pitchFamily="2" charset="0"/>
                    <a:cs typeface="Times New Roman" panose="02020603050405020304" pitchFamily="18" charset="0"/>
                  </a:rPr>
                  <a:t> </a:t>
                </a:r>
                <a14:m>
                  <m:oMath xmlns:m="http://schemas.openxmlformats.org/officeDocument/2006/math">
                    <m:r>
                      <a:rPr lang="en-US" sz="3467" b="1" i="1">
                        <a:solidFill>
                          <a:srgbClr val="FFFF00"/>
                        </a:solidFill>
                        <a:latin typeface="Cambria Math"/>
                        <a:cs typeface="Times New Roman" panose="02020603050405020304" pitchFamily="18" charset="0"/>
                      </a:rPr>
                      <m:t>𝒉</m:t>
                    </m:r>
                    <m:r>
                      <a:rPr lang="en-US" sz="3467" b="1" i="1">
                        <a:solidFill>
                          <a:srgbClr val="FFFF00"/>
                        </a:solidFill>
                        <a:latin typeface="Cambria Math"/>
                        <a:cs typeface="Times New Roman" panose="02020603050405020304" pitchFamily="18" charset="0"/>
                      </a:rPr>
                      <m:t> </m:t>
                    </m:r>
                  </m:oMath>
                </a14:m>
                <a:r>
                  <a:rPr lang="en-US" sz="3467" b="1" dirty="0">
                    <a:solidFill>
                      <a:srgbClr val="FFFF00"/>
                    </a:solidFill>
                    <a:latin typeface="Kruti Dev 010" pitchFamily="2" charset="0"/>
                    <a:cs typeface="Times New Roman" panose="02020603050405020304" pitchFamily="18" charset="0"/>
                  </a:rPr>
                  <a:t>“;</a:t>
                </a:r>
                <a:r>
                  <a:rPr lang="en-US" sz="3467" b="1" dirty="0" err="1">
                    <a:solidFill>
                      <a:srgbClr val="FFFF00"/>
                    </a:solidFill>
                    <a:latin typeface="Kruti Dev 010" pitchFamily="2" charset="0"/>
                    <a:cs typeface="Times New Roman" panose="02020603050405020304" pitchFamily="18" charset="0"/>
                  </a:rPr>
                  <a:t>kurk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xq.kkad</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okys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rjy</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esa</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lhekUr</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osx</a:t>
                </a:r>
                <a:r>
                  <a:rPr lang="en-US" sz="3467" b="1" dirty="0">
                    <a:solidFill>
                      <a:srgbClr val="FFFF00"/>
                    </a:solidFill>
                    <a:latin typeface="Kruti Dev 010" pitchFamily="2" charset="0"/>
                    <a:cs typeface="Times New Roman" panose="02020603050405020304" pitchFamily="18" charset="0"/>
                  </a:rPr>
                  <a:t> </a:t>
                </a:r>
                <a14:m>
                  <m:oMath xmlns:m="http://schemas.openxmlformats.org/officeDocument/2006/math">
                    <m:r>
                      <a:rPr lang="en-US" sz="3467" b="1" i="1">
                        <a:solidFill>
                          <a:srgbClr val="FFFF00"/>
                        </a:solidFill>
                        <a:latin typeface="Cambria Math"/>
                        <a:cs typeface="Times New Roman" panose="02020603050405020304" pitchFamily="18" charset="0"/>
                      </a:rPr>
                      <m:t>𝒗</m:t>
                    </m:r>
                    <m:r>
                      <a:rPr lang="en-US" sz="3467" b="1" i="1">
                        <a:solidFill>
                          <a:srgbClr val="FFFF00"/>
                        </a:solidFill>
                        <a:latin typeface="Cambria Math"/>
                        <a:cs typeface="Times New Roman" panose="02020603050405020304" pitchFamily="18" charset="0"/>
                      </a:rPr>
                      <m:t> </m:t>
                    </m:r>
                  </m:oMath>
                </a14:m>
                <a:r>
                  <a:rPr lang="en-US" sz="3467" b="1" dirty="0" err="1">
                    <a:solidFill>
                      <a:srgbClr val="FFFF00"/>
                    </a:solidFill>
                    <a:latin typeface="Kruti Dev 010" pitchFamily="2" charset="0"/>
                    <a:cs typeface="Times New Roman" panose="02020603050405020304" pitchFamily="18" charset="0"/>
                  </a:rPr>
                  <a:t>ls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fxjrh</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rks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oLrq</a:t>
                </a:r>
                <a:r>
                  <a:rPr lang="en-US" sz="3467" b="1" dirty="0">
                    <a:solidFill>
                      <a:srgbClr val="FFFF00"/>
                    </a:solidFill>
                    <a:latin typeface="Kruti Dev 010" pitchFamily="2" charset="0"/>
                    <a:cs typeface="Times New Roman" panose="02020603050405020304" pitchFamily="18" charset="0"/>
                  </a:rPr>
                  <a:t> ds </a:t>
                </a:r>
                <a:r>
                  <a:rPr lang="en-US" sz="3467" b="1" dirty="0" err="1">
                    <a:solidFill>
                      <a:srgbClr val="FFFF00"/>
                    </a:solidFill>
                    <a:latin typeface="Kruti Dev 010" pitchFamily="2" charset="0"/>
                    <a:cs typeface="Times New Roman" panose="02020603050405020304" pitchFamily="18" charset="0"/>
                  </a:rPr>
                  <a:t>lEidZ</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okys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lrgksa</a:t>
                </a:r>
                <a:r>
                  <a:rPr lang="en-US" sz="3467" b="1" dirty="0">
                    <a:solidFill>
                      <a:srgbClr val="FFFF00"/>
                    </a:solidFill>
                    <a:latin typeface="Kruti Dev 010" pitchFamily="2" charset="0"/>
                    <a:cs typeface="Times New Roman" panose="02020603050405020304" pitchFamily="18" charset="0"/>
                  </a:rPr>
                  <a:t> ds </a:t>
                </a:r>
                <a:r>
                  <a:rPr lang="en-US" sz="3467" b="1" dirty="0" err="1">
                    <a:solidFill>
                      <a:srgbClr val="FFFF00"/>
                    </a:solidFill>
                    <a:latin typeface="Kruti Dev 010" pitchFamily="2" charset="0"/>
                    <a:cs typeface="Times New Roman" panose="02020603050405020304" pitchFamily="18" charset="0"/>
                  </a:rPr>
                  <a:t>chp</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ku</a:t>
                </a:r>
                <a:r>
                  <a:rPr lang="en-US" sz="3467" b="1" dirty="0">
                    <a:solidFill>
                      <a:srgbClr val="FFFF00"/>
                    </a:solidFill>
                    <a:latin typeface="Kruti Dev 010" pitchFamily="2" charset="0"/>
                    <a:cs typeface="Times New Roman" panose="02020603050405020304" pitchFamily="18" charset="0"/>
                  </a:rPr>
                  <a:t> cy</a:t>
                </a:r>
                <a14:m>
                  <m:oMath xmlns:m="http://schemas.openxmlformats.org/officeDocument/2006/math">
                    <m:r>
                      <a:rPr lang="en-US" sz="3467" b="1" i="1">
                        <a:solidFill>
                          <a:srgbClr val="FFFF00"/>
                        </a:solidFill>
                        <a:latin typeface="Cambria Math"/>
                        <a:cs typeface="Times New Roman" panose="02020603050405020304" pitchFamily="18" charset="0"/>
                      </a:rPr>
                      <m:t>(</m:t>
                    </m:r>
                    <m:r>
                      <a:rPr lang="en-US" sz="3467" b="1" i="1">
                        <a:solidFill>
                          <a:srgbClr val="FFFF00"/>
                        </a:solidFill>
                        <a:latin typeface="Cambria Math"/>
                        <a:cs typeface="Times New Roman" panose="02020603050405020304" pitchFamily="18" charset="0"/>
                      </a:rPr>
                      <m:t>𝑭</m:t>
                    </m:r>
                    <m:r>
                      <a:rPr lang="en-US" sz="3467" b="1" i="1">
                        <a:solidFill>
                          <a:srgbClr val="FFFF00"/>
                        </a:solidFill>
                        <a:latin typeface="Cambria Math"/>
                        <a:cs typeface="Times New Roman" panose="02020603050405020304" pitchFamily="18" charset="0"/>
                      </a:rPr>
                      <m:t>)</m:t>
                    </m:r>
                  </m:oMath>
                </a14:m>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gksrk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a:t>
                </a:r>
                <a:endParaRPr lang="en-IN" sz="3467" b="1" dirty="0">
                  <a:solidFill>
                    <a:srgbClr val="FFFF00"/>
                  </a:solidFill>
                  <a:latin typeface="Times New Roman" panose="02020603050405020304" pitchFamily="18" charset="0"/>
                  <a:cs typeface="Times New Roman" panose="02020603050405020304" pitchFamily="18" charset="0"/>
                </a:endParaRPr>
              </a:p>
              <a:p>
                <a:r>
                  <a:rPr lang="en-US" sz="3467" b="1" dirty="0">
                    <a:solidFill>
                      <a:srgbClr val="FFFF00"/>
                    </a:solidFill>
                    <a:latin typeface="Times New Roman" panose="02020603050405020304" pitchFamily="18" charset="0"/>
                    <a:cs typeface="Times New Roman" panose="02020603050405020304" pitchFamily="18" charset="0"/>
                  </a:rPr>
                  <a:t>According to Stoke ‘r’ if a spherical object of radius h falls with a marginal velocity  a in liquid of coefficient of viscosity, then the viscous force(f) between the surface of contact of the object is </a:t>
                </a:r>
              </a:p>
              <a:p>
                <a:r>
                  <a:rPr lang="en-US" sz="3467" b="1" dirty="0">
                    <a:latin typeface="Times New Roman" panose="02020603050405020304" pitchFamily="18" charset="0"/>
                    <a:cs typeface="Times New Roman" panose="02020603050405020304" pitchFamily="18" charset="0"/>
                  </a:rPr>
                  <a:t>(a) </a:t>
                </a:r>
                <a14:m>
                  <m:oMath xmlns:m="http://schemas.openxmlformats.org/officeDocument/2006/math">
                    <m:r>
                      <a:rPr lang="en-US" sz="3467" b="1" i="1">
                        <a:latin typeface="Cambria Math"/>
                        <a:ea typeface="Cambria Math"/>
                        <a:cs typeface="Times New Roman" panose="02020603050405020304" pitchFamily="18" charset="0"/>
                      </a:rPr>
                      <m:t>𝝅𝜼</m:t>
                    </m:r>
                    <m:r>
                      <a:rPr lang="en-US" sz="3467" b="1" i="1">
                        <a:latin typeface="Cambria Math"/>
                        <a:ea typeface="Cambria Math"/>
                        <a:cs typeface="Times New Roman" panose="02020603050405020304" pitchFamily="18" charset="0"/>
                      </a:rPr>
                      <m:t>𝒓𝒗</m:t>
                    </m:r>
                  </m:oMath>
                </a14:m>
                <a:r>
                  <a:rPr lang="en-US" sz="3467" b="1" dirty="0">
                    <a:latin typeface="Times New Roman" panose="02020603050405020304" pitchFamily="18" charset="0"/>
                    <a:cs typeface="Times New Roman" panose="02020603050405020304" pitchFamily="18" charset="0"/>
                  </a:rPr>
                  <a:t>			(b) </a:t>
                </a:r>
                <a14:m>
                  <m:oMath xmlns:m="http://schemas.openxmlformats.org/officeDocument/2006/math">
                    <m:r>
                      <a:rPr lang="en-US" sz="3467" b="1" i="1">
                        <a:latin typeface="Cambria Math"/>
                        <a:cs typeface="Times New Roman" panose="02020603050405020304" pitchFamily="18" charset="0"/>
                      </a:rPr>
                      <m:t>𝟔</m:t>
                    </m:r>
                    <m:r>
                      <a:rPr lang="en-US" sz="3467" b="1" i="1">
                        <a:latin typeface="Cambria Math"/>
                        <a:ea typeface="Cambria Math"/>
                        <a:cs typeface="Times New Roman" panose="02020603050405020304" pitchFamily="18" charset="0"/>
                      </a:rPr>
                      <m:t>𝝅𝜼</m:t>
                    </m:r>
                    <m:r>
                      <a:rPr lang="en-US" sz="3467" b="1" i="1">
                        <a:latin typeface="Cambria Math"/>
                        <a:ea typeface="Cambria Math"/>
                        <a:cs typeface="Times New Roman" panose="02020603050405020304" pitchFamily="18" charset="0"/>
                      </a:rPr>
                      <m:t>𝒓𝒗</m:t>
                    </m:r>
                  </m:oMath>
                </a14:m>
                <a:r>
                  <a:rPr lang="en-US" sz="3467" b="1" dirty="0">
                    <a:latin typeface="Times New Roman" panose="02020603050405020304" pitchFamily="18" charset="0"/>
                    <a:cs typeface="Times New Roman" panose="02020603050405020304" pitchFamily="18" charset="0"/>
                  </a:rPr>
                  <a:t>	</a:t>
                </a:r>
              </a:p>
              <a:p>
                <a:r>
                  <a:rPr lang="en-US" sz="3467" b="1" dirty="0">
                    <a:latin typeface="Times New Roman" panose="02020603050405020304" pitchFamily="18" charset="0"/>
                    <a:cs typeface="Times New Roman" panose="02020603050405020304" pitchFamily="18" charset="0"/>
                  </a:rPr>
                  <a:t>(c)</a:t>
                </a:r>
                <a14:m>
                  <m:oMath xmlns:m="http://schemas.openxmlformats.org/officeDocument/2006/math">
                    <m:r>
                      <a:rPr lang="en-US" sz="3467" b="1" i="1">
                        <a:latin typeface="Cambria Math"/>
                        <a:cs typeface="Times New Roman" panose="02020603050405020304" pitchFamily="18" charset="0"/>
                      </a:rPr>
                      <m:t>𝟗</m:t>
                    </m:r>
                    <m:r>
                      <a:rPr lang="en-US" sz="3467" b="1" i="1">
                        <a:latin typeface="Cambria Math"/>
                        <a:ea typeface="Cambria Math"/>
                        <a:cs typeface="Times New Roman" panose="02020603050405020304" pitchFamily="18" charset="0"/>
                      </a:rPr>
                      <m:t>𝝅𝜼</m:t>
                    </m:r>
                    <m:r>
                      <a:rPr lang="en-US" sz="3467" b="1" i="1">
                        <a:latin typeface="Cambria Math"/>
                        <a:ea typeface="Cambria Math"/>
                        <a:cs typeface="Times New Roman" panose="02020603050405020304" pitchFamily="18" charset="0"/>
                      </a:rPr>
                      <m:t>𝒓𝒗</m:t>
                    </m:r>
                    <m:r>
                      <m:rPr>
                        <m:nor/>
                      </m:rPr>
                      <a:rPr lang="en-US" sz="3467" b="1" dirty="0">
                        <a:latin typeface="Times New Roman" panose="02020603050405020304" pitchFamily="18" charset="0"/>
                        <a:cs typeface="Times New Roman" panose="02020603050405020304" pitchFamily="18" charset="0"/>
                      </a:rPr>
                      <m:t>	</m:t>
                    </m:r>
                  </m:oMath>
                </a14:m>
                <a:r>
                  <a:rPr lang="en-US" sz="3467" b="1" dirty="0">
                    <a:latin typeface="Times New Roman" panose="02020603050405020304" pitchFamily="18" charset="0"/>
                    <a:cs typeface="Times New Roman" panose="02020603050405020304" pitchFamily="18" charset="0"/>
                  </a:rPr>
                  <a:t>			(d) None of these </a:t>
                </a:r>
              </a:p>
            </p:txBody>
          </p:sp>
        </mc:Choice>
        <mc:Fallback xmlns="">
          <p:sp>
            <p:nvSpPr>
              <p:cNvPr id="7" name="TextBox 6"/>
              <p:cNvSpPr txBox="1">
                <a:spLocks noRot="1" noChangeAspect="1" noMove="1" noResize="1" noEditPoints="1" noAdjustHandles="1" noChangeArrowheads="1" noChangeShapeType="1" noTextEdit="1"/>
              </p:cNvSpPr>
              <p:nvPr/>
            </p:nvSpPr>
            <p:spPr>
              <a:xfrm>
                <a:off x="219634" y="1272264"/>
                <a:ext cx="11752732" cy="4959306"/>
              </a:xfrm>
              <a:prstGeom prst="rect">
                <a:avLst/>
              </a:prstGeom>
              <a:blipFill>
                <a:blip r:embed="rId2"/>
                <a:stretch>
                  <a:fillRect l="-1452" t="-1722" r="-1297" b="-3567"/>
                </a:stretch>
              </a:blipFill>
            </p:spPr>
            <p:txBody>
              <a:bodyPr/>
              <a:lstStyle/>
              <a:p>
                <a:r>
                  <a:rPr lang="en-US">
                    <a:noFill/>
                  </a:rPr>
                  <a:t> </a:t>
                </a:r>
              </a:p>
            </p:txBody>
          </p:sp>
        </mc:Fallback>
      </mc:AlternateContent>
    </p:spTree>
    <p:extLst>
      <p:ext uri="{BB962C8B-B14F-4D97-AF65-F5344CB8AC3E}">
        <p14:creationId xmlns:p14="http://schemas.microsoft.com/office/powerpoint/2010/main" val="261833847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322002" y="808839"/>
            <a:ext cx="11752732" cy="3539046"/>
          </a:xfrm>
          <a:prstGeom prst="rect">
            <a:avLst/>
          </a:prstGeom>
          <a:noFill/>
        </p:spPr>
        <p:txBody>
          <a:bodyPr wrap="square" rtlCol="0">
            <a:spAutoFit/>
          </a:bodyPr>
          <a:lstStyle/>
          <a:p>
            <a:r>
              <a:rPr lang="en-US" sz="3733" b="1" dirty="0" err="1">
                <a:solidFill>
                  <a:srgbClr val="FFFF00"/>
                </a:solidFill>
                <a:latin typeface="Kruti Dev 010" pitchFamily="2" charset="0"/>
                <a:cs typeface="Times New Roman" panose="02020603050405020304" pitchFamily="18" charset="0"/>
              </a:rPr>
              <a:t>cjukSyh</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izse</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vuqiz;ksx</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gSA</a:t>
            </a:r>
            <a:endParaRPr lang="en-IN" sz="3733" b="1" dirty="0">
              <a:solidFill>
                <a:srgbClr val="FFFF00"/>
              </a:solidFill>
              <a:latin typeface="Times New Roman" panose="02020603050405020304" pitchFamily="18" charset="0"/>
              <a:cs typeface="Times New Roman" panose="02020603050405020304" pitchFamily="18" charset="0"/>
            </a:endParaRPr>
          </a:p>
          <a:p>
            <a:r>
              <a:rPr lang="en-US" sz="3733" b="1" dirty="0">
                <a:solidFill>
                  <a:srgbClr val="FFFF00"/>
                </a:solidFill>
                <a:latin typeface="Times New Roman" panose="02020603050405020304" pitchFamily="18" charset="0"/>
                <a:cs typeface="Times New Roman" panose="02020603050405020304" pitchFamily="18" charset="0"/>
              </a:rPr>
              <a:t>Bernoulli’s theorem is an application of </a:t>
            </a:r>
          </a:p>
          <a:p>
            <a:r>
              <a:rPr lang="en-IN" sz="3733" b="1" dirty="0">
                <a:latin typeface="Times New Roman" panose="02020603050405020304" pitchFamily="18" charset="0"/>
                <a:cs typeface="Times New Roman" panose="02020603050405020304" pitchFamily="18" charset="0"/>
              </a:rPr>
              <a:t>(a)Newton’s third law of motion/  </a:t>
            </a:r>
            <a:r>
              <a:rPr lang="en-IN" sz="3733" b="1" dirty="0" err="1">
                <a:latin typeface="Kruti Dev 010" pitchFamily="2" charset="0"/>
                <a:cs typeface="Times New Roman" panose="02020603050405020304" pitchFamily="18" charset="0"/>
              </a:rPr>
              <a:t>U;wVu</a:t>
            </a:r>
            <a:r>
              <a:rPr lang="en-IN" sz="3733" b="1" dirty="0">
                <a:latin typeface="Kruti Dev 010" pitchFamily="2" charset="0"/>
                <a:cs typeface="Times New Roman" panose="02020603050405020304" pitchFamily="18" charset="0"/>
              </a:rPr>
              <a:t> ds </a:t>
            </a:r>
            <a:r>
              <a:rPr lang="en-IN" sz="3733" b="1" dirty="0" err="1">
                <a:latin typeface="Kruti Dev 010" pitchFamily="2" charset="0"/>
                <a:cs typeface="Times New Roman" panose="02020603050405020304" pitchFamily="18" charset="0"/>
              </a:rPr>
              <a:t>r`Rkh</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xfr</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fu;e</a:t>
            </a:r>
            <a:r>
              <a:rPr lang="en-IN" sz="3733" b="1" dirty="0">
                <a:latin typeface="Kruti Dev 010" pitchFamily="2" charset="0"/>
                <a:cs typeface="Times New Roman" panose="02020603050405020304" pitchFamily="18" charset="0"/>
              </a:rPr>
              <a:t> dk </a:t>
            </a:r>
            <a:endParaRPr lang="en-IN" sz="3733" b="1" dirty="0">
              <a:latin typeface="Times New Roman" panose="02020603050405020304" pitchFamily="18"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(b) </a:t>
            </a:r>
            <a:r>
              <a:rPr lang="en-IN" sz="3733" b="1" dirty="0" err="1">
                <a:latin typeface="Times New Roman" panose="02020603050405020304" pitchFamily="18" charset="0"/>
                <a:cs typeface="Times New Roman" panose="02020603050405020304" pitchFamily="18" charset="0"/>
              </a:rPr>
              <a:t>Torcelli</a:t>
            </a:r>
            <a:r>
              <a:rPr lang="en-IN" sz="3733" b="1" dirty="0">
                <a:latin typeface="Times New Roman" panose="02020603050405020304" pitchFamily="18" charset="0"/>
                <a:cs typeface="Times New Roman" panose="02020603050405020304" pitchFamily="18" charset="0"/>
              </a:rPr>
              <a:t> theorem/ </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VkWjlsyh</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izes</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dk</a:t>
            </a:r>
            <a:r>
              <a:rPr lang="en-IN" sz="3733" b="1" dirty="0">
                <a:latin typeface="Kruti Dev 010" pitchFamily="2" charset="0"/>
                <a:cs typeface="Times New Roman" panose="02020603050405020304" pitchFamily="18" charset="0"/>
              </a:rPr>
              <a:t> </a:t>
            </a:r>
          </a:p>
          <a:p>
            <a:r>
              <a:rPr lang="en-IN" sz="3733" b="1" dirty="0">
                <a:latin typeface="Times New Roman" panose="02020603050405020304" pitchFamily="18" charset="0"/>
                <a:cs typeface="Times New Roman" panose="02020603050405020304" pitchFamily="18" charset="0"/>
              </a:rPr>
              <a:t>(c) Hooke’s rule/ </a:t>
            </a:r>
            <a:r>
              <a:rPr lang="en-IN" sz="3733" b="1" dirty="0" err="1">
                <a:latin typeface="Kruti Dev 010" pitchFamily="2" charset="0"/>
                <a:cs typeface="Times New Roman" panose="02020603050405020304" pitchFamily="18" charset="0"/>
              </a:rPr>
              <a:t>gqd</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fu;e</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dk</a:t>
            </a:r>
            <a:r>
              <a:rPr lang="en-IN" sz="3733" b="1" dirty="0">
                <a:latin typeface="Kruti Dev 010" pitchFamily="2" charset="0"/>
                <a:cs typeface="Times New Roman" panose="02020603050405020304" pitchFamily="18" charset="0"/>
              </a:rPr>
              <a:t> </a:t>
            </a:r>
          </a:p>
          <a:p>
            <a:r>
              <a:rPr lang="en-IN" sz="3733" b="1" dirty="0">
                <a:latin typeface="Times New Roman" panose="02020603050405020304" pitchFamily="18" charset="0"/>
                <a:cs typeface="Times New Roman" panose="02020603050405020304" pitchFamily="18" charset="0"/>
              </a:rPr>
              <a:t>(d) the law of conservation of energy/  </a:t>
            </a:r>
            <a:r>
              <a:rPr lang="en-IN" sz="3733" b="1" dirty="0" err="1">
                <a:latin typeface="Kruti Dev 010" pitchFamily="2" charset="0"/>
                <a:cs typeface="Times New Roman" panose="02020603050405020304" pitchFamily="18" charset="0"/>
              </a:rPr>
              <a:t>ÅtkZ&amp;laj</a:t>
            </a:r>
            <a:r>
              <a:rPr lang="en-IN" sz="3733" b="1" dirty="0">
                <a:latin typeface="Kruti Dev 010" pitchFamily="2" charset="0"/>
                <a:cs typeface="Times New Roman" panose="02020603050405020304" pitchFamily="18" charset="0"/>
              </a:rPr>
              <a:t>{</a:t>
            </a:r>
            <a:r>
              <a:rPr lang="en-IN" sz="3733" b="1" dirty="0" err="1">
                <a:latin typeface="Kruti Dev 010" pitchFamily="2" charset="0"/>
                <a:cs typeface="Times New Roman" panose="02020603050405020304" pitchFamily="18" charset="0"/>
              </a:rPr>
              <a:t>k.k</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fu;e</a:t>
            </a:r>
            <a:r>
              <a:rPr lang="en-IN" sz="3733" b="1" dirty="0">
                <a:latin typeface="Kruti Dev 010" pitchFamily="2" charset="0"/>
                <a:cs typeface="Times New Roman" panose="02020603050405020304" pitchFamily="18" charset="0"/>
              </a:rPr>
              <a:t> dk </a:t>
            </a:r>
          </a:p>
        </p:txBody>
      </p:sp>
    </p:spTree>
    <p:extLst>
      <p:ext uri="{BB962C8B-B14F-4D97-AF65-F5344CB8AC3E}">
        <p14:creationId xmlns:p14="http://schemas.microsoft.com/office/powerpoint/2010/main" val="399581451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439268" y="817548"/>
            <a:ext cx="11752732" cy="3539046"/>
          </a:xfrm>
          <a:prstGeom prst="rect">
            <a:avLst/>
          </a:prstGeom>
          <a:noFill/>
        </p:spPr>
        <p:txBody>
          <a:bodyPr wrap="square" rtlCol="0">
            <a:spAutoFit/>
          </a:bodyPr>
          <a:lstStyle/>
          <a:p>
            <a:r>
              <a:rPr lang="en-US" sz="3733" b="1" dirty="0" err="1">
                <a:solidFill>
                  <a:srgbClr val="FFFF00"/>
                </a:solidFill>
                <a:latin typeface="Kruti Dev 010" pitchFamily="2" charset="0"/>
                <a:cs typeface="Times New Roman" panose="02020603050405020304" pitchFamily="18" charset="0"/>
              </a:rPr>
              <a:t>fdlh</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fi.M</a:t>
            </a:r>
            <a:r>
              <a:rPr lang="en-US" sz="3733" b="1" dirty="0">
                <a:solidFill>
                  <a:srgbClr val="FFFF00"/>
                </a:solidFill>
                <a:latin typeface="Kruti Dev 010" pitchFamily="2" charset="0"/>
                <a:cs typeface="Times New Roman" panose="02020603050405020304" pitchFamily="18" charset="0"/>
              </a:rPr>
              <a:t> dk </a:t>
            </a:r>
            <a:r>
              <a:rPr lang="en-US" sz="3733" b="1" dirty="0" err="1">
                <a:solidFill>
                  <a:srgbClr val="FFFF00"/>
                </a:solidFill>
                <a:latin typeface="Kruti Dev 010" pitchFamily="2" charset="0"/>
                <a:cs typeface="Times New Roman" panose="02020603050405020304" pitchFamily="18" charset="0"/>
              </a:rPr>
              <a:t>lhekUr</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osx</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fuHkZj</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ugha</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djrk</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gSA</a:t>
            </a:r>
            <a:endParaRPr lang="en-IN" sz="3733" b="1" dirty="0">
              <a:solidFill>
                <a:srgbClr val="FFFF00"/>
              </a:solidFill>
              <a:latin typeface="Times New Roman" panose="02020603050405020304" pitchFamily="18" charset="0"/>
              <a:cs typeface="Times New Roman" panose="02020603050405020304" pitchFamily="18" charset="0"/>
            </a:endParaRPr>
          </a:p>
          <a:p>
            <a:r>
              <a:rPr lang="en-US" sz="3733" b="1" dirty="0">
                <a:solidFill>
                  <a:srgbClr val="FFFF00"/>
                </a:solidFill>
                <a:latin typeface="Times New Roman" panose="02020603050405020304" pitchFamily="18" charset="0"/>
                <a:cs typeface="Times New Roman" panose="02020603050405020304" pitchFamily="18" charset="0"/>
              </a:rPr>
              <a:t>The marginal velocity of a body does not depends on </a:t>
            </a:r>
          </a:p>
          <a:p>
            <a:pPr marL="685783" indent="-685783">
              <a:buAutoNum type="alphaLcParenBoth"/>
            </a:pPr>
            <a:r>
              <a:rPr lang="en-IN" sz="3733" b="1" dirty="0">
                <a:latin typeface="Times New Roman" panose="02020603050405020304" pitchFamily="18" charset="0"/>
                <a:cs typeface="Times New Roman" panose="02020603050405020304" pitchFamily="18" charset="0"/>
              </a:rPr>
              <a:t> on its radius/</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mldh</a:t>
            </a:r>
            <a:r>
              <a:rPr lang="en-IN" sz="3733" b="1" dirty="0">
                <a:latin typeface="Kruti Dev 010" pitchFamily="2" charset="0"/>
                <a:cs typeface="Times New Roman" panose="02020603050405020304" pitchFamily="18" charset="0"/>
              </a:rPr>
              <a:t> f=</a:t>
            </a:r>
            <a:r>
              <a:rPr lang="en-IN" sz="3733" b="1" dirty="0" err="1">
                <a:latin typeface="Kruti Dev 010" pitchFamily="2" charset="0"/>
                <a:cs typeface="Times New Roman" panose="02020603050405020304" pitchFamily="18" charset="0"/>
              </a:rPr>
              <a:t>T;k</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ij</a:t>
            </a:r>
            <a:r>
              <a:rPr lang="en-IN" sz="3733" b="1" dirty="0">
                <a:latin typeface="Kruti Dev 010" pitchFamily="2" charset="0"/>
                <a:cs typeface="Times New Roman" panose="02020603050405020304" pitchFamily="18" charset="0"/>
              </a:rPr>
              <a:t> </a:t>
            </a:r>
          </a:p>
          <a:p>
            <a:r>
              <a:rPr lang="en-IN" sz="3733" b="1" dirty="0">
                <a:latin typeface="Times New Roman" panose="02020603050405020304" pitchFamily="18" charset="0"/>
                <a:cs typeface="Times New Roman" panose="02020603050405020304" pitchFamily="18" charset="0"/>
              </a:rPr>
              <a:t>(b) at his height/</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mldh</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Å¡pkbZ</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ij</a:t>
            </a:r>
            <a:endParaRPr lang="en-IN" sz="3733" b="1" dirty="0">
              <a:latin typeface="Kruti Dev 010" pitchFamily="2"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(c) on the coefficient of viscosity/</a:t>
            </a:r>
            <a:r>
              <a:rPr lang="en-IN" sz="3733" b="1" dirty="0">
                <a:latin typeface="Kruti Dev 010" pitchFamily="2" charset="0"/>
                <a:cs typeface="Times New Roman" panose="02020603050405020304" pitchFamily="18" charset="0"/>
              </a:rPr>
              <a:t>“;</a:t>
            </a:r>
            <a:r>
              <a:rPr lang="en-IN" sz="3733" b="1" dirty="0" err="1">
                <a:latin typeface="Kruti Dev 010" pitchFamily="2" charset="0"/>
                <a:cs typeface="Times New Roman" panose="02020603050405020304" pitchFamily="18" charset="0"/>
              </a:rPr>
              <a:t>kurk</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xq.kkad</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ij</a:t>
            </a:r>
            <a:r>
              <a:rPr lang="en-IN" sz="3733" b="1" dirty="0">
                <a:latin typeface="Kruti Dev 010" pitchFamily="2" charset="0"/>
                <a:cs typeface="Times New Roman" panose="02020603050405020304" pitchFamily="18" charset="0"/>
              </a:rPr>
              <a:t> </a:t>
            </a:r>
          </a:p>
          <a:p>
            <a:r>
              <a:rPr lang="en-IN" sz="3733" b="1" dirty="0">
                <a:latin typeface="Times New Roman" panose="02020603050405020304" pitchFamily="18" charset="0"/>
                <a:cs typeface="Times New Roman" panose="02020603050405020304" pitchFamily="18" charset="0"/>
              </a:rPr>
              <a:t>(d) none of the above/</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mi;qZDr</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esa</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ls</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fdlh</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ij</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ugha</a:t>
            </a:r>
            <a:endParaRPr lang="en-IN" sz="3733"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47335495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290650" y="1014869"/>
            <a:ext cx="11610700" cy="3169714"/>
          </a:xfrm>
          <a:prstGeom prst="rect">
            <a:avLst/>
          </a:prstGeom>
          <a:noFill/>
        </p:spPr>
        <p:txBody>
          <a:bodyPr wrap="square" rtlCol="0">
            <a:spAutoFit/>
          </a:bodyPr>
          <a:lstStyle/>
          <a:p>
            <a:r>
              <a:rPr lang="en-US" sz="3333" b="1" dirty="0" err="1">
                <a:solidFill>
                  <a:srgbClr val="FFFF00"/>
                </a:solidFill>
                <a:latin typeface="Kruti Dev 010" pitchFamily="2" charset="0"/>
                <a:cs typeface="Times New Roman" panose="02020603050405020304" pitchFamily="18" charset="0"/>
              </a:rPr>
              <a:t>fxjrh</a:t>
            </a:r>
            <a:r>
              <a:rPr lang="en-US" sz="3333" b="1" dirty="0">
                <a:solidFill>
                  <a:srgbClr val="FFFF00"/>
                </a:solidFill>
                <a:latin typeface="Kruti Dev 010" pitchFamily="2" charset="0"/>
                <a:cs typeface="Times New Roman" panose="02020603050405020304" pitchFamily="18" charset="0"/>
              </a:rPr>
              <a:t> </a:t>
            </a:r>
            <a:r>
              <a:rPr lang="en-US" sz="3333" b="1" dirty="0" err="1">
                <a:solidFill>
                  <a:srgbClr val="FFFF00"/>
                </a:solidFill>
                <a:latin typeface="Kruti Dev 010" pitchFamily="2" charset="0"/>
                <a:cs typeface="Times New Roman" panose="02020603050405020304" pitchFamily="18" charset="0"/>
              </a:rPr>
              <a:t>gqbZ</a:t>
            </a:r>
            <a:r>
              <a:rPr lang="en-US" sz="3333" b="1" dirty="0">
                <a:solidFill>
                  <a:srgbClr val="FFFF00"/>
                </a:solidFill>
                <a:latin typeface="Kruti Dev 010" pitchFamily="2" charset="0"/>
                <a:cs typeface="Times New Roman" panose="02020603050405020304" pitchFamily="18" charset="0"/>
              </a:rPr>
              <a:t> </a:t>
            </a:r>
            <a:r>
              <a:rPr lang="en-US" sz="3333" b="1" dirty="0" err="1">
                <a:solidFill>
                  <a:srgbClr val="FFFF00"/>
                </a:solidFill>
                <a:latin typeface="Kruti Dev 010" pitchFamily="2" charset="0"/>
                <a:cs typeface="Times New Roman" panose="02020603050405020304" pitchFamily="18" charset="0"/>
              </a:rPr>
              <a:t>o’kkZ</a:t>
            </a:r>
            <a:r>
              <a:rPr lang="en-US" sz="3333" b="1" dirty="0">
                <a:solidFill>
                  <a:srgbClr val="FFFF00"/>
                </a:solidFill>
                <a:latin typeface="Kruti Dev 010" pitchFamily="2" charset="0"/>
                <a:cs typeface="Times New Roman" panose="02020603050405020304" pitchFamily="18" charset="0"/>
              </a:rPr>
              <a:t> dh </a:t>
            </a:r>
            <a:r>
              <a:rPr lang="en-US" sz="3333" b="1" dirty="0" err="1">
                <a:solidFill>
                  <a:srgbClr val="FFFF00"/>
                </a:solidFill>
                <a:latin typeface="Kruti Dev 010" pitchFamily="2" charset="0"/>
                <a:cs typeface="Times New Roman" panose="02020603050405020304" pitchFamily="18" charset="0"/>
              </a:rPr>
              <a:t>cq¡n</a:t>
            </a:r>
            <a:r>
              <a:rPr lang="en-US" sz="3333" b="1" dirty="0">
                <a:solidFill>
                  <a:srgbClr val="FFFF00"/>
                </a:solidFill>
                <a:latin typeface="Kruti Dev 010" pitchFamily="2" charset="0"/>
                <a:cs typeface="Times New Roman" panose="02020603050405020304" pitchFamily="18" charset="0"/>
              </a:rPr>
              <a:t>] </a:t>
            </a:r>
            <a:r>
              <a:rPr lang="en-US" sz="3333" b="1" dirty="0" err="1">
                <a:solidFill>
                  <a:srgbClr val="FFFF00"/>
                </a:solidFill>
                <a:latin typeface="Kruti Dev 010" pitchFamily="2" charset="0"/>
                <a:cs typeface="Times New Roman" panose="02020603050405020304" pitchFamily="18" charset="0"/>
              </a:rPr>
              <a:t>osx</a:t>
            </a:r>
            <a:r>
              <a:rPr lang="en-US" sz="3333" b="1" dirty="0">
                <a:solidFill>
                  <a:srgbClr val="FFFF00"/>
                </a:solidFill>
                <a:latin typeface="Kruti Dev 010" pitchFamily="2" charset="0"/>
                <a:cs typeface="Times New Roman" panose="02020603050405020304" pitchFamily="18" charset="0"/>
              </a:rPr>
              <a:t> dk </a:t>
            </a:r>
            <a:r>
              <a:rPr lang="en-US" sz="3333" b="1" dirty="0" err="1">
                <a:solidFill>
                  <a:srgbClr val="FFFF00"/>
                </a:solidFill>
                <a:latin typeface="Kruti Dev 010" pitchFamily="2" charset="0"/>
                <a:cs typeface="Times New Roman" panose="02020603050405020304" pitchFamily="18" charset="0"/>
              </a:rPr>
              <a:t>lhfer</a:t>
            </a:r>
            <a:r>
              <a:rPr lang="en-US" sz="3333" b="1" dirty="0">
                <a:solidFill>
                  <a:srgbClr val="FFFF00"/>
                </a:solidFill>
                <a:latin typeface="Kruti Dev 010" pitchFamily="2" charset="0"/>
                <a:cs typeface="Times New Roman" panose="02020603050405020304" pitchFamily="18" charset="0"/>
              </a:rPr>
              <a:t> </a:t>
            </a:r>
            <a:r>
              <a:rPr lang="en-US" sz="3333" b="1" dirty="0" err="1">
                <a:solidFill>
                  <a:srgbClr val="FFFF00"/>
                </a:solidFill>
                <a:latin typeface="Kruti Dev 010" pitchFamily="2" charset="0"/>
                <a:cs typeface="Times New Roman" panose="02020603050405020304" pitchFamily="18" charset="0"/>
              </a:rPr>
              <a:t>eku</a:t>
            </a:r>
            <a:r>
              <a:rPr lang="en-US" sz="3333" b="1" dirty="0">
                <a:solidFill>
                  <a:srgbClr val="FFFF00"/>
                </a:solidFill>
                <a:latin typeface="Kruti Dev 010" pitchFamily="2" charset="0"/>
                <a:cs typeface="Times New Roman" panose="02020603050405020304" pitchFamily="18" charset="0"/>
              </a:rPr>
              <a:t> </a:t>
            </a:r>
            <a:r>
              <a:rPr lang="en-US" sz="3333" b="1" dirty="0" err="1">
                <a:solidFill>
                  <a:srgbClr val="FFFF00"/>
                </a:solidFill>
                <a:latin typeface="Kruti Dev 010" pitchFamily="2" charset="0"/>
                <a:cs typeface="Times New Roman" panose="02020603050405020304" pitchFamily="18" charset="0"/>
              </a:rPr>
              <a:t>izkIr</a:t>
            </a:r>
            <a:r>
              <a:rPr lang="en-US" sz="3333" b="1" dirty="0">
                <a:solidFill>
                  <a:srgbClr val="FFFF00"/>
                </a:solidFill>
                <a:latin typeface="Kruti Dev 010" pitchFamily="2" charset="0"/>
                <a:cs typeface="Times New Roman" panose="02020603050405020304" pitchFamily="18" charset="0"/>
              </a:rPr>
              <a:t> </a:t>
            </a:r>
            <a:r>
              <a:rPr lang="en-US" sz="3333" b="1" dirty="0" err="1">
                <a:solidFill>
                  <a:srgbClr val="FFFF00"/>
                </a:solidFill>
                <a:latin typeface="Kruti Dev 010" pitchFamily="2" charset="0"/>
                <a:cs typeface="Times New Roman" panose="02020603050405020304" pitchFamily="18" charset="0"/>
              </a:rPr>
              <a:t>djrh</a:t>
            </a:r>
            <a:r>
              <a:rPr lang="en-US" sz="3333" b="1" dirty="0">
                <a:solidFill>
                  <a:srgbClr val="FFFF00"/>
                </a:solidFill>
                <a:latin typeface="Kruti Dev 010" pitchFamily="2" charset="0"/>
                <a:cs typeface="Times New Roman" panose="02020603050405020304" pitchFamily="18" charset="0"/>
              </a:rPr>
              <a:t> </a:t>
            </a:r>
            <a:r>
              <a:rPr lang="en-US" sz="3333" b="1" dirty="0" err="1">
                <a:solidFill>
                  <a:srgbClr val="FFFF00"/>
                </a:solidFill>
                <a:latin typeface="Kruti Dev 010" pitchFamily="2" charset="0"/>
                <a:cs typeface="Times New Roman" panose="02020603050405020304" pitchFamily="18" charset="0"/>
              </a:rPr>
              <a:t>gSA</a:t>
            </a:r>
            <a:r>
              <a:rPr lang="en-US" sz="3333" b="1" dirty="0">
                <a:solidFill>
                  <a:srgbClr val="FFFF00"/>
                </a:solidFill>
                <a:latin typeface="Kruti Dev 010" pitchFamily="2" charset="0"/>
                <a:cs typeface="Times New Roman" panose="02020603050405020304" pitchFamily="18" charset="0"/>
              </a:rPr>
              <a:t>] </a:t>
            </a:r>
            <a:r>
              <a:rPr lang="en-US" sz="3333" b="1" dirty="0" err="1">
                <a:solidFill>
                  <a:srgbClr val="FFFF00"/>
                </a:solidFill>
                <a:latin typeface="Kruti Dev 010" pitchFamily="2" charset="0"/>
                <a:cs typeface="Times New Roman" panose="02020603050405020304" pitchFamily="18" charset="0"/>
              </a:rPr>
              <a:t>bldk</a:t>
            </a:r>
            <a:r>
              <a:rPr lang="en-US" sz="3333" b="1" dirty="0">
                <a:solidFill>
                  <a:srgbClr val="FFFF00"/>
                </a:solidFill>
                <a:latin typeface="Kruti Dev 010" pitchFamily="2" charset="0"/>
                <a:cs typeface="Times New Roman" panose="02020603050405020304" pitchFamily="18" charset="0"/>
              </a:rPr>
              <a:t> </a:t>
            </a:r>
            <a:r>
              <a:rPr lang="en-US" sz="3333" b="1" dirty="0" err="1">
                <a:solidFill>
                  <a:srgbClr val="FFFF00"/>
                </a:solidFill>
                <a:latin typeface="Kruti Dev 010" pitchFamily="2" charset="0"/>
                <a:cs typeface="Times New Roman" panose="02020603050405020304" pitchFamily="18" charset="0"/>
              </a:rPr>
              <a:t>dj.k</a:t>
            </a:r>
            <a:r>
              <a:rPr lang="en-US" sz="3333" b="1" dirty="0">
                <a:solidFill>
                  <a:srgbClr val="FFFF00"/>
                </a:solidFill>
                <a:latin typeface="Kruti Dev 010" pitchFamily="2" charset="0"/>
                <a:cs typeface="Times New Roman" panose="02020603050405020304" pitchFamily="18" charset="0"/>
              </a:rPr>
              <a:t> </a:t>
            </a:r>
            <a:r>
              <a:rPr lang="en-US" sz="3333" b="1" dirty="0" err="1">
                <a:solidFill>
                  <a:srgbClr val="FFFF00"/>
                </a:solidFill>
                <a:latin typeface="Kruti Dev 010" pitchFamily="2" charset="0"/>
                <a:cs typeface="Times New Roman" panose="02020603050405020304" pitchFamily="18" charset="0"/>
              </a:rPr>
              <a:t>gSA</a:t>
            </a:r>
            <a:endParaRPr lang="en-IN" sz="3333" b="1" dirty="0">
              <a:solidFill>
                <a:srgbClr val="FFFF00"/>
              </a:solidFill>
              <a:latin typeface="Times New Roman" panose="02020603050405020304" pitchFamily="18" charset="0"/>
              <a:cs typeface="Times New Roman" panose="02020603050405020304" pitchFamily="18" charset="0"/>
            </a:endParaRPr>
          </a:p>
          <a:p>
            <a:r>
              <a:rPr lang="en-US" sz="3333" b="1" dirty="0">
                <a:solidFill>
                  <a:srgbClr val="FFFF00"/>
                </a:solidFill>
                <a:latin typeface="Times New Roman" panose="02020603050405020304" pitchFamily="18" charset="0"/>
                <a:cs typeface="Times New Roman" panose="02020603050405020304" pitchFamily="18" charset="0"/>
              </a:rPr>
              <a:t>A falling rain drop attains a limited value of velocity because of </a:t>
            </a:r>
          </a:p>
          <a:p>
            <a:pPr marL="685783" indent="-685783">
              <a:buAutoNum type="alphaLcParenBoth"/>
            </a:pPr>
            <a:r>
              <a:rPr lang="en-IN" sz="3333" b="1" dirty="0">
                <a:latin typeface="Times New Roman" panose="02020603050405020304" pitchFamily="18" charset="0"/>
                <a:cs typeface="Times New Roman" panose="02020603050405020304" pitchFamily="18" charset="0"/>
              </a:rPr>
              <a:t>floor tension/</a:t>
            </a:r>
            <a:r>
              <a:rPr lang="en-IN" sz="3333" b="1" dirty="0">
                <a:latin typeface="Kruti Dev 010" pitchFamily="2" charset="0"/>
                <a:cs typeface="Times New Roman" panose="02020603050405020304" pitchFamily="18" charset="0"/>
              </a:rPr>
              <a:t> </a:t>
            </a:r>
            <a:r>
              <a:rPr lang="en-IN" sz="3333" b="1" dirty="0" err="1">
                <a:latin typeface="Kruti Dev 010" pitchFamily="2" charset="0"/>
                <a:cs typeface="Times New Roman" panose="02020603050405020304" pitchFamily="18" charset="0"/>
              </a:rPr>
              <a:t>ry</a:t>
            </a:r>
            <a:r>
              <a:rPr lang="en-IN" sz="3333" b="1" dirty="0">
                <a:latin typeface="Kruti Dev 010" pitchFamily="2" charset="0"/>
                <a:cs typeface="Times New Roman" panose="02020603050405020304" pitchFamily="18" charset="0"/>
              </a:rPr>
              <a:t> </a:t>
            </a:r>
            <a:r>
              <a:rPr lang="en-IN" sz="3333" b="1" dirty="0" err="1">
                <a:latin typeface="Kruti Dev 010" pitchFamily="2" charset="0"/>
                <a:cs typeface="Times New Roman" panose="02020603050405020304" pitchFamily="18" charset="0"/>
              </a:rPr>
              <a:t>ruko</a:t>
            </a:r>
            <a:endParaRPr lang="en-IN" sz="3333" b="1" dirty="0">
              <a:latin typeface="Kruti Dev 010" pitchFamily="2" charset="0"/>
              <a:cs typeface="Times New Roman" panose="02020603050405020304" pitchFamily="18" charset="0"/>
            </a:endParaRPr>
          </a:p>
          <a:p>
            <a:r>
              <a:rPr lang="en-IN" sz="3333" b="1" dirty="0">
                <a:latin typeface="Times New Roman" panose="02020603050405020304" pitchFamily="18" charset="0"/>
                <a:cs typeface="Times New Roman" panose="02020603050405020304" pitchFamily="18" charset="0"/>
              </a:rPr>
              <a:t>(b) upward force exerted by air/</a:t>
            </a:r>
            <a:r>
              <a:rPr lang="en-IN" sz="3333" b="1" dirty="0">
                <a:latin typeface="Kruti Dev 010" pitchFamily="2" charset="0"/>
                <a:cs typeface="Times New Roman" panose="02020603050405020304" pitchFamily="18" charset="0"/>
              </a:rPr>
              <a:t> </a:t>
            </a:r>
            <a:r>
              <a:rPr lang="en-IN" sz="3333" b="1" dirty="0" err="1">
                <a:latin typeface="Kruti Dev 010" pitchFamily="2" charset="0"/>
                <a:cs typeface="Times New Roman" panose="02020603050405020304" pitchFamily="18" charset="0"/>
              </a:rPr>
              <a:t>ok;q</a:t>
            </a:r>
            <a:r>
              <a:rPr lang="en-IN" sz="3333" b="1" dirty="0">
                <a:latin typeface="Kruti Dev 010" pitchFamily="2" charset="0"/>
                <a:cs typeface="Times New Roman" panose="02020603050405020304" pitchFamily="18" charset="0"/>
              </a:rPr>
              <a:t> }</a:t>
            </a:r>
            <a:r>
              <a:rPr lang="en-IN" sz="3333" b="1" dirty="0" err="1">
                <a:latin typeface="Kruti Dev 010" pitchFamily="2" charset="0"/>
                <a:cs typeface="Times New Roman" panose="02020603050405020304" pitchFamily="18" charset="0"/>
              </a:rPr>
              <a:t>kjk</a:t>
            </a:r>
            <a:r>
              <a:rPr lang="en-IN" sz="3333" b="1" dirty="0">
                <a:latin typeface="Kruti Dev 010" pitchFamily="2" charset="0"/>
                <a:cs typeface="Times New Roman" panose="02020603050405020304" pitchFamily="18" charset="0"/>
              </a:rPr>
              <a:t> </a:t>
            </a:r>
            <a:r>
              <a:rPr lang="en-IN" sz="3333" b="1" dirty="0" err="1">
                <a:latin typeface="Kruti Dev 010" pitchFamily="2" charset="0"/>
                <a:cs typeface="Times New Roman" panose="02020603050405020304" pitchFamily="18" charset="0"/>
              </a:rPr>
              <a:t>vkjksfir</a:t>
            </a:r>
            <a:r>
              <a:rPr lang="en-IN" sz="3333" b="1" dirty="0">
                <a:latin typeface="Kruti Dev 010" pitchFamily="2" charset="0"/>
                <a:cs typeface="Times New Roman" panose="02020603050405020304" pitchFamily="18" charset="0"/>
              </a:rPr>
              <a:t> </a:t>
            </a:r>
            <a:r>
              <a:rPr lang="en-IN" sz="3333" b="1" dirty="0" err="1">
                <a:latin typeface="Kruti Dev 010" pitchFamily="2" charset="0"/>
                <a:cs typeface="Times New Roman" panose="02020603050405020304" pitchFamily="18" charset="0"/>
              </a:rPr>
              <a:t>Åij</a:t>
            </a:r>
            <a:r>
              <a:rPr lang="en-IN" sz="3333" b="1" dirty="0">
                <a:latin typeface="Kruti Dev 010" pitchFamily="2" charset="0"/>
                <a:cs typeface="Times New Roman" panose="02020603050405020304" pitchFamily="18" charset="0"/>
              </a:rPr>
              <a:t> dh </a:t>
            </a:r>
            <a:r>
              <a:rPr lang="en-IN" sz="3333" b="1" dirty="0" err="1">
                <a:latin typeface="Kruti Dev 010" pitchFamily="2" charset="0"/>
                <a:cs typeface="Times New Roman" panose="02020603050405020304" pitchFamily="18" charset="0"/>
              </a:rPr>
              <a:t>vksj</a:t>
            </a:r>
            <a:r>
              <a:rPr lang="en-IN" sz="3333" b="1" dirty="0">
                <a:latin typeface="Kruti Dev 010" pitchFamily="2" charset="0"/>
                <a:cs typeface="Times New Roman" panose="02020603050405020304" pitchFamily="18" charset="0"/>
              </a:rPr>
              <a:t> cy</a:t>
            </a:r>
          </a:p>
          <a:p>
            <a:r>
              <a:rPr lang="en-IN" sz="3333" b="1" dirty="0">
                <a:latin typeface="Times New Roman" panose="02020603050405020304" pitchFamily="18" charset="0"/>
                <a:cs typeface="Times New Roman" panose="02020603050405020304" pitchFamily="18" charset="0"/>
              </a:rPr>
              <a:t>(c) the viscous force exerted by the air /</a:t>
            </a:r>
            <a:r>
              <a:rPr lang="en-IN" sz="3333" b="1" dirty="0">
                <a:latin typeface="Kruti Dev 010" pitchFamily="2" charset="0"/>
                <a:cs typeface="Times New Roman" panose="02020603050405020304" pitchFamily="18" charset="0"/>
              </a:rPr>
              <a:t> </a:t>
            </a:r>
            <a:r>
              <a:rPr lang="en-IN" sz="3333" b="1" dirty="0" err="1">
                <a:latin typeface="Kruti Dev 010" pitchFamily="2" charset="0"/>
                <a:cs typeface="Times New Roman" panose="02020603050405020304" pitchFamily="18" charset="0"/>
              </a:rPr>
              <a:t>ok;q</a:t>
            </a:r>
            <a:r>
              <a:rPr lang="en-IN" sz="3333" b="1" dirty="0">
                <a:latin typeface="Kruti Dev 010" pitchFamily="2" charset="0"/>
                <a:cs typeface="Times New Roman" panose="02020603050405020304" pitchFamily="18" charset="0"/>
              </a:rPr>
              <a:t> }</a:t>
            </a:r>
            <a:r>
              <a:rPr lang="en-IN" sz="3333" b="1" dirty="0" err="1">
                <a:latin typeface="Kruti Dev 010" pitchFamily="2" charset="0"/>
                <a:cs typeface="Times New Roman" panose="02020603050405020304" pitchFamily="18" charset="0"/>
              </a:rPr>
              <a:t>kjk</a:t>
            </a:r>
            <a:r>
              <a:rPr lang="en-IN" sz="3333" b="1" dirty="0">
                <a:latin typeface="Kruti Dev 010" pitchFamily="2" charset="0"/>
                <a:cs typeface="Times New Roman" panose="02020603050405020304" pitchFamily="18" charset="0"/>
              </a:rPr>
              <a:t> </a:t>
            </a:r>
            <a:r>
              <a:rPr lang="en-IN" sz="3333" b="1" dirty="0" err="1">
                <a:latin typeface="Kruti Dev 010" pitchFamily="2" charset="0"/>
                <a:cs typeface="Times New Roman" panose="02020603050405020304" pitchFamily="18" charset="0"/>
              </a:rPr>
              <a:t>vkjksfir</a:t>
            </a:r>
            <a:r>
              <a:rPr lang="en-IN" sz="3333" b="1" dirty="0">
                <a:latin typeface="Kruti Dev 010" pitchFamily="2" charset="0"/>
                <a:cs typeface="Times New Roman" panose="02020603050405020304" pitchFamily="18" charset="0"/>
              </a:rPr>
              <a:t> “;</a:t>
            </a:r>
            <a:r>
              <a:rPr lang="en-IN" sz="3333" b="1" dirty="0" err="1">
                <a:latin typeface="Kruti Dev 010" pitchFamily="2" charset="0"/>
                <a:cs typeface="Times New Roman" panose="02020603050405020304" pitchFamily="18" charset="0"/>
              </a:rPr>
              <a:t>ku</a:t>
            </a:r>
            <a:r>
              <a:rPr lang="en-IN" sz="3333" b="1" dirty="0">
                <a:latin typeface="Kruti Dev 010" pitchFamily="2" charset="0"/>
                <a:cs typeface="Times New Roman" panose="02020603050405020304" pitchFamily="18" charset="0"/>
              </a:rPr>
              <a:t> cy </a:t>
            </a:r>
          </a:p>
          <a:p>
            <a:r>
              <a:rPr lang="en-IN" sz="3333" b="1" dirty="0">
                <a:latin typeface="Times New Roman" panose="02020603050405020304" pitchFamily="18" charset="0"/>
                <a:cs typeface="Times New Roman" panose="02020603050405020304" pitchFamily="18" charset="0"/>
              </a:rPr>
              <a:t>(d) air current /</a:t>
            </a:r>
            <a:r>
              <a:rPr lang="en-IN" sz="3333" b="1" dirty="0">
                <a:latin typeface="Kruti Dev 010" pitchFamily="2" charset="0"/>
                <a:cs typeface="Times New Roman" panose="02020603050405020304" pitchFamily="18" charset="0"/>
              </a:rPr>
              <a:t> </a:t>
            </a:r>
            <a:r>
              <a:rPr lang="en-US" sz="3333" b="1" dirty="0" err="1">
                <a:latin typeface="Kruti Dev 010" pitchFamily="2" charset="0"/>
                <a:cs typeface="Times New Roman" panose="02020603050405020304" pitchFamily="18" charset="0"/>
              </a:rPr>
              <a:t>ok;q</a:t>
            </a:r>
            <a:r>
              <a:rPr lang="en-US" sz="3333" b="1" dirty="0">
                <a:latin typeface="Kruti Dev 010" pitchFamily="2" charset="0"/>
                <a:cs typeface="Times New Roman" panose="02020603050405020304" pitchFamily="18" charset="0"/>
              </a:rPr>
              <a:t> /</a:t>
            </a:r>
            <a:r>
              <a:rPr lang="en-US" sz="3333" b="1" dirty="0" err="1">
                <a:latin typeface="Kruti Dev 010" pitchFamily="2" charset="0"/>
                <a:cs typeface="Times New Roman" panose="02020603050405020304" pitchFamily="18" charset="0"/>
              </a:rPr>
              <a:t>kkjk</a:t>
            </a:r>
            <a:r>
              <a:rPr lang="en-US" sz="3333" b="1" dirty="0">
                <a:latin typeface="Kruti Dev 010" pitchFamily="2" charset="0"/>
                <a:cs typeface="Times New Roman" panose="02020603050405020304" pitchFamily="18" charset="0"/>
              </a:rPr>
              <a:t>,¡</a:t>
            </a:r>
            <a:endParaRPr lang="en-IN" sz="3333"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2420018294"/>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322002" y="808839"/>
            <a:ext cx="11752732" cy="3293594"/>
          </a:xfrm>
          <a:prstGeom prst="rect">
            <a:avLst/>
          </a:prstGeom>
          <a:noFill/>
        </p:spPr>
        <p:txBody>
          <a:bodyPr wrap="square" rtlCol="0">
            <a:spAutoFit/>
          </a:bodyPr>
          <a:lstStyle/>
          <a:p>
            <a:r>
              <a:rPr lang="en-US" sz="3467" b="1" dirty="0" err="1">
                <a:solidFill>
                  <a:srgbClr val="FFFF00"/>
                </a:solidFill>
                <a:latin typeface="Kruti Dev 010" pitchFamily="2" charset="0"/>
                <a:cs typeface="Times New Roman" panose="02020603050405020304" pitchFamily="18" charset="0"/>
              </a:rPr>
              <a:t>nzoksa</a:t>
            </a:r>
            <a:r>
              <a:rPr lang="en-US" sz="3467" b="1" dirty="0">
                <a:solidFill>
                  <a:srgbClr val="FFFF00"/>
                </a:solidFill>
                <a:latin typeface="Kruti Dev 010" pitchFamily="2" charset="0"/>
                <a:cs typeface="Times New Roman" panose="02020603050405020304" pitchFamily="18" charset="0"/>
              </a:rPr>
              <a:t> ds </a:t>
            </a:r>
            <a:r>
              <a:rPr lang="en-US" sz="3467" b="1" dirty="0" err="1">
                <a:solidFill>
                  <a:srgbClr val="FFFF00"/>
                </a:solidFill>
                <a:latin typeface="Kruti Dev 010" pitchFamily="2" charset="0"/>
                <a:cs typeface="Times New Roman" panose="02020603050405020304" pitchFamily="18" charset="0"/>
              </a:rPr>
              <a:t>izokg</a:t>
            </a:r>
            <a:r>
              <a:rPr lang="en-US" sz="3467" b="1" dirty="0">
                <a:solidFill>
                  <a:srgbClr val="FFFF00"/>
                </a:solidFill>
                <a:latin typeface="Kruti Dev 010" pitchFamily="2" charset="0"/>
                <a:cs typeface="Times New Roman" panose="02020603050405020304" pitchFamily="18" charset="0"/>
              </a:rPr>
              <a:t> es </a:t>
            </a:r>
            <a:r>
              <a:rPr lang="en-US" sz="3467" b="1" dirty="0" err="1">
                <a:solidFill>
                  <a:srgbClr val="FFFF00"/>
                </a:solidFill>
                <a:latin typeface="Kruti Dev 010" pitchFamily="2" charset="0"/>
                <a:cs typeface="Times New Roman" panose="02020603050405020304" pitchFamily="18" charset="0"/>
              </a:rPr>
              <a:t>fo</a:t>
            </a:r>
            <a:r>
              <a:rPr lang="en-US" sz="3467" b="1" dirty="0">
                <a:solidFill>
                  <a:srgbClr val="FFFF00"/>
                </a:solidFill>
                <a:latin typeface="Kruti Dev 010" pitchFamily="2" charset="0"/>
                <a:cs typeface="Times New Roman" panose="02020603050405020304" pitchFamily="18" charset="0"/>
              </a:rPr>
              <a:t>{</a:t>
            </a:r>
            <a:r>
              <a:rPr lang="en-US" sz="3467" b="1" dirty="0" err="1">
                <a:solidFill>
                  <a:srgbClr val="FFFF00"/>
                </a:solidFill>
                <a:latin typeface="Kruti Dev 010" pitchFamily="2" charset="0"/>
                <a:cs typeface="Times New Roman" panose="02020603050405020304" pitchFamily="18" charset="0"/>
              </a:rPr>
              <a:t>kqC</a:t>
            </a:r>
            <a:r>
              <a:rPr lang="en-US" sz="3467" b="1" dirty="0">
                <a:solidFill>
                  <a:srgbClr val="FFFF00"/>
                </a:solidFill>
                <a:latin typeface="Kruti Dev 010" pitchFamily="2" charset="0"/>
                <a:cs typeface="Times New Roman" panose="02020603050405020304" pitchFamily="18" charset="0"/>
              </a:rPr>
              <a:t>/</a:t>
            </a:r>
            <a:r>
              <a:rPr lang="en-US" sz="3467" b="1" dirty="0" err="1">
                <a:solidFill>
                  <a:srgbClr val="FFFF00"/>
                </a:solidFill>
                <a:latin typeface="Kruti Dev 010" pitchFamily="2" charset="0"/>
                <a:cs typeface="Times New Roman" panose="02020603050405020304" pitchFamily="18" charset="0"/>
              </a:rPr>
              <a:t>krk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Kkr</a:t>
            </a:r>
            <a:r>
              <a:rPr lang="en-US" sz="3467" b="1" dirty="0">
                <a:solidFill>
                  <a:srgbClr val="FFFF00"/>
                </a:solidFill>
                <a:latin typeface="Kruti Dev 010" pitchFamily="2" charset="0"/>
                <a:cs typeface="Times New Roman" panose="02020603050405020304" pitchFamily="18" charset="0"/>
              </a:rPr>
              <a:t> dh </a:t>
            </a:r>
            <a:r>
              <a:rPr lang="en-US" sz="3467" b="1" dirty="0" err="1">
                <a:solidFill>
                  <a:srgbClr val="FFFF00"/>
                </a:solidFill>
                <a:latin typeface="Kruti Dev 010" pitchFamily="2" charset="0"/>
                <a:cs typeface="Times New Roman" panose="02020603050405020304" pitchFamily="18" charset="0"/>
              </a:rPr>
              <a:t>tkrh</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a:t>
            </a:r>
            <a:endParaRPr lang="en-IN" sz="3467" b="1" dirty="0">
              <a:solidFill>
                <a:srgbClr val="FFFF00"/>
              </a:solidFill>
              <a:latin typeface="Times New Roman" panose="02020603050405020304" pitchFamily="18" charset="0"/>
              <a:cs typeface="Times New Roman" panose="02020603050405020304" pitchFamily="18" charset="0"/>
            </a:endParaRPr>
          </a:p>
          <a:p>
            <a:r>
              <a:rPr lang="en-US" sz="3467" b="1" dirty="0">
                <a:solidFill>
                  <a:srgbClr val="FFFF00"/>
                </a:solidFill>
                <a:latin typeface="Times New Roman" panose="02020603050405020304" pitchFamily="18" charset="0"/>
                <a:cs typeface="Times New Roman" panose="02020603050405020304" pitchFamily="18" charset="0"/>
              </a:rPr>
              <a:t>The disturbance in the flow of liquids is determined by</a:t>
            </a:r>
          </a:p>
          <a:p>
            <a:pPr marL="685783" indent="-685783">
              <a:buAutoNum type="alphaLcParenBoth"/>
            </a:pPr>
            <a:r>
              <a:rPr lang="en-IN" sz="3467" b="1" dirty="0">
                <a:latin typeface="Times New Roman" panose="02020603050405020304" pitchFamily="18" charset="0"/>
                <a:cs typeface="Times New Roman" panose="02020603050405020304" pitchFamily="18" charset="0"/>
              </a:rPr>
              <a:t>Pascal’s law/</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ikLdy</a:t>
            </a:r>
            <a:r>
              <a:rPr lang="en-IN" sz="3467" b="1" dirty="0">
                <a:latin typeface="Kruti Dev 010" pitchFamily="2" charset="0"/>
                <a:cs typeface="Times New Roman" panose="02020603050405020304" pitchFamily="18" charset="0"/>
              </a:rPr>
              <a:t> ds </a:t>
            </a:r>
            <a:r>
              <a:rPr lang="en-IN" sz="3467" b="1" dirty="0" err="1">
                <a:latin typeface="Kruti Dev 010" pitchFamily="2" charset="0"/>
                <a:cs typeface="Times New Roman" panose="02020603050405020304" pitchFamily="18" charset="0"/>
              </a:rPr>
              <a:t>fu;e</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(b) Magnus effect/</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esXul</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izHkko</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ls</a:t>
            </a:r>
            <a:r>
              <a:rPr lang="en-IN" sz="3467" b="1" dirty="0">
                <a:latin typeface="Kruti Dev 010" pitchFamily="2" charset="0"/>
                <a:cs typeface="Times New Roman" panose="02020603050405020304" pitchFamily="18" charset="0"/>
              </a:rPr>
              <a:t> </a:t>
            </a:r>
          </a:p>
          <a:p>
            <a:r>
              <a:rPr lang="en-IN" sz="3467" b="1" dirty="0">
                <a:latin typeface="Times New Roman" panose="02020603050405020304" pitchFamily="18" charset="0"/>
                <a:cs typeface="Times New Roman" panose="02020603050405020304" pitchFamily="18" charset="0"/>
              </a:rPr>
              <a:t>(c) Reynolds number /</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jsukWYM</a:t>
            </a:r>
            <a:r>
              <a:rPr lang="en-IN" sz="3467" b="1" dirty="0">
                <a:latin typeface="Kruti Dev 010" pitchFamily="2" charset="0"/>
                <a:cs typeface="Times New Roman" panose="02020603050405020304" pitchFamily="18" charset="0"/>
              </a:rPr>
              <a:t> la[;k </a:t>
            </a:r>
            <a:r>
              <a:rPr lang="en-IN" sz="3467" b="1" dirty="0" err="1">
                <a:latin typeface="Kruti Dev 010" pitchFamily="2" charset="0"/>
                <a:cs typeface="Times New Roman" panose="02020603050405020304" pitchFamily="18" charset="0"/>
              </a:rPr>
              <a:t>ls</a:t>
            </a:r>
            <a:r>
              <a:rPr lang="en-IN" sz="3467" b="1" dirty="0">
                <a:latin typeface="Kruti Dev 010" pitchFamily="2" charset="0"/>
                <a:cs typeface="Times New Roman" panose="02020603050405020304" pitchFamily="18" charset="0"/>
              </a:rPr>
              <a:t> </a:t>
            </a:r>
          </a:p>
          <a:p>
            <a:r>
              <a:rPr lang="en-IN" sz="3467" b="1" dirty="0">
                <a:latin typeface="Times New Roman" panose="02020603050405020304" pitchFamily="18" charset="0"/>
                <a:cs typeface="Times New Roman" panose="02020603050405020304" pitchFamily="18" charset="0"/>
              </a:rPr>
              <a:t>(d) Bernoulli’s theorem /</a:t>
            </a:r>
            <a:r>
              <a:rPr lang="en-IN"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cjukSyh</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izes</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ls</a:t>
            </a:r>
            <a:r>
              <a:rPr lang="en-US" sz="3467" b="1" dirty="0">
                <a:latin typeface="Kruti Dev 010" pitchFamily="2" charset="0"/>
                <a:cs typeface="Times New Roman" panose="02020603050405020304" pitchFamily="18" charset="0"/>
              </a:rPr>
              <a:t> </a:t>
            </a:r>
            <a:endParaRPr lang="en-IN" sz="3467"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209357167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322002" y="808840"/>
            <a:ext cx="11752732" cy="3827138"/>
          </a:xfrm>
          <a:prstGeom prst="rect">
            <a:avLst/>
          </a:prstGeom>
          <a:noFill/>
        </p:spPr>
        <p:txBody>
          <a:bodyPr wrap="square" rtlCol="0">
            <a:spAutoFit/>
          </a:bodyPr>
          <a:lstStyle/>
          <a:p>
            <a:r>
              <a:rPr lang="en-US" sz="3467" b="1" dirty="0" err="1">
                <a:solidFill>
                  <a:srgbClr val="FFFF00"/>
                </a:solidFill>
                <a:latin typeface="Kruti Dev 010" pitchFamily="2" charset="0"/>
                <a:cs typeface="Times New Roman" panose="02020603050405020304" pitchFamily="18" charset="0"/>
              </a:rPr>
              <a:t>tc</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fdlh</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uy</a:t>
            </a:r>
            <a:r>
              <a:rPr lang="en-US" sz="3467" b="1" dirty="0">
                <a:solidFill>
                  <a:srgbClr val="FFFF00"/>
                </a:solidFill>
                <a:latin typeface="Kruti Dev 010" pitchFamily="2" charset="0"/>
                <a:cs typeface="Times New Roman" panose="02020603050405020304" pitchFamily="18" charset="0"/>
              </a:rPr>
              <a:t> ls ty /</a:t>
            </a:r>
            <a:r>
              <a:rPr lang="en-US" sz="3467" b="1" dirty="0" err="1">
                <a:solidFill>
                  <a:srgbClr val="FFFF00"/>
                </a:solidFill>
                <a:latin typeface="Kruti Dev 010" pitchFamily="2" charset="0"/>
                <a:cs typeface="Times New Roman" panose="02020603050405020304" pitchFamily="18" charset="0"/>
              </a:rPr>
              <a:t>kkjkjs</a:t>
            </a:r>
            <a:r>
              <a:rPr lang="en-US" sz="3467" b="1" dirty="0">
                <a:solidFill>
                  <a:srgbClr val="FFFF00"/>
                </a:solidFill>
                <a:latin typeface="Kruti Dev 010" pitchFamily="2" charset="0"/>
                <a:cs typeface="Times New Roman" panose="02020603050405020304" pitchFamily="18" charset="0"/>
              </a:rPr>
              <a:t>[</a:t>
            </a:r>
            <a:r>
              <a:rPr lang="en-US" sz="3467" b="1" dirty="0" err="1">
                <a:solidFill>
                  <a:srgbClr val="FFFF00"/>
                </a:solidFill>
                <a:latin typeface="Kruti Dev 010" pitchFamily="2" charset="0"/>
                <a:cs typeface="Times New Roman" panose="02020603050405020304" pitchFamily="18" charset="0"/>
              </a:rPr>
              <a:t>kh</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izokg</a:t>
            </a:r>
            <a:r>
              <a:rPr lang="en-US" sz="3467" b="1" dirty="0">
                <a:solidFill>
                  <a:srgbClr val="FFFF00"/>
                </a:solidFill>
                <a:latin typeface="Kruti Dev 010" pitchFamily="2" charset="0"/>
                <a:cs typeface="Times New Roman" panose="02020603050405020304" pitchFamily="18" charset="0"/>
              </a:rPr>
              <a:t> ls </a:t>
            </a:r>
            <a:r>
              <a:rPr lang="en-US" sz="3467" b="1" dirty="0" err="1">
                <a:solidFill>
                  <a:srgbClr val="FFFF00"/>
                </a:solidFill>
                <a:latin typeface="Kruti Dev 010" pitchFamily="2" charset="0"/>
                <a:cs typeface="Times New Roman" panose="02020603050405020304" pitchFamily="18" charset="0"/>
              </a:rPr>
              <a:t>uhps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fxjrk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rc</a:t>
            </a:r>
            <a:endParaRPr lang="en-IN" sz="3467" b="1" dirty="0">
              <a:solidFill>
                <a:srgbClr val="FFFF00"/>
              </a:solidFill>
              <a:latin typeface="Times New Roman" panose="02020603050405020304" pitchFamily="18" charset="0"/>
              <a:cs typeface="Times New Roman" panose="02020603050405020304" pitchFamily="18" charset="0"/>
            </a:endParaRPr>
          </a:p>
          <a:p>
            <a:r>
              <a:rPr lang="en-US" sz="3467" b="1" dirty="0">
                <a:solidFill>
                  <a:srgbClr val="FFFF00"/>
                </a:solidFill>
                <a:latin typeface="Times New Roman" panose="02020603050405020304" pitchFamily="18" charset="0"/>
                <a:cs typeface="Times New Roman" panose="02020603050405020304" pitchFamily="18" charset="0"/>
              </a:rPr>
              <a:t>When water from a tap falls below a straight line, then </a:t>
            </a:r>
          </a:p>
          <a:p>
            <a:pPr marL="685783" indent="-685783">
              <a:buAutoNum type="alphaLcParenBoth"/>
            </a:pPr>
            <a:r>
              <a:rPr lang="en-IN" sz="3467" b="1" dirty="0">
                <a:latin typeface="Times New Roman" panose="02020603050405020304" pitchFamily="18" charset="0"/>
                <a:cs typeface="Times New Roman" panose="02020603050405020304" pitchFamily="18" charset="0"/>
              </a:rPr>
              <a:t> area decreases / </a:t>
            </a:r>
            <a:r>
              <a:rPr lang="en-US" sz="3467" b="1" dirty="0">
                <a:latin typeface="Kruti Dev 010" pitchFamily="2" charset="0"/>
                <a:cs typeface="Times New Roman" panose="02020603050405020304" pitchFamily="18" charset="0"/>
              </a:rPr>
              <a:t>{</a:t>
            </a:r>
            <a:r>
              <a:rPr lang="en-US" sz="3467" b="1" dirty="0" err="1">
                <a:latin typeface="Kruti Dev 010" pitchFamily="2" charset="0"/>
                <a:cs typeface="Times New Roman" panose="02020603050405020304" pitchFamily="18" charset="0"/>
              </a:rPr>
              <a:t>ks</a:t>
            </a:r>
            <a:r>
              <a:rPr lang="en-US" sz="3467" b="1" dirty="0">
                <a:latin typeface="Kruti Dev 010" pitchFamily="2" charset="0"/>
                <a:cs typeface="Times New Roman" panose="02020603050405020304" pitchFamily="18" charset="0"/>
              </a:rPr>
              <a:t>=</a:t>
            </a:r>
            <a:r>
              <a:rPr lang="en-US" sz="3467" b="1" dirty="0" err="1">
                <a:latin typeface="Kruti Dev 010" pitchFamily="2" charset="0"/>
                <a:cs typeface="Times New Roman" panose="02020603050405020304" pitchFamily="18" charset="0"/>
              </a:rPr>
              <a:t>Qy</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kVrk</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gSA</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(b) area increases / </a:t>
            </a:r>
            <a:r>
              <a:rPr lang="en-US" sz="3467" b="1" dirty="0">
                <a:latin typeface="Kruti Dev 010" pitchFamily="2" charset="0"/>
                <a:cs typeface="Times New Roman" panose="02020603050405020304" pitchFamily="18" charset="0"/>
              </a:rPr>
              <a:t>{</a:t>
            </a:r>
            <a:r>
              <a:rPr lang="en-US" sz="3467" b="1" dirty="0" err="1">
                <a:latin typeface="Kruti Dev 010" pitchFamily="2" charset="0"/>
                <a:cs typeface="Times New Roman" panose="02020603050405020304" pitchFamily="18" charset="0"/>
              </a:rPr>
              <a:t>ks</a:t>
            </a:r>
            <a:r>
              <a:rPr lang="en-US" sz="3467" b="1" dirty="0">
                <a:latin typeface="Kruti Dev 010" pitchFamily="2" charset="0"/>
                <a:cs typeface="Times New Roman" panose="02020603050405020304" pitchFamily="18" charset="0"/>
              </a:rPr>
              <a:t>=</a:t>
            </a:r>
            <a:r>
              <a:rPr lang="en-US" sz="3467" b="1" dirty="0" err="1">
                <a:latin typeface="Kruti Dev 010" pitchFamily="2" charset="0"/>
                <a:cs typeface="Times New Roman" panose="02020603050405020304" pitchFamily="18" charset="0"/>
              </a:rPr>
              <a:t>Qy</a:t>
            </a:r>
            <a:r>
              <a:rPr lang="en-US" sz="3467" b="1" dirty="0">
                <a:latin typeface="Kruti Dev 010" pitchFamily="2" charset="0"/>
                <a:cs typeface="Times New Roman" panose="02020603050405020304" pitchFamily="18" charset="0"/>
              </a:rPr>
              <a:t> c&lt;+</a:t>
            </a:r>
            <a:r>
              <a:rPr lang="en-US" sz="3467" b="1" dirty="0" err="1">
                <a:latin typeface="Kruti Dev 010" pitchFamily="2" charset="0"/>
                <a:cs typeface="Times New Roman" panose="02020603050405020304" pitchFamily="18" charset="0"/>
              </a:rPr>
              <a:t>rk</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gSA</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(c) velocity is same / </a:t>
            </a:r>
            <a:r>
              <a:rPr lang="en-US" sz="3467" b="1" dirty="0" err="1">
                <a:latin typeface="Kruti Dev 010" pitchFamily="2" charset="0"/>
                <a:cs typeface="Times New Roman" panose="02020603050405020304" pitchFamily="18" charset="0"/>
              </a:rPr>
              <a:t>osx</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leku</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gksrk</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gSA</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(d) the area decreases / </a:t>
            </a:r>
            <a:r>
              <a:rPr lang="en-US" sz="3467" b="1" dirty="0">
                <a:latin typeface="Kruti Dev 010" pitchFamily="2" charset="0"/>
                <a:cs typeface="Times New Roman" panose="02020603050405020304" pitchFamily="18" charset="0"/>
              </a:rPr>
              <a:t>{</a:t>
            </a:r>
            <a:r>
              <a:rPr lang="en-US" sz="3467" b="1" dirty="0" err="1">
                <a:latin typeface="Kruti Dev 010" pitchFamily="2" charset="0"/>
                <a:cs typeface="Times New Roman" panose="02020603050405020304" pitchFamily="18" charset="0"/>
              </a:rPr>
              <a:t>ks</a:t>
            </a:r>
            <a:r>
              <a:rPr lang="en-US" sz="3467" b="1" dirty="0">
                <a:latin typeface="Kruti Dev 010" pitchFamily="2" charset="0"/>
                <a:cs typeface="Times New Roman" panose="02020603050405020304" pitchFamily="18" charset="0"/>
              </a:rPr>
              <a:t>=</a:t>
            </a:r>
            <a:r>
              <a:rPr lang="en-US" sz="3467" b="1" dirty="0" err="1">
                <a:latin typeface="Kruti Dev 010" pitchFamily="2" charset="0"/>
                <a:cs typeface="Times New Roman" panose="02020603050405020304" pitchFamily="18" charset="0"/>
              </a:rPr>
              <a:t>Qy</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leku</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jgrk</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gSA</a:t>
            </a:r>
            <a:endParaRPr lang="en-IN" sz="3467" b="1" dirty="0">
              <a:latin typeface="Kruti Dev 010" pitchFamily="2" charset="0"/>
              <a:cs typeface="Times New Roman" panose="02020603050405020304" pitchFamily="18" charset="0"/>
            </a:endParaRPr>
          </a:p>
          <a:p>
            <a:endParaRPr lang="en-US" sz="3467"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726433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148390" y="1428045"/>
            <a:ext cx="11016915" cy="4360681"/>
          </a:xfrm>
          <a:prstGeom prst="rect">
            <a:avLst/>
          </a:prstGeom>
          <a:noFill/>
        </p:spPr>
        <p:txBody>
          <a:bodyPr wrap="square" rtlCol="0">
            <a:spAutoFit/>
          </a:bodyPr>
          <a:lstStyle/>
          <a:p>
            <a:r>
              <a:rPr lang="en-US" sz="3467" b="1" dirty="0">
                <a:solidFill>
                  <a:srgbClr val="FFFF00"/>
                </a:solidFill>
                <a:latin typeface="Kruti Dev 010" pitchFamily="2" charset="0"/>
                <a:cs typeface="Times New Roman" panose="02020603050405020304" pitchFamily="18" charset="0"/>
              </a:rPr>
              <a:t>4 </a:t>
            </a:r>
            <a:r>
              <a:rPr lang="en-US" sz="3467" b="1" dirty="0" err="1">
                <a:solidFill>
                  <a:srgbClr val="FFFF00"/>
                </a:solidFill>
                <a:latin typeface="Kruti Dev 010" pitchFamily="2" charset="0"/>
                <a:cs typeface="Times New Roman" panose="02020603050405020304" pitchFamily="18" charset="0"/>
              </a:rPr>
              <a:t>lseh</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O;kl</a:t>
            </a:r>
            <a:r>
              <a:rPr lang="en-US" sz="3467" b="1" dirty="0">
                <a:solidFill>
                  <a:srgbClr val="FFFF00"/>
                </a:solidFill>
                <a:latin typeface="Kruti Dev 010" pitchFamily="2" charset="0"/>
                <a:cs typeface="Times New Roman" panose="02020603050405020304" pitchFamily="18" charset="0"/>
              </a:rPr>
              <a:t> ds ,d </a:t>
            </a:r>
            <a:r>
              <a:rPr lang="en-US" sz="3467" b="1" dirty="0" err="1">
                <a:solidFill>
                  <a:srgbClr val="FFFF00"/>
                </a:solidFill>
                <a:latin typeface="Kruti Dev 010" pitchFamily="2" charset="0"/>
                <a:cs typeface="Times New Roman" panose="02020603050405020304" pitchFamily="18" charset="0"/>
              </a:rPr>
              <a:t>ikbi</a:t>
            </a:r>
            <a:r>
              <a:rPr lang="en-US" sz="3467" b="1" dirty="0">
                <a:solidFill>
                  <a:srgbClr val="FFFF00"/>
                </a:solidFill>
                <a:latin typeface="Kruti Dev 010" pitchFamily="2" charset="0"/>
                <a:cs typeface="Times New Roman" panose="02020603050405020304" pitchFamily="18" charset="0"/>
              </a:rPr>
              <a:t> ls </a:t>
            </a:r>
            <a:r>
              <a:rPr lang="en-US" sz="3467" b="1" dirty="0" err="1">
                <a:solidFill>
                  <a:srgbClr val="FFFF00"/>
                </a:solidFill>
                <a:latin typeface="Kruti Dev 010" pitchFamily="2" charset="0"/>
                <a:cs typeface="Times New Roman" panose="02020603050405020304" pitchFamily="18" charset="0"/>
              </a:rPr>
              <a:t>izokfgr</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gks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jgs</a:t>
            </a:r>
            <a:r>
              <a:rPr lang="en-US" sz="3467" b="1" dirty="0">
                <a:solidFill>
                  <a:srgbClr val="FFFF00"/>
                </a:solidFill>
                <a:latin typeface="Kruti Dev 010" pitchFamily="2" charset="0"/>
                <a:cs typeface="Times New Roman" panose="02020603050405020304" pitchFamily="18" charset="0"/>
              </a:rPr>
              <a:t> ty dk </a:t>
            </a:r>
            <a:r>
              <a:rPr lang="en-US" sz="3467" b="1" dirty="0" err="1">
                <a:solidFill>
                  <a:srgbClr val="FFFF00"/>
                </a:solidFill>
                <a:latin typeface="Kruti Dev 010" pitchFamily="2" charset="0"/>
                <a:cs typeface="Times New Roman" panose="02020603050405020304" pitchFamily="18" charset="0"/>
              </a:rPr>
              <a:t>osx</a:t>
            </a:r>
            <a:r>
              <a:rPr lang="en-US" sz="3467" b="1" dirty="0">
                <a:solidFill>
                  <a:srgbClr val="FFFF00"/>
                </a:solidFill>
                <a:latin typeface="Kruti Dev 010" pitchFamily="2" charset="0"/>
                <a:cs typeface="Times New Roman" panose="02020603050405020304" pitchFamily="18" charset="0"/>
              </a:rPr>
              <a:t> 3 </a:t>
            </a:r>
            <a:r>
              <a:rPr lang="en-US" sz="3467" b="1" dirty="0" err="1">
                <a:solidFill>
                  <a:srgbClr val="FFFF00"/>
                </a:solidFill>
                <a:latin typeface="Kruti Dev 010" pitchFamily="2" charset="0"/>
                <a:cs typeface="Times New Roman" panose="02020603050405020304" pitchFamily="18" charset="0"/>
              </a:rPr>
              <a:t>eh@ls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rRi”pkr</a:t>
            </a:r>
            <a:r>
              <a:rPr lang="en-US" sz="3467" b="1" dirty="0">
                <a:solidFill>
                  <a:srgbClr val="FFFF00"/>
                </a:solidFill>
                <a:latin typeface="Kruti Dev 010" pitchFamily="2" charset="0"/>
                <a:cs typeface="Times New Roman" panose="02020603050405020304" pitchFamily="18" charset="0"/>
              </a:rPr>
              <a:t>~ ty 2 </a:t>
            </a:r>
            <a:r>
              <a:rPr lang="en-US" sz="3467" b="1" dirty="0" err="1">
                <a:solidFill>
                  <a:srgbClr val="FFFF00"/>
                </a:solidFill>
                <a:latin typeface="Kruti Dev 010" pitchFamily="2" charset="0"/>
                <a:cs typeface="Times New Roman" panose="02020603050405020304" pitchFamily="18" charset="0"/>
              </a:rPr>
              <a:t>lseh</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O;kl</a:t>
            </a:r>
            <a:r>
              <a:rPr lang="en-US" sz="3467" b="1" dirty="0">
                <a:solidFill>
                  <a:srgbClr val="FFFF00"/>
                </a:solidFill>
                <a:latin typeface="Kruti Dev 010" pitchFamily="2" charset="0"/>
                <a:cs typeface="Times New Roman" panose="02020603050405020304" pitchFamily="18" charset="0"/>
              </a:rPr>
              <a:t> dh </a:t>
            </a:r>
            <a:r>
              <a:rPr lang="en-US" sz="3467" b="1" dirty="0" err="1">
                <a:solidFill>
                  <a:srgbClr val="FFFF00"/>
                </a:solidFill>
                <a:latin typeface="Kruti Dev 010" pitchFamily="2" charset="0"/>
                <a:cs typeface="Times New Roman" panose="02020603050405020304" pitchFamily="18" charset="0"/>
              </a:rPr>
              <a:t>ukfydk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esa</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izos”k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djrk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ufydk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esa</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izokfgr</a:t>
            </a:r>
            <a:r>
              <a:rPr lang="en-US" sz="3467" b="1" dirty="0">
                <a:solidFill>
                  <a:srgbClr val="FFFF00"/>
                </a:solidFill>
                <a:latin typeface="Kruti Dev 010" pitchFamily="2" charset="0"/>
                <a:cs typeface="Times New Roman" panose="02020603050405020304" pitchFamily="18" charset="0"/>
              </a:rPr>
              <a:t> ty dk </a:t>
            </a:r>
            <a:r>
              <a:rPr lang="en-US" sz="3467" b="1" dirty="0" err="1">
                <a:solidFill>
                  <a:srgbClr val="FFFF00"/>
                </a:solidFill>
                <a:latin typeface="Kruti Dev 010" pitchFamily="2" charset="0"/>
                <a:cs typeface="Times New Roman" panose="02020603050405020304" pitchFamily="18" charset="0"/>
              </a:rPr>
              <a:t>osx</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a:t>
            </a:r>
            <a:endParaRPr lang="en-IN" sz="3467" b="1" dirty="0">
              <a:solidFill>
                <a:srgbClr val="FFFF00"/>
              </a:solidFill>
              <a:latin typeface="Times New Roman" panose="02020603050405020304" pitchFamily="18" charset="0"/>
              <a:cs typeface="Times New Roman" panose="02020603050405020304" pitchFamily="18" charset="0"/>
            </a:endParaRPr>
          </a:p>
          <a:p>
            <a:r>
              <a:rPr lang="en-US" sz="3467" b="1" dirty="0">
                <a:solidFill>
                  <a:srgbClr val="FFFF00"/>
                </a:solidFill>
                <a:latin typeface="Times New Roman" panose="02020603050405020304" pitchFamily="18" charset="0"/>
                <a:cs typeface="Times New Roman" panose="02020603050405020304" pitchFamily="18" charset="0"/>
              </a:rPr>
              <a:t>The velocity of water flowing through a pipe of diameter 4 cm is 3 m/s. The water then enters a channel of diameter 2cm. The velocity of water flowing in the tube is </a:t>
            </a:r>
          </a:p>
          <a:p>
            <a:pPr marL="990575" indent="-990575">
              <a:buAutoNum type="alphaLcParenBoth"/>
            </a:pPr>
            <a:r>
              <a:rPr lang="en-US" sz="3467" b="1" dirty="0">
                <a:latin typeface="Times New Roman" panose="02020603050405020304" pitchFamily="18" charset="0"/>
                <a:cs typeface="Times New Roman" panose="02020603050405020304" pitchFamily="18" charset="0"/>
              </a:rPr>
              <a:t>3m/s		                     	(b) 6m/s</a:t>
            </a:r>
          </a:p>
          <a:p>
            <a:r>
              <a:rPr lang="en-US" sz="3467" b="1" dirty="0">
                <a:latin typeface="Times New Roman" panose="02020603050405020304" pitchFamily="18" charset="0"/>
                <a:cs typeface="Times New Roman" panose="02020603050405020304" pitchFamily="18" charset="0"/>
              </a:rPr>
              <a:t>(c)   12m/s			                     (d) 8m/s</a:t>
            </a:r>
          </a:p>
        </p:txBody>
      </p:sp>
    </p:spTree>
    <p:extLst>
      <p:ext uri="{BB962C8B-B14F-4D97-AF65-F5344CB8AC3E}">
        <p14:creationId xmlns:p14="http://schemas.microsoft.com/office/powerpoint/2010/main" val="589573617"/>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322002" y="808839"/>
                <a:ext cx="11752732" cy="4140942"/>
              </a:xfrm>
              <a:prstGeom prst="rect">
                <a:avLst/>
              </a:prstGeom>
              <a:noFill/>
            </p:spPr>
            <p:txBody>
              <a:bodyPr wrap="square" rtlCol="0">
                <a:spAutoFit/>
              </a:bodyPr>
              <a:lstStyle/>
              <a:p>
                <a:r>
                  <a:rPr lang="en-US" sz="3467" b="1" dirty="0">
                    <a:solidFill>
                      <a:srgbClr val="FFFF00"/>
                    </a:solidFill>
                    <a:latin typeface="Kruti Dev 010" pitchFamily="2" charset="0"/>
                    <a:cs typeface="Times New Roman" panose="02020603050405020304" pitchFamily="18" charset="0"/>
                  </a:rPr>
                  <a:t>ckfj</a:t>
                </a:r>
                <a:r>
                  <a:rPr lang="en-US" sz="3467" b="1" dirty="0" err="1">
                    <a:solidFill>
                      <a:srgbClr val="FFFF00"/>
                    </a:solidFill>
                    <a:latin typeface="Kruti Dev 010" pitchFamily="2" charset="0"/>
                    <a:cs typeface="Times New Roman" panose="02020603050405020304" pitchFamily="18" charset="0"/>
                  </a:rPr>
                  <a:t>”k</a:t>
                </a:r>
                <a:r>
                  <a:rPr lang="en-US" sz="3467" b="1" dirty="0">
                    <a:solidFill>
                      <a:srgbClr val="FFFF00"/>
                    </a:solidFill>
                    <a:latin typeface="Kruti Dev 010" pitchFamily="2" charset="0"/>
                    <a:cs typeface="Times New Roman" panose="02020603050405020304" pitchFamily="18" charset="0"/>
                  </a:rPr>
                  <a:t> dh </a:t>
                </a:r>
                <a:r>
                  <a:rPr lang="en-US" sz="3467" b="1" dirty="0" err="1">
                    <a:solidFill>
                      <a:srgbClr val="FFFF00"/>
                    </a:solidFill>
                    <a:latin typeface="Kruti Dev 010" pitchFamily="2" charset="0"/>
                    <a:cs typeface="Times New Roman" panose="02020603050405020304" pitchFamily="18" charset="0"/>
                  </a:rPr>
                  <a:t>nks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cw¡ns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uhps</a:t>
                </a:r>
                <a:r>
                  <a:rPr lang="en-US" sz="3467" b="1" dirty="0">
                    <a:solidFill>
                      <a:srgbClr val="FFFF00"/>
                    </a:solidFill>
                    <a:latin typeface="Kruti Dev 010" pitchFamily="2" charset="0"/>
                    <a:cs typeface="Times New Roman" panose="02020603050405020304" pitchFamily="18" charset="0"/>
                  </a:rPr>
                  <a:t> dh </a:t>
                </a:r>
                <a:r>
                  <a:rPr lang="en-US" sz="3467" b="1" dirty="0" err="1">
                    <a:solidFill>
                      <a:srgbClr val="FFFF00"/>
                    </a:solidFill>
                    <a:latin typeface="Kruti Dev 010" pitchFamily="2" charset="0"/>
                    <a:cs typeface="Times New Roman" panose="02020603050405020304" pitchFamily="18" charset="0"/>
                  </a:rPr>
                  <a:t>fxurh</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ftudh</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leku</a:t>
                </a:r>
                <a:r>
                  <a:rPr lang="en-US" sz="3467" b="1" dirty="0">
                    <a:solidFill>
                      <a:srgbClr val="FFFF00"/>
                    </a:solidFill>
                    <a:latin typeface="Kruti Dev 010" pitchFamily="2" charset="0"/>
                    <a:cs typeface="Times New Roman" panose="02020603050405020304" pitchFamily="18" charset="0"/>
                  </a:rPr>
                  <a:t> f=</a:t>
                </a:r>
                <a:r>
                  <a:rPr lang="en-US" sz="3467" b="1" dirty="0" err="1">
                    <a:solidFill>
                      <a:srgbClr val="FFFF00"/>
                    </a:solidFill>
                    <a:latin typeface="Kruti Dev 010" pitchFamily="2" charset="0"/>
                    <a:cs typeface="Times New Roman" panose="02020603050405020304" pitchFamily="18" charset="0"/>
                  </a:rPr>
                  <a:t>T;k</a:t>
                </a:r>
                <a:r>
                  <a:rPr lang="en-US" sz="3467" b="1" dirty="0">
                    <a:solidFill>
                      <a:srgbClr val="FFFF00"/>
                    </a:solidFill>
                    <a:latin typeface="Kruti Dev 010" pitchFamily="2" charset="0"/>
                    <a:cs typeface="Times New Roman" panose="02020603050405020304" pitchFamily="18" charset="0"/>
                  </a:rPr>
                  <a:t>,¡ </a:t>
                </a:r>
                <a14:m>
                  <m:oMath xmlns:m="http://schemas.openxmlformats.org/officeDocument/2006/math">
                    <m:r>
                      <a:rPr lang="en-US" sz="3467" b="1" i="1">
                        <a:solidFill>
                          <a:srgbClr val="FFFF00"/>
                        </a:solidFill>
                        <a:latin typeface="Cambria Math"/>
                        <a:cs typeface="Times New Roman" panose="02020603050405020304" pitchFamily="18" charset="0"/>
                      </a:rPr>
                      <m:t>𝒓</m:t>
                    </m:r>
                    <m:r>
                      <a:rPr lang="en-US" sz="3467" b="1" i="1">
                        <a:solidFill>
                          <a:srgbClr val="FFFF00"/>
                        </a:solidFill>
                        <a:latin typeface="Cambria Math"/>
                        <a:cs typeface="Times New Roman" panose="02020603050405020304" pitchFamily="18" charset="0"/>
                      </a:rPr>
                      <m:t> </m:t>
                    </m:r>
                  </m:oMath>
                </a14:m>
                <a:r>
                  <a:rPr lang="en-US" sz="3467" b="1" dirty="0">
                    <a:solidFill>
                      <a:srgbClr val="FFFF00"/>
                    </a:solidFill>
                    <a:latin typeface="Kruti Dev 010" pitchFamily="2" charset="0"/>
                    <a:cs typeface="Times New Roman" panose="02020603050405020304" pitchFamily="18" charset="0"/>
                  </a:rPr>
                  <a:t>,</a:t>
                </a:r>
                <a:r>
                  <a:rPr lang="en-US" sz="3467" b="1" dirty="0" err="1">
                    <a:solidFill>
                      <a:srgbClr val="FFFF00"/>
                    </a:solidFill>
                    <a:latin typeface="Kruti Dev 010" pitchFamily="2" charset="0"/>
                    <a:cs typeface="Times New Roman" panose="02020603050405020304" pitchFamily="18" charset="0"/>
                  </a:rPr>
                  <a:t>oa</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lhekar</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osx</a:t>
                </a:r>
                <a:r>
                  <a:rPr lang="en-US" sz="3467" b="1" dirty="0">
                    <a:solidFill>
                      <a:srgbClr val="FFFF00"/>
                    </a:solidFill>
                    <a:latin typeface="Kruti Dev 010" pitchFamily="2" charset="0"/>
                    <a:cs typeface="Times New Roman" panose="02020603050405020304" pitchFamily="18" charset="0"/>
                  </a:rPr>
                  <a:t> </a:t>
                </a:r>
                <a14:m>
                  <m:oMath xmlns:m="http://schemas.openxmlformats.org/officeDocument/2006/math">
                    <m:r>
                      <a:rPr lang="en-US" sz="3467" b="1" i="1">
                        <a:solidFill>
                          <a:srgbClr val="FFFF00"/>
                        </a:solidFill>
                        <a:latin typeface="Cambria Math"/>
                        <a:cs typeface="Times New Roman" panose="02020603050405020304" pitchFamily="18" charset="0"/>
                      </a:rPr>
                      <m:t>𝒗</m:t>
                    </m:r>
                    <m:r>
                      <a:rPr lang="en-US" sz="3467" b="1" i="1">
                        <a:solidFill>
                          <a:srgbClr val="FFFF00"/>
                        </a:solidFill>
                        <a:latin typeface="Cambria Math"/>
                        <a:cs typeface="Times New Roman" panose="02020603050405020304" pitchFamily="18" charset="0"/>
                      </a:rPr>
                      <m:t> </m:t>
                    </m:r>
                  </m:oMath>
                </a14:m>
                <a:r>
                  <a:rPr lang="en-US" sz="3467" b="1" dirty="0">
                    <a:solidFill>
                      <a:srgbClr val="FFFF00"/>
                    </a:solidFill>
                    <a:latin typeface="Kruti Dev 010" pitchFamily="2" charset="0"/>
                    <a:cs typeface="Times New Roman" panose="02020603050405020304" pitchFamily="18" charset="0"/>
                  </a:rPr>
                  <a:t>gSA ;</a:t>
                </a:r>
                <a:r>
                  <a:rPr lang="en-US" sz="3467" b="1" dirty="0" err="1">
                    <a:solidFill>
                      <a:srgbClr val="FFFF00"/>
                    </a:solidFill>
                    <a:latin typeface="Kruti Dev 010" pitchFamily="2" charset="0"/>
                    <a:cs typeface="Times New Roman" panose="02020603050405020304" pitchFamily="18" charset="0"/>
                  </a:rPr>
                  <a:t>as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feydj</a:t>
                </a:r>
                <a:r>
                  <a:rPr lang="en-US" sz="3467" b="1" dirty="0">
                    <a:solidFill>
                      <a:srgbClr val="FFFF00"/>
                    </a:solidFill>
                    <a:latin typeface="Kruti Dev 010" pitchFamily="2" charset="0"/>
                    <a:cs typeface="Times New Roman" panose="02020603050405020304" pitchFamily="18" charset="0"/>
                  </a:rPr>
                  <a:t> ,d </a:t>
                </a:r>
                <a14:m>
                  <m:oMath xmlns:m="http://schemas.openxmlformats.org/officeDocument/2006/math">
                    <m:r>
                      <a:rPr lang="en-US" sz="3467" b="1" i="1">
                        <a:solidFill>
                          <a:srgbClr val="FFFF00"/>
                        </a:solidFill>
                        <a:latin typeface="Cambria Math"/>
                        <a:cs typeface="Times New Roman" panose="02020603050405020304" pitchFamily="18" charset="0"/>
                      </a:rPr>
                      <m:t>𝑹</m:t>
                    </m:r>
                    <m:r>
                      <a:rPr lang="en-US" sz="3467" b="1" i="1">
                        <a:solidFill>
                          <a:srgbClr val="FFFF00"/>
                        </a:solidFill>
                        <a:latin typeface="Cambria Math"/>
                        <a:cs typeface="Times New Roman" panose="02020603050405020304" pitchFamily="18" charset="0"/>
                      </a:rPr>
                      <m:t> </m:t>
                    </m:r>
                  </m:oMath>
                </a14:m>
                <a:r>
                  <a:rPr lang="en-US" sz="3467" b="1" dirty="0">
                    <a:solidFill>
                      <a:srgbClr val="FFFF00"/>
                    </a:solidFill>
                    <a:latin typeface="Kruti Dev 010" pitchFamily="2" charset="0"/>
                    <a:cs typeface="Times New Roman" panose="02020603050405020304" pitchFamily="18" charset="0"/>
                  </a:rPr>
                  <a:t>f=</a:t>
                </a:r>
                <a:r>
                  <a:rPr lang="en-US" sz="3467" b="1" dirty="0" err="1">
                    <a:solidFill>
                      <a:srgbClr val="FFFF00"/>
                    </a:solidFill>
                    <a:latin typeface="Kruti Dev 010" pitchFamily="2" charset="0"/>
                    <a:cs typeface="Times New Roman" panose="02020603050405020304" pitchFamily="18" charset="0"/>
                  </a:rPr>
                  <a:t>T;k</a:t>
                </a:r>
                <a:r>
                  <a:rPr lang="en-US" sz="3467" b="1" dirty="0">
                    <a:solidFill>
                      <a:srgbClr val="FFFF00"/>
                    </a:solidFill>
                    <a:latin typeface="Kruti Dev 010" pitchFamily="2" charset="0"/>
                    <a:cs typeface="Times New Roman" panose="02020603050405020304" pitchFamily="18" charset="0"/>
                  </a:rPr>
                  <a:t> dh </a:t>
                </a:r>
                <a:r>
                  <a:rPr lang="en-US" sz="3467" b="1" dirty="0" err="1">
                    <a:solidFill>
                      <a:srgbClr val="FFFF00"/>
                    </a:solidFill>
                    <a:latin typeface="Kruti Dev 010" pitchFamily="2" charset="0"/>
                    <a:cs typeface="Times New Roman" panose="02020603050405020304" pitchFamily="18" charset="0"/>
                  </a:rPr>
                  <a:t>cM+h</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cq¡n</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cukrh</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rc</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bldk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lhekar</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osx</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a:t>
                </a:r>
                <a:endParaRPr lang="en-IN" sz="3467" b="1" dirty="0">
                  <a:solidFill>
                    <a:srgbClr val="FFFF00"/>
                  </a:solidFill>
                  <a:latin typeface="Times New Roman" panose="02020603050405020304" pitchFamily="18" charset="0"/>
                  <a:cs typeface="Times New Roman" panose="02020603050405020304" pitchFamily="18" charset="0"/>
                </a:endParaRPr>
              </a:p>
              <a:p>
                <a:r>
                  <a:rPr lang="en-US" sz="3467" b="1" dirty="0">
                    <a:solidFill>
                      <a:srgbClr val="FFFF00"/>
                    </a:solidFill>
                    <a:latin typeface="Times New Roman" panose="02020603050405020304" pitchFamily="18" charset="0"/>
                    <a:cs typeface="Times New Roman" panose="02020603050405020304" pitchFamily="18" charset="0"/>
                  </a:rPr>
                  <a:t>Two drops of rain fall below. Which have equal radii r and marginal velocity a. Together they form a big drop of radius r, then its marginal velocity is </a:t>
                </a:r>
                <a:r>
                  <a:rPr lang="en-US" sz="3467" b="1" dirty="0">
                    <a:latin typeface="Times New Roman" panose="02020603050405020304" pitchFamily="18" charset="0"/>
                    <a:cs typeface="Times New Roman" panose="02020603050405020304" pitchFamily="18" charset="0"/>
                  </a:rPr>
                  <a:t/>
                </a:r>
                <a:br>
                  <a:rPr lang="en-US" sz="3467" b="1" dirty="0">
                    <a:latin typeface="Times New Roman" panose="02020603050405020304" pitchFamily="18" charset="0"/>
                    <a:cs typeface="Times New Roman" panose="02020603050405020304" pitchFamily="18" charset="0"/>
                  </a:rPr>
                </a:br>
                <a:r>
                  <a:rPr lang="en-US" sz="3467" b="1" dirty="0">
                    <a:latin typeface="Times New Roman" panose="02020603050405020304" pitchFamily="18" charset="0"/>
                    <a:cs typeface="Times New Roman" panose="02020603050405020304" pitchFamily="18" charset="0"/>
                  </a:rPr>
                  <a:t>(a) </a:t>
                </a:r>
                <a14:m>
                  <m:oMath xmlns:m="http://schemas.openxmlformats.org/officeDocument/2006/math">
                    <m:r>
                      <a:rPr lang="en-US" sz="3467" b="1" i="1">
                        <a:latin typeface="Cambria Math"/>
                        <a:cs typeface="Times New Roman" panose="02020603050405020304" pitchFamily="18" charset="0"/>
                      </a:rPr>
                      <m:t>𝑽</m:t>
                    </m:r>
                    <m:f>
                      <m:fPr>
                        <m:ctrlPr>
                          <a:rPr lang="en-US" sz="3467" b="1" i="1">
                            <a:latin typeface="Cambria Math" panose="02040503050406030204" pitchFamily="18" charset="0"/>
                            <a:cs typeface="Times New Roman" panose="02020603050405020304" pitchFamily="18" charset="0"/>
                          </a:rPr>
                        </m:ctrlPr>
                      </m:fPr>
                      <m:num>
                        <m:r>
                          <a:rPr lang="en-US" sz="3467" b="1" i="1">
                            <a:latin typeface="Cambria Math"/>
                            <a:cs typeface="Times New Roman" panose="02020603050405020304" pitchFamily="18" charset="0"/>
                          </a:rPr>
                          <m:t>𝑹</m:t>
                        </m:r>
                      </m:num>
                      <m:den>
                        <m:r>
                          <a:rPr lang="en-US" sz="3467" b="1" i="1">
                            <a:latin typeface="Cambria Math"/>
                            <a:cs typeface="Times New Roman" panose="02020603050405020304" pitchFamily="18" charset="0"/>
                          </a:rPr>
                          <m:t>𝒓</m:t>
                        </m:r>
                      </m:den>
                    </m:f>
                  </m:oMath>
                </a14:m>
                <a:r>
                  <a:rPr lang="en-US" sz="3467" b="1" dirty="0">
                    <a:latin typeface="Kruti Dev 010" pitchFamily="2" charset="0"/>
                    <a:cs typeface="Times New Roman" panose="02020603050405020304" pitchFamily="18" charset="0"/>
                  </a:rPr>
                  <a:t>			       </a:t>
                </a:r>
                <a:r>
                  <a:rPr lang="en-US" sz="3467" b="1" dirty="0">
                    <a:latin typeface="Times New Roman" panose="02020603050405020304" pitchFamily="18" charset="0"/>
                    <a:cs typeface="Times New Roman" panose="02020603050405020304" pitchFamily="18" charset="0"/>
                  </a:rPr>
                  <a:t>(b) </a:t>
                </a:r>
                <a14:m>
                  <m:oMath xmlns:m="http://schemas.openxmlformats.org/officeDocument/2006/math">
                    <m:r>
                      <a:rPr lang="en-US" sz="3467" b="1" i="1">
                        <a:latin typeface="Cambria Math"/>
                        <a:cs typeface="Times New Roman" panose="02020603050405020304" pitchFamily="18" charset="0"/>
                      </a:rPr>
                      <m:t>𝑽</m:t>
                    </m:r>
                    <m:f>
                      <m:fPr>
                        <m:ctrlPr>
                          <a:rPr lang="en-US" sz="3467" b="1" i="1">
                            <a:latin typeface="Cambria Math" panose="02040503050406030204" pitchFamily="18" charset="0"/>
                            <a:cs typeface="Times New Roman" panose="02020603050405020304" pitchFamily="18" charset="0"/>
                          </a:rPr>
                        </m:ctrlPr>
                      </m:fPr>
                      <m:num>
                        <m:sSup>
                          <m:sSupPr>
                            <m:ctrlPr>
                              <a:rPr lang="en-US" sz="3467" b="1" i="1">
                                <a:latin typeface="Cambria Math" panose="02040503050406030204" pitchFamily="18" charset="0"/>
                                <a:cs typeface="Times New Roman" panose="02020603050405020304" pitchFamily="18" charset="0"/>
                              </a:rPr>
                            </m:ctrlPr>
                          </m:sSupPr>
                          <m:e>
                            <m:r>
                              <a:rPr lang="en-US" sz="3467" b="1" i="1">
                                <a:latin typeface="Cambria Math"/>
                                <a:cs typeface="Times New Roman" panose="02020603050405020304" pitchFamily="18" charset="0"/>
                              </a:rPr>
                              <m:t>𝑹</m:t>
                            </m:r>
                          </m:e>
                          <m:sup>
                            <m:r>
                              <a:rPr lang="en-US" sz="3467" b="1" i="1">
                                <a:latin typeface="Cambria Math"/>
                                <a:cs typeface="Times New Roman" panose="02020603050405020304" pitchFamily="18" charset="0"/>
                              </a:rPr>
                              <m:t>𝟐</m:t>
                            </m:r>
                          </m:sup>
                        </m:sSup>
                      </m:num>
                      <m:den>
                        <m:sSup>
                          <m:sSupPr>
                            <m:ctrlPr>
                              <a:rPr lang="en-US" sz="3467" b="1" i="1">
                                <a:latin typeface="Cambria Math" panose="02040503050406030204" pitchFamily="18" charset="0"/>
                                <a:cs typeface="Times New Roman" panose="02020603050405020304" pitchFamily="18" charset="0"/>
                              </a:rPr>
                            </m:ctrlPr>
                          </m:sSupPr>
                          <m:e>
                            <m:r>
                              <a:rPr lang="en-US" sz="3467" b="1" i="1">
                                <a:latin typeface="Cambria Math"/>
                                <a:cs typeface="Times New Roman" panose="02020603050405020304" pitchFamily="18" charset="0"/>
                              </a:rPr>
                              <m:t>𝒓</m:t>
                            </m:r>
                          </m:e>
                          <m:sup>
                            <m:r>
                              <a:rPr lang="en-US" sz="3467" b="1" i="1">
                                <a:latin typeface="Cambria Math"/>
                                <a:cs typeface="Times New Roman" panose="02020603050405020304" pitchFamily="18" charset="0"/>
                              </a:rPr>
                              <m:t>𝟐</m:t>
                            </m:r>
                          </m:sup>
                        </m:sSup>
                      </m:den>
                    </m:f>
                  </m:oMath>
                </a14:m>
                <a:endParaRPr lang="en-US" sz="3467" b="1" dirty="0">
                  <a:latin typeface="Times New Roman" panose="02020603050405020304" pitchFamily="18" charset="0"/>
                  <a:cs typeface="Times New Roman" panose="02020603050405020304" pitchFamily="18" charset="0"/>
                </a:endParaRPr>
              </a:p>
              <a:p>
                <a:r>
                  <a:rPr lang="en-US" sz="3467" b="1" dirty="0">
                    <a:latin typeface="Times New Roman" panose="02020603050405020304" pitchFamily="18" charset="0"/>
                    <a:cs typeface="Times New Roman" panose="02020603050405020304" pitchFamily="18" charset="0"/>
                  </a:rPr>
                  <a:t>(c) V</a:t>
                </a:r>
                <a:r>
                  <a:rPr lang="en-US" sz="3467" b="1" dirty="0">
                    <a:latin typeface="Kruti Dev 010" pitchFamily="2" charset="0"/>
                    <a:cs typeface="Times New Roman" panose="02020603050405020304" pitchFamily="18" charset="0"/>
                  </a:rPr>
                  <a:t>				</a:t>
                </a:r>
                <a:r>
                  <a:rPr lang="en-US" sz="3467" b="1" dirty="0">
                    <a:latin typeface="Times New Roman" panose="02020603050405020304" pitchFamily="18" charset="0"/>
                    <a:cs typeface="Times New Roman" panose="02020603050405020304" pitchFamily="18" charset="0"/>
                  </a:rPr>
                  <a:t>(d) 2V</a:t>
                </a:r>
                <a:endParaRPr lang="en-US" sz="3467" b="1" dirty="0">
                  <a:latin typeface="Kruti Dev 010" pitchFamily="2"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22002" y="808839"/>
                <a:ext cx="11752732" cy="4140942"/>
              </a:xfrm>
              <a:prstGeom prst="rect">
                <a:avLst/>
              </a:prstGeom>
              <a:blipFill>
                <a:blip r:embed="rId2"/>
                <a:stretch>
                  <a:fillRect l="-1504" t="-2062" b="-3976"/>
                </a:stretch>
              </a:blipFill>
            </p:spPr>
            <p:txBody>
              <a:bodyPr/>
              <a:lstStyle/>
              <a:p>
                <a:r>
                  <a:rPr lang="en-US">
                    <a:noFill/>
                  </a:rPr>
                  <a:t> </a:t>
                </a:r>
              </a:p>
            </p:txBody>
          </p:sp>
        </mc:Fallback>
      </mc:AlternateContent>
    </p:spTree>
    <p:extLst>
      <p:ext uri="{BB962C8B-B14F-4D97-AF65-F5344CB8AC3E}">
        <p14:creationId xmlns:p14="http://schemas.microsoft.com/office/powerpoint/2010/main" val="72166279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322002" y="808839"/>
            <a:ext cx="11752732" cy="4113498"/>
          </a:xfrm>
          <a:prstGeom prst="rect">
            <a:avLst/>
          </a:prstGeom>
          <a:noFill/>
        </p:spPr>
        <p:txBody>
          <a:bodyPr wrap="square" rtlCol="0">
            <a:spAutoFit/>
          </a:bodyPr>
          <a:lstStyle/>
          <a:p>
            <a:r>
              <a:rPr lang="en-US" sz="3733" b="1" dirty="0" err="1">
                <a:solidFill>
                  <a:srgbClr val="FFFF00"/>
                </a:solidFill>
                <a:latin typeface="Kruti Dev 010" pitchFamily="2" charset="0"/>
                <a:cs typeface="Times New Roman" panose="02020603050405020304" pitchFamily="18" charset="0"/>
              </a:rPr>
              <a:t>nzo</a:t>
            </a:r>
            <a:r>
              <a:rPr lang="en-US" sz="3733" b="1" dirty="0">
                <a:solidFill>
                  <a:srgbClr val="FFFF00"/>
                </a:solidFill>
                <a:latin typeface="Kruti Dev 010" pitchFamily="2" charset="0"/>
                <a:cs typeface="Times New Roman" panose="02020603050405020304" pitchFamily="18" charset="0"/>
              </a:rPr>
              <a:t> ds /</a:t>
            </a:r>
            <a:r>
              <a:rPr lang="en-US" sz="3733" b="1" dirty="0" err="1">
                <a:solidFill>
                  <a:srgbClr val="FFFF00"/>
                </a:solidFill>
                <a:latin typeface="Kruti Dev 010" pitchFamily="2" charset="0"/>
                <a:cs typeface="Times New Roman" panose="02020603050405020304" pitchFamily="18" charset="0"/>
              </a:rPr>
              <a:t>kkjkjs</a:t>
            </a:r>
            <a:r>
              <a:rPr lang="en-US" sz="3733" b="1" dirty="0">
                <a:solidFill>
                  <a:srgbClr val="FFFF00"/>
                </a:solidFill>
                <a:latin typeface="Kruti Dev 010" pitchFamily="2" charset="0"/>
                <a:cs typeface="Times New Roman" panose="02020603050405020304" pitchFamily="18" charset="0"/>
              </a:rPr>
              <a:t>[</a:t>
            </a:r>
            <a:r>
              <a:rPr lang="en-US" sz="3733" b="1" dirty="0" err="1">
                <a:solidFill>
                  <a:srgbClr val="FFFF00"/>
                </a:solidFill>
                <a:latin typeface="Kruti Dev 010" pitchFamily="2" charset="0"/>
                <a:cs typeface="Times New Roman" panose="02020603050405020304" pitchFamily="18" charset="0"/>
              </a:rPr>
              <a:t>kh</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izokg</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esa</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dqYk</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ÅtkZ</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fu;r</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jgrh</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gSA</a:t>
            </a:r>
            <a:endParaRPr lang="en-IN" sz="3733" b="1" dirty="0">
              <a:solidFill>
                <a:srgbClr val="FFFF00"/>
              </a:solidFill>
              <a:latin typeface="Times New Roman" panose="02020603050405020304" pitchFamily="18" charset="0"/>
              <a:cs typeface="Times New Roman" panose="02020603050405020304" pitchFamily="18" charset="0"/>
            </a:endParaRPr>
          </a:p>
          <a:p>
            <a:r>
              <a:rPr lang="en-US" sz="3733" b="1" dirty="0">
                <a:solidFill>
                  <a:srgbClr val="FFFF00"/>
                </a:solidFill>
                <a:latin typeface="Times New Roman" panose="02020603050405020304" pitchFamily="18" charset="0"/>
                <a:cs typeface="Times New Roman" panose="02020603050405020304" pitchFamily="18" charset="0"/>
              </a:rPr>
              <a:t>The total energy is a linear flow of liquid remains constant.</a:t>
            </a:r>
          </a:p>
          <a:p>
            <a:r>
              <a:rPr lang="en-IN" sz="3733" b="1" dirty="0">
                <a:latin typeface="Times New Roman" panose="02020603050405020304" pitchFamily="18" charset="0"/>
                <a:cs typeface="Times New Roman" panose="02020603050405020304" pitchFamily="18" charset="0"/>
              </a:rPr>
              <a:t>(a) At all points / </a:t>
            </a:r>
            <a:r>
              <a:rPr lang="en-IN" sz="3733" b="1" dirty="0" err="1">
                <a:latin typeface="Kruti Dev 010" pitchFamily="2" charset="0"/>
                <a:cs typeface="Times New Roman" panose="02020603050405020304" pitchFamily="18" charset="0"/>
              </a:rPr>
              <a:t>lHkh</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fcUnqvks</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ij</a:t>
            </a:r>
            <a:endParaRPr lang="en-IN" sz="3733" b="1" dirty="0">
              <a:latin typeface="Times New Roman" panose="02020603050405020304" pitchFamily="18"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(b) At points inside // </a:t>
            </a:r>
            <a:r>
              <a:rPr lang="en-IN" sz="3733" b="1" dirty="0" err="1">
                <a:latin typeface="Kruti Dev 010" pitchFamily="2" charset="0"/>
                <a:cs typeface="Times New Roman" panose="02020603050405020304" pitchFamily="18" charset="0"/>
              </a:rPr>
              <a:t>vUnj</a:t>
            </a:r>
            <a:r>
              <a:rPr lang="en-IN" sz="3733" b="1" dirty="0">
                <a:latin typeface="Kruti Dev 010" pitchFamily="2" charset="0"/>
                <a:cs typeface="Times New Roman" panose="02020603050405020304" pitchFamily="18" charset="0"/>
              </a:rPr>
              <a:t> ds </a:t>
            </a:r>
            <a:r>
              <a:rPr lang="en-IN" sz="3733" b="1" dirty="0" err="1">
                <a:latin typeface="Kruti Dev 010" pitchFamily="2" charset="0"/>
                <a:cs typeface="Times New Roman" panose="02020603050405020304" pitchFamily="18" charset="0"/>
              </a:rPr>
              <a:t>fcUnqvks</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ij</a:t>
            </a:r>
            <a:r>
              <a:rPr lang="en-IN" sz="3733" b="1" dirty="0">
                <a:latin typeface="Kruti Dev 010" pitchFamily="2" charset="0"/>
                <a:cs typeface="Times New Roman" panose="02020603050405020304" pitchFamily="18" charset="0"/>
              </a:rPr>
              <a:t> </a:t>
            </a:r>
            <a:endParaRPr lang="en-IN" sz="3733" b="1" dirty="0">
              <a:latin typeface="Times New Roman" panose="02020603050405020304" pitchFamily="18"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(c) at the points outside / </a:t>
            </a:r>
            <a:r>
              <a:rPr lang="en-IN" sz="3733" b="1" dirty="0" err="1">
                <a:latin typeface="Kruti Dev 010" pitchFamily="2" charset="0"/>
                <a:cs typeface="Times New Roman" panose="02020603050405020304" pitchFamily="18" charset="0"/>
              </a:rPr>
              <a:t>ckgj</a:t>
            </a:r>
            <a:r>
              <a:rPr lang="en-IN" sz="3733" b="1" dirty="0">
                <a:latin typeface="Kruti Dev 010" pitchFamily="2" charset="0"/>
                <a:cs typeface="Times New Roman" panose="02020603050405020304" pitchFamily="18" charset="0"/>
              </a:rPr>
              <a:t> ds </a:t>
            </a:r>
            <a:r>
              <a:rPr lang="en-IN" sz="3733" b="1" dirty="0" err="1">
                <a:latin typeface="Kruti Dev 010" pitchFamily="2" charset="0"/>
                <a:cs typeface="Times New Roman" panose="02020603050405020304" pitchFamily="18" charset="0"/>
              </a:rPr>
              <a:t>fcUnqvks</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ij</a:t>
            </a:r>
            <a:r>
              <a:rPr lang="en-IN" sz="3733" b="1" dirty="0">
                <a:latin typeface="Kruti Dev 010" pitchFamily="2" charset="0"/>
                <a:cs typeface="Times New Roman" panose="02020603050405020304" pitchFamily="18" charset="0"/>
              </a:rPr>
              <a:t> </a:t>
            </a:r>
            <a:endParaRPr lang="en-IN" sz="3733" b="1" dirty="0">
              <a:latin typeface="Times New Roman" panose="02020603050405020304" pitchFamily="18"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(d) none of the above/</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mi;qZDr</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esa</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ls</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fdlh</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ij</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ugha</a:t>
            </a:r>
            <a:endParaRPr lang="en-IN" sz="3733"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264876632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322002" y="808839"/>
            <a:ext cx="11752732" cy="3539046"/>
          </a:xfrm>
          <a:prstGeom prst="rect">
            <a:avLst/>
          </a:prstGeom>
          <a:noFill/>
        </p:spPr>
        <p:txBody>
          <a:bodyPr wrap="square" rtlCol="0">
            <a:spAutoFit/>
          </a:bodyPr>
          <a:lstStyle/>
          <a:p>
            <a:r>
              <a:rPr lang="en-US" sz="3733" b="1" dirty="0" err="1">
                <a:solidFill>
                  <a:srgbClr val="FFFF00"/>
                </a:solidFill>
                <a:latin typeface="Kruti Dev 010" pitchFamily="2" charset="0"/>
                <a:cs typeface="Times New Roman" panose="02020603050405020304" pitchFamily="18" charset="0"/>
              </a:rPr>
              <a:t>fdlh</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rjy</a:t>
            </a:r>
            <a:r>
              <a:rPr lang="en-US" sz="3733" b="1" dirty="0">
                <a:solidFill>
                  <a:srgbClr val="FFFF00"/>
                </a:solidFill>
                <a:latin typeface="Kruti Dev 010" pitchFamily="2" charset="0"/>
                <a:cs typeface="Times New Roman" panose="02020603050405020304" pitchFamily="18" charset="0"/>
              </a:rPr>
              <a:t> ds </a:t>
            </a:r>
            <a:r>
              <a:rPr lang="en-US" sz="3733" b="1" dirty="0" err="1">
                <a:solidFill>
                  <a:srgbClr val="FFFF00"/>
                </a:solidFill>
                <a:latin typeface="Kruti Dev 010" pitchFamily="2" charset="0"/>
                <a:cs typeface="Times New Roman" panose="02020603050405020304" pitchFamily="18" charset="0"/>
              </a:rPr>
              <a:t>vkn”kZ</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izokg</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dks</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lraq’V</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gksuk</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pkfg</a:t>
            </a:r>
            <a:r>
              <a:rPr lang="en-US" sz="3733" b="1" dirty="0">
                <a:solidFill>
                  <a:srgbClr val="FFFF00"/>
                </a:solidFill>
                <a:latin typeface="Kruti Dev 010" pitchFamily="2" charset="0"/>
                <a:cs typeface="Times New Roman" panose="02020603050405020304" pitchFamily="18" charset="0"/>
              </a:rPr>
              <a:t>,</a:t>
            </a:r>
            <a:endParaRPr lang="en-IN" sz="3733" b="1" dirty="0">
              <a:solidFill>
                <a:srgbClr val="FFFF00"/>
              </a:solidFill>
              <a:latin typeface="Times New Roman" panose="02020603050405020304" pitchFamily="18" charset="0"/>
              <a:cs typeface="Times New Roman" panose="02020603050405020304" pitchFamily="18" charset="0"/>
            </a:endParaRPr>
          </a:p>
          <a:p>
            <a:r>
              <a:rPr lang="en-US" sz="3733" b="1" dirty="0">
                <a:solidFill>
                  <a:srgbClr val="FFFF00"/>
                </a:solidFill>
                <a:latin typeface="Times New Roman" panose="02020603050405020304" pitchFamily="18" charset="0"/>
                <a:cs typeface="Times New Roman" panose="02020603050405020304" pitchFamily="18" charset="0"/>
              </a:rPr>
              <a:t>The ideal flow of a liquid must satisfy </a:t>
            </a:r>
          </a:p>
          <a:p>
            <a:r>
              <a:rPr lang="en-IN" sz="3733" b="1" dirty="0">
                <a:latin typeface="Times New Roman" panose="02020603050405020304" pitchFamily="18" charset="0"/>
                <a:cs typeface="Times New Roman" panose="02020603050405020304" pitchFamily="18" charset="0"/>
              </a:rPr>
              <a:t>(a) Pascal’s law/</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ikLdy</a:t>
            </a:r>
            <a:r>
              <a:rPr lang="en-IN" sz="3733" b="1" dirty="0">
                <a:latin typeface="Kruti Dev 010" pitchFamily="2" charset="0"/>
                <a:cs typeface="Times New Roman" panose="02020603050405020304" pitchFamily="18" charset="0"/>
              </a:rPr>
              <a:t> ds </a:t>
            </a:r>
            <a:r>
              <a:rPr lang="en-IN" sz="3733" b="1" dirty="0" err="1">
                <a:latin typeface="Kruti Dev 010" pitchFamily="2" charset="0"/>
                <a:cs typeface="Times New Roman" panose="02020603050405020304" pitchFamily="18" charset="0"/>
              </a:rPr>
              <a:t>fu;e</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ls</a:t>
            </a:r>
            <a:r>
              <a:rPr lang="en-IN" sz="3733" b="1" dirty="0">
                <a:latin typeface="Kruti Dev 010" pitchFamily="2" charset="0"/>
                <a:cs typeface="Times New Roman" panose="02020603050405020304" pitchFamily="18" charset="0"/>
              </a:rPr>
              <a:t> </a:t>
            </a:r>
          </a:p>
          <a:p>
            <a:r>
              <a:rPr lang="en-IN" sz="3733" b="1" dirty="0">
                <a:latin typeface="Times New Roman" panose="02020603050405020304" pitchFamily="18" charset="0"/>
                <a:cs typeface="Times New Roman" panose="02020603050405020304" pitchFamily="18" charset="0"/>
              </a:rPr>
              <a:t>(b) by the law of stock/</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LVkWd</a:t>
            </a:r>
            <a:r>
              <a:rPr lang="en-IN" sz="3733" b="1" dirty="0">
                <a:latin typeface="Kruti Dev 010" pitchFamily="2" charset="0"/>
                <a:cs typeface="Times New Roman" panose="02020603050405020304" pitchFamily="18" charset="0"/>
              </a:rPr>
              <a:t> ds </a:t>
            </a:r>
            <a:r>
              <a:rPr lang="en-IN" sz="3733" b="1" dirty="0" err="1">
                <a:latin typeface="Kruti Dev 010" pitchFamily="2" charset="0"/>
                <a:cs typeface="Times New Roman" panose="02020603050405020304" pitchFamily="18" charset="0"/>
              </a:rPr>
              <a:t>fu;e</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ls</a:t>
            </a:r>
            <a:r>
              <a:rPr lang="en-IN" sz="3733" b="1" dirty="0">
                <a:latin typeface="Kruti Dev 010" pitchFamily="2" charset="0"/>
                <a:cs typeface="Times New Roman" panose="02020603050405020304" pitchFamily="18" charset="0"/>
              </a:rPr>
              <a:t> </a:t>
            </a:r>
          </a:p>
          <a:p>
            <a:r>
              <a:rPr lang="en-IN" sz="3733" b="1" dirty="0">
                <a:latin typeface="Times New Roman" panose="02020603050405020304" pitchFamily="18" charset="0"/>
                <a:cs typeface="Times New Roman" panose="02020603050405020304" pitchFamily="18" charset="0"/>
              </a:rPr>
              <a:t>(c) from the continuum equation/</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lkrR</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lehdj.k</a:t>
            </a:r>
            <a:r>
              <a:rPr lang="en-IN" sz="3733" b="1" dirty="0">
                <a:latin typeface="Kruti Dev 010" pitchFamily="2" charset="0"/>
                <a:cs typeface="Times New Roman" panose="02020603050405020304" pitchFamily="18" charset="0"/>
              </a:rPr>
              <a:t> ls </a:t>
            </a:r>
          </a:p>
          <a:p>
            <a:r>
              <a:rPr lang="en-IN" sz="3733" b="1" dirty="0">
                <a:latin typeface="Times New Roman" panose="02020603050405020304" pitchFamily="18" charset="0"/>
                <a:cs typeface="Times New Roman" panose="02020603050405020304" pitchFamily="18" charset="0"/>
              </a:rPr>
              <a:t>(d) Bernoulli’s theorem  /</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cjukSyh</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izse</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ls</a:t>
            </a:r>
            <a:r>
              <a:rPr lang="en-IN" sz="3733" b="1" dirty="0">
                <a:latin typeface="Kruti Dev 010" pitchFamily="2" charset="0"/>
                <a:cs typeface="Times New Roman" panose="02020603050405020304" pitchFamily="18" charset="0"/>
              </a:rPr>
              <a:t> </a:t>
            </a:r>
          </a:p>
        </p:txBody>
      </p:sp>
    </p:spTree>
    <p:extLst>
      <p:ext uri="{BB962C8B-B14F-4D97-AF65-F5344CB8AC3E}">
        <p14:creationId xmlns:p14="http://schemas.microsoft.com/office/powerpoint/2010/main" val="1256621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236593" y="6302326"/>
            <a:ext cx="1842868" cy="351692"/>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Bookman Old Style" panose="02050604050505020204" pitchFamily="18" charset="0"/>
              </a:rPr>
              <a:t>Sonu</a:t>
            </a:r>
            <a:r>
              <a:rPr lang="en-US" sz="2800" b="1" dirty="0">
                <a:latin typeface="Bookman Old Style" panose="02050604050505020204" pitchFamily="18" charset="0"/>
              </a:rPr>
              <a:t> Sir</a:t>
            </a:r>
          </a:p>
        </p:txBody>
      </p:sp>
      <p:sp>
        <p:nvSpPr>
          <p:cNvPr id="5" name="Rectangle 4"/>
          <p:cNvSpPr/>
          <p:nvPr/>
        </p:nvSpPr>
        <p:spPr>
          <a:xfrm>
            <a:off x="112543" y="6119446"/>
            <a:ext cx="1589649" cy="463062"/>
          </a:xfrm>
          <a:prstGeom prst="rect">
            <a:avLst/>
          </a:prstGeom>
          <a:solidFill>
            <a:srgbClr val="00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Bookman Old Style" panose="02050604050505020204" pitchFamily="18" charset="0"/>
              </a:rPr>
              <a:t>Physics</a:t>
            </a:r>
          </a:p>
        </p:txBody>
      </p:sp>
      <p:sp>
        <p:nvSpPr>
          <p:cNvPr id="9" name="TextBox 8">
            <a:extLst>
              <a:ext uri="{FF2B5EF4-FFF2-40B4-BE49-F238E27FC236}">
                <a16:creationId xmlns:a16="http://schemas.microsoft.com/office/drawing/2014/main" id="{CCE032AC-11D0-58CA-6CE1-8D0005B680E7}"/>
              </a:ext>
            </a:extLst>
          </p:cNvPr>
          <p:cNvSpPr txBox="1"/>
          <p:nvPr/>
        </p:nvSpPr>
        <p:spPr>
          <a:xfrm>
            <a:off x="4344073" y="1091257"/>
            <a:ext cx="6175946" cy="4893647"/>
          </a:xfrm>
          <a:prstGeom prst="rect">
            <a:avLst/>
          </a:prstGeom>
          <a:noFill/>
        </p:spPr>
        <p:txBody>
          <a:bodyPr wrap="square">
            <a:spAutoFit/>
          </a:bodyPr>
          <a:lstStyle/>
          <a:p>
            <a:pPr algn="l" fontAlgn="base"/>
            <a:r>
              <a:rPr lang="en-US" sz="2600" b="1" i="0" dirty="0">
                <a:effectLst/>
                <a:latin typeface="Bookman Old Style" panose="02050604050505020204" pitchFamily="18" charset="0"/>
              </a:rPr>
              <a:t>1. Light year is a measurement of</a:t>
            </a:r>
            <a:r>
              <a:rPr lang="en-US" sz="2600" b="1" dirty="0">
                <a:latin typeface="Bookman Old Style" panose="02050604050505020204" pitchFamily="18" charset="0"/>
              </a:rPr>
              <a:t/>
            </a:r>
            <a:br>
              <a:rPr lang="en-US" sz="2600" b="1" dirty="0">
                <a:latin typeface="Bookman Old Style" panose="02050604050505020204" pitchFamily="18" charset="0"/>
              </a:rPr>
            </a:br>
            <a:r>
              <a:rPr lang="en-US" sz="2600" b="1" i="0" dirty="0">
                <a:effectLst/>
                <a:latin typeface="Bookman Old Style" panose="02050604050505020204" pitchFamily="18" charset="0"/>
              </a:rPr>
              <a:t>(A) Speed of </a:t>
            </a:r>
            <a:r>
              <a:rPr lang="en-US" sz="2600" b="1" dirty="0" err="1">
                <a:latin typeface="Bookman Old Style" panose="02050604050505020204" pitchFamily="18" charset="0"/>
              </a:rPr>
              <a:t>A</a:t>
            </a:r>
            <a:r>
              <a:rPr lang="en-US" sz="2600" b="1" i="0" dirty="0" err="1">
                <a:effectLst/>
                <a:latin typeface="Bookman Old Style" panose="02050604050505020204" pitchFamily="18" charset="0"/>
              </a:rPr>
              <a:t>eroplanes</a:t>
            </a:r>
            <a:endParaRPr lang="en-US" sz="2600" b="1" i="0" dirty="0">
              <a:effectLst/>
              <a:latin typeface="Bookman Old Style" panose="02050604050505020204" pitchFamily="18" charset="0"/>
            </a:endParaRPr>
          </a:p>
          <a:p>
            <a:pPr algn="l" fontAlgn="base"/>
            <a:r>
              <a:rPr lang="en-US" sz="2600" b="1" i="0" dirty="0">
                <a:effectLst/>
                <a:latin typeface="Bookman Old Style" panose="02050604050505020204" pitchFamily="18" charset="0"/>
              </a:rPr>
              <a:t>(B) Speed of light</a:t>
            </a:r>
          </a:p>
          <a:p>
            <a:pPr algn="l" fontAlgn="base"/>
            <a:r>
              <a:rPr lang="en-US" sz="2600" b="1" i="0" dirty="0">
                <a:effectLst/>
                <a:latin typeface="Bookman Old Style" panose="02050604050505020204" pitchFamily="18" charset="0"/>
              </a:rPr>
              <a:t>(C) Stellar distances</a:t>
            </a:r>
          </a:p>
          <a:p>
            <a:pPr fontAlgn="base"/>
            <a:r>
              <a:rPr lang="en-US" sz="2600" b="1" i="0" dirty="0">
                <a:effectLst/>
                <a:latin typeface="Bookman Old Style" panose="02050604050505020204" pitchFamily="18" charset="0"/>
              </a:rPr>
              <a:t>(D) Speed of rockets</a:t>
            </a:r>
            <a:r>
              <a:rPr lang="hi-IN" sz="2600" b="1" dirty="0">
                <a:latin typeface="Bookman Old Style" panose="02050604050505020204" pitchFamily="18" charset="0"/>
              </a:rPr>
              <a:t> </a:t>
            </a:r>
            <a:endParaRPr lang="en-US" sz="2600" b="1" dirty="0">
              <a:latin typeface="Bookman Old Style" panose="02050604050505020204" pitchFamily="18" charset="0"/>
            </a:endParaRPr>
          </a:p>
          <a:p>
            <a:pPr fontAlgn="base"/>
            <a:endParaRPr lang="en-US" sz="2600" b="1" dirty="0">
              <a:solidFill>
                <a:schemeClr val="bg1"/>
              </a:solidFill>
              <a:latin typeface="Bookman Old Style" panose="02050604050505020204" pitchFamily="18" charset="0"/>
            </a:endParaRPr>
          </a:p>
          <a:p>
            <a:pPr fontAlgn="base"/>
            <a:r>
              <a:rPr lang="hi-IN" sz="2600" b="1" dirty="0">
                <a:solidFill>
                  <a:srgbClr val="FFFF00"/>
                </a:solidFill>
                <a:latin typeface="Bookman Old Style" panose="02050604050505020204" pitchFamily="18" charset="0"/>
              </a:rPr>
              <a:t>प्रकाश वर्ष किसका माप है?</a:t>
            </a:r>
            <a:br>
              <a:rPr lang="hi-IN" sz="2600" b="1" dirty="0">
                <a:solidFill>
                  <a:srgbClr val="FFFF00"/>
                </a:solidFill>
                <a:latin typeface="Bookman Old Style" panose="02050604050505020204" pitchFamily="18" charset="0"/>
              </a:rPr>
            </a:br>
            <a:r>
              <a:rPr lang="hi-IN" sz="2600" b="1" dirty="0">
                <a:solidFill>
                  <a:srgbClr val="FFFF00"/>
                </a:solidFill>
                <a:latin typeface="Bookman Old Style" panose="02050604050505020204" pitchFamily="18" charset="0"/>
              </a:rPr>
              <a:t>(</a:t>
            </a:r>
            <a:r>
              <a:rPr lang="en-US" sz="2600" b="1" dirty="0">
                <a:solidFill>
                  <a:srgbClr val="FFFF00"/>
                </a:solidFill>
                <a:latin typeface="Bookman Old Style" panose="02050604050505020204" pitchFamily="18" charset="0"/>
              </a:rPr>
              <a:t>a) </a:t>
            </a:r>
            <a:r>
              <a:rPr lang="hi-IN" sz="2600" b="1" dirty="0">
                <a:solidFill>
                  <a:srgbClr val="FFFF00"/>
                </a:solidFill>
                <a:latin typeface="Bookman Old Style" panose="02050604050505020204" pitchFamily="18" charset="0"/>
              </a:rPr>
              <a:t>हवाई जहाजों की गति
(</a:t>
            </a:r>
            <a:r>
              <a:rPr lang="en-US" sz="2600" b="1" dirty="0">
                <a:solidFill>
                  <a:srgbClr val="FFFF00"/>
                </a:solidFill>
                <a:latin typeface="Bookman Old Style" panose="02050604050505020204" pitchFamily="18" charset="0"/>
              </a:rPr>
              <a:t>b) </a:t>
            </a:r>
            <a:r>
              <a:rPr lang="hi-IN" sz="2600" b="1" dirty="0">
                <a:solidFill>
                  <a:srgbClr val="FFFF00"/>
                </a:solidFill>
                <a:latin typeface="Bookman Old Style" panose="02050604050505020204" pitchFamily="18" charset="0"/>
              </a:rPr>
              <a:t>प्रकाश की गति
(</a:t>
            </a:r>
            <a:r>
              <a:rPr lang="en-US" sz="2600" b="1" dirty="0">
                <a:solidFill>
                  <a:srgbClr val="FFFF00"/>
                </a:solidFill>
                <a:latin typeface="Bookman Old Style" panose="02050604050505020204" pitchFamily="18" charset="0"/>
              </a:rPr>
              <a:t>C) </a:t>
            </a:r>
            <a:r>
              <a:rPr lang="hi-IN" sz="2600" b="1" dirty="0">
                <a:solidFill>
                  <a:srgbClr val="FFFF00"/>
                </a:solidFill>
                <a:latin typeface="Bookman Old Style" panose="02050604050505020204" pitchFamily="18" charset="0"/>
              </a:rPr>
              <a:t>तारकीय दूरी
(</a:t>
            </a:r>
            <a:r>
              <a:rPr lang="en-US" sz="2600" b="1" dirty="0">
                <a:solidFill>
                  <a:srgbClr val="FFFF00"/>
                </a:solidFill>
                <a:latin typeface="Bookman Old Style" panose="02050604050505020204" pitchFamily="18" charset="0"/>
              </a:rPr>
              <a:t>d) </a:t>
            </a:r>
            <a:r>
              <a:rPr lang="hi-IN" sz="2600" b="1" dirty="0">
                <a:solidFill>
                  <a:srgbClr val="FFFF00"/>
                </a:solidFill>
                <a:latin typeface="Bookman Old Style" panose="02050604050505020204" pitchFamily="18" charset="0"/>
              </a:rPr>
              <a:t>रॉकेट की गति</a:t>
            </a:r>
            <a:r>
              <a:rPr lang="hi-IN" sz="2600" b="1" dirty="0">
                <a:solidFill>
                  <a:srgbClr val="1A1A1A"/>
                </a:solidFill>
                <a:latin typeface="Bookman Old Style" panose="02050604050505020204" pitchFamily="18" charset="0"/>
              </a:rPr>
              <a:t>
</a:t>
            </a:r>
            <a:endParaRPr lang="en-US" sz="2600" b="1" i="0" dirty="0">
              <a:solidFill>
                <a:srgbClr val="1A1A1A"/>
              </a:solidFill>
              <a:effectLst/>
              <a:latin typeface="Bookman Old Style" panose="020506040505050202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4FD65C6-C451-EC67-FF96-5C49C27F7A68}"/>
              </a:ext>
            </a:extLst>
          </p:cNvPr>
          <p:cNvSpPr txBox="1"/>
          <p:nvPr/>
        </p:nvSpPr>
        <p:spPr>
          <a:xfrm>
            <a:off x="3668776" y="982176"/>
            <a:ext cx="12192000" cy="4893647"/>
          </a:xfrm>
          <a:prstGeom prst="rect">
            <a:avLst/>
          </a:prstGeom>
          <a:noFill/>
        </p:spPr>
        <p:txBody>
          <a:bodyPr wrap="square">
            <a:spAutoFit/>
          </a:bodyPr>
          <a:lstStyle/>
          <a:p>
            <a:pPr algn="just"/>
            <a:r>
              <a:rPr lang="en-US" sz="2600" b="1" dirty="0">
                <a:solidFill>
                  <a:srgbClr val="FFFF00"/>
                </a:solidFill>
                <a:latin typeface="Bookman Old Style" panose="02050604050505020204" pitchFamily="18" charset="0"/>
              </a:rPr>
              <a:t>The dimensions of pressure is equal to</a:t>
            </a:r>
            <a:endParaRPr lang="en-US" sz="2600" b="1" i="0" u="none" strike="noStrike" baseline="0" dirty="0">
              <a:solidFill>
                <a:srgbClr val="FFFF00"/>
              </a:solidFill>
              <a:latin typeface="Bookman Old Style" panose="02050604050505020204" pitchFamily="18" charset="0"/>
            </a:endParaRPr>
          </a:p>
          <a:p>
            <a:pPr algn="just"/>
            <a:r>
              <a:rPr lang="fr-FR" sz="2600" b="1" i="0" u="none" strike="noStrike" baseline="0" dirty="0">
                <a:solidFill>
                  <a:srgbClr val="FFFF00"/>
                </a:solidFill>
                <a:latin typeface="Bookman Old Style" panose="02050604050505020204" pitchFamily="18" charset="0"/>
              </a:rPr>
              <a:t>(a) force per unit volume	</a:t>
            </a:r>
          </a:p>
          <a:p>
            <a:pPr algn="just"/>
            <a:r>
              <a:rPr lang="fr-FR" sz="2600" b="1" i="0" u="none" strike="noStrike" baseline="0" dirty="0">
                <a:solidFill>
                  <a:srgbClr val="FFFF00"/>
                </a:solidFill>
                <a:latin typeface="Bookman Old Style" panose="02050604050505020204" pitchFamily="18" charset="0"/>
              </a:rPr>
              <a:t>(b) </a:t>
            </a:r>
            <a:r>
              <a:rPr lang="fr-FR" sz="2600" b="1" i="0" u="none" strike="noStrike" baseline="0" dirty="0" err="1">
                <a:solidFill>
                  <a:srgbClr val="FFFF00"/>
                </a:solidFill>
                <a:latin typeface="Bookman Old Style" panose="02050604050505020204" pitchFamily="18" charset="0"/>
              </a:rPr>
              <a:t>energy</a:t>
            </a:r>
            <a:r>
              <a:rPr lang="fr-FR" sz="2600" b="1" i="0" u="none" strike="noStrike" baseline="0" dirty="0">
                <a:solidFill>
                  <a:srgbClr val="FFFF00"/>
                </a:solidFill>
                <a:latin typeface="Bookman Old Style" panose="02050604050505020204" pitchFamily="18" charset="0"/>
              </a:rPr>
              <a:t> per unit volume</a:t>
            </a:r>
          </a:p>
          <a:p>
            <a:pPr marL="514350" indent="-514350" algn="just">
              <a:buAutoNum type="alphaLcParenBoth" startAt="3"/>
            </a:pPr>
            <a:r>
              <a:rPr lang="en-US" sz="2600" b="1" i="0" u="none" strike="noStrike" baseline="0" dirty="0">
                <a:solidFill>
                  <a:srgbClr val="FFFF00"/>
                </a:solidFill>
                <a:latin typeface="Bookman Old Style" panose="02050604050505020204" pitchFamily="18" charset="0"/>
              </a:rPr>
              <a:t>force		</a:t>
            </a:r>
          </a:p>
          <a:p>
            <a:pPr algn="just"/>
            <a:r>
              <a:rPr lang="en-US" sz="2600" b="1" i="0" u="none" strike="noStrike" baseline="0" dirty="0">
                <a:solidFill>
                  <a:srgbClr val="FFFF00"/>
                </a:solidFill>
                <a:latin typeface="Bookman Old Style" panose="02050604050505020204" pitchFamily="18" charset="0"/>
              </a:rPr>
              <a:t>(d) energy</a:t>
            </a:r>
          </a:p>
          <a:p>
            <a:pPr algn="just"/>
            <a:endParaRPr lang="en-US" sz="2600" b="1" i="0" u="none" strike="noStrike" baseline="0" dirty="0">
              <a:solidFill>
                <a:srgbClr val="FFFF00"/>
              </a:solidFill>
              <a:latin typeface="Bookman Old Style" panose="02050604050505020204" pitchFamily="18" charset="0"/>
            </a:endParaRPr>
          </a:p>
          <a:p>
            <a:pPr algn="just"/>
            <a:r>
              <a:rPr lang="hi-IN" sz="2600" b="1" dirty="0">
                <a:latin typeface="Bookman Old Style" panose="02050604050505020204" pitchFamily="18" charset="0"/>
              </a:rPr>
              <a:t>दबाव का आयाम किसके बराबर है?
(</a:t>
            </a:r>
            <a:r>
              <a:rPr lang="en-US" sz="2600" b="1" dirty="0">
                <a:latin typeface="Bookman Old Style" panose="02050604050505020204" pitchFamily="18" charset="0"/>
              </a:rPr>
              <a:t>a) </a:t>
            </a:r>
            <a:r>
              <a:rPr lang="hi-IN" sz="2600" b="1" dirty="0">
                <a:latin typeface="Bookman Old Style" panose="02050604050505020204" pitchFamily="18" charset="0"/>
              </a:rPr>
              <a:t>बल प्रति इकाई आयतन 	
(</a:t>
            </a:r>
            <a:r>
              <a:rPr lang="en-US" sz="2600" b="1" dirty="0">
                <a:latin typeface="Bookman Old Style" panose="02050604050505020204" pitchFamily="18" charset="0"/>
              </a:rPr>
              <a:t>b) </a:t>
            </a:r>
            <a:r>
              <a:rPr lang="hi-IN" sz="2600" b="1" dirty="0">
                <a:latin typeface="Bookman Old Style" panose="02050604050505020204" pitchFamily="18" charset="0"/>
              </a:rPr>
              <a:t>ऊर्जा प्रति इकाई आयतन
(</a:t>
            </a:r>
            <a:r>
              <a:rPr lang="en-US" sz="2600" b="1" dirty="0">
                <a:latin typeface="Bookman Old Style" panose="02050604050505020204" pitchFamily="18" charset="0"/>
              </a:rPr>
              <a:t>c) </a:t>
            </a:r>
            <a:r>
              <a:rPr lang="hi-IN" sz="2600" b="1" dirty="0">
                <a:latin typeface="Bookman Old Style" panose="02050604050505020204" pitchFamily="18" charset="0"/>
              </a:rPr>
              <a:t>बल		
(</a:t>
            </a:r>
            <a:r>
              <a:rPr lang="en-US" sz="2600" b="1" dirty="0">
                <a:latin typeface="Bookman Old Style" panose="02050604050505020204" pitchFamily="18" charset="0"/>
              </a:rPr>
              <a:t>d) </a:t>
            </a:r>
            <a:r>
              <a:rPr lang="hi-IN" sz="2600" b="1" dirty="0">
                <a:latin typeface="Bookman Old Style" panose="02050604050505020204" pitchFamily="18" charset="0"/>
              </a:rPr>
              <a:t>ऊर्जा</a:t>
            </a:r>
            <a:r>
              <a:rPr lang="hi-IN" sz="2600" b="1" dirty="0">
                <a:solidFill>
                  <a:srgbClr val="FFFF00"/>
                </a:solidFill>
                <a:latin typeface="Bookman Old Style" panose="02050604050505020204" pitchFamily="18" charset="0"/>
              </a:rPr>
              <a:t>
</a:t>
            </a:r>
            <a:endParaRPr lang="en-US" sz="2600" b="1" dirty="0">
              <a:solidFill>
                <a:srgbClr val="FFFF00"/>
              </a:solidFill>
              <a:latin typeface="Bookman Old Style" panose="02050604050505020204" pitchFamily="18" charset="0"/>
            </a:endParaRPr>
          </a:p>
        </p:txBody>
      </p:sp>
    </p:spTree>
    <p:extLst>
      <p:ext uri="{BB962C8B-B14F-4D97-AF65-F5344CB8AC3E}">
        <p14:creationId xmlns:p14="http://schemas.microsoft.com/office/powerpoint/2010/main" val="282521598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322002" y="808839"/>
            <a:ext cx="11752732" cy="3293594"/>
          </a:xfrm>
          <a:prstGeom prst="rect">
            <a:avLst/>
          </a:prstGeom>
          <a:noFill/>
        </p:spPr>
        <p:txBody>
          <a:bodyPr wrap="square" rtlCol="0">
            <a:spAutoFit/>
          </a:bodyPr>
          <a:lstStyle/>
          <a:p>
            <a:r>
              <a:rPr lang="en-US" sz="3467" b="1" dirty="0">
                <a:solidFill>
                  <a:srgbClr val="FFFF00"/>
                </a:solidFill>
                <a:latin typeface="Kruti Dev 010" pitchFamily="2" charset="0"/>
                <a:cs typeface="Times New Roman" panose="02020603050405020304" pitchFamily="18" charset="0"/>
              </a:rPr>
              <a:t>/</a:t>
            </a:r>
            <a:r>
              <a:rPr lang="en-US" sz="3467" b="1" dirty="0" err="1">
                <a:solidFill>
                  <a:srgbClr val="FFFF00"/>
                </a:solidFill>
                <a:latin typeface="Kruti Dev 010" pitchFamily="2" charset="0"/>
                <a:cs typeface="Times New Roman" panose="02020603050405020304" pitchFamily="18" charset="0"/>
              </a:rPr>
              <a:t>kkjkjs</a:t>
            </a:r>
            <a:r>
              <a:rPr lang="en-US" sz="3467" b="1" dirty="0">
                <a:solidFill>
                  <a:srgbClr val="FFFF00"/>
                </a:solidFill>
                <a:latin typeface="Kruti Dev 010" pitchFamily="2" charset="0"/>
                <a:cs typeface="Times New Roman" panose="02020603050405020304" pitchFamily="18" charset="0"/>
              </a:rPr>
              <a:t>[</a:t>
            </a:r>
            <a:r>
              <a:rPr lang="en-US" sz="3467" b="1" dirty="0" err="1">
                <a:solidFill>
                  <a:srgbClr val="FFFF00"/>
                </a:solidFill>
                <a:latin typeface="Kruti Dev 010" pitchFamily="2" charset="0"/>
                <a:cs typeface="Times New Roman" panose="02020603050405020304" pitchFamily="18" charset="0"/>
              </a:rPr>
              <a:t>kh</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izokg</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fdlds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lkFk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nzoksa</a:t>
            </a:r>
            <a:r>
              <a:rPr lang="en-US" sz="3467" b="1" dirty="0">
                <a:solidFill>
                  <a:srgbClr val="FFFF00"/>
                </a:solidFill>
                <a:latin typeface="Kruti Dev 010" pitchFamily="2" charset="0"/>
                <a:cs typeface="Times New Roman" panose="02020603050405020304" pitchFamily="18" charset="0"/>
              </a:rPr>
              <a:t> ds </a:t>
            </a:r>
            <a:r>
              <a:rPr lang="en-US" sz="3467" b="1" dirty="0" err="1">
                <a:solidFill>
                  <a:srgbClr val="FFFF00"/>
                </a:solidFill>
                <a:latin typeface="Kruti Dev 010" pitchFamily="2" charset="0"/>
                <a:cs typeface="Times New Roman" panose="02020603050405020304" pitchFamily="18" charset="0"/>
              </a:rPr>
              <a:t>fy</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leku</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Ik</a:t>
            </a:r>
            <a:r>
              <a:rPr lang="en-US" sz="3467" b="1" dirty="0">
                <a:solidFill>
                  <a:srgbClr val="FFFF00"/>
                </a:solidFill>
                <a:latin typeface="Kruti Dev 010" pitchFamily="2" charset="0"/>
                <a:cs typeface="Times New Roman" panose="02020603050405020304" pitchFamily="18" charset="0"/>
              </a:rPr>
              <a:t> ls </a:t>
            </a:r>
            <a:r>
              <a:rPr lang="en-US" sz="3467" b="1" dirty="0" err="1">
                <a:solidFill>
                  <a:srgbClr val="FFFF00"/>
                </a:solidFill>
                <a:latin typeface="Kruti Dev 010" pitchFamily="2" charset="0"/>
                <a:cs typeface="Times New Roman" panose="02020603050405020304" pitchFamily="18" charset="0"/>
              </a:rPr>
              <a:t>vf</a:t>
            </a:r>
            <a:r>
              <a:rPr lang="en-US" sz="3467" b="1" dirty="0">
                <a:solidFill>
                  <a:srgbClr val="FFFF00"/>
                </a:solidFill>
                <a:latin typeface="Kruti Dev 010" pitchFamily="2" charset="0"/>
                <a:cs typeface="Times New Roman" panose="02020603050405020304" pitchFamily="18" charset="0"/>
              </a:rPr>
              <a:t>/</a:t>
            </a:r>
            <a:r>
              <a:rPr lang="en-US" sz="3467" b="1" dirty="0" err="1">
                <a:solidFill>
                  <a:srgbClr val="FFFF00"/>
                </a:solidFill>
                <a:latin typeface="Kruti Dev 010" pitchFamily="2" charset="0"/>
                <a:cs typeface="Times New Roman" panose="02020603050405020304" pitchFamily="18" charset="0"/>
              </a:rPr>
              <a:t>kd</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gksrk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a:t>
            </a:r>
            <a:r>
              <a:rPr lang="en-US" sz="3467" b="1" dirty="0">
                <a:solidFill>
                  <a:srgbClr val="FFFF00"/>
                </a:solidFill>
                <a:latin typeface="Kruti Dev 010" pitchFamily="2" charset="0"/>
                <a:cs typeface="Times New Roman" panose="02020603050405020304" pitchFamily="18" charset="0"/>
              </a:rPr>
              <a:t>\</a:t>
            </a:r>
            <a:endParaRPr lang="en-IN" sz="3467" b="1" dirty="0">
              <a:solidFill>
                <a:srgbClr val="FFFF00"/>
              </a:solidFill>
              <a:latin typeface="Times New Roman" panose="02020603050405020304" pitchFamily="18" charset="0"/>
              <a:cs typeface="Times New Roman" panose="02020603050405020304" pitchFamily="18" charset="0"/>
            </a:endParaRPr>
          </a:p>
          <a:p>
            <a:r>
              <a:rPr lang="en-US" sz="3467" b="1" dirty="0">
                <a:solidFill>
                  <a:srgbClr val="FFFF00"/>
                </a:solidFill>
                <a:latin typeface="Times New Roman" panose="02020603050405020304" pitchFamily="18" charset="0"/>
                <a:cs typeface="Times New Roman" panose="02020603050405020304" pitchFamily="18" charset="0"/>
              </a:rPr>
              <a:t>Streamline flow is equally greater for liquids with</a:t>
            </a:r>
          </a:p>
          <a:p>
            <a:r>
              <a:rPr lang="en-IN" sz="3467" b="1" dirty="0">
                <a:latin typeface="Times New Roman" panose="02020603050405020304" pitchFamily="18" charset="0"/>
                <a:cs typeface="Times New Roman" panose="02020603050405020304" pitchFamily="18" charset="0"/>
              </a:rPr>
              <a:t>(a) high density and high viscosity/ </a:t>
            </a:r>
            <a:r>
              <a:rPr lang="en-IN" sz="3467" b="1" dirty="0" err="1">
                <a:latin typeface="Kruti Dev 010" pitchFamily="2" charset="0"/>
                <a:cs typeface="Times New Roman" panose="02020603050405020304" pitchFamily="18" charset="0"/>
              </a:rPr>
              <a:t>mPp</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kuRo</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oa</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mPp</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kurk</a:t>
            </a:r>
            <a:endParaRPr lang="en-IN" sz="3467" b="1" dirty="0">
              <a:latin typeface="Times New Roman" panose="02020603050405020304" pitchFamily="18"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(b) low density and low viscosity/ </a:t>
            </a:r>
            <a:r>
              <a:rPr lang="en-IN" sz="3467" b="1" dirty="0" err="1">
                <a:latin typeface="Kruti Dev 010" pitchFamily="2" charset="0"/>
                <a:cs typeface="Times New Roman" panose="02020603050405020304" pitchFamily="18" charset="0"/>
              </a:rPr>
              <a:t>fuEu</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kuRo</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oa</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fUkEu</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kurk</a:t>
            </a:r>
            <a:r>
              <a:rPr lang="en-IN" sz="3467" b="1" dirty="0">
                <a:latin typeface="Kruti Dev 010" pitchFamily="2" charset="0"/>
                <a:cs typeface="Times New Roman" panose="02020603050405020304" pitchFamily="18" charset="0"/>
              </a:rPr>
              <a:t> </a:t>
            </a:r>
          </a:p>
          <a:p>
            <a:r>
              <a:rPr lang="en-IN" sz="3467" b="1" dirty="0">
                <a:latin typeface="Times New Roman" panose="02020603050405020304" pitchFamily="18" charset="0"/>
                <a:cs typeface="Times New Roman" panose="02020603050405020304" pitchFamily="18" charset="0"/>
              </a:rPr>
              <a:t>(c) high density and low viscosity/ </a:t>
            </a:r>
            <a:r>
              <a:rPr lang="en-IN" sz="3467" b="1" dirty="0" err="1">
                <a:latin typeface="Kruti Dev 010" pitchFamily="2" charset="0"/>
                <a:cs typeface="Times New Roman" panose="02020603050405020304" pitchFamily="18" charset="0"/>
              </a:rPr>
              <a:t>mPp</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kuRo</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oa</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fuEu</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kurk</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(d) low density and high viscosity/ </a:t>
            </a:r>
            <a:r>
              <a:rPr lang="en-IN" sz="3467" b="1" dirty="0" err="1">
                <a:latin typeface="Kruti Dev 010" pitchFamily="2" charset="0"/>
                <a:cs typeface="Times New Roman" panose="02020603050405020304" pitchFamily="18" charset="0"/>
              </a:rPr>
              <a:t>mPp</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kuRo</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oa</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fuEu</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kurk</a:t>
            </a:r>
            <a:endParaRPr lang="en-IN" sz="3467"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14400365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Tree>
    <p:extLst>
      <p:ext uri="{BB962C8B-B14F-4D97-AF65-F5344CB8AC3E}">
        <p14:creationId xmlns:p14="http://schemas.microsoft.com/office/powerpoint/2010/main" val="332501360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322002" y="808840"/>
            <a:ext cx="11752732" cy="4360681"/>
          </a:xfrm>
          <a:prstGeom prst="rect">
            <a:avLst/>
          </a:prstGeom>
          <a:noFill/>
        </p:spPr>
        <p:txBody>
          <a:bodyPr wrap="square" rtlCol="0">
            <a:spAutoFit/>
          </a:bodyPr>
          <a:lstStyle/>
          <a:p>
            <a:r>
              <a:rPr lang="en-US" sz="3467" b="1" dirty="0">
                <a:solidFill>
                  <a:srgbClr val="FFFF00"/>
                </a:solidFill>
                <a:latin typeface="Kruti Dev 010" pitchFamily="2" charset="0"/>
                <a:cs typeface="Times New Roman" panose="02020603050405020304" pitchFamily="18" charset="0"/>
              </a:rPr>
              <a:t>o`)</a:t>
            </a:r>
            <a:r>
              <a:rPr lang="en-US" sz="3467" b="1" dirty="0" err="1">
                <a:solidFill>
                  <a:srgbClr val="FFFF00"/>
                </a:solidFill>
                <a:latin typeface="Kruti Dev 010" pitchFamily="2" charset="0"/>
                <a:cs typeface="Times New Roman" panose="02020603050405020304" pitchFamily="18" charset="0"/>
              </a:rPr>
              <a:t>koLFkk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esa</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ekuo</a:t>
            </a:r>
            <a:r>
              <a:rPr lang="en-US" sz="3467" b="1" dirty="0">
                <a:solidFill>
                  <a:srgbClr val="FFFF00"/>
                </a:solidFill>
                <a:latin typeface="Kruti Dev 010" pitchFamily="2" charset="0"/>
                <a:cs typeface="Times New Roman" panose="02020603050405020304" pitchFamily="18" charset="0"/>
              </a:rPr>
              <a:t> dh </a:t>
            </a:r>
            <a:r>
              <a:rPr lang="en-US" sz="3467" b="1" dirty="0" err="1">
                <a:solidFill>
                  <a:srgbClr val="FFFF00"/>
                </a:solidFill>
                <a:latin typeface="Kruti Dev 010" pitchFamily="2" charset="0"/>
                <a:cs typeface="Times New Roman" panose="02020603050405020304" pitchFamily="18" charset="0"/>
              </a:rPr>
              <a:t>jDr</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kefu;k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ladjh</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gks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tkrh</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ftlls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jDRk</a:t>
            </a:r>
            <a:r>
              <a:rPr lang="en-US" sz="3467" b="1" dirty="0">
                <a:solidFill>
                  <a:srgbClr val="FFFF00"/>
                </a:solidFill>
                <a:latin typeface="Kruti Dev 010" pitchFamily="2" charset="0"/>
                <a:cs typeface="Times New Roman" panose="02020603050405020304" pitchFamily="18" charset="0"/>
              </a:rPr>
              <a:t> Ck&lt;+ </a:t>
            </a:r>
            <a:r>
              <a:rPr lang="en-US" sz="3467" b="1" dirty="0" err="1">
                <a:solidFill>
                  <a:srgbClr val="FFFF00"/>
                </a:solidFill>
                <a:latin typeface="Kruti Dev 010" pitchFamily="2" charset="0"/>
                <a:cs typeface="Times New Roman" panose="02020603050405020304" pitchFamily="18" charset="0"/>
              </a:rPr>
              <a:t>tkrk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slk</a:t>
            </a:r>
            <a:r>
              <a:rPr lang="en-US" sz="3467" b="1" dirty="0">
                <a:solidFill>
                  <a:srgbClr val="FFFF00"/>
                </a:solidFill>
                <a:latin typeface="Kruti Dev 010" pitchFamily="2" charset="0"/>
                <a:cs typeface="Times New Roman" panose="02020603050405020304" pitchFamily="18" charset="0"/>
              </a:rPr>
              <a:t> bl </a:t>
            </a:r>
            <a:r>
              <a:rPr lang="en-US" sz="3467" b="1" dirty="0" err="1">
                <a:solidFill>
                  <a:srgbClr val="FFFF00"/>
                </a:solidFill>
                <a:latin typeface="Kruti Dev 010" pitchFamily="2" charset="0"/>
                <a:cs typeface="Times New Roman" panose="02020603050405020304" pitchFamily="18" charset="0"/>
              </a:rPr>
              <a:t>fu;e</a:t>
            </a:r>
            <a:r>
              <a:rPr lang="en-US" sz="3467" b="1" dirty="0">
                <a:solidFill>
                  <a:srgbClr val="FFFF00"/>
                </a:solidFill>
                <a:latin typeface="Kruti Dev 010" pitchFamily="2" charset="0"/>
                <a:cs typeface="Times New Roman" panose="02020603050405020304" pitchFamily="18" charset="0"/>
              </a:rPr>
              <a:t> ds </a:t>
            </a:r>
            <a:r>
              <a:rPr lang="en-US" sz="3467" b="1" dirty="0" err="1">
                <a:solidFill>
                  <a:srgbClr val="FFFF00"/>
                </a:solidFill>
                <a:latin typeface="Kruti Dev 010" pitchFamily="2" charset="0"/>
                <a:cs typeface="Times New Roman" panose="02020603050405020304" pitchFamily="18" charset="0"/>
              </a:rPr>
              <a:t>dkj.k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gksrk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a:t>
            </a:r>
            <a:endParaRPr lang="en-IN" sz="3467" b="1" dirty="0">
              <a:solidFill>
                <a:srgbClr val="FFFF00"/>
              </a:solidFill>
              <a:latin typeface="Times New Roman" panose="02020603050405020304" pitchFamily="18" charset="0"/>
              <a:cs typeface="Times New Roman" panose="02020603050405020304" pitchFamily="18" charset="0"/>
            </a:endParaRPr>
          </a:p>
          <a:p>
            <a:r>
              <a:rPr lang="en-US" sz="3467" b="1" dirty="0">
                <a:solidFill>
                  <a:srgbClr val="FFFF00"/>
                </a:solidFill>
                <a:latin typeface="Times New Roman" panose="02020603050405020304" pitchFamily="18" charset="0"/>
                <a:cs typeface="Times New Roman" panose="02020603050405020304" pitchFamily="18" charset="0"/>
              </a:rPr>
              <a:t>In old age the blood arteries of human become narrow, due to which the blood increases, this is due to this rule </a:t>
            </a:r>
          </a:p>
          <a:p>
            <a:r>
              <a:rPr lang="en-IN" sz="3467" b="1" dirty="0">
                <a:latin typeface="Times New Roman" panose="02020603050405020304" pitchFamily="18" charset="0"/>
                <a:cs typeface="Times New Roman" panose="02020603050405020304" pitchFamily="18" charset="0"/>
              </a:rPr>
              <a:t>(a) Pascal’s law/</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ikLdy</a:t>
            </a:r>
            <a:r>
              <a:rPr lang="en-IN" sz="3467" b="1" dirty="0">
                <a:latin typeface="Kruti Dev 010" pitchFamily="2" charset="0"/>
                <a:cs typeface="Times New Roman" panose="02020603050405020304" pitchFamily="18" charset="0"/>
              </a:rPr>
              <a:t> ds </a:t>
            </a:r>
            <a:r>
              <a:rPr lang="en-IN" sz="3467" b="1" dirty="0" err="1">
                <a:latin typeface="Kruti Dev 010" pitchFamily="2" charset="0"/>
                <a:cs typeface="Times New Roman" panose="02020603050405020304" pitchFamily="18" charset="0"/>
              </a:rPr>
              <a:t>fu;e</a:t>
            </a:r>
            <a:r>
              <a:rPr lang="en-IN" sz="3467" b="1" dirty="0">
                <a:latin typeface="Kruti Dev 010" pitchFamily="2" charset="0"/>
                <a:cs typeface="Times New Roman" panose="02020603050405020304" pitchFamily="18" charset="0"/>
              </a:rPr>
              <a:t> ls </a:t>
            </a:r>
          </a:p>
          <a:p>
            <a:r>
              <a:rPr lang="en-IN" sz="3467" b="1" dirty="0">
                <a:latin typeface="Times New Roman" panose="02020603050405020304" pitchFamily="18" charset="0"/>
                <a:cs typeface="Times New Roman" panose="02020603050405020304" pitchFamily="18" charset="0"/>
              </a:rPr>
              <a:t>(b) law of stock/</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LVkWd</a:t>
            </a:r>
            <a:r>
              <a:rPr lang="en-IN" sz="3467" b="1" dirty="0">
                <a:latin typeface="Kruti Dev 010" pitchFamily="2" charset="0"/>
                <a:cs typeface="Times New Roman" panose="02020603050405020304" pitchFamily="18" charset="0"/>
              </a:rPr>
              <a:t> ds </a:t>
            </a:r>
            <a:r>
              <a:rPr lang="en-IN" sz="3467" b="1" dirty="0" err="1">
                <a:latin typeface="Kruti Dev 010" pitchFamily="2" charset="0"/>
                <a:cs typeface="Times New Roman" panose="02020603050405020304" pitchFamily="18" charset="0"/>
              </a:rPr>
              <a:t>fu;e</a:t>
            </a:r>
            <a:r>
              <a:rPr lang="en-IN" sz="3467" b="1" dirty="0">
                <a:latin typeface="Kruti Dev 010" pitchFamily="2" charset="0"/>
                <a:cs typeface="Times New Roman" panose="02020603050405020304" pitchFamily="18" charset="0"/>
              </a:rPr>
              <a:t> ls </a:t>
            </a:r>
          </a:p>
          <a:p>
            <a:r>
              <a:rPr lang="en-IN" sz="3467" b="1" dirty="0">
                <a:latin typeface="Times New Roman" panose="02020603050405020304" pitchFamily="18" charset="0"/>
                <a:cs typeface="Times New Roman" panose="02020603050405020304" pitchFamily="18" charset="0"/>
              </a:rPr>
              <a:t>(c) Bernoulli’s Principle /</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cjukSyh</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dk</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fl</a:t>
            </a:r>
            <a:r>
              <a:rPr lang="en-IN" sz="3467" b="1" dirty="0">
                <a:latin typeface="Kruti Dev 010" pitchFamily="2" charset="0"/>
                <a:cs typeface="Times New Roman" panose="02020603050405020304" pitchFamily="18" charset="0"/>
              </a:rPr>
              <a:t>)</a:t>
            </a:r>
            <a:r>
              <a:rPr lang="en-IN" sz="3467" b="1" dirty="0" err="1">
                <a:latin typeface="Kruti Dev 010" pitchFamily="2" charset="0"/>
                <a:cs typeface="Times New Roman" panose="02020603050405020304" pitchFamily="18" charset="0"/>
              </a:rPr>
              <a:t>kar</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(b) Archimedes’ principle/</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vkfdZfeMht</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dk</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fl</a:t>
            </a:r>
            <a:r>
              <a:rPr lang="en-IN" sz="3467" b="1" dirty="0">
                <a:latin typeface="Kruti Dev 010" pitchFamily="2" charset="0"/>
                <a:cs typeface="Times New Roman" panose="02020603050405020304" pitchFamily="18" charset="0"/>
              </a:rPr>
              <a:t>)</a:t>
            </a:r>
            <a:r>
              <a:rPr lang="en-IN" sz="3467" b="1" dirty="0" err="1">
                <a:latin typeface="Kruti Dev 010" pitchFamily="2" charset="0"/>
                <a:cs typeface="Times New Roman" panose="02020603050405020304" pitchFamily="18" charset="0"/>
              </a:rPr>
              <a:t>kar</a:t>
            </a:r>
            <a:endParaRPr lang="en-IN" sz="3467"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47572100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290878" y="932652"/>
            <a:ext cx="11752732" cy="5509200"/>
          </a:xfrm>
          <a:prstGeom prst="rect">
            <a:avLst/>
          </a:prstGeom>
          <a:noFill/>
        </p:spPr>
        <p:txBody>
          <a:bodyPr wrap="square" rtlCol="0">
            <a:spAutoFit/>
          </a:bodyPr>
          <a:lstStyle/>
          <a:p>
            <a:r>
              <a:rPr lang="en-US" sz="3200" b="1" dirty="0">
                <a:solidFill>
                  <a:srgbClr val="FFFF00"/>
                </a:solidFill>
                <a:latin typeface="Kruti Dev 010" pitchFamily="2" charset="0"/>
                <a:cs typeface="Times New Roman" panose="02020603050405020304" pitchFamily="18" charset="0"/>
              </a:rPr>
              <a:t>,d </a:t>
            </a:r>
            <a:r>
              <a:rPr lang="en-US" sz="3200" b="1" dirty="0" err="1">
                <a:solidFill>
                  <a:srgbClr val="FFFF00"/>
                </a:solidFill>
                <a:latin typeface="Kruti Dev 010" pitchFamily="2" charset="0"/>
                <a:cs typeface="Times New Roman" panose="02020603050405020304" pitchFamily="18" charset="0"/>
              </a:rPr>
              <a:t>O;fDr</a:t>
            </a:r>
            <a:r>
              <a:rPr lang="en-US" sz="3200" b="1" dirty="0">
                <a:solidFill>
                  <a:srgbClr val="FFFF00"/>
                </a:solidFill>
                <a:latin typeface="Kruti Dev 010" pitchFamily="2" charset="0"/>
                <a:cs typeface="Times New Roman" panose="02020603050405020304" pitchFamily="18" charset="0"/>
              </a:rPr>
              <a:t> ml </a:t>
            </a:r>
            <a:r>
              <a:rPr lang="en-US" sz="3200" b="1" dirty="0" err="1">
                <a:solidFill>
                  <a:srgbClr val="FFFF00"/>
                </a:solidFill>
                <a:latin typeface="Kruti Dev 010" pitchFamily="2" charset="0"/>
                <a:cs typeface="Times New Roman" panose="02020603050405020304" pitchFamily="18" charset="0"/>
              </a:rPr>
              <a:t>uko</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esa</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cSBk</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gS</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tks</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fdlh</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rkykc</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esa</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rSj</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jgh</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gSA;fn</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og</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O;fDRk</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rkykc</a:t>
            </a:r>
            <a:r>
              <a:rPr lang="en-US" sz="3200" b="1" dirty="0">
                <a:solidFill>
                  <a:srgbClr val="FFFF00"/>
                </a:solidFill>
                <a:latin typeface="Kruti Dev 010" pitchFamily="2" charset="0"/>
                <a:cs typeface="Times New Roman" panose="02020603050405020304" pitchFamily="18" charset="0"/>
              </a:rPr>
              <a:t> ls </a:t>
            </a:r>
            <a:r>
              <a:rPr lang="en-US" sz="3200" b="1" dirty="0" err="1">
                <a:solidFill>
                  <a:srgbClr val="FFFF00"/>
                </a:solidFill>
                <a:latin typeface="Kruti Dev 010" pitchFamily="2" charset="0"/>
                <a:cs typeface="Times New Roman" panose="02020603050405020304" pitchFamily="18" charset="0"/>
              </a:rPr>
              <a:t>dqn</a:t>
            </a:r>
            <a:r>
              <a:rPr lang="en-US" sz="3200" b="1" dirty="0">
                <a:solidFill>
                  <a:srgbClr val="FFFF00"/>
                </a:solidFill>
                <a:latin typeface="Kruti Dev 010" pitchFamily="2" charset="0"/>
                <a:cs typeface="Times New Roman" panose="02020603050405020304" pitchFamily="18" charset="0"/>
              </a:rPr>
              <a:t> ty </a:t>
            </a:r>
            <a:r>
              <a:rPr lang="en-US" sz="3200" b="1" dirty="0" err="1">
                <a:solidFill>
                  <a:srgbClr val="FFFF00"/>
                </a:solidFill>
                <a:latin typeface="Kruti Dev 010" pitchFamily="2" charset="0"/>
                <a:cs typeface="Times New Roman" panose="02020603050405020304" pitchFamily="18" charset="0"/>
              </a:rPr>
              <a:t>ih</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ysrk</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gSA</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rks</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rkykc</a:t>
            </a:r>
            <a:r>
              <a:rPr lang="en-US" sz="3200" b="1" dirty="0">
                <a:solidFill>
                  <a:srgbClr val="FFFF00"/>
                </a:solidFill>
                <a:latin typeface="Kruti Dev 010" pitchFamily="2" charset="0"/>
                <a:cs typeface="Times New Roman" panose="02020603050405020304" pitchFamily="18" charset="0"/>
              </a:rPr>
              <a:t> dk ty </a:t>
            </a:r>
            <a:r>
              <a:rPr lang="en-US" sz="3200" b="1" dirty="0" err="1">
                <a:solidFill>
                  <a:srgbClr val="FFFF00"/>
                </a:solidFill>
                <a:latin typeface="Kruti Dev 010" pitchFamily="2" charset="0"/>
                <a:cs typeface="Times New Roman" panose="02020603050405020304" pitchFamily="18" charset="0"/>
              </a:rPr>
              <a:t>LRkj</a:t>
            </a:r>
            <a:r>
              <a:rPr lang="en-US" sz="3200" b="1" dirty="0">
                <a:solidFill>
                  <a:srgbClr val="FFFF00"/>
                </a:solidFill>
                <a:latin typeface="Kruti Dev 010" pitchFamily="2" charset="0"/>
                <a:cs typeface="Times New Roman" panose="02020603050405020304" pitchFamily="18" charset="0"/>
              </a:rPr>
              <a:t> </a:t>
            </a:r>
            <a:endParaRPr lang="en-IN" sz="3200" b="1" dirty="0">
              <a:solidFill>
                <a:srgbClr val="FFFF00"/>
              </a:solidFill>
              <a:latin typeface="Times New Roman" panose="02020603050405020304" pitchFamily="18" charset="0"/>
              <a:cs typeface="Times New Roman" panose="02020603050405020304" pitchFamily="18" charset="0"/>
            </a:endParaRPr>
          </a:p>
          <a:p>
            <a:r>
              <a:rPr lang="en-US" sz="3200" b="1" dirty="0">
                <a:solidFill>
                  <a:srgbClr val="FFFF00"/>
                </a:solidFill>
                <a:latin typeface="Times New Roman" panose="02020603050405020304" pitchFamily="18" charset="0"/>
                <a:cs typeface="Times New Roman" panose="02020603050405020304" pitchFamily="18" charset="0"/>
              </a:rPr>
              <a:t>A person is sitting in a boat which is floating is a pond. If that person drinks some water from the pond, then the water level of the pond</a:t>
            </a:r>
          </a:p>
          <a:p>
            <a:pPr marL="685783" indent="-685783">
              <a:buAutoNum type="alphaLcParenBoth"/>
            </a:pPr>
            <a:r>
              <a:rPr lang="en-IN" sz="3200" b="1" dirty="0">
                <a:latin typeface="Times New Roman" panose="02020603050405020304" pitchFamily="18" charset="0"/>
                <a:cs typeface="Times New Roman" panose="02020603050405020304" pitchFamily="18" charset="0"/>
              </a:rPr>
              <a:t> Increases / </a:t>
            </a:r>
            <a:r>
              <a:rPr lang="en-IN" sz="3200" b="1" dirty="0">
                <a:latin typeface="Kruti Dev 010" pitchFamily="2" charset="0"/>
                <a:cs typeface="Times New Roman" panose="02020603050405020304" pitchFamily="18" charset="0"/>
              </a:rPr>
              <a:t>c&lt;+</a:t>
            </a:r>
            <a:r>
              <a:rPr lang="en-IN" sz="3200" b="1" dirty="0" err="1">
                <a:latin typeface="Kruti Dev 010" pitchFamily="2" charset="0"/>
                <a:cs typeface="Times New Roman" panose="02020603050405020304" pitchFamily="18" charset="0"/>
              </a:rPr>
              <a:t>rk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a:t>
            </a:r>
            <a:endParaRPr lang="en-IN" sz="3200" b="1" dirty="0">
              <a:latin typeface="Kruti Dev 010" pitchFamily="2" charset="0"/>
              <a:cs typeface="Times New Roman" panose="02020603050405020304" pitchFamily="18" charset="0"/>
            </a:endParaRPr>
          </a:p>
          <a:p>
            <a:pPr marL="685783" indent="-685783">
              <a:buFontTx/>
              <a:buAutoNum type="alphaLcParenBoth"/>
            </a:pPr>
            <a:r>
              <a:rPr lang="en-IN" sz="3200" b="1" dirty="0">
                <a:latin typeface="Times New Roman" panose="02020603050405020304" pitchFamily="18" charset="0"/>
                <a:cs typeface="Times New Roman" panose="02020603050405020304" pitchFamily="18" charset="0"/>
              </a:rPr>
              <a:t> Decreases/ </a:t>
            </a:r>
            <a:r>
              <a:rPr lang="en-IN" sz="3200" b="1" dirty="0">
                <a:latin typeface="Kruti Dev 010" pitchFamily="2" charset="0"/>
                <a:cs typeface="Times New Roman" panose="02020603050405020304" pitchFamily="18" charset="0"/>
              </a:rPr>
              <a:t>?</a:t>
            </a:r>
            <a:r>
              <a:rPr lang="en-IN" sz="3200" b="1" dirty="0" err="1">
                <a:latin typeface="Kruti Dev 010" pitchFamily="2" charset="0"/>
                <a:cs typeface="Times New Roman" panose="02020603050405020304" pitchFamily="18" charset="0"/>
              </a:rPr>
              <a:t>kVrk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a:t>
            </a:r>
            <a:endParaRPr lang="en-IN" sz="3200" b="1" dirty="0">
              <a:latin typeface="Times New Roman" panose="02020603050405020304" pitchFamily="18" charset="0"/>
              <a:cs typeface="Times New Roman" panose="02020603050405020304" pitchFamily="18" charset="0"/>
            </a:endParaRPr>
          </a:p>
          <a:p>
            <a:pPr marL="685783" indent="-685783">
              <a:buFontTx/>
              <a:buAutoNum type="alphaLcParenBoth"/>
            </a:pPr>
            <a:r>
              <a:rPr lang="en-IN" sz="3200" b="1" dirty="0">
                <a:latin typeface="Times New Roman" panose="02020603050405020304" pitchFamily="18" charset="0"/>
                <a:cs typeface="Times New Roman" panose="02020603050405020304" pitchFamily="18" charset="0"/>
              </a:rPr>
              <a:t> remains unchanged / </a:t>
            </a:r>
            <a:r>
              <a:rPr lang="en-IN" sz="3200" b="1" dirty="0" err="1">
                <a:latin typeface="Kruti Dev 010" pitchFamily="2" charset="0"/>
                <a:cs typeface="Times New Roman" panose="02020603050405020304" pitchFamily="18" charset="0"/>
              </a:rPr>
              <a:t>vifjofrZr</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jgrk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t>
            </a:r>
            <a:endParaRPr lang="en-IN" sz="3200" b="1" dirty="0">
              <a:latin typeface="Times New Roman" panose="02020603050405020304" pitchFamily="18" charset="0"/>
              <a:cs typeface="Times New Roman" panose="02020603050405020304" pitchFamily="18" charset="0"/>
            </a:endParaRPr>
          </a:p>
          <a:p>
            <a:pPr marL="685783" indent="-685783">
              <a:buFontTx/>
              <a:buAutoNum type="alphaLcParenBoth"/>
            </a:pPr>
            <a:r>
              <a:rPr lang="en-IN" sz="3200" b="1" dirty="0">
                <a:latin typeface="Times New Roman" panose="02020603050405020304" pitchFamily="18" charset="0"/>
                <a:cs typeface="Times New Roman" panose="02020603050405020304" pitchFamily="18" charset="0"/>
              </a:rPr>
              <a:t>The water level will decrease or increase depending on the wright of the </a:t>
            </a:r>
            <a:r>
              <a:rPr lang="en-IN" sz="3200" b="1" dirty="0" err="1">
                <a:latin typeface="Times New Roman" panose="02020603050405020304" pitchFamily="18" charset="0"/>
                <a:cs typeface="Times New Roman" panose="02020603050405020304" pitchFamily="18" charset="0"/>
              </a:rPr>
              <a:t>perons</a:t>
            </a:r>
            <a:r>
              <a:rPr lang="en-IN" sz="3200" b="1" dirty="0">
                <a:latin typeface="Times New Roman" panose="02020603050405020304" pitchFamily="18" charset="0"/>
                <a:cs typeface="Times New Roman" panose="02020603050405020304" pitchFamily="18" charset="0"/>
              </a:rPr>
              <a:t>/ </a:t>
            </a:r>
            <a:r>
              <a:rPr lang="en-IN" sz="3200" b="1" dirty="0" err="1">
                <a:latin typeface="Kruti Dev 010" pitchFamily="2" charset="0"/>
                <a:cs typeface="Times New Roman" panose="02020603050405020304" pitchFamily="18" charset="0"/>
              </a:rPr>
              <a:t>O;fDRk</a:t>
            </a:r>
            <a:r>
              <a:rPr lang="en-IN" sz="3200" b="1" dirty="0">
                <a:latin typeface="Kruti Dev 010" pitchFamily="2" charset="0"/>
                <a:cs typeface="Times New Roman" panose="02020603050405020304" pitchFamily="18" charset="0"/>
              </a:rPr>
              <a:t> dh </a:t>
            </a:r>
            <a:r>
              <a:rPr lang="en-IN" sz="3200" b="1" dirty="0" err="1">
                <a:latin typeface="Kruti Dev 010" pitchFamily="2" charset="0"/>
                <a:cs typeface="Times New Roman" panose="02020603050405020304" pitchFamily="18" charset="0"/>
              </a:rPr>
              <a:t>Hkkj</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ij</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fuHkZj</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djrk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fd</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ty</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dk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Lrj</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kVsxk</a:t>
            </a:r>
            <a:r>
              <a:rPr lang="en-IN" sz="3200" b="1" dirty="0">
                <a:latin typeface="Kruti Dev 010" pitchFamily="2" charset="0"/>
                <a:cs typeface="Times New Roman" panose="02020603050405020304" pitchFamily="18" charset="0"/>
              </a:rPr>
              <a:t> ;k c&lt;+</a:t>
            </a:r>
            <a:r>
              <a:rPr lang="en-IN" sz="3200" b="1" dirty="0" err="1">
                <a:latin typeface="Kruti Dev 010" pitchFamily="2" charset="0"/>
                <a:cs typeface="Times New Roman" panose="02020603050405020304" pitchFamily="18" charset="0"/>
              </a:rPr>
              <a:t>sxk</a:t>
            </a:r>
            <a:endParaRPr lang="en-I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157529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322002" y="808839"/>
            <a:ext cx="11752732" cy="3539046"/>
          </a:xfrm>
          <a:prstGeom prst="rect">
            <a:avLst/>
          </a:prstGeom>
          <a:noFill/>
        </p:spPr>
        <p:txBody>
          <a:bodyPr wrap="square" rtlCol="0">
            <a:spAutoFit/>
          </a:bodyPr>
          <a:lstStyle/>
          <a:p>
            <a:r>
              <a:rPr lang="en-US" sz="3733" b="1" dirty="0" err="1">
                <a:solidFill>
                  <a:srgbClr val="FFFF00"/>
                </a:solidFill>
                <a:latin typeface="Kruti Dev 010" pitchFamily="2" charset="0"/>
                <a:cs typeface="Times New Roman" panose="02020603050405020304" pitchFamily="18" charset="0"/>
              </a:rPr>
              <a:t>pØ.k</a:t>
            </a:r>
            <a:r>
              <a:rPr lang="en-US" sz="3733" b="1" dirty="0">
                <a:solidFill>
                  <a:srgbClr val="FFFF00"/>
                </a:solidFill>
                <a:latin typeface="Kruti Dev 010" pitchFamily="2" charset="0"/>
                <a:cs typeface="Times New Roman" panose="02020603050405020304" pitchFamily="18" charset="0"/>
              </a:rPr>
              <a:t> ds </a:t>
            </a:r>
            <a:r>
              <a:rPr lang="en-US" sz="3733" b="1" dirty="0" err="1">
                <a:solidFill>
                  <a:srgbClr val="FFFF00"/>
                </a:solidFill>
                <a:latin typeface="Kruti Dev 010" pitchFamily="2" charset="0"/>
                <a:cs typeface="Times New Roman" panose="02020603050405020304" pitchFamily="18" charset="0"/>
              </a:rPr>
              <a:t>dkj.k</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xfrd</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mRFkku</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gksrk</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gsA</a:t>
            </a:r>
            <a:endParaRPr lang="en-IN" sz="3733" b="1" dirty="0">
              <a:solidFill>
                <a:srgbClr val="FFFF00"/>
              </a:solidFill>
              <a:latin typeface="Times New Roman" panose="02020603050405020304" pitchFamily="18" charset="0"/>
              <a:cs typeface="Times New Roman" panose="02020603050405020304" pitchFamily="18" charset="0"/>
            </a:endParaRPr>
          </a:p>
          <a:p>
            <a:r>
              <a:rPr lang="en-US" sz="3733" b="1" dirty="0">
                <a:solidFill>
                  <a:srgbClr val="FFFF00"/>
                </a:solidFill>
                <a:latin typeface="Times New Roman" panose="02020603050405020304" pitchFamily="18" charset="0"/>
                <a:cs typeface="Times New Roman" panose="02020603050405020304" pitchFamily="18" charset="0"/>
              </a:rPr>
              <a:t>Dynamic uplift occurs due to rotation </a:t>
            </a:r>
          </a:p>
          <a:p>
            <a:r>
              <a:rPr lang="en-IN" sz="3733" b="1" dirty="0">
                <a:latin typeface="Times New Roman" panose="02020603050405020304" pitchFamily="18" charset="0"/>
                <a:cs typeface="Times New Roman" panose="02020603050405020304" pitchFamily="18" charset="0"/>
              </a:rPr>
              <a:t>(a) Magnus effect / </a:t>
            </a:r>
            <a:r>
              <a:rPr lang="en-IN" sz="3733" b="1" dirty="0" err="1">
                <a:latin typeface="Kruti Dev 010" pitchFamily="2" charset="0"/>
                <a:cs typeface="Times New Roman" panose="02020603050405020304" pitchFamily="18" charset="0"/>
              </a:rPr>
              <a:t>esXul</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izHkko</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esa</a:t>
            </a:r>
            <a:endParaRPr lang="en-IN" sz="3733" b="1" dirty="0">
              <a:latin typeface="Times New Roman" panose="02020603050405020304" pitchFamily="18"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(b) Doppler effect / </a:t>
            </a:r>
            <a:r>
              <a:rPr lang="en-IN" sz="3733" b="1" dirty="0" err="1">
                <a:latin typeface="Kruti Dev 010" pitchFamily="2" charset="0"/>
                <a:cs typeface="Times New Roman" panose="02020603050405020304" pitchFamily="18" charset="0"/>
              </a:rPr>
              <a:t>MkWIyj</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izHkko</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esa</a:t>
            </a:r>
            <a:endParaRPr lang="en-IN" sz="3733" b="1" dirty="0">
              <a:latin typeface="Times New Roman" panose="02020603050405020304" pitchFamily="18"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(c) Pascal effect / </a:t>
            </a:r>
            <a:r>
              <a:rPr lang="en-IN" sz="3733" b="1" dirty="0" err="1">
                <a:latin typeface="Kruti Dev 010" pitchFamily="2" charset="0"/>
                <a:cs typeface="Times New Roman" panose="02020603050405020304" pitchFamily="18" charset="0"/>
              </a:rPr>
              <a:t>ikldy</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izHkko</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esa</a:t>
            </a:r>
            <a:endParaRPr lang="en-IN" sz="3733" b="1" dirty="0">
              <a:latin typeface="Times New Roman" panose="02020603050405020304" pitchFamily="18"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(d) </a:t>
            </a:r>
            <a:r>
              <a:rPr lang="en-IN" sz="3733" b="1" dirty="0" err="1">
                <a:latin typeface="Times New Roman" panose="02020603050405020304" pitchFamily="18" charset="0"/>
                <a:cs typeface="Times New Roman" panose="02020603050405020304" pitchFamily="18" charset="0"/>
              </a:rPr>
              <a:t>Torricalli</a:t>
            </a:r>
            <a:r>
              <a:rPr lang="en-IN" sz="3733" b="1" dirty="0">
                <a:latin typeface="Times New Roman" panose="02020603050405020304" pitchFamily="18" charset="0"/>
                <a:cs typeface="Times New Roman" panose="02020603050405020304" pitchFamily="18" charset="0"/>
              </a:rPr>
              <a:t> effect / </a:t>
            </a:r>
            <a:r>
              <a:rPr lang="en-IN" sz="3733" b="1" dirty="0" err="1">
                <a:latin typeface="Kruti Dev 010" pitchFamily="2" charset="0"/>
                <a:cs typeface="Times New Roman" panose="02020603050405020304" pitchFamily="18" charset="0"/>
              </a:rPr>
              <a:t>VkWfjlsyh</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izHkko</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esa</a:t>
            </a:r>
            <a:endParaRPr lang="en-IN" sz="3733"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89456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322002" y="808839"/>
            <a:ext cx="11752732" cy="4687950"/>
          </a:xfrm>
          <a:prstGeom prst="rect">
            <a:avLst/>
          </a:prstGeom>
          <a:noFill/>
        </p:spPr>
        <p:txBody>
          <a:bodyPr wrap="square" rtlCol="0">
            <a:spAutoFit/>
          </a:bodyPr>
          <a:lstStyle/>
          <a:p>
            <a:r>
              <a:rPr lang="en-US" sz="3733" b="1" dirty="0" err="1">
                <a:solidFill>
                  <a:srgbClr val="FFFF00"/>
                </a:solidFill>
                <a:latin typeface="Kruti Dev 010" pitchFamily="2" charset="0"/>
                <a:cs typeface="Times New Roman" panose="02020603050405020304" pitchFamily="18" charset="0"/>
              </a:rPr>
              <a:t>rki</a:t>
            </a:r>
            <a:r>
              <a:rPr lang="en-US" sz="3733" b="1" dirty="0">
                <a:solidFill>
                  <a:srgbClr val="FFFF00"/>
                </a:solidFill>
                <a:latin typeface="Kruti Dev 010" pitchFamily="2" charset="0"/>
                <a:cs typeface="Times New Roman" panose="02020603050405020304" pitchFamily="18" charset="0"/>
              </a:rPr>
              <a:t> dh c&lt;+us ls </a:t>
            </a:r>
            <a:r>
              <a:rPr lang="en-US" sz="3733" b="1" dirty="0" err="1">
                <a:solidFill>
                  <a:srgbClr val="FFFF00"/>
                </a:solidFill>
                <a:latin typeface="Kruti Dev 010" pitchFamily="2" charset="0"/>
                <a:cs typeface="Times New Roman" panose="02020603050405020304" pitchFamily="18" charset="0"/>
              </a:rPr>
              <a:t>nzo</a:t>
            </a:r>
            <a:r>
              <a:rPr lang="en-US" sz="3733" b="1" dirty="0">
                <a:solidFill>
                  <a:srgbClr val="FFFF00"/>
                </a:solidFill>
                <a:latin typeface="Kruti Dev 010" pitchFamily="2" charset="0"/>
                <a:cs typeface="Times New Roman" panose="02020603050405020304" pitchFamily="18" charset="0"/>
              </a:rPr>
              <a:t> dh “;</a:t>
            </a:r>
            <a:r>
              <a:rPr lang="en-US" sz="3733" b="1" dirty="0" err="1">
                <a:solidFill>
                  <a:srgbClr val="FFFF00"/>
                </a:solidFill>
                <a:latin typeface="Kruti Dev 010" pitchFamily="2" charset="0"/>
                <a:cs typeface="Times New Roman" panose="02020603050405020304" pitchFamily="18" charset="0"/>
              </a:rPr>
              <a:t>kurk</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ij</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D;k</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izHkko</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iM+rk</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gS</a:t>
            </a:r>
            <a:endParaRPr lang="en-IN" sz="3733" b="1" dirty="0">
              <a:solidFill>
                <a:srgbClr val="FFFF00"/>
              </a:solidFill>
              <a:latin typeface="Times New Roman" panose="02020603050405020304" pitchFamily="18" charset="0"/>
              <a:cs typeface="Times New Roman" panose="02020603050405020304" pitchFamily="18" charset="0"/>
            </a:endParaRPr>
          </a:p>
          <a:p>
            <a:r>
              <a:rPr lang="en-US" sz="3733" b="1" dirty="0">
                <a:solidFill>
                  <a:srgbClr val="FFFF00"/>
                </a:solidFill>
                <a:latin typeface="Times New Roman" panose="02020603050405020304" pitchFamily="18" charset="0"/>
                <a:cs typeface="Times New Roman" panose="02020603050405020304" pitchFamily="18" charset="0"/>
              </a:rPr>
              <a:t>What is the effect of increase in temperature on the viscosity of a liquid?</a:t>
            </a:r>
          </a:p>
          <a:p>
            <a:pPr marL="685783" indent="-685783">
              <a:buAutoNum type="alphaLcParenBoth"/>
            </a:pPr>
            <a:r>
              <a:rPr lang="en-IN" sz="3733" b="1" dirty="0">
                <a:latin typeface="Times New Roman" panose="02020603050405020304" pitchFamily="18" charset="0"/>
                <a:cs typeface="Times New Roman" panose="02020603050405020304" pitchFamily="18" charset="0"/>
              </a:rPr>
              <a:t> Increases / </a:t>
            </a:r>
            <a:r>
              <a:rPr lang="en-IN" sz="3733" b="1" dirty="0">
                <a:latin typeface="Kruti Dev 010" pitchFamily="2" charset="0"/>
                <a:cs typeface="Times New Roman" panose="02020603050405020304" pitchFamily="18" charset="0"/>
              </a:rPr>
              <a:t>c&lt;+</a:t>
            </a:r>
            <a:r>
              <a:rPr lang="en-IN" sz="3733" b="1" dirty="0" err="1">
                <a:latin typeface="Kruti Dev 010" pitchFamily="2" charset="0"/>
                <a:cs typeface="Times New Roman" panose="02020603050405020304" pitchFamily="18" charset="0"/>
              </a:rPr>
              <a:t>rk</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gSA</a:t>
            </a:r>
            <a:endParaRPr lang="en-IN" sz="3733" b="1" dirty="0">
              <a:latin typeface="Kruti Dev 010" pitchFamily="2" charset="0"/>
              <a:cs typeface="Times New Roman" panose="02020603050405020304" pitchFamily="18" charset="0"/>
            </a:endParaRPr>
          </a:p>
          <a:p>
            <a:pPr marL="685783" indent="-685783">
              <a:buFontTx/>
              <a:buAutoNum type="alphaLcParenBoth"/>
            </a:pPr>
            <a:r>
              <a:rPr lang="en-IN" sz="3733" b="1" dirty="0">
                <a:latin typeface="Times New Roman" panose="02020603050405020304" pitchFamily="18" charset="0"/>
                <a:cs typeface="Times New Roman" panose="02020603050405020304" pitchFamily="18" charset="0"/>
              </a:rPr>
              <a:t> Decreases/ </a:t>
            </a:r>
            <a:r>
              <a:rPr lang="en-IN" sz="3733" b="1" dirty="0">
                <a:latin typeface="Kruti Dev 010" pitchFamily="2" charset="0"/>
                <a:cs typeface="Times New Roman" panose="02020603050405020304" pitchFamily="18" charset="0"/>
              </a:rPr>
              <a:t>?</a:t>
            </a:r>
            <a:r>
              <a:rPr lang="en-IN" sz="3733" b="1" dirty="0" err="1">
                <a:latin typeface="Kruti Dev 010" pitchFamily="2" charset="0"/>
                <a:cs typeface="Times New Roman" panose="02020603050405020304" pitchFamily="18" charset="0"/>
              </a:rPr>
              <a:t>kVrk</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gSA</a:t>
            </a:r>
            <a:endParaRPr lang="en-IN" sz="3733" b="1" dirty="0">
              <a:latin typeface="Times New Roman" panose="02020603050405020304" pitchFamily="18" charset="0"/>
              <a:cs typeface="Times New Roman" panose="02020603050405020304" pitchFamily="18" charset="0"/>
            </a:endParaRPr>
          </a:p>
          <a:p>
            <a:pPr marL="685783" indent="-685783">
              <a:buFontTx/>
              <a:buAutoNum type="alphaLcParenBoth"/>
            </a:pPr>
            <a:r>
              <a:rPr lang="en-IN" sz="3733" b="1" dirty="0">
                <a:latin typeface="Times New Roman" panose="02020603050405020304" pitchFamily="18" charset="0"/>
                <a:cs typeface="Times New Roman" panose="02020603050405020304" pitchFamily="18" charset="0"/>
              </a:rPr>
              <a:t> remains unchanged / </a:t>
            </a:r>
            <a:r>
              <a:rPr lang="en-IN" sz="3733" b="1" dirty="0" err="1">
                <a:latin typeface="Kruti Dev 010" pitchFamily="2" charset="0"/>
                <a:cs typeface="Times New Roman" panose="02020603050405020304" pitchFamily="18" charset="0"/>
              </a:rPr>
              <a:t>vifjofrZr</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jgrk</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gS</a:t>
            </a:r>
            <a:endParaRPr lang="en-IN" sz="3733" b="1" dirty="0">
              <a:latin typeface="Times New Roman" panose="02020603050405020304" pitchFamily="18" charset="0"/>
              <a:cs typeface="Times New Roman" panose="02020603050405020304" pitchFamily="18" charset="0"/>
            </a:endParaRPr>
          </a:p>
          <a:p>
            <a:pPr marL="685783" indent="-685783">
              <a:buFontTx/>
              <a:buAutoNum type="alphaLcParenBoth"/>
            </a:pPr>
            <a:r>
              <a:rPr lang="en-IN" sz="3733" b="1" dirty="0">
                <a:latin typeface="Times New Roman" panose="02020603050405020304" pitchFamily="18" charset="0"/>
                <a:cs typeface="Times New Roman" panose="02020603050405020304" pitchFamily="18" charset="0"/>
              </a:rPr>
              <a:t>First decrease the increase/ </a:t>
            </a:r>
            <a:r>
              <a:rPr lang="en-IN" sz="3733" b="1" dirty="0" err="1">
                <a:latin typeface="Kruti Dev 010" pitchFamily="2" charset="0"/>
                <a:cs typeface="Times New Roman" panose="02020603050405020304" pitchFamily="18" charset="0"/>
              </a:rPr>
              <a:t>igys</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kVrk</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gS</a:t>
            </a:r>
            <a:r>
              <a:rPr lang="en-IN" sz="3733" b="1" dirty="0">
                <a:latin typeface="Kruti Dev 010" pitchFamily="2" charset="0"/>
                <a:cs typeface="Times New Roman" panose="02020603050405020304" pitchFamily="18" charset="0"/>
              </a:rPr>
              <a:t> </a:t>
            </a:r>
          </a:p>
          <a:p>
            <a:r>
              <a:rPr lang="en-IN" sz="3733" b="1" dirty="0" err="1">
                <a:latin typeface="Kruti Dev 010" pitchFamily="2" charset="0"/>
                <a:cs typeface="Times New Roman" panose="02020603050405020304" pitchFamily="18" charset="0"/>
              </a:rPr>
              <a:t>fQj</a:t>
            </a:r>
            <a:r>
              <a:rPr lang="en-IN" sz="3733" b="1" dirty="0">
                <a:latin typeface="Kruti Dev 010" pitchFamily="2" charset="0"/>
                <a:cs typeface="Times New Roman" panose="02020603050405020304" pitchFamily="18" charset="0"/>
              </a:rPr>
              <a:t> c&lt;+</a:t>
            </a:r>
            <a:r>
              <a:rPr lang="en-IN" sz="3733" b="1" dirty="0" err="1">
                <a:latin typeface="Kruti Dev 010" pitchFamily="2" charset="0"/>
                <a:cs typeface="Times New Roman" panose="02020603050405020304" pitchFamily="18" charset="0"/>
              </a:rPr>
              <a:t>rk</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gSA</a:t>
            </a:r>
            <a:endParaRPr lang="en-IN" sz="3733"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1753490"/>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322002" y="808839"/>
            <a:ext cx="11752732" cy="4894225"/>
          </a:xfrm>
          <a:prstGeom prst="rect">
            <a:avLst/>
          </a:prstGeom>
          <a:noFill/>
        </p:spPr>
        <p:txBody>
          <a:bodyPr wrap="square" rtlCol="0">
            <a:spAutoFit/>
          </a:bodyPr>
          <a:lstStyle/>
          <a:p>
            <a:r>
              <a:rPr lang="en-US" sz="3467" b="1" dirty="0" err="1">
                <a:solidFill>
                  <a:srgbClr val="FFFF00"/>
                </a:solidFill>
                <a:latin typeface="Kruti Dev 010" pitchFamily="2" charset="0"/>
                <a:cs typeface="Times New Roman" panose="02020603050405020304" pitchFamily="18" charset="0"/>
              </a:rPr>
              <a:t>fØdsV</a:t>
            </a:r>
            <a:r>
              <a:rPr lang="en-US" sz="3467" b="1" dirty="0">
                <a:solidFill>
                  <a:srgbClr val="FFFF00"/>
                </a:solidFill>
                <a:latin typeface="Kruti Dev 010" pitchFamily="2" charset="0"/>
                <a:cs typeface="Times New Roman" panose="02020603050405020304" pitchFamily="18" charset="0"/>
              </a:rPr>
              <a:t> dh ?</a:t>
            </a:r>
            <a:r>
              <a:rPr lang="en-US" sz="3467" b="1" dirty="0" err="1">
                <a:solidFill>
                  <a:srgbClr val="FFFF00"/>
                </a:solidFill>
                <a:latin typeface="Kruti Dev 010" pitchFamily="2" charset="0"/>
                <a:cs typeface="Times New Roman" panose="02020603050405020304" pitchFamily="18" charset="0"/>
              </a:rPr>
              <a:t>kwerh</a:t>
            </a:r>
            <a:r>
              <a:rPr lang="en-US" sz="3467" b="1" dirty="0">
                <a:solidFill>
                  <a:srgbClr val="FFFF00"/>
                </a:solidFill>
                <a:latin typeface="Kruti Dev 010" pitchFamily="2" charset="0"/>
                <a:cs typeface="Times New Roman" panose="02020603050405020304" pitchFamily="18" charset="0"/>
              </a:rPr>
              <a:t> ¼izpØeku ½ </a:t>
            </a:r>
            <a:r>
              <a:rPr lang="en-US" sz="3467" b="1" dirty="0" err="1">
                <a:solidFill>
                  <a:srgbClr val="FFFF00"/>
                </a:solidFill>
                <a:latin typeface="Kruti Dev 010" pitchFamily="2" charset="0"/>
                <a:cs typeface="Times New Roman" panose="02020603050405020304" pitchFamily="18" charset="0"/>
              </a:rPr>
              <a:t>xsan</a:t>
            </a:r>
            <a:r>
              <a:rPr lang="en-US" sz="3467" b="1" dirty="0">
                <a:solidFill>
                  <a:srgbClr val="FFFF00"/>
                </a:solidFill>
                <a:latin typeface="Kruti Dev 010" pitchFamily="2" charset="0"/>
                <a:cs typeface="Times New Roman" panose="02020603050405020304" pitchFamily="18" charset="0"/>
              </a:rPr>
              <a:t> dk </a:t>
            </a:r>
            <a:r>
              <a:rPr lang="en-US" sz="3467" b="1" dirty="0" err="1">
                <a:solidFill>
                  <a:srgbClr val="FFFF00"/>
                </a:solidFill>
                <a:latin typeface="Kruti Dev 010" pitchFamily="2" charset="0"/>
                <a:cs typeface="Times New Roman" panose="02020603050405020304" pitchFamily="18" charset="0"/>
              </a:rPr>
              <a:t>ok;q</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esa</a:t>
            </a:r>
            <a:r>
              <a:rPr lang="en-US" sz="3467" b="1" dirty="0">
                <a:solidFill>
                  <a:srgbClr val="FFFF00"/>
                </a:solidFill>
                <a:latin typeface="Kruti Dev 010" pitchFamily="2" charset="0"/>
                <a:cs typeface="Times New Roman" panose="02020603050405020304" pitchFamily="18" charset="0"/>
              </a:rPr>
              <a:t> b/</a:t>
            </a:r>
            <a:r>
              <a:rPr lang="en-US" sz="3467" b="1" dirty="0" err="1">
                <a:solidFill>
                  <a:srgbClr val="FFFF00"/>
                </a:solidFill>
                <a:latin typeface="Kruti Dev 010" pitchFamily="2" charset="0"/>
                <a:cs typeface="Times New Roman" panose="02020603050405020304" pitchFamily="18" charset="0"/>
              </a:rPr>
              <a:t>kj&amp;m</a:t>
            </a:r>
            <a:r>
              <a:rPr lang="en-US" sz="3467" b="1" dirty="0">
                <a:solidFill>
                  <a:srgbClr val="FFFF00"/>
                </a:solidFill>
                <a:latin typeface="Kruti Dev 010" pitchFamily="2" charset="0"/>
                <a:cs typeface="Times New Roman" panose="02020603050405020304" pitchFamily="18" charset="0"/>
              </a:rPr>
              <a:t>/</a:t>
            </a:r>
            <a:r>
              <a:rPr lang="en-US" sz="3467" b="1" dirty="0" err="1">
                <a:solidFill>
                  <a:srgbClr val="FFFF00"/>
                </a:solidFill>
                <a:latin typeface="Kruti Dev 010" pitchFamily="2" charset="0"/>
                <a:cs typeface="Times New Roman" panose="02020603050405020304" pitchFamily="18" charset="0"/>
              </a:rPr>
              <a:t>kj</a:t>
            </a:r>
            <a:r>
              <a:rPr lang="en-US" sz="3467" b="1" dirty="0">
                <a:solidFill>
                  <a:srgbClr val="FFFF00"/>
                </a:solidFill>
                <a:latin typeface="Kruti Dev 010" pitchFamily="2" charset="0"/>
                <a:cs typeface="Times New Roman" panose="02020603050405020304" pitchFamily="18" charset="0"/>
              </a:rPr>
              <a:t> ¼nksyu] fLoax½ </a:t>
            </a:r>
            <a:r>
              <a:rPr lang="en-US" sz="3467" b="1" dirty="0" err="1">
                <a:solidFill>
                  <a:srgbClr val="FFFF00"/>
                </a:solidFill>
                <a:latin typeface="Kruti Dev 010" pitchFamily="2" charset="0"/>
                <a:cs typeface="Times New Roman" panose="02020603050405020304" pitchFamily="18" charset="0"/>
              </a:rPr>
              <a:t>fuEufyf</a:t>
            </a:r>
            <a:r>
              <a:rPr lang="en-US" sz="3467" b="1" dirty="0">
                <a:solidFill>
                  <a:srgbClr val="FFFF00"/>
                </a:solidFill>
                <a:latin typeface="Kruti Dev 010" pitchFamily="2" charset="0"/>
                <a:cs typeface="Times New Roman" panose="02020603050405020304" pitchFamily="18" charset="0"/>
              </a:rPr>
              <a:t>[</a:t>
            </a:r>
            <a:r>
              <a:rPr lang="en-US" sz="3467" b="1" dirty="0" err="1">
                <a:solidFill>
                  <a:srgbClr val="FFFF00"/>
                </a:solidFill>
                <a:latin typeface="Kruti Dev 010" pitchFamily="2" charset="0"/>
                <a:cs typeface="Times New Roman" panose="02020603050405020304" pitchFamily="18" charset="0"/>
              </a:rPr>
              <a:t>kr</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vk</a:t>
            </a:r>
            <a:r>
              <a:rPr lang="en-US" sz="3467" b="1" dirty="0">
                <a:solidFill>
                  <a:srgbClr val="FFFF00"/>
                </a:solidFill>
                <a:latin typeface="Kruti Dev 010" pitchFamily="2" charset="0"/>
                <a:cs typeface="Times New Roman" panose="02020603050405020304" pitchFamily="18" charset="0"/>
              </a:rPr>
              <a:t>/</a:t>
            </a:r>
            <a:r>
              <a:rPr lang="en-US" sz="3467" b="1" dirty="0" err="1">
                <a:solidFill>
                  <a:srgbClr val="FFFF00"/>
                </a:solidFill>
                <a:latin typeface="Kruti Dev 010" pitchFamily="2" charset="0"/>
                <a:cs typeface="Times New Roman" panose="02020603050405020304" pitchFamily="18" charset="0"/>
              </a:rPr>
              <a:t>kkj</a:t>
            </a:r>
            <a:r>
              <a:rPr lang="en-US" sz="3467" b="1" dirty="0">
                <a:solidFill>
                  <a:srgbClr val="FFFF00"/>
                </a:solidFill>
                <a:latin typeface="Kruti Dev 010" pitchFamily="2" charset="0"/>
                <a:cs typeface="Times New Roman" panose="02020603050405020304" pitchFamily="18" charset="0"/>
              </a:rPr>
              <a:t> ds </a:t>
            </a:r>
            <a:r>
              <a:rPr lang="en-US" sz="3467" b="1" dirty="0" err="1">
                <a:solidFill>
                  <a:srgbClr val="FFFF00"/>
                </a:solidFill>
                <a:latin typeface="Kruti Dev 010" pitchFamily="2" charset="0"/>
                <a:cs typeface="Times New Roman" panose="02020603050405020304" pitchFamily="18" charset="0"/>
              </a:rPr>
              <a:t>vuqlkj</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Li’V</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fd;k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tkrk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ldrk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a:t>
            </a:r>
            <a:endParaRPr lang="en-IN" sz="3467" b="1" dirty="0">
              <a:solidFill>
                <a:srgbClr val="FFFF00"/>
              </a:solidFill>
              <a:latin typeface="Times New Roman" panose="02020603050405020304" pitchFamily="18" charset="0"/>
              <a:cs typeface="Times New Roman" panose="02020603050405020304" pitchFamily="18" charset="0"/>
            </a:endParaRPr>
          </a:p>
          <a:p>
            <a:r>
              <a:rPr lang="en-US" sz="3467" b="1" dirty="0">
                <a:solidFill>
                  <a:srgbClr val="FFFF00"/>
                </a:solidFill>
                <a:latin typeface="Times New Roman" panose="02020603050405020304" pitchFamily="18" charset="0"/>
                <a:cs typeface="Times New Roman" panose="02020603050405020304" pitchFamily="18" charset="0"/>
              </a:rPr>
              <a:t>The buoyancy(oscillation, swing) of a spinning ball in cricket can be explained on the basis of the following</a:t>
            </a:r>
          </a:p>
          <a:p>
            <a:pPr marL="685783" indent="-685783">
              <a:buAutoNum type="alphaLcParenBoth"/>
            </a:pPr>
            <a:r>
              <a:rPr lang="en-IN" sz="3467" b="1" dirty="0">
                <a:latin typeface="Times New Roman" panose="02020603050405020304" pitchFamily="18" charset="0"/>
                <a:cs typeface="Times New Roman" panose="02020603050405020304" pitchFamily="18" charset="0"/>
              </a:rPr>
              <a:t>sudden change in wind direction / </a:t>
            </a:r>
          </a:p>
          <a:p>
            <a:r>
              <a:rPr lang="en-IN" sz="3467" b="1" dirty="0" err="1">
                <a:latin typeface="Kruti Dev 010" pitchFamily="2" charset="0"/>
                <a:cs typeface="Times New Roman" panose="02020603050405020304" pitchFamily="18" charset="0"/>
              </a:rPr>
              <a:t>ok;q</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cgko</a:t>
            </a:r>
            <a:r>
              <a:rPr lang="en-IN" sz="3467" b="1" dirty="0">
                <a:latin typeface="Kruti Dev 010" pitchFamily="2" charset="0"/>
                <a:cs typeface="Times New Roman" panose="02020603050405020304" pitchFamily="18" charset="0"/>
              </a:rPr>
              <a:t> dh </a:t>
            </a:r>
            <a:r>
              <a:rPr lang="en-IN" sz="3467" b="1" dirty="0" err="1">
                <a:latin typeface="Kruti Dev 010" pitchFamily="2" charset="0"/>
                <a:cs typeface="Times New Roman" panose="02020603050405020304" pitchFamily="18" charset="0"/>
              </a:rPr>
              <a:t>fn”kk</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esa</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vpkud</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ifjorZu</a:t>
            </a:r>
            <a:r>
              <a:rPr lang="en-IN" sz="3467" b="1" dirty="0">
                <a:latin typeface="Kruti Dev 010" pitchFamily="2" charset="0"/>
                <a:cs typeface="Times New Roman" panose="02020603050405020304" pitchFamily="18" charset="0"/>
              </a:rPr>
              <a:t> </a:t>
            </a:r>
            <a:endParaRPr lang="en-IN" sz="3467" b="1" dirty="0">
              <a:latin typeface="Times New Roman" panose="02020603050405020304" pitchFamily="18"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(b) air buoyancy / </a:t>
            </a:r>
            <a:r>
              <a:rPr lang="en-IN" sz="3467" b="1" dirty="0" err="1">
                <a:latin typeface="Kruti Dev 010" pitchFamily="2" charset="0"/>
                <a:cs typeface="Times New Roman" panose="02020603050405020304" pitchFamily="18" charset="0"/>
              </a:rPr>
              <a:t>ok;q</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mRIykou</a:t>
            </a:r>
            <a:endParaRPr lang="en-IN" sz="3467" b="1" dirty="0">
              <a:latin typeface="Times New Roman" panose="02020603050405020304" pitchFamily="18"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(c) Disturbance caused by wind / </a:t>
            </a:r>
            <a:r>
              <a:rPr lang="en-IN" sz="3467" b="1" dirty="0" err="1">
                <a:latin typeface="Kruti Dev 010" pitchFamily="2" charset="0"/>
                <a:cs typeface="Times New Roman" panose="02020603050405020304" pitchFamily="18" charset="0"/>
              </a:rPr>
              <a:t>ok;q</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kjk</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mRIkUUk</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fo</a:t>
            </a:r>
            <a:r>
              <a:rPr lang="en-IN" sz="3467" b="1" dirty="0">
                <a:latin typeface="Kruti Dev 010" pitchFamily="2" charset="0"/>
                <a:cs typeface="Times New Roman" panose="02020603050405020304" pitchFamily="18" charset="0"/>
              </a:rPr>
              <a:t>{</a:t>
            </a:r>
            <a:r>
              <a:rPr lang="en-IN" sz="3467" b="1" dirty="0" err="1">
                <a:latin typeface="Kruti Dev 010" pitchFamily="2" charset="0"/>
                <a:cs typeface="Times New Roman" panose="02020603050405020304" pitchFamily="18" charset="0"/>
              </a:rPr>
              <a:t>kkse</a:t>
            </a:r>
            <a:endParaRPr lang="en-IN" sz="3467" b="1" dirty="0">
              <a:latin typeface="Times New Roman" panose="02020603050405020304" pitchFamily="18"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(d) Bernoulli’s/ </a:t>
            </a:r>
            <a:r>
              <a:rPr lang="en-IN" sz="3467" b="1" dirty="0" err="1">
                <a:latin typeface="Kruti Dev 010" pitchFamily="2" charset="0"/>
                <a:cs typeface="Times New Roman" panose="02020603050405020304" pitchFamily="18" charset="0"/>
              </a:rPr>
              <a:t>cjukSyh</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izes</a:t>
            </a:r>
            <a:r>
              <a:rPr lang="en-IN" sz="3467" b="1" dirty="0">
                <a:latin typeface="Kruti Dev 010" pitchFamily="2" charset="0"/>
                <a:cs typeface="Times New Roman" panose="02020603050405020304" pitchFamily="18" charset="0"/>
              </a:rPr>
              <a:t>;</a:t>
            </a:r>
            <a:endParaRPr lang="en-IN" sz="3467"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12187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219634" y="947367"/>
            <a:ext cx="11752732" cy="5284203"/>
          </a:xfrm>
          <a:prstGeom prst="rect">
            <a:avLst/>
          </a:prstGeom>
          <a:noFill/>
        </p:spPr>
        <p:txBody>
          <a:bodyPr wrap="square" rtlCol="0">
            <a:spAutoFit/>
          </a:bodyPr>
          <a:lstStyle/>
          <a:p>
            <a:r>
              <a:rPr lang="en-US" sz="3067" b="1" dirty="0" err="1">
                <a:solidFill>
                  <a:srgbClr val="FFFF00"/>
                </a:solidFill>
                <a:latin typeface="Kruti Dev 010" pitchFamily="2" charset="0"/>
                <a:cs typeface="Times New Roman" panose="02020603050405020304" pitchFamily="18" charset="0"/>
              </a:rPr>
              <a:t>jsyos</a:t>
            </a:r>
            <a:r>
              <a:rPr lang="en-US" sz="3067" b="1" dirty="0">
                <a:solidFill>
                  <a:srgbClr val="FFFF00"/>
                </a:solidFill>
                <a:latin typeface="Kruti Dev 010" pitchFamily="2" charset="0"/>
                <a:cs typeface="Times New Roman" panose="02020603050405020304" pitchFamily="18" charset="0"/>
              </a:rPr>
              <a:t> </a:t>
            </a:r>
            <a:r>
              <a:rPr lang="en-US" sz="3067" b="1" dirty="0" err="1">
                <a:solidFill>
                  <a:srgbClr val="FFFF00"/>
                </a:solidFill>
                <a:latin typeface="Kruti Dev 010" pitchFamily="2" charset="0"/>
                <a:cs typeface="Times New Roman" panose="02020603050405020304" pitchFamily="18" charset="0"/>
              </a:rPr>
              <a:t>IYksVQkWeZ</a:t>
            </a:r>
            <a:r>
              <a:rPr lang="en-US" sz="3067" b="1" dirty="0">
                <a:solidFill>
                  <a:srgbClr val="FFFF00"/>
                </a:solidFill>
                <a:latin typeface="Kruti Dev 010" pitchFamily="2" charset="0"/>
                <a:cs typeface="Times New Roman" panose="02020603050405020304" pitchFamily="18" charset="0"/>
              </a:rPr>
              <a:t> ds </a:t>
            </a:r>
            <a:r>
              <a:rPr lang="en-US" sz="3067" b="1" dirty="0" err="1">
                <a:solidFill>
                  <a:srgbClr val="FFFF00"/>
                </a:solidFill>
                <a:latin typeface="Kruti Dev 010" pitchFamily="2" charset="0"/>
                <a:cs typeface="Times New Roman" panose="02020603050405020304" pitchFamily="18" charset="0"/>
              </a:rPr>
              <a:t>fdukjs</a:t>
            </a:r>
            <a:r>
              <a:rPr lang="en-US" sz="3067" b="1" dirty="0">
                <a:solidFill>
                  <a:srgbClr val="FFFF00"/>
                </a:solidFill>
                <a:latin typeface="Kruti Dev 010" pitchFamily="2" charset="0"/>
                <a:cs typeface="Times New Roman" panose="02020603050405020304" pitchFamily="18" charset="0"/>
              </a:rPr>
              <a:t> </a:t>
            </a:r>
            <a:r>
              <a:rPr lang="en-US" sz="3067" b="1" dirty="0" err="1">
                <a:solidFill>
                  <a:srgbClr val="FFFF00"/>
                </a:solidFill>
                <a:latin typeface="Kruti Dev 010" pitchFamily="2" charset="0"/>
                <a:cs typeface="Times New Roman" panose="02020603050405020304" pitchFamily="18" charset="0"/>
              </a:rPr>
              <a:t>ij</a:t>
            </a:r>
            <a:r>
              <a:rPr lang="en-US" sz="3067" b="1" dirty="0">
                <a:solidFill>
                  <a:srgbClr val="FFFF00"/>
                </a:solidFill>
                <a:latin typeface="Kruti Dev 010" pitchFamily="2" charset="0"/>
                <a:cs typeface="Times New Roman" panose="02020603050405020304" pitchFamily="18" charset="0"/>
              </a:rPr>
              <a:t> [</a:t>
            </a:r>
            <a:r>
              <a:rPr lang="en-US" sz="3067" b="1" dirty="0" err="1">
                <a:solidFill>
                  <a:srgbClr val="FFFF00"/>
                </a:solidFill>
                <a:latin typeface="Kruti Dev 010" pitchFamily="2" charset="0"/>
                <a:cs typeface="Times New Roman" panose="02020603050405020304" pitchFamily="18" charset="0"/>
              </a:rPr>
              <a:t>kM+s</a:t>
            </a:r>
            <a:r>
              <a:rPr lang="en-US" sz="3067" b="1" dirty="0">
                <a:solidFill>
                  <a:srgbClr val="FFFF00"/>
                </a:solidFill>
                <a:latin typeface="Kruti Dev 010" pitchFamily="2" charset="0"/>
                <a:cs typeface="Times New Roman" panose="02020603050405020304" pitchFamily="18" charset="0"/>
              </a:rPr>
              <a:t> ;</a:t>
            </a:r>
            <a:r>
              <a:rPr lang="en-US" sz="3067" b="1" dirty="0" err="1">
                <a:solidFill>
                  <a:srgbClr val="FFFF00"/>
                </a:solidFill>
                <a:latin typeface="Kruti Dev 010" pitchFamily="2" charset="0"/>
                <a:cs typeface="Times New Roman" panose="02020603050405020304" pitchFamily="18" charset="0"/>
              </a:rPr>
              <a:t>qod</a:t>
            </a:r>
            <a:r>
              <a:rPr lang="en-US" sz="3067" b="1" dirty="0">
                <a:solidFill>
                  <a:srgbClr val="FFFF00"/>
                </a:solidFill>
                <a:latin typeface="Kruti Dev 010" pitchFamily="2" charset="0"/>
                <a:cs typeface="Times New Roman" panose="02020603050405020304" pitchFamily="18" charset="0"/>
              </a:rPr>
              <a:t> ds </a:t>
            </a:r>
            <a:r>
              <a:rPr lang="en-US" sz="3067" b="1" dirty="0" err="1">
                <a:solidFill>
                  <a:srgbClr val="FFFF00"/>
                </a:solidFill>
                <a:latin typeface="Kruti Dev 010" pitchFamily="2" charset="0"/>
                <a:cs typeface="Times New Roman" panose="02020603050405020304" pitchFamily="18" charset="0"/>
              </a:rPr>
              <a:t>lkeus</a:t>
            </a:r>
            <a:r>
              <a:rPr lang="en-US" sz="3067" b="1" dirty="0">
                <a:solidFill>
                  <a:srgbClr val="FFFF00"/>
                </a:solidFill>
                <a:latin typeface="Kruti Dev 010" pitchFamily="2" charset="0"/>
                <a:cs typeface="Times New Roman" panose="02020603050405020304" pitchFamily="18" charset="0"/>
              </a:rPr>
              <a:t> </a:t>
            </a:r>
            <a:r>
              <a:rPr lang="en-US" sz="3067" b="1" dirty="0" err="1">
                <a:solidFill>
                  <a:srgbClr val="FFFF00"/>
                </a:solidFill>
                <a:latin typeface="Kruti Dev 010" pitchFamily="2" charset="0"/>
                <a:cs typeface="Times New Roman" panose="02020603050405020304" pitchFamily="18" charset="0"/>
              </a:rPr>
              <a:t>rst</a:t>
            </a:r>
            <a:r>
              <a:rPr lang="en-US" sz="3067" b="1" dirty="0">
                <a:solidFill>
                  <a:srgbClr val="FFFF00"/>
                </a:solidFill>
                <a:latin typeface="Kruti Dev 010" pitchFamily="2" charset="0"/>
                <a:cs typeface="Times New Roman" panose="02020603050405020304" pitchFamily="18" charset="0"/>
              </a:rPr>
              <a:t> </a:t>
            </a:r>
            <a:r>
              <a:rPr lang="en-US" sz="3067" b="1" dirty="0" err="1">
                <a:solidFill>
                  <a:srgbClr val="FFFF00"/>
                </a:solidFill>
                <a:latin typeface="Kruti Dev 010" pitchFamily="2" charset="0"/>
                <a:cs typeface="Times New Roman" panose="02020603050405020304" pitchFamily="18" charset="0"/>
              </a:rPr>
              <a:t>xfr</a:t>
            </a:r>
            <a:r>
              <a:rPr lang="en-US" sz="3067" b="1" dirty="0">
                <a:solidFill>
                  <a:srgbClr val="FFFF00"/>
                </a:solidFill>
                <a:latin typeface="Kruti Dev 010" pitchFamily="2" charset="0"/>
                <a:cs typeface="Times New Roman" panose="02020603050405020304" pitchFamily="18" charset="0"/>
              </a:rPr>
              <a:t> ls </a:t>
            </a:r>
            <a:r>
              <a:rPr lang="en-US" sz="3067" b="1" dirty="0" err="1">
                <a:solidFill>
                  <a:srgbClr val="FFFF00"/>
                </a:solidFill>
                <a:latin typeface="Kruti Dev 010" pitchFamily="2" charset="0"/>
                <a:cs typeface="Times New Roman" panose="02020603050405020304" pitchFamily="18" charset="0"/>
              </a:rPr>
              <a:t>jsyxkM+h</a:t>
            </a:r>
            <a:r>
              <a:rPr lang="en-US" sz="3067" b="1" dirty="0">
                <a:solidFill>
                  <a:srgbClr val="FFFF00"/>
                </a:solidFill>
                <a:latin typeface="Kruti Dev 010" pitchFamily="2" charset="0"/>
                <a:cs typeface="Times New Roman" panose="02020603050405020304" pitchFamily="18" charset="0"/>
              </a:rPr>
              <a:t> ds </a:t>
            </a:r>
            <a:r>
              <a:rPr lang="en-US" sz="3067" b="1" dirty="0" err="1">
                <a:solidFill>
                  <a:srgbClr val="FFFF00"/>
                </a:solidFill>
                <a:latin typeface="Kruti Dev 010" pitchFamily="2" charset="0"/>
                <a:cs typeface="Times New Roman" panose="02020603050405020304" pitchFamily="18" charset="0"/>
              </a:rPr>
              <a:t>xqtjus</a:t>
            </a:r>
            <a:r>
              <a:rPr lang="en-US" sz="3067" b="1" dirty="0">
                <a:solidFill>
                  <a:srgbClr val="FFFF00"/>
                </a:solidFill>
                <a:latin typeface="Kruti Dev 010" pitchFamily="2" charset="0"/>
                <a:cs typeface="Times New Roman" panose="02020603050405020304" pitchFamily="18" charset="0"/>
              </a:rPr>
              <a:t> </a:t>
            </a:r>
            <a:r>
              <a:rPr lang="en-US" sz="3067" b="1" dirty="0" err="1">
                <a:solidFill>
                  <a:srgbClr val="FFFF00"/>
                </a:solidFill>
                <a:latin typeface="Kruti Dev 010" pitchFamily="2" charset="0"/>
                <a:cs typeface="Times New Roman" panose="02020603050405020304" pitchFamily="18" charset="0"/>
              </a:rPr>
              <a:t>ij</a:t>
            </a:r>
            <a:r>
              <a:rPr lang="en-US" sz="3067" b="1" dirty="0">
                <a:solidFill>
                  <a:srgbClr val="FFFF00"/>
                </a:solidFill>
                <a:latin typeface="Kruti Dev 010" pitchFamily="2" charset="0"/>
                <a:cs typeface="Times New Roman" panose="02020603050405020304" pitchFamily="18" charset="0"/>
              </a:rPr>
              <a:t> ;</a:t>
            </a:r>
            <a:r>
              <a:rPr lang="en-US" sz="3067" b="1" dirty="0" err="1">
                <a:solidFill>
                  <a:srgbClr val="FFFF00"/>
                </a:solidFill>
                <a:latin typeface="Kruti Dev 010" pitchFamily="2" charset="0"/>
                <a:cs typeface="Times New Roman" panose="02020603050405020304" pitchFamily="18" charset="0"/>
              </a:rPr>
              <a:t>qod</a:t>
            </a:r>
            <a:r>
              <a:rPr lang="en-US" sz="3067" b="1" dirty="0">
                <a:solidFill>
                  <a:srgbClr val="FFFF00"/>
                </a:solidFill>
                <a:latin typeface="Kruti Dev 010" pitchFamily="2" charset="0"/>
                <a:cs typeface="Times New Roman" panose="02020603050405020304" pitchFamily="18" charset="0"/>
              </a:rPr>
              <a:t> </a:t>
            </a:r>
            <a:endParaRPr lang="en-IN" sz="3067" b="1" dirty="0">
              <a:solidFill>
                <a:srgbClr val="FFFF00"/>
              </a:solidFill>
              <a:latin typeface="Times New Roman" panose="02020603050405020304" pitchFamily="18" charset="0"/>
              <a:cs typeface="Times New Roman" panose="02020603050405020304" pitchFamily="18" charset="0"/>
            </a:endParaRPr>
          </a:p>
          <a:p>
            <a:r>
              <a:rPr lang="en-US" sz="3067" b="1" dirty="0">
                <a:solidFill>
                  <a:srgbClr val="FFFF00"/>
                </a:solidFill>
                <a:latin typeface="Times New Roman" panose="02020603050405020304" pitchFamily="18" charset="0"/>
                <a:cs typeface="Times New Roman" panose="02020603050405020304" pitchFamily="18" charset="0"/>
              </a:rPr>
              <a:t>A young man standing on the edge of the railway platform in front of the young man after the train passes at a high speed</a:t>
            </a:r>
          </a:p>
          <a:p>
            <a:r>
              <a:rPr lang="en-IN" sz="3067" b="1" dirty="0">
                <a:latin typeface="Times New Roman" panose="02020603050405020304" pitchFamily="18" charset="0"/>
                <a:cs typeface="Times New Roman" panose="02020603050405020304" pitchFamily="18" charset="0"/>
              </a:rPr>
              <a:t>(a) has no effect on/ </a:t>
            </a:r>
            <a:r>
              <a:rPr lang="en-IN" sz="3067" b="1" dirty="0" err="1">
                <a:latin typeface="Kruti Dev 010" pitchFamily="2" charset="0"/>
                <a:cs typeface="Times New Roman" panose="02020603050405020304" pitchFamily="18" charset="0"/>
              </a:rPr>
              <a:t>ij</a:t>
            </a:r>
            <a:r>
              <a:rPr lang="en-IN" sz="3067" b="1" dirty="0">
                <a:latin typeface="Kruti Dev 010" pitchFamily="2" charset="0"/>
                <a:cs typeface="Times New Roman" panose="02020603050405020304" pitchFamily="18" charset="0"/>
              </a:rPr>
              <a:t> </a:t>
            </a:r>
            <a:r>
              <a:rPr lang="en-IN" sz="3067" b="1" dirty="0" err="1">
                <a:latin typeface="Kruti Dev 010" pitchFamily="2" charset="0"/>
                <a:cs typeface="Times New Roman" panose="02020603050405020304" pitchFamily="18" charset="0"/>
              </a:rPr>
              <a:t>dksbZ</a:t>
            </a:r>
            <a:r>
              <a:rPr lang="en-IN" sz="3067" b="1" dirty="0">
                <a:latin typeface="Kruti Dev 010" pitchFamily="2" charset="0"/>
                <a:cs typeface="Times New Roman" panose="02020603050405020304" pitchFamily="18" charset="0"/>
              </a:rPr>
              <a:t> </a:t>
            </a:r>
            <a:r>
              <a:rPr lang="en-IN" sz="3067" b="1" dirty="0" err="1">
                <a:latin typeface="Kruti Dev 010" pitchFamily="2" charset="0"/>
                <a:cs typeface="Times New Roman" panose="02020603050405020304" pitchFamily="18" charset="0"/>
              </a:rPr>
              <a:t>izHkko</a:t>
            </a:r>
            <a:r>
              <a:rPr lang="en-IN" sz="3067" b="1" dirty="0">
                <a:latin typeface="Kruti Dev 010" pitchFamily="2" charset="0"/>
                <a:cs typeface="Times New Roman" panose="02020603050405020304" pitchFamily="18" charset="0"/>
              </a:rPr>
              <a:t> </a:t>
            </a:r>
            <a:r>
              <a:rPr lang="en-IN" sz="3067" b="1" dirty="0" err="1">
                <a:latin typeface="Kruti Dev 010" pitchFamily="2" charset="0"/>
                <a:cs typeface="Times New Roman" panose="02020603050405020304" pitchFamily="18" charset="0"/>
              </a:rPr>
              <a:t>ugha</a:t>
            </a:r>
            <a:r>
              <a:rPr lang="en-IN" sz="3067" b="1" dirty="0">
                <a:latin typeface="Kruti Dev 010" pitchFamily="2" charset="0"/>
                <a:cs typeface="Times New Roman" panose="02020603050405020304" pitchFamily="18" charset="0"/>
              </a:rPr>
              <a:t> </a:t>
            </a:r>
            <a:r>
              <a:rPr lang="en-IN" sz="3067" b="1" dirty="0" err="1">
                <a:latin typeface="Kruti Dev 010" pitchFamily="2" charset="0"/>
                <a:cs typeface="Times New Roman" panose="02020603050405020304" pitchFamily="18" charset="0"/>
              </a:rPr>
              <a:t>iM+rk</a:t>
            </a:r>
            <a:r>
              <a:rPr lang="en-IN" sz="3067" b="1" dirty="0">
                <a:latin typeface="Kruti Dev 010" pitchFamily="2" charset="0"/>
                <a:cs typeface="Times New Roman" panose="02020603050405020304" pitchFamily="18" charset="0"/>
              </a:rPr>
              <a:t> </a:t>
            </a:r>
            <a:endParaRPr lang="en-IN" sz="3067" b="1" dirty="0">
              <a:latin typeface="Times New Roman" panose="02020603050405020304" pitchFamily="18" charset="0"/>
              <a:cs typeface="Times New Roman" panose="02020603050405020304" pitchFamily="18" charset="0"/>
            </a:endParaRPr>
          </a:p>
          <a:p>
            <a:pPr marL="685783" indent="-685783">
              <a:buAutoNum type="alphaLcParenBoth" startAt="2"/>
            </a:pPr>
            <a:r>
              <a:rPr lang="en-IN" sz="3067" b="1" dirty="0">
                <a:latin typeface="Times New Roman" panose="02020603050405020304" pitchFamily="18" charset="0"/>
                <a:cs typeface="Times New Roman" panose="02020603050405020304" pitchFamily="18" charset="0"/>
              </a:rPr>
              <a:t>falls away from the train on the platform/ </a:t>
            </a:r>
            <a:r>
              <a:rPr lang="en-IN" sz="3067" b="1" dirty="0" err="1">
                <a:latin typeface="Kruti Dev 010" pitchFamily="2" charset="0"/>
                <a:cs typeface="Times New Roman" panose="02020603050405020304" pitchFamily="18" charset="0"/>
              </a:rPr>
              <a:t>IysVQkWeZ</a:t>
            </a:r>
            <a:r>
              <a:rPr lang="en-IN" sz="3067" b="1" dirty="0">
                <a:latin typeface="Kruti Dev 010" pitchFamily="2" charset="0"/>
                <a:cs typeface="Times New Roman" panose="02020603050405020304" pitchFamily="18" charset="0"/>
              </a:rPr>
              <a:t> </a:t>
            </a:r>
            <a:r>
              <a:rPr lang="en-IN" sz="3067" b="1" dirty="0" err="1">
                <a:latin typeface="Kruti Dev 010" pitchFamily="2" charset="0"/>
                <a:cs typeface="Times New Roman" panose="02020603050405020304" pitchFamily="18" charset="0"/>
              </a:rPr>
              <a:t>ij</a:t>
            </a:r>
            <a:r>
              <a:rPr lang="en-IN" sz="3067" b="1" dirty="0">
                <a:latin typeface="Kruti Dev 010" pitchFamily="2" charset="0"/>
                <a:cs typeface="Times New Roman" panose="02020603050405020304" pitchFamily="18" charset="0"/>
              </a:rPr>
              <a:t> </a:t>
            </a:r>
            <a:r>
              <a:rPr lang="en-IN" sz="3067" b="1" dirty="0" err="1">
                <a:latin typeface="Kruti Dev 010" pitchFamily="2" charset="0"/>
                <a:cs typeface="Times New Roman" panose="02020603050405020304" pitchFamily="18" charset="0"/>
              </a:rPr>
              <a:t>xkM+h</a:t>
            </a:r>
            <a:r>
              <a:rPr lang="en-IN" sz="3067" b="1" dirty="0">
                <a:latin typeface="Kruti Dev 010" pitchFamily="2" charset="0"/>
                <a:cs typeface="Times New Roman" panose="02020603050405020304" pitchFamily="18" charset="0"/>
              </a:rPr>
              <a:t> ls </a:t>
            </a:r>
            <a:r>
              <a:rPr lang="en-IN" sz="3067" b="1" dirty="0" err="1">
                <a:latin typeface="Kruti Dev 010" pitchFamily="2" charset="0"/>
                <a:cs typeface="Times New Roman" panose="02020603050405020304" pitchFamily="18" charset="0"/>
              </a:rPr>
              <a:t>nwj</a:t>
            </a:r>
            <a:r>
              <a:rPr lang="en-IN" sz="3067" b="1" dirty="0">
                <a:latin typeface="Kruti Dev 010" pitchFamily="2" charset="0"/>
                <a:cs typeface="Times New Roman" panose="02020603050405020304" pitchFamily="18" charset="0"/>
              </a:rPr>
              <a:t> </a:t>
            </a:r>
            <a:r>
              <a:rPr lang="en-IN" sz="3067" b="1" dirty="0" err="1">
                <a:latin typeface="Kruti Dev 010" pitchFamily="2" charset="0"/>
                <a:cs typeface="Times New Roman" panose="02020603050405020304" pitchFamily="18" charset="0"/>
              </a:rPr>
              <a:t>tk</a:t>
            </a:r>
            <a:r>
              <a:rPr lang="en-IN" sz="3067" b="1" dirty="0">
                <a:latin typeface="Kruti Dev 010" pitchFamily="2" charset="0"/>
                <a:cs typeface="Times New Roman" panose="02020603050405020304" pitchFamily="18" charset="0"/>
              </a:rPr>
              <a:t> </a:t>
            </a:r>
            <a:r>
              <a:rPr lang="en-IN" sz="3067" b="1" dirty="0" err="1">
                <a:latin typeface="Kruti Dev 010" pitchFamily="2" charset="0"/>
                <a:cs typeface="Times New Roman" panose="02020603050405020304" pitchFamily="18" charset="0"/>
              </a:rPr>
              <a:t>fxjrk</a:t>
            </a:r>
            <a:r>
              <a:rPr lang="en-IN" sz="3067" b="1" dirty="0">
                <a:latin typeface="Kruti Dev 010" pitchFamily="2" charset="0"/>
                <a:cs typeface="Times New Roman" panose="02020603050405020304" pitchFamily="18" charset="0"/>
              </a:rPr>
              <a:t> </a:t>
            </a:r>
            <a:r>
              <a:rPr lang="en-IN" sz="3067" b="1" dirty="0" err="1">
                <a:latin typeface="Kruti Dev 010" pitchFamily="2" charset="0"/>
                <a:cs typeface="Times New Roman" panose="02020603050405020304" pitchFamily="18" charset="0"/>
              </a:rPr>
              <a:t>gSA</a:t>
            </a:r>
            <a:endParaRPr lang="en-IN" sz="3067" b="1" dirty="0">
              <a:latin typeface="Times New Roman" panose="02020603050405020304" pitchFamily="18" charset="0"/>
              <a:cs typeface="Times New Roman" panose="02020603050405020304" pitchFamily="18" charset="0"/>
            </a:endParaRPr>
          </a:p>
          <a:p>
            <a:r>
              <a:rPr lang="en-IN" sz="3067" b="1" dirty="0">
                <a:latin typeface="Times New Roman" panose="02020603050405020304" pitchFamily="18" charset="0"/>
                <a:cs typeface="Times New Roman" panose="02020603050405020304" pitchFamily="18" charset="0"/>
              </a:rPr>
              <a:t>(c) falls towards or away from the vehicle / </a:t>
            </a:r>
            <a:r>
              <a:rPr lang="en-IN" sz="3067" b="1" dirty="0" err="1">
                <a:latin typeface="Kruti Dev 010" pitchFamily="2" charset="0"/>
                <a:cs typeface="Times New Roman" panose="02020603050405020304" pitchFamily="18" charset="0"/>
              </a:rPr>
              <a:t>xkM+h</a:t>
            </a:r>
            <a:r>
              <a:rPr lang="en-IN" sz="3067" b="1" dirty="0">
                <a:latin typeface="Kruti Dev 010" pitchFamily="2" charset="0"/>
                <a:cs typeface="Times New Roman" panose="02020603050405020304" pitchFamily="18" charset="0"/>
              </a:rPr>
              <a:t> dh </a:t>
            </a:r>
            <a:r>
              <a:rPr lang="en-IN" sz="3067" b="1" dirty="0" err="1">
                <a:latin typeface="Kruti Dev 010" pitchFamily="2" charset="0"/>
                <a:cs typeface="Times New Roman" panose="02020603050405020304" pitchFamily="18" charset="0"/>
              </a:rPr>
              <a:t>vksj</a:t>
            </a:r>
            <a:r>
              <a:rPr lang="en-IN" sz="3067" b="1" dirty="0">
                <a:latin typeface="Kruti Dev 010" pitchFamily="2" charset="0"/>
                <a:cs typeface="Times New Roman" panose="02020603050405020304" pitchFamily="18" charset="0"/>
              </a:rPr>
              <a:t> ;k </a:t>
            </a:r>
            <a:r>
              <a:rPr lang="en-IN" sz="3067" b="1" dirty="0" err="1">
                <a:latin typeface="Kruti Dev 010" pitchFamily="2" charset="0"/>
                <a:cs typeface="Times New Roman" panose="02020603050405020304" pitchFamily="18" charset="0"/>
              </a:rPr>
              <a:t>mlls</a:t>
            </a:r>
            <a:r>
              <a:rPr lang="en-IN" sz="3067" b="1" dirty="0">
                <a:latin typeface="Kruti Dev 010" pitchFamily="2" charset="0"/>
                <a:cs typeface="Times New Roman" panose="02020603050405020304" pitchFamily="18" charset="0"/>
              </a:rPr>
              <a:t> </a:t>
            </a:r>
            <a:r>
              <a:rPr lang="en-IN" sz="3067" b="1" dirty="0" err="1">
                <a:latin typeface="Kruti Dev 010" pitchFamily="2" charset="0"/>
                <a:cs typeface="Times New Roman" panose="02020603050405020304" pitchFamily="18" charset="0"/>
              </a:rPr>
              <a:t>nwj</a:t>
            </a:r>
            <a:r>
              <a:rPr lang="en-IN" sz="3067" b="1" dirty="0">
                <a:latin typeface="Kruti Dev 010" pitchFamily="2" charset="0"/>
                <a:cs typeface="Times New Roman" panose="02020603050405020304" pitchFamily="18" charset="0"/>
              </a:rPr>
              <a:t> </a:t>
            </a:r>
            <a:r>
              <a:rPr lang="en-IN" sz="3067" b="1" dirty="0" err="1">
                <a:latin typeface="Kruti Dev 010" pitchFamily="2" charset="0"/>
                <a:cs typeface="Times New Roman" panose="02020603050405020304" pitchFamily="18" charset="0"/>
              </a:rPr>
              <a:t>fxj</a:t>
            </a:r>
            <a:r>
              <a:rPr lang="en-IN" sz="3067" b="1" dirty="0">
                <a:latin typeface="Kruti Dev 010" pitchFamily="2" charset="0"/>
                <a:cs typeface="Times New Roman" panose="02020603050405020304" pitchFamily="18" charset="0"/>
              </a:rPr>
              <a:t> </a:t>
            </a:r>
            <a:r>
              <a:rPr lang="en-IN" sz="3067" b="1" dirty="0" err="1">
                <a:latin typeface="Kruti Dev 010" pitchFamily="2" charset="0"/>
                <a:cs typeface="Times New Roman" panose="02020603050405020304" pitchFamily="18" charset="0"/>
              </a:rPr>
              <a:t>iM+rk</a:t>
            </a:r>
            <a:r>
              <a:rPr lang="en-IN" sz="3067" b="1" dirty="0">
                <a:latin typeface="Kruti Dev 010" pitchFamily="2" charset="0"/>
                <a:cs typeface="Times New Roman" panose="02020603050405020304" pitchFamily="18" charset="0"/>
              </a:rPr>
              <a:t> </a:t>
            </a:r>
            <a:r>
              <a:rPr lang="en-IN" sz="3067" b="1" dirty="0" err="1">
                <a:latin typeface="Kruti Dev 010" pitchFamily="2" charset="0"/>
                <a:cs typeface="Times New Roman" panose="02020603050405020304" pitchFamily="18" charset="0"/>
              </a:rPr>
              <a:t>gSA</a:t>
            </a:r>
            <a:endParaRPr lang="en-IN" sz="3067" b="1" dirty="0">
              <a:latin typeface="Kruti Dev 010" pitchFamily="2" charset="0"/>
              <a:cs typeface="Times New Roman" panose="02020603050405020304" pitchFamily="18" charset="0"/>
            </a:endParaRPr>
          </a:p>
          <a:p>
            <a:r>
              <a:rPr lang="en-IN" sz="3067" b="1" dirty="0">
                <a:latin typeface="Times New Roman" panose="02020603050405020304" pitchFamily="18" charset="0"/>
                <a:cs typeface="Times New Roman" panose="02020603050405020304" pitchFamily="18" charset="0"/>
              </a:rPr>
              <a:t>(d) falls towards or away from the train depending on the speed of the train depending on the speed of the train  / </a:t>
            </a:r>
            <a:r>
              <a:rPr lang="en-IN" sz="3067" b="1" dirty="0" err="1">
                <a:latin typeface="Kruti Dev 010" pitchFamily="2" charset="0"/>
                <a:cs typeface="Times New Roman" panose="02020603050405020304" pitchFamily="18" charset="0"/>
              </a:rPr>
              <a:t>xkM+h</a:t>
            </a:r>
            <a:r>
              <a:rPr lang="en-IN" sz="3067" b="1" dirty="0">
                <a:latin typeface="Kruti Dev 010" pitchFamily="2" charset="0"/>
                <a:cs typeface="Times New Roman" panose="02020603050405020304" pitchFamily="18" charset="0"/>
              </a:rPr>
              <a:t> dh </a:t>
            </a:r>
            <a:r>
              <a:rPr lang="en-IN" sz="3067" b="1" dirty="0" err="1">
                <a:latin typeface="Kruti Dev 010" pitchFamily="2" charset="0"/>
                <a:cs typeface="Times New Roman" panose="02020603050405020304" pitchFamily="18" charset="0"/>
              </a:rPr>
              <a:t>vksj</a:t>
            </a:r>
            <a:r>
              <a:rPr lang="en-IN" sz="3067" b="1" dirty="0">
                <a:latin typeface="Kruti Dev 010" pitchFamily="2" charset="0"/>
                <a:cs typeface="Times New Roman" panose="02020603050405020304" pitchFamily="18" charset="0"/>
              </a:rPr>
              <a:t> ;k </a:t>
            </a:r>
            <a:r>
              <a:rPr lang="en-IN" sz="3067" b="1" dirty="0" err="1">
                <a:latin typeface="Kruti Dev 010" pitchFamily="2" charset="0"/>
                <a:cs typeface="Times New Roman" panose="02020603050405020304" pitchFamily="18" charset="0"/>
              </a:rPr>
              <a:t>mlls</a:t>
            </a:r>
            <a:r>
              <a:rPr lang="en-IN" sz="3067" b="1" dirty="0">
                <a:latin typeface="Kruti Dev 010" pitchFamily="2" charset="0"/>
                <a:cs typeface="Times New Roman" panose="02020603050405020304" pitchFamily="18" charset="0"/>
              </a:rPr>
              <a:t> </a:t>
            </a:r>
            <a:r>
              <a:rPr lang="en-IN" sz="3067" b="1" dirty="0" err="1">
                <a:latin typeface="Kruti Dev 010" pitchFamily="2" charset="0"/>
                <a:cs typeface="Times New Roman" panose="02020603050405020304" pitchFamily="18" charset="0"/>
              </a:rPr>
              <a:t>nwj</a:t>
            </a:r>
            <a:r>
              <a:rPr lang="en-IN" sz="3067" b="1" dirty="0">
                <a:latin typeface="Kruti Dev 010" pitchFamily="2" charset="0"/>
                <a:cs typeface="Times New Roman" panose="02020603050405020304" pitchFamily="18" charset="0"/>
              </a:rPr>
              <a:t> </a:t>
            </a:r>
            <a:r>
              <a:rPr lang="en-IN" sz="3067" b="1" dirty="0" err="1">
                <a:latin typeface="Kruti Dev 010" pitchFamily="2" charset="0"/>
                <a:cs typeface="Times New Roman" panose="02020603050405020304" pitchFamily="18" charset="0"/>
              </a:rPr>
              <a:t>fxj</a:t>
            </a:r>
            <a:r>
              <a:rPr lang="en-IN" sz="3067" b="1" dirty="0">
                <a:latin typeface="Kruti Dev 010" pitchFamily="2" charset="0"/>
                <a:cs typeface="Times New Roman" panose="02020603050405020304" pitchFamily="18" charset="0"/>
              </a:rPr>
              <a:t> </a:t>
            </a:r>
            <a:r>
              <a:rPr lang="en-IN" sz="3067" b="1" dirty="0" err="1">
                <a:latin typeface="Kruti Dev 010" pitchFamily="2" charset="0"/>
                <a:cs typeface="Times New Roman" panose="02020603050405020304" pitchFamily="18" charset="0"/>
              </a:rPr>
              <a:t>iM+rk</a:t>
            </a:r>
            <a:r>
              <a:rPr lang="en-IN" sz="3067" b="1" dirty="0">
                <a:latin typeface="Kruti Dev 010" pitchFamily="2" charset="0"/>
                <a:cs typeface="Times New Roman" panose="02020603050405020304" pitchFamily="18" charset="0"/>
              </a:rPr>
              <a:t> </a:t>
            </a:r>
            <a:r>
              <a:rPr lang="en-IN" sz="3067" b="1" dirty="0" err="1">
                <a:latin typeface="Kruti Dev 010" pitchFamily="2" charset="0"/>
                <a:cs typeface="Times New Roman" panose="02020603050405020304" pitchFamily="18" charset="0"/>
              </a:rPr>
              <a:t>gSA</a:t>
            </a:r>
            <a:r>
              <a:rPr lang="en-IN" sz="3067" b="1" dirty="0">
                <a:latin typeface="Kruti Dev 010" pitchFamily="2" charset="0"/>
                <a:cs typeface="Times New Roman" panose="02020603050405020304" pitchFamily="18" charset="0"/>
              </a:rPr>
              <a:t> </a:t>
            </a:r>
            <a:r>
              <a:rPr lang="en-IN" sz="3067" b="1" dirty="0" err="1">
                <a:latin typeface="Kruti Dev 010" pitchFamily="2" charset="0"/>
                <a:cs typeface="Times New Roman" panose="02020603050405020304" pitchFamily="18" charset="0"/>
              </a:rPr>
              <a:t>tks</a:t>
            </a:r>
            <a:r>
              <a:rPr lang="en-IN" sz="3067" b="1" dirty="0">
                <a:latin typeface="Kruti Dev 010" pitchFamily="2" charset="0"/>
                <a:cs typeface="Times New Roman" panose="02020603050405020304" pitchFamily="18" charset="0"/>
              </a:rPr>
              <a:t> </a:t>
            </a:r>
            <a:r>
              <a:rPr lang="en-IN" sz="3067" b="1" dirty="0" err="1">
                <a:latin typeface="Kruti Dev 010" pitchFamily="2" charset="0"/>
                <a:cs typeface="Times New Roman" panose="02020603050405020304" pitchFamily="18" charset="0"/>
              </a:rPr>
              <a:t>xkM+h</a:t>
            </a:r>
            <a:r>
              <a:rPr lang="en-IN" sz="3067" b="1" dirty="0">
                <a:latin typeface="Kruti Dev 010" pitchFamily="2" charset="0"/>
                <a:cs typeface="Times New Roman" panose="02020603050405020304" pitchFamily="18" charset="0"/>
              </a:rPr>
              <a:t> dh </a:t>
            </a:r>
            <a:r>
              <a:rPr lang="en-IN" sz="3067" b="1" dirty="0" err="1">
                <a:latin typeface="Kruti Dev 010" pitchFamily="2" charset="0"/>
                <a:cs typeface="Times New Roman" panose="02020603050405020304" pitchFamily="18" charset="0"/>
              </a:rPr>
              <a:t>pky</a:t>
            </a:r>
            <a:r>
              <a:rPr lang="en-IN" sz="3067" b="1" dirty="0">
                <a:latin typeface="Kruti Dev 010" pitchFamily="2" charset="0"/>
                <a:cs typeface="Times New Roman" panose="02020603050405020304" pitchFamily="18" charset="0"/>
              </a:rPr>
              <a:t> </a:t>
            </a:r>
            <a:r>
              <a:rPr lang="en-IN" sz="3067" b="1" dirty="0" err="1">
                <a:latin typeface="Kruti Dev 010" pitchFamily="2" charset="0"/>
                <a:cs typeface="Times New Roman" panose="02020603050405020304" pitchFamily="18" charset="0"/>
              </a:rPr>
              <a:t>ij</a:t>
            </a:r>
            <a:r>
              <a:rPr lang="en-IN" sz="3067" b="1" dirty="0">
                <a:latin typeface="Kruti Dev 010" pitchFamily="2" charset="0"/>
                <a:cs typeface="Times New Roman" panose="02020603050405020304" pitchFamily="18" charset="0"/>
              </a:rPr>
              <a:t> </a:t>
            </a:r>
            <a:r>
              <a:rPr lang="en-IN" sz="3067" b="1" dirty="0" err="1">
                <a:latin typeface="Kruti Dev 010" pitchFamily="2" charset="0"/>
                <a:cs typeface="Times New Roman" panose="02020603050405020304" pitchFamily="18" charset="0"/>
              </a:rPr>
              <a:t>fuHkZj</a:t>
            </a:r>
            <a:r>
              <a:rPr lang="en-IN" sz="3067" b="1" dirty="0">
                <a:latin typeface="Kruti Dev 010" pitchFamily="2" charset="0"/>
                <a:cs typeface="Times New Roman" panose="02020603050405020304" pitchFamily="18" charset="0"/>
              </a:rPr>
              <a:t> </a:t>
            </a:r>
            <a:r>
              <a:rPr lang="en-IN" sz="3067" b="1" dirty="0" err="1">
                <a:latin typeface="Kruti Dev 010" pitchFamily="2" charset="0"/>
                <a:cs typeface="Times New Roman" panose="02020603050405020304" pitchFamily="18" charset="0"/>
              </a:rPr>
              <a:t>jgrk</a:t>
            </a:r>
            <a:r>
              <a:rPr lang="en-IN" sz="3067" b="1" dirty="0">
                <a:latin typeface="Kruti Dev 010" pitchFamily="2" charset="0"/>
                <a:cs typeface="Times New Roman" panose="02020603050405020304" pitchFamily="18" charset="0"/>
              </a:rPr>
              <a:t> </a:t>
            </a:r>
            <a:r>
              <a:rPr lang="en-IN" sz="3067" b="1" dirty="0" err="1">
                <a:latin typeface="Kruti Dev 010" pitchFamily="2" charset="0"/>
                <a:cs typeface="Times New Roman" panose="02020603050405020304" pitchFamily="18" charset="0"/>
              </a:rPr>
              <a:t>gSA</a:t>
            </a:r>
            <a:endParaRPr lang="en-IN" sz="3067"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4304771"/>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559189" y="1131258"/>
                <a:ext cx="11752732" cy="4031873"/>
              </a:xfrm>
              <a:prstGeom prst="rect">
                <a:avLst/>
              </a:prstGeom>
              <a:noFill/>
            </p:spPr>
            <p:txBody>
              <a:bodyPr wrap="square" rtlCol="0">
                <a:spAutoFit/>
              </a:bodyPr>
              <a:lstStyle/>
              <a:p>
                <a:r>
                  <a:rPr lang="en-US" sz="3200" b="1" dirty="0">
                    <a:solidFill>
                      <a:srgbClr val="FFFF00"/>
                    </a:solidFill>
                    <a:latin typeface="Kruti Dev 010" pitchFamily="2" charset="0"/>
                    <a:cs typeface="Times New Roman" panose="02020603050405020304" pitchFamily="18" charset="0"/>
                  </a:rPr>
                  <a:t>ok</a:t>
                </a:r>
                <a:r>
                  <a:rPr lang="en-US" sz="3200" b="1" dirty="0" err="1">
                    <a:solidFill>
                      <a:srgbClr val="FFFF00"/>
                    </a:solidFill>
                    <a:latin typeface="Kruti Dev 010" pitchFamily="2" charset="0"/>
                    <a:cs typeface="Times New Roman" panose="02020603050405020304" pitchFamily="18" charset="0"/>
                  </a:rPr>
                  <a:t>;q</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esa</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izpdzh</a:t>
                </a:r>
                <a:r>
                  <a:rPr lang="en-US" sz="3200" b="1" dirty="0">
                    <a:solidFill>
                      <a:srgbClr val="FFFF00"/>
                    </a:solidFill>
                    <a:latin typeface="Kruti Dev 010" pitchFamily="2" charset="0"/>
                    <a:cs typeface="Times New Roman" panose="02020603050405020304" pitchFamily="18" charset="0"/>
                  </a:rPr>
                  <a:t> </a:t>
                </a:r>
                <a14:m>
                  <m:oMath xmlns:m="http://schemas.openxmlformats.org/officeDocument/2006/math">
                    <m:r>
                      <a:rPr lang="en-US" sz="3200" b="1">
                        <a:solidFill>
                          <a:srgbClr val="FFFF00"/>
                        </a:solidFill>
                        <a:latin typeface="Cambria Math"/>
                        <a:cs typeface="Times New Roman" panose="02020603050405020304" pitchFamily="18" charset="0"/>
                      </a:rPr>
                      <m:t>(</m:t>
                    </m:r>
                    <m:r>
                      <a:rPr lang="en-US" sz="3200" b="1">
                        <a:solidFill>
                          <a:srgbClr val="FFFF00"/>
                        </a:solidFill>
                        <a:latin typeface="Cambria Math"/>
                        <a:cs typeface="Times New Roman" panose="02020603050405020304" pitchFamily="18" charset="0"/>
                      </a:rPr>
                      <m:t>𝐒𝐩𝐢𝐧𝐧𝐢𝐧𝐠</m:t>
                    </m:r>
                    <m:r>
                      <a:rPr lang="en-US" sz="3200" b="1">
                        <a:solidFill>
                          <a:srgbClr val="FFFF00"/>
                        </a:solidFill>
                        <a:latin typeface="Cambria Math"/>
                        <a:cs typeface="Times New Roman" panose="02020603050405020304" pitchFamily="18" charset="0"/>
                      </a:rPr>
                      <m:t>)</m:t>
                    </m:r>
                  </m:oMath>
                </a14:m>
                <a:r>
                  <a:rPr lang="en-IN" sz="3200" b="1" dirty="0">
                    <a:solidFill>
                      <a:srgbClr val="FFFF00"/>
                    </a:solidFill>
                    <a:latin typeface="Times New Roman" panose="02020603050405020304" pitchFamily="18" charset="0"/>
                    <a:cs typeface="Times New Roman" panose="02020603050405020304" pitchFamily="18" charset="0"/>
                  </a:rPr>
                  <a:t> </a:t>
                </a:r>
                <a:r>
                  <a:rPr lang="en-IN" sz="3200" b="1" dirty="0" err="1">
                    <a:solidFill>
                      <a:srgbClr val="FFFF00"/>
                    </a:solidFill>
                    <a:latin typeface="Kruti Dev 010" pitchFamily="2" charset="0"/>
                    <a:cs typeface="Times New Roman" panose="02020603050405020304" pitchFamily="18" charset="0"/>
                  </a:rPr>
                  <a:t>fØdsV</a:t>
                </a:r>
                <a:r>
                  <a:rPr lang="en-IN" sz="3200" b="1" dirty="0">
                    <a:solidFill>
                      <a:srgbClr val="FFFF00"/>
                    </a:solidFill>
                    <a:latin typeface="Kruti Dev 010" pitchFamily="2" charset="0"/>
                    <a:cs typeface="Times New Roman" panose="02020603050405020304" pitchFamily="18" charset="0"/>
                  </a:rPr>
                  <a:t> </a:t>
                </a:r>
                <a:r>
                  <a:rPr lang="en-IN" sz="3200" b="1" dirty="0" err="1">
                    <a:solidFill>
                      <a:srgbClr val="FFFF00"/>
                    </a:solidFill>
                    <a:latin typeface="Kruti Dev 010" pitchFamily="2" charset="0"/>
                    <a:cs typeface="Times New Roman" panose="02020603050405020304" pitchFamily="18" charset="0"/>
                  </a:rPr>
                  <a:t>ckWy</a:t>
                </a:r>
                <a:r>
                  <a:rPr lang="en-IN" sz="3200" b="1" dirty="0">
                    <a:solidFill>
                      <a:srgbClr val="FFFF00"/>
                    </a:solidFill>
                    <a:latin typeface="Kruti Dev 010" pitchFamily="2" charset="0"/>
                    <a:cs typeface="Times New Roman" panose="02020603050405020304" pitchFamily="18" charset="0"/>
                  </a:rPr>
                  <a:t> ds </a:t>
                </a:r>
                <a:r>
                  <a:rPr lang="en-IN" sz="3200" b="1" dirty="0" err="1">
                    <a:solidFill>
                      <a:srgbClr val="FFFF00"/>
                    </a:solidFill>
                    <a:latin typeface="Kruti Dev 010" pitchFamily="2" charset="0"/>
                    <a:cs typeface="Times New Roman" panose="02020603050405020304" pitchFamily="18" charset="0"/>
                  </a:rPr>
                  <a:t>nksyu</a:t>
                </a:r>
                <a:r>
                  <a:rPr lang="en-IN" sz="3200" b="1" dirty="0">
                    <a:solidFill>
                      <a:srgbClr val="FFFF00"/>
                    </a:solidFill>
                    <a:latin typeface="Kruti Dev 010" pitchFamily="2" charset="0"/>
                    <a:cs typeface="Times New Roman" panose="02020603050405020304" pitchFamily="18" charset="0"/>
                  </a:rPr>
                  <a:t> dh </a:t>
                </a:r>
                <a:r>
                  <a:rPr lang="en-IN" sz="3200" b="1" dirty="0" err="1">
                    <a:solidFill>
                      <a:srgbClr val="FFFF00"/>
                    </a:solidFill>
                    <a:latin typeface="Kruti Dev 010" pitchFamily="2" charset="0"/>
                    <a:cs typeface="Times New Roman" panose="02020603050405020304" pitchFamily="18" charset="0"/>
                  </a:rPr>
                  <a:t>O;k</a:t>
                </a:r>
                <a:r>
                  <a:rPr lang="en-IN" sz="3200" b="1" dirty="0">
                    <a:solidFill>
                      <a:srgbClr val="FFFF00"/>
                    </a:solidFill>
                    <a:latin typeface="Kruti Dev 010" pitchFamily="2" charset="0"/>
                    <a:cs typeface="Times New Roman" panose="02020603050405020304" pitchFamily="18" charset="0"/>
                  </a:rPr>
                  <a:t>[;k dh </a:t>
                </a:r>
                <a:r>
                  <a:rPr lang="en-IN" sz="3200" b="1" dirty="0" err="1">
                    <a:solidFill>
                      <a:srgbClr val="FFFF00"/>
                    </a:solidFill>
                    <a:latin typeface="Kruti Dev 010" pitchFamily="2" charset="0"/>
                    <a:cs typeface="Times New Roman" panose="02020603050405020304" pitchFamily="18" charset="0"/>
                  </a:rPr>
                  <a:t>tk</a:t>
                </a:r>
                <a:r>
                  <a:rPr lang="en-IN" sz="3200" b="1" dirty="0">
                    <a:solidFill>
                      <a:srgbClr val="FFFF00"/>
                    </a:solidFill>
                    <a:latin typeface="Kruti Dev 010" pitchFamily="2" charset="0"/>
                    <a:cs typeface="Times New Roman" panose="02020603050405020304" pitchFamily="18" charset="0"/>
                  </a:rPr>
                  <a:t> </a:t>
                </a:r>
                <a:r>
                  <a:rPr lang="en-IN" sz="3200" b="1" dirty="0" err="1">
                    <a:solidFill>
                      <a:srgbClr val="FFFF00"/>
                    </a:solidFill>
                    <a:latin typeface="Kruti Dev 010" pitchFamily="2" charset="0"/>
                    <a:cs typeface="Times New Roman" panose="02020603050405020304" pitchFamily="18" charset="0"/>
                  </a:rPr>
                  <a:t>ldrh</a:t>
                </a:r>
                <a:r>
                  <a:rPr lang="en-IN" sz="3200" b="1" dirty="0">
                    <a:solidFill>
                      <a:srgbClr val="FFFF00"/>
                    </a:solidFill>
                    <a:latin typeface="Kruti Dev 010" pitchFamily="2" charset="0"/>
                    <a:cs typeface="Times New Roman" panose="02020603050405020304" pitchFamily="18" charset="0"/>
                  </a:rPr>
                  <a:t> </a:t>
                </a:r>
                <a:r>
                  <a:rPr lang="en-IN" sz="3200" b="1" dirty="0" err="1">
                    <a:solidFill>
                      <a:srgbClr val="FFFF00"/>
                    </a:solidFill>
                    <a:latin typeface="Kruti Dev 010" pitchFamily="2" charset="0"/>
                    <a:cs typeface="Times New Roman" panose="02020603050405020304" pitchFamily="18" charset="0"/>
                  </a:rPr>
                  <a:t>gSA</a:t>
                </a:r>
                <a:endParaRPr lang="en-IN" sz="3200" b="1" dirty="0">
                  <a:solidFill>
                    <a:srgbClr val="FFFF00"/>
                  </a:solidFill>
                  <a:latin typeface="Times New Roman" panose="02020603050405020304" pitchFamily="18" charset="0"/>
                  <a:cs typeface="Times New Roman" panose="02020603050405020304" pitchFamily="18" charset="0"/>
                </a:endParaRPr>
              </a:p>
              <a:p>
                <a:r>
                  <a:rPr lang="en-US" sz="3200" b="1" dirty="0">
                    <a:solidFill>
                      <a:srgbClr val="FFFF00"/>
                    </a:solidFill>
                    <a:latin typeface="Times New Roman" panose="02020603050405020304" pitchFamily="18" charset="0"/>
                    <a:cs typeface="Times New Roman" panose="02020603050405020304" pitchFamily="18" charset="0"/>
                  </a:rPr>
                  <a:t>The oscillations of a cricket ball in air can be explained by </a:t>
                </a:r>
              </a:p>
              <a:p>
                <a:r>
                  <a:rPr lang="en-IN" sz="3200" b="1" dirty="0">
                    <a:latin typeface="Times New Roman" panose="02020603050405020304" pitchFamily="18" charset="0"/>
                    <a:cs typeface="Times New Roman" panose="02020603050405020304" pitchFamily="18" charset="0"/>
                  </a:rPr>
                  <a:t>(a) On the basis of Bernoulli’s theorem/ </a:t>
                </a:r>
                <a:r>
                  <a:rPr lang="en-IN" sz="3200" b="1" dirty="0" err="1">
                    <a:latin typeface="Kruti Dev 010" pitchFamily="2" charset="0"/>
                    <a:cs typeface="Times New Roman" panose="02020603050405020304" pitchFamily="18" charset="0"/>
                  </a:rPr>
                  <a:t>cjukSyh</a:t>
                </a:r>
                <a:r>
                  <a:rPr lang="en-IN" sz="3200" b="1" dirty="0">
                    <a:latin typeface="Kruti Dev 010" pitchFamily="2" charset="0"/>
                    <a:cs typeface="Times New Roman" panose="02020603050405020304" pitchFamily="18" charset="0"/>
                  </a:rPr>
                  <a:t> ds </a:t>
                </a:r>
                <a:r>
                  <a:rPr lang="en-IN" sz="3200" b="1" dirty="0" err="1">
                    <a:latin typeface="Kruti Dev 010" pitchFamily="2" charset="0"/>
                    <a:cs typeface="Times New Roman" panose="02020603050405020304" pitchFamily="18" charset="0"/>
                  </a:rPr>
                  <a:t>izes</a:t>
                </a:r>
                <a:r>
                  <a:rPr lang="en-IN" sz="3200" b="1" dirty="0">
                    <a:latin typeface="Kruti Dev 010" pitchFamily="2" charset="0"/>
                    <a:cs typeface="Times New Roman" panose="02020603050405020304" pitchFamily="18" charset="0"/>
                  </a:rPr>
                  <a:t>; ds </a:t>
                </a:r>
                <a:r>
                  <a:rPr lang="en-IN" sz="3200" b="1" dirty="0" err="1">
                    <a:latin typeface="Kruti Dev 010" pitchFamily="2" charset="0"/>
                    <a:cs typeface="Times New Roman" panose="02020603050405020304" pitchFamily="18" charset="0"/>
                  </a:rPr>
                  <a:t>vk</a:t>
                </a:r>
                <a:r>
                  <a:rPr lang="en-IN" sz="3200" b="1" dirty="0">
                    <a:latin typeface="Kruti Dev 010" pitchFamily="2" charset="0"/>
                    <a:cs typeface="Times New Roman" panose="02020603050405020304" pitchFamily="18" charset="0"/>
                  </a:rPr>
                  <a:t>/</a:t>
                </a:r>
                <a:r>
                  <a:rPr lang="en-IN" sz="3200" b="1" dirty="0" err="1">
                    <a:latin typeface="Kruti Dev 010" pitchFamily="2" charset="0"/>
                    <a:cs typeface="Times New Roman" panose="02020603050405020304" pitchFamily="18" charset="0"/>
                  </a:rPr>
                  <a:t>kkj</a:t>
                </a:r>
                <a:endParaRPr lang="en-IN" sz="3200" b="1" dirty="0">
                  <a:latin typeface="Times New Roman" panose="02020603050405020304" pitchFamily="18"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(b) on the basis of disturbance created by the wind / </a:t>
                </a:r>
              </a:p>
              <a:p>
                <a:r>
                  <a:rPr lang="en-IN" sz="3200" b="1" dirty="0" err="1">
                    <a:latin typeface="Kruti Dev 010" pitchFamily="2" charset="0"/>
                    <a:cs typeface="Times New Roman" panose="02020603050405020304" pitchFamily="18" charset="0"/>
                  </a:rPr>
                  <a:t>iou</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kjk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iSnk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fd</a:t>
                </a:r>
                <a:r>
                  <a:rPr lang="en-IN" sz="3200" b="1" dirty="0">
                    <a:latin typeface="Kruti Dev 010" pitchFamily="2" charset="0"/>
                    <a:cs typeface="Times New Roman" panose="02020603050405020304" pitchFamily="18" charset="0"/>
                  </a:rPr>
                  <a:t>, x, </a:t>
                </a:r>
                <a:r>
                  <a:rPr lang="en-IN" sz="3200" b="1" dirty="0" err="1">
                    <a:latin typeface="Kruti Dev 010" pitchFamily="2" charset="0"/>
                    <a:cs typeface="Times New Roman" panose="02020603050405020304" pitchFamily="18" charset="0"/>
                  </a:rPr>
                  <a:t>iz</a:t>
                </a:r>
                <a:r>
                  <a:rPr lang="en-IN" sz="3200" b="1" dirty="0">
                    <a:latin typeface="Kruti Dev 010" pitchFamily="2" charset="0"/>
                    <a:cs typeface="Times New Roman" panose="02020603050405020304" pitchFamily="18" charset="0"/>
                  </a:rPr>
                  <a:t>{</a:t>
                </a:r>
                <a:r>
                  <a:rPr lang="en-IN" sz="3200" b="1" dirty="0" err="1">
                    <a:latin typeface="Kruti Dev 010" pitchFamily="2" charset="0"/>
                    <a:cs typeface="Times New Roman" panose="02020603050405020304" pitchFamily="18" charset="0"/>
                  </a:rPr>
                  <a:t>kksHk</a:t>
                </a:r>
                <a:r>
                  <a:rPr lang="en-IN" sz="3200" b="1" dirty="0">
                    <a:latin typeface="Kruti Dev 010" pitchFamily="2" charset="0"/>
                    <a:cs typeface="Times New Roman" panose="02020603050405020304" pitchFamily="18" charset="0"/>
                  </a:rPr>
                  <a:t> ds </a:t>
                </a:r>
                <a:r>
                  <a:rPr lang="en-IN" sz="3200" b="1" dirty="0" err="1">
                    <a:latin typeface="Kruti Dev 010" pitchFamily="2" charset="0"/>
                    <a:cs typeface="Times New Roman" panose="02020603050405020304" pitchFamily="18" charset="0"/>
                  </a:rPr>
                  <a:t>vk</a:t>
                </a:r>
                <a:r>
                  <a:rPr lang="en-IN" sz="3200" b="1" dirty="0">
                    <a:latin typeface="Kruti Dev 010" pitchFamily="2" charset="0"/>
                    <a:cs typeface="Times New Roman" panose="02020603050405020304" pitchFamily="18" charset="0"/>
                  </a:rPr>
                  <a:t>/</a:t>
                </a:r>
                <a:r>
                  <a:rPr lang="en-IN" sz="3200" b="1" dirty="0" err="1">
                    <a:latin typeface="Kruti Dev 010" pitchFamily="2" charset="0"/>
                    <a:cs typeface="Times New Roman" panose="02020603050405020304" pitchFamily="18" charset="0"/>
                  </a:rPr>
                  <a:t>kkj</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ij</a:t>
                </a:r>
                <a:endParaRPr lang="en-IN" sz="3200" b="1" dirty="0">
                  <a:latin typeface="Times New Roman" panose="02020603050405020304" pitchFamily="18"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(c) on the basis of buoyancy/ </a:t>
                </a:r>
                <a:r>
                  <a:rPr lang="en-IN" sz="3200" b="1" dirty="0" err="1">
                    <a:latin typeface="Kruti Dev 010" pitchFamily="2" charset="0"/>
                    <a:cs typeface="Times New Roman" panose="02020603050405020304" pitchFamily="18" charset="0"/>
                  </a:rPr>
                  <a:t>ok;q</a:t>
                </a:r>
                <a:r>
                  <a:rPr lang="en-IN" sz="3200" b="1" dirty="0">
                    <a:latin typeface="Kruti Dev 010" pitchFamily="2" charset="0"/>
                    <a:cs typeface="Times New Roman" panose="02020603050405020304" pitchFamily="18" charset="0"/>
                  </a:rPr>
                  <a:t> dh </a:t>
                </a:r>
                <a:r>
                  <a:rPr lang="en-IN" sz="3200" b="1" dirty="0" err="1">
                    <a:latin typeface="Kruti Dev 010" pitchFamily="2" charset="0"/>
                    <a:cs typeface="Times New Roman" panose="02020603050405020304" pitchFamily="18" charset="0"/>
                  </a:rPr>
                  <a:t>mRIykodrk</a:t>
                </a:r>
                <a:r>
                  <a:rPr lang="en-IN" sz="3200" b="1" dirty="0">
                    <a:latin typeface="Kruti Dev 010" pitchFamily="2" charset="0"/>
                    <a:cs typeface="Times New Roman" panose="02020603050405020304" pitchFamily="18" charset="0"/>
                  </a:rPr>
                  <a:t> ds </a:t>
                </a:r>
                <a:r>
                  <a:rPr lang="en-IN" sz="3200" b="1" dirty="0" err="1">
                    <a:latin typeface="Kruti Dev 010" pitchFamily="2" charset="0"/>
                    <a:cs typeface="Times New Roman" panose="02020603050405020304" pitchFamily="18" charset="0"/>
                  </a:rPr>
                  <a:t>vk</a:t>
                </a:r>
                <a:r>
                  <a:rPr lang="en-IN" sz="3200" b="1" dirty="0">
                    <a:latin typeface="Kruti Dev 010" pitchFamily="2" charset="0"/>
                    <a:cs typeface="Times New Roman" panose="02020603050405020304" pitchFamily="18" charset="0"/>
                  </a:rPr>
                  <a:t>/</a:t>
                </a:r>
                <a:r>
                  <a:rPr lang="en-IN" sz="3200" b="1" dirty="0" err="1">
                    <a:latin typeface="Kruti Dev 010" pitchFamily="2" charset="0"/>
                    <a:cs typeface="Times New Roman" panose="02020603050405020304" pitchFamily="18" charset="0"/>
                  </a:rPr>
                  <a:t>kkj</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ij</a:t>
                </a:r>
                <a:endParaRPr lang="en-IN" sz="3200" b="1" dirty="0">
                  <a:latin typeface="Times New Roman" panose="02020603050405020304" pitchFamily="18"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(d) on the basis of sudden change in wind direction / </a:t>
                </a:r>
              </a:p>
              <a:p>
                <a:r>
                  <a:rPr lang="en-IN" sz="3200" b="1" dirty="0" err="1">
                    <a:latin typeface="Kruti Dev 010" pitchFamily="2" charset="0"/>
                    <a:cs typeface="Times New Roman" panose="02020603050405020304" pitchFamily="18" charset="0"/>
                  </a:rPr>
                  <a:t>iou</a:t>
                </a:r>
                <a:r>
                  <a:rPr lang="en-IN" sz="3200" b="1" dirty="0">
                    <a:latin typeface="Kruti Dev 010" pitchFamily="2" charset="0"/>
                    <a:cs typeface="Times New Roman" panose="02020603050405020304" pitchFamily="18" charset="0"/>
                  </a:rPr>
                  <a:t> dh </a:t>
                </a:r>
                <a:r>
                  <a:rPr lang="en-IN" sz="3200" b="1" dirty="0" err="1">
                    <a:latin typeface="Kruti Dev 010" pitchFamily="2" charset="0"/>
                    <a:cs typeface="Times New Roman" panose="02020603050405020304" pitchFamily="18" charset="0"/>
                  </a:rPr>
                  <a:t>fn”kk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esa</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vpkud</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ifjorZu</a:t>
                </a:r>
                <a:r>
                  <a:rPr lang="en-IN" sz="3200" b="1" dirty="0">
                    <a:latin typeface="Kruti Dev 010" pitchFamily="2" charset="0"/>
                    <a:cs typeface="Times New Roman" panose="02020603050405020304" pitchFamily="18" charset="0"/>
                  </a:rPr>
                  <a:t> ds </a:t>
                </a:r>
                <a:r>
                  <a:rPr lang="en-IN" sz="3200" b="1" dirty="0" err="1">
                    <a:latin typeface="Kruti Dev 010" pitchFamily="2" charset="0"/>
                    <a:cs typeface="Times New Roman" panose="02020603050405020304" pitchFamily="18" charset="0"/>
                  </a:rPr>
                  <a:t>vk</a:t>
                </a:r>
                <a:r>
                  <a:rPr lang="en-IN" sz="3200" b="1" dirty="0">
                    <a:latin typeface="Kruti Dev 010" pitchFamily="2" charset="0"/>
                    <a:cs typeface="Times New Roman" panose="02020603050405020304" pitchFamily="18" charset="0"/>
                  </a:rPr>
                  <a:t>/</a:t>
                </a:r>
                <a:r>
                  <a:rPr lang="en-IN" sz="3200" b="1" dirty="0" err="1">
                    <a:latin typeface="Kruti Dev 010" pitchFamily="2" charset="0"/>
                    <a:cs typeface="Times New Roman" panose="02020603050405020304" pitchFamily="18" charset="0"/>
                  </a:rPr>
                  <a:t>kkj</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ij</a:t>
                </a:r>
                <a:r>
                  <a:rPr lang="en-IN" sz="3200" b="1" dirty="0">
                    <a:latin typeface="Kruti Dev 010" pitchFamily="2" charset="0"/>
                    <a:cs typeface="Times New Roman" panose="02020603050405020304" pitchFamily="18" charset="0"/>
                  </a:rPr>
                  <a:t> </a:t>
                </a:r>
                <a:endParaRPr lang="en-IN" sz="3200" b="1" dirty="0">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59189" y="1131258"/>
                <a:ext cx="11752732" cy="4031873"/>
              </a:xfrm>
              <a:prstGeom prst="rect">
                <a:avLst/>
              </a:prstGeom>
              <a:blipFill>
                <a:blip r:embed="rId2"/>
                <a:stretch>
                  <a:fillRect l="-1349" t="-1815" b="-4236"/>
                </a:stretch>
              </a:blipFill>
            </p:spPr>
            <p:txBody>
              <a:bodyPr/>
              <a:lstStyle/>
              <a:p>
                <a:r>
                  <a:rPr lang="en-US">
                    <a:noFill/>
                  </a:rPr>
                  <a:t> </a:t>
                </a:r>
              </a:p>
            </p:txBody>
          </p:sp>
        </mc:Fallback>
      </mc:AlternateContent>
    </p:spTree>
    <p:extLst>
      <p:ext uri="{BB962C8B-B14F-4D97-AF65-F5344CB8AC3E}">
        <p14:creationId xmlns:p14="http://schemas.microsoft.com/office/powerpoint/2010/main" val="271250948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322002" y="808839"/>
            <a:ext cx="11752732" cy="3539046"/>
          </a:xfrm>
          <a:prstGeom prst="rect">
            <a:avLst/>
          </a:prstGeom>
          <a:noFill/>
        </p:spPr>
        <p:txBody>
          <a:bodyPr wrap="square" rtlCol="0">
            <a:spAutoFit/>
          </a:bodyPr>
          <a:lstStyle/>
          <a:p>
            <a:r>
              <a:rPr lang="en-US" sz="3733" b="1" dirty="0" err="1">
                <a:solidFill>
                  <a:srgbClr val="FFFF00"/>
                </a:solidFill>
                <a:latin typeface="Kruti Dev 010" pitchFamily="2" charset="0"/>
                <a:cs typeface="Times New Roman" panose="02020603050405020304" pitchFamily="18" charset="0"/>
              </a:rPr>
              <a:t>buesa</a:t>
            </a:r>
            <a:r>
              <a:rPr lang="en-US" sz="3733" b="1" dirty="0">
                <a:solidFill>
                  <a:srgbClr val="FFFF00"/>
                </a:solidFill>
                <a:latin typeface="Kruti Dev 010" pitchFamily="2" charset="0"/>
                <a:cs typeface="Times New Roman" panose="02020603050405020304" pitchFamily="18" charset="0"/>
              </a:rPr>
              <a:t> ls </a:t>
            </a:r>
            <a:r>
              <a:rPr lang="en-US" sz="3733" b="1" dirty="0" err="1">
                <a:solidFill>
                  <a:srgbClr val="FFFF00"/>
                </a:solidFill>
                <a:latin typeface="Kruti Dev 010" pitchFamily="2" charset="0"/>
                <a:cs typeface="Times New Roman" panose="02020603050405020304" pitchFamily="18" charset="0"/>
              </a:rPr>
              <a:t>dkSu</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cjukSyh</a:t>
            </a:r>
            <a:r>
              <a:rPr lang="en-US" sz="3733" b="1" dirty="0">
                <a:solidFill>
                  <a:srgbClr val="FFFF00"/>
                </a:solidFill>
                <a:latin typeface="Kruti Dev 010" pitchFamily="2" charset="0"/>
                <a:cs typeface="Times New Roman" panose="02020603050405020304" pitchFamily="18" charset="0"/>
              </a:rPr>
              <a:t> ds </a:t>
            </a:r>
            <a:r>
              <a:rPr lang="en-US" sz="3733" b="1" dirty="0" err="1">
                <a:solidFill>
                  <a:srgbClr val="FFFF00"/>
                </a:solidFill>
                <a:latin typeface="Kruti Dev 010" pitchFamily="2" charset="0"/>
                <a:cs typeface="Times New Roman" panose="02020603050405020304" pitchFamily="18" charset="0"/>
              </a:rPr>
              <a:t>fLk</a:t>
            </a:r>
            <a:r>
              <a:rPr lang="en-US" sz="3733" b="1" dirty="0">
                <a:solidFill>
                  <a:srgbClr val="FFFF00"/>
                </a:solidFill>
                <a:latin typeface="Kruti Dev 010" pitchFamily="2" charset="0"/>
                <a:cs typeface="Times New Roman" panose="02020603050405020304" pitchFamily="18" charset="0"/>
              </a:rPr>
              <a:t>)</a:t>
            </a:r>
            <a:r>
              <a:rPr lang="en-US" sz="3733" b="1" dirty="0" err="1">
                <a:solidFill>
                  <a:srgbClr val="FFFF00"/>
                </a:solidFill>
                <a:latin typeface="Kruti Dev 010" pitchFamily="2" charset="0"/>
                <a:cs typeface="Times New Roman" panose="02020603050405020304" pitchFamily="18" charset="0"/>
              </a:rPr>
              <a:t>kar</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ij</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dk;Z</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djrk</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gS</a:t>
            </a:r>
            <a:r>
              <a:rPr lang="en-US" sz="3733" b="1" dirty="0">
                <a:solidFill>
                  <a:srgbClr val="FFFF00"/>
                </a:solidFill>
                <a:latin typeface="Kruti Dev 010" pitchFamily="2" charset="0"/>
                <a:cs typeface="Times New Roman" panose="02020603050405020304" pitchFamily="18" charset="0"/>
              </a:rPr>
              <a:t>\</a:t>
            </a:r>
            <a:endParaRPr lang="en-IN" sz="3733" b="1" dirty="0">
              <a:solidFill>
                <a:srgbClr val="FFFF00"/>
              </a:solidFill>
              <a:latin typeface="Times New Roman" panose="02020603050405020304" pitchFamily="18" charset="0"/>
              <a:cs typeface="Times New Roman" panose="02020603050405020304" pitchFamily="18" charset="0"/>
            </a:endParaRPr>
          </a:p>
          <a:p>
            <a:r>
              <a:rPr lang="en-US" sz="3733" b="1" dirty="0">
                <a:solidFill>
                  <a:srgbClr val="FFFF00"/>
                </a:solidFill>
                <a:latin typeface="Times New Roman" panose="02020603050405020304" pitchFamily="18" charset="0"/>
                <a:cs typeface="Times New Roman" panose="02020603050405020304" pitchFamily="18" charset="0"/>
              </a:rPr>
              <a:t>Which of the following works on  Bernoulli’s Principle</a:t>
            </a:r>
          </a:p>
          <a:p>
            <a:r>
              <a:rPr lang="en-IN" sz="3733" b="1" dirty="0">
                <a:latin typeface="Times New Roman" panose="02020603050405020304" pitchFamily="18" charset="0"/>
                <a:cs typeface="Times New Roman" panose="02020603050405020304" pitchFamily="18" charset="0"/>
              </a:rPr>
              <a:t>(a) Gas lighter / </a:t>
            </a:r>
            <a:r>
              <a:rPr lang="en-IN" sz="3733" b="1" dirty="0" err="1">
                <a:latin typeface="Kruti Dev 010" pitchFamily="2" charset="0"/>
                <a:cs typeface="Times New Roman" panose="02020603050405020304" pitchFamily="18" charset="0"/>
              </a:rPr>
              <a:t>xSl</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ykbVj</a:t>
            </a:r>
            <a:endParaRPr lang="en-IN" sz="3733" b="1" dirty="0">
              <a:latin typeface="Times New Roman" panose="02020603050405020304" pitchFamily="18"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(b) Gas stove / </a:t>
            </a:r>
            <a:r>
              <a:rPr lang="en-IN" sz="3733" b="1" dirty="0" err="1">
                <a:latin typeface="Kruti Dev 010" pitchFamily="2" charset="0"/>
                <a:cs typeface="Times New Roman" panose="02020603050405020304" pitchFamily="18" charset="0"/>
              </a:rPr>
              <a:t>xSl</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LVkso</a:t>
            </a:r>
            <a:endParaRPr lang="en-IN" sz="3733" b="1" dirty="0">
              <a:latin typeface="Times New Roman" panose="02020603050405020304" pitchFamily="18"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(c) Bunsen burner / </a:t>
            </a:r>
            <a:r>
              <a:rPr lang="en-IN" sz="3733" b="1" dirty="0" err="1">
                <a:latin typeface="Kruti Dev 010" pitchFamily="2" charset="0"/>
                <a:cs typeface="Times New Roman" panose="02020603050405020304" pitchFamily="18" charset="0"/>
              </a:rPr>
              <a:t>cqUlu</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cuZj</a:t>
            </a:r>
            <a:endParaRPr lang="en-IN" sz="3733" b="1" dirty="0">
              <a:latin typeface="Times New Roman" panose="02020603050405020304" pitchFamily="18"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(d) none of these/ </a:t>
            </a:r>
            <a:r>
              <a:rPr lang="en-IN" sz="3733" b="1" dirty="0" err="1">
                <a:latin typeface="Kruti Dev 010" pitchFamily="2" charset="0"/>
                <a:cs typeface="Times New Roman" panose="02020603050405020304" pitchFamily="18" charset="0"/>
              </a:rPr>
              <a:t>buesa</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ls</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dksbZ</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ugha</a:t>
            </a:r>
            <a:endParaRPr lang="en-IN" sz="3733"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7056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006757-6169-C9E6-BA56-4C7BBF5149B9}"/>
              </a:ext>
            </a:extLst>
          </p:cNvPr>
          <p:cNvSpPr txBox="1"/>
          <p:nvPr/>
        </p:nvSpPr>
        <p:spPr>
          <a:xfrm>
            <a:off x="3465842" y="1362733"/>
            <a:ext cx="8910083" cy="2862322"/>
          </a:xfrm>
          <a:prstGeom prst="rect">
            <a:avLst/>
          </a:prstGeom>
          <a:noFill/>
        </p:spPr>
        <p:txBody>
          <a:bodyPr wrap="square">
            <a:spAutoFit/>
          </a:bodyPr>
          <a:lstStyle/>
          <a:p>
            <a:pPr algn="just"/>
            <a:r>
              <a:rPr lang="en-US" sz="2600" b="1" dirty="0">
                <a:solidFill>
                  <a:srgbClr val="FFFF00"/>
                </a:solidFill>
                <a:latin typeface="Bookman Old Style" panose="02050604050505020204" pitchFamily="18" charset="0"/>
              </a:rPr>
              <a:t>The dimensional formula for relative density is</a:t>
            </a:r>
          </a:p>
          <a:p>
            <a:pPr algn="just"/>
            <a:r>
              <a:rPr lang="hi-IN" sz="2400" b="1" dirty="0">
                <a:solidFill>
                  <a:srgbClr val="FFFF00"/>
                </a:solidFill>
                <a:effectLst/>
                <a:cs typeface="Nirmala UI" panose="020B0502040204020203" pitchFamily="34" charset="0"/>
              </a:rPr>
              <a:t>सापेक्ष घनत्व के लिए आयामी सूत्र क्या है?</a:t>
            </a:r>
            <a:endParaRPr lang="en-US" sz="2600" b="1" i="0" u="none" strike="noStrike" baseline="0" dirty="0">
              <a:solidFill>
                <a:srgbClr val="FFFF00"/>
              </a:solidFill>
              <a:latin typeface="Bookman Old Style" panose="02050604050505020204" pitchFamily="18" charset="0"/>
            </a:endParaRPr>
          </a:p>
          <a:p>
            <a:pPr algn="just"/>
            <a:r>
              <a:rPr lang="fr-FR" sz="2600" b="1" i="0" u="none" strike="noStrike" baseline="0" dirty="0">
                <a:latin typeface="Bookman Old Style" panose="02050604050505020204" pitchFamily="18" charset="0"/>
              </a:rPr>
              <a:t>(a)	[ML</a:t>
            </a:r>
            <a:r>
              <a:rPr lang="fr-FR" sz="2600" b="1" i="0" u="none" strike="noStrike" baseline="30000" dirty="0">
                <a:latin typeface="Bookman Old Style" panose="02050604050505020204" pitchFamily="18" charset="0"/>
              </a:rPr>
              <a:t>–3</a:t>
            </a:r>
            <a:r>
              <a:rPr lang="fr-FR" sz="2600" b="1" i="0" u="none" strike="noStrike" baseline="0" dirty="0">
                <a:latin typeface="Bookman Old Style" panose="02050604050505020204" pitchFamily="18" charset="0"/>
              </a:rPr>
              <a:t>]	</a:t>
            </a:r>
          </a:p>
          <a:p>
            <a:pPr algn="just"/>
            <a:r>
              <a:rPr lang="fr-FR" sz="2600" b="1" i="0" u="none" strike="noStrike" baseline="0" dirty="0">
                <a:latin typeface="Bookman Old Style" panose="02050604050505020204" pitchFamily="18" charset="0"/>
              </a:rPr>
              <a:t>(b) [MºL</a:t>
            </a:r>
            <a:r>
              <a:rPr lang="fr-FR" sz="2600" b="1" i="0" u="none" strike="noStrike" baseline="30000" dirty="0">
                <a:latin typeface="Bookman Old Style" panose="02050604050505020204" pitchFamily="18" charset="0"/>
              </a:rPr>
              <a:t>–3</a:t>
            </a:r>
            <a:r>
              <a:rPr lang="fr-FR" sz="2600" b="1" i="0" u="none" strike="noStrike" baseline="0" dirty="0">
                <a:latin typeface="Bookman Old Style" panose="02050604050505020204" pitchFamily="18" charset="0"/>
              </a:rPr>
              <a:t>]	</a:t>
            </a:r>
          </a:p>
          <a:p>
            <a:pPr algn="just"/>
            <a:r>
              <a:rPr lang="fr-FR" sz="2600" b="1" i="0" u="none" strike="noStrike" baseline="0" dirty="0">
                <a:latin typeface="Bookman Old Style" panose="02050604050505020204" pitchFamily="18" charset="0"/>
              </a:rPr>
              <a:t>(c) [MºLºT</a:t>
            </a:r>
            <a:r>
              <a:rPr lang="fr-FR" sz="2600" b="1" i="0" u="none" strike="noStrike" baseline="30000" dirty="0">
                <a:latin typeface="Bookman Old Style" panose="02050604050505020204" pitchFamily="18" charset="0"/>
              </a:rPr>
              <a:t>–1</a:t>
            </a:r>
            <a:r>
              <a:rPr lang="fr-FR" sz="2600" b="1" i="0" u="none" strike="noStrike" baseline="0" dirty="0">
                <a:latin typeface="Bookman Old Style" panose="02050604050505020204" pitchFamily="18" charset="0"/>
              </a:rPr>
              <a:t>]	</a:t>
            </a:r>
          </a:p>
          <a:p>
            <a:pPr algn="just"/>
            <a:r>
              <a:rPr lang="fr-FR" sz="2600" b="1" i="0" u="none" strike="noStrike" baseline="0" dirty="0">
                <a:latin typeface="Bookman Old Style" panose="02050604050505020204" pitchFamily="18" charset="0"/>
              </a:rPr>
              <a:t>(d) [MºLºTº]</a:t>
            </a:r>
          </a:p>
          <a:p>
            <a:pPr algn="just"/>
            <a:endParaRPr lang="en-US" sz="2600" b="1" dirty="0">
              <a:solidFill>
                <a:srgbClr val="FFFF00"/>
              </a:solidFill>
              <a:latin typeface="Bookman Old Style" panose="02050604050505020204" pitchFamily="18" charset="0"/>
            </a:endParaRPr>
          </a:p>
        </p:txBody>
      </p:sp>
    </p:spTree>
    <p:extLst>
      <p:ext uri="{BB962C8B-B14F-4D97-AF65-F5344CB8AC3E}">
        <p14:creationId xmlns:p14="http://schemas.microsoft.com/office/powerpoint/2010/main" val="2151906655"/>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322002" y="808839"/>
            <a:ext cx="11752732" cy="4032258"/>
          </a:xfrm>
          <a:prstGeom prst="rect">
            <a:avLst/>
          </a:prstGeom>
          <a:noFill/>
        </p:spPr>
        <p:txBody>
          <a:bodyPr wrap="square" rtlCol="0">
            <a:spAutoFit/>
          </a:bodyPr>
          <a:lstStyle/>
          <a:p>
            <a:r>
              <a:rPr lang="en-US" sz="4267" b="1" dirty="0" err="1">
                <a:solidFill>
                  <a:srgbClr val="FFFF00"/>
                </a:solidFill>
                <a:latin typeface="Kruti Dev 010" pitchFamily="2" charset="0"/>
                <a:cs typeface="Times New Roman" panose="02020603050405020304" pitchFamily="18" charset="0"/>
              </a:rPr>
              <a:t>df.k</a:t>
            </a:r>
            <a:r>
              <a:rPr lang="en-US" sz="4267" b="1" dirty="0">
                <a:solidFill>
                  <a:srgbClr val="FFFF00"/>
                </a:solidFill>
                <a:latin typeface="Kruti Dev 010" pitchFamily="2" charset="0"/>
                <a:cs typeface="Times New Roman" panose="02020603050405020304" pitchFamily="18" charset="0"/>
              </a:rPr>
              <a:t>= </a:t>
            </a:r>
            <a:r>
              <a:rPr lang="en-US" sz="4267" b="1" dirty="0" err="1">
                <a:solidFill>
                  <a:srgbClr val="FFFF00"/>
                </a:solidFill>
                <a:latin typeface="Kruti Dev 010" pitchFamily="2" charset="0"/>
                <a:cs typeface="Times New Roman" panose="02020603050405020304" pitchFamily="18" charset="0"/>
              </a:rPr>
              <a:t>fdlds</a:t>
            </a:r>
            <a:r>
              <a:rPr lang="en-US" sz="4267" b="1" dirty="0">
                <a:solidFill>
                  <a:srgbClr val="FFFF00"/>
                </a:solidFill>
                <a:latin typeface="Kruti Dev 010" pitchFamily="2" charset="0"/>
                <a:cs typeface="Times New Roman" panose="02020603050405020304" pitchFamily="18" charset="0"/>
              </a:rPr>
              <a:t> </a:t>
            </a:r>
            <a:r>
              <a:rPr lang="en-US" sz="4267" b="1" dirty="0" err="1">
                <a:solidFill>
                  <a:srgbClr val="FFFF00"/>
                </a:solidFill>
                <a:latin typeface="Kruti Dev 010" pitchFamily="2" charset="0"/>
                <a:cs typeface="Times New Roman" panose="02020603050405020304" pitchFamily="18" charset="0"/>
              </a:rPr>
              <a:t>fl</a:t>
            </a:r>
            <a:r>
              <a:rPr lang="en-US" sz="4267" b="1" dirty="0">
                <a:solidFill>
                  <a:srgbClr val="FFFF00"/>
                </a:solidFill>
                <a:latin typeface="Kruti Dev 010" pitchFamily="2" charset="0"/>
                <a:cs typeface="Times New Roman" panose="02020603050405020304" pitchFamily="18" charset="0"/>
              </a:rPr>
              <a:t>)</a:t>
            </a:r>
            <a:r>
              <a:rPr lang="en-US" sz="4267" b="1" dirty="0" err="1">
                <a:solidFill>
                  <a:srgbClr val="FFFF00"/>
                </a:solidFill>
                <a:latin typeface="Kruti Dev 010" pitchFamily="2" charset="0"/>
                <a:cs typeface="Times New Roman" panose="02020603050405020304" pitchFamily="18" charset="0"/>
              </a:rPr>
              <a:t>kar</a:t>
            </a:r>
            <a:r>
              <a:rPr lang="en-US" sz="4267" b="1" dirty="0">
                <a:solidFill>
                  <a:srgbClr val="FFFF00"/>
                </a:solidFill>
                <a:latin typeface="Kruti Dev 010" pitchFamily="2" charset="0"/>
                <a:cs typeface="Times New Roman" panose="02020603050405020304" pitchFamily="18" charset="0"/>
              </a:rPr>
              <a:t> </a:t>
            </a:r>
            <a:r>
              <a:rPr lang="en-US" sz="4267" b="1" dirty="0" err="1">
                <a:solidFill>
                  <a:srgbClr val="FFFF00"/>
                </a:solidFill>
                <a:latin typeface="Kruti Dev 010" pitchFamily="2" charset="0"/>
                <a:cs typeface="Times New Roman" panose="02020603050405020304" pitchFamily="18" charset="0"/>
              </a:rPr>
              <a:t>ij</a:t>
            </a:r>
            <a:r>
              <a:rPr lang="en-US" sz="4267" b="1" dirty="0">
                <a:solidFill>
                  <a:srgbClr val="FFFF00"/>
                </a:solidFill>
                <a:latin typeface="Kruti Dev 010" pitchFamily="2" charset="0"/>
                <a:cs typeface="Times New Roman" panose="02020603050405020304" pitchFamily="18" charset="0"/>
              </a:rPr>
              <a:t> </a:t>
            </a:r>
            <a:r>
              <a:rPr lang="en-US" sz="4267" b="1" dirty="0" err="1">
                <a:solidFill>
                  <a:srgbClr val="FFFF00"/>
                </a:solidFill>
                <a:latin typeface="Kruti Dev 010" pitchFamily="2" charset="0"/>
                <a:cs typeface="Times New Roman" panose="02020603050405020304" pitchFamily="18" charset="0"/>
              </a:rPr>
              <a:t>dk;Z</a:t>
            </a:r>
            <a:r>
              <a:rPr lang="en-US" sz="4267" b="1" dirty="0">
                <a:solidFill>
                  <a:srgbClr val="FFFF00"/>
                </a:solidFill>
                <a:latin typeface="Kruti Dev 010" pitchFamily="2" charset="0"/>
                <a:cs typeface="Times New Roman" panose="02020603050405020304" pitchFamily="18" charset="0"/>
              </a:rPr>
              <a:t> </a:t>
            </a:r>
            <a:r>
              <a:rPr lang="en-US" sz="4267" b="1" dirty="0" err="1">
                <a:solidFill>
                  <a:srgbClr val="FFFF00"/>
                </a:solidFill>
                <a:latin typeface="Kruti Dev 010" pitchFamily="2" charset="0"/>
                <a:cs typeface="Times New Roman" panose="02020603050405020304" pitchFamily="18" charset="0"/>
              </a:rPr>
              <a:t>djrk</a:t>
            </a:r>
            <a:r>
              <a:rPr lang="en-US" sz="4267" b="1" dirty="0">
                <a:solidFill>
                  <a:srgbClr val="FFFF00"/>
                </a:solidFill>
                <a:latin typeface="Kruti Dev 010" pitchFamily="2" charset="0"/>
                <a:cs typeface="Times New Roman" panose="02020603050405020304" pitchFamily="18" charset="0"/>
              </a:rPr>
              <a:t> </a:t>
            </a:r>
            <a:r>
              <a:rPr lang="en-US" sz="4267" b="1" dirty="0" err="1">
                <a:solidFill>
                  <a:srgbClr val="FFFF00"/>
                </a:solidFill>
                <a:latin typeface="Kruti Dev 010" pitchFamily="2" charset="0"/>
                <a:cs typeface="Times New Roman" panose="02020603050405020304" pitchFamily="18" charset="0"/>
              </a:rPr>
              <a:t>gSA</a:t>
            </a:r>
            <a:endParaRPr lang="en-IN" sz="4267" b="1" dirty="0">
              <a:solidFill>
                <a:srgbClr val="FFFF00"/>
              </a:solidFill>
              <a:latin typeface="Times New Roman" panose="02020603050405020304" pitchFamily="18" charset="0"/>
              <a:cs typeface="Times New Roman" panose="02020603050405020304" pitchFamily="18" charset="0"/>
            </a:endParaRPr>
          </a:p>
          <a:p>
            <a:r>
              <a:rPr lang="en-US" sz="4267" b="1" dirty="0">
                <a:solidFill>
                  <a:srgbClr val="FFFF00"/>
                </a:solidFill>
                <a:latin typeface="Times New Roman" panose="02020603050405020304" pitchFamily="18" charset="0"/>
                <a:cs typeface="Times New Roman" panose="02020603050405020304" pitchFamily="18" charset="0"/>
              </a:rPr>
              <a:t>On whose principle does the nebulizer work</a:t>
            </a:r>
          </a:p>
          <a:p>
            <a:r>
              <a:rPr lang="en-IN" sz="4267" b="1" dirty="0">
                <a:latin typeface="Times New Roman" panose="02020603050405020304" pitchFamily="18" charset="0"/>
                <a:cs typeface="Times New Roman" panose="02020603050405020304" pitchFamily="18" charset="0"/>
              </a:rPr>
              <a:t>(a) Pascal’s rule /</a:t>
            </a:r>
            <a:r>
              <a:rPr lang="en-IN" sz="4267" b="1" dirty="0">
                <a:latin typeface="Kruti Dev 010" pitchFamily="2" charset="0"/>
                <a:cs typeface="Times New Roman" panose="02020603050405020304" pitchFamily="18" charset="0"/>
              </a:rPr>
              <a:t> </a:t>
            </a:r>
            <a:r>
              <a:rPr lang="en-IN" sz="4267" b="1" dirty="0" err="1">
                <a:latin typeface="Kruti Dev 010" pitchFamily="2" charset="0"/>
                <a:cs typeface="Times New Roman" panose="02020603050405020304" pitchFamily="18" charset="0"/>
              </a:rPr>
              <a:t>ikLdy</a:t>
            </a:r>
            <a:r>
              <a:rPr lang="en-IN" sz="4267" b="1" dirty="0">
                <a:latin typeface="Kruti Dev 010" pitchFamily="2" charset="0"/>
                <a:cs typeface="Times New Roman" panose="02020603050405020304" pitchFamily="18" charset="0"/>
              </a:rPr>
              <a:t> </a:t>
            </a:r>
            <a:r>
              <a:rPr lang="en-IN" sz="4267" b="1" dirty="0" err="1">
                <a:latin typeface="Kruti Dev 010" pitchFamily="2" charset="0"/>
                <a:cs typeface="Times New Roman" panose="02020603050405020304" pitchFamily="18" charset="0"/>
              </a:rPr>
              <a:t>fu;e</a:t>
            </a:r>
            <a:r>
              <a:rPr lang="en-IN" sz="4267" b="1" dirty="0">
                <a:latin typeface="Kruti Dev 010" pitchFamily="2" charset="0"/>
                <a:cs typeface="Times New Roman" panose="02020603050405020304" pitchFamily="18" charset="0"/>
              </a:rPr>
              <a:t>       </a:t>
            </a:r>
          </a:p>
          <a:p>
            <a:r>
              <a:rPr lang="en-IN" sz="4267" b="1" dirty="0">
                <a:latin typeface="Times New Roman" panose="02020603050405020304" pitchFamily="18" charset="0"/>
                <a:cs typeface="Times New Roman" panose="02020603050405020304" pitchFamily="18" charset="0"/>
              </a:rPr>
              <a:t>(b) Ideal gas equation/</a:t>
            </a:r>
            <a:r>
              <a:rPr lang="en-IN" sz="4267" b="1" dirty="0">
                <a:latin typeface="Kruti Dev 010" pitchFamily="2" charset="0"/>
                <a:cs typeface="Times New Roman" panose="02020603050405020304" pitchFamily="18" charset="0"/>
              </a:rPr>
              <a:t> </a:t>
            </a:r>
            <a:r>
              <a:rPr lang="en-IN" sz="4267" b="1" dirty="0" err="1">
                <a:latin typeface="Kruti Dev 010" pitchFamily="2" charset="0"/>
                <a:cs typeface="Times New Roman" panose="02020603050405020304" pitchFamily="18" charset="0"/>
              </a:rPr>
              <a:t>vknZ”k</a:t>
            </a:r>
            <a:r>
              <a:rPr lang="en-IN" sz="4267" b="1" dirty="0">
                <a:latin typeface="Kruti Dev 010" pitchFamily="2" charset="0"/>
                <a:cs typeface="Times New Roman" panose="02020603050405020304" pitchFamily="18" charset="0"/>
              </a:rPr>
              <a:t> </a:t>
            </a:r>
            <a:r>
              <a:rPr lang="en-IN" sz="4267" b="1" dirty="0" err="1">
                <a:latin typeface="Kruti Dev 010" pitchFamily="2" charset="0"/>
                <a:cs typeface="Times New Roman" panose="02020603050405020304" pitchFamily="18" charset="0"/>
              </a:rPr>
              <a:t>xSl</a:t>
            </a:r>
            <a:r>
              <a:rPr lang="en-IN" sz="4267" b="1" dirty="0">
                <a:latin typeface="Kruti Dev 010" pitchFamily="2" charset="0"/>
                <a:cs typeface="Times New Roman" panose="02020603050405020304" pitchFamily="18" charset="0"/>
              </a:rPr>
              <a:t> </a:t>
            </a:r>
            <a:r>
              <a:rPr lang="en-IN" sz="4267" b="1" dirty="0" err="1">
                <a:latin typeface="Kruti Dev 010" pitchFamily="2" charset="0"/>
                <a:cs typeface="Times New Roman" panose="02020603050405020304" pitchFamily="18" charset="0"/>
              </a:rPr>
              <a:t>lehdj.k</a:t>
            </a:r>
            <a:endParaRPr lang="en-IN" sz="4267" b="1" dirty="0">
              <a:latin typeface="Kruti Dev 010" pitchFamily="2" charset="0"/>
              <a:cs typeface="Times New Roman" panose="02020603050405020304" pitchFamily="18" charset="0"/>
            </a:endParaRPr>
          </a:p>
          <a:p>
            <a:r>
              <a:rPr lang="en-IN" sz="4267" b="1" dirty="0">
                <a:latin typeface="Times New Roman" panose="02020603050405020304" pitchFamily="18" charset="0"/>
                <a:cs typeface="Times New Roman" panose="02020603050405020304" pitchFamily="18" charset="0"/>
              </a:rPr>
              <a:t>(c) Bernoulli’s theorem /</a:t>
            </a:r>
            <a:r>
              <a:rPr lang="en-IN" sz="4267" b="1" dirty="0">
                <a:latin typeface="Kruti Dev 010" pitchFamily="2" charset="0"/>
                <a:cs typeface="Times New Roman" panose="02020603050405020304" pitchFamily="18" charset="0"/>
              </a:rPr>
              <a:t> </a:t>
            </a:r>
            <a:r>
              <a:rPr lang="en-IN" sz="4267" b="1" dirty="0" err="1">
                <a:latin typeface="Kruti Dev 010" pitchFamily="2" charset="0"/>
                <a:cs typeface="Times New Roman" panose="02020603050405020304" pitchFamily="18" charset="0"/>
              </a:rPr>
              <a:t>cjukSyh</a:t>
            </a:r>
            <a:r>
              <a:rPr lang="en-IN" sz="4267" b="1" dirty="0">
                <a:latin typeface="Kruti Dev 010" pitchFamily="2" charset="0"/>
                <a:cs typeface="Times New Roman" panose="02020603050405020304" pitchFamily="18" charset="0"/>
              </a:rPr>
              <a:t> </a:t>
            </a:r>
            <a:r>
              <a:rPr lang="en-IN" sz="4267" b="1" dirty="0" err="1">
                <a:latin typeface="Kruti Dev 010" pitchFamily="2" charset="0"/>
                <a:cs typeface="Times New Roman" panose="02020603050405020304" pitchFamily="18" charset="0"/>
              </a:rPr>
              <a:t>dk</a:t>
            </a:r>
            <a:r>
              <a:rPr lang="en-IN" sz="4267" b="1" dirty="0">
                <a:latin typeface="Kruti Dev 010" pitchFamily="2" charset="0"/>
                <a:cs typeface="Times New Roman" panose="02020603050405020304" pitchFamily="18" charset="0"/>
              </a:rPr>
              <a:t> </a:t>
            </a:r>
            <a:r>
              <a:rPr lang="en-IN" sz="4267" b="1" dirty="0" err="1">
                <a:latin typeface="Kruti Dev 010" pitchFamily="2" charset="0"/>
                <a:cs typeface="Times New Roman" panose="02020603050405020304" pitchFamily="18" charset="0"/>
              </a:rPr>
              <a:t>fl</a:t>
            </a:r>
            <a:r>
              <a:rPr lang="en-IN" sz="4267" b="1" dirty="0">
                <a:latin typeface="Kruti Dev 010" pitchFamily="2" charset="0"/>
                <a:cs typeface="Times New Roman" panose="02020603050405020304" pitchFamily="18" charset="0"/>
              </a:rPr>
              <a:t>)</a:t>
            </a:r>
            <a:r>
              <a:rPr lang="en-IN" sz="4267" b="1" dirty="0" err="1">
                <a:latin typeface="Kruti Dev 010" pitchFamily="2" charset="0"/>
                <a:cs typeface="Times New Roman" panose="02020603050405020304" pitchFamily="18" charset="0"/>
              </a:rPr>
              <a:t>kar</a:t>
            </a:r>
            <a:endParaRPr lang="en-IN" sz="4267" b="1" dirty="0">
              <a:latin typeface="Kruti Dev 010" pitchFamily="2" charset="0"/>
              <a:cs typeface="Times New Roman" panose="02020603050405020304" pitchFamily="18" charset="0"/>
            </a:endParaRPr>
          </a:p>
          <a:p>
            <a:r>
              <a:rPr lang="en-IN" sz="4267" b="1" dirty="0">
                <a:latin typeface="Times New Roman" panose="02020603050405020304" pitchFamily="18" charset="0"/>
                <a:cs typeface="Times New Roman" panose="02020603050405020304" pitchFamily="18" charset="0"/>
              </a:rPr>
              <a:t>(b) Avogadro’s hypothesis/</a:t>
            </a:r>
            <a:r>
              <a:rPr lang="en-IN" sz="4267" b="1" dirty="0" err="1">
                <a:latin typeface="Kruti Dev 010" pitchFamily="2" charset="0"/>
                <a:cs typeface="Times New Roman" panose="02020603050405020304" pitchFamily="18" charset="0"/>
              </a:rPr>
              <a:t>vkoksxknzks</a:t>
            </a:r>
            <a:r>
              <a:rPr lang="en-IN" sz="4267" b="1" dirty="0">
                <a:latin typeface="Kruti Dev 010" pitchFamily="2" charset="0"/>
                <a:cs typeface="Times New Roman" panose="02020603050405020304" pitchFamily="18" charset="0"/>
              </a:rPr>
              <a:t> dh </a:t>
            </a:r>
            <a:r>
              <a:rPr lang="en-IN" sz="4267" b="1" dirty="0" err="1">
                <a:latin typeface="Kruti Dev 010" pitchFamily="2" charset="0"/>
                <a:cs typeface="Times New Roman" panose="02020603050405020304" pitchFamily="18" charset="0"/>
              </a:rPr>
              <a:t>ifjdYiuk</a:t>
            </a:r>
            <a:endParaRPr lang="en-IN" sz="4267"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4234703037"/>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Tree>
    <p:extLst>
      <p:ext uri="{BB962C8B-B14F-4D97-AF65-F5344CB8AC3E}">
        <p14:creationId xmlns:p14="http://schemas.microsoft.com/office/powerpoint/2010/main" val="154487271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2639616" y="981887"/>
                <a:ext cx="9552384" cy="4894225"/>
              </a:xfrm>
              <a:prstGeom prst="rect">
                <a:avLst/>
              </a:prstGeom>
              <a:noFill/>
            </p:spPr>
            <p:txBody>
              <a:bodyPr wrap="square" rtlCol="0">
                <a:spAutoFit/>
              </a:bodyPr>
              <a:lstStyle/>
              <a:p>
                <a:r>
                  <a:rPr lang="en-IN" sz="3467" b="1" dirty="0">
                    <a:solidFill>
                      <a:srgbClr val="FFFF00"/>
                    </a:solidFill>
                    <a:latin typeface="Times New Roman" panose="02020603050405020304" pitchFamily="18"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eksgu</a:t>
                </a:r>
                <a:r>
                  <a:rPr lang="en-IN" sz="3467" b="1" dirty="0">
                    <a:solidFill>
                      <a:srgbClr val="FFFF00"/>
                    </a:solidFill>
                    <a:latin typeface="Kruti Dev 010" pitchFamily="2" charset="0"/>
                    <a:cs typeface="Times New Roman" panose="02020603050405020304" pitchFamily="18" charset="0"/>
                  </a:rPr>
                  <a:t> dk out 40 </a:t>
                </a:r>
                <a:r>
                  <a:rPr lang="en-IN" sz="3467" b="1" dirty="0" err="1">
                    <a:solidFill>
                      <a:srgbClr val="FFFF00"/>
                    </a:solidFill>
                    <a:latin typeface="Kruti Dev 010" pitchFamily="2" charset="0"/>
                    <a:cs typeface="Times New Roman" panose="02020603050405020304" pitchFamily="18" charset="0"/>
                  </a:rPr>
                  <a:t>fdyksxzke</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gS</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rFkk</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og</a:t>
                </a:r>
                <a:r>
                  <a:rPr lang="en-IN" sz="3467" b="1" dirty="0">
                    <a:solidFill>
                      <a:srgbClr val="FFFF00"/>
                    </a:solidFill>
                    <a:latin typeface="Kruti Dev 010" pitchFamily="2" charset="0"/>
                    <a:cs typeface="Times New Roman" panose="02020603050405020304" pitchFamily="18" charset="0"/>
                  </a:rPr>
                  <a:t> 10 </a:t>
                </a:r>
                <a:r>
                  <a:rPr lang="en-IN" sz="3467" b="1" dirty="0" err="1">
                    <a:solidFill>
                      <a:srgbClr val="FFFF00"/>
                    </a:solidFill>
                    <a:latin typeface="Kruti Dev 010" pitchFamily="2" charset="0"/>
                    <a:cs typeface="Times New Roman" panose="02020603050405020304" pitchFamily="18" charset="0"/>
                  </a:rPr>
                  <a:t>lsds.M</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esa</a:t>
                </a:r>
                <a:r>
                  <a:rPr lang="en-IN" sz="3467" b="1" dirty="0">
                    <a:solidFill>
                      <a:srgbClr val="FFFF00"/>
                    </a:solidFill>
                    <a:latin typeface="Kruti Dev 010" pitchFamily="2" charset="0"/>
                    <a:cs typeface="Times New Roman" panose="02020603050405020304" pitchFamily="18" charset="0"/>
                  </a:rPr>
                  <a:t> 50 </a:t>
                </a:r>
                <a:r>
                  <a:rPr lang="en-IN" sz="3467" b="1" dirty="0" err="1">
                    <a:solidFill>
                      <a:srgbClr val="FFFF00"/>
                    </a:solidFill>
                    <a:latin typeface="Kruti Dev 010" pitchFamily="2" charset="0"/>
                    <a:cs typeface="Times New Roman" panose="02020603050405020304" pitchFamily="18" charset="0"/>
                  </a:rPr>
                  <a:t>lhf</a:t>
                </a:r>
                <a:r>
                  <a:rPr lang="en-IN" sz="3467" b="1" dirty="0">
                    <a:solidFill>
                      <a:srgbClr val="FFFF00"/>
                    </a:solidFill>
                    <a:latin typeface="Kruti Dev 010" pitchFamily="2" charset="0"/>
                    <a:cs typeface="Times New Roman" panose="02020603050405020304" pitchFamily="18" charset="0"/>
                  </a:rPr>
                  <a:t>&lt;+;k p&lt;+ </a:t>
                </a:r>
                <a:r>
                  <a:rPr lang="en-IN" sz="3467" b="1" dirty="0" err="1">
                    <a:solidFill>
                      <a:srgbClr val="FFFF00"/>
                    </a:solidFill>
                    <a:latin typeface="Kruti Dev 010" pitchFamily="2" charset="0"/>
                    <a:cs typeface="Times New Roman" panose="02020603050405020304" pitchFamily="18" charset="0"/>
                  </a:rPr>
                  <a:t>tkrk</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gS</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fn</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izR;sd</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lh</a:t>
                </a:r>
                <a:r>
                  <a:rPr lang="en-IN" sz="3467" b="1" dirty="0">
                    <a:solidFill>
                      <a:srgbClr val="FFFF00"/>
                    </a:solidFill>
                    <a:latin typeface="Kruti Dev 010" pitchFamily="2" charset="0"/>
                    <a:cs typeface="Times New Roman" panose="02020603050405020304" pitchFamily="18" charset="0"/>
                  </a:rPr>
                  <a:t>&lt;+h dh </a:t>
                </a:r>
                <a:r>
                  <a:rPr lang="en-IN" sz="3467" b="1" dirty="0" err="1">
                    <a:solidFill>
                      <a:srgbClr val="FFFF00"/>
                    </a:solidFill>
                    <a:latin typeface="Kruti Dev 010" pitchFamily="2" charset="0"/>
                    <a:cs typeface="Times New Roman" panose="02020603050405020304" pitchFamily="18" charset="0"/>
                  </a:rPr>
                  <a:t>Å¡pkbZ</a:t>
                </a:r>
                <a:r>
                  <a:rPr lang="en-IN" sz="3467" b="1" dirty="0">
                    <a:solidFill>
                      <a:srgbClr val="FFFF00"/>
                    </a:solidFill>
                    <a:latin typeface="Kruti Dev 010" pitchFamily="2" charset="0"/>
                    <a:cs typeface="Times New Roman" panose="02020603050405020304" pitchFamily="18" charset="0"/>
                  </a:rPr>
                  <a:t> 15 </a:t>
                </a:r>
                <a:r>
                  <a:rPr lang="en-IN" sz="3467" b="1" dirty="0" err="1">
                    <a:solidFill>
                      <a:srgbClr val="FFFF00"/>
                    </a:solidFill>
                    <a:latin typeface="Kruti Dev 010" pitchFamily="2" charset="0"/>
                    <a:cs typeface="Times New Roman" panose="02020603050405020304" pitchFamily="18" charset="0"/>
                  </a:rPr>
                  <a:t>lsaVhehVj</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gks</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rks</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eksgu</a:t>
                </a:r>
                <a:r>
                  <a:rPr lang="en-IN" sz="3467" b="1" dirty="0">
                    <a:solidFill>
                      <a:srgbClr val="FFFF00"/>
                    </a:solidFill>
                    <a:latin typeface="Kruti Dev 010" pitchFamily="2" charset="0"/>
                    <a:cs typeface="Times New Roman" panose="02020603050405020304" pitchFamily="18" charset="0"/>
                  </a:rPr>
                  <a:t> dh “</a:t>
                </a:r>
                <a:r>
                  <a:rPr lang="en-IN" sz="3467" b="1" dirty="0" err="1">
                    <a:solidFill>
                      <a:srgbClr val="FFFF00"/>
                    </a:solidFill>
                    <a:latin typeface="Kruti Dev 010" pitchFamily="2" charset="0"/>
                    <a:cs typeface="Times New Roman" panose="02020603050405020304" pitchFamily="18" charset="0"/>
                  </a:rPr>
                  <a:t>kfDr</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D;k</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gS</a:t>
                </a:r>
                <a:r>
                  <a:rPr lang="en-IN" sz="3467" b="1" dirty="0">
                    <a:solidFill>
                      <a:srgbClr val="FFFF00"/>
                    </a:solidFill>
                    <a:latin typeface="Kruti Dev 010" pitchFamily="2" charset="0"/>
                    <a:cs typeface="Times New Roman" panose="02020603050405020304" pitchFamily="18" charset="0"/>
                  </a:rPr>
                  <a:t>\</a:t>
                </a:r>
                <a14:m>
                  <m:oMath xmlns:m="http://schemas.openxmlformats.org/officeDocument/2006/math">
                    <m:r>
                      <a:rPr lang="en-US" sz="3467" b="1" i="1">
                        <a:solidFill>
                          <a:srgbClr val="FFFF00"/>
                        </a:solidFill>
                        <a:latin typeface="Cambria Math"/>
                        <a:cs typeface="Times New Roman" panose="02020603050405020304" pitchFamily="18" charset="0"/>
                      </a:rPr>
                      <m:t>(</m:t>
                    </m:r>
                    <m:r>
                      <a:rPr lang="en-US" sz="3467" b="1" i="1">
                        <a:solidFill>
                          <a:srgbClr val="FFFF00"/>
                        </a:solidFill>
                        <a:latin typeface="Cambria Math"/>
                        <a:cs typeface="Times New Roman" panose="02020603050405020304" pitchFamily="18" charset="0"/>
                      </a:rPr>
                      <m:t>𝒈</m:t>
                    </m:r>
                    <m:r>
                      <a:rPr lang="en-US" sz="3467" b="1" i="1">
                        <a:solidFill>
                          <a:srgbClr val="FFFF00"/>
                        </a:solidFill>
                        <a:latin typeface="Cambria Math"/>
                        <a:cs typeface="Times New Roman" panose="02020603050405020304" pitchFamily="18" charset="0"/>
                      </a:rPr>
                      <m:t>=</m:t>
                    </m:r>
                    <m:r>
                      <a:rPr lang="en-US" sz="3467" b="1" i="1">
                        <a:solidFill>
                          <a:srgbClr val="FFFF00"/>
                        </a:solidFill>
                        <a:latin typeface="Cambria Math"/>
                        <a:cs typeface="Times New Roman" panose="02020603050405020304" pitchFamily="18" charset="0"/>
                      </a:rPr>
                      <m:t>𝟏𝟎</m:t>
                    </m:r>
                    <m:r>
                      <a:rPr lang="en-US" sz="3467" b="1">
                        <a:solidFill>
                          <a:srgbClr val="FFFF00"/>
                        </a:solidFill>
                        <a:latin typeface="Cambria Math"/>
                        <a:cs typeface="Times New Roman" panose="02020603050405020304" pitchFamily="18" charset="0"/>
                      </a:rPr>
                      <m:t> </m:t>
                    </m:r>
                  </m:oMath>
                </a14:m>
                <a:r>
                  <a:rPr lang="en-IN" sz="3467" b="1" dirty="0" err="1">
                    <a:solidFill>
                      <a:srgbClr val="FFFF00"/>
                    </a:solidFill>
                    <a:latin typeface="Kruti Dev 010" pitchFamily="2" charset="0"/>
                    <a:cs typeface="Times New Roman" panose="02020603050405020304" pitchFamily="18" charset="0"/>
                  </a:rPr>
                  <a:t>ehVj</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izfr</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osx</a:t>
                </a:r>
                <a:r>
                  <a:rPr lang="en-IN" sz="3467" b="1" dirty="0">
                    <a:solidFill>
                      <a:srgbClr val="FFFF00"/>
                    </a:solidFill>
                    <a:latin typeface="Kruti Dev 010" pitchFamily="2" charset="0"/>
                    <a:cs typeface="Times New Roman" panose="02020603050405020304" pitchFamily="18" charset="0"/>
                  </a:rPr>
                  <a:t> lsds.M½</a:t>
                </a:r>
                <a:endParaRPr lang="en-IN" sz="3467" b="1" dirty="0">
                  <a:solidFill>
                    <a:srgbClr val="FFFF00"/>
                  </a:solidFill>
                  <a:latin typeface="Times New Roman" panose="02020603050405020304" pitchFamily="18" charset="0"/>
                  <a:cs typeface="Times New Roman" panose="02020603050405020304" pitchFamily="18" charset="0"/>
                </a:endParaRPr>
              </a:p>
              <a:p>
                <a:r>
                  <a:rPr lang="en-IN" sz="3467" b="1" dirty="0">
                    <a:solidFill>
                      <a:srgbClr val="FFFF00"/>
                    </a:solidFill>
                    <a:latin typeface="Times New Roman" panose="02020603050405020304" pitchFamily="18" charset="0"/>
                    <a:cs typeface="Times New Roman" panose="02020603050405020304" pitchFamily="18" charset="0"/>
                  </a:rPr>
                  <a:t>The weight of Mohan is 40 kg and he climbs 50 steps in 10 seconds. If the height of each step is 15 cm, then what is Mohan’s power ?(g= 10 meters per square </a:t>
                </a:r>
                <a:r>
                  <a:rPr lang="en-IN" sz="3467" b="1" dirty="0" err="1">
                    <a:solidFill>
                      <a:srgbClr val="FFFF00"/>
                    </a:solidFill>
                    <a:latin typeface="Times New Roman" panose="02020603050405020304" pitchFamily="18" charset="0"/>
                    <a:cs typeface="Times New Roman" panose="02020603050405020304" pitchFamily="18" charset="0"/>
                  </a:rPr>
                  <a:t>senond</a:t>
                </a:r>
                <a:r>
                  <a:rPr lang="en-IN" sz="3467" b="1" dirty="0">
                    <a:solidFill>
                      <a:srgbClr val="FFFF00"/>
                    </a:solidFill>
                    <a:latin typeface="Times New Roman" panose="02020603050405020304" pitchFamily="18" charset="0"/>
                    <a:cs typeface="Times New Roman" panose="02020603050405020304" pitchFamily="18" charset="0"/>
                  </a:rPr>
                  <a:t>)</a:t>
                </a:r>
              </a:p>
              <a:p>
                <a:pPr marL="685783" indent="-685783">
                  <a:buAutoNum type="alphaLcParenBoth"/>
                </a:pPr>
                <a:r>
                  <a:rPr lang="en-IN" sz="3467" b="1" dirty="0">
                    <a:latin typeface="Times New Roman" panose="02020603050405020304" pitchFamily="18" charset="0"/>
                    <a:cs typeface="Times New Roman" panose="02020603050405020304" pitchFamily="18" charset="0"/>
                  </a:rPr>
                  <a:t>300 watts / </a:t>
                </a:r>
                <a:r>
                  <a:rPr lang="en-IN" sz="3467" b="1" dirty="0">
                    <a:latin typeface="Kruti Dev 010" pitchFamily="2" charset="0"/>
                    <a:cs typeface="Times New Roman" panose="02020603050405020304" pitchFamily="18" charset="0"/>
                  </a:rPr>
                  <a:t>300 </a:t>
                </a:r>
                <a:r>
                  <a:rPr lang="en-IN" sz="3467" b="1" dirty="0" err="1">
                    <a:latin typeface="Kruti Dev 010" pitchFamily="2" charset="0"/>
                    <a:cs typeface="Times New Roman" panose="02020603050405020304" pitchFamily="18" charset="0"/>
                  </a:rPr>
                  <a:t>okV</a:t>
                </a:r>
                <a:r>
                  <a:rPr lang="en-IN" sz="3467" b="1" dirty="0">
                    <a:latin typeface="Kruti Dev 010" pitchFamily="2" charset="0"/>
                    <a:cs typeface="Times New Roman" panose="02020603050405020304" pitchFamily="18" charset="0"/>
                  </a:rPr>
                  <a:t> 	</a:t>
                </a:r>
                <a:r>
                  <a:rPr lang="en-IN" sz="3467" b="1" dirty="0">
                    <a:latin typeface="Times New Roman" panose="02020603050405020304" pitchFamily="18" charset="0"/>
                    <a:cs typeface="Times New Roman" panose="02020603050405020304" pitchFamily="18" charset="0"/>
                  </a:rPr>
                  <a:t>(b) 100 watts / </a:t>
                </a:r>
                <a:r>
                  <a:rPr lang="en-IN" sz="3467" b="1" dirty="0">
                    <a:latin typeface="Kruti Dev 010" pitchFamily="2" charset="0"/>
                    <a:cs typeface="Times New Roman" panose="02020603050405020304" pitchFamily="18" charset="0"/>
                  </a:rPr>
                  <a:t>100 </a:t>
                </a:r>
                <a:r>
                  <a:rPr lang="en-IN" sz="3467" b="1" dirty="0" err="1">
                    <a:latin typeface="Kruti Dev 010" pitchFamily="2" charset="0"/>
                    <a:cs typeface="Times New Roman" panose="02020603050405020304" pitchFamily="18" charset="0"/>
                  </a:rPr>
                  <a:t>okV</a:t>
                </a:r>
                <a:r>
                  <a:rPr lang="en-IN" sz="3467" b="1" dirty="0">
                    <a:latin typeface="Kruti Dev 010" pitchFamily="2" charset="0"/>
                    <a:cs typeface="Times New Roman" panose="02020603050405020304" pitchFamily="18" charset="0"/>
                  </a:rPr>
                  <a:t> </a:t>
                </a:r>
              </a:p>
              <a:p>
                <a:r>
                  <a:rPr lang="en-IN" sz="3467" b="1" dirty="0">
                    <a:latin typeface="Times New Roman" panose="02020603050405020304" pitchFamily="18" charset="0"/>
                    <a:cs typeface="Times New Roman" panose="02020603050405020304" pitchFamily="18" charset="0"/>
                  </a:rPr>
                  <a:t>(c) 200 watts / </a:t>
                </a:r>
                <a:r>
                  <a:rPr lang="en-IN" sz="3467" b="1" dirty="0">
                    <a:latin typeface="Kruti Dev 010" pitchFamily="2" charset="0"/>
                    <a:cs typeface="Times New Roman" panose="02020603050405020304" pitchFamily="18" charset="0"/>
                  </a:rPr>
                  <a:t>200 </a:t>
                </a:r>
                <a:r>
                  <a:rPr lang="en-IN" sz="3467" b="1" dirty="0" err="1">
                    <a:latin typeface="Kruti Dev 010" pitchFamily="2" charset="0"/>
                    <a:cs typeface="Times New Roman" panose="02020603050405020304" pitchFamily="18" charset="0"/>
                  </a:rPr>
                  <a:t>okV</a:t>
                </a:r>
                <a:r>
                  <a:rPr lang="en-IN" sz="3467" b="1" dirty="0">
                    <a:latin typeface="Kruti Dev 010" pitchFamily="2" charset="0"/>
                    <a:cs typeface="Times New Roman" panose="02020603050405020304" pitchFamily="18" charset="0"/>
                  </a:rPr>
                  <a:t> 	</a:t>
                </a:r>
                <a:r>
                  <a:rPr lang="en-IN" sz="3467" b="1" dirty="0">
                    <a:latin typeface="Times New Roman" panose="02020603050405020304" pitchFamily="18" charset="0"/>
                    <a:cs typeface="Times New Roman" panose="02020603050405020304" pitchFamily="18" charset="0"/>
                  </a:rPr>
                  <a:t>(d) 400 watts / </a:t>
                </a:r>
                <a:r>
                  <a:rPr lang="en-IN" sz="3467" b="1" dirty="0">
                    <a:latin typeface="Kruti Dev 010" pitchFamily="2" charset="0"/>
                    <a:cs typeface="Times New Roman" panose="02020603050405020304" pitchFamily="18" charset="0"/>
                  </a:rPr>
                  <a:t>400 </a:t>
                </a:r>
                <a:r>
                  <a:rPr lang="en-IN" sz="3467" b="1" dirty="0" err="1">
                    <a:latin typeface="Kruti Dev 010" pitchFamily="2" charset="0"/>
                    <a:cs typeface="Times New Roman" panose="02020603050405020304" pitchFamily="18" charset="0"/>
                  </a:rPr>
                  <a:t>okV</a:t>
                </a:r>
                <a:r>
                  <a:rPr lang="en-IN" sz="3467" b="1" dirty="0">
                    <a:latin typeface="Kruti Dev 010" pitchFamily="2" charset="0"/>
                    <a:cs typeface="Times New Roman" panose="02020603050405020304" pitchFamily="18" charset="0"/>
                  </a:rPr>
                  <a:t> </a:t>
                </a:r>
              </a:p>
            </p:txBody>
          </p:sp>
        </mc:Choice>
        <mc:Fallback xmlns="">
          <p:sp>
            <p:nvSpPr>
              <p:cNvPr id="7" name="TextBox 6"/>
              <p:cNvSpPr txBox="1">
                <a:spLocks noRot="1" noChangeAspect="1" noMove="1" noResize="1" noEditPoints="1" noAdjustHandles="1" noChangeArrowheads="1" noChangeShapeType="1" noTextEdit="1"/>
              </p:cNvSpPr>
              <p:nvPr/>
            </p:nvSpPr>
            <p:spPr>
              <a:xfrm>
                <a:off x="2639616" y="981887"/>
                <a:ext cx="9552384" cy="4894225"/>
              </a:xfrm>
              <a:prstGeom prst="rect">
                <a:avLst/>
              </a:prstGeom>
              <a:blipFill>
                <a:blip r:embed="rId2"/>
                <a:stretch>
                  <a:fillRect l="-1787" t="-1619" r="-2106" b="-3487"/>
                </a:stretch>
              </a:blipFill>
            </p:spPr>
            <p:txBody>
              <a:bodyPr/>
              <a:lstStyle/>
              <a:p>
                <a:r>
                  <a:rPr lang="en-US">
                    <a:noFill/>
                  </a:rPr>
                  <a:t> </a:t>
                </a:r>
              </a:p>
            </p:txBody>
          </p:sp>
        </mc:Fallback>
      </mc:AlternateContent>
      <p:pic>
        <p:nvPicPr>
          <p:cNvPr id="1026" name="Picture 2" descr="223 Stair Climbing Machine Illustrations &amp; Clip Art - iStock">
            <a:extLst>
              <a:ext uri="{FF2B5EF4-FFF2-40B4-BE49-F238E27FC236}">
                <a16:creationId xmlns:a16="http://schemas.microsoft.com/office/drawing/2014/main" id="{4E27262B-9EF3-F78F-8DAE-B6E6EC19C0C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796" r="12603"/>
          <a:stretch/>
        </p:blipFill>
        <p:spPr bwMode="auto">
          <a:xfrm flipH="1">
            <a:off x="0" y="0"/>
            <a:ext cx="2325555" cy="2400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0625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1857105" y="1064047"/>
                <a:ext cx="9915171" cy="3827138"/>
              </a:xfrm>
              <a:prstGeom prst="rect">
                <a:avLst/>
              </a:prstGeom>
              <a:noFill/>
            </p:spPr>
            <p:txBody>
              <a:bodyPr wrap="square" rtlCol="0">
                <a:spAutoFit/>
              </a:bodyPr>
              <a:lstStyle/>
              <a:p>
                <a:r>
                  <a:rPr lang="en-IN" sz="3467" b="1" dirty="0">
                    <a:solidFill>
                      <a:srgbClr val="FFFF00"/>
                    </a:solidFill>
                    <a:latin typeface="Times New Roman" panose="02020603050405020304" pitchFamily="18"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xfr”khy</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oLrq</a:t>
                </a:r>
                <a:r>
                  <a:rPr lang="en-IN" sz="3467" b="1" dirty="0">
                    <a:solidFill>
                      <a:srgbClr val="FFFF00"/>
                    </a:solidFill>
                    <a:latin typeface="Kruti Dev 010" pitchFamily="2" charset="0"/>
                    <a:cs typeface="Times New Roman" panose="02020603050405020304" pitchFamily="18" charset="0"/>
                  </a:rPr>
                  <a:t> dh </a:t>
                </a:r>
                <a:r>
                  <a:rPr lang="en-IN" sz="3467" b="1" dirty="0" err="1">
                    <a:solidFill>
                      <a:srgbClr val="FFFF00"/>
                    </a:solidFill>
                    <a:latin typeface="Kruti Dev 010" pitchFamily="2" charset="0"/>
                    <a:cs typeface="Times New Roman" panose="02020603050405020304" pitchFamily="18" charset="0"/>
                  </a:rPr>
                  <a:t>xfrt</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ÅtkZ</a:t>
                </a:r>
                <a:r>
                  <a:rPr lang="en-IN" sz="3467" b="1" dirty="0">
                    <a:solidFill>
                      <a:srgbClr val="FFFF00"/>
                    </a:solidFill>
                    <a:latin typeface="Kruti Dev 010" pitchFamily="2" charset="0"/>
                    <a:cs typeface="Times New Roman" panose="02020603050405020304" pitchFamily="18" charset="0"/>
                  </a:rPr>
                  <a:t> </a:t>
                </a:r>
                <a14:m>
                  <m:oMath xmlns:m="http://schemas.openxmlformats.org/officeDocument/2006/math">
                    <m:r>
                      <a:rPr lang="en-US" sz="3467" b="1" i="1">
                        <a:solidFill>
                          <a:srgbClr val="FFFF00"/>
                        </a:solidFill>
                        <a:latin typeface="Cambria Math"/>
                        <a:cs typeface="Times New Roman" panose="02020603050405020304" pitchFamily="18" charset="0"/>
                      </a:rPr>
                      <m:t>(</m:t>
                    </m:r>
                    <m:r>
                      <a:rPr lang="en-US" sz="3467" b="1" i="1">
                        <a:solidFill>
                          <a:srgbClr val="FFFF00"/>
                        </a:solidFill>
                        <a:latin typeface="Cambria Math"/>
                        <a:cs typeface="Times New Roman" panose="02020603050405020304" pitchFamily="18" charset="0"/>
                      </a:rPr>
                      <m:t>𝑲𝑬</m:t>
                    </m:r>
                    <m:r>
                      <a:rPr lang="en-US" sz="3467" b="1" i="1">
                        <a:solidFill>
                          <a:srgbClr val="FFFF00"/>
                        </a:solidFill>
                        <a:latin typeface="Cambria Math"/>
                        <a:cs typeface="Times New Roman" panose="02020603050405020304" pitchFamily="18" charset="0"/>
                      </a:rPr>
                      <m:t>)</m:t>
                    </m:r>
                  </m:oMath>
                </a14:m>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fdl</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ij</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fuHkZj</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djrh</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gS</a:t>
                </a:r>
                <a:r>
                  <a:rPr lang="en-IN" sz="3467" b="1" dirty="0">
                    <a:solidFill>
                      <a:srgbClr val="FFFF00"/>
                    </a:solidFill>
                    <a:latin typeface="Kruti Dev 010" pitchFamily="2" charset="0"/>
                    <a:cs typeface="Times New Roman" panose="02020603050405020304" pitchFamily="18" charset="0"/>
                  </a:rPr>
                  <a:t>\</a:t>
                </a:r>
                <a:endParaRPr lang="en-IN" sz="3467" b="1" dirty="0">
                  <a:solidFill>
                    <a:srgbClr val="FFFF00"/>
                  </a:solidFill>
                  <a:latin typeface="Times New Roman" panose="02020603050405020304" pitchFamily="18" charset="0"/>
                  <a:cs typeface="Times New Roman" panose="02020603050405020304" pitchFamily="18" charset="0"/>
                </a:endParaRPr>
              </a:p>
              <a:p>
                <a:r>
                  <a:rPr lang="en-IN" sz="3467" b="1" dirty="0">
                    <a:solidFill>
                      <a:srgbClr val="FFFF00"/>
                    </a:solidFill>
                    <a:latin typeface="Times New Roman" panose="02020603050405020304" pitchFamily="18" charset="0"/>
                    <a:cs typeface="Times New Roman" panose="02020603050405020304" pitchFamily="18" charset="0"/>
                  </a:rPr>
                  <a:t>On what does the kinetic energy (KE) of a moving object depend ?</a:t>
                </a:r>
              </a:p>
              <a:p>
                <a:r>
                  <a:rPr lang="en-IN" sz="3467" b="1" dirty="0">
                    <a:latin typeface="Times New Roman" panose="02020603050405020304" pitchFamily="18" charset="0"/>
                    <a:cs typeface="Times New Roman" panose="02020603050405020304" pitchFamily="18" charset="0"/>
                  </a:rPr>
                  <a:t>(a) Weight and its location  /</a:t>
                </a:r>
                <a:r>
                  <a:rPr lang="en-IN" sz="3467" b="1" dirty="0" err="1">
                    <a:latin typeface="Kruti Dev 010" pitchFamily="2" charset="0"/>
                    <a:cs typeface="Times New Roman" panose="02020603050405020304" pitchFamily="18" charset="0"/>
                  </a:rPr>
                  <a:t>otu</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vkSj</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bldh</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LFkku</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(b) Mass and its location /</a:t>
                </a:r>
                <a:r>
                  <a:rPr lang="en-IN" sz="3467" b="1" dirty="0" err="1">
                    <a:latin typeface="Kruti Dev 010" pitchFamily="2" charset="0"/>
                    <a:cs typeface="Times New Roman" panose="02020603050405020304" pitchFamily="18" charset="0"/>
                  </a:rPr>
                  <a:t>nzO;eku</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vkSj</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bldh</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LFkku</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(c) Mass and velocity  /</a:t>
                </a:r>
                <a:r>
                  <a:rPr lang="en-IN" sz="3467" b="1" dirty="0" err="1">
                    <a:latin typeface="Kruti Dev 010" pitchFamily="2" charset="0"/>
                    <a:cs typeface="Times New Roman" panose="02020603050405020304" pitchFamily="18" charset="0"/>
                  </a:rPr>
                  <a:t>nzO;eku</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vkSj</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osx</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(d) Mass and acceleration  /</a:t>
                </a:r>
                <a:r>
                  <a:rPr lang="en-IN" sz="3467" b="1" dirty="0" err="1">
                    <a:latin typeface="Kruti Dev 010" pitchFamily="2" charset="0"/>
                    <a:cs typeface="Times New Roman" panose="02020603050405020304" pitchFamily="18" charset="0"/>
                  </a:rPr>
                  <a:t>nzO;eku</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vkSj</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Roj.k</a:t>
                </a:r>
                <a:endParaRPr lang="en-IN" sz="3467" b="1" dirty="0">
                  <a:latin typeface="Kruti Dev 010" pitchFamily="2"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857105" y="1064047"/>
                <a:ext cx="9915171" cy="3827138"/>
              </a:xfrm>
              <a:prstGeom prst="rect">
                <a:avLst/>
              </a:prstGeom>
              <a:blipFill>
                <a:blip r:embed="rId2"/>
                <a:stretch>
                  <a:fillRect l="-1784" t="-2233" b="-4944"/>
                </a:stretch>
              </a:blipFill>
            </p:spPr>
            <p:txBody>
              <a:bodyPr/>
              <a:lstStyle/>
              <a:p>
                <a:r>
                  <a:rPr lang="en-US">
                    <a:noFill/>
                  </a:rPr>
                  <a:t> </a:t>
                </a:r>
              </a:p>
            </p:txBody>
          </p:sp>
        </mc:Fallback>
      </mc:AlternateContent>
    </p:spTree>
    <p:extLst>
      <p:ext uri="{BB962C8B-B14F-4D97-AF65-F5344CB8AC3E}">
        <p14:creationId xmlns:p14="http://schemas.microsoft.com/office/powerpoint/2010/main" val="149276333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1998626" y="1109354"/>
            <a:ext cx="11752732" cy="3293594"/>
          </a:xfrm>
          <a:prstGeom prst="rect">
            <a:avLst/>
          </a:prstGeom>
          <a:noFill/>
        </p:spPr>
        <p:txBody>
          <a:bodyPr wrap="square" rtlCol="0">
            <a:spAutoFit/>
          </a:bodyPr>
          <a:lstStyle/>
          <a:p>
            <a:r>
              <a:rPr lang="en-IN" sz="3467" b="1" dirty="0">
                <a:solidFill>
                  <a:srgbClr val="FFFF00"/>
                </a:solidFill>
                <a:latin typeface="Times New Roman" panose="02020603050405020304" pitchFamily="18" charset="0"/>
                <a:cs typeface="Times New Roman" panose="02020603050405020304" pitchFamily="18" charset="0"/>
              </a:rPr>
              <a:t> </a:t>
            </a:r>
            <a:r>
              <a:rPr lang="en-US" sz="3467" b="1" dirty="0">
                <a:solidFill>
                  <a:srgbClr val="FFFF00"/>
                </a:solidFill>
                <a:latin typeface="Kruti Dev 010" pitchFamily="2" charset="0"/>
                <a:cs typeface="Times New Roman" panose="02020603050405020304" pitchFamily="18" charset="0"/>
              </a:rPr>
              <a:t>,d “</a:t>
            </a:r>
            <a:r>
              <a:rPr lang="en-US" sz="3467" b="1" dirty="0" err="1">
                <a:solidFill>
                  <a:srgbClr val="FFFF00"/>
                </a:solidFill>
                <a:latin typeface="Kruti Dev 010" pitchFamily="2" charset="0"/>
                <a:cs typeface="Times New Roman" panose="02020603050405020304" pitchFamily="18" charset="0"/>
              </a:rPr>
              <a:t>kq’d</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lsy</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esa</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ÅtkZ</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fdl</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Ik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esa</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laxzghr</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jgrh</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t>
            </a:r>
            <a:r>
              <a:rPr lang="en-IN" sz="3467" b="1" dirty="0">
                <a:solidFill>
                  <a:srgbClr val="FFFF00"/>
                </a:solidFill>
                <a:latin typeface="Kruti Dev 010" pitchFamily="2" charset="0"/>
                <a:cs typeface="Times New Roman" panose="02020603050405020304" pitchFamily="18" charset="0"/>
              </a:rPr>
              <a:t>\</a:t>
            </a:r>
            <a:endParaRPr lang="en-IN" sz="3467" b="1" dirty="0">
              <a:solidFill>
                <a:srgbClr val="FFFF00"/>
              </a:solidFill>
              <a:latin typeface="Times New Roman" panose="02020603050405020304" pitchFamily="18" charset="0"/>
              <a:cs typeface="Times New Roman" panose="02020603050405020304" pitchFamily="18" charset="0"/>
            </a:endParaRPr>
          </a:p>
          <a:p>
            <a:r>
              <a:rPr lang="en-IN" sz="3467" b="1" dirty="0">
                <a:solidFill>
                  <a:srgbClr val="FFFF00"/>
                </a:solidFill>
                <a:latin typeface="Times New Roman" panose="02020603050405020304" pitchFamily="18" charset="0"/>
                <a:cs typeface="Times New Roman" panose="02020603050405020304" pitchFamily="18" charset="0"/>
              </a:rPr>
              <a:t>In what form is energy stored in a dry cell?</a:t>
            </a:r>
          </a:p>
          <a:p>
            <a:r>
              <a:rPr lang="en-IN" sz="3467" b="1" dirty="0">
                <a:latin typeface="Times New Roman" panose="02020603050405020304" pitchFamily="18" charset="0"/>
                <a:cs typeface="Times New Roman" panose="02020603050405020304" pitchFamily="18" charset="0"/>
              </a:rPr>
              <a:t>(a) potential  energy /</a:t>
            </a:r>
            <a:r>
              <a:rPr lang="en-IN" sz="3467" b="1" dirty="0" err="1">
                <a:latin typeface="Kruti Dev 010" pitchFamily="2" charset="0"/>
                <a:cs typeface="Times New Roman" panose="02020603050405020304" pitchFamily="18" charset="0"/>
              </a:rPr>
              <a:t>fLFkfrt</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ÅtkZ</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(b) nuclear energy /</a:t>
            </a:r>
            <a:r>
              <a:rPr lang="en-IN" sz="3467" b="1" dirty="0" err="1">
                <a:latin typeface="Kruti Dev 010" pitchFamily="2" charset="0"/>
                <a:cs typeface="Times New Roman" panose="02020603050405020304" pitchFamily="18" charset="0"/>
              </a:rPr>
              <a:t>ukfHkdh</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ÅtkZ</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(c) kinetic  energy /</a:t>
            </a:r>
            <a:r>
              <a:rPr lang="en-IN" sz="3467" b="1" dirty="0" err="1">
                <a:latin typeface="Kruti Dev 010" pitchFamily="2" charset="0"/>
                <a:cs typeface="Times New Roman" panose="02020603050405020304" pitchFamily="18" charset="0"/>
              </a:rPr>
              <a:t>xfrt</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ÅtkZ</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(d) chemical  energy /</a:t>
            </a:r>
            <a:r>
              <a:rPr lang="en-IN" sz="3467" b="1" dirty="0" err="1">
                <a:latin typeface="Kruti Dev 010" pitchFamily="2" charset="0"/>
                <a:cs typeface="Times New Roman" panose="02020603050405020304" pitchFamily="18" charset="0"/>
              </a:rPr>
              <a:t>jklk;fud</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ÅtkZ</a:t>
            </a:r>
            <a:endParaRPr lang="en-IN" sz="3467" b="1" dirty="0">
              <a:latin typeface="Kruti Dev 010" pitchFamily="2" charset="0"/>
              <a:cs typeface="Times New Roman" panose="02020603050405020304" pitchFamily="18" charset="0"/>
            </a:endParaRPr>
          </a:p>
        </p:txBody>
      </p:sp>
      <p:pic>
        <p:nvPicPr>
          <p:cNvPr id="3074" name="Picture 2" descr="Cross Section of Dry Cell Battery Stock Illustration - Illustration of  power, electrolyte: 76269618">
            <a:extLst>
              <a:ext uri="{FF2B5EF4-FFF2-40B4-BE49-F238E27FC236}">
                <a16:creationId xmlns:a16="http://schemas.microsoft.com/office/drawing/2014/main" id="{78A9A21E-03FA-D46C-837B-F75106AE1F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0253" y="3854567"/>
            <a:ext cx="2515231" cy="261812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194877"/>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2796692" y="709625"/>
                <a:ext cx="11752732" cy="3293594"/>
              </a:xfrm>
              <a:prstGeom prst="rect">
                <a:avLst/>
              </a:prstGeom>
              <a:noFill/>
            </p:spPr>
            <p:txBody>
              <a:bodyPr wrap="square" rtlCol="0">
                <a:spAutoFit/>
              </a:bodyPr>
              <a:lstStyle/>
              <a:p>
                <a:r>
                  <a:rPr lang="en-US" sz="3467" b="1" dirty="0">
                    <a:solidFill>
                      <a:srgbClr val="FFFF00"/>
                    </a:solidFill>
                    <a:latin typeface="Kruti Dev 010" pitchFamily="2" charset="0"/>
                    <a:cs typeface="Times New Roman" panose="02020603050405020304" pitchFamily="18" charset="0"/>
                  </a:rPr>
                  <a:t>,d </a:t>
                </a:r>
                <a:r>
                  <a:rPr lang="en-US" sz="3467" b="1" dirty="0" err="1">
                    <a:solidFill>
                      <a:srgbClr val="FFFF00"/>
                    </a:solidFill>
                    <a:latin typeface="Kruti Dev 010" pitchFamily="2" charset="0"/>
                    <a:cs typeface="Times New Roman" panose="02020603050405020304" pitchFamily="18" charset="0"/>
                  </a:rPr>
                  <a:t>okV</a:t>
                </a:r>
                <a:r>
                  <a:rPr lang="en-US" sz="3467" b="1" dirty="0">
                    <a:solidFill>
                      <a:srgbClr val="FFFF00"/>
                    </a:solidFill>
                    <a:latin typeface="Kruti Dev 010" pitchFamily="2" charset="0"/>
                    <a:cs typeface="Times New Roman" panose="02020603050405020304" pitchFamily="18" charset="0"/>
                  </a:rPr>
                  <a:t> </a:t>
                </a:r>
                <a14:m>
                  <m:oMath xmlns:m="http://schemas.openxmlformats.org/officeDocument/2006/math">
                    <m:r>
                      <a:rPr lang="en-US" sz="3467" b="1" i="1">
                        <a:solidFill>
                          <a:srgbClr val="FFFF00"/>
                        </a:solidFill>
                        <a:latin typeface="Cambria Math"/>
                        <a:cs typeface="Times New Roman" panose="02020603050405020304" pitchFamily="18" charset="0"/>
                      </a:rPr>
                      <m:t>= ?</m:t>
                    </m:r>
                  </m:oMath>
                </a14:m>
                <a:endParaRPr lang="en-IN" sz="3467" b="1" dirty="0">
                  <a:solidFill>
                    <a:srgbClr val="FFFF00"/>
                  </a:solidFill>
                  <a:latin typeface="Times New Roman" panose="02020603050405020304" pitchFamily="18" charset="0"/>
                  <a:cs typeface="Times New Roman" panose="02020603050405020304" pitchFamily="18" charset="0"/>
                </a:endParaRPr>
              </a:p>
              <a:p>
                <a:r>
                  <a:rPr lang="en-IN" sz="3467" b="1" dirty="0">
                    <a:solidFill>
                      <a:srgbClr val="FFFF00"/>
                    </a:solidFill>
                    <a:latin typeface="Times New Roman" panose="02020603050405020304" pitchFamily="18" charset="0"/>
                    <a:cs typeface="Times New Roman" panose="02020603050405020304" pitchFamily="18" charset="0"/>
                  </a:rPr>
                  <a:t>One watt = ?</a:t>
                </a:r>
              </a:p>
              <a:p>
                <a:r>
                  <a:rPr lang="en-IN" sz="3467" b="1" dirty="0">
                    <a:latin typeface="Times New Roman" panose="02020603050405020304" pitchFamily="18" charset="0"/>
                    <a:cs typeface="Times New Roman" panose="02020603050405020304" pitchFamily="18" charset="0"/>
                  </a:rPr>
                  <a:t>(a) 1 erg per second /</a:t>
                </a:r>
                <a:r>
                  <a:rPr lang="en-IN" sz="3467" b="1" dirty="0">
                    <a:latin typeface="Kruti Dev 010" pitchFamily="2" charset="0"/>
                    <a:cs typeface="Times New Roman" panose="02020603050405020304" pitchFamily="18" charset="0"/>
                  </a:rPr>
                  <a:t>1 </a:t>
                </a:r>
                <a:r>
                  <a:rPr lang="en-IN" sz="3467" b="1" dirty="0" err="1">
                    <a:latin typeface="Kruti Dev 010" pitchFamily="2" charset="0"/>
                    <a:cs typeface="Times New Roman" panose="02020603050405020304" pitchFamily="18" charset="0"/>
                  </a:rPr>
                  <a:t>vxZ</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izfr</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lsds.M</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(b) 1 </a:t>
                </a:r>
                <a:r>
                  <a:rPr lang="en-IN" sz="3467" b="1" dirty="0" err="1">
                    <a:latin typeface="Times New Roman" panose="02020603050405020304" pitchFamily="18" charset="0"/>
                    <a:cs typeface="Times New Roman" panose="02020603050405020304" pitchFamily="18" charset="0"/>
                  </a:rPr>
                  <a:t>pascal</a:t>
                </a:r>
                <a:r>
                  <a:rPr lang="en-IN" sz="3467" b="1" dirty="0">
                    <a:latin typeface="Times New Roman" panose="02020603050405020304" pitchFamily="18" charset="0"/>
                    <a:cs typeface="Times New Roman" panose="02020603050405020304" pitchFamily="18" charset="0"/>
                  </a:rPr>
                  <a:t> per second /</a:t>
                </a:r>
                <a:r>
                  <a:rPr lang="en-IN" sz="3467" b="1" dirty="0">
                    <a:latin typeface="Kruti Dev 010" pitchFamily="2" charset="0"/>
                    <a:cs typeface="Times New Roman" panose="02020603050405020304" pitchFamily="18" charset="0"/>
                  </a:rPr>
                  <a:t>1 </a:t>
                </a:r>
                <a:r>
                  <a:rPr lang="en-IN" sz="3467" b="1" dirty="0" err="1">
                    <a:latin typeface="Kruti Dev 010" pitchFamily="2" charset="0"/>
                    <a:cs typeface="Times New Roman" panose="02020603050405020304" pitchFamily="18" charset="0"/>
                  </a:rPr>
                  <a:t>ikLdy</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izfr</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lsds.M</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(c) 1 meter per second /</a:t>
                </a:r>
                <a:r>
                  <a:rPr lang="en-IN" sz="3467" b="1" dirty="0">
                    <a:latin typeface="Kruti Dev 010" pitchFamily="2" charset="0"/>
                    <a:cs typeface="Times New Roman" panose="02020603050405020304" pitchFamily="18" charset="0"/>
                  </a:rPr>
                  <a:t>1 </a:t>
                </a:r>
                <a:r>
                  <a:rPr lang="en-IN" sz="3467" b="1" dirty="0" err="1">
                    <a:latin typeface="Kruti Dev 010" pitchFamily="2" charset="0"/>
                    <a:cs typeface="Times New Roman" panose="02020603050405020304" pitchFamily="18" charset="0"/>
                  </a:rPr>
                  <a:t>EkhVj</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izfr</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lsds.M</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(d) 1 joule per second /</a:t>
                </a:r>
                <a:r>
                  <a:rPr lang="en-IN" sz="3467" b="1" dirty="0">
                    <a:latin typeface="Kruti Dev 010" pitchFamily="2" charset="0"/>
                    <a:cs typeface="Times New Roman" panose="02020603050405020304" pitchFamily="18" charset="0"/>
                  </a:rPr>
                  <a:t>1 </a:t>
                </a:r>
                <a:r>
                  <a:rPr lang="en-IN" sz="3467" b="1" dirty="0" err="1">
                    <a:latin typeface="Kruti Dev 010" pitchFamily="2" charset="0"/>
                    <a:cs typeface="Times New Roman" panose="02020603050405020304" pitchFamily="18" charset="0"/>
                  </a:rPr>
                  <a:t>twy</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izfr</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lsds.M</a:t>
                </a:r>
                <a:endParaRPr lang="en-IN" sz="3467" b="1" dirty="0">
                  <a:latin typeface="Kruti Dev 010" pitchFamily="2"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796692" y="709625"/>
                <a:ext cx="11752732" cy="3293594"/>
              </a:xfrm>
              <a:prstGeom prst="rect">
                <a:avLst/>
              </a:prstGeom>
              <a:blipFill>
                <a:blip r:embed="rId2"/>
                <a:stretch>
                  <a:fillRect l="-1504" t="-2403" b="-5545"/>
                </a:stretch>
              </a:blipFill>
            </p:spPr>
            <p:txBody>
              <a:bodyPr/>
              <a:lstStyle/>
              <a:p>
                <a:r>
                  <a:rPr lang="en-US">
                    <a:noFill/>
                  </a:rPr>
                  <a:t> </a:t>
                </a:r>
              </a:p>
            </p:txBody>
          </p:sp>
        </mc:Fallback>
      </mc:AlternateContent>
      <p:pic>
        <p:nvPicPr>
          <p:cNvPr id="4098" name="Picture 2" descr="Lightbulb Led Light Bulb Clipart Clipartfest - Light Bulb Clipart, HD Png  Download , Transparent Png Image - PNGitem">
            <a:extLst>
              <a:ext uri="{FF2B5EF4-FFF2-40B4-BE49-F238E27FC236}">
                <a16:creationId xmlns:a16="http://schemas.microsoft.com/office/drawing/2014/main" id="{CB299C4A-8738-621B-2957-DF039A23B0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6941" y="3717032"/>
            <a:ext cx="1122649" cy="2011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148272"/>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5250424" y="958744"/>
                <a:ext cx="11752732" cy="3527825"/>
              </a:xfrm>
              <a:prstGeom prst="rect">
                <a:avLst/>
              </a:prstGeom>
              <a:noFill/>
            </p:spPr>
            <p:txBody>
              <a:bodyPr wrap="square" rtlCol="0">
                <a:spAutoFit/>
              </a:bodyPr>
              <a:lstStyle/>
              <a:p>
                <a:r>
                  <a:rPr lang="en-US" sz="3467" b="1" dirty="0" err="1">
                    <a:solidFill>
                      <a:srgbClr val="FFFF00"/>
                    </a:solidFill>
                    <a:latin typeface="Kruti Dev 010" pitchFamily="2" charset="0"/>
                    <a:cs typeface="Times New Roman" panose="02020603050405020304" pitchFamily="18" charset="0"/>
                  </a:rPr>
                  <a:t>Xkfrt</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ÅtkZ</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fdlds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cjkcj</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t>
                </a:r>
                <a:r>
                  <a:rPr lang="en-US" sz="3467" b="1" dirty="0">
                    <a:solidFill>
                      <a:srgbClr val="FFFF00"/>
                    </a:solidFill>
                    <a:latin typeface="Kruti Dev 010" pitchFamily="2" charset="0"/>
                    <a:cs typeface="Times New Roman" panose="02020603050405020304" pitchFamily="18" charset="0"/>
                  </a:rPr>
                  <a:t>\</a:t>
                </a:r>
                <a:endParaRPr lang="en-IN" sz="3467" b="1" dirty="0">
                  <a:solidFill>
                    <a:srgbClr val="FFFF00"/>
                  </a:solidFill>
                  <a:latin typeface="Times New Roman" panose="02020603050405020304" pitchFamily="18" charset="0"/>
                  <a:cs typeface="Times New Roman" panose="02020603050405020304" pitchFamily="18" charset="0"/>
                </a:endParaRPr>
              </a:p>
              <a:p>
                <a:r>
                  <a:rPr lang="en-IN" sz="3467" b="1" dirty="0">
                    <a:solidFill>
                      <a:srgbClr val="FFFF00"/>
                    </a:solidFill>
                    <a:latin typeface="Times New Roman" panose="02020603050405020304" pitchFamily="18" charset="0"/>
                    <a:cs typeface="Times New Roman" panose="02020603050405020304" pitchFamily="18" charset="0"/>
                  </a:rPr>
                  <a:t>What is kinetic energy equal to ?</a:t>
                </a:r>
              </a:p>
              <a:p>
                <a:r>
                  <a:rPr lang="en-IN" sz="3467" b="1" dirty="0">
                    <a:latin typeface="Times New Roman" panose="02020603050405020304" pitchFamily="18" charset="0"/>
                    <a:cs typeface="Times New Roman" panose="02020603050405020304" pitchFamily="18" charset="0"/>
                  </a:rPr>
                  <a:t>(a) </a:t>
                </a:r>
                <a14:m>
                  <m:oMath xmlns:m="http://schemas.openxmlformats.org/officeDocument/2006/math">
                    <m:f>
                      <m:fPr>
                        <m:ctrlPr>
                          <a:rPr lang="en-US" sz="3467" b="1" i="1">
                            <a:latin typeface="Cambria Math" panose="02040503050406030204" pitchFamily="18" charset="0"/>
                            <a:cs typeface="Times New Roman" panose="02020603050405020304" pitchFamily="18" charset="0"/>
                          </a:rPr>
                        </m:ctrlPr>
                      </m:fPr>
                      <m:num>
                        <m:r>
                          <a:rPr lang="en-US" sz="3467" b="1" i="1">
                            <a:latin typeface="Cambria Math"/>
                            <a:cs typeface="Times New Roman" panose="02020603050405020304" pitchFamily="18" charset="0"/>
                          </a:rPr>
                          <m:t>𝟏</m:t>
                        </m:r>
                      </m:num>
                      <m:den>
                        <m:r>
                          <a:rPr lang="en-US" sz="3467" b="1" i="1">
                            <a:latin typeface="Cambria Math"/>
                            <a:cs typeface="Times New Roman" panose="02020603050405020304" pitchFamily="18" charset="0"/>
                          </a:rPr>
                          <m:t>𝟐</m:t>
                        </m:r>
                      </m:den>
                    </m:f>
                    <m:r>
                      <a:rPr lang="en-US" sz="3467" b="1" i="1">
                        <a:latin typeface="Cambria Math"/>
                        <a:cs typeface="Times New Roman" panose="02020603050405020304" pitchFamily="18" charset="0"/>
                      </a:rPr>
                      <m:t>𝒎</m:t>
                    </m:r>
                    <m:sSup>
                      <m:sSupPr>
                        <m:ctrlPr>
                          <a:rPr lang="en-US" sz="3467" b="1" i="1">
                            <a:latin typeface="Cambria Math" panose="02040503050406030204" pitchFamily="18" charset="0"/>
                            <a:cs typeface="Times New Roman" panose="02020603050405020304" pitchFamily="18" charset="0"/>
                          </a:rPr>
                        </m:ctrlPr>
                      </m:sSupPr>
                      <m:e>
                        <m:r>
                          <a:rPr lang="en-US" sz="3467" b="1" i="1">
                            <a:latin typeface="Cambria Math"/>
                            <a:cs typeface="Times New Roman" panose="02020603050405020304" pitchFamily="18" charset="0"/>
                          </a:rPr>
                          <m:t>𝒗</m:t>
                        </m:r>
                      </m:e>
                      <m:sup>
                        <m:r>
                          <a:rPr lang="en-US" sz="3467" b="1" i="1">
                            <a:latin typeface="Cambria Math"/>
                            <a:cs typeface="Times New Roman" panose="02020603050405020304" pitchFamily="18" charset="0"/>
                          </a:rPr>
                          <m:t>𝟐</m:t>
                        </m:r>
                      </m:sup>
                    </m:sSup>
                  </m:oMath>
                </a14:m>
                <a:endParaRPr lang="en-IN" sz="3467" b="1" dirty="0">
                  <a:latin typeface="Times New Roman" panose="02020603050405020304" pitchFamily="18"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(b) </a:t>
                </a:r>
                <a:r>
                  <a:rPr lang="en-IN" sz="3467" b="1" dirty="0" err="1">
                    <a:latin typeface="Times New Roman" panose="02020603050405020304" pitchFamily="18" charset="0"/>
                    <a:cs typeface="Times New Roman" panose="02020603050405020304" pitchFamily="18" charset="0"/>
                  </a:rPr>
                  <a:t>mgh</a:t>
                </a:r>
                <a:r>
                  <a:rPr lang="en-IN" sz="3467" b="1" dirty="0">
                    <a:latin typeface="Times New Roman" panose="02020603050405020304" pitchFamily="18" charset="0"/>
                    <a:cs typeface="Times New Roman" panose="02020603050405020304" pitchFamily="18" charset="0"/>
                  </a:rPr>
                  <a:t> </a:t>
                </a:r>
              </a:p>
              <a:p>
                <a:r>
                  <a:rPr lang="en-IN" sz="3467" b="1" dirty="0">
                    <a:latin typeface="Times New Roman" panose="02020603050405020304" pitchFamily="18" charset="0"/>
                    <a:cs typeface="Times New Roman" panose="02020603050405020304" pitchFamily="18" charset="0"/>
                  </a:rPr>
                  <a:t>(c) mv </a:t>
                </a:r>
              </a:p>
              <a:p>
                <a:r>
                  <a:rPr lang="en-IN" sz="3467" b="1" dirty="0">
                    <a:latin typeface="Times New Roman" panose="02020603050405020304" pitchFamily="18" charset="0"/>
                    <a:cs typeface="Times New Roman" panose="02020603050405020304" pitchFamily="18" charset="0"/>
                  </a:rPr>
                  <a:t>(d) ma</a:t>
                </a:r>
                <a:endParaRPr lang="en-IN" sz="3467" b="1" dirty="0">
                  <a:latin typeface="Kruti Dev 010" pitchFamily="2"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250424" y="958744"/>
                <a:ext cx="11752732" cy="3527825"/>
              </a:xfrm>
              <a:prstGeom prst="rect">
                <a:avLst/>
              </a:prstGeom>
              <a:blipFill>
                <a:blip r:embed="rId2"/>
                <a:stretch>
                  <a:fillRect l="-1452" t="-2245" b="-4663"/>
                </a:stretch>
              </a:blipFill>
            </p:spPr>
            <p:txBody>
              <a:bodyPr/>
              <a:lstStyle/>
              <a:p>
                <a:r>
                  <a:rPr lang="en-US">
                    <a:noFill/>
                  </a:rPr>
                  <a:t> </a:t>
                </a:r>
              </a:p>
            </p:txBody>
          </p:sp>
        </mc:Fallback>
      </mc:AlternateContent>
    </p:spTree>
    <p:extLst>
      <p:ext uri="{BB962C8B-B14F-4D97-AF65-F5344CB8AC3E}">
        <p14:creationId xmlns:p14="http://schemas.microsoft.com/office/powerpoint/2010/main" val="3467608173"/>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2193532" y="1294970"/>
            <a:ext cx="9998468" cy="3827138"/>
          </a:xfrm>
          <a:prstGeom prst="rect">
            <a:avLst/>
          </a:prstGeom>
          <a:noFill/>
        </p:spPr>
        <p:txBody>
          <a:bodyPr wrap="square" rtlCol="0">
            <a:spAutoFit/>
          </a:bodyPr>
          <a:lstStyle/>
          <a:p>
            <a:r>
              <a:rPr lang="en-US" sz="3467" b="1" dirty="0" err="1">
                <a:solidFill>
                  <a:srgbClr val="FFFF00"/>
                </a:solidFill>
                <a:latin typeface="Kruti Dev 010" pitchFamily="2" charset="0"/>
                <a:cs typeface="Times New Roman" panose="02020603050405020304" pitchFamily="18" charset="0"/>
              </a:rPr>
              <a:t>fuEufyf</a:t>
            </a:r>
            <a:r>
              <a:rPr lang="en-US" sz="3467" b="1" dirty="0">
                <a:solidFill>
                  <a:srgbClr val="FFFF00"/>
                </a:solidFill>
                <a:latin typeface="Kruti Dev 010" pitchFamily="2" charset="0"/>
                <a:cs typeface="Times New Roman" panose="02020603050405020304" pitchFamily="18" charset="0"/>
              </a:rPr>
              <a:t>[</a:t>
            </a:r>
            <a:r>
              <a:rPr lang="en-US" sz="3467" b="1" dirty="0" err="1">
                <a:solidFill>
                  <a:srgbClr val="FFFF00"/>
                </a:solidFill>
                <a:latin typeface="Kruti Dev 010" pitchFamily="2" charset="0"/>
                <a:cs typeface="Times New Roman" panose="02020603050405020304" pitchFamily="18" charset="0"/>
              </a:rPr>
              <a:t>kr</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esa</a:t>
            </a:r>
            <a:r>
              <a:rPr lang="en-US" sz="3467" b="1" dirty="0">
                <a:solidFill>
                  <a:srgbClr val="FFFF00"/>
                </a:solidFill>
                <a:latin typeface="Kruti Dev 010" pitchFamily="2" charset="0"/>
                <a:cs typeface="Times New Roman" panose="02020603050405020304" pitchFamily="18" charset="0"/>
              </a:rPr>
              <a:t> ls </a:t>
            </a:r>
            <a:r>
              <a:rPr lang="en-US" sz="3467" b="1" dirty="0" err="1">
                <a:solidFill>
                  <a:srgbClr val="FFFF00"/>
                </a:solidFill>
                <a:latin typeface="Kruti Dev 010" pitchFamily="2" charset="0"/>
                <a:cs typeface="Times New Roman" panose="02020603050405020304" pitchFamily="18" charset="0"/>
              </a:rPr>
              <a:t>dkSu&amp;lk</a:t>
            </a:r>
            <a:r>
              <a:rPr lang="en-US" sz="3467" b="1" dirty="0">
                <a:solidFill>
                  <a:srgbClr val="FFFF00"/>
                </a:solidFill>
                <a:latin typeface="Kruti Dev 010" pitchFamily="2" charset="0"/>
                <a:cs typeface="Times New Roman" panose="02020603050405020304" pitchFamily="18" charset="0"/>
              </a:rPr>
              <a:t> uohdj.kh; </a:t>
            </a:r>
            <a:r>
              <a:rPr lang="en-US" sz="3467" b="1" dirty="0" err="1">
                <a:solidFill>
                  <a:srgbClr val="FFFF00"/>
                </a:solidFill>
                <a:latin typeface="Kruti Dev 010" pitchFamily="2" charset="0"/>
                <a:cs typeface="Times New Roman" panose="02020603050405020304" pitchFamily="18" charset="0"/>
              </a:rPr>
              <a:t>ÅtkZ</a:t>
            </a:r>
            <a:r>
              <a:rPr lang="en-US" sz="3467" b="1" dirty="0">
                <a:solidFill>
                  <a:srgbClr val="FFFF00"/>
                </a:solidFill>
                <a:latin typeface="Kruti Dev 010" pitchFamily="2" charset="0"/>
                <a:cs typeface="Times New Roman" panose="02020603050405020304" pitchFamily="18" charset="0"/>
              </a:rPr>
              <a:t> dk L=</a:t>
            </a:r>
            <a:r>
              <a:rPr lang="en-US" sz="3467" b="1" dirty="0" err="1">
                <a:solidFill>
                  <a:srgbClr val="FFFF00"/>
                </a:solidFill>
                <a:latin typeface="Kruti Dev 010" pitchFamily="2" charset="0"/>
                <a:cs typeface="Times New Roman" panose="02020603050405020304" pitchFamily="18" charset="0"/>
              </a:rPr>
              <a:t>ksr</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ugha</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t>
            </a:r>
            <a:r>
              <a:rPr lang="en-US" sz="3467" b="1" dirty="0">
                <a:solidFill>
                  <a:srgbClr val="FFFF00"/>
                </a:solidFill>
                <a:latin typeface="Kruti Dev 010" pitchFamily="2" charset="0"/>
                <a:cs typeface="Times New Roman" panose="02020603050405020304" pitchFamily="18" charset="0"/>
              </a:rPr>
              <a:t>\</a:t>
            </a:r>
            <a:endParaRPr lang="en-IN" sz="3467" b="1" dirty="0">
              <a:solidFill>
                <a:srgbClr val="FFFF00"/>
              </a:solidFill>
              <a:latin typeface="Times New Roman" panose="02020603050405020304" pitchFamily="18" charset="0"/>
              <a:cs typeface="Times New Roman" panose="02020603050405020304" pitchFamily="18" charset="0"/>
            </a:endParaRPr>
          </a:p>
          <a:p>
            <a:r>
              <a:rPr lang="en-IN" sz="3467" b="1" dirty="0">
                <a:solidFill>
                  <a:srgbClr val="FFFF00"/>
                </a:solidFill>
                <a:latin typeface="Times New Roman" panose="02020603050405020304" pitchFamily="18" charset="0"/>
                <a:cs typeface="Times New Roman" panose="02020603050405020304" pitchFamily="18" charset="0"/>
              </a:rPr>
              <a:t>Which of the following is not a source of renewable energy ?</a:t>
            </a:r>
          </a:p>
          <a:p>
            <a:r>
              <a:rPr lang="en-IN" sz="3467" b="1" dirty="0">
                <a:latin typeface="Times New Roman" panose="02020603050405020304" pitchFamily="18" charset="0"/>
                <a:cs typeface="Times New Roman" panose="02020603050405020304" pitchFamily="18" charset="0"/>
              </a:rPr>
              <a:t>(a) wind energy /</a:t>
            </a:r>
            <a:r>
              <a:rPr lang="en-IN" sz="3467" b="1" dirty="0" err="1">
                <a:latin typeface="Kruti Dev 010" pitchFamily="2" charset="0"/>
                <a:cs typeface="Times New Roman" panose="02020603050405020304" pitchFamily="18" charset="0"/>
              </a:rPr>
              <a:t>iou</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ÅtkZ</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(b) geothermal energy /</a:t>
            </a:r>
            <a:r>
              <a:rPr lang="en-IN" sz="3467" b="1" dirty="0" err="1">
                <a:latin typeface="Kruti Dev 010" pitchFamily="2" charset="0"/>
                <a:cs typeface="Times New Roman" panose="02020603050405020304" pitchFamily="18" charset="0"/>
              </a:rPr>
              <a:t>Hkwrkih</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ÅtkZ</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(c) energy from fossils  /</a:t>
            </a:r>
            <a:r>
              <a:rPr lang="en-IN" sz="3467" b="1" dirty="0" err="1">
                <a:latin typeface="Kruti Dev 010" pitchFamily="2" charset="0"/>
                <a:cs typeface="Times New Roman" panose="02020603050405020304" pitchFamily="18" charset="0"/>
              </a:rPr>
              <a:t>thok”eksa</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ls</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ÅtkZ</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(d) solar  energy /</a:t>
            </a:r>
            <a:r>
              <a:rPr lang="en-IN" sz="3467" b="1" dirty="0" err="1">
                <a:latin typeface="Kruti Dev 010" pitchFamily="2" charset="0"/>
                <a:cs typeface="Times New Roman" panose="02020603050405020304" pitchFamily="18" charset="0"/>
              </a:rPr>
              <a:t>lkSj</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ÅtkZ</a:t>
            </a:r>
            <a:endParaRPr lang="en-IN" sz="3467"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423432997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2001511" y="1064775"/>
            <a:ext cx="10190489" cy="4360681"/>
          </a:xfrm>
          <a:prstGeom prst="rect">
            <a:avLst/>
          </a:prstGeom>
          <a:noFill/>
        </p:spPr>
        <p:txBody>
          <a:bodyPr wrap="square" rtlCol="0">
            <a:spAutoFit/>
          </a:bodyPr>
          <a:lstStyle/>
          <a:p>
            <a:r>
              <a:rPr lang="en-US" sz="3467" b="1" dirty="0" err="1">
                <a:solidFill>
                  <a:srgbClr val="FFFF00"/>
                </a:solidFill>
                <a:latin typeface="Kruti Dev 010" pitchFamily="2" charset="0"/>
                <a:cs typeface="Times New Roman" panose="02020603050405020304" pitchFamily="18" charset="0"/>
              </a:rPr>
              <a:t>eUkq</a:t>
            </a:r>
            <a:r>
              <a:rPr lang="en-US" sz="3467" b="1" dirty="0">
                <a:solidFill>
                  <a:srgbClr val="FFFF00"/>
                </a:solidFill>
                <a:latin typeface="Kruti Dev 010" pitchFamily="2" charset="0"/>
                <a:cs typeface="Times New Roman" panose="02020603050405020304" pitchFamily="18" charset="0"/>
              </a:rPr>
              <a:t>’; ds </a:t>
            </a:r>
            <a:r>
              <a:rPr lang="en-US" sz="3467" b="1" dirty="0" err="1">
                <a:solidFill>
                  <a:srgbClr val="FFFF00"/>
                </a:solidFill>
                <a:latin typeface="Kruti Dev 010" pitchFamily="2" charset="0"/>
                <a:cs typeface="Times New Roman" panose="02020603050405020304" pitchFamily="18" charset="0"/>
              </a:rPr>
              <a:t>fy</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fuEufyf</a:t>
            </a:r>
            <a:r>
              <a:rPr lang="en-US" sz="3467" b="1" dirty="0">
                <a:solidFill>
                  <a:srgbClr val="FFFF00"/>
                </a:solidFill>
                <a:latin typeface="Kruti Dev 010" pitchFamily="2" charset="0"/>
                <a:cs typeface="Times New Roman" panose="02020603050405020304" pitchFamily="18" charset="0"/>
              </a:rPr>
              <a:t>[</a:t>
            </a:r>
            <a:r>
              <a:rPr lang="en-US" sz="3467" b="1" dirty="0" err="1">
                <a:solidFill>
                  <a:srgbClr val="FFFF00"/>
                </a:solidFill>
                <a:latin typeface="Kruti Dev 010" pitchFamily="2" charset="0"/>
                <a:cs typeface="Times New Roman" panose="02020603050405020304" pitchFamily="18" charset="0"/>
              </a:rPr>
              <a:t>kr</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esa</a:t>
            </a:r>
            <a:r>
              <a:rPr lang="en-US" sz="3467" b="1" dirty="0">
                <a:solidFill>
                  <a:srgbClr val="FFFF00"/>
                </a:solidFill>
                <a:latin typeface="Kruti Dev 010" pitchFamily="2" charset="0"/>
                <a:cs typeface="Times New Roman" panose="02020603050405020304" pitchFamily="18" charset="0"/>
              </a:rPr>
              <a:t> ls </a:t>
            </a:r>
            <a:r>
              <a:rPr lang="en-US" sz="3467" b="1" dirty="0" err="1">
                <a:solidFill>
                  <a:srgbClr val="FFFF00"/>
                </a:solidFill>
                <a:latin typeface="Kruti Dev 010" pitchFamily="2" charset="0"/>
                <a:cs typeface="Times New Roman" panose="02020603050405020304" pitchFamily="18" charset="0"/>
              </a:rPr>
              <a:t>dkSu&amp;lk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izkd`frd</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ÅtkZ</a:t>
            </a:r>
            <a:r>
              <a:rPr lang="en-US" sz="3467" b="1" dirty="0">
                <a:solidFill>
                  <a:srgbClr val="FFFF00"/>
                </a:solidFill>
                <a:latin typeface="Kruti Dev 010" pitchFamily="2" charset="0"/>
                <a:cs typeface="Times New Roman" panose="02020603050405020304" pitchFamily="18" charset="0"/>
              </a:rPr>
              <a:t> dk ,d </a:t>
            </a:r>
            <a:r>
              <a:rPr lang="en-US" sz="3467" b="1" dirty="0" err="1">
                <a:solidFill>
                  <a:srgbClr val="FFFF00"/>
                </a:solidFill>
                <a:latin typeface="Kruti Dev 010" pitchFamily="2" charset="0"/>
                <a:cs typeface="Times New Roman" panose="02020603050405020304" pitchFamily="18" charset="0"/>
              </a:rPr>
              <a:t>lcls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cM+k</a:t>
            </a:r>
            <a:r>
              <a:rPr lang="en-US" sz="3467" b="1" dirty="0">
                <a:solidFill>
                  <a:srgbClr val="FFFF00"/>
                </a:solidFill>
                <a:latin typeface="Kruti Dev 010" pitchFamily="2" charset="0"/>
                <a:cs typeface="Times New Roman" panose="02020603050405020304" pitchFamily="18" charset="0"/>
              </a:rPr>
              <a:t> L=</a:t>
            </a:r>
            <a:r>
              <a:rPr lang="en-US" sz="3467" b="1" dirty="0" err="1">
                <a:solidFill>
                  <a:srgbClr val="FFFF00"/>
                </a:solidFill>
                <a:latin typeface="Kruti Dev 010" pitchFamily="2" charset="0"/>
                <a:cs typeface="Times New Roman" panose="02020603050405020304" pitchFamily="18" charset="0"/>
              </a:rPr>
              <a:t>ksr</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a:t>
            </a:r>
            <a:r>
              <a:rPr lang="en-US" sz="3467" b="1" dirty="0">
                <a:solidFill>
                  <a:srgbClr val="FFFF00"/>
                </a:solidFill>
                <a:latin typeface="Kruti Dev 010" pitchFamily="2" charset="0"/>
                <a:cs typeface="Times New Roman" panose="02020603050405020304" pitchFamily="18" charset="0"/>
              </a:rPr>
              <a:t>\</a:t>
            </a:r>
            <a:endParaRPr lang="en-IN" sz="3467" b="1" dirty="0">
              <a:solidFill>
                <a:srgbClr val="FFFF00"/>
              </a:solidFill>
              <a:latin typeface="Times New Roman" panose="02020603050405020304" pitchFamily="18" charset="0"/>
              <a:cs typeface="Times New Roman" panose="02020603050405020304" pitchFamily="18" charset="0"/>
            </a:endParaRPr>
          </a:p>
          <a:p>
            <a:r>
              <a:rPr lang="en-IN" sz="3467" b="1" dirty="0">
                <a:solidFill>
                  <a:srgbClr val="FFFF00"/>
                </a:solidFill>
                <a:latin typeface="Times New Roman" panose="02020603050405020304" pitchFamily="18" charset="0"/>
                <a:cs typeface="Times New Roman" panose="02020603050405020304" pitchFamily="18" charset="0"/>
              </a:rPr>
              <a:t>Which one of the following is the largest natural source of energy for human beings?</a:t>
            </a:r>
          </a:p>
          <a:p>
            <a:r>
              <a:rPr lang="en-IN" sz="3467" b="1" dirty="0">
                <a:latin typeface="Times New Roman" panose="02020603050405020304" pitchFamily="18" charset="0"/>
                <a:cs typeface="Times New Roman" panose="02020603050405020304" pitchFamily="18" charset="0"/>
              </a:rPr>
              <a:t>(a) animals /</a:t>
            </a:r>
            <a:r>
              <a:rPr lang="en-IN" sz="3467" b="1" dirty="0" err="1">
                <a:latin typeface="Kruti Dev 010" pitchFamily="2" charset="0"/>
                <a:cs typeface="Times New Roman" panose="02020603050405020304" pitchFamily="18" charset="0"/>
              </a:rPr>
              <a:t>tkuoj</a:t>
            </a:r>
            <a:r>
              <a:rPr lang="en-IN" sz="3467" b="1" dirty="0">
                <a:latin typeface="Kruti Dev 010" pitchFamily="2" charset="0"/>
                <a:cs typeface="Times New Roman" panose="02020603050405020304" pitchFamily="18" charset="0"/>
              </a:rPr>
              <a:t> </a:t>
            </a:r>
          </a:p>
          <a:p>
            <a:r>
              <a:rPr lang="en-IN" sz="3467" b="1" dirty="0">
                <a:latin typeface="Times New Roman" panose="02020603050405020304" pitchFamily="18" charset="0"/>
                <a:cs typeface="Times New Roman" panose="02020603050405020304" pitchFamily="18" charset="0"/>
              </a:rPr>
              <a:t>(b) plants /</a:t>
            </a:r>
            <a:r>
              <a:rPr lang="en-IN" sz="3467" b="1" dirty="0" err="1">
                <a:latin typeface="Kruti Dev 010" pitchFamily="2" charset="0"/>
                <a:cs typeface="Times New Roman" panose="02020603050405020304" pitchFamily="18" charset="0"/>
              </a:rPr>
              <a:t>ikS</a:t>
            </a:r>
            <a:r>
              <a:rPr lang="en-IN" sz="3467" b="1" dirty="0">
                <a:latin typeface="Kruti Dev 010" pitchFamily="2" charset="0"/>
                <a:cs typeface="Times New Roman" panose="02020603050405020304" pitchFamily="18" charset="0"/>
              </a:rPr>
              <a:t>/</a:t>
            </a:r>
            <a:r>
              <a:rPr lang="en-IN" sz="3467" b="1" dirty="0" err="1">
                <a:latin typeface="Kruti Dev 010" pitchFamily="2" charset="0"/>
                <a:cs typeface="Times New Roman" panose="02020603050405020304" pitchFamily="18" charset="0"/>
              </a:rPr>
              <a:t>ks</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(c) Earth /</a:t>
            </a:r>
            <a:r>
              <a:rPr lang="en-IN" sz="3467" b="1" dirty="0" err="1">
                <a:latin typeface="Kruti Dev 010" pitchFamily="2" charset="0"/>
                <a:cs typeface="Times New Roman" panose="02020603050405020304" pitchFamily="18" charset="0"/>
              </a:rPr>
              <a:t>i`Foh</a:t>
            </a:r>
            <a:r>
              <a:rPr lang="en-IN" sz="3467" b="1" dirty="0">
                <a:latin typeface="Kruti Dev 010" pitchFamily="2" charset="0"/>
                <a:cs typeface="Times New Roman" panose="02020603050405020304" pitchFamily="18" charset="0"/>
              </a:rPr>
              <a:t> </a:t>
            </a:r>
          </a:p>
          <a:p>
            <a:r>
              <a:rPr lang="en-IN" sz="3467" b="1" dirty="0">
                <a:latin typeface="Times New Roman" panose="02020603050405020304" pitchFamily="18" charset="0"/>
                <a:cs typeface="Times New Roman" panose="02020603050405020304" pitchFamily="18" charset="0"/>
              </a:rPr>
              <a:t>(d) Sun /</a:t>
            </a:r>
            <a:r>
              <a:rPr lang="en-IN" sz="3467" b="1" dirty="0" err="1">
                <a:latin typeface="Kruti Dev 010" pitchFamily="2" charset="0"/>
                <a:cs typeface="Times New Roman" panose="02020603050405020304" pitchFamily="18" charset="0"/>
              </a:rPr>
              <a:t>lw;Z</a:t>
            </a:r>
            <a:endParaRPr lang="en-IN" sz="3467"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3774809340"/>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462919" y="981887"/>
            <a:ext cx="10862564" cy="4894225"/>
          </a:xfrm>
          <a:prstGeom prst="rect">
            <a:avLst/>
          </a:prstGeom>
          <a:noFill/>
        </p:spPr>
        <p:txBody>
          <a:bodyPr wrap="square" rtlCol="0">
            <a:spAutoFit/>
          </a:bodyPr>
          <a:lstStyle/>
          <a:p>
            <a:r>
              <a:rPr lang="en-US" sz="3467" b="1" dirty="0" err="1">
                <a:solidFill>
                  <a:srgbClr val="FFFF00"/>
                </a:solidFill>
                <a:latin typeface="Kruti Dev 010" pitchFamily="2" charset="0"/>
                <a:cs typeface="Times New Roman" panose="02020603050405020304" pitchFamily="18" charset="0"/>
              </a:rPr>
              <a:t>fdlh</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ladqfpr</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fLizax</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esa</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lkekU</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yEckbZ</a:t>
            </a:r>
            <a:r>
              <a:rPr lang="en-US" sz="3467" b="1" dirty="0">
                <a:solidFill>
                  <a:srgbClr val="FFFF00"/>
                </a:solidFill>
                <a:latin typeface="Kruti Dev 010" pitchFamily="2" charset="0"/>
                <a:cs typeface="Times New Roman" panose="02020603050405020304" pitchFamily="18" charset="0"/>
              </a:rPr>
              <a:t> ds </a:t>
            </a:r>
            <a:r>
              <a:rPr lang="en-US" sz="3467" b="1" dirty="0" err="1">
                <a:solidFill>
                  <a:srgbClr val="FFFF00"/>
                </a:solidFill>
                <a:latin typeface="Kruti Dev 010" pitchFamily="2" charset="0"/>
                <a:cs typeface="Times New Roman" panose="02020603050405020304" pitchFamily="18" charset="0"/>
              </a:rPr>
              <a:t>fLizax</a:t>
            </a:r>
            <a:r>
              <a:rPr lang="en-US" sz="3467" b="1" dirty="0">
                <a:solidFill>
                  <a:srgbClr val="FFFF00"/>
                </a:solidFill>
                <a:latin typeface="Kruti Dev 010" pitchFamily="2" charset="0"/>
                <a:cs typeface="Times New Roman" panose="02020603050405020304" pitchFamily="18" charset="0"/>
              </a:rPr>
              <a:t> ls </a:t>
            </a:r>
            <a:r>
              <a:rPr lang="en-US" sz="3467" b="1" dirty="0" err="1">
                <a:solidFill>
                  <a:srgbClr val="FFFF00"/>
                </a:solidFill>
                <a:latin typeface="Kruti Dev 010" pitchFamily="2" charset="0"/>
                <a:cs typeface="Times New Roman" panose="02020603050405020304" pitchFamily="18" charset="0"/>
              </a:rPr>
              <a:t>vf</a:t>
            </a:r>
            <a:r>
              <a:rPr lang="en-US" sz="3467" b="1" dirty="0">
                <a:solidFill>
                  <a:srgbClr val="FFFF00"/>
                </a:solidFill>
                <a:latin typeface="Kruti Dev 010" pitchFamily="2" charset="0"/>
                <a:cs typeface="Times New Roman" panose="02020603050405020304" pitchFamily="18" charset="0"/>
              </a:rPr>
              <a:t>/</a:t>
            </a:r>
            <a:r>
              <a:rPr lang="en-US" sz="3467" b="1" dirty="0" err="1">
                <a:solidFill>
                  <a:srgbClr val="FFFF00"/>
                </a:solidFill>
                <a:latin typeface="Kruti Dev 010" pitchFamily="2" charset="0"/>
                <a:cs typeface="Times New Roman" panose="02020603050405020304" pitchFamily="18" charset="0"/>
              </a:rPr>
              <a:t>kd</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ÅtkZ</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gksrh</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D;ksafd</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fLizax</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ladqfpr</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gksus</a:t>
            </a:r>
            <a:r>
              <a:rPr lang="en-US" sz="3467" b="1" dirty="0">
                <a:solidFill>
                  <a:srgbClr val="FFFF00"/>
                </a:solidFill>
                <a:latin typeface="Kruti Dev 010" pitchFamily="2" charset="0"/>
                <a:cs typeface="Times New Roman" panose="02020603050405020304" pitchFamily="18" charset="0"/>
              </a:rPr>
              <a:t> ds </a:t>
            </a:r>
            <a:r>
              <a:rPr lang="en-US" sz="3467" b="1" dirty="0" err="1">
                <a:solidFill>
                  <a:srgbClr val="FFFF00"/>
                </a:solidFill>
                <a:latin typeface="Kruti Dev 010" pitchFamily="2" charset="0"/>
                <a:cs typeface="Times New Roman" panose="02020603050405020304" pitchFamily="18" charset="0"/>
              </a:rPr>
              <a:t>dkj.k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blesa</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fuEu</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esa</a:t>
            </a:r>
            <a:r>
              <a:rPr lang="en-US" sz="3467" b="1" dirty="0">
                <a:solidFill>
                  <a:srgbClr val="FFFF00"/>
                </a:solidFill>
                <a:latin typeface="Kruti Dev 010" pitchFamily="2" charset="0"/>
                <a:cs typeface="Times New Roman" panose="02020603050405020304" pitchFamily="18" charset="0"/>
              </a:rPr>
              <a:t> ls </a:t>
            </a:r>
            <a:r>
              <a:rPr lang="en-US" sz="3467" b="1" dirty="0" err="1">
                <a:solidFill>
                  <a:srgbClr val="FFFF00"/>
                </a:solidFill>
                <a:latin typeface="Kruti Dev 010" pitchFamily="2" charset="0"/>
                <a:cs typeface="Times New Roman" panose="02020603050405020304" pitchFamily="18" charset="0"/>
              </a:rPr>
              <a:t>D;k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gksrk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t>
            </a:r>
            <a:r>
              <a:rPr lang="en-US" sz="3467" b="1" dirty="0">
                <a:solidFill>
                  <a:srgbClr val="FFFF00"/>
                </a:solidFill>
                <a:latin typeface="Kruti Dev 010" pitchFamily="2" charset="0"/>
                <a:cs typeface="Times New Roman" panose="02020603050405020304" pitchFamily="18" charset="0"/>
              </a:rPr>
              <a:t>\</a:t>
            </a:r>
            <a:endParaRPr lang="en-IN" sz="3467" b="1" dirty="0">
              <a:solidFill>
                <a:srgbClr val="FFFF00"/>
              </a:solidFill>
              <a:latin typeface="Times New Roman" panose="02020603050405020304" pitchFamily="18" charset="0"/>
              <a:cs typeface="Times New Roman" panose="02020603050405020304" pitchFamily="18" charset="0"/>
            </a:endParaRPr>
          </a:p>
          <a:p>
            <a:r>
              <a:rPr lang="en-IN" sz="3467" b="1" dirty="0">
                <a:solidFill>
                  <a:srgbClr val="FFFF00"/>
                </a:solidFill>
                <a:latin typeface="Times New Roman" panose="02020603050405020304" pitchFamily="18" charset="0"/>
                <a:cs typeface="Times New Roman" panose="02020603050405020304" pitchFamily="18" charset="0"/>
              </a:rPr>
              <a:t>A compressed spring has more energy than a spring of normal length because which of the following happens to it as the spring is compressed?</a:t>
            </a:r>
          </a:p>
          <a:p>
            <a:r>
              <a:rPr lang="en-IN" sz="3467" b="1" dirty="0">
                <a:latin typeface="Times New Roman" panose="02020603050405020304" pitchFamily="18" charset="0"/>
                <a:cs typeface="Times New Roman" panose="02020603050405020304" pitchFamily="18" charset="0"/>
              </a:rPr>
              <a:t>(a) chemical  energy /</a:t>
            </a:r>
            <a:r>
              <a:rPr lang="en-IN" sz="3467" b="1" dirty="0" err="1">
                <a:latin typeface="Kruti Dev 010" pitchFamily="2" charset="0"/>
                <a:cs typeface="Times New Roman" panose="02020603050405020304" pitchFamily="18" charset="0"/>
              </a:rPr>
              <a:t>jklk;fud</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ÅtkZ</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(b) potential energy /</a:t>
            </a:r>
            <a:r>
              <a:rPr lang="en-IN" sz="3467" b="1" dirty="0" err="1">
                <a:latin typeface="Kruti Dev 010" pitchFamily="2" charset="0"/>
                <a:cs typeface="Times New Roman" panose="02020603050405020304" pitchFamily="18" charset="0"/>
              </a:rPr>
              <a:t>fLFkfrt</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ÅtkZ</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(c) kinetic  energy /</a:t>
            </a:r>
            <a:r>
              <a:rPr lang="en-IN" sz="3467" b="1" dirty="0" err="1">
                <a:latin typeface="Kruti Dev 010" pitchFamily="2" charset="0"/>
                <a:cs typeface="Times New Roman" panose="02020603050405020304" pitchFamily="18" charset="0"/>
              </a:rPr>
              <a:t>xfrt</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ÅtkZ</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(d) thermal energy /</a:t>
            </a:r>
            <a:r>
              <a:rPr lang="en-IN" sz="3467" b="1" dirty="0" err="1">
                <a:latin typeface="Kruti Dev 010" pitchFamily="2" charset="0"/>
                <a:cs typeface="Times New Roman" panose="02020603050405020304" pitchFamily="18" charset="0"/>
              </a:rPr>
              <a:t>Å’eh</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ÅtkZ</a:t>
            </a:r>
            <a:endParaRPr lang="en-IN" sz="3467" b="1" dirty="0">
              <a:latin typeface="Kruti Dev 010" pitchFamily="2" charset="0"/>
              <a:cs typeface="Times New Roman" panose="02020603050405020304" pitchFamily="18" charset="0"/>
            </a:endParaRPr>
          </a:p>
        </p:txBody>
      </p:sp>
      <p:pic>
        <p:nvPicPr>
          <p:cNvPr id="5122" name="Picture 2" descr="Compressed Spring Stock Illustrations – 1,258 Compressed Spring Stock  Illustrations, Vectors &amp; Clipart - Dreamstime">
            <a:extLst>
              <a:ext uri="{FF2B5EF4-FFF2-40B4-BE49-F238E27FC236}">
                <a16:creationId xmlns:a16="http://schemas.microsoft.com/office/drawing/2014/main" id="{0D20A998-288E-1CF2-25C3-69C0F26276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3216" y="3856909"/>
            <a:ext cx="2857500" cy="2857500"/>
          </a:xfrm>
          <a:prstGeom prst="rect">
            <a:avLst/>
          </a:prstGeom>
          <a:noFill/>
          <a:ln>
            <a:noFill/>
          </a:ln>
          <a:effectLst>
            <a:outerShdw blurRad="44450" dist="27940" dir="5400000" algn="ctr">
              <a:srgbClr val="000000">
                <a:alpha val="32000"/>
              </a:srgbClr>
            </a:outerShdw>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968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09E2EE0-D4B1-9340-54CF-565ED9B4A355}"/>
              </a:ext>
            </a:extLst>
          </p:cNvPr>
          <p:cNvSpPr txBox="1"/>
          <p:nvPr/>
        </p:nvSpPr>
        <p:spPr>
          <a:xfrm>
            <a:off x="1813129" y="1014596"/>
            <a:ext cx="10378871" cy="5693866"/>
          </a:xfrm>
          <a:prstGeom prst="rect">
            <a:avLst/>
          </a:prstGeom>
          <a:noFill/>
        </p:spPr>
        <p:txBody>
          <a:bodyPr wrap="square">
            <a:spAutoFit/>
          </a:bodyPr>
          <a:lstStyle/>
          <a:p>
            <a:r>
              <a:rPr lang="en-US" sz="2600" b="1" dirty="0">
                <a:solidFill>
                  <a:srgbClr val="FFFF00"/>
                </a:solidFill>
                <a:latin typeface="Bookman Old Style" panose="02050604050505020204" pitchFamily="18" charset="0"/>
              </a:rPr>
              <a:t>Which one of the following pairs of quantities and their units is a proper match ?</a:t>
            </a:r>
            <a:endParaRPr lang="en-US" sz="2600" b="1" i="0" u="none" strike="noStrike" baseline="0" dirty="0">
              <a:solidFill>
                <a:srgbClr val="FFFF00"/>
              </a:solidFill>
              <a:latin typeface="Bookman Old Style" panose="02050604050505020204" pitchFamily="18" charset="0"/>
            </a:endParaRPr>
          </a:p>
          <a:p>
            <a:r>
              <a:rPr lang="pt-BR" sz="2600" b="1" i="0" u="none" strike="noStrike" baseline="0" dirty="0">
                <a:solidFill>
                  <a:srgbClr val="FFFF00"/>
                </a:solidFill>
                <a:latin typeface="Bookman Old Style" panose="02050604050505020204" pitchFamily="18" charset="0"/>
              </a:rPr>
              <a:t>(a)	Impulse – N/sec	</a:t>
            </a:r>
          </a:p>
          <a:p>
            <a:r>
              <a:rPr lang="pt-BR" sz="2600" b="1" i="0" u="none" strike="noStrike" baseline="0" dirty="0">
                <a:solidFill>
                  <a:srgbClr val="FFFF00"/>
                </a:solidFill>
                <a:latin typeface="Bookman Old Style" panose="02050604050505020204" pitchFamily="18" charset="0"/>
              </a:rPr>
              <a:t>(b) Magnetic flux – weber</a:t>
            </a:r>
          </a:p>
          <a:p>
            <a:pPr marL="514350" indent="-514350">
              <a:buAutoNum type="alphaLcParenBoth" startAt="3"/>
            </a:pPr>
            <a:r>
              <a:rPr lang="en-US" sz="2600" b="1" i="0" u="none" strike="noStrike" baseline="0" dirty="0">
                <a:solidFill>
                  <a:srgbClr val="FFFF00"/>
                </a:solidFill>
                <a:latin typeface="Bookman Old Style" panose="02050604050505020204" pitchFamily="18" charset="0"/>
              </a:rPr>
              <a:t>Power – farad	</a:t>
            </a:r>
          </a:p>
          <a:p>
            <a:r>
              <a:rPr lang="en-US" sz="2600" b="1" i="0" u="none" strike="noStrike" baseline="0" dirty="0">
                <a:solidFill>
                  <a:srgbClr val="FFFF00"/>
                </a:solidFill>
                <a:latin typeface="Bookman Old Style" panose="02050604050505020204" pitchFamily="18" charset="0"/>
              </a:rPr>
              <a:t>(d) Capacitance – henry</a:t>
            </a:r>
          </a:p>
          <a:p>
            <a:endParaRPr lang="en-US" sz="2600" b="1" i="0" u="none" strike="noStrike" baseline="0" dirty="0">
              <a:latin typeface="Bookman Old Style" panose="02050604050505020204" pitchFamily="18" charset="0"/>
            </a:endParaRPr>
          </a:p>
          <a:p>
            <a:r>
              <a:rPr lang="hi-IN" sz="2600" b="1" dirty="0">
                <a:latin typeface="Bookman Old Style" panose="02050604050505020204" pitchFamily="18" charset="0"/>
              </a:rPr>
              <a:t>निम्नलिखित में से कौन सा युग्म मात्राओं और उनकी इकाइयों का उचित मिलान है?
(</a:t>
            </a:r>
            <a:r>
              <a:rPr lang="en-US" sz="2600" b="1" dirty="0">
                <a:latin typeface="Bookman Old Style" panose="02050604050505020204" pitchFamily="18" charset="0"/>
              </a:rPr>
              <a:t>a) </a:t>
            </a:r>
            <a:r>
              <a:rPr lang="hi-IN" sz="2600" b="1" dirty="0">
                <a:latin typeface="Bookman Old Style" panose="02050604050505020204" pitchFamily="18" charset="0"/>
              </a:rPr>
              <a:t>आवेग – </a:t>
            </a:r>
            <a:r>
              <a:rPr lang="en-US" sz="2600" b="1" dirty="0">
                <a:latin typeface="Bookman Old Style" panose="02050604050505020204" pitchFamily="18" charset="0"/>
              </a:rPr>
              <a:t>N/sec	
(b) </a:t>
            </a:r>
            <a:r>
              <a:rPr lang="hi-IN" sz="2600" b="1" dirty="0">
                <a:latin typeface="Bookman Old Style" panose="02050604050505020204" pitchFamily="18" charset="0"/>
              </a:rPr>
              <a:t>चुंबकीय फ्लक्स - वेबर
</a:t>
            </a:r>
            <a:r>
              <a:rPr lang="en-US" sz="2600" b="1" dirty="0">
                <a:latin typeface="Bookman Old Style" panose="02050604050505020204" pitchFamily="18" charset="0"/>
              </a:rPr>
              <a:t>(c) </a:t>
            </a:r>
            <a:r>
              <a:rPr lang="hi-IN" sz="2600" b="1" dirty="0">
                <a:latin typeface="Bookman Old Style" panose="02050604050505020204" pitchFamily="18" charset="0"/>
              </a:rPr>
              <a:t>शक्ति – </a:t>
            </a:r>
            <a:r>
              <a:rPr lang="en-US" sz="2600" b="1" dirty="0">
                <a:latin typeface="Bookman Old Style" panose="02050604050505020204" pitchFamily="18" charset="0"/>
              </a:rPr>
              <a:t>farad	
(d</a:t>
            </a:r>
            <a:r>
              <a:rPr lang="hi-IN" sz="2600" b="1" dirty="0">
                <a:latin typeface="Bookman Old Style" panose="02050604050505020204" pitchFamily="18" charset="0"/>
              </a:rPr>
              <a:t>) धारिता - हेनरी
</a:t>
            </a:r>
            <a:endParaRPr lang="en-US" sz="2600" b="1" dirty="0">
              <a:latin typeface="Bookman Old Style" panose="02050604050505020204" pitchFamily="18" charset="0"/>
            </a:endParaRPr>
          </a:p>
        </p:txBody>
      </p:sp>
    </p:spTree>
    <p:extLst>
      <p:ext uri="{BB962C8B-B14F-4D97-AF65-F5344CB8AC3E}">
        <p14:creationId xmlns:p14="http://schemas.microsoft.com/office/powerpoint/2010/main" val="105844915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1260556" y="1127063"/>
                <a:ext cx="10766552" cy="4894225"/>
              </a:xfrm>
              <a:prstGeom prst="rect">
                <a:avLst/>
              </a:prstGeom>
              <a:noFill/>
            </p:spPr>
            <p:txBody>
              <a:bodyPr wrap="square" rtlCol="0">
                <a:spAutoFit/>
              </a:bodyPr>
              <a:lstStyle/>
              <a:p>
                <a:r>
                  <a:rPr lang="en-US" sz="3467" b="1" dirty="0" err="1">
                    <a:solidFill>
                      <a:srgbClr val="FFFF00"/>
                    </a:solidFill>
                    <a:latin typeface="Kruti Dev 010" pitchFamily="2" charset="0"/>
                    <a:cs typeface="Times New Roman" panose="02020603050405020304" pitchFamily="18" charset="0"/>
                  </a:rPr>
                  <a:t>Tkc</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dksbZ</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oLrq</a:t>
                </a:r>
                <a:r>
                  <a:rPr lang="en-US" sz="3467" b="1" dirty="0">
                    <a:solidFill>
                      <a:srgbClr val="FFFF00"/>
                    </a:solidFill>
                    <a:latin typeface="Kruti Dev 010" pitchFamily="2" charset="0"/>
                    <a:cs typeface="Times New Roman" panose="02020603050405020304" pitchFamily="18" charset="0"/>
                  </a:rPr>
                  <a:t> cy dh </a:t>
                </a:r>
                <a:r>
                  <a:rPr lang="en-US" sz="3467" b="1" dirty="0" err="1">
                    <a:solidFill>
                      <a:srgbClr val="FFFF00"/>
                    </a:solidFill>
                    <a:latin typeface="Kruti Dev 010" pitchFamily="2" charset="0"/>
                    <a:cs typeface="Times New Roman" panose="02020603050405020304" pitchFamily="18" charset="0"/>
                  </a:rPr>
                  <a:t>fn”kk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esa</a:t>
                </a:r>
                <a:r>
                  <a:rPr lang="en-US" sz="3467" b="1" dirty="0">
                    <a:solidFill>
                      <a:srgbClr val="FFFF00"/>
                    </a:solidFill>
                    <a:latin typeface="Kruti Dev 010" pitchFamily="2" charset="0"/>
                    <a:cs typeface="Times New Roman" panose="02020603050405020304" pitchFamily="18" charset="0"/>
                  </a:rPr>
                  <a:t> 1 </a:t>
                </a:r>
                <a:r>
                  <a:rPr lang="en-US" sz="3467" b="1" dirty="0" err="1">
                    <a:solidFill>
                      <a:srgbClr val="FFFF00"/>
                    </a:solidFill>
                    <a:latin typeface="Kruti Dev 010" pitchFamily="2" charset="0"/>
                    <a:cs typeface="Times New Roman" panose="02020603050405020304" pitchFamily="18" charset="0"/>
                  </a:rPr>
                  <a:t>ehVj</a:t>
                </a:r>
                <a:r>
                  <a:rPr lang="en-US" sz="3467" b="1" dirty="0">
                    <a:solidFill>
                      <a:srgbClr val="FFFF00"/>
                    </a:solidFill>
                    <a:latin typeface="Kruti Dev 010" pitchFamily="2" charset="0"/>
                    <a:cs typeface="Times New Roman" panose="02020603050405020304" pitchFamily="18" charset="0"/>
                  </a:rPr>
                  <a:t> dh </a:t>
                </a:r>
                <a:r>
                  <a:rPr lang="en-US" sz="3467" b="1" dirty="0" err="1">
                    <a:solidFill>
                      <a:srgbClr val="FFFF00"/>
                    </a:solidFill>
                    <a:latin typeface="Kruti Dev 010" pitchFamily="2" charset="0"/>
                    <a:cs typeface="Times New Roman" panose="02020603050405020304" pitchFamily="18" charset="0"/>
                  </a:rPr>
                  <a:t>nwjh</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ij</a:t>
                </a:r>
                <a:r>
                  <a:rPr lang="en-US" sz="3467" b="1" dirty="0">
                    <a:solidFill>
                      <a:srgbClr val="FFFF00"/>
                    </a:solidFill>
                    <a:latin typeface="Kruti Dev 010" pitchFamily="2" charset="0"/>
                    <a:cs typeface="Times New Roman" panose="02020603050405020304" pitchFamily="18" charset="0"/>
                  </a:rPr>
                  <a:t> </a:t>
                </a:r>
                <a14:m>
                  <m:oMath xmlns:m="http://schemas.openxmlformats.org/officeDocument/2006/math">
                    <m:r>
                      <a:rPr lang="en-US" sz="3467" b="1" i="1">
                        <a:solidFill>
                          <a:srgbClr val="FFFF00"/>
                        </a:solidFill>
                        <a:latin typeface="Cambria Math"/>
                        <a:cs typeface="Times New Roman" panose="02020603050405020304" pitchFamily="18" charset="0"/>
                      </a:rPr>
                      <m:t>𝟏</m:t>
                    </m:r>
                    <m:r>
                      <a:rPr lang="en-US" sz="3467" b="1" i="1">
                        <a:solidFill>
                          <a:srgbClr val="FFFF00"/>
                        </a:solidFill>
                        <a:latin typeface="Cambria Math"/>
                        <a:cs typeface="Times New Roman" panose="02020603050405020304" pitchFamily="18" charset="0"/>
                      </a:rPr>
                      <m:t>𝑵</m:t>
                    </m:r>
                    <m:r>
                      <a:rPr lang="en-US" sz="3467" b="1" i="1">
                        <a:solidFill>
                          <a:srgbClr val="FFFF00"/>
                        </a:solidFill>
                        <a:latin typeface="Cambria Math" panose="02040503050406030204" pitchFamily="18" charset="0"/>
                        <a:cs typeface="Times New Roman" panose="02020603050405020304" pitchFamily="18" charset="0"/>
                      </a:rPr>
                      <m:t> </m:t>
                    </m:r>
                  </m:oMath>
                </a14:m>
                <a:r>
                  <a:rPr lang="en-US" sz="3467" b="1" dirty="0">
                    <a:solidFill>
                      <a:srgbClr val="FFFF00"/>
                    </a:solidFill>
                    <a:latin typeface="Kruti Dev 010" pitchFamily="2" charset="0"/>
                    <a:cs typeface="Times New Roman" panose="02020603050405020304" pitchFamily="18" charset="0"/>
                  </a:rPr>
                  <a:t>cy ds }</a:t>
                </a:r>
                <a:r>
                  <a:rPr lang="en-US" sz="3467" b="1" dirty="0" err="1">
                    <a:solidFill>
                      <a:srgbClr val="FFFF00"/>
                    </a:solidFill>
                    <a:latin typeface="Kruti Dev 010" pitchFamily="2" charset="0"/>
                    <a:cs typeface="Times New Roman" panose="02020603050405020304" pitchFamily="18" charset="0"/>
                  </a:rPr>
                  <a:t>kjk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pyrh</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rks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fd</a:t>
                </a:r>
                <a:r>
                  <a:rPr lang="en-US" sz="3467" b="1" dirty="0">
                    <a:solidFill>
                      <a:srgbClr val="FFFF00"/>
                    </a:solidFill>
                    <a:latin typeface="Kruti Dev 010" pitchFamily="2" charset="0"/>
                    <a:cs typeface="Times New Roman" panose="02020603050405020304" pitchFamily="18" charset="0"/>
                  </a:rPr>
                  <a:t>, x, </a:t>
                </a:r>
                <a:r>
                  <a:rPr lang="en-US" sz="3467" b="1" dirty="0" err="1">
                    <a:solidFill>
                      <a:srgbClr val="FFFF00"/>
                    </a:solidFill>
                    <a:latin typeface="Kruti Dev 010" pitchFamily="2" charset="0"/>
                    <a:cs typeface="Times New Roman" panose="02020603050405020304" pitchFamily="18" charset="0"/>
                  </a:rPr>
                  <a:t>dk;Z</a:t>
                </a:r>
                <a:r>
                  <a:rPr lang="en-US" sz="3467" b="1" dirty="0">
                    <a:solidFill>
                      <a:srgbClr val="FFFF00"/>
                    </a:solidFill>
                    <a:latin typeface="Kruti Dev 010" pitchFamily="2" charset="0"/>
                    <a:cs typeface="Times New Roman" panose="02020603050405020304" pitchFamily="18" charset="0"/>
                  </a:rPr>
                  <a:t> dh </a:t>
                </a:r>
                <a:r>
                  <a:rPr lang="en-US" sz="3467" b="1" dirty="0" err="1">
                    <a:solidFill>
                      <a:srgbClr val="FFFF00"/>
                    </a:solidFill>
                    <a:latin typeface="Kruti Dev 010" pitchFamily="2" charset="0"/>
                    <a:cs typeface="Times New Roman" panose="02020603050405020304" pitchFamily="18" charset="0"/>
                  </a:rPr>
                  <a:t>ek</a:t>
                </a:r>
                <a:r>
                  <a:rPr lang="en-US" sz="3467" b="1" dirty="0">
                    <a:solidFill>
                      <a:srgbClr val="FFFF00"/>
                    </a:solidFill>
                    <a:latin typeface="Kruti Dev 010" pitchFamily="2" charset="0"/>
                    <a:cs typeface="Times New Roman" panose="02020603050405020304" pitchFamily="18" charset="0"/>
                  </a:rPr>
                  <a:t>=k </a:t>
                </a:r>
                <a:r>
                  <a:rPr lang="en-US" sz="3467" b="1" dirty="0" err="1">
                    <a:solidFill>
                      <a:srgbClr val="FFFF00"/>
                    </a:solidFill>
                    <a:latin typeface="Kruti Dev 010" pitchFamily="2" charset="0"/>
                    <a:cs typeface="Times New Roman" panose="02020603050405020304" pitchFamily="18" charset="0"/>
                  </a:rPr>
                  <a:t>fdruh</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t>
                </a:r>
                <a:r>
                  <a:rPr lang="en-US" sz="3467" b="1" dirty="0">
                    <a:solidFill>
                      <a:srgbClr val="FFFF00"/>
                    </a:solidFill>
                    <a:latin typeface="Kruti Dev 010" pitchFamily="2" charset="0"/>
                    <a:cs typeface="Times New Roman" panose="02020603050405020304" pitchFamily="18" charset="0"/>
                  </a:rPr>
                  <a:t>\</a:t>
                </a:r>
                <a:endParaRPr lang="en-IN" sz="3467" b="1" dirty="0">
                  <a:solidFill>
                    <a:srgbClr val="FFFF00"/>
                  </a:solidFill>
                  <a:latin typeface="Times New Roman" panose="02020603050405020304" pitchFamily="18" charset="0"/>
                  <a:cs typeface="Times New Roman" panose="02020603050405020304" pitchFamily="18" charset="0"/>
                </a:endParaRPr>
              </a:p>
              <a:p>
                <a:r>
                  <a:rPr lang="en-IN" sz="3467" b="1" dirty="0">
                    <a:solidFill>
                      <a:srgbClr val="FFFF00"/>
                    </a:solidFill>
                    <a:latin typeface="Times New Roman" panose="02020603050405020304" pitchFamily="18" charset="0"/>
                    <a:cs typeface="Times New Roman" panose="02020603050405020304" pitchFamily="18" charset="0"/>
                  </a:rPr>
                  <a:t>What is the amount of work done when an object moves 1m in the direction of the force with a force of 1 N?</a:t>
                </a:r>
              </a:p>
              <a:p>
                <a:r>
                  <a:rPr lang="en-IN" sz="3467" b="1" dirty="0">
                    <a:latin typeface="Times New Roman" panose="02020603050405020304" pitchFamily="18" charset="0"/>
                    <a:cs typeface="Times New Roman" panose="02020603050405020304" pitchFamily="18" charset="0"/>
                  </a:rPr>
                  <a:t>(a) 100 joules/</a:t>
                </a:r>
                <a:r>
                  <a:rPr lang="en-IN" sz="3467" b="1" dirty="0">
                    <a:latin typeface="Kruti Dev 010" pitchFamily="2" charset="0"/>
                    <a:cs typeface="Times New Roman" panose="02020603050405020304" pitchFamily="18" charset="0"/>
                  </a:rPr>
                  <a:t>100 </a:t>
                </a:r>
                <a:r>
                  <a:rPr lang="en-IN" sz="3467" b="1" dirty="0" err="1">
                    <a:latin typeface="Kruti Dev 010" pitchFamily="2" charset="0"/>
                    <a:cs typeface="Times New Roman" panose="02020603050405020304" pitchFamily="18" charset="0"/>
                  </a:rPr>
                  <a:t>twYk</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(b) 10 joules/</a:t>
                </a:r>
                <a:r>
                  <a:rPr lang="en-IN" sz="3467" b="1" dirty="0">
                    <a:latin typeface="Kruti Dev 010" pitchFamily="2" charset="0"/>
                    <a:cs typeface="Times New Roman" panose="02020603050405020304" pitchFamily="18" charset="0"/>
                  </a:rPr>
                  <a:t>10 </a:t>
                </a:r>
                <a:r>
                  <a:rPr lang="en-IN" sz="3467" b="1" dirty="0" err="1">
                    <a:latin typeface="Kruti Dev 010" pitchFamily="2" charset="0"/>
                    <a:cs typeface="Times New Roman" panose="02020603050405020304" pitchFamily="18" charset="0"/>
                  </a:rPr>
                  <a:t>twYk</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(c) 1 joules/</a:t>
                </a:r>
                <a:r>
                  <a:rPr lang="en-IN" sz="3467" b="1" dirty="0">
                    <a:latin typeface="Kruti Dev 010" pitchFamily="2" charset="0"/>
                    <a:cs typeface="Times New Roman" panose="02020603050405020304" pitchFamily="18" charset="0"/>
                  </a:rPr>
                  <a:t>1 </a:t>
                </a:r>
                <a:r>
                  <a:rPr lang="en-IN" sz="3467" b="1" dirty="0" err="1">
                    <a:latin typeface="Kruti Dev 010" pitchFamily="2" charset="0"/>
                    <a:cs typeface="Times New Roman" panose="02020603050405020304" pitchFamily="18" charset="0"/>
                  </a:rPr>
                  <a:t>twYk</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(d) 0.01 joules/</a:t>
                </a:r>
                <a:r>
                  <a:rPr lang="en-IN" sz="3467" b="1" dirty="0">
                    <a:latin typeface="Kruti Dev 010" pitchFamily="2" charset="0"/>
                    <a:cs typeface="Times New Roman" panose="02020603050405020304" pitchFamily="18" charset="0"/>
                  </a:rPr>
                  <a:t>0-01 </a:t>
                </a:r>
                <a:r>
                  <a:rPr lang="en-IN" sz="3467" b="1" dirty="0" err="1">
                    <a:latin typeface="Kruti Dev 010" pitchFamily="2" charset="0"/>
                    <a:cs typeface="Times New Roman" panose="02020603050405020304" pitchFamily="18" charset="0"/>
                  </a:rPr>
                  <a:t>twYk</a:t>
                </a:r>
                <a:endParaRPr lang="en-IN" sz="3467" b="1" dirty="0">
                  <a:latin typeface="Kruti Dev 010" pitchFamily="2" charset="0"/>
                  <a:cs typeface="Times New Roman" panose="02020603050405020304" pitchFamily="18" charset="0"/>
                </a:endParaRPr>
              </a:p>
              <a:p>
                <a:endParaRPr lang="en-IN" sz="3467" b="1" dirty="0">
                  <a:latin typeface="Kruti Dev 010" pitchFamily="2"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260556" y="1127063"/>
                <a:ext cx="10766552" cy="4894225"/>
              </a:xfrm>
              <a:prstGeom prst="rect">
                <a:avLst/>
              </a:prstGeom>
              <a:blipFill>
                <a:blip r:embed="rId2"/>
                <a:stretch>
                  <a:fillRect l="-1642" t="-1743" r="-1925"/>
                </a:stretch>
              </a:blipFill>
            </p:spPr>
            <p:txBody>
              <a:bodyPr/>
              <a:lstStyle/>
              <a:p>
                <a:r>
                  <a:rPr lang="en-US">
                    <a:noFill/>
                  </a:rPr>
                  <a:t> </a:t>
                </a:r>
              </a:p>
            </p:txBody>
          </p:sp>
        </mc:Fallback>
      </mc:AlternateContent>
    </p:spTree>
    <p:extLst>
      <p:ext uri="{BB962C8B-B14F-4D97-AF65-F5344CB8AC3E}">
        <p14:creationId xmlns:p14="http://schemas.microsoft.com/office/powerpoint/2010/main" val="1419296245"/>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1902654" y="981887"/>
                <a:ext cx="9998468" cy="4894225"/>
              </a:xfrm>
              <a:prstGeom prst="rect">
                <a:avLst/>
              </a:prstGeom>
              <a:noFill/>
            </p:spPr>
            <p:txBody>
              <a:bodyPr wrap="square" rtlCol="0">
                <a:spAutoFit/>
              </a:bodyPr>
              <a:lstStyle/>
              <a:p>
                <a:r>
                  <a:rPr lang="en-IN" sz="3467" b="1" dirty="0">
                    <a:solidFill>
                      <a:srgbClr val="FFFF00"/>
                    </a:solidFill>
                    <a:latin typeface="Times New Roman" panose="02020603050405020304" pitchFamily="18" charset="0"/>
                    <a:cs typeface="Times New Roman" panose="02020603050405020304" pitchFamily="18" charset="0"/>
                  </a:rPr>
                  <a:t> 20</a:t>
                </a:r>
                <a14:m>
                  <m:oMath xmlns:m="http://schemas.openxmlformats.org/officeDocument/2006/math">
                    <m:r>
                      <a:rPr lang="en-US" sz="3467" b="1" i="1">
                        <a:solidFill>
                          <a:srgbClr val="FFFF00"/>
                        </a:solidFill>
                        <a:latin typeface="Cambria Math"/>
                        <a:cs typeface="Times New Roman" panose="02020603050405020304" pitchFamily="18" charset="0"/>
                      </a:rPr>
                      <m:t>𝑵</m:t>
                    </m:r>
                  </m:oMath>
                </a14:m>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dk</a:t>
                </a:r>
                <a:r>
                  <a:rPr lang="en-US" sz="3467" b="1" dirty="0">
                    <a:solidFill>
                      <a:srgbClr val="FFFF00"/>
                    </a:solidFill>
                    <a:latin typeface="Kruti Dev 010" pitchFamily="2" charset="0"/>
                    <a:cs typeface="Times New Roman" panose="02020603050405020304" pitchFamily="18" charset="0"/>
                  </a:rPr>
                  <a:t> ,d cy ,d </a:t>
                </a:r>
                <a:r>
                  <a:rPr lang="en-US" sz="3467" b="1" dirty="0" err="1">
                    <a:solidFill>
                      <a:srgbClr val="FFFF00"/>
                    </a:solidFill>
                    <a:latin typeface="Kruti Dev 010" pitchFamily="2" charset="0"/>
                    <a:cs typeface="Times New Roman" panose="02020603050405020304" pitchFamily="18" charset="0"/>
                  </a:rPr>
                  <a:t>oLrq</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dks</a:t>
                </a:r>
                <a:r>
                  <a:rPr lang="en-US" sz="3467" b="1" dirty="0">
                    <a:solidFill>
                      <a:srgbClr val="FFFF00"/>
                    </a:solidFill>
                    <a:latin typeface="Kruti Dev 010" pitchFamily="2" charset="0"/>
                    <a:cs typeface="Times New Roman" panose="02020603050405020304" pitchFamily="18" charset="0"/>
                  </a:rPr>
                  <a:t> 2 </a:t>
                </a:r>
                <a:r>
                  <a:rPr lang="en-US" sz="3467" b="1" dirty="0" err="1">
                    <a:solidFill>
                      <a:srgbClr val="FFFF00"/>
                    </a:solidFill>
                    <a:latin typeface="Kruti Dev 010" pitchFamily="2" charset="0"/>
                    <a:cs typeface="Times New Roman" panose="02020603050405020304" pitchFamily="18" charset="0"/>
                  </a:rPr>
                  <a:t>ehVj</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foLFkkfir</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dj</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nsrk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vkSj</a:t>
                </a:r>
                <a:r>
                  <a:rPr lang="en-US" sz="3467" b="1" dirty="0">
                    <a:solidFill>
                      <a:srgbClr val="FFFF00"/>
                    </a:solidFill>
                    <a:latin typeface="Kruti Dev 010" pitchFamily="2" charset="0"/>
                    <a:cs typeface="Times New Roman" panose="02020603050405020304" pitchFamily="18" charset="0"/>
                  </a:rPr>
                  <a:t> </a:t>
                </a:r>
                <a:r>
                  <a:rPr lang="en-IN" sz="3467" b="1" dirty="0">
                    <a:solidFill>
                      <a:srgbClr val="FFFF00"/>
                    </a:solidFill>
                    <a:latin typeface="Times New Roman" panose="02020603050405020304" pitchFamily="18" charset="0"/>
                    <a:cs typeface="Times New Roman" panose="02020603050405020304" pitchFamily="18" charset="0"/>
                  </a:rPr>
                  <a:t>20</a:t>
                </a:r>
                <a14:m>
                  <m:oMath xmlns:m="http://schemas.openxmlformats.org/officeDocument/2006/math">
                    <m:r>
                      <a:rPr lang="en-US" sz="3467" b="1" i="1">
                        <a:solidFill>
                          <a:srgbClr val="FFFF00"/>
                        </a:solidFill>
                        <a:latin typeface="Cambria Math"/>
                        <a:cs typeface="Times New Roman" panose="02020603050405020304" pitchFamily="18" charset="0"/>
                      </a:rPr>
                      <m:t>𝑱</m:t>
                    </m:r>
                  </m:oMath>
                </a14:m>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dk;Z</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djrk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t>
                </a:r>
                <a:r>
                  <a:rPr lang="en-US" sz="3467" b="1" dirty="0">
                    <a:solidFill>
                      <a:srgbClr val="FFFF00"/>
                    </a:solidFill>
                    <a:latin typeface="Kruti Dev 010" pitchFamily="2" charset="0"/>
                    <a:cs typeface="Times New Roman" panose="02020603050405020304" pitchFamily="18" charset="0"/>
                  </a:rPr>
                  <a:t> cy </a:t>
                </a:r>
                <a:r>
                  <a:rPr lang="en-US" sz="3467" b="1" dirty="0" err="1">
                    <a:solidFill>
                      <a:srgbClr val="FFFF00"/>
                    </a:solidFill>
                    <a:latin typeface="Kruti Dev 010" pitchFamily="2" charset="0"/>
                    <a:cs typeface="Times New Roman" panose="02020603050405020304" pitchFamily="18" charset="0"/>
                  </a:rPr>
                  <a:t>vkSj</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foLFkkiu</a:t>
                </a:r>
                <a:r>
                  <a:rPr lang="en-US" sz="3467" b="1" dirty="0">
                    <a:solidFill>
                      <a:srgbClr val="FFFF00"/>
                    </a:solidFill>
                    <a:latin typeface="Kruti Dev 010" pitchFamily="2" charset="0"/>
                    <a:cs typeface="Times New Roman" panose="02020603050405020304" pitchFamily="18" charset="0"/>
                  </a:rPr>
                  <a:t> ds </a:t>
                </a:r>
                <a:r>
                  <a:rPr lang="en-US" sz="3467" b="1" dirty="0" err="1">
                    <a:solidFill>
                      <a:srgbClr val="FFFF00"/>
                    </a:solidFill>
                    <a:latin typeface="Kruti Dev 010" pitchFamily="2" charset="0"/>
                    <a:cs typeface="Times New Roman" panose="02020603050405020304" pitchFamily="18" charset="0"/>
                  </a:rPr>
                  <a:t>chp</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dks.k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a:t>
                </a:r>
                <a:r>
                  <a:rPr lang="en-US" sz="3467" b="1" dirty="0">
                    <a:solidFill>
                      <a:srgbClr val="FFFF00"/>
                    </a:solidFill>
                    <a:latin typeface="Kruti Dev 010" pitchFamily="2" charset="0"/>
                    <a:cs typeface="Times New Roman" panose="02020603050405020304" pitchFamily="18" charset="0"/>
                  </a:rPr>
                  <a:t>  </a:t>
                </a:r>
                <a:endParaRPr lang="en-IN" sz="3467" b="1" dirty="0">
                  <a:solidFill>
                    <a:srgbClr val="FFFF00"/>
                  </a:solidFill>
                  <a:latin typeface="Times New Roman" panose="02020603050405020304" pitchFamily="18" charset="0"/>
                  <a:cs typeface="Times New Roman" panose="02020603050405020304" pitchFamily="18" charset="0"/>
                </a:endParaRPr>
              </a:p>
              <a:p>
                <a:r>
                  <a:rPr lang="en-IN" sz="3467" b="1" dirty="0">
                    <a:solidFill>
                      <a:srgbClr val="FFFF00"/>
                    </a:solidFill>
                    <a:latin typeface="Times New Roman" panose="02020603050405020304" pitchFamily="18" charset="0"/>
                    <a:cs typeface="Times New Roman" panose="02020603050405020304" pitchFamily="18" charset="0"/>
                  </a:rPr>
                  <a:t>A force of 20N displaces an object by 2 m an does 20 J work. The angle between the force and the displacement is</a:t>
                </a:r>
              </a:p>
              <a:p>
                <a:r>
                  <a:rPr lang="en-IN" sz="3467" b="1" dirty="0">
                    <a:latin typeface="Times New Roman" panose="02020603050405020304" pitchFamily="18" charset="0"/>
                    <a:cs typeface="Times New Roman" panose="02020603050405020304" pitchFamily="18" charset="0"/>
                  </a:rPr>
                  <a:t>(a) </a:t>
                </a:r>
                <a14:m>
                  <m:oMath xmlns:m="http://schemas.openxmlformats.org/officeDocument/2006/math">
                    <m:r>
                      <a:rPr lang="en-US" sz="3467" b="1" i="1">
                        <a:latin typeface="Cambria Math"/>
                        <a:cs typeface="Times New Roman" panose="02020603050405020304" pitchFamily="18" charset="0"/>
                      </a:rPr>
                      <m:t>𝟎</m:t>
                    </m:r>
                    <m:r>
                      <a:rPr lang="en-US" sz="3467" b="1" i="1">
                        <a:latin typeface="Cambria Math"/>
                        <a:cs typeface="Times New Roman" panose="02020603050405020304" pitchFamily="18" charset="0"/>
                      </a:rPr>
                      <m:t>° </m:t>
                    </m:r>
                  </m:oMath>
                </a14:m>
                <a:endParaRPr lang="en-IN" sz="3467" b="1" dirty="0">
                  <a:latin typeface="Times New Roman" panose="02020603050405020304" pitchFamily="18"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(b) 9</a:t>
                </a:r>
                <a14:m>
                  <m:oMath xmlns:m="http://schemas.openxmlformats.org/officeDocument/2006/math">
                    <m:r>
                      <a:rPr lang="en-US" sz="3467" b="1" i="1">
                        <a:latin typeface="Cambria Math"/>
                        <a:cs typeface="Times New Roman" panose="02020603050405020304" pitchFamily="18" charset="0"/>
                      </a:rPr>
                      <m:t>𝟎</m:t>
                    </m:r>
                    <m:r>
                      <a:rPr lang="en-US" sz="3467" b="1" i="1">
                        <a:latin typeface="Cambria Math"/>
                        <a:cs typeface="Times New Roman" panose="02020603050405020304" pitchFamily="18" charset="0"/>
                      </a:rPr>
                      <m:t>° </m:t>
                    </m:r>
                  </m:oMath>
                </a14:m>
                <a:endParaRPr lang="en-IN" sz="3467" b="1" dirty="0">
                  <a:latin typeface="Times New Roman" panose="02020603050405020304" pitchFamily="18"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(c) </a:t>
                </a:r>
                <a14:m>
                  <m:oMath xmlns:m="http://schemas.openxmlformats.org/officeDocument/2006/math">
                    <m:r>
                      <a:rPr lang="en-US" sz="3467" b="1">
                        <a:latin typeface="Cambria Math"/>
                        <a:cs typeface="Times New Roman" panose="02020603050405020304" pitchFamily="18" charset="0"/>
                      </a:rPr>
                      <m:t>𝟑</m:t>
                    </m:r>
                    <m:r>
                      <a:rPr lang="en-US" sz="3467" b="1" i="1">
                        <a:latin typeface="Cambria Math"/>
                        <a:cs typeface="Times New Roman" panose="02020603050405020304" pitchFamily="18" charset="0"/>
                      </a:rPr>
                      <m:t>𝟎</m:t>
                    </m:r>
                    <m:r>
                      <a:rPr lang="en-US" sz="3467" b="1" i="1">
                        <a:latin typeface="Cambria Math"/>
                        <a:cs typeface="Times New Roman" panose="02020603050405020304" pitchFamily="18" charset="0"/>
                      </a:rPr>
                      <m:t>° </m:t>
                    </m:r>
                  </m:oMath>
                </a14:m>
                <a:endParaRPr lang="en-IN" sz="3467" b="1" dirty="0">
                  <a:latin typeface="Times New Roman" panose="02020603050405020304" pitchFamily="18"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(d) </a:t>
                </a:r>
                <a14:m>
                  <m:oMath xmlns:m="http://schemas.openxmlformats.org/officeDocument/2006/math">
                    <m:r>
                      <a:rPr lang="en-US" sz="3467" b="1">
                        <a:latin typeface="Cambria Math"/>
                        <a:cs typeface="Times New Roman" panose="02020603050405020304" pitchFamily="18" charset="0"/>
                      </a:rPr>
                      <m:t>𝟔</m:t>
                    </m:r>
                    <m:r>
                      <a:rPr lang="en-US" sz="3467" b="1" i="1">
                        <a:latin typeface="Cambria Math"/>
                        <a:cs typeface="Times New Roman" panose="02020603050405020304" pitchFamily="18" charset="0"/>
                      </a:rPr>
                      <m:t>𝟎</m:t>
                    </m:r>
                    <m:r>
                      <a:rPr lang="en-US" sz="3467" b="1" i="1">
                        <a:latin typeface="Cambria Math"/>
                        <a:cs typeface="Times New Roman" panose="02020603050405020304" pitchFamily="18" charset="0"/>
                      </a:rPr>
                      <m:t>° </m:t>
                    </m:r>
                  </m:oMath>
                </a14:m>
                <a:endParaRPr lang="en-IN" sz="3467" b="1" dirty="0">
                  <a:latin typeface="Kruti Dev 010" pitchFamily="2"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902654" y="981887"/>
                <a:ext cx="9998468" cy="4894225"/>
              </a:xfrm>
              <a:prstGeom prst="rect">
                <a:avLst/>
              </a:prstGeom>
              <a:blipFill>
                <a:blip r:embed="rId2"/>
                <a:stretch>
                  <a:fillRect l="-1707" t="-1993" r="-2378" b="-3113"/>
                </a:stretch>
              </a:blipFill>
            </p:spPr>
            <p:txBody>
              <a:bodyPr/>
              <a:lstStyle/>
              <a:p>
                <a:r>
                  <a:rPr lang="en-US">
                    <a:noFill/>
                  </a:rPr>
                  <a:t> </a:t>
                </a:r>
              </a:p>
            </p:txBody>
          </p:sp>
        </mc:Fallback>
      </mc:AlternateContent>
    </p:spTree>
    <p:extLst>
      <p:ext uri="{BB962C8B-B14F-4D97-AF65-F5344CB8AC3E}">
        <p14:creationId xmlns:p14="http://schemas.microsoft.com/office/powerpoint/2010/main" val="410476420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3927024" y="1190038"/>
            <a:ext cx="11752732" cy="3293594"/>
          </a:xfrm>
          <a:prstGeom prst="rect">
            <a:avLst/>
          </a:prstGeom>
          <a:noFill/>
        </p:spPr>
        <p:txBody>
          <a:bodyPr wrap="square" rtlCol="0">
            <a:spAutoFit/>
          </a:bodyPr>
          <a:lstStyle/>
          <a:p>
            <a:r>
              <a:rPr lang="en-US" sz="3467" b="1" dirty="0">
                <a:solidFill>
                  <a:srgbClr val="FFFF00"/>
                </a:solidFill>
                <a:latin typeface="Kruti Dev 010" pitchFamily="2" charset="0"/>
                <a:cs typeface="Times New Roman" panose="02020603050405020304" pitchFamily="18" charset="0"/>
              </a:rPr>
              <a:t>,d </a:t>
            </a:r>
            <a:r>
              <a:rPr lang="en-US" sz="3467" b="1" dirty="0" err="1">
                <a:solidFill>
                  <a:srgbClr val="FFFF00"/>
                </a:solidFill>
                <a:latin typeface="Kruti Dev 010" pitchFamily="2" charset="0"/>
                <a:cs typeface="Times New Roman" panose="02020603050405020304" pitchFamily="18" charset="0"/>
              </a:rPr>
              <a:t>eSfVªd</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gkWlZ</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ikWoj</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fdlds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cjkcj</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gksrh</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t>
            </a:r>
            <a:r>
              <a:rPr lang="en-US" sz="3467" b="1" dirty="0">
                <a:solidFill>
                  <a:srgbClr val="FFFF00"/>
                </a:solidFill>
                <a:latin typeface="Kruti Dev 010" pitchFamily="2" charset="0"/>
                <a:cs typeface="Times New Roman" panose="02020603050405020304" pitchFamily="18" charset="0"/>
              </a:rPr>
              <a:t>\</a:t>
            </a:r>
            <a:endParaRPr lang="en-IN" sz="3467" b="1" dirty="0">
              <a:solidFill>
                <a:srgbClr val="FFFF00"/>
              </a:solidFill>
              <a:latin typeface="Times New Roman" panose="02020603050405020304" pitchFamily="18" charset="0"/>
              <a:cs typeface="Times New Roman" panose="02020603050405020304" pitchFamily="18" charset="0"/>
            </a:endParaRPr>
          </a:p>
          <a:p>
            <a:r>
              <a:rPr lang="en-IN" sz="3467" b="1" dirty="0">
                <a:solidFill>
                  <a:srgbClr val="FFFF00"/>
                </a:solidFill>
                <a:latin typeface="Times New Roman" panose="02020603050405020304" pitchFamily="18" charset="0"/>
                <a:cs typeface="Times New Roman" panose="02020603050405020304" pitchFamily="18" charset="0"/>
              </a:rPr>
              <a:t>One metric horsepower is equal to?</a:t>
            </a:r>
          </a:p>
          <a:p>
            <a:r>
              <a:rPr lang="en-IN" sz="3467" b="1" dirty="0">
                <a:latin typeface="Times New Roman" panose="02020603050405020304" pitchFamily="18" charset="0"/>
                <a:cs typeface="Times New Roman" panose="02020603050405020304" pitchFamily="18" charset="0"/>
              </a:rPr>
              <a:t>(a) 735.449 watts/</a:t>
            </a:r>
            <a:r>
              <a:rPr lang="en-IN" sz="3467" b="1" dirty="0">
                <a:latin typeface="Kruti Dev 010" pitchFamily="2" charset="0"/>
                <a:cs typeface="Times New Roman" panose="02020603050405020304" pitchFamily="18" charset="0"/>
              </a:rPr>
              <a:t>735-449 </a:t>
            </a:r>
            <a:r>
              <a:rPr lang="en-IN" sz="3467" b="1" dirty="0" err="1">
                <a:latin typeface="Kruti Dev 010" pitchFamily="2" charset="0"/>
                <a:cs typeface="Times New Roman" panose="02020603050405020304" pitchFamily="18" charset="0"/>
              </a:rPr>
              <a:t>okV</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(b) 746 watts/</a:t>
            </a:r>
            <a:r>
              <a:rPr lang="en-IN" sz="3467" b="1" dirty="0">
                <a:latin typeface="Kruti Dev 010" pitchFamily="2" charset="0"/>
                <a:cs typeface="Times New Roman" panose="02020603050405020304" pitchFamily="18" charset="0"/>
              </a:rPr>
              <a:t>746 </a:t>
            </a:r>
            <a:r>
              <a:rPr lang="en-IN" sz="3467" b="1" dirty="0" err="1">
                <a:latin typeface="Kruti Dev 010" pitchFamily="2" charset="0"/>
                <a:cs typeface="Times New Roman" panose="02020603050405020304" pitchFamily="18" charset="0"/>
              </a:rPr>
              <a:t>okV</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(c) 768 watts/</a:t>
            </a:r>
            <a:r>
              <a:rPr lang="en-IN" sz="3467" b="1" dirty="0">
                <a:latin typeface="Kruti Dev 010" pitchFamily="2" charset="0"/>
                <a:cs typeface="Times New Roman" panose="02020603050405020304" pitchFamily="18" charset="0"/>
              </a:rPr>
              <a:t>768 </a:t>
            </a:r>
            <a:r>
              <a:rPr lang="en-IN" sz="3467" b="1" dirty="0" err="1">
                <a:latin typeface="Kruti Dev 010" pitchFamily="2" charset="0"/>
                <a:cs typeface="Times New Roman" panose="02020603050405020304" pitchFamily="18" charset="0"/>
              </a:rPr>
              <a:t>okV</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(d) 764 watts/</a:t>
            </a:r>
            <a:r>
              <a:rPr lang="en-IN" sz="3467" b="1" dirty="0">
                <a:latin typeface="Kruti Dev 010" pitchFamily="2" charset="0"/>
                <a:cs typeface="Times New Roman" panose="02020603050405020304" pitchFamily="18" charset="0"/>
              </a:rPr>
              <a:t>764 </a:t>
            </a:r>
            <a:r>
              <a:rPr lang="en-IN" sz="3467" b="1" dirty="0" err="1">
                <a:latin typeface="Kruti Dev 010" pitchFamily="2" charset="0"/>
                <a:cs typeface="Times New Roman" panose="02020603050405020304" pitchFamily="18" charset="0"/>
              </a:rPr>
              <a:t>okV</a:t>
            </a:r>
            <a:endParaRPr lang="en-IN" sz="3467"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1484273138"/>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1059814" y="1002439"/>
                <a:ext cx="10841308" cy="4360681"/>
              </a:xfrm>
              <a:prstGeom prst="rect">
                <a:avLst/>
              </a:prstGeom>
              <a:noFill/>
            </p:spPr>
            <p:txBody>
              <a:bodyPr wrap="square" rtlCol="0">
                <a:spAutoFit/>
              </a:bodyPr>
              <a:lstStyle/>
              <a:p>
                <a:r>
                  <a:rPr lang="en-US" sz="3467" b="1" dirty="0" err="1">
                    <a:solidFill>
                      <a:srgbClr val="FFFF00"/>
                    </a:solidFill>
                    <a:latin typeface="Kruti Dev 010" pitchFamily="2" charset="0"/>
                    <a:cs typeface="Times New Roman" panose="02020603050405020304" pitchFamily="18" charset="0"/>
                  </a:rPr>
                  <a:t>nzO;eku</a:t>
                </a:r>
                <a:r>
                  <a:rPr lang="en-US" sz="3467" b="1" dirty="0">
                    <a:solidFill>
                      <a:srgbClr val="FFFF00"/>
                    </a:solidFill>
                    <a:latin typeface="Kruti Dev 010" pitchFamily="2" charset="0"/>
                    <a:cs typeface="Times New Roman" panose="02020603050405020304" pitchFamily="18" charset="0"/>
                  </a:rPr>
                  <a:t> *</a:t>
                </a:r>
                <a14:m>
                  <m:oMath xmlns:m="http://schemas.openxmlformats.org/officeDocument/2006/math">
                    <m:sSup>
                      <m:sSupPr>
                        <m:ctrlPr>
                          <a:rPr lang="en-US" sz="3467" b="1" i="1">
                            <a:solidFill>
                              <a:srgbClr val="FFFF00"/>
                            </a:solidFill>
                            <a:latin typeface="Cambria Math" panose="02040503050406030204" pitchFamily="18" charset="0"/>
                            <a:cs typeface="Times New Roman" panose="02020603050405020304" pitchFamily="18" charset="0"/>
                          </a:rPr>
                        </m:ctrlPr>
                      </m:sSupPr>
                      <m:e>
                        <m:r>
                          <a:rPr lang="en-US" sz="3467" b="1" i="1">
                            <a:solidFill>
                              <a:srgbClr val="FFFF00"/>
                            </a:solidFill>
                            <a:latin typeface="Cambria Math"/>
                            <a:cs typeface="Times New Roman" panose="02020603050405020304" pitchFamily="18" charset="0"/>
                          </a:rPr>
                          <m:t>𝒎</m:t>
                        </m:r>
                      </m:e>
                      <m:sup>
                        <m:r>
                          <a:rPr lang="en-US" sz="3467" b="1" i="1">
                            <a:solidFill>
                              <a:srgbClr val="FFFF00"/>
                            </a:solidFill>
                            <a:latin typeface="Cambria Math"/>
                            <a:cs typeface="Times New Roman" panose="02020603050405020304" pitchFamily="18" charset="0"/>
                          </a:rPr>
                          <m:t>′</m:t>
                        </m:r>
                      </m:sup>
                    </m:sSup>
                  </m:oMath>
                </a14:m>
                <a:r>
                  <a:rPr lang="en-IN" sz="3467" b="1" dirty="0" err="1">
                    <a:solidFill>
                      <a:srgbClr val="FFFF00"/>
                    </a:solidFill>
                    <a:latin typeface="Kruti Dev 010" pitchFamily="2" charset="0"/>
                    <a:cs typeface="Times New Roman" panose="02020603050405020304" pitchFamily="18" charset="0"/>
                  </a:rPr>
                  <a:t>okyh</a:t>
                </a:r>
                <a:r>
                  <a:rPr lang="en-IN" sz="3467" b="1" dirty="0">
                    <a:solidFill>
                      <a:srgbClr val="FFFF00"/>
                    </a:solidFill>
                    <a:latin typeface="Kruti Dev 010" pitchFamily="2" charset="0"/>
                    <a:cs typeface="Times New Roman" panose="02020603050405020304" pitchFamily="18" charset="0"/>
                  </a:rPr>
                  <a:t> ,d </a:t>
                </a:r>
                <a:r>
                  <a:rPr lang="en-IN" sz="3467" b="1" dirty="0" err="1">
                    <a:solidFill>
                      <a:srgbClr val="FFFF00"/>
                    </a:solidFill>
                    <a:latin typeface="Kruti Dev 010" pitchFamily="2" charset="0"/>
                    <a:cs typeface="Times New Roman" panose="02020603050405020304" pitchFamily="18" charset="0"/>
                  </a:rPr>
                  <a:t>oLrq</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xfr</a:t>
                </a:r>
                <a:r>
                  <a:rPr lang="en-IN" sz="3467" b="1" dirty="0">
                    <a:solidFill>
                      <a:srgbClr val="FFFF00"/>
                    </a:solidFill>
                    <a:latin typeface="Kruti Dev 010" pitchFamily="2" charset="0"/>
                    <a:cs typeface="Times New Roman" panose="02020603050405020304" pitchFamily="18" charset="0"/>
                  </a:rPr>
                  <a:t> *</a:t>
                </a:r>
                <a14:m>
                  <m:oMath xmlns:m="http://schemas.openxmlformats.org/officeDocument/2006/math">
                    <m:r>
                      <a:rPr lang="en-US" sz="3467" b="1" i="1">
                        <a:solidFill>
                          <a:srgbClr val="FFFF00"/>
                        </a:solidFill>
                        <a:latin typeface="Cambria Math"/>
                        <a:cs typeface="Times New Roman" panose="02020603050405020304" pitchFamily="18" charset="0"/>
                      </a:rPr>
                      <m:t>𝒗</m:t>
                    </m:r>
                    <m:r>
                      <a:rPr lang="en-US" sz="3467" b="1">
                        <a:solidFill>
                          <a:srgbClr val="FFFF00"/>
                        </a:solidFill>
                        <a:latin typeface="Cambria Math"/>
                        <a:cs typeface="Times New Roman" panose="02020603050405020304" pitchFamily="18" charset="0"/>
                      </a:rPr>
                      <m:t>′</m:t>
                    </m:r>
                  </m:oMath>
                </a14:m>
                <a:r>
                  <a:rPr lang="en-IN" sz="3467" b="1" dirty="0">
                    <a:solidFill>
                      <a:srgbClr val="FFFF00"/>
                    </a:solidFill>
                    <a:latin typeface="Times New Roman" panose="02020603050405020304" pitchFamily="18" charset="0"/>
                    <a:cs typeface="Times New Roman" panose="02020603050405020304" pitchFamily="18" charset="0"/>
                  </a:rPr>
                  <a:t> </a:t>
                </a:r>
                <a:r>
                  <a:rPr lang="en-IN" sz="3467" b="1" dirty="0">
                    <a:solidFill>
                      <a:srgbClr val="FFFF00"/>
                    </a:solidFill>
                    <a:latin typeface="Kruti Dev 010" pitchFamily="2" charset="0"/>
                    <a:cs typeface="Times New Roman" panose="02020603050405020304" pitchFamily="18" charset="0"/>
                  </a:rPr>
                  <a:t>ds </a:t>
                </a:r>
                <a:r>
                  <a:rPr lang="en-IN" sz="3467" b="1" dirty="0" err="1">
                    <a:solidFill>
                      <a:srgbClr val="FFFF00"/>
                    </a:solidFill>
                    <a:latin typeface="Kruti Dev 010" pitchFamily="2" charset="0"/>
                    <a:cs typeface="Times New Roman" panose="02020603050405020304" pitchFamily="18" charset="0"/>
                  </a:rPr>
                  <a:t>lkFk</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LFkkukarfjr</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gksrh</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gS</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vkSj</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blesa</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xfrt</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ÅtkZ</a:t>
                </a:r>
                <a:r>
                  <a:rPr lang="en-IN" sz="3467" b="1" dirty="0">
                    <a:solidFill>
                      <a:srgbClr val="FFFF00"/>
                    </a:solidFill>
                    <a:latin typeface="Kruti Dev 010" pitchFamily="2" charset="0"/>
                    <a:cs typeface="Times New Roman" panose="02020603050405020304" pitchFamily="18" charset="0"/>
                  </a:rPr>
                  <a:t> </a:t>
                </a:r>
                <a14:m>
                  <m:oMath xmlns:m="http://schemas.openxmlformats.org/officeDocument/2006/math">
                    <m:r>
                      <a:rPr lang="en-US" sz="3467" b="1" dirty="0">
                        <a:solidFill>
                          <a:srgbClr val="FFFF00"/>
                        </a:solidFill>
                        <a:latin typeface="Cambria Math"/>
                        <a:cs typeface="Times New Roman" panose="02020603050405020304" pitchFamily="18" charset="0"/>
                      </a:rPr>
                      <m:t>′</m:t>
                    </m:r>
                    <m:r>
                      <a:rPr lang="en-US" sz="3467" b="1" i="1">
                        <a:solidFill>
                          <a:srgbClr val="FFFF00"/>
                        </a:solidFill>
                        <a:latin typeface="Cambria Math"/>
                        <a:cs typeface="Times New Roman" panose="02020603050405020304" pitchFamily="18" charset="0"/>
                      </a:rPr>
                      <m:t>𝒌</m:t>
                    </m:r>
                    <m:r>
                      <a:rPr lang="en-US" sz="3467" b="1" i="1">
                        <a:solidFill>
                          <a:srgbClr val="FFFF00"/>
                        </a:solidFill>
                        <a:latin typeface="Cambria Math"/>
                        <a:cs typeface="Times New Roman" panose="02020603050405020304" pitchFamily="18" charset="0"/>
                      </a:rPr>
                      <m:t>′</m:t>
                    </m:r>
                  </m:oMath>
                </a14:m>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gSA</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fn</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bldk</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osx</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xquk</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dj</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fn;k</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tk</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rks</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bldh</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xfrt</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ÅtkZ</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fdruh</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gks</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tk,xh</a:t>
                </a:r>
                <a:r>
                  <a:rPr lang="en-IN" sz="3467" b="1" dirty="0">
                    <a:solidFill>
                      <a:srgbClr val="FFFF00"/>
                    </a:solidFill>
                    <a:latin typeface="Kruti Dev 010" pitchFamily="2" charset="0"/>
                    <a:cs typeface="Times New Roman" panose="02020603050405020304" pitchFamily="18" charset="0"/>
                  </a:rPr>
                  <a:t>\</a:t>
                </a:r>
                <a:endParaRPr lang="en-IN" sz="3467" b="1" dirty="0">
                  <a:solidFill>
                    <a:srgbClr val="FFFF00"/>
                  </a:solidFill>
                  <a:latin typeface="Times New Roman" panose="02020603050405020304" pitchFamily="18" charset="0"/>
                  <a:cs typeface="Times New Roman" panose="02020603050405020304" pitchFamily="18" charset="0"/>
                </a:endParaRPr>
              </a:p>
              <a:p>
                <a:r>
                  <a:rPr lang="en-IN" sz="3467" b="1" dirty="0">
                    <a:solidFill>
                      <a:srgbClr val="FFFF00"/>
                    </a:solidFill>
                    <a:latin typeface="Times New Roman" panose="02020603050405020304" pitchFamily="18" charset="0"/>
                    <a:cs typeface="Times New Roman" panose="02020603050405020304" pitchFamily="18" charset="0"/>
                  </a:rPr>
                  <a:t>An object of mass ‘m’ moves with ‘a’ speed and has kinetic energy ‘k’ . If its velocity is multiplied , what will its kinetic energy be ?</a:t>
                </a:r>
              </a:p>
              <a:p>
                <a:r>
                  <a:rPr lang="en-IN" sz="3467" b="1" dirty="0">
                    <a:latin typeface="Times New Roman" panose="02020603050405020304" pitchFamily="18" charset="0"/>
                    <a:cs typeface="Times New Roman" panose="02020603050405020304" pitchFamily="18" charset="0"/>
                  </a:rPr>
                  <a:t>(a) 4k</a:t>
                </a:r>
                <a:r>
                  <a:rPr lang="en-IN" sz="3467" b="1" dirty="0">
                    <a:latin typeface="Kruti Dev 010" pitchFamily="2" charset="0"/>
                    <a:cs typeface="Times New Roman" panose="02020603050405020304" pitchFamily="18" charset="0"/>
                  </a:rPr>
                  <a:t>		                </a:t>
                </a:r>
                <a:r>
                  <a:rPr lang="en-IN" sz="3467" b="1" dirty="0">
                    <a:latin typeface="Times New Roman" panose="02020603050405020304" pitchFamily="18" charset="0"/>
                    <a:cs typeface="Times New Roman" panose="02020603050405020304" pitchFamily="18" charset="0"/>
                  </a:rPr>
                  <a:t>(b) k/4</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(c) k/2</a:t>
                </a:r>
                <a:r>
                  <a:rPr lang="en-IN" sz="3467" b="1" dirty="0">
                    <a:latin typeface="Kruti Dev 010" pitchFamily="2" charset="0"/>
                    <a:cs typeface="Times New Roman" panose="02020603050405020304" pitchFamily="18" charset="0"/>
                  </a:rPr>
                  <a:t>		                </a:t>
                </a:r>
                <a:r>
                  <a:rPr lang="en-IN" sz="3467" b="1" dirty="0">
                    <a:latin typeface="Times New Roman" panose="02020603050405020304" pitchFamily="18" charset="0"/>
                    <a:cs typeface="Times New Roman" panose="02020603050405020304" pitchFamily="18" charset="0"/>
                  </a:rPr>
                  <a:t>(d) 2k</a:t>
                </a:r>
                <a:endParaRPr lang="en-IN" sz="3467" b="1" dirty="0">
                  <a:latin typeface="Kruti Dev 010" pitchFamily="2"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059814" y="1002439"/>
                <a:ext cx="10841308" cy="4360681"/>
              </a:xfrm>
              <a:prstGeom prst="rect">
                <a:avLst/>
              </a:prstGeom>
              <a:blipFill>
                <a:blip r:embed="rId2"/>
                <a:stretch>
                  <a:fillRect l="-1631" t="-1816" r="-1237" b="-3631"/>
                </a:stretch>
              </a:blipFill>
            </p:spPr>
            <p:txBody>
              <a:bodyPr/>
              <a:lstStyle/>
              <a:p>
                <a:r>
                  <a:rPr lang="en-US">
                    <a:noFill/>
                  </a:rPr>
                  <a:t> </a:t>
                </a:r>
              </a:p>
            </p:txBody>
          </p:sp>
        </mc:Fallback>
      </mc:AlternateContent>
      <p:sp>
        <p:nvSpPr>
          <p:cNvPr id="6" name="Rectangle 5"/>
          <p:cNvSpPr/>
          <p:nvPr/>
        </p:nvSpPr>
        <p:spPr>
          <a:xfrm>
            <a:off x="5733507" y="3182780"/>
            <a:ext cx="662361" cy="461665"/>
          </a:xfrm>
          <a:prstGeom prst="rect">
            <a:avLst/>
          </a:prstGeom>
        </p:spPr>
        <p:txBody>
          <a:bodyPr wrap="none">
            <a:spAutoFit/>
          </a:bodyPr>
          <a:lstStyle/>
          <a:p>
            <a:r>
              <a:rPr lang="en-IN" sz="2400" b="1" dirty="0">
                <a:solidFill>
                  <a:schemeClr val="bg1"/>
                </a:solidFill>
                <a:latin typeface="Times New Roman" panose="02020603050405020304" pitchFamily="18" charset="0"/>
                <a:cs typeface="Times New Roman" panose="02020603050405020304" pitchFamily="18" charset="0"/>
              </a:rPr>
              <a:t>K/4</a:t>
            </a:r>
            <a:endParaRPr lang="en-IN" sz="2400" b="1" dirty="0">
              <a:solidFill>
                <a:srgbClr val="FF0000"/>
              </a:solidFill>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747744339"/>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p:cNvSpPr txBox="1"/>
              <p:nvPr/>
            </p:nvSpPr>
            <p:spPr>
              <a:xfrm>
                <a:off x="608770" y="1130847"/>
                <a:ext cx="11321361" cy="5427768"/>
              </a:xfrm>
              <a:prstGeom prst="rect">
                <a:avLst/>
              </a:prstGeom>
              <a:noFill/>
            </p:spPr>
            <p:txBody>
              <a:bodyPr wrap="square" rtlCol="0">
                <a:spAutoFit/>
              </a:bodyPr>
              <a:lstStyle/>
              <a:p>
                <a:r>
                  <a:rPr lang="en-US" sz="3467" b="1" dirty="0">
                    <a:solidFill>
                      <a:srgbClr val="FFFF00"/>
                    </a:solidFill>
                    <a:latin typeface="Kruti Dev 010" pitchFamily="2" charset="0"/>
                    <a:cs typeface="Times New Roman" panose="02020603050405020304" pitchFamily="18" charset="0"/>
                  </a:rPr>
                  <a:t>5-0 </a:t>
                </a:r>
                <a:r>
                  <a:rPr lang="en-US" sz="3467" b="1" dirty="0" err="1">
                    <a:solidFill>
                      <a:srgbClr val="FFFF00"/>
                    </a:solidFill>
                    <a:latin typeface="Kruti Dev 010" pitchFamily="2" charset="0"/>
                    <a:cs typeface="Times New Roman" panose="02020603050405020304" pitchFamily="18" charset="0"/>
                  </a:rPr>
                  <a:t>fdyksxzke</a:t>
                </a:r>
                <a:r>
                  <a:rPr lang="en-US" sz="3467" b="1" dirty="0">
                    <a:solidFill>
                      <a:srgbClr val="FFFF00"/>
                    </a:solidFill>
                    <a:latin typeface="Kruti Dev 010" pitchFamily="2" charset="0"/>
                    <a:cs typeface="Times New Roman" panose="02020603050405020304" pitchFamily="18" charset="0"/>
                  </a:rPr>
                  <a:t> dh ,d </a:t>
                </a:r>
                <a:r>
                  <a:rPr lang="en-US" sz="3467" b="1" dirty="0" err="1">
                    <a:solidFill>
                      <a:srgbClr val="FFFF00"/>
                    </a:solidFill>
                    <a:latin typeface="Kruti Dev 010" pitchFamily="2" charset="0"/>
                    <a:cs typeface="Times New Roman" panose="02020603050405020304" pitchFamily="18" charset="0"/>
                  </a:rPr>
                  <a:t>oLrq</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dks</a:t>
                </a:r>
                <a:r>
                  <a:rPr lang="en-US" sz="3467" b="1" dirty="0">
                    <a:solidFill>
                      <a:srgbClr val="FFFF00"/>
                    </a:solidFill>
                    <a:latin typeface="Kruti Dev 010" pitchFamily="2" charset="0"/>
                    <a:cs typeface="Times New Roman" panose="02020603050405020304" pitchFamily="18" charset="0"/>
                  </a:rPr>
                  <a:t> 2-0 </a:t>
                </a:r>
                <a:r>
                  <a:rPr lang="en-US" sz="3467" b="1" dirty="0" err="1">
                    <a:solidFill>
                      <a:srgbClr val="FFFF00"/>
                    </a:solidFill>
                    <a:latin typeface="Kruti Dev 010" pitchFamily="2" charset="0"/>
                    <a:cs typeface="Times New Roman" panose="02020603050405020304" pitchFamily="18" charset="0"/>
                  </a:rPr>
                  <a:t>ehVj</a:t>
                </a:r>
                <a:r>
                  <a:rPr lang="en-US" sz="3467" b="1" dirty="0">
                    <a:solidFill>
                      <a:srgbClr val="FFFF00"/>
                    </a:solidFill>
                    <a:latin typeface="Kruti Dev 010" pitchFamily="2" charset="0"/>
                    <a:cs typeface="Times New Roman" panose="02020603050405020304" pitchFamily="18" charset="0"/>
                  </a:rPr>
                  <a:t> dh </a:t>
                </a:r>
                <a:r>
                  <a:rPr lang="en-US" sz="3467" b="1" dirty="0" err="1">
                    <a:solidFill>
                      <a:srgbClr val="FFFF00"/>
                    </a:solidFill>
                    <a:latin typeface="Kruti Dev 010" pitchFamily="2" charset="0"/>
                    <a:cs typeface="Times New Roman" panose="02020603050405020304" pitchFamily="18" charset="0"/>
                  </a:rPr>
                  <a:t>Å¡pkbZ</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rd</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mBk;k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tkrk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a:t>
                </a:r>
                <a:r>
                  <a:rPr lang="en-US" sz="3467" b="1" dirty="0">
                    <a:solidFill>
                      <a:srgbClr val="FFFF00"/>
                    </a:solidFill>
                    <a:latin typeface="Kruti Dev 010" pitchFamily="2" charset="0"/>
                    <a:cs typeface="Times New Roman" panose="02020603050405020304" pitchFamily="18" charset="0"/>
                  </a:rPr>
                  <a:t> bl </a:t>
                </a:r>
                <a:r>
                  <a:rPr lang="en-US" sz="3467" b="1" dirty="0" err="1">
                    <a:solidFill>
                      <a:srgbClr val="FFFF00"/>
                    </a:solidFill>
                    <a:latin typeface="Kruti Dev 010" pitchFamily="2" charset="0"/>
                    <a:cs typeface="Times New Roman" panose="02020603050405020304" pitchFamily="18" charset="0"/>
                  </a:rPr>
                  <a:t>izfd;k</a:t>
                </a:r>
                <a:r>
                  <a:rPr lang="en-US" sz="3467" b="1" dirty="0">
                    <a:solidFill>
                      <a:srgbClr val="FFFF00"/>
                    </a:solidFill>
                    <a:latin typeface="Kruti Dev 010" pitchFamily="2" charset="0"/>
                    <a:cs typeface="Times New Roman" panose="02020603050405020304" pitchFamily="18" charset="0"/>
                  </a:rPr>
                  <a:t> es </a:t>
                </a:r>
                <a:r>
                  <a:rPr lang="en-US" sz="3467" b="1" dirty="0" err="1">
                    <a:solidFill>
                      <a:srgbClr val="FFFF00"/>
                    </a:solidFill>
                    <a:latin typeface="Kruti Dev 010" pitchFamily="2" charset="0"/>
                    <a:cs typeface="Times New Roman" panose="02020603050405020304" pitchFamily="18" charset="0"/>
                  </a:rPr>
                  <a:t>fdruk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dk;s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yxk</a:t>
                </a:r>
                <a:r>
                  <a:rPr lang="en-US" sz="3467" b="1" dirty="0">
                    <a:solidFill>
                      <a:srgbClr val="FFFF00"/>
                    </a:solidFill>
                    <a:latin typeface="Kruti Dev 010" pitchFamily="2" charset="0"/>
                    <a:cs typeface="Times New Roman" panose="02020603050405020304" pitchFamily="18" charset="0"/>
                  </a:rPr>
                  <a:t>\</a:t>
                </a:r>
                <a14:m>
                  <m:oMath xmlns:m="http://schemas.openxmlformats.org/officeDocument/2006/math">
                    <m:r>
                      <a:rPr lang="en-US" sz="3467" b="1" i="1">
                        <a:solidFill>
                          <a:srgbClr val="FFFF00"/>
                        </a:solidFill>
                        <a:latin typeface="Cambria Math"/>
                        <a:cs typeface="Times New Roman" panose="02020603050405020304" pitchFamily="18" charset="0"/>
                      </a:rPr>
                      <m:t>(</m:t>
                    </m:r>
                    <m:r>
                      <a:rPr lang="en-US" sz="3467" b="1" i="1">
                        <a:solidFill>
                          <a:srgbClr val="FFFF00"/>
                        </a:solidFill>
                        <a:latin typeface="Cambria Math"/>
                        <a:cs typeface="Times New Roman" panose="02020603050405020304" pitchFamily="18" charset="0"/>
                      </a:rPr>
                      <m:t>𝒈</m:t>
                    </m:r>
                    <m:r>
                      <a:rPr lang="en-US" sz="3467" b="1" i="1">
                        <a:solidFill>
                          <a:srgbClr val="FFFF00"/>
                        </a:solidFill>
                        <a:latin typeface="Cambria Math"/>
                        <a:cs typeface="Times New Roman" panose="02020603050405020304" pitchFamily="18" charset="0"/>
                      </a:rPr>
                      <m:t>=</m:t>
                    </m:r>
                    <m:r>
                      <a:rPr lang="en-US" sz="3467" b="1" i="1">
                        <a:solidFill>
                          <a:srgbClr val="FFFF00"/>
                        </a:solidFill>
                        <a:latin typeface="Cambria Math"/>
                        <a:cs typeface="Times New Roman" panose="02020603050405020304" pitchFamily="18" charset="0"/>
                      </a:rPr>
                      <m:t>𝟗</m:t>
                    </m:r>
                    <m:r>
                      <a:rPr lang="en-US" sz="3467" b="1" i="1">
                        <a:solidFill>
                          <a:srgbClr val="FFFF00"/>
                        </a:solidFill>
                        <a:latin typeface="Cambria Math"/>
                        <a:cs typeface="Times New Roman" panose="02020603050405020304" pitchFamily="18" charset="0"/>
                      </a:rPr>
                      <m:t>.</m:t>
                    </m:r>
                    <m:r>
                      <a:rPr lang="en-US" sz="3467" b="1" i="1">
                        <a:solidFill>
                          <a:srgbClr val="FFFF00"/>
                        </a:solidFill>
                        <a:latin typeface="Cambria Math"/>
                        <a:cs typeface="Times New Roman" panose="02020603050405020304" pitchFamily="18" charset="0"/>
                      </a:rPr>
                      <m:t>𝟖</m:t>
                    </m:r>
                  </m:oMath>
                </a14:m>
                <a:r>
                  <a:rPr lang="en-US" sz="3467" b="1" dirty="0">
                    <a:solidFill>
                      <a:srgbClr val="FFFF00"/>
                    </a:solidFill>
                    <a:latin typeface="Kruti Dev 010" pitchFamily="2" charset="0"/>
                    <a:cs typeface="Times New Roman" panose="02020603050405020304" pitchFamily="18" charset="0"/>
                  </a:rPr>
                  <a:t>ehVj </a:t>
                </a:r>
                <a:r>
                  <a:rPr lang="en-US" sz="3467" b="1" dirty="0" err="1">
                    <a:solidFill>
                      <a:srgbClr val="FFFF00"/>
                    </a:solidFill>
                    <a:latin typeface="Kruti Dev 010" pitchFamily="2" charset="0"/>
                    <a:cs typeface="Times New Roman" panose="02020603050405020304" pitchFamily="18" charset="0"/>
                  </a:rPr>
                  <a:t>izfr</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oxZ</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lsds.M</a:t>
                </a:r>
                <a:r>
                  <a:rPr lang="en-IN" sz="3467" b="1" dirty="0">
                    <a:solidFill>
                      <a:srgbClr val="FFFF00"/>
                    </a:solidFill>
                    <a:latin typeface="Times New Roman" panose="02020603050405020304" pitchFamily="18" charset="0"/>
                    <a:cs typeface="Times New Roman" panose="02020603050405020304" pitchFamily="18" charset="0"/>
                  </a:rPr>
                  <a:t>)</a:t>
                </a:r>
              </a:p>
              <a:p>
                <a:r>
                  <a:rPr lang="en-IN" sz="3467" b="1" dirty="0">
                    <a:solidFill>
                      <a:srgbClr val="FFFF00"/>
                    </a:solidFill>
                    <a:latin typeface="Times New Roman" panose="02020603050405020304" pitchFamily="18" charset="0"/>
                    <a:cs typeface="Times New Roman" panose="02020603050405020304" pitchFamily="18" charset="0"/>
                  </a:rPr>
                  <a:t>An object of 5.0 kg is raised to a height of 2.0 m. How much work did this process take?( g= 9.8 meters per square second)</a:t>
                </a:r>
              </a:p>
              <a:p>
                <a:r>
                  <a:rPr lang="en-IN" sz="3467" b="1" dirty="0">
                    <a:latin typeface="Times New Roman" panose="02020603050405020304" pitchFamily="18" charset="0"/>
                    <a:cs typeface="Times New Roman" panose="02020603050405020304" pitchFamily="18" charset="0"/>
                  </a:rPr>
                  <a:t>(a) 10 joules/</a:t>
                </a:r>
                <a:r>
                  <a:rPr lang="en-IN" sz="3467" b="1" dirty="0">
                    <a:latin typeface="Kruti Dev 010" pitchFamily="2" charset="0"/>
                    <a:cs typeface="Times New Roman" panose="02020603050405020304" pitchFamily="18" charset="0"/>
                  </a:rPr>
                  <a:t>10 </a:t>
                </a:r>
                <a:r>
                  <a:rPr lang="en-IN" sz="3467" b="1" dirty="0" err="1">
                    <a:latin typeface="Kruti Dev 010" pitchFamily="2" charset="0"/>
                    <a:cs typeface="Times New Roman" panose="02020603050405020304" pitchFamily="18" charset="0"/>
                  </a:rPr>
                  <a:t>twYk</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(b) 16.9 joules/</a:t>
                </a:r>
                <a:r>
                  <a:rPr lang="en-IN" sz="3467" b="1" dirty="0">
                    <a:latin typeface="Kruti Dev 010" pitchFamily="2" charset="0"/>
                    <a:cs typeface="Times New Roman" panose="02020603050405020304" pitchFamily="18" charset="0"/>
                  </a:rPr>
                  <a:t>16-9 </a:t>
                </a:r>
                <a:r>
                  <a:rPr lang="en-IN" sz="3467" b="1" dirty="0" err="1">
                    <a:latin typeface="Kruti Dev 010" pitchFamily="2" charset="0"/>
                    <a:cs typeface="Times New Roman" panose="02020603050405020304" pitchFamily="18" charset="0"/>
                  </a:rPr>
                  <a:t>twYk</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(c) 98 joules/</a:t>
                </a:r>
                <a:r>
                  <a:rPr lang="en-IN" sz="3467" b="1" dirty="0">
                    <a:latin typeface="Kruti Dev 010" pitchFamily="2" charset="0"/>
                    <a:cs typeface="Times New Roman" panose="02020603050405020304" pitchFamily="18" charset="0"/>
                  </a:rPr>
                  <a:t>98 </a:t>
                </a:r>
                <a:r>
                  <a:rPr lang="en-IN" sz="3467" b="1" dirty="0" err="1">
                    <a:latin typeface="Kruti Dev 010" pitchFamily="2" charset="0"/>
                    <a:cs typeface="Times New Roman" panose="02020603050405020304" pitchFamily="18" charset="0"/>
                  </a:rPr>
                  <a:t>twYk</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(d) 49 joules/</a:t>
                </a:r>
                <a:r>
                  <a:rPr lang="en-IN" sz="3467" b="1" dirty="0">
                    <a:latin typeface="Kruti Dev 010" pitchFamily="2" charset="0"/>
                    <a:cs typeface="Times New Roman" panose="02020603050405020304" pitchFamily="18" charset="0"/>
                  </a:rPr>
                  <a:t>49 </a:t>
                </a:r>
                <a:r>
                  <a:rPr lang="en-IN" sz="3467" b="1" dirty="0" err="1">
                    <a:latin typeface="Kruti Dev 010" pitchFamily="2" charset="0"/>
                    <a:cs typeface="Times New Roman" panose="02020603050405020304" pitchFamily="18" charset="0"/>
                  </a:rPr>
                  <a:t>twYk</a:t>
                </a:r>
                <a:endParaRPr lang="en-IN" sz="3467" b="1" dirty="0">
                  <a:latin typeface="Kruti Dev 010" pitchFamily="2" charset="0"/>
                  <a:cs typeface="Times New Roman" panose="02020603050405020304" pitchFamily="18" charset="0"/>
                </a:endParaRPr>
              </a:p>
              <a:p>
                <a:endParaRPr lang="en-IN" sz="3467" b="1" dirty="0">
                  <a:latin typeface="Kruti Dev 010" pitchFamily="2"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08770" y="1130847"/>
                <a:ext cx="11321361" cy="5427768"/>
              </a:xfrm>
              <a:prstGeom prst="rect">
                <a:avLst/>
              </a:prstGeom>
              <a:blipFill>
                <a:blip r:embed="rId2"/>
                <a:stretch>
                  <a:fillRect l="-1562" t="-1685" r="-2154"/>
                </a:stretch>
              </a:blipFill>
            </p:spPr>
            <p:txBody>
              <a:bodyPr/>
              <a:lstStyle/>
              <a:p>
                <a:r>
                  <a:rPr lang="en-US">
                    <a:noFill/>
                  </a:rPr>
                  <a:t> </a:t>
                </a:r>
              </a:p>
            </p:txBody>
          </p:sp>
        </mc:Fallback>
      </mc:AlternateContent>
    </p:spTree>
    <p:extLst>
      <p:ext uri="{BB962C8B-B14F-4D97-AF65-F5344CB8AC3E}">
        <p14:creationId xmlns:p14="http://schemas.microsoft.com/office/powerpoint/2010/main" val="291701791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439268" y="920215"/>
                <a:ext cx="11752732" cy="4384405"/>
              </a:xfrm>
              <a:prstGeom prst="rect">
                <a:avLst/>
              </a:prstGeom>
              <a:noFill/>
            </p:spPr>
            <p:txBody>
              <a:bodyPr wrap="square" rtlCol="0">
                <a:spAutoFit/>
              </a:bodyPr>
              <a:lstStyle/>
              <a:p>
                <a:r>
                  <a:rPr lang="en-US" sz="3467" b="1" dirty="0">
                    <a:solidFill>
                      <a:srgbClr val="FFFF00"/>
                    </a:solidFill>
                    <a:latin typeface="Kruti Dev 010" pitchFamily="2" charset="0"/>
                    <a:cs typeface="Times New Roman" panose="02020603050405020304" pitchFamily="18" charset="0"/>
                  </a:rPr>
                  <a:t>,d </a:t>
                </a:r>
                <a:r>
                  <a:rPr lang="en-US" sz="3467" b="1" dirty="0" err="1">
                    <a:solidFill>
                      <a:srgbClr val="FFFF00"/>
                    </a:solidFill>
                    <a:latin typeface="Kruti Dev 010" pitchFamily="2" charset="0"/>
                    <a:cs typeface="Times New Roman" panose="02020603050405020304" pitchFamily="18" charset="0"/>
                  </a:rPr>
                  <a:t>O;fDr</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Hkwfe</a:t>
                </a:r>
                <a:r>
                  <a:rPr lang="en-US" sz="3467" b="1" dirty="0">
                    <a:solidFill>
                      <a:srgbClr val="FFFF00"/>
                    </a:solidFill>
                    <a:latin typeface="Kruti Dev 010" pitchFamily="2" charset="0"/>
                    <a:cs typeface="Times New Roman" panose="02020603050405020304" pitchFamily="18" charset="0"/>
                  </a:rPr>
                  <a:t> ls 25 </a:t>
                </a:r>
                <a:r>
                  <a:rPr lang="en-US" sz="3467" b="1" dirty="0" err="1">
                    <a:solidFill>
                      <a:srgbClr val="FFFF00"/>
                    </a:solidFill>
                    <a:latin typeface="Kruti Dev 010" pitchFamily="2" charset="0"/>
                    <a:cs typeface="Times New Roman" panose="02020603050405020304" pitchFamily="18" charset="0"/>
                  </a:rPr>
                  <a:t>fdyksxzke</a:t>
                </a:r>
                <a:r>
                  <a:rPr lang="en-US" sz="3467" b="1" dirty="0">
                    <a:solidFill>
                      <a:srgbClr val="FFFF00"/>
                    </a:solidFill>
                    <a:latin typeface="Kruti Dev 010" pitchFamily="2" charset="0"/>
                    <a:cs typeface="Times New Roman" panose="02020603050405020304" pitchFamily="18" charset="0"/>
                  </a:rPr>
                  <a:t> dk </a:t>
                </a:r>
                <a:r>
                  <a:rPr lang="en-US" sz="3467" b="1" dirty="0" err="1">
                    <a:solidFill>
                      <a:srgbClr val="FFFF00"/>
                    </a:solidFill>
                    <a:latin typeface="Kruti Dev 010" pitchFamily="2" charset="0"/>
                    <a:cs typeface="Times New Roman" panose="02020603050405020304" pitchFamily="18" charset="0"/>
                  </a:rPr>
                  <a:t>leku</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mBkrk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vkSj</a:t>
                </a:r>
                <a:r>
                  <a:rPr lang="en-US" sz="3467" b="1" dirty="0">
                    <a:solidFill>
                      <a:srgbClr val="FFFF00"/>
                    </a:solidFill>
                    <a:latin typeface="Kruti Dev 010" pitchFamily="2" charset="0"/>
                    <a:cs typeface="Times New Roman" panose="02020603050405020304" pitchFamily="18" charset="0"/>
                  </a:rPr>
                  <a:t> bls </a:t>
                </a:r>
                <a:r>
                  <a:rPr lang="en-US" sz="3467" b="1" dirty="0" err="1">
                    <a:solidFill>
                      <a:srgbClr val="FFFF00"/>
                    </a:solidFill>
                    <a:latin typeface="Kruti Dev 010" pitchFamily="2" charset="0"/>
                    <a:cs typeface="Times New Roman" panose="02020603050405020304" pitchFamily="18" charset="0"/>
                  </a:rPr>
                  <a:t>Hkwfe</a:t>
                </a:r>
                <a:r>
                  <a:rPr lang="en-US" sz="3467" b="1" dirty="0">
                    <a:solidFill>
                      <a:srgbClr val="FFFF00"/>
                    </a:solidFill>
                    <a:latin typeface="Kruti Dev 010" pitchFamily="2" charset="0"/>
                    <a:cs typeface="Times New Roman" panose="02020603050405020304" pitchFamily="18" charset="0"/>
                  </a:rPr>
                  <a:t> ls 2-5 </a:t>
                </a:r>
                <a:r>
                  <a:rPr lang="en-US" sz="3467" b="1" dirty="0" err="1">
                    <a:solidFill>
                      <a:srgbClr val="FFFF00"/>
                    </a:solidFill>
                    <a:latin typeface="Kruti Dev 010" pitchFamily="2" charset="0"/>
                    <a:cs typeface="Times New Roman" panose="02020603050405020304" pitchFamily="18" charset="0"/>
                  </a:rPr>
                  <a:t>ehVj</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Åij</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flj</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ij</a:t>
                </a:r>
                <a:r>
                  <a:rPr lang="en-US" sz="3467" b="1" dirty="0">
                    <a:solidFill>
                      <a:srgbClr val="FFFF00"/>
                    </a:solidFill>
                    <a:latin typeface="Kruti Dev 010" pitchFamily="2" charset="0"/>
                    <a:cs typeface="Times New Roman" panose="02020603050405020304" pitchFamily="18" charset="0"/>
                  </a:rPr>
                  <a:t> j[k </a:t>
                </a:r>
                <a:r>
                  <a:rPr lang="en-US" sz="3467" b="1" dirty="0" err="1">
                    <a:solidFill>
                      <a:srgbClr val="FFFF00"/>
                    </a:solidFill>
                    <a:latin typeface="Kruti Dev 010" pitchFamily="2" charset="0"/>
                    <a:cs typeface="Times New Roman" panose="02020603050405020304" pitchFamily="18" charset="0"/>
                  </a:rPr>
                  <a:t>ysrk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fn</a:t>
                </a:r>
                <a:r>
                  <a:rPr lang="en-US" sz="3467" b="1" dirty="0">
                    <a:solidFill>
                      <a:srgbClr val="FFFF00"/>
                    </a:solidFill>
                    <a:latin typeface="Kruti Dev 010" pitchFamily="2" charset="0"/>
                    <a:cs typeface="Times New Roman" panose="02020603050405020304" pitchFamily="18" charset="0"/>
                  </a:rPr>
                  <a:t> </a:t>
                </a:r>
                <a14:m>
                  <m:oMath xmlns:m="http://schemas.openxmlformats.org/officeDocument/2006/math">
                    <m:r>
                      <a:rPr lang="en-US" sz="3467" b="1" i="1">
                        <a:solidFill>
                          <a:srgbClr val="FFFF00"/>
                        </a:solidFill>
                        <a:latin typeface="Cambria Math"/>
                        <a:cs typeface="Times New Roman" panose="02020603050405020304" pitchFamily="18" charset="0"/>
                      </a:rPr>
                      <m:t>𝒈</m:t>
                    </m:r>
                    <m:r>
                      <a:rPr lang="en-US" sz="3467" b="1" i="1">
                        <a:solidFill>
                          <a:srgbClr val="FFFF00"/>
                        </a:solidFill>
                        <a:latin typeface="Cambria Math"/>
                        <a:cs typeface="Times New Roman" panose="02020603050405020304" pitchFamily="18" charset="0"/>
                      </a:rPr>
                      <m:t>=</m:t>
                    </m:r>
                    <m:r>
                      <a:rPr lang="en-US" sz="3467" b="1" i="1">
                        <a:solidFill>
                          <a:srgbClr val="FFFF00"/>
                        </a:solidFill>
                        <a:latin typeface="Cambria Math"/>
                        <a:cs typeface="Times New Roman" panose="02020603050405020304" pitchFamily="18" charset="0"/>
                      </a:rPr>
                      <m:t>𝟏𝟎</m:t>
                    </m:r>
                    <m:r>
                      <a:rPr lang="en-US" sz="3467" b="1" i="1">
                        <a:solidFill>
                          <a:srgbClr val="FFFF00"/>
                        </a:solidFill>
                        <a:latin typeface="Cambria Math"/>
                        <a:cs typeface="Times New Roman" panose="02020603050405020304" pitchFamily="18" charset="0"/>
                      </a:rPr>
                      <m:t>𝒎</m:t>
                    </m:r>
                    <m:sSup>
                      <m:sSupPr>
                        <m:ctrlPr>
                          <a:rPr lang="en-US" sz="3467" b="1" i="1">
                            <a:solidFill>
                              <a:srgbClr val="FFFF00"/>
                            </a:solidFill>
                            <a:latin typeface="Cambria Math" panose="02040503050406030204" pitchFamily="18" charset="0"/>
                            <a:cs typeface="Times New Roman" panose="02020603050405020304" pitchFamily="18" charset="0"/>
                          </a:rPr>
                        </m:ctrlPr>
                      </m:sSupPr>
                      <m:e>
                        <m:r>
                          <a:rPr lang="en-US" sz="3467" b="1" i="1">
                            <a:solidFill>
                              <a:srgbClr val="FFFF00"/>
                            </a:solidFill>
                            <a:latin typeface="Cambria Math"/>
                            <a:cs typeface="Times New Roman" panose="02020603050405020304" pitchFamily="18" charset="0"/>
                          </a:rPr>
                          <m:t>𝒔</m:t>
                        </m:r>
                      </m:e>
                      <m:sup>
                        <m:r>
                          <a:rPr lang="en-US" sz="3467" b="1" i="1">
                            <a:solidFill>
                              <a:srgbClr val="FFFF00"/>
                            </a:solidFill>
                            <a:latin typeface="Cambria Math"/>
                            <a:cs typeface="Times New Roman" panose="02020603050405020304" pitchFamily="18" charset="0"/>
                          </a:rPr>
                          <m:t>−</m:t>
                        </m:r>
                        <m:r>
                          <a:rPr lang="en-US" sz="3467" b="1" i="1">
                            <a:solidFill>
                              <a:srgbClr val="FFFF00"/>
                            </a:solidFill>
                            <a:latin typeface="Cambria Math"/>
                            <a:cs typeface="Times New Roman" panose="02020603050405020304" pitchFamily="18" charset="0"/>
                          </a:rPr>
                          <m:t>𝟐</m:t>
                        </m:r>
                      </m:sup>
                    </m:sSup>
                  </m:oMath>
                </a14:m>
                <a:r>
                  <a:rPr lang="en-IN" sz="3467" b="1" dirty="0">
                    <a:solidFill>
                      <a:srgbClr val="FFFF00"/>
                    </a:solidFill>
                    <a:latin typeface="Times New Roman" panose="02020603050405020304" pitchFamily="18"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gks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rks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leku</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ij</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mlds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kjk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fd</a:t>
                </a:r>
                <a:r>
                  <a:rPr lang="en-US" sz="3467" b="1" dirty="0">
                    <a:solidFill>
                      <a:srgbClr val="FFFF00"/>
                    </a:solidFill>
                    <a:latin typeface="Kruti Dev 010" pitchFamily="2" charset="0"/>
                    <a:cs typeface="Times New Roman" panose="02020603050405020304" pitchFamily="18" charset="0"/>
                  </a:rPr>
                  <a:t>, x, </a:t>
                </a:r>
                <a:r>
                  <a:rPr lang="en-US" sz="3467" b="1" dirty="0" err="1">
                    <a:solidFill>
                      <a:srgbClr val="FFFF00"/>
                    </a:solidFill>
                    <a:latin typeface="Kruti Dev 010" pitchFamily="2" charset="0"/>
                    <a:cs typeface="Times New Roman" panose="02020603050405020304" pitchFamily="18" charset="0"/>
                  </a:rPr>
                  <a:t>dk;Z</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dk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eku</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D;k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gksxk</a:t>
                </a:r>
                <a:r>
                  <a:rPr lang="en-US" sz="3467" b="1" dirty="0">
                    <a:solidFill>
                      <a:srgbClr val="FFFF00"/>
                    </a:solidFill>
                    <a:latin typeface="Kruti Dev 010" pitchFamily="2" charset="0"/>
                    <a:cs typeface="Times New Roman" panose="02020603050405020304" pitchFamily="18" charset="0"/>
                  </a:rPr>
                  <a:t>\</a:t>
                </a:r>
                <a:endParaRPr lang="en-IN" sz="3467" b="1" dirty="0">
                  <a:solidFill>
                    <a:srgbClr val="FFFF00"/>
                  </a:solidFill>
                  <a:latin typeface="Times New Roman" panose="02020603050405020304" pitchFamily="18" charset="0"/>
                  <a:cs typeface="Times New Roman" panose="02020603050405020304" pitchFamily="18" charset="0"/>
                </a:endParaRPr>
              </a:p>
              <a:p>
                <a:r>
                  <a:rPr lang="en-IN" sz="3467" b="1" dirty="0">
                    <a:solidFill>
                      <a:srgbClr val="FFFF00"/>
                    </a:solidFill>
                    <a:latin typeface="Times New Roman" panose="02020603050405020304" pitchFamily="18" charset="0"/>
                    <a:cs typeface="Times New Roman" panose="02020603050405020304" pitchFamily="18" charset="0"/>
                  </a:rPr>
                  <a:t>A person lifts 25 kg of luggage from the ground and puts it on his head 2.5 m above the ground . If g= 10s/</a:t>
                </a:r>
                <a14:m>
                  <m:oMath xmlns:m="http://schemas.openxmlformats.org/officeDocument/2006/math">
                    <m:sSup>
                      <m:sSupPr>
                        <m:ctrlPr>
                          <a:rPr lang="en-US" sz="3467" b="1" i="1">
                            <a:solidFill>
                              <a:srgbClr val="FFFF00"/>
                            </a:solidFill>
                            <a:latin typeface="Cambria Math" panose="02040503050406030204" pitchFamily="18" charset="0"/>
                            <a:cs typeface="Times New Roman" panose="02020603050405020304" pitchFamily="18" charset="0"/>
                          </a:rPr>
                        </m:ctrlPr>
                      </m:sSupPr>
                      <m:e>
                        <m:r>
                          <a:rPr lang="en-US" sz="3467" b="1" i="1">
                            <a:solidFill>
                              <a:srgbClr val="FFFF00"/>
                            </a:solidFill>
                            <a:latin typeface="Cambria Math"/>
                            <a:cs typeface="Times New Roman" panose="02020603050405020304" pitchFamily="18" charset="0"/>
                          </a:rPr>
                          <m:t>𝒎</m:t>
                        </m:r>
                      </m:e>
                      <m:sup>
                        <m:r>
                          <a:rPr lang="en-US" sz="3467" b="1" i="1">
                            <a:solidFill>
                              <a:srgbClr val="FFFF00"/>
                            </a:solidFill>
                            <a:latin typeface="Cambria Math"/>
                            <a:cs typeface="Times New Roman" panose="02020603050405020304" pitchFamily="18" charset="0"/>
                          </a:rPr>
                          <m:t>𝟐</m:t>
                        </m:r>
                      </m:sup>
                    </m:sSup>
                    <m:r>
                      <a:rPr lang="en-US" sz="3467" b="1" i="1">
                        <a:solidFill>
                          <a:srgbClr val="FFFF00"/>
                        </a:solidFill>
                        <a:latin typeface="Cambria Math"/>
                        <a:cs typeface="Times New Roman" panose="02020603050405020304" pitchFamily="18" charset="0"/>
                      </a:rPr>
                      <m:t>, </m:t>
                    </m:r>
                    <m:r>
                      <a:rPr lang="en-US" sz="3467" b="1" i="1">
                        <a:solidFill>
                          <a:srgbClr val="FFFF00"/>
                        </a:solidFill>
                        <a:latin typeface="Cambria Math"/>
                        <a:cs typeface="Times New Roman" panose="02020603050405020304" pitchFamily="18" charset="0"/>
                      </a:rPr>
                      <m:t>𝒕𝒉𝒆𝒏</m:t>
                    </m:r>
                  </m:oMath>
                </a14:m>
                <a:r>
                  <a:rPr lang="en-IN" sz="3467" b="1" dirty="0">
                    <a:solidFill>
                      <a:srgbClr val="FFFF00"/>
                    </a:solidFill>
                    <a:latin typeface="Times New Roman" panose="02020603050405020304" pitchFamily="18" charset="0"/>
                    <a:cs typeface="Times New Roman" panose="02020603050405020304" pitchFamily="18" charset="0"/>
                  </a:rPr>
                  <a:t> what will be the value of work done by him on the material ?</a:t>
                </a:r>
              </a:p>
              <a:p>
                <a:r>
                  <a:rPr lang="en-IN" sz="3467" b="1" dirty="0">
                    <a:latin typeface="Times New Roman" panose="02020603050405020304" pitchFamily="18" charset="0"/>
                    <a:cs typeface="Times New Roman" panose="02020603050405020304" pitchFamily="18" charset="0"/>
                  </a:rPr>
                  <a:t>(a) </a:t>
                </a:r>
                <a14:m>
                  <m:oMath xmlns:m="http://schemas.openxmlformats.org/officeDocument/2006/math">
                    <m:r>
                      <a:rPr lang="en-US" sz="3467" b="1" i="1">
                        <a:latin typeface="Cambria Math"/>
                        <a:cs typeface="Times New Roman" panose="02020603050405020304" pitchFamily="18" charset="0"/>
                      </a:rPr>
                      <m:t>𝟐𝟐</m:t>
                    </m:r>
                    <m:r>
                      <a:rPr lang="en-US" sz="3467" b="1" i="1">
                        <a:latin typeface="Cambria Math"/>
                        <a:cs typeface="Times New Roman" panose="02020603050405020304" pitchFamily="18" charset="0"/>
                      </a:rPr>
                      <m:t>.</m:t>
                    </m:r>
                    <m:r>
                      <a:rPr lang="en-US" sz="3467" b="1" i="1">
                        <a:latin typeface="Cambria Math"/>
                        <a:cs typeface="Times New Roman" panose="02020603050405020304" pitchFamily="18" charset="0"/>
                      </a:rPr>
                      <m:t>𝟓</m:t>
                    </m:r>
                    <m:r>
                      <a:rPr lang="en-US" sz="3467" b="1" i="1">
                        <a:latin typeface="Cambria Math"/>
                        <a:cs typeface="Times New Roman" panose="02020603050405020304" pitchFamily="18" charset="0"/>
                      </a:rPr>
                      <m:t> </m:t>
                    </m:r>
                    <m:r>
                      <a:rPr lang="en-US" sz="3467" b="1">
                        <a:latin typeface="Cambria Math"/>
                        <a:cs typeface="Times New Roman" panose="02020603050405020304" pitchFamily="18" charset="0"/>
                      </a:rPr>
                      <m:t>𝐉</m:t>
                    </m:r>
                  </m:oMath>
                </a14:m>
                <a:r>
                  <a:rPr lang="en-IN" sz="3467" b="1" dirty="0">
                    <a:latin typeface="Times New Roman" panose="02020603050405020304" pitchFamily="18" charset="0"/>
                    <a:cs typeface="Times New Roman" panose="02020603050405020304" pitchFamily="18" charset="0"/>
                  </a:rPr>
                  <a:t>			                  (b) 220 J </a:t>
                </a:r>
              </a:p>
              <a:p>
                <a:r>
                  <a:rPr lang="en-IN" sz="3467" b="1" dirty="0">
                    <a:latin typeface="Times New Roman" panose="02020603050405020304" pitchFamily="18" charset="0"/>
                    <a:cs typeface="Times New Roman" panose="02020603050405020304" pitchFamily="18" charset="0"/>
                  </a:rPr>
                  <a:t>(c) 625 J			                      (d) 225 J</a:t>
                </a:r>
                <a:endParaRPr lang="en-IN" sz="3467" b="1" dirty="0">
                  <a:latin typeface="Kruti Dev 010" pitchFamily="2"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39268" y="920215"/>
                <a:ext cx="11752732" cy="4384405"/>
              </a:xfrm>
              <a:prstGeom prst="rect">
                <a:avLst/>
              </a:prstGeom>
              <a:blipFill>
                <a:blip r:embed="rId2"/>
                <a:stretch>
                  <a:fillRect l="-1452" t="-2086" r="-2127" b="-3755"/>
                </a:stretch>
              </a:blipFill>
            </p:spPr>
            <p:txBody>
              <a:bodyPr/>
              <a:lstStyle/>
              <a:p>
                <a:r>
                  <a:rPr lang="en-US">
                    <a:noFill/>
                  </a:rPr>
                  <a:t> </a:t>
                </a:r>
              </a:p>
            </p:txBody>
          </p:sp>
        </mc:Fallback>
      </mc:AlternateContent>
    </p:spTree>
    <p:extLst>
      <p:ext uri="{BB962C8B-B14F-4D97-AF65-F5344CB8AC3E}">
        <p14:creationId xmlns:p14="http://schemas.microsoft.com/office/powerpoint/2010/main" val="3004181777"/>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1448479" y="1235008"/>
                <a:ext cx="10094479" cy="3293594"/>
              </a:xfrm>
              <a:prstGeom prst="rect">
                <a:avLst/>
              </a:prstGeom>
              <a:noFill/>
            </p:spPr>
            <p:txBody>
              <a:bodyPr wrap="square" rtlCol="0">
                <a:spAutoFit/>
              </a:bodyPr>
              <a:lstStyle/>
              <a:p>
                <a:r>
                  <a:rPr lang="en-US" sz="3467" b="1" dirty="0">
                    <a:solidFill>
                      <a:srgbClr val="FFFF00"/>
                    </a:solidFill>
                    <a:latin typeface="Kruti Dev 010" pitchFamily="2" charset="0"/>
                    <a:cs typeface="Times New Roman" panose="02020603050405020304" pitchFamily="18" charset="0"/>
                  </a:rPr>
                  <a:t>10 </a:t>
                </a:r>
                <a:r>
                  <a:rPr lang="en-US" sz="3467" b="1" dirty="0" err="1">
                    <a:solidFill>
                      <a:srgbClr val="FFFF00"/>
                    </a:solidFill>
                    <a:latin typeface="Kruti Dev 010" pitchFamily="2" charset="0"/>
                    <a:cs typeface="Times New Roman" panose="02020603050405020304" pitchFamily="18" charset="0"/>
                  </a:rPr>
                  <a:t>fdyks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otu</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okys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lwVdsl</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dks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mBkdj</a:t>
                </a:r>
                <a:r>
                  <a:rPr lang="en-US" sz="3467" b="1" dirty="0">
                    <a:solidFill>
                      <a:srgbClr val="FFFF00"/>
                    </a:solidFill>
                    <a:latin typeface="Kruti Dev 010" pitchFamily="2" charset="0"/>
                    <a:cs typeface="Times New Roman" panose="02020603050405020304" pitchFamily="18" charset="0"/>
                  </a:rPr>
                  <a:t> ,d </a:t>
                </a:r>
                <a:r>
                  <a:rPr lang="en-US" sz="3467" b="1" dirty="0" err="1">
                    <a:solidFill>
                      <a:srgbClr val="FFFF00"/>
                    </a:solidFill>
                    <a:latin typeface="Kruti Dev 010" pitchFamily="2" charset="0"/>
                    <a:cs typeface="Times New Roman" panose="02020603050405020304" pitchFamily="18" charset="0"/>
                  </a:rPr>
                  <a:t>IysVQkeZ</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ij</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kM+s</a:t>
                </a:r>
                <a:r>
                  <a:rPr lang="en-US" sz="3467" b="1" dirty="0">
                    <a:solidFill>
                      <a:srgbClr val="FFFF00"/>
                    </a:solidFill>
                    <a:latin typeface="Kruti Dev 010" pitchFamily="2" charset="0"/>
                    <a:cs typeface="Times New Roman" panose="02020603050405020304" pitchFamily="18" charset="0"/>
                  </a:rPr>
                  <a:t> ;k=h }</a:t>
                </a:r>
                <a:r>
                  <a:rPr lang="en-US" sz="3467" b="1" dirty="0" err="1">
                    <a:solidFill>
                      <a:srgbClr val="FFFF00"/>
                    </a:solidFill>
                    <a:latin typeface="Kruti Dev 010" pitchFamily="2" charset="0"/>
                    <a:cs typeface="Times New Roman" panose="02020603050405020304" pitchFamily="18" charset="0"/>
                  </a:rPr>
                  <a:t>kjk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fd;k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x;k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dk;Z</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t>
                </a:r>
                <a:endParaRPr lang="en-IN" sz="3467" b="1" dirty="0">
                  <a:solidFill>
                    <a:srgbClr val="FFFF00"/>
                  </a:solidFill>
                  <a:latin typeface="Times New Roman" panose="02020603050405020304" pitchFamily="18" charset="0"/>
                  <a:cs typeface="Times New Roman" panose="02020603050405020304" pitchFamily="18" charset="0"/>
                </a:endParaRPr>
              </a:p>
              <a:p>
                <a:r>
                  <a:rPr lang="en-US" sz="3467" b="1" dirty="0">
                    <a:solidFill>
                      <a:srgbClr val="FFFF00"/>
                    </a:solidFill>
                    <a:latin typeface="Times New Roman" panose="02020603050405020304" pitchFamily="18" charset="0"/>
                    <a:cs typeface="Times New Roman" panose="02020603050405020304" pitchFamily="18" charset="0"/>
                  </a:rPr>
                  <a:t>The work done by a passenger standing on a platform lifting a suitcase weighing 10 kg is </a:t>
                </a:r>
                <a:endParaRPr lang="en-IN" sz="3467" b="1" dirty="0">
                  <a:solidFill>
                    <a:srgbClr val="FFFF00"/>
                  </a:solidFill>
                  <a:latin typeface="Times New Roman" panose="02020603050405020304" pitchFamily="18"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(a) </a:t>
                </a:r>
                <a14:m>
                  <m:oMath xmlns:m="http://schemas.openxmlformats.org/officeDocument/2006/math">
                    <m:r>
                      <a:rPr lang="en-US" sz="3467" b="1" i="1">
                        <a:latin typeface="Cambria Math"/>
                        <a:cs typeface="Times New Roman" panose="02020603050405020304" pitchFamily="18" charset="0"/>
                      </a:rPr>
                      <m:t>𝟏𝟎𝟎</m:t>
                    </m:r>
                    <m:r>
                      <a:rPr lang="en-US" sz="3467" b="1" i="1">
                        <a:latin typeface="Cambria Math"/>
                        <a:cs typeface="Times New Roman" panose="02020603050405020304" pitchFamily="18" charset="0"/>
                      </a:rPr>
                      <m:t> </m:t>
                    </m:r>
                    <m:r>
                      <a:rPr lang="en-US" sz="3467" b="1">
                        <a:latin typeface="Cambria Math"/>
                        <a:cs typeface="Times New Roman" panose="02020603050405020304" pitchFamily="18" charset="0"/>
                      </a:rPr>
                      <m:t>𝐉</m:t>
                    </m:r>
                  </m:oMath>
                </a14:m>
                <a:r>
                  <a:rPr lang="en-IN" sz="3467" b="1" dirty="0">
                    <a:latin typeface="Times New Roman" panose="02020603050405020304" pitchFamily="18" charset="0"/>
                    <a:cs typeface="Times New Roman" panose="02020603050405020304" pitchFamily="18" charset="0"/>
                  </a:rPr>
                  <a:t>			(b) 0 J </a:t>
                </a:r>
              </a:p>
              <a:p>
                <a:r>
                  <a:rPr lang="en-IN" sz="3467" b="1" dirty="0">
                    <a:latin typeface="Times New Roman" panose="02020603050405020304" pitchFamily="18" charset="0"/>
                    <a:cs typeface="Times New Roman" panose="02020603050405020304" pitchFamily="18" charset="0"/>
                  </a:rPr>
                  <a:t>(c) 98J			(d) 980 J</a:t>
                </a:r>
                <a:endParaRPr lang="en-IN" sz="3467" b="1" dirty="0">
                  <a:latin typeface="Kruti Dev 010" pitchFamily="2"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448479" y="1235008"/>
                <a:ext cx="10094479" cy="3293594"/>
              </a:xfrm>
              <a:prstGeom prst="rect">
                <a:avLst/>
              </a:prstGeom>
              <a:blipFill>
                <a:blip r:embed="rId2"/>
                <a:stretch>
                  <a:fillRect l="-1751" t="-2778" r="-1691" b="-5185"/>
                </a:stretch>
              </a:blipFill>
            </p:spPr>
            <p:txBody>
              <a:bodyPr/>
              <a:lstStyle/>
              <a:p>
                <a:r>
                  <a:rPr lang="en-US">
                    <a:noFill/>
                  </a:rPr>
                  <a:t> </a:t>
                </a:r>
              </a:p>
            </p:txBody>
          </p:sp>
        </mc:Fallback>
      </mc:AlternateContent>
    </p:spTree>
    <p:extLst>
      <p:ext uri="{BB962C8B-B14F-4D97-AF65-F5344CB8AC3E}">
        <p14:creationId xmlns:p14="http://schemas.microsoft.com/office/powerpoint/2010/main" val="1303762408"/>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4808853" y="1228485"/>
            <a:ext cx="6734105" cy="3293594"/>
          </a:xfrm>
          <a:prstGeom prst="rect">
            <a:avLst/>
          </a:prstGeom>
          <a:noFill/>
        </p:spPr>
        <p:txBody>
          <a:bodyPr wrap="square" rtlCol="0">
            <a:spAutoFit/>
          </a:bodyPr>
          <a:lstStyle/>
          <a:p>
            <a:r>
              <a:rPr lang="en-US" sz="3467" b="1" dirty="0">
                <a:solidFill>
                  <a:srgbClr val="FFFF00"/>
                </a:solidFill>
                <a:latin typeface="Kruti Dev 010" pitchFamily="2" charset="0"/>
                <a:cs typeface="Times New Roman" panose="02020603050405020304" pitchFamily="18" charset="0"/>
              </a:rPr>
              <a:t>“</a:t>
            </a:r>
            <a:r>
              <a:rPr lang="en-US" sz="3467" b="1" dirty="0" err="1">
                <a:solidFill>
                  <a:srgbClr val="FFFF00"/>
                </a:solidFill>
                <a:latin typeface="Kruti Dev 010" pitchFamily="2" charset="0"/>
                <a:cs typeface="Times New Roman" panose="02020603050405020304" pitchFamily="18" charset="0"/>
              </a:rPr>
              <a:t>kfDr</a:t>
            </a:r>
            <a:r>
              <a:rPr lang="en-US" sz="3467" b="1" dirty="0">
                <a:solidFill>
                  <a:srgbClr val="FFFF00"/>
                </a:solidFill>
                <a:latin typeface="Kruti Dev 010" pitchFamily="2" charset="0"/>
                <a:cs typeface="Times New Roman" panose="02020603050405020304" pitchFamily="18" charset="0"/>
              </a:rPr>
              <a:t> dh </a:t>
            </a:r>
            <a:r>
              <a:rPr lang="en-US" sz="3467" b="1" dirty="0" err="1">
                <a:solidFill>
                  <a:srgbClr val="FFFF00"/>
                </a:solidFill>
                <a:latin typeface="Kruti Dev 010" pitchFamily="2" charset="0"/>
                <a:cs typeface="Times New Roman" panose="02020603050405020304" pitchFamily="18" charset="0"/>
              </a:rPr>
              <a:t>bdkbZ</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dks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D;k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dgk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tkrk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t>
            </a:r>
            <a:r>
              <a:rPr lang="en-US" sz="3467" b="1" dirty="0">
                <a:solidFill>
                  <a:srgbClr val="FFFF00"/>
                </a:solidFill>
                <a:latin typeface="Kruti Dev 010" pitchFamily="2" charset="0"/>
                <a:cs typeface="Times New Roman" panose="02020603050405020304" pitchFamily="18" charset="0"/>
              </a:rPr>
              <a:t>\</a:t>
            </a:r>
            <a:endParaRPr lang="en-IN" sz="3467" b="1" dirty="0">
              <a:solidFill>
                <a:srgbClr val="FFFF00"/>
              </a:solidFill>
              <a:latin typeface="Times New Roman" panose="02020603050405020304" pitchFamily="18" charset="0"/>
              <a:cs typeface="Times New Roman" panose="02020603050405020304" pitchFamily="18" charset="0"/>
            </a:endParaRPr>
          </a:p>
          <a:p>
            <a:r>
              <a:rPr lang="en-IN" sz="3467" b="1" dirty="0">
                <a:solidFill>
                  <a:srgbClr val="FFFF00"/>
                </a:solidFill>
                <a:latin typeface="Times New Roman" panose="02020603050405020304" pitchFamily="18" charset="0"/>
                <a:cs typeface="Times New Roman" panose="02020603050405020304" pitchFamily="18" charset="0"/>
              </a:rPr>
              <a:t>What is the unit of power called</a:t>
            </a:r>
          </a:p>
          <a:p>
            <a:r>
              <a:rPr lang="en-IN" sz="3467" b="1" dirty="0">
                <a:latin typeface="Times New Roman" panose="02020603050405020304" pitchFamily="18" charset="0"/>
                <a:cs typeface="Times New Roman" panose="02020603050405020304" pitchFamily="18" charset="0"/>
              </a:rPr>
              <a:t>(a) Watt /</a:t>
            </a:r>
            <a:r>
              <a:rPr lang="en-IN" sz="3467" b="1" dirty="0" err="1">
                <a:latin typeface="Kruti Dev 010" pitchFamily="2" charset="0"/>
                <a:cs typeface="Times New Roman" panose="02020603050405020304" pitchFamily="18" charset="0"/>
              </a:rPr>
              <a:t>okV</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(b) Joule /</a:t>
            </a:r>
            <a:r>
              <a:rPr lang="en-IN" sz="3467" b="1" dirty="0" err="1">
                <a:latin typeface="Kruti Dev 010" pitchFamily="2" charset="0"/>
                <a:cs typeface="Times New Roman" panose="02020603050405020304" pitchFamily="18" charset="0"/>
              </a:rPr>
              <a:t>twy</a:t>
            </a:r>
            <a:r>
              <a:rPr lang="en-IN" sz="3467" b="1" dirty="0">
                <a:latin typeface="Kruti Dev 010" pitchFamily="2" charset="0"/>
                <a:cs typeface="Times New Roman" panose="02020603050405020304" pitchFamily="18" charset="0"/>
              </a:rPr>
              <a:t> </a:t>
            </a:r>
          </a:p>
          <a:p>
            <a:r>
              <a:rPr lang="en-IN" sz="3467" b="1" dirty="0">
                <a:latin typeface="Times New Roman" panose="02020603050405020304" pitchFamily="18" charset="0"/>
                <a:cs typeface="Times New Roman" panose="02020603050405020304" pitchFamily="18" charset="0"/>
              </a:rPr>
              <a:t>(c) Newton /</a:t>
            </a:r>
            <a:r>
              <a:rPr lang="en-IN" sz="3467" b="1" dirty="0" err="1">
                <a:latin typeface="Kruti Dev 010" pitchFamily="2" charset="0"/>
                <a:cs typeface="Times New Roman" panose="02020603050405020304" pitchFamily="18" charset="0"/>
              </a:rPr>
              <a:t>U;wVu</a:t>
            </a:r>
            <a:r>
              <a:rPr lang="en-IN" sz="3467" b="1" dirty="0">
                <a:latin typeface="Kruti Dev 010" pitchFamily="2" charset="0"/>
                <a:cs typeface="Times New Roman" panose="02020603050405020304" pitchFamily="18" charset="0"/>
              </a:rPr>
              <a:t> </a:t>
            </a:r>
          </a:p>
          <a:p>
            <a:r>
              <a:rPr lang="en-IN" sz="3467" b="1" dirty="0">
                <a:latin typeface="Times New Roman" panose="02020603050405020304" pitchFamily="18" charset="0"/>
                <a:cs typeface="Times New Roman" panose="02020603050405020304" pitchFamily="18" charset="0"/>
              </a:rPr>
              <a:t>(d) Pascal /</a:t>
            </a:r>
            <a:r>
              <a:rPr lang="en-IN" sz="3467" b="1" dirty="0" err="1">
                <a:latin typeface="Kruti Dev 010" pitchFamily="2" charset="0"/>
                <a:cs typeface="Times New Roman" panose="02020603050405020304" pitchFamily="18" charset="0"/>
              </a:rPr>
              <a:t>IkkLdy</a:t>
            </a:r>
            <a:endParaRPr lang="en-IN" sz="3467"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332292437"/>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1144771" y="1361322"/>
            <a:ext cx="9902457" cy="3827138"/>
          </a:xfrm>
          <a:prstGeom prst="rect">
            <a:avLst/>
          </a:prstGeom>
          <a:noFill/>
        </p:spPr>
        <p:txBody>
          <a:bodyPr wrap="square" rtlCol="0">
            <a:spAutoFit/>
          </a:bodyPr>
          <a:lstStyle/>
          <a:p>
            <a:r>
              <a:rPr lang="en-US" sz="3467" b="1" dirty="0" err="1">
                <a:solidFill>
                  <a:srgbClr val="FFFF00"/>
                </a:solidFill>
                <a:latin typeface="Kruti Dev 010" pitchFamily="2" charset="0"/>
                <a:cs typeface="Times New Roman" panose="02020603050405020304" pitchFamily="18" charset="0"/>
              </a:rPr>
              <a:t>fuEufyf</a:t>
            </a:r>
            <a:r>
              <a:rPr lang="en-US" sz="3467" b="1" dirty="0">
                <a:solidFill>
                  <a:srgbClr val="FFFF00"/>
                </a:solidFill>
                <a:latin typeface="Kruti Dev 010" pitchFamily="2" charset="0"/>
                <a:cs typeface="Times New Roman" panose="02020603050405020304" pitchFamily="18" charset="0"/>
              </a:rPr>
              <a:t>[</a:t>
            </a:r>
            <a:r>
              <a:rPr lang="en-US" sz="3467" b="1" dirty="0" err="1">
                <a:solidFill>
                  <a:srgbClr val="FFFF00"/>
                </a:solidFill>
                <a:latin typeface="Kruti Dev 010" pitchFamily="2" charset="0"/>
                <a:cs typeface="Times New Roman" panose="02020603050405020304" pitchFamily="18" charset="0"/>
              </a:rPr>
              <a:t>kr</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esa</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fdl</a:t>
            </a:r>
            <a:r>
              <a:rPr lang="en-US" sz="3467" b="1" dirty="0">
                <a:solidFill>
                  <a:srgbClr val="FFFF00"/>
                </a:solidFill>
                <a:latin typeface="Kruti Dev 010" pitchFamily="2" charset="0"/>
                <a:cs typeface="Times New Roman" panose="02020603050405020304" pitchFamily="18" charset="0"/>
              </a:rPr>
              <a:t> dh </a:t>
            </a:r>
            <a:r>
              <a:rPr lang="en-US" sz="3467" b="1" dirty="0" err="1">
                <a:solidFill>
                  <a:srgbClr val="FFFF00"/>
                </a:solidFill>
                <a:latin typeface="Kruti Dev 010" pitchFamily="2" charset="0"/>
                <a:cs typeface="Times New Roman" panose="02020603050405020304" pitchFamily="18" charset="0"/>
              </a:rPr>
              <a:t>bdkbZ</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ÅtkZ</a:t>
            </a:r>
            <a:r>
              <a:rPr lang="en-US" sz="3467" b="1" dirty="0">
                <a:solidFill>
                  <a:srgbClr val="FFFF00"/>
                </a:solidFill>
                <a:latin typeface="Kruti Dev 010" pitchFamily="2" charset="0"/>
                <a:cs typeface="Times New Roman" panose="02020603050405020304" pitchFamily="18" charset="0"/>
              </a:rPr>
              <a:t> dh </a:t>
            </a:r>
            <a:r>
              <a:rPr lang="en-US" sz="3467" b="1" dirty="0" err="1">
                <a:solidFill>
                  <a:srgbClr val="FFFF00"/>
                </a:solidFill>
                <a:latin typeface="Kruti Dev 010" pitchFamily="2" charset="0"/>
                <a:cs typeface="Times New Roman" panose="02020603050405020304" pitchFamily="18" charset="0"/>
              </a:rPr>
              <a:t>bdkbZ</a:t>
            </a:r>
            <a:r>
              <a:rPr lang="en-US" sz="3467" b="1" dirty="0">
                <a:solidFill>
                  <a:srgbClr val="FFFF00"/>
                </a:solidFill>
                <a:latin typeface="Kruti Dev 010" pitchFamily="2" charset="0"/>
                <a:cs typeface="Times New Roman" panose="02020603050405020304" pitchFamily="18" charset="0"/>
              </a:rPr>
              <a:t> ds </a:t>
            </a:r>
            <a:r>
              <a:rPr lang="en-US" sz="3467" b="1" dirty="0" err="1">
                <a:solidFill>
                  <a:srgbClr val="FFFF00"/>
                </a:solidFill>
                <a:latin typeface="Kruti Dev 010" pitchFamily="2" charset="0"/>
                <a:cs typeface="Times New Roman" panose="02020603050405020304" pitchFamily="18" charset="0"/>
              </a:rPr>
              <a:t>leku</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t>
            </a:r>
            <a:r>
              <a:rPr lang="en-US" sz="3467" b="1" dirty="0">
                <a:solidFill>
                  <a:srgbClr val="FFFF00"/>
                </a:solidFill>
                <a:latin typeface="Kruti Dev 010" pitchFamily="2" charset="0"/>
                <a:cs typeface="Times New Roman" panose="02020603050405020304" pitchFamily="18" charset="0"/>
              </a:rPr>
              <a:t>\</a:t>
            </a:r>
            <a:endParaRPr lang="en-IN" sz="3467" b="1" dirty="0">
              <a:solidFill>
                <a:srgbClr val="FFFF00"/>
              </a:solidFill>
              <a:latin typeface="Times New Roman" panose="02020603050405020304" pitchFamily="18" charset="0"/>
              <a:cs typeface="Times New Roman" panose="02020603050405020304" pitchFamily="18" charset="0"/>
            </a:endParaRPr>
          </a:p>
          <a:p>
            <a:r>
              <a:rPr lang="en-IN" sz="3467" b="1" dirty="0">
                <a:solidFill>
                  <a:srgbClr val="FFFF00"/>
                </a:solidFill>
                <a:latin typeface="Times New Roman" panose="02020603050405020304" pitchFamily="18" charset="0"/>
                <a:cs typeface="Times New Roman" panose="02020603050405020304" pitchFamily="18" charset="0"/>
              </a:rPr>
              <a:t>The unit of which of the following is the same as the unit of energy?</a:t>
            </a:r>
          </a:p>
          <a:p>
            <a:r>
              <a:rPr lang="en-IN" sz="3467" b="1" dirty="0">
                <a:latin typeface="Times New Roman" panose="02020603050405020304" pitchFamily="18" charset="0"/>
                <a:cs typeface="Times New Roman" panose="02020603050405020304" pitchFamily="18" charset="0"/>
              </a:rPr>
              <a:t>(a) Strength  /</a:t>
            </a:r>
            <a:r>
              <a:rPr lang="en-IN" sz="3467" b="1" dirty="0">
                <a:latin typeface="Kruti Dev 010" pitchFamily="2" charset="0"/>
                <a:cs typeface="Times New Roman" panose="02020603050405020304" pitchFamily="18" charset="0"/>
              </a:rPr>
              <a:t>”</a:t>
            </a:r>
            <a:r>
              <a:rPr lang="en-IN" sz="3467" b="1" dirty="0" err="1">
                <a:latin typeface="Kruti Dev 010" pitchFamily="2" charset="0"/>
                <a:cs typeface="Times New Roman" panose="02020603050405020304" pitchFamily="18" charset="0"/>
              </a:rPr>
              <a:t>kfDr</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(b) Density /</a:t>
            </a:r>
            <a:r>
              <a:rPr lang="en-IN" sz="3467" b="1" dirty="0">
                <a:latin typeface="Kruti Dev 010" pitchFamily="2" charset="0"/>
                <a:cs typeface="Times New Roman" panose="02020603050405020304" pitchFamily="18" charset="0"/>
              </a:rPr>
              <a:t>?</a:t>
            </a:r>
            <a:r>
              <a:rPr lang="en-IN" sz="3467" b="1" dirty="0" err="1">
                <a:latin typeface="Kruti Dev 010" pitchFamily="2" charset="0"/>
                <a:cs typeface="Times New Roman" panose="02020603050405020304" pitchFamily="18" charset="0"/>
              </a:rPr>
              <a:t>kuRo</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(c) Work  /</a:t>
            </a:r>
            <a:r>
              <a:rPr lang="en-IN" sz="3467" b="1" dirty="0" err="1">
                <a:latin typeface="Kruti Dev 010" pitchFamily="2" charset="0"/>
                <a:cs typeface="Times New Roman" panose="02020603050405020304" pitchFamily="18" charset="0"/>
              </a:rPr>
              <a:t>dk;Z</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(d) Force /</a:t>
            </a:r>
            <a:r>
              <a:rPr lang="en-IN" sz="3467" b="1" dirty="0">
                <a:latin typeface="Kruti Dev 010" pitchFamily="2" charset="0"/>
                <a:cs typeface="Times New Roman" panose="02020603050405020304" pitchFamily="18" charset="0"/>
              </a:rPr>
              <a:t>cy</a:t>
            </a:r>
          </a:p>
        </p:txBody>
      </p:sp>
    </p:spTree>
    <p:extLst>
      <p:ext uri="{BB962C8B-B14F-4D97-AF65-F5344CB8AC3E}">
        <p14:creationId xmlns:p14="http://schemas.microsoft.com/office/powerpoint/2010/main" val="754575074"/>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884295" y="1235861"/>
            <a:ext cx="11752732" cy="3293594"/>
          </a:xfrm>
          <a:prstGeom prst="rect">
            <a:avLst/>
          </a:prstGeom>
          <a:noFill/>
        </p:spPr>
        <p:txBody>
          <a:bodyPr wrap="square" rtlCol="0">
            <a:spAutoFit/>
          </a:bodyPr>
          <a:lstStyle/>
          <a:p>
            <a:r>
              <a:rPr lang="en-US" sz="3467" b="1" dirty="0" err="1">
                <a:solidFill>
                  <a:srgbClr val="FFFF00"/>
                </a:solidFill>
                <a:latin typeface="Kruti Dev 010" pitchFamily="2" charset="0"/>
                <a:cs typeface="Times New Roman" panose="02020603050405020304" pitchFamily="18" charset="0"/>
              </a:rPr>
              <a:t>Ikkpu</a:t>
            </a:r>
            <a:r>
              <a:rPr lang="en-US" sz="3467" b="1" dirty="0">
                <a:solidFill>
                  <a:srgbClr val="FFFF00"/>
                </a:solidFill>
                <a:latin typeface="Kruti Dev 010" pitchFamily="2" charset="0"/>
                <a:cs typeface="Times New Roman" panose="02020603050405020304" pitchFamily="18" charset="0"/>
              </a:rPr>
              <a:t> ds var </a:t>
            </a:r>
            <a:r>
              <a:rPr lang="en-US" sz="3467" b="1" dirty="0" err="1">
                <a:solidFill>
                  <a:srgbClr val="FFFF00"/>
                </a:solidFill>
                <a:latin typeface="Kruti Dev 010" pitchFamily="2" charset="0"/>
                <a:cs typeface="Times New Roman" panose="02020603050405020304" pitchFamily="18" charset="0"/>
              </a:rPr>
              <a:t>esa</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tkjh</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ÅtkZ</a:t>
            </a:r>
            <a:r>
              <a:rPr lang="en-US" sz="3467" b="1" dirty="0">
                <a:solidFill>
                  <a:srgbClr val="FFFF00"/>
                </a:solidFill>
                <a:latin typeface="Kruti Dev 010" pitchFamily="2" charset="0"/>
                <a:cs typeface="Times New Roman" panose="02020603050405020304" pitchFamily="18" charset="0"/>
              </a:rPr>
              <a:t> dk :</a:t>
            </a:r>
            <a:r>
              <a:rPr lang="en-US" sz="3467" b="1" dirty="0" err="1">
                <a:solidFill>
                  <a:srgbClr val="FFFF00"/>
                </a:solidFill>
                <a:latin typeface="Kruti Dev 010" pitchFamily="2" charset="0"/>
                <a:cs typeface="Times New Roman" panose="02020603050405020304" pitchFamily="18" charset="0"/>
              </a:rPr>
              <a:t>Ik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dkSu&amp;lk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gksrk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t>
            </a:r>
            <a:r>
              <a:rPr lang="en-US" sz="3467" b="1" dirty="0">
                <a:solidFill>
                  <a:srgbClr val="FFFF00"/>
                </a:solidFill>
                <a:latin typeface="Kruti Dev 010" pitchFamily="2" charset="0"/>
                <a:cs typeface="Times New Roman" panose="02020603050405020304" pitchFamily="18" charset="0"/>
              </a:rPr>
              <a:t> \</a:t>
            </a:r>
            <a:endParaRPr lang="en-IN" sz="3467" b="1" dirty="0">
              <a:solidFill>
                <a:srgbClr val="FFFF00"/>
              </a:solidFill>
              <a:latin typeface="Times New Roman" panose="02020603050405020304" pitchFamily="18" charset="0"/>
              <a:cs typeface="Times New Roman" panose="02020603050405020304" pitchFamily="18" charset="0"/>
            </a:endParaRPr>
          </a:p>
          <a:p>
            <a:r>
              <a:rPr lang="en-IN" sz="3467" b="1" dirty="0">
                <a:solidFill>
                  <a:srgbClr val="FFFF00"/>
                </a:solidFill>
                <a:latin typeface="Times New Roman" panose="02020603050405020304" pitchFamily="18" charset="0"/>
                <a:cs typeface="Times New Roman" panose="02020603050405020304" pitchFamily="18" charset="0"/>
              </a:rPr>
              <a:t>What is the form of energy released at the end of digestion?</a:t>
            </a:r>
          </a:p>
          <a:p>
            <a:r>
              <a:rPr lang="en-IN" sz="3467" b="1" dirty="0">
                <a:latin typeface="Times New Roman" panose="02020603050405020304" pitchFamily="18" charset="0"/>
                <a:cs typeface="Times New Roman" panose="02020603050405020304" pitchFamily="18" charset="0"/>
              </a:rPr>
              <a:t>(a) Electrical  energy /</a:t>
            </a:r>
            <a:r>
              <a:rPr lang="en-IN" sz="3467" b="1" dirty="0" err="1">
                <a:latin typeface="Kruti Dev 010" pitchFamily="2" charset="0"/>
                <a:cs typeface="Times New Roman" panose="02020603050405020304" pitchFamily="18" charset="0"/>
              </a:rPr>
              <a:t>fo|qr</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ÅtkZ</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(b) Kinetic  energy /</a:t>
            </a:r>
            <a:r>
              <a:rPr lang="en-IN" sz="3467" b="1" dirty="0" err="1">
                <a:latin typeface="Kruti Dev 010" pitchFamily="2" charset="0"/>
                <a:cs typeface="Times New Roman" panose="02020603050405020304" pitchFamily="18" charset="0"/>
              </a:rPr>
              <a:t>xfrt</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ÅtkZ</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(c) Thermal from fossils /</a:t>
            </a:r>
            <a:r>
              <a:rPr lang="en-IN" sz="3467" b="1" dirty="0" err="1">
                <a:latin typeface="Kruti Dev 010" pitchFamily="2" charset="0"/>
                <a:cs typeface="Times New Roman" panose="02020603050405020304" pitchFamily="18" charset="0"/>
              </a:rPr>
              <a:t>Å’eh</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ÅtkZ</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(d) Chemical energy /</a:t>
            </a:r>
            <a:r>
              <a:rPr lang="en-IN" sz="3467" b="1" dirty="0" err="1">
                <a:latin typeface="Kruti Dev 010" pitchFamily="2" charset="0"/>
                <a:cs typeface="Times New Roman" panose="02020603050405020304" pitchFamily="18" charset="0"/>
              </a:rPr>
              <a:t>jklk;fud</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ÅtkZ</a:t>
            </a:r>
            <a:endParaRPr lang="en-IN" sz="3467"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3078760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46B8373-7B5A-30F6-5574-5C5C660B76B8}"/>
              </a:ext>
            </a:extLst>
          </p:cNvPr>
          <p:cNvSpPr txBox="1"/>
          <p:nvPr/>
        </p:nvSpPr>
        <p:spPr>
          <a:xfrm>
            <a:off x="2329836" y="982176"/>
            <a:ext cx="9027448" cy="4893647"/>
          </a:xfrm>
          <a:prstGeom prst="rect">
            <a:avLst/>
          </a:prstGeom>
          <a:noFill/>
        </p:spPr>
        <p:txBody>
          <a:bodyPr wrap="square">
            <a:spAutoFit/>
          </a:bodyPr>
          <a:lstStyle/>
          <a:p>
            <a:pPr algn="just"/>
            <a:r>
              <a:rPr lang="en-US" sz="2600" b="1" dirty="0">
                <a:solidFill>
                  <a:srgbClr val="FFFF00"/>
                </a:solidFill>
                <a:latin typeface="Bookman Old Style" panose="02050604050505020204" pitchFamily="18" charset="0"/>
              </a:rPr>
              <a:t>    	One second is defined to be equal to –</a:t>
            </a:r>
            <a:endParaRPr lang="en-US" sz="2600" b="1" i="0" u="none" strike="noStrike" baseline="0" dirty="0">
              <a:solidFill>
                <a:srgbClr val="FFFF00"/>
              </a:solidFill>
              <a:latin typeface="Bookman Old Style" panose="02050604050505020204" pitchFamily="18" charset="0"/>
            </a:endParaRPr>
          </a:p>
          <a:p>
            <a:pPr algn="just"/>
            <a:r>
              <a:rPr lang="en-US" sz="2600" b="1" i="0" u="none" strike="noStrike" baseline="0" dirty="0">
                <a:solidFill>
                  <a:srgbClr val="FFFF00"/>
                </a:solidFill>
                <a:latin typeface="Bookman Old Style" panose="02050604050505020204" pitchFamily="18" charset="0"/>
              </a:rPr>
              <a:t>	(a)	1650763.73 periods of the krypton clock</a:t>
            </a:r>
          </a:p>
          <a:p>
            <a:pPr algn="just"/>
            <a:r>
              <a:rPr lang="en-US" sz="2600" b="1" i="0" u="none" strike="noStrike" baseline="0" dirty="0">
                <a:solidFill>
                  <a:srgbClr val="FFFF00"/>
                </a:solidFill>
                <a:latin typeface="Bookman Old Style" panose="02050604050505020204" pitchFamily="18" charset="0"/>
              </a:rPr>
              <a:t>	(b)	652189.63 periods of the krypton clock</a:t>
            </a:r>
          </a:p>
          <a:p>
            <a:pPr algn="just"/>
            <a:r>
              <a:rPr lang="en-US" sz="2600" b="1" i="0" u="none" strike="noStrike" baseline="0" dirty="0">
                <a:solidFill>
                  <a:srgbClr val="FFFF00"/>
                </a:solidFill>
                <a:latin typeface="Bookman Old Style" panose="02050604050505020204" pitchFamily="18" charset="0"/>
              </a:rPr>
              <a:t>	(c)	1650763.73 periods of the cesium clock</a:t>
            </a:r>
          </a:p>
          <a:p>
            <a:pPr algn="just"/>
            <a:r>
              <a:rPr lang="en-US" sz="2600" b="1" i="0" u="none" strike="noStrike" baseline="0" dirty="0">
                <a:solidFill>
                  <a:srgbClr val="FFFF00"/>
                </a:solidFill>
                <a:latin typeface="Bookman Old Style" panose="02050604050505020204" pitchFamily="18" charset="0"/>
              </a:rPr>
              <a:t>	(d)	9192631770 periods of the cesium clock</a:t>
            </a:r>
          </a:p>
          <a:p>
            <a:pPr algn="just"/>
            <a:endParaRPr lang="en-US" sz="2600" b="1" i="0" u="none" strike="noStrike" baseline="0" dirty="0">
              <a:solidFill>
                <a:srgbClr val="FFFF00"/>
              </a:solidFill>
              <a:latin typeface="Bookman Old Style" panose="02050604050505020204" pitchFamily="18" charset="0"/>
            </a:endParaRPr>
          </a:p>
          <a:p>
            <a:pPr algn="just"/>
            <a:r>
              <a:rPr lang="hi-IN" sz="2600" b="1" dirty="0">
                <a:latin typeface="Bookman Old Style" panose="02050604050505020204" pitchFamily="18" charset="0"/>
              </a:rPr>
              <a:t> </a:t>
            </a:r>
            <a:r>
              <a:rPr lang="en-US" sz="2600" b="1" dirty="0">
                <a:latin typeface="Bookman Old Style" panose="02050604050505020204" pitchFamily="18" charset="0"/>
              </a:rPr>
              <a:t> </a:t>
            </a:r>
            <a:r>
              <a:rPr lang="hi-IN" sz="2600" b="1" dirty="0">
                <a:latin typeface="Bookman Old Style" panose="02050604050505020204" pitchFamily="18" charset="0"/>
              </a:rPr>
              <a:t> एक सेकंड के बराबर होने के लिए परिभाषित किया गया है -
	(</a:t>
            </a:r>
            <a:r>
              <a:rPr lang="en-US" sz="2600" b="1" dirty="0">
                <a:latin typeface="Bookman Old Style" panose="02050604050505020204" pitchFamily="18" charset="0"/>
              </a:rPr>
              <a:t>a) </a:t>
            </a:r>
            <a:r>
              <a:rPr lang="hi-IN" sz="2600" b="1" dirty="0">
                <a:latin typeface="Bookman Old Style" panose="02050604050505020204" pitchFamily="18" charset="0"/>
              </a:rPr>
              <a:t>क्रिप्टन घड़ी की 1650763.73 अवधि
	(</a:t>
            </a:r>
            <a:r>
              <a:rPr lang="en-US" sz="2600" b="1" dirty="0">
                <a:latin typeface="Bookman Old Style" panose="02050604050505020204" pitchFamily="18" charset="0"/>
              </a:rPr>
              <a:t>b) </a:t>
            </a:r>
            <a:r>
              <a:rPr lang="hi-IN" sz="2600" b="1" dirty="0">
                <a:latin typeface="Bookman Old Style" panose="02050604050505020204" pitchFamily="18" charset="0"/>
              </a:rPr>
              <a:t>क्रिप्टोन घड़ी की 652189.63 अवधि
	(</a:t>
            </a:r>
            <a:r>
              <a:rPr lang="en-US" sz="2600" b="1" dirty="0">
                <a:latin typeface="Bookman Old Style" panose="02050604050505020204" pitchFamily="18" charset="0"/>
              </a:rPr>
              <a:t>c) </a:t>
            </a:r>
            <a:r>
              <a:rPr lang="hi-IN" sz="2600" b="1" dirty="0">
                <a:latin typeface="Bookman Old Style" panose="02050604050505020204" pitchFamily="18" charset="0"/>
              </a:rPr>
              <a:t>सीज़ियम घड़ी की 1650763.73 अवधि
	(</a:t>
            </a:r>
            <a:r>
              <a:rPr lang="en-US" sz="2600" b="1" dirty="0">
                <a:latin typeface="Bookman Old Style" panose="02050604050505020204" pitchFamily="18" charset="0"/>
              </a:rPr>
              <a:t>d</a:t>
            </a:r>
            <a:r>
              <a:rPr lang="hi-IN" sz="2600" b="1" dirty="0">
                <a:latin typeface="Bookman Old Style" panose="02050604050505020204" pitchFamily="18" charset="0"/>
              </a:rPr>
              <a:t>) सीज़ियम घड़ी की 9192631770 अवधि</a:t>
            </a:r>
            <a:r>
              <a:rPr lang="hi-IN" sz="2600" b="1" dirty="0">
                <a:solidFill>
                  <a:srgbClr val="FFFF00"/>
                </a:solidFill>
                <a:latin typeface="Bookman Old Style" panose="02050604050505020204" pitchFamily="18" charset="0"/>
              </a:rPr>
              <a:t>
</a:t>
            </a:r>
            <a:endParaRPr lang="en-US" sz="2600" b="1" dirty="0">
              <a:solidFill>
                <a:srgbClr val="FFFF00"/>
              </a:solidFill>
              <a:latin typeface="Bookman Old Style" panose="02050604050505020204" pitchFamily="18" charset="0"/>
            </a:endParaRPr>
          </a:p>
        </p:txBody>
      </p:sp>
    </p:spTree>
    <p:extLst>
      <p:ext uri="{BB962C8B-B14F-4D97-AF65-F5344CB8AC3E}">
        <p14:creationId xmlns:p14="http://schemas.microsoft.com/office/powerpoint/2010/main" val="1834396717"/>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1329436" y="974107"/>
            <a:ext cx="10862564" cy="4360681"/>
          </a:xfrm>
          <a:prstGeom prst="rect">
            <a:avLst/>
          </a:prstGeom>
          <a:noFill/>
        </p:spPr>
        <p:txBody>
          <a:bodyPr wrap="square" rtlCol="0">
            <a:spAutoFit/>
          </a:bodyPr>
          <a:lstStyle/>
          <a:p>
            <a:r>
              <a:rPr lang="en-US" sz="3467" b="1" dirty="0">
                <a:solidFill>
                  <a:srgbClr val="FFFF00"/>
                </a:solidFill>
                <a:latin typeface="Kruti Dev 010" pitchFamily="2" charset="0"/>
                <a:cs typeface="Times New Roman" panose="02020603050405020304" pitchFamily="18" charset="0"/>
              </a:rPr>
              <a:t>,d </a:t>
            </a:r>
            <a:r>
              <a:rPr lang="en-US" sz="3467" b="1" dirty="0" err="1">
                <a:solidFill>
                  <a:srgbClr val="FFFF00"/>
                </a:solidFill>
                <a:latin typeface="Kruti Dev 010" pitchFamily="2" charset="0"/>
                <a:cs typeface="Times New Roman" panose="02020603050405020304" pitchFamily="18" charset="0"/>
              </a:rPr>
              <a:t>oLrq</a:t>
            </a:r>
            <a:r>
              <a:rPr lang="en-US" sz="3467" b="1" dirty="0">
                <a:solidFill>
                  <a:srgbClr val="FFFF00"/>
                </a:solidFill>
                <a:latin typeface="Kruti Dev 010" pitchFamily="2" charset="0"/>
                <a:cs typeface="Times New Roman" panose="02020603050405020304" pitchFamily="18" charset="0"/>
              </a:rPr>
              <a:t> ,d cy </a:t>
            </a:r>
            <a:r>
              <a:rPr lang="en-US" sz="3467" b="1" dirty="0" err="1">
                <a:solidFill>
                  <a:srgbClr val="FFFF00"/>
                </a:solidFill>
                <a:latin typeface="Kruti Dev 010" pitchFamily="2" charset="0"/>
                <a:cs typeface="Times New Roman" panose="02020603050405020304" pitchFamily="18" charset="0"/>
              </a:rPr>
              <a:t>yxus</a:t>
            </a:r>
            <a:r>
              <a:rPr lang="en-US" sz="3467" b="1" dirty="0">
                <a:solidFill>
                  <a:srgbClr val="FFFF00"/>
                </a:solidFill>
                <a:latin typeface="Kruti Dev 010" pitchFamily="2" charset="0"/>
                <a:cs typeface="Times New Roman" panose="02020603050405020304" pitchFamily="18" charset="0"/>
              </a:rPr>
              <a:t> ds </a:t>
            </a:r>
            <a:r>
              <a:rPr lang="en-US" sz="3467" b="1" dirty="0" err="1">
                <a:solidFill>
                  <a:srgbClr val="FFFF00"/>
                </a:solidFill>
                <a:latin typeface="Kruti Dev 010" pitchFamily="2" charset="0"/>
                <a:cs typeface="Times New Roman" panose="02020603050405020304" pitchFamily="18" charset="0"/>
              </a:rPr>
              <a:t>ckotwn</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Hkh</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fd;k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x;k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dk;Z</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kwU</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gksxk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fn</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mldk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foLFkkiu</a:t>
            </a:r>
            <a:r>
              <a:rPr lang="en-US" sz="3467" b="1" dirty="0">
                <a:solidFill>
                  <a:srgbClr val="FFFF00"/>
                </a:solidFill>
                <a:latin typeface="Kruti Dev 010" pitchFamily="2" charset="0"/>
                <a:cs typeface="Times New Roman" panose="02020603050405020304" pitchFamily="18" charset="0"/>
              </a:rPr>
              <a:t>&amp;&amp;&amp; </a:t>
            </a:r>
            <a:r>
              <a:rPr lang="en-US" sz="3467" b="1" dirty="0" err="1">
                <a:solidFill>
                  <a:srgbClr val="FFFF00"/>
                </a:solidFill>
                <a:latin typeface="Kruti Dev 010" pitchFamily="2" charset="0"/>
                <a:cs typeface="Times New Roman" panose="02020603050405020304" pitchFamily="18" charset="0"/>
              </a:rPr>
              <a:t>gksA</a:t>
            </a:r>
            <a:endParaRPr lang="en-IN" sz="3467" b="1" dirty="0">
              <a:solidFill>
                <a:srgbClr val="FFFF00"/>
              </a:solidFill>
              <a:latin typeface="Times New Roman" panose="02020603050405020304" pitchFamily="18" charset="0"/>
              <a:cs typeface="Times New Roman" panose="02020603050405020304" pitchFamily="18" charset="0"/>
            </a:endParaRPr>
          </a:p>
          <a:p>
            <a:r>
              <a:rPr lang="en-IN" sz="3467" b="1" dirty="0">
                <a:solidFill>
                  <a:srgbClr val="FFFF00"/>
                </a:solidFill>
                <a:latin typeface="Times New Roman" panose="02020603050405020304" pitchFamily="18" charset="0"/>
                <a:cs typeface="Times New Roman" panose="02020603050405020304" pitchFamily="18" charset="0"/>
              </a:rPr>
              <a:t>Work done by an object </a:t>
            </a:r>
            <a:r>
              <a:rPr lang="en-IN" sz="3467" b="1" dirty="0" err="1">
                <a:solidFill>
                  <a:srgbClr val="FFFF00"/>
                </a:solidFill>
                <a:latin typeface="Times New Roman" panose="02020603050405020304" pitchFamily="18" charset="0"/>
                <a:cs typeface="Times New Roman" panose="02020603050405020304" pitchFamily="18" charset="0"/>
              </a:rPr>
              <a:t>inspite</a:t>
            </a:r>
            <a:r>
              <a:rPr lang="en-IN" sz="3467" b="1" dirty="0">
                <a:solidFill>
                  <a:srgbClr val="FFFF00"/>
                </a:solidFill>
                <a:latin typeface="Times New Roman" panose="02020603050405020304" pitchFamily="18" charset="0"/>
                <a:cs typeface="Times New Roman" panose="02020603050405020304" pitchFamily="18" charset="0"/>
              </a:rPr>
              <a:t> of applying a force will be zero if its displacements in ___?</a:t>
            </a:r>
          </a:p>
          <a:p>
            <a:r>
              <a:rPr lang="en-IN" sz="3467" b="1" dirty="0">
                <a:latin typeface="Times New Roman" panose="02020603050405020304" pitchFamily="18" charset="0"/>
                <a:cs typeface="Times New Roman" panose="02020603050405020304" pitchFamily="18" charset="0"/>
              </a:rPr>
              <a:t>(a) negative /</a:t>
            </a:r>
            <a:r>
              <a:rPr lang="en-IN" sz="3467" b="1" dirty="0">
                <a:latin typeface="Kruti Dev 010" pitchFamily="2" charset="0"/>
                <a:cs typeface="Times New Roman" panose="02020603050405020304" pitchFamily="18" charset="0"/>
              </a:rPr>
              <a:t>_.</a:t>
            </a:r>
            <a:r>
              <a:rPr lang="en-IN" sz="3467" b="1" dirty="0" err="1">
                <a:latin typeface="Kruti Dev 010" pitchFamily="2" charset="0"/>
                <a:cs typeface="Times New Roman" panose="02020603050405020304" pitchFamily="18" charset="0"/>
              </a:rPr>
              <a:t>kkRed</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(b) positive/</a:t>
            </a:r>
            <a:r>
              <a:rPr lang="en-IN" sz="3467" b="1" dirty="0">
                <a:latin typeface="Kruti Dev 010" pitchFamily="2" charset="0"/>
                <a:cs typeface="Times New Roman" panose="02020603050405020304" pitchFamily="18" charset="0"/>
              </a:rPr>
              <a:t>/</a:t>
            </a:r>
            <a:r>
              <a:rPr lang="en-IN" sz="3467" b="1" dirty="0" err="1">
                <a:latin typeface="Kruti Dev 010" pitchFamily="2" charset="0"/>
                <a:cs typeface="Times New Roman" panose="02020603050405020304" pitchFamily="18" charset="0"/>
              </a:rPr>
              <a:t>kukRed</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(c) neutral /</a:t>
            </a:r>
            <a:r>
              <a:rPr lang="en-IN" sz="3467" b="1" dirty="0" err="1">
                <a:latin typeface="Kruti Dev 010" pitchFamily="2" charset="0"/>
                <a:cs typeface="Times New Roman" panose="02020603050405020304" pitchFamily="18" charset="0"/>
              </a:rPr>
              <a:t>mnklhu</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(d) nil /</a:t>
            </a:r>
            <a:r>
              <a:rPr lang="en-IN" sz="3467" b="1" dirty="0">
                <a:latin typeface="Kruti Dev 010" pitchFamily="2" charset="0"/>
                <a:cs typeface="Times New Roman" panose="02020603050405020304" pitchFamily="18" charset="0"/>
              </a:rPr>
              <a:t>”</a:t>
            </a:r>
            <a:r>
              <a:rPr lang="en-IN" sz="3467" b="1" dirty="0" err="1">
                <a:latin typeface="Kruti Dev 010" pitchFamily="2" charset="0"/>
                <a:cs typeface="Times New Roman" panose="02020603050405020304" pitchFamily="18" charset="0"/>
              </a:rPr>
              <a:t>kwU</a:t>
            </a:r>
            <a:r>
              <a:rPr lang="en-IN" sz="3467" b="1" dirty="0">
                <a:latin typeface="Kruti Dev 010" pitchFamily="2" charset="0"/>
                <a:cs typeface="Times New Roman" panose="02020603050405020304" pitchFamily="18" charset="0"/>
              </a:rPr>
              <a:t>;</a:t>
            </a:r>
          </a:p>
        </p:txBody>
      </p:sp>
    </p:spTree>
    <p:extLst>
      <p:ext uri="{BB962C8B-B14F-4D97-AF65-F5344CB8AC3E}">
        <p14:creationId xmlns:p14="http://schemas.microsoft.com/office/powerpoint/2010/main" val="1845569848"/>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4485349" y="1049395"/>
            <a:ext cx="7122036" cy="3293594"/>
          </a:xfrm>
          <a:prstGeom prst="rect">
            <a:avLst/>
          </a:prstGeom>
          <a:noFill/>
        </p:spPr>
        <p:txBody>
          <a:bodyPr wrap="square" rtlCol="0">
            <a:spAutoFit/>
          </a:bodyPr>
          <a:lstStyle/>
          <a:p>
            <a:r>
              <a:rPr lang="en-US" sz="3467" b="1" dirty="0">
                <a:solidFill>
                  <a:srgbClr val="FFFF00"/>
                </a:solidFill>
                <a:latin typeface="Kruti Dev 010" pitchFamily="2" charset="0"/>
                <a:cs typeface="Times New Roman" panose="02020603050405020304" pitchFamily="18" charset="0"/>
              </a:rPr>
              <a:t>“</a:t>
            </a:r>
            <a:r>
              <a:rPr lang="en-US" sz="3467" b="1" dirty="0" err="1">
                <a:solidFill>
                  <a:srgbClr val="FFFF00"/>
                </a:solidFill>
                <a:latin typeface="Kruti Dev 010" pitchFamily="2" charset="0"/>
                <a:cs typeface="Times New Roman" panose="02020603050405020304" pitchFamily="18" charset="0"/>
              </a:rPr>
              <a:t>kfDr</a:t>
            </a:r>
            <a:r>
              <a:rPr lang="en-US" sz="3467" b="1" dirty="0">
                <a:solidFill>
                  <a:srgbClr val="FFFF00"/>
                </a:solidFill>
                <a:latin typeface="Kruti Dev 010" pitchFamily="2" charset="0"/>
                <a:cs typeface="Times New Roman" panose="02020603050405020304" pitchFamily="18" charset="0"/>
              </a:rPr>
              <a:t> dk </a:t>
            </a:r>
            <a:r>
              <a:rPr lang="en-US" sz="3467" b="1" dirty="0" err="1">
                <a:solidFill>
                  <a:srgbClr val="FFFF00"/>
                </a:solidFill>
                <a:latin typeface="Kruti Dev 010" pitchFamily="2" charset="0"/>
                <a:cs typeface="Times New Roman" panose="02020603050405020304" pitchFamily="18" charset="0"/>
              </a:rPr>
              <a:t>lw</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t>
            </a:r>
            <a:endParaRPr lang="en-IN" sz="3467" b="1" dirty="0">
              <a:solidFill>
                <a:srgbClr val="FFFF00"/>
              </a:solidFill>
              <a:latin typeface="Times New Roman" panose="02020603050405020304" pitchFamily="18" charset="0"/>
              <a:cs typeface="Times New Roman" panose="02020603050405020304" pitchFamily="18" charset="0"/>
            </a:endParaRPr>
          </a:p>
          <a:p>
            <a:r>
              <a:rPr lang="en-IN" sz="3467" b="1" dirty="0">
                <a:solidFill>
                  <a:srgbClr val="FFFF00"/>
                </a:solidFill>
                <a:latin typeface="Times New Roman" panose="02020603050405020304" pitchFamily="18" charset="0"/>
                <a:cs typeface="Times New Roman" panose="02020603050405020304" pitchFamily="18" charset="0"/>
              </a:rPr>
              <a:t>The formula for power is </a:t>
            </a:r>
          </a:p>
          <a:p>
            <a:r>
              <a:rPr lang="en-IN" sz="3467" b="1" dirty="0">
                <a:latin typeface="Times New Roman" panose="02020603050405020304" pitchFamily="18" charset="0"/>
                <a:cs typeface="Times New Roman" panose="02020603050405020304" pitchFamily="18" charset="0"/>
              </a:rPr>
              <a:t>(a) momentum/time/</a:t>
            </a:r>
            <a:r>
              <a:rPr lang="en-IN" sz="3467" b="1" dirty="0" err="1">
                <a:latin typeface="Kruti Dev 010" pitchFamily="2" charset="0"/>
                <a:cs typeface="Times New Roman" panose="02020603050405020304" pitchFamily="18" charset="0"/>
              </a:rPr>
              <a:t>laosx@le</a:t>
            </a:r>
            <a:r>
              <a:rPr lang="en-IN" sz="3467" b="1" dirty="0">
                <a:latin typeface="Kruti Dev 010" pitchFamily="2" charset="0"/>
                <a:cs typeface="Times New Roman" panose="02020603050405020304" pitchFamily="18" charset="0"/>
              </a:rPr>
              <a:t>;</a:t>
            </a:r>
          </a:p>
          <a:p>
            <a:r>
              <a:rPr lang="en-IN" sz="3467" b="1" dirty="0">
                <a:latin typeface="Times New Roman" panose="02020603050405020304" pitchFamily="18" charset="0"/>
                <a:cs typeface="Times New Roman" panose="02020603050405020304" pitchFamily="18" charset="0"/>
              </a:rPr>
              <a:t>(b) work/time/</a:t>
            </a:r>
            <a:r>
              <a:rPr lang="en-IN" sz="3467" b="1" dirty="0" err="1">
                <a:latin typeface="Kruti Dev 010" pitchFamily="2" charset="0"/>
                <a:cs typeface="Times New Roman" panose="02020603050405020304" pitchFamily="18" charset="0"/>
              </a:rPr>
              <a:t>dk;Z@le</a:t>
            </a:r>
            <a:r>
              <a:rPr lang="en-IN" sz="3467" b="1" dirty="0">
                <a:latin typeface="Kruti Dev 010" pitchFamily="2" charset="0"/>
                <a:cs typeface="Times New Roman" panose="02020603050405020304" pitchFamily="18" charset="0"/>
              </a:rPr>
              <a:t>;</a:t>
            </a:r>
          </a:p>
          <a:p>
            <a:r>
              <a:rPr lang="en-IN" sz="3467" b="1" dirty="0">
                <a:latin typeface="Times New Roman" panose="02020603050405020304" pitchFamily="18" charset="0"/>
                <a:cs typeface="Times New Roman" panose="02020603050405020304" pitchFamily="18" charset="0"/>
              </a:rPr>
              <a:t>(c) speed/time /</a:t>
            </a:r>
            <a:r>
              <a:rPr lang="en-IN" sz="3467" b="1" dirty="0" err="1">
                <a:latin typeface="Kruti Dev 010" pitchFamily="2" charset="0"/>
                <a:cs typeface="Times New Roman" panose="02020603050405020304" pitchFamily="18" charset="0"/>
              </a:rPr>
              <a:t>xfr@le</a:t>
            </a:r>
            <a:r>
              <a:rPr lang="en-IN" sz="3467" b="1" dirty="0">
                <a:latin typeface="Kruti Dev 010" pitchFamily="2" charset="0"/>
                <a:cs typeface="Times New Roman" panose="02020603050405020304" pitchFamily="18" charset="0"/>
              </a:rPr>
              <a:t>;</a:t>
            </a:r>
          </a:p>
          <a:p>
            <a:r>
              <a:rPr lang="en-IN" sz="3467" b="1" dirty="0">
                <a:latin typeface="Times New Roman" panose="02020603050405020304" pitchFamily="18" charset="0"/>
                <a:cs typeface="Times New Roman" panose="02020603050405020304" pitchFamily="18" charset="0"/>
              </a:rPr>
              <a:t>(d) displacement/time /</a:t>
            </a:r>
            <a:r>
              <a:rPr lang="en-IN" sz="3467" b="1" dirty="0" err="1">
                <a:latin typeface="Kruti Dev 010" pitchFamily="2" charset="0"/>
                <a:cs typeface="Times New Roman" panose="02020603050405020304" pitchFamily="18" charset="0"/>
              </a:rPr>
              <a:t>foLFkkiu@le</a:t>
            </a:r>
            <a:r>
              <a:rPr lang="en-IN" sz="3467" b="1" dirty="0">
                <a:latin typeface="Kruti Dev 010" pitchFamily="2" charset="0"/>
                <a:cs typeface="Times New Roman" panose="02020603050405020304" pitchFamily="18" charset="0"/>
              </a:rPr>
              <a:t>;</a:t>
            </a:r>
          </a:p>
        </p:txBody>
      </p:sp>
    </p:spTree>
    <p:extLst>
      <p:ext uri="{BB962C8B-B14F-4D97-AF65-F5344CB8AC3E}">
        <p14:creationId xmlns:p14="http://schemas.microsoft.com/office/powerpoint/2010/main" val="2915444269"/>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1566067" y="1079038"/>
            <a:ext cx="10625933" cy="4360681"/>
          </a:xfrm>
          <a:prstGeom prst="rect">
            <a:avLst/>
          </a:prstGeom>
          <a:noFill/>
        </p:spPr>
        <p:txBody>
          <a:bodyPr wrap="square" rtlCol="0">
            <a:spAutoFit/>
          </a:bodyPr>
          <a:lstStyle/>
          <a:p>
            <a:r>
              <a:rPr lang="en-IN" sz="3467" b="1" dirty="0" err="1">
                <a:solidFill>
                  <a:srgbClr val="FFFF00"/>
                </a:solidFill>
                <a:latin typeface="Kruti Dev 010" pitchFamily="2" charset="0"/>
                <a:cs typeface="Times New Roman" panose="02020603050405020304" pitchFamily="18" charset="0"/>
              </a:rPr>
              <a:t>fLFkfr</a:t>
            </a:r>
            <a:r>
              <a:rPr lang="en-IN" sz="3467" b="1" dirty="0">
                <a:solidFill>
                  <a:srgbClr val="FFFF00"/>
                </a:solidFill>
                <a:latin typeface="Kruti Dev 010" pitchFamily="2" charset="0"/>
                <a:cs typeface="Times New Roman" panose="02020603050405020304" pitchFamily="18" charset="0"/>
              </a:rPr>
              <a:t> ;k </a:t>
            </a:r>
            <a:r>
              <a:rPr lang="en-IN" sz="3467" b="1" dirty="0" err="1">
                <a:solidFill>
                  <a:srgbClr val="FFFF00"/>
                </a:solidFill>
                <a:latin typeface="Kruti Dev 010" pitchFamily="2" charset="0"/>
                <a:cs typeface="Times New Roman" panose="02020603050405020304" pitchFamily="18" charset="0"/>
              </a:rPr>
              <a:t>vkd`fr</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esa</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gq</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ifjorZu</a:t>
            </a:r>
            <a:r>
              <a:rPr lang="en-IN" sz="3467" b="1" dirty="0">
                <a:solidFill>
                  <a:srgbClr val="FFFF00"/>
                </a:solidFill>
                <a:latin typeface="Kruti Dev 010" pitchFamily="2" charset="0"/>
                <a:cs typeface="Times New Roman" panose="02020603050405020304" pitchFamily="18" charset="0"/>
              </a:rPr>
              <a:t> ds </a:t>
            </a:r>
            <a:r>
              <a:rPr lang="en-IN" sz="3467" b="1" dirty="0" err="1">
                <a:solidFill>
                  <a:srgbClr val="FFFF00"/>
                </a:solidFill>
                <a:latin typeface="Kruti Dev 010" pitchFamily="2" charset="0"/>
                <a:cs typeface="Times New Roman" panose="02020603050405020304" pitchFamily="18" charset="0"/>
              </a:rPr>
              <a:t>dkj.k</a:t>
            </a:r>
            <a:r>
              <a:rPr lang="en-IN" sz="3467" b="1" dirty="0">
                <a:solidFill>
                  <a:srgbClr val="FFFF00"/>
                </a:solidFill>
                <a:latin typeface="Kruti Dev 010" pitchFamily="2" charset="0"/>
                <a:cs typeface="Times New Roman" panose="02020603050405020304" pitchFamily="18" charset="0"/>
              </a:rPr>
              <a:t> ,d </a:t>
            </a:r>
            <a:r>
              <a:rPr lang="en-IN" sz="3467" b="1" dirty="0" err="1">
                <a:solidFill>
                  <a:srgbClr val="FFFF00"/>
                </a:solidFill>
                <a:latin typeface="Kruti Dev 010" pitchFamily="2" charset="0"/>
                <a:cs typeface="Times New Roman" panose="02020603050405020304" pitchFamily="18" charset="0"/>
              </a:rPr>
              <a:t>oLrq</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esa</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fufgr</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dks</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dgk</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tkrk</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gS</a:t>
            </a:r>
            <a:endParaRPr lang="en-IN" sz="3467" b="1" dirty="0">
              <a:solidFill>
                <a:srgbClr val="FFFF00"/>
              </a:solidFill>
              <a:latin typeface="Times New Roman" panose="02020603050405020304" pitchFamily="18" charset="0"/>
              <a:cs typeface="Times New Roman" panose="02020603050405020304" pitchFamily="18" charset="0"/>
            </a:endParaRPr>
          </a:p>
          <a:p>
            <a:r>
              <a:rPr lang="en-IN" sz="3467" b="1" dirty="0">
                <a:solidFill>
                  <a:srgbClr val="FFFF00"/>
                </a:solidFill>
                <a:latin typeface="Times New Roman" panose="02020603050405020304" pitchFamily="18" charset="0"/>
                <a:cs typeface="Times New Roman" panose="02020603050405020304" pitchFamily="18" charset="0"/>
              </a:rPr>
              <a:t>What is inherent in an object due to change in position or shape is called</a:t>
            </a:r>
          </a:p>
          <a:p>
            <a:r>
              <a:rPr lang="en-IN" sz="3467" b="1" dirty="0">
                <a:latin typeface="Times New Roman" panose="02020603050405020304" pitchFamily="18" charset="0"/>
                <a:cs typeface="Times New Roman" panose="02020603050405020304" pitchFamily="18" charset="0"/>
              </a:rPr>
              <a:t>(a) Kinetic energy /</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xfrt</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ÅtkZ</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(b) Chemical  energy /</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jklk;fud</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ÅtkZ</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(c) Nuclear  energy /</a:t>
            </a:r>
            <a:r>
              <a:rPr lang="en-IN" sz="3467" b="1" dirty="0" err="1">
                <a:latin typeface="Kruti Dev 010" pitchFamily="2" charset="0"/>
                <a:cs typeface="Times New Roman" panose="02020603050405020304" pitchFamily="18" charset="0"/>
              </a:rPr>
              <a:t>ijek.kq</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ÅtkZ</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(d) Potential energy /</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fLFkfrt</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ÅtkZ</a:t>
            </a:r>
            <a:endParaRPr lang="en-IN" sz="3467"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2850716563"/>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914400" y="1254840"/>
            <a:ext cx="11277600" cy="3827138"/>
          </a:xfrm>
          <a:prstGeom prst="rect">
            <a:avLst/>
          </a:prstGeom>
          <a:noFill/>
        </p:spPr>
        <p:txBody>
          <a:bodyPr wrap="square" rtlCol="0">
            <a:spAutoFit/>
          </a:bodyPr>
          <a:lstStyle/>
          <a:p>
            <a:r>
              <a:rPr lang="en-IN" sz="3467" b="1" dirty="0" err="1">
                <a:solidFill>
                  <a:srgbClr val="FFFF00"/>
                </a:solidFill>
                <a:latin typeface="Kruti Dev 010" pitchFamily="2" charset="0"/>
                <a:cs typeface="Times New Roman" panose="02020603050405020304" pitchFamily="18" charset="0"/>
              </a:rPr>
              <a:t>fdlh</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tyfo|qr</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x`g</a:t>
            </a:r>
            <a:r>
              <a:rPr lang="en-IN" sz="3467" b="1" dirty="0">
                <a:solidFill>
                  <a:srgbClr val="FFFF00"/>
                </a:solidFill>
                <a:latin typeface="Kruti Dev 010" pitchFamily="2" charset="0"/>
                <a:cs typeface="Times New Roman" panose="02020603050405020304" pitchFamily="18" charset="0"/>
              </a:rPr>
              <a:t> es] </a:t>
            </a:r>
            <a:r>
              <a:rPr lang="en-IN" sz="3467" b="1" dirty="0" err="1">
                <a:solidFill>
                  <a:srgbClr val="FFFF00"/>
                </a:solidFill>
                <a:latin typeface="Kruti Dev 010" pitchFamily="2" charset="0"/>
                <a:cs typeface="Times New Roman" panose="02020603050405020304" pitchFamily="18" charset="0"/>
              </a:rPr>
              <a:t>fo|qr</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ÅtkZ</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esa</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ifjofrZr</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gksus</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okyh</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ÅtkZ</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dkSu&amp;lh</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gS</a:t>
            </a:r>
            <a:r>
              <a:rPr lang="en-IN" sz="3467" b="1" dirty="0">
                <a:solidFill>
                  <a:srgbClr val="FFFF00"/>
                </a:solidFill>
                <a:latin typeface="Kruti Dev 010" pitchFamily="2" charset="0"/>
                <a:cs typeface="Times New Roman" panose="02020603050405020304" pitchFamily="18" charset="0"/>
              </a:rPr>
              <a:t>\</a:t>
            </a:r>
            <a:endParaRPr lang="en-IN" sz="3467" b="1" dirty="0">
              <a:solidFill>
                <a:srgbClr val="FFFF00"/>
              </a:solidFill>
              <a:latin typeface="Times New Roman" panose="02020603050405020304" pitchFamily="18" charset="0"/>
              <a:cs typeface="Times New Roman" panose="02020603050405020304" pitchFamily="18" charset="0"/>
            </a:endParaRPr>
          </a:p>
          <a:p>
            <a:r>
              <a:rPr lang="en-IN" sz="3467" b="1" dirty="0">
                <a:solidFill>
                  <a:srgbClr val="FFFF00"/>
                </a:solidFill>
                <a:latin typeface="Times New Roman" panose="02020603050405020304" pitchFamily="18" charset="0"/>
                <a:cs typeface="Times New Roman" panose="02020603050405020304" pitchFamily="18" charset="0"/>
              </a:rPr>
              <a:t>In a </a:t>
            </a:r>
            <a:r>
              <a:rPr lang="en-IN" sz="3467" b="1" dirty="0" err="1">
                <a:solidFill>
                  <a:srgbClr val="FFFF00"/>
                </a:solidFill>
                <a:latin typeface="Times New Roman" panose="02020603050405020304" pitchFamily="18" charset="0"/>
                <a:cs typeface="Times New Roman" panose="02020603050405020304" pitchFamily="18" charset="0"/>
              </a:rPr>
              <a:t>hydroelectic</a:t>
            </a:r>
            <a:r>
              <a:rPr lang="en-IN" sz="3467" b="1" dirty="0">
                <a:solidFill>
                  <a:srgbClr val="FFFF00"/>
                </a:solidFill>
                <a:latin typeface="Times New Roman" panose="02020603050405020304" pitchFamily="18" charset="0"/>
                <a:cs typeface="Times New Roman" panose="02020603050405020304" pitchFamily="18" charset="0"/>
              </a:rPr>
              <a:t> power plant, what is the energy that is converted into electrical energy?</a:t>
            </a:r>
          </a:p>
          <a:p>
            <a:r>
              <a:rPr lang="en-IN" sz="3467" b="1" dirty="0">
                <a:latin typeface="Times New Roman" panose="02020603050405020304" pitchFamily="18" charset="0"/>
                <a:cs typeface="Times New Roman" panose="02020603050405020304" pitchFamily="18" charset="0"/>
              </a:rPr>
              <a:t>(a)Mechanical energy /</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kaf</a:t>
            </a:r>
            <a:r>
              <a:rPr lang="en-IN" sz="3467" b="1" dirty="0">
                <a:latin typeface="Kruti Dev 010" pitchFamily="2" charset="0"/>
                <a:cs typeface="Times New Roman" panose="02020603050405020304" pitchFamily="18" charset="0"/>
              </a:rPr>
              <a:t>=d </a:t>
            </a:r>
            <a:r>
              <a:rPr lang="en-IN" sz="3467" b="1" dirty="0" err="1">
                <a:latin typeface="Kruti Dev 010" pitchFamily="2" charset="0"/>
                <a:cs typeface="Times New Roman" panose="02020603050405020304" pitchFamily="18" charset="0"/>
              </a:rPr>
              <a:t>ÅtkZ</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(b) Potential  energy /</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fLFkfrt</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ÅtkZ</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(c) Thermal  energy /</a:t>
            </a:r>
            <a:r>
              <a:rPr lang="en-IN" sz="3467" b="1" dirty="0" err="1">
                <a:latin typeface="Kruti Dev 010" pitchFamily="2" charset="0"/>
                <a:cs typeface="Times New Roman" panose="02020603050405020304" pitchFamily="18" charset="0"/>
              </a:rPr>
              <a:t>Å’eh</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ÅtkZ</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(d) Kinetic energy /</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xfrt</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ÅtkZ</a:t>
            </a:r>
            <a:endParaRPr lang="en-IN" sz="3467"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173933413"/>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1710633" y="1378840"/>
                <a:ext cx="10190489" cy="3850862"/>
              </a:xfrm>
              <a:prstGeom prst="rect">
                <a:avLst/>
              </a:prstGeom>
              <a:noFill/>
            </p:spPr>
            <p:txBody>
              <a:bodyPr wrap="square" rtlCol="0">
                <a:spAutoFit/>
              </a:bodyPr>
              <a:lstStyle/>
              <a:p>
                <a:r>
                  <a:rPr lang="en-IN" sz="3467" b="1" dirty="0">
                    <a:solidFill>
                      <a:srgbClr val="FFFF00"/>
                    </a:solidFill>
                    <a:latin typeface="Kruti Dev 010" pitchFamily="2" charset="0"/>
                    <a:cs typeface="Times New Roman" panose="02020603050405020304" pitchFamily="18" charset="0"/>
                  </a:rPr>
                  <a:t>,d </a:t>
                </a:r>
                <a:r>
                  <a:rPr lang="en-IN" sz="3467" b="1" dirty="0" err="1">
                    <a:solidFill>
                      <a:srgbClr val="FFFF00"/>
                    </a:solidFill>
                    <a:latin typeface="Kruti Dev 010" pitchFamily="2" charset="0"/>
                    <a:cs typeface="Times New Roman" panose="02020603050405020304" pitchFamily="18" charset="0"/>
                  </a:rPr>
                  <a:t>oLrq</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ftldk</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nzO;eku</a:t>
                </a:r>
                <a:r>
                  <a:rPr lang="en-IN" sz="3467" b="1" dirty="0">
                    <a:solidFill>
                      <a:srgbClr val="FFFF00"/>
                    </a:solidFill>
                    <a:latin typeface="Kruti Dev 010" pitchFamily="2" charset="0"/>
                    <a:cs typeface="Times New Roman" panose="02020603050405020304" pitchFamily="18" charset="0"/>
                  </a:rPr>
                  <a:t> 15 </a:t>
                </a:r>
                <a:r>
                  <a:rPr lang="en-IN" sz="3467" b="1" dirty="0" err="1">
                    <a:solidFill>
                      <a:srgbClr val="FFFF00"/>
                    </a:solidFill>
                    <a:latin typeface="Kruti Dev 010" pitchFamily="2" charset="0"/>
                    <a:cs typeface="Times New Roman" panose="02020603050405020304" pitchFamily="18" charset="0"/>
                  </a:rPr>
                  <a:t>fdyksxzke</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gS</a:t>
                </a:r>
                <a:r>
                  <a:rPr lang="en-IN" sz="3467" b="1" dirty="0">
                    <a:solidFill>
                      <a:srgbClr val="FFFF00"/>
                    </a:solidFill>
                    <a:latin typeface="Kruti Dev 010" pitchFamily="2" charset="0"/>
                    <a:cs typeface="Times New Roman" panose="02020603050405020304" pitchFamily="18" charset="0"/>
                  </a:rPr>
                  <a:t>] </a:t>
                </a:r>
                <a14:m>
                  <m:oMath xmlns:m="http://schemas.openxmlformats.org/officeDocument/2006/math">
                    <m:r>
                      <a:rPr lang="en-US" sz="3467" b="1" i="1">
                        <a:solidFill>
                          <a:srgbClr val="FFFF00"/>
                        </a:solidFill>
                        <a:latin typeface="Cambria Math"/>
                        <a:cs typeface="Times New Roman" panose="02020603050405020304" pitchFamily="18" charset="0"/>
                      </a:rPr>
                      <m:t>𝟒</m:t>
                    </m:r>
                    <m:r>
                      <a:rPr lang="en-US" sz="3467" b="1" i="1">
                        <a:solidFill>
                          <a:srgbClr val="FFFF00"/>
                        </a:solidFill>
                        <a:latin typeface="Cambria Math"/>
                        <a:cs typeface="Times New Roman" panose="02020603050405020304" pitchFamily="18" charset="0"/>
                      </a:rPr>
                      <m:t> </m:t>
                    </m:r>
                    <m:r>
                      <a:rPr lang="en-US" sz="3467" b="1" i="1">
                        <a:solidFill>
                          <a:srgbClr val="FFFF00"/>
                        </a:solidFill>
                        <a:latin typeface="Cambria Math"/>
                        <a:cs typeface="Times New Roman" panose="02020603050405020304" pitchFamily="18" charset="0"/>
                      </a:rPr>
                      <m:t>𝒎</m:t>
                    </m:r>
                    <m:sSup>
                      <m:sSupPr>
                        <m:ctrlPr>
                          <a:rPr lang="en-US" sz="3467" b="1" i="1">
                            <a:solidFill>
                              <a:srgbClr val="FFFF00"/>
                            </a:solidFill>
                            <a:latin typeface="Cambria Math" panose="02040503050406030204" pitchFamily="18" charset="0"/>
                            <a:cs typeface="Times New Roman" panose="02020603050405020304" pitchFamily="18" charset="0"/>
                          </a:rPr>
                        </m:ctrlPr>
                      </m:sSupPr>
                      <m:e>
                        <m:r>
                          <a:rPr lang="en-US" sz="3467" b="1" i="1">
                            <a:solidFill>
                              <a:srgbClr val="FFFF00"/>
                            </a:solidFill>
                            <a:latin typeface="Cambria Math"/>
                            <a:cs typeface="Times New Roman" panose="02020603050405020304" pitchFamily="18" charset="0"/>
                          </a:rPr>
                          <m:t>𝒔</m:t>
                        </m:r>
                      </m:e>
                      <m:sup>
                        <m:r>
                          <a:rPr lang="en-US" sz="3467" b="1" i="1">
                            <a:solidFill>
                              <a:srgbClr val="FFFF00"/>
                            </a:solidFill>
                            <a:latin typeface="Cambria Math"/>
                            <a:cs typeface="Times New Roman" panose="02020603050405020304" pitchFamily="18" charset="0"/>
                          </a:rPr>
                          <m:t>−</m:t>
                        </m:r>
                        <m:r>
                          <a:rPr lang="en-US" sz="3467" b="1" i="1">
                            <a:solidFill>
                              <a:srgbClr val="FFFF00"/>
                            </a:solidFill>
                            <a:latin typeface="Cambria Math"/>
                            <a:cs typeface="Times New Roman" panose="02020603050405020304" pitchFamily="18" charset="0"/>
                          </a:rPr>
                          <m:t>𝟏</m:t>
                        </m:r>
                      </m:sup>
                    </m:sSup>
                  </m:oMath>
                </a14:m>
                <a:r>
                  <a:rPr lang="en-IN" sz="3467" b="1" dirty="0">
                    <a:solidFill>
                      <a:srgbClr val="FFFF00"/>
                    </a:solidFill>
                    <a:latin typeface="Times New Roman" panose="02020603050405020304" pitchFamily="18" charset="0"/>
                    <a:cs typeface="Times New Roman" panose="02020603050405020304" pitchFamily="18" charset="0"/>
                  </a:rPr>
                  <a:t> </a:t>
                </a:r>
                <a:r>
                  <a:rPr lang="en-IN" sz="3467" b="1" dirty="0">
                    <a:solidFill>
                      <a:srgbClr val="FFFF00"/>
                    </a:solidFill>
                    <a:latin typeface="Kruti Dev 010" pitchFamily="2" charset="0"/>
                    <a:cs typeface="Times New Roman" panose="02020603050405020304" pitchFamily="18" charset="0"/>
                  </a:rPr>
                  <a:t>ds ,d </a:t>
                </a:r>
                <a:r>
                  <a:rPr lang="en-IN" sz="3467" b="1" dirty="0" err="1">
                    <a:solidFill>
                      <a:srgbClr val="FFFF00"/>
                    </a:solidFill>
                    <a:latin typeface="Kruti Dev 010" pitchFamily="2" charset="0"/>
                    <a:cs typeface="Times New Roman" panose="02020603050405020304" pitchFamily="18" charset="0"/>
                  </a:rPr>
                  <a:t>leku</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osx</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ls</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xfr</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dj</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jgh</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gSA</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oLrq</a:t>
                </a:r>
                <a:r>
                  <a:rPr lang="en-IN" sz="3467" b="1" dirty="0">
                    <a:solidFill>
                      <a:srgbClr val="FFFF00"/>
                    </a:solidFill>
                    <a:latin typeface="Kruti Dev 010" pitchFamily="2" charset="0"/>
                    <a:cs typeface="Times New Roman" panose="02020603050405020304" pitchFamily="18" charset="0"/>
                  </a:rPr>
                  <a:t> dh </a:t>
                </a:r>
                <a:r>
                  <a:rPr lang="en-IN" sz="3467" b="1" dirty="0" err="1">
                    <a:solidFill>
                      <a:srgbClr val="FFFF00"/>
                    </a:solidFill>
                    <a:latin typeface="Kruti Dev 010" pitchFamily="2" charset="0"/>
                    <a:cs typeface="Times New Roman" panose="02020603050405020304" pitchFamily="18" charset="0"/>
                  </a:rPr>
                  <a:t>xfrt</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ÅtkZ</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fdruh</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gS</a:t>
                </a:r>
                <a:r>
                  <a:rPr lang="en-IN" sz="3467" b="1" dirty="0">
                    <a:solidFill>
                      <a:srgbClr val="FFFF00"/>
                    </a:solidFill>
                    <a:latin typeface="Kruti Dev 010" pitchFamily="2" charset="0"/>
                    <a:cs typeface="Times New Roman" panose="02020603050405020304" pitchFamily="18" charset="0"/>
                  </a:rPr>
                  <a:t>\</a:t>
                </a:r>
                <a:endParaRPr lang="en-IN" sz="3467" b="1" dirty="0">
                  <a:solidFill>
                    <a:srgbClr val="FFFF00"/>
                  </a:solidFill>
                  <a:latin typeface="Times New Roman" panose="02020603050405020304" pitchFamily="18" charset="0"/>
                  <a:cs typeface="Times New Roman" panose="02020603050405020304" pitchFamily="18" charset="0"/>
                </a:endParaRPr>
              </a:p>
              <a:p>
                <a:r>
                  <a:rPr lang="en-IN" sz="3467" b="1" dirty="0">
                    <a:solidFill>
                      <a:srgbClr val="FFFF00"/>
                    </a:solidFill>
                    <a:latin typeface="Times New Roman" panose="02020603050405020304" pitchFamily="18" charset="0"/>
                    <a:cs typeface="Times New Roman" panose="02020603050405020304" pitchFamily="18" charset="0"/>
                  </a:rPr>
                  <a:t>An object whose mass is 15 kg is moving with uniform velocity of </a:t>
                </a:r>
                <a14:m>
                  <m:oMath xmlns:m="http://schemas.openxmlformats.org/officeDocument/2006/math">
                    <m:r>
                      <a:rPr lang="en-US" sz="3467" b="1" i="1">
                        <a:solidFill>
                          <a:srgbClr val="FFFF00"/>
                        </a:solidFill>
                        <a:latin typeface="Cambria Math"/>
                        <a:cs typeface="Times New Roman" panose="02020603050405020304" pitchFamily="18" charset="0"/>
                      </a:rPr>
                      <m:t>𝟒</m:t>
                    </m:r>
                    <m:r>
                      <a:rPr lang="en-US" sz="3467" b="1" i="1">
                        <a:solidFill>
                          <a:srgbClr val="FFFF00"/>
                        </a:solidFill>
                        <a:latin typeface="Cambria Math"/>
                        <a:cs typeface="Times New Roman" panose="02020603050405020304" pitchFamily="18" charset="0"/>
                      </a:rPr>
                      <m:t> </m:t>
                    </m:r>
                    <m:r>
                      <a:rPr lang="en-US" sz="3467" b="1" i="1">
                        <a:solidFill>
                          <a:srgbClr val="FFFF00"/>
                        </a:solidFill>
                        <a:latin typeface="Cambria Math"/>
                        <a:cs typeface="Times New Roman" panose="02020603050405020304" pitchFamily="18" charset="0"/>
                      </a:rPr>
                      <m:t>𝒎</m:t>
                    </m:r>
                    <m:sSup>
                      <m:sSupPr>
                        <m:ctrlPr>
                          <a:rPr lang="en-US" sz="3467" b="1" i="1">
                            <a:solidFill>
                              <a:srgbClr val="FFFF00"/>
                            </a:solidFill>
                            <a:latin typeface="Cambria Math" panose="02040503050406030204" pitchFamily="18" charset="0"/>
                            <a:cs typeface="Times New Roman" panose="02020603050405020304" pitchFamily="18" charset="0"/>
                          </a:rPr>
                        </m:ctrlPr>
                      </m:sSupPr>
                      <m:e>
                        <m:r>
                          <a:rPr lang="en-US" sz="3467" b="1" i="1">
                            <a:solidFill>
                              <a:srgbClr val="FFFF00"/>
                            </a:solidFill>
                            <a:latin typeface="Cambria Math"/>
                            <a:cs typeface="Times New Roman" panose="02020603050405020304" pitchFamily="18" charset="0"/>
                          </a:rPr>
                          <m:t>𝒔</m:t>
                        </m:r>
                      </m:e>
                      <m:sup>
                        <m:r>
                          <a:rPr lang="en-US" sz="3467" b="1" i="1">
                            <a:solidFill>
                              <a:srgbClr val="FFFF00"/>
                            </a:solidFill>
                            <a:latin typeface="Cambria Math"/>
                            <a:cs typeface="Times New Roman" panose="02020603050405020304" pitchFamily="18" charset="0"/>
                          </a:rPr>
                          <m:t>−</m:t>
                        </m:r>
                        <m:r>
                          <a:rPr lang="en-US" sz="3467" b="1" i="1">
                            <a:solidFill>
                              <a:srgbClr val="FFFF00"/>
                            </a:solidFill>
                            <a:latin typeface="Cambria Math"/>
                            <a:cs typeface="Times New Roman" panose="02020603050405020304" pitchFamily="18" charset="0"/>
                          </a:rPr>
                          <m:t>𝟏</m:t>
                        </m:r>
                      </m:sup>
                    </m:sSup>
                  </m:oMath>
                </a14:m>
                <a:r>
                  <a:rPr lang="en-IN" sz="3467" b="1" dirty="0">
                    <a:solidFill>
                      <a:srgbClr val="FFFF00"/>
                    </a:solidFill>
                    <a:latin typeface="Times New Roman" panose="02020603050405020304" pitchFamily="18" charset="0"/>
                    <a:cs typeface="Times New Roman" panose="02020603050405020304" pitchFamily="18" charset="0"/>
                  </a:rPr>
                  <a:t> . What is the kinetic energy of the object?</a:t>
                </a:r>
              </a:p>
              <a:p>
                <a:r>
                  <a:rPr lang="en-IN" sz="3467" b="1" dirty="0">
                    <a:latin typeface="Times New Roman" panose="02020603050405020304" pitchFamily="18" charset="0"/>
                    <a:cs typeface="Times New Roman" panose="02020603050405020304" pitchFamily="18" charset="0"/>
                  </a:rPr>
                  <a:t>(a) 12 joules/</a:t>
                </a:r>
                <a:r>
                  <a:rPr lang="en-IN" sz="3467" b="1" dirty="0">
                    <a:latin typeface="Kruti Dev 010" pitchFamily="2" charset="0"/>
                    <a:cs typeface="Times New Roman" panose="02020603050405020304" pitchFamily="18" charset="0"/>
                  </a:rPr>
                  <a:t>12 </a:t>
                </a:r>
                <a:r>
                  <a:rPr lang="en-IN" sz="3467" b="1" dirty="0" err="1">
                    <a:latin typeface="Kruti Dev 010" pitchFamily="2" charset="0"/>
                    <a:cs typeface="Times New Roman" panose="02020603050405020304" pitchFamily="18" charset="0"/>
                  </a:rPr>
                  <a:t>twYk</a:t>
                </a:r>
                <a:r>
                  <a:rPr lang="en-IN" sz="3467" b="1" dirty="0">
                    <a:latin typeface="Kruti Dev 010" pitchFamily="2" charset="0"/>
                    <a:cs typeface="Times New Roman" panose="02020603050405020304" pitchFamily="18" charset="0"/>
                  </a:rPr>
                  <a:t>	           </a:t>
                </a:r>
                <a:r>
                  <a:rPr lang="en-IN" sz="3467" b="1" dirty="0">
                    <a:latin typeface="Times New Roman" panose="02020603050405020304" pitchFamily="18" charset="0"/>
                    <a:cs typeface="Times New Roman" panose="02020603050405020304" pitchFamily="18" charset="0"/>
                  </a:rPr>
                  <a:t>(b) 60 joules/</a:t>
                </a:r>
                <a:r>
                  <a:rPr lang="en-IN" sz="3467" b="1" dirty="0">
                    <a:latin typeface="Kruti Dev 010" pitchFamily="2" charset="0"/>
                    <a:cs typeface="Times New Roman" panose="02020603050405020304" pitchFamily="18" charset="0"/>
                  </a:rPr>
                  <a:t>60 </a:t>
                </a:r>
                <a:r>
                  <a:rPr lang="en-IN" sz="3467" b="1" dirty="0" err="1">
                    <a:latin typeface="Kruti Dev 010" pitchFamily="2" charset="0"/>
                    <a:cs typeface="Times New Roman" panose="02020603050405020304" pitchFamily="18" charset="0"/>
                  </a:rPr>
                  <a:t>twYk</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(c) 120 joules/</a:t>
                </a:r>
                <a:r>
                  <a:rPr lang="en-IN" sz="3467" b="1" dirty="0">
                    <a:latin typeface="Kruti Dev 010" pitchFamily="2" charset="0"/>
                    <a:cs typeface="Times New Roman" panose="02020603050405020304" pitchFamily="18" charset="0"/>
                  </a:rPr>
                  <a:t>120 </a:t>
                </a:r>
                <a:r>
                  <a:rPr lang="en-IN" sz="3467" b="1" dirty="0" err="1">
                    <a:latin typeface="Kruti Dev 010" pitchFamily="2" charset="0"/>
                    <a:cs typeface="Times New Roman" panose="02020603050405020304" pitchFamily="18" charset="0"/>
                  </a:rPr>
                  <a:t>twYk</a:t>
                </a:r>
                <a:r>
                  <a:rPr lang="en-IN" sz="3467" b="1" dirty="0">
                    <a:latin typeface="Kruti Dev 010" pitchFamily="2" charset="0"/>
                    <a:cs typeface="Times New Roman" panose="02020603050405020304" pitchFamily="18" charset="0"/>
                  </a:rPr>
                  <a:t>	    </a:t>
                </a:r>
                <a:r>
                  <a:rPr lang="en-IN" sz="3467" b="1" dirty="0">
                    <a:latin typeface="Times New Roman" panose="02020603050405020304" pitchFamily="18" charset="0"/>
                    <a:cs typeface="Times New Roman" panose="02020603050405020304" pitchFamily="18" charset="0"/>
                  </a:rPr>
                  <a:t>(d) 1.2 joules/</a:t>
                </a:r>
                <a:r>
                  <a:rPr lang="en-IN" sz="3467" b="1" dirty="0">
                    <a:latin typeface="Kruti Dev 010" pitchFamily="2" charset="0"/>
                    <a:cs typeface="Times New Roman" panose="02020603050405020304" pitchFamily="18" charset="0"/>
                  </a:rPr>
                  <a:t>1-2 </a:t>
                </a:r>
                <a:r>
                  <a:rPr lang="en-IN" sz="3467" b="1" dirty="0" err="1">
                    <a:latin typeface="Kruti Dev 010" pitchFamily="2" charset="0"/>
                    <a:cs typeface="Times New Roman" panose="02020603050405020304" pitchFamily="18" charset="0"/>
                  </a:rPr>
                  <a:t>twYk</a:t>
                </a:r>
                <a:endParaRPr lang="en-IN" sz="3467" b="1" dirty="0">
                  <a:latin typeface="Kruti Dev 010" pitchFamily="2"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710633" y="1378840"/>
                <a:ext cx="10190489" cy="3850862"/>
              </a:xfrm>
              <a:prstGeom prst="rect">
                <a:avLst/>
              </a:prstGeom>
              <a:blipFill>
                <a:blip r:embed="rId2"/>
                <a:stretch>
                  <a:fillRect l="-1735" t="-1741" b="-4747"/>
                </a:stretch>
              </a:blipFill>
            </p:spPr>
            <p:txBody>
              <a:bodyPr/>
              <a:lstStyle/>
              <a:p>
                <a:r>
                  <a:rPr lang="en-US">
                    <a:noFill/>
                  </a:rPr>
                  <a:t> </a:t>
                </a:r>
              </a:p>
            </p:txBody>
          </p:sp>
        </mc:Fallback>
      </mc:AlternateContent>
    </p:spTree>
    <p:extLst>
      <p:ext uri="{BB962C8B-B14F-4D97-AF65-F5344CB8AC3E}">
        <p14:creationId xmlns:p14="http://schemas.microsoft.com/office/powerpoint/2010/main" val="2573401022"/>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2426922" y="989097"/>
            <a:ext cx="9474200" cy="4360681"/>
          </a:xfrm>
          <a:prstGeom prst="rect">
            <a:avLst/>
          </a:prstGeom>
          <a:noFill/>
        </p:spPr>
        <p:txBody>
          <a:bodyPr wrap="square" rtlCol="0">
            <a:spAutoFit/>
          </a:bodyPr>
          <a:lstStyle/>
          <a:p>
            <a:r>
              <a:rPr lang="en-US" sz="3467" b="1" dirty="0" err="1">
                <a:solidFill>
                  <a:srgbClr val="FFFF00"/>
                </a:solidFill>
                <a:latin typeface="Kruti Dev 010" pitchFamily="2" charset="0"/>
                <a:cs typeface="Times New Roman" panose="02020603050405020304" pitchFamily="18" charset="0"/>
              </a:rPr>
              <a:t>Tkc</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fdlh</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canwd</a:t>
            </a:r>
            <a:r>
              <a:rPr lang="en-US" sz="3467" b="1" dirty="0">
                <a:solidFill>
                  <a:srgbClr val="FFFF00"/>
                </a:solidFill>
                <a:latin typeface="Kruti Dev 010" pitchFamily="2" charset="0"/>
                <a:cs typeface="Times New Roman" panose="02020603050405020304" pitchFamily="18" charset="0"/>
              </a:rPr>
              <a:t> ls </a:t>
            </a:r>
            <a:r>
              <a:rPr lang="en-US" sz="3467" b="1" dirty="0" err="1">
                <a:solidFill>
                  <a:srgbClr val="FFFF00"/>
                </a:solidFill>
                <a:latin typeface="Kruti Dev 010" pitchFamily="2" charset="0"/>
                <a:cs typeface="Times New Roman" panose="02020603050405020304" pitchFamily="18" charset="0"/>
              </a:rPr>
              <a:t>xksyh</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pykbZ</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tkrh</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rks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bldh</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laHkkfor</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fLFkfrt</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ÅtkZ</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fdlesa</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ifjofrZRk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gks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tkrh</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t>
            </a:r>
            <a:endParaRPr lang="en-IN" sz="3467" b="1" dirty="0">
              <a:solidFill>
                <a:srgbClr val="FFFF00"/>
              </a:solidFill>
              <a:latin typeface="Times New Roman" panose="02020603050405020304" pitchFamily="18" charset="0"/>
              <a:cs typeface="Times New Roman" panose="02020603050405020304" pitchFamily="18" charset="0"/>
            </a:endParaRPr>
          </a:p>
          <a:p>
            <a:r>
              <a:rPr lang="en-US" sz="3467" b="1" dirty="0">
                <a:solidFill>
                  <a:srgbClr val="FFFF00"/>
                </a:solidFill>
                <a:latin typeface="Times New Roman" panose="02020603050405020304" pitchFamily="18" charset="0"/>
                <a:cs typeface="Times New Roman" panose="02020603050405020304" pitchFamily="18" charset="0"/>
              </a:rPr>
              <a:t>When a gun is fired, its potential </a:t>
            </a:r>
            <a:r>
              <a:rPr lang="en-US" sz="3467" b="1" dirty="0" err="1">
                <a:solidFill>
                  <a:srgbClr val="FFFF00"/>
                </a:solidFill>
                <a:latin typeface="Times New Roman" panose="02020603050405020304" pitchFamily="18" charset="0"/>
                <a:cs typeface="Times New Roman" panose="02020603050405020304" pitchFamily="18" charset="0"/>
              </a:rPr>
              <a:t>potential</a:t>
            </a:r>
            <a:r>
              <a:rPr lang="en-US" sz="3467" b="1" dirty="0">
                <a:solidFill>
                  <a:srgbClr val="FFFF00"/>
                </a:solidFill>
                <a:latin typeface="Times New Roman" panose="02020603050405020304" pitchFamily="18" charset="0"/>
                <a:cs typeface="Times New Roman" panose="02020603050405020304" pitchFamily="18" charset="0"/>
              </a:rPr>
              <a:t> energy is converted into</a:t>
            </a:r>
            <a:endParaRPr lang="en-IN" sz="3467" b="1" dirty="0">
              <a:solidFill>
                <a:srgbClr val="FFFF00"/>
              </a:solidFill>
              <a:latin typeface="Times New Roman" panose="02020603050405020304" pitchFamily="18"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(a) Kinetic energy /</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xfrt</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ÅtkZ</a:t>
            </a:r>
            <a:endParaRPr lang="en-IN" sz="3467" b="1" dirty="0">
              <a:latin typeface="Times New Roman" panose="02020603050405020304" pitchFamily="18"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(b) Mechanical energy /</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kaf</a:t>
            </a:r>
            <a:r>
              <a:rPr lang="en-IN" sz="3467" b="1" dirty="0">
                <a:latin typeface="Kruti Dev 010" pitchFamily="2" charset="0"/>
                <a:cs typeface="Times New Roman" panose="02020603050405020304" pitchFamily="18" charset="0"/>
              </a:rPr>
              <a:t>=d </a:t>
            </a:r>
            <a:r>
              <a:rPr lang="en-IN" sz="3467" b="1" dirty="0" err="1">
                <a:latin typeface="Kruti Dev 010" pitchFamily="2" charset="0"/>
                <a:cs typeface="Times New Roman" panose="02020603050405020304" pitchFamily="18" charset="0"/>
              </a:rPr>
              <a:t>ÅtkZ</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(c) Thermal  energy /</a:t>
            </a:r>
            <a:r>
              <a:rPr lang="en-IN" sz="3467" b="1" dirty="0" err="1">
                <a:latin typeface="Kruti Dev 010" pitchFamily="2" charset="0"/>
                <a:cs typeface="Times New Roman" panose="02020603050405020304" pitchFamily="18" charset="0"/>
              </a:rPr>
              <a:t>Å’eh</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ÅtkZ</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(d) Chemical energy /</a:t>
            </a:r>
            <a:r>
              <a:rPr lang="en-IN" sz="3467" b="1" dirty="0" err="1">
                <a:latin typeface="Kruti Dev 010" pitchFamily="2" charset="0"/>
                <a:cs typeface="Times New Roman" panose="02020603050405020304" pitchFamily="18" charset="0"/>
              </a:rPr>
              <a:t>jklk;fud</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ÅtkZ</a:t>
            </a:r>
            <a:endParaRPr lang="en-IN" sz="3467"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684293501"/>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1634431" y="1127063"/>
            <a:ext cx="9998468" cy="4894225"/>
          </a:xfrm>
          <a:prstGeom prst="rect">
            <a:avLst/>
          </a:prstGeom>
          <a:noFill/>
        </p:spPr>
        <p:txBody>
          <a:bodyPr wrap="square" rtlCol="0">
            <a:spAutoFit/>
          </a:bodyPr>
          <a:lstStyle/>
          <a:p>
            <a:r>
              <a:rPr lang="en-US" sz="3467" b="1" dirty="0">
                <a:solidFill>
                  <a:srgbClr val="FFFF00"/>
                </a:solidFill>
                <a:latin typeface="Kruti Dev 010" pitchFamily="2" charset="0"/>
                <a:cs typeface="Times New Roman" panose="02020603050405020304" pitchFamily="18" charset="0"/>
              </a:rPr>
              <a:t>;</a:t>
            </a:r>
            <a:r>
              <a:rPr lang="en-US" sz="3467" b="1" dirty="0" err="1">
                <a:solidFill>
                  <a:srgbClr val="FFFF00"/>
                </a:solidFill>
                <a:latin typeface="Kruti Dev 010" pitchFamily="2" charset="0"/>
                <a:cs typeface="Times New Roman" panose="02020603050405020304" pitchFamily="18" charset="0"/>
              </a:rPr>
              <a:t>fn</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dksbZ</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yM+dk</a:t>
            </a:r>
            <a:r>
              <a:rPr lang="en-US" sz="3467" b="1" dirty="0">
                <a:solidFill>
                  <a:srgbClr val="FFFF00"/>
                </a:solidFill>
                <a:latin typeface="Kruti Dev 010" pitchFamily="2" charset="0"/>
                <a:cs typeface="Times New Roman" panose="02020603050405020304" pitchFamily="18" charset="0"/>
              </a:rPr>
              <a:t> 4 </a:t>
            </a:r>
            <a:r>
              <a:rPr lang="en-US" sz="3467" b="1" dirty="0" err="1">
                <a:solidFill>
                  <a:srgbClr val="FFFF00"/>
                </a:solidFill>
                <a:latin typeface="Kruti Dev 010" pitchFamily="2" charset="0"/>
                <a:cs typeface="Times New Roman" panose="02020603050405020304" pitchFamily="18" charset="0"/>
              </a:rPr>
              <a:t>feuV</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esa</a:t>
            </a:r>
            <a:r>
              <a:rPr lang="en-US" sz="3467" b="1" dirty="0">
                <a:solidFill>
                  <a:srgbClr val="FFFF00"/>
                </a:solidFill>
                <a:latin typeface="Kruti Dev 010" pitchFamily="2" charset="0"/>
                <a:cs typeface="Times New Roman" panose="02020603050405020304" pitchFamily="18" charset="0"/>
              </a:rPr>
              <a:t> 600 </a:t>
            </a:r>
            <a:r>
              <a:rPr lang="en-US" sz="3467" b="1" dirty="0" err="1">
                <a:solidFill>
                  <a:srgbClr val="FFFF00"/>
                </a:solidFill>
                <a:latin typeface="Kruti Dev 010" pitchFamily="2" charset="0"/>
                <a:cs typeface="Times New Roman" panose="02020603050405020304" pitchFamily="18" charset="0"/>
              </a:rPr>
              <a:t>U;wVu</a:t>
            </a:r>
            <a:r>
              <a:rPr lang="en-US" sz="3467" b="1" dirty="0">
                <a:solidFill>
                  <a:srgbClr val="FFFF00"/>
                </a:solidFill>
                <a:latin typeface="Kruti Dev 010" pitchFamily="2" charset="0"/>
                <a:cs typeface="Times New Roman" panose="02020603050405020304" pitchFamily="18" charset="0"/>
              </a:rPr>
              <a:t> cy 20 </a:t>
            </a:r>
            <a:r>
              <a:rPr lang="en-US" sz="3467" b="1" dirty="0" err="1">
                <a:solidFill>
                  <a:srgbClr val="FFFF00"/>
                </a:solidFill>
                <a:latin typeface="Kruti Dev 010" pitchFamily="2" charset="0"/>
                <a:cs typeface="Times New Roman" panose="02020603050405020304" pitchFamily="18" charset="0"/>
              </a:rPr>
              <a:t>ehVj</a:t>
            </a:r>
            <a:r>
              <a:rPr lang="en-US" sz="3467" b="1" dirty="0">
                <a:solidFill>
                  <a:srgbClr val="FFFF00"/>
                </a:solidFill>
                <a:latin typeface="Kruti Dev 010" pitchFamily="2" charset="0"/>
                <a:cs typeface="Times New Roman" panose="02020603050405020304" pitchFamily="18" charset="0"/>
              </a:rPr>
              <a:t> dh </a:t>
            </a:r>
            <a:r>
              <a:rPr lang="en-US" sz="3467" b="1" dirty="0" err="1">
                <a:solidFill>
                  <a:srgbClr val="FFFF00"/>
                </a:solidFill>
                <a:latin typeface="Kruti Dev 010" pitchFamily="2" charset="0"/>
                <a:cs typeface="Times New Roman" panose="02020603050405020304" pitchFamily="18" charset="0"/>
              </a:rPr>
              <a:t>nwjh</a:t>
            </a:r>
            <a:r>
              <a:rPr lang="en-US" sz="3467" b="1" dirty="0">
                <a:solidFill>
                  <a:srgbClr val="FFFF00"/>
                </a:solidFill>
                <a:latin typeface="Kruti Dev 010" pitchFamily="2" charset="0"/>
                <a:cs typeface="Times New Roman" panose="02020603050405020304" pitchFamily="18" charset="0"/>
              </a:rPr>
              <a:t> r; </a:t>
            </a:r>
            <a:r>
              <a:rPr lang="en-US" sz="3467" b="1" dirty="0" err="1">
                <a:solidFill>
                  <a:srgbClr val="FFFF00"/>
                </a:solidFill>
                <a:latin typeface="Kruti Dev 010" pitchFamily="2" charset="0"/>
                <a:cs typeface="Times New Roman" panose="02020603050405020304" pitchFamily="18" charset="0"/>
              </a:rPr>
              <a:t>djrk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rks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yM+ds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kjk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kir</a:t>
            </a:r>
            <a:r>
              <a:rPr lang="en-US" sz="3467" b="1" dirty="0">
                <a:solidFill>
                  <a:srgbClr val="FFFF00"/>
                </a:solidFill>
                <a:latin typeface="Kruti Dev 010" pitchFamily="2" charset="0"/>
                <a:cs typeface="Times New Roman" panose="02020603050405020304" pitchFamily="18" charset="0"/>
              </a:rPr>
              <a:t> dh “</a:t>
            </a:r>
            <a:r>
              <a:rPr lang="en-US" sz="3467" b="1" dirty="0" err="1">
                <a:solidFill>
                  <a:srgbClr val="FFFF00"/>
                </a:solidFill>
                <a:latin typeface="Kruti Dev 010" pitchFamily="2" charset="0"/>
                <a:cs typeface="Times New Roman" panose="02020603050405020304" pitchFamily="18" charset="0"/>
              </a:rPr>
              <a:t>kfDr</a:t>
            </a:r>
            <a:r>
              <a:rPr lang="en-US" sz="3467" b="1" dirty="0">
                <a:solidFill>
                  <a:srgbClr val="FFFF00"/>
                </a:solidFill>
                <a:latin typeface="Kruti Dev 010" pitchFamily="2" charset="0"/>
                <a:cs typeface="Times New Roman" panose="02020603050405020304" pitchFamily="18" charset="0"/>
              </a:rPr>
              <a:t> dh ek=k </a:t>
            </a:r>
            <a:r>
              <a:rPr lang="en-US" sz="3467" b="1" dirty="0" err="1">
                <a:solidFill>
                  <a:srgbClr val="FFFF00"/>
                </a:solidFill>
                <a:latin typeface="Kruti Dev 010" pitchFamily="2" charset="0"/>
                <a:cs typeface="Times New Roman" panose="02020603050405020304" pitchFamily="18" charset="0"/>
              </a:rPr>
              <a:t>Kkr</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djsaA</a:t>
            </a:r>
            <a:endParaRPr lang="en-IN" sz="3467" b="1" dirty="0">
              <a:solidFill>
                <a:srgbClr val="FFFF00"/>
              </a:solidFill>
              <a:latin typeface="Times New Roman" panose="02020603050405020304" pitchFamily="18" charset="0"/>
              <a:cs typeface="Times New Roman" panose="02020603050405020304" pitchFamily="18" charset="0"/>
            </a:endParaRPr>
          </a:p>
          <a:p>
            <a:r>
              <a:rPr lang="en-US" sz="3467" b="1" dirty="0">
                <a:solidFill>
                  <a:srgbClr val="FFFF00"/>
                </a:solidFill>
                <a:latin typeface="Times New Roman" panose="02020603050405020304" pitchFamily="18" charset="0"/>
                <a:cs typeface="Times New Roman" panose="02020603050405020304" pitchFamily="18" charset="0"/>
              </a:rPr>
              <a:t>If a boy covers a distance of 20 meters with a force of 600 Newton in 4 minutes, then find the amount of power by the boy</a:t>
            </a:r>
            <a:endParaRPr lang="en-IN" sz="3467" b="1" dirty="0">
              <a:solidFill>
                <a:srgbClr val="FFFF00"/>
              </a:solidFill>
              <a:latin typeface="Times New Roman" panose="02020603050405020304" pitchFamily="18"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(a) 50 watts/</a:t>
            </a:r>
            <a:r>
              <a:rPr lang="en-IN" sz="3467" b="1" dirty="0">
                <a:latin typeface="Kruti Dev 010" pitchFamily="2" charset="0"/>
                <a:cs typeface="Times New Roman" panose="02020603050405020304" pitchFamily="18" charset="0"/>
              </a:rPr>
              <a:t>50 </a:t>
            </a:r>
            <a:r>
              <a:rPr lang="en-IN" sz="3467" b="1" dirty="0" err="1">
                <a:latin typeface="Kruti Dev 010" pitchFamily="2" charset="0"/>
                <a:cs typeface="Times New Roman" panose="02020603050405020304" pitchFamily="18" charset="0"/>
              </a:rPr>
              <a:t>okV</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(b) 100 watts/</a:t>
            </a:r>
            <a:r>
              <a:rPr lang="en-IN" sz="3467" b="1" dirty="0">
                <a:latin typeface="Kruti Dev 010" pitchFamily="2" charset="0"/>
                <a:cs typeface="Times New Roman" panose="02020603050405020304" pitchFamily="18" charset="0"/>
              </a:rPr>
              <a:t>100 </a:t>
            </a:r>
            <a:r>
              <a:rPr lang="en-IN" sz="3467" b="1" dirty="0" err="1">
                <a:latin typeface="Kruti Dev 010" pitchFamily="2" charset="0"/>
                <a:cs typeface="Times New Roman" panose="02020603050405020304" pitchFamily="18" charset="0"/>
              </a:rPr>
              <a:t>okV</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(c) 80 watts/</a:t>
            </a:r>
            <a:r>
              <a:rPr lang="en-IN" sz="3467" b="1" dirty="0">
                <a:latin typeface="Kruti Dev 010" pitchFamily="2" charset="0"/>
                <a:cs typeface="Times New Roman" panose="02020603050405020304" pitchFamily="18" charset="0"/>
              </a:rPr>
              <a:t>80 </a:t>
            </a:r>
            <a:r>
              <a:rPr lang="en-IN" sz="3467" b="1" dirty="0" err="1">
                <a:latin typeface="Kruti Dev 010" pitchFamily="2" charset="0"/>
                <a:cs typeface="Times New Roman" panose="02020603050405020304" pitchFamily="18" charset="0"/>
              </a:rPr>
              <a:t>okV</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(d) 25 watts/</a:t>
            </a:r>
            <a:r>
              <a:rPr lang="en-IN" sz="3467" b="1" dirty="0">
                <a:latin typeface="Kruti Dev 010" pitchFamily="2" charset="0"/>
                <a:cs typeface="Times New Roman" panose="02020603050405020304" pitchFamily="18" charset="0"/>
              </a:rPr>
              <a:t>25  </a:t>
            </a:r>
            <a:r>
              <a:rPr lang="en-IN" sz="3467" b="1" dirty="0" err="1">
                <a:latin typeface="Kruti Dev 010" pitchFamily="2" charset="0"/>
                <a:cs typeface="Times New Roman" panose="02020603050405020304" pitchFamily="18" charset="0"/>
              </a:rPr>
              <a:t>okV</a:t>
            </a:r>
            <a:endParaRPr lang="en-IN" sz="3467"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3081760254"/>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1523749" y="1019078"/>
            <a:ext cx="10753195" cy="4360681"/>
          </a:xfrm>
          <a:prstGeom prst="rect">
            <a:avLst/>
          </a:prstGeom>
          <a:noFill/>
        </p:spPr>
        <p:txBody>
          <a:bodyPr wrap="square" rtlCol="0">
            <a:spAutoFit/>
          </a:bodyPr>
          <a:lstStyle/>
          <a:p>
            <a:r>
              <a:rPr lang="en-US" sz="3467" b="1" dirty="0">
                <a:solidFill>
                  <a:srgbClr val="FFFF00"/>
                </a:solidFill>
                <a:latin typeface="Kruti Dev 010" pitchFamily="2" charset="0"/>
                <a:cs typeface="Times New Roman" panose="02020603050405020304" pitchFamily="18" charset="0"/>
              </a:rPr>
              <a:t>,d [</a:t>
            </a:r>
            <a:r>
              <a:rPr lang="en-US" sz="3467" b="1" dirty="0" err="1">
                <a:solidFill>
                  <a:srgbClr val="FFFF00"/>
                </a:solidFill>
                <a:latin typeface="Kruti Dev 010" pitchFamily="2" charset="0"/>
                <a:cs typeface="Times New Roman" panose="02020603050405020304" pitchFamily="18" charset="0"/>
              </a:rPr>
              <a:t>khpsa</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gq</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kuq’k</a:t>
            </a:r>
            <a:r>
              <a:rPr lang="en-US" sz="3467" b="1" dirty="0">
                <a:solidFill>
                  <a:srgbClr val="FFFF00"/>
                </a:solidFill>
                <a:latin typeface="Kruti Dev 010" pitchFamily="2" charset="0"/>
                <a:cs typeface="Times New Roman" panose="02020603050405020304" pitchFamily="18" charset="0"/>
              </a:rPr>
              <a:t> ls </a:t>
            </a:r>
            <a:r>
              <a:rPr lang="en-US" sz="3467" b="1" dirty="0" err="1">
                <a:solidFill>
                  <a:srgbClr val="FFFF00"/>
                </a:solidFill>
                <a:latin typeface="Kruti Dev 010" pitchFamily="2" charset="0"/>
                <a:cs typeface="Times New Roman" panose="02020603050405020304" pitchFamily="18" charset="0"/>
              </a:rPr>
              <a:t>rhj</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NksM+rs</a:t>
            </a:r>
            <a:r>
              <a:rPr lang="en-US" sz="3467" b="1" dirty="0">
                <a:solidFill>
                  <a:srgbClr val="FFFF00"/>
                </a:solidFill>
                <a:latin typeface="Kruti Dev 010" pitchFamily="2" charset="0"/>
                <a:cs typeface="Times New Roman" panose="02020603050405020304" pitchFamily="18" charset="0"/>
              </a:rPr>
              <a:t> le;] /</a:t>
            </a:r>
            <a:r>
              <a:rPr lang="en-US" sz="3467" b="1" dirty="0" err="1">
                <a:solidFill>
                  <a:srgbClr val="FFFF00"/>
                </a:solidFill>
                <a:latin typeface="Kruti Dev 010" pitchFamily="2" charset="0"/>
                <a:cs typeface="Times New Roman" panose="02020603050405020304" pitchFamily="18" charset="0"/>
              </a:rPr>
              <a:t>kuq’k</a:t>
            </a:r>
            <a:r>
              <a:rPr lang="en-US" sz="3467" b="1" dirty="0">
                <a:solidFill>
                  <a:srgbClr val="FFFF00"/>
                </a:solidFill>
                <a:latin typeface="Kruti Dev 010" pitchFamily="2" charset="0"/>
                <a:cs typeface="Times New Roman" panose="02020603050405020304" pitchFamily="18" charset="0"/>
              </a:rPr>
              <a:t> dh </a:t>
            </a:r>
            <a:r>
              <a:rPr lang="en-US" sz="3467" b="1" dirty="0" err="1">
                <a:solidFill>
                  <a:srgbClr val="FFFF00"/>
                </a:solidFill>
                <a:latin typeface="Kruti Dev 010" pitchFamily="2" charset="0"/>
                <a:cs typeface="Times New Roman" panose="02020603050405020304" pitchFamily="18" charset="0"/>
              </a:rPr>
              <a:t>fLFkfrt</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ÅtkZ</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fdlesa</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cny</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tkrh</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t>
            </a:r>
            <a:endParaRPr lang="en-IN" sz="3467" b="1" dirty="0">
              <a:solidFill>
                <a:srgbClr val="FFFF00"/>
              </a:solidFill>
              <a:latin typeface="Times New Roman" panose="02020603050405020304" pitchFamily="18" charset="0"/>
              <a:cs typeface="Times New Roman" panose="02020603050405020304" pitchFamily="18" charset="0"/>
            </a:endParaRPr>
          </a:p>
          <a:p>
            <a:r>
              <a:rPr lang="en-US" sz="3467" b="1" dirty="0">
                <a:solidFill>
                  <a:srgbClr val="FFFF00"/>
                </a:solidFill>
                <a:latin typeface="Times New Roman" panose="02020603050405020304" pitchFamily="18" charset="0"/>
                <a:cs typeface="Times New Roman" panose="02020603050405020304" pitchFamily="18" charset="0"/>
              </a:rPr>
              <a:t>When releasing an arrow from a drawn bow, the potential energy of the bow turns into </a:t>
            </a:r>
            <a:endParaRPr lang="en-IN" sz="3467" b="1" dirty="0">
              <a:solidFill>
                <a:srgbClr val="FFFF00"/>
              </a:solidFill>
              <a:latin typeface="Times New Roman" panose="02020603050405020304" pitchFamily="18"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(a) Chemical energy /</a:t>
            </a:r>
            <a:r>
              <a:rPr lang="en-IN" sz="3467" b="1" dirty="0" err="1">
                <a:latin typeface="Kruti Dev 010" pitchFamily="2" charset="0"/>
                <a:cs typeface="Times New Roman" panose="02020603050405020304" pitchFamily="18" charset="0"/>
              </a:rPr>
              <a:t>jklk;fud</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ÅtkZ</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(b) Kinetic energy /</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xfrt</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ÅtkZ</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(c)Sound energy /</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ofu</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ÅtkZ</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(d) Thermal  energy /</a:t>
            </a:r>
            <a:r>
              <a:rPr lang="en-IN" sz="3467" b="1" dirty="0" err="1">
                <a:latin typeface="Kruti Dev 010" pitchFamily="2" charset="0"/>
                <a:cs typeface="Times New Roman" panose="02020603050405020304" pitchFamily="18" charset="0"/>
              </a:rPr>
              <a:t>Å’eh</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ÅtkZ</a:t>
            </a:r>
            <a:endParaRPr lang="en-IN" sz="3467"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122376135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568707" y="970025"/>
                <a:ext cx="11054585" cy="4917949"/>
              </a:xfrm>
              <a:prstGeom prst="rect">
                <a:avLst/>
              </a:prstGeom>
              <a:noFill/>
            </p:spPr>
            <p:txBody>
              <a:bodyPr wrap="square" rtlCol="0">
                <a:spAutoFit/>
              </a:bodyPr>
              <a:lstStyle/>
              <a:p>
                <a:r>
                  <a:rPr lang="en-US" sz="3467" b="1" dirty="0">
                    <a:solidFill>
                      <a:srgbClr val="FFFF00"/>
                    </a:solidFill>
                    <a:latin typeface="Kruti Dev 010" pitchFamily="2" charset="0"/>
                    <a:cs typeface="Times New Roman" panose="02020603050405020304" pitchFamily="18" charset="0"/>
                  </a:rPr>
                  <a:t>,d </a:t>
                </a:r>
                <a:r>
                  <a:rPr lang="en-US" sz="3467" b="1" dirty="0" err="1">
                    <a:solidFill>
                      <a:srgbClr val="FFFF00"/>
                    </a:solidFill>
                    <a:latin typeface="Kruti Dev 010" pitchFamily="2" charset="0"/>
                    <a:cs typeface="Times New Roman" panose="02020603050405020304" pitchFamily="18" charset="0"/>
                  </a:rPr>
                  <a:t>eksckby</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dks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fdlh</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ckyduh</a:t>
                </a:r>
                <a:r>
                  <a:rPr lang="en-US" sz="3467" b="1" dirty="0">
                    <a:solidFill>
                      <a:srgbClr val="FFFF00"/>
                    </a:solidFill>
                    <a:latin typeface="Kruti Dev 010" pitchFamily="2" charset="0"/>
                    <a:cs typeface="Times New Roman" panose="02020603050405020304" pitchFamily="18" charset="0"/>
                  </a:rPr>
                  <a:t> ls </a:t>
                </a:r>
                <a:r>
                  <a:rPr lang="en-US" sz="3467" b="1" dirty="0" err="1">
                    <a:solidFill>
                      <a:srgbClr val="FFFF00"/>
                    </a:solidFill>
                    <a:latin typeface="Kruti Dev 010" pitchFamily="2" charset="0"/>
                    <a:cs typeface="Times New Roman" panose="02020603050405020304" pitchFamily="18" charset="0"/>
                  </a:rPr>
                  <a:t>fxjk;k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x;kA</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fn</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eksckby</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Qksu</a:t>
                </a:r>
                <a:r>
                  <a:rPr lang="en-US" sz="3467" b="1" dirty="0">
                    <a:solidFill>
                      <a:srgbClr val="FFFF00"/>
                    </a:solidFill>
                    <a:latin typeface="Kruti Dev 010" pitchFamily="2" charset="0"/>
                    <a:cs typeface="Times New Roman" panose="02020603050405020304" pitchFamily="18" charset="0"/>
                  </a:rPr>
                  <a:t> dk </a:t>
                </a:r>
                <a:r>
                  <a:rPr lang="en-US" sz="3467" b="1" dirty="0" err="1">
                    <a:solidFill>
                      <a:srgbClr val="FFFF00"/>
                    </a:solidFill>
                    <a:latin typeface="Kruti Dev 010" pitchFamily="2" charset="0"/>
                    <a:cs typeface="Times New Roman" panose="02020603050405020304" pitchFamily="18" charset="0"/>
                  </a:rPr>
                  <a:t>nzO;eku</a:t>
                </a:r>
                <a:r>
                  <a:rPr lang="en-US" sz="3467" b="1" dirty="0">
                    <a:solidFill>
                      <a:srgbClr val="FFFF00"/>
                    </a:solidFill>
                    <a:latin typeface="Kruti Dev 010" pitchFamily="2" charset="0"/>
                    <a:cs typeface="Times New Roman" panose="02020603050405020304" pitchFamily="18" charset="0"/>
                  </a:rPr>
                  <a:t> 0-5 </a:t>
                </a:r>
                <a:r>
                  <a:rPr lang="en-US" sz="3467" b="1" dirty="0" err="1">
                    <a:solidFill>
                      <a:srgbClr val="FFFF00"/>
                    </a:solidFill>
                    <a:latin typeface="Kruti Dev 010" pitchFamily="2" charset="0"/>
                    <a:cs typeface="Times New Roman" panose="02020603050405020304" pitchFamily="18" charset="0"/>
                  </a:rPr>
                  <a:t>fdxzk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vkSj</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eksckby</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Qksu</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dks</a:t>
                </a:r>
                <a:r>
                  <a:rPr lang="en-US" sz="3467" b="1" dirty="0">
                    <a:solidFill>
                      <a:srgbClr val="FFFF00"/>
                    </a:solidFill>
                    <a:latin typeface="Kruti Dev 010" pitchFamily="2" charset="0"/>
                    <a:cs typeface="Times New Roman" panose="02020603050405020304" pitchFamily="18" charset="0"/>
                  </a:rPr>
                  <a:t> 100 </a:t>
                </a:r>
                <a:r>
                  <a:rPr lang="en-US" sz="3467" b="1" dirty="0" err="1">
                    <a:solidFill>
                      <a:srgbClr val="FFFF00"/>
                    </a:solidFill>
                    <a:latin typeface="Kruti Dev 010" pitchFamily="2" charset="0"/>
                    <a:cs typeface="Times New Roman" panose="02020603050405020304" pitchFamily="18" charset="0"/>
                  </a:rPr>
                  <a:t>ehVj</a:t>
                </a:r>
                <a:r>
                  <a:rPr lang="en-US" sz="3467" b="1" dirty="0">
                    <a:solidFill>
                      <a:srgbClr val="FFFF00"/>
                    </a:solidFill>
                    <a:latin typeface="Kruti Dev 010" pitchFamily="2" charset="0"/>
                    <a:cs typeface="Times New Roman" panose="02020603050405020304" pitchFamily="18" charset="0"/>
                  </a:rPr>
                  <a:t> dh </a:t>
                </a:r>
                <a:r>
                  <a:rPr lang="en-US" sz="3467" b="1" dirty="0" err="1">
                    <a:solidFill>
                      <a:srgbClr val="FFFF00"/>
                    </a:solidFill>
                    <a:latin typeface="Kruti Dev 010" pitchFamily="2" charset="0"/>
                    <a:cs typeface="Times New Roman" panose="02020603050405020304" pitchFamily="18" charset="0"/>
                  </a:rPr>
                  <a:t>Å¡pkbZ</a:t>
                </a:r>
                <a:r>
                  <a:rPr lang="en-US" sz="3467" b="1" dirty="0">
                    <a:solidFill>
                      <a:srgbClr val="FFFF00"/>
                    </a:solidFill>
                    <a:latin typeface="Kruti Dev 010" pitchFamily="2" charset="0"/>
                    <a:cs typeface="Times New Roman" panose="02020603050405020304" pitchFamily="18" charset="0"/>
                  </a:rPr>
                  <a:t> ls </a:t>
                </a:r>
                <a:r>
                  <a:rPr lang="en-US" sz="3467" b="1" dirty="0" err="1">
                    <a:solidFill>
                      <a:srgbClr val="FFFF00"/>
                    </a:solidFill>
                    <a:latin typeface="Kruti Dev 010" pitchFamily="2" charset="0"/>
                    <a:cs typeface="Times New Roman" panose="02020603050405020304" pitchFamily="18" charset="0"/>
                  </a:rPr>
                  <a:t>fxjk;k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x;k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a:t>
                </a:r>
                <a:r>
                  <a:rPr lang="en-US" sz="3467" b="1" dirty="0">
                    <a:solidFill>
                      <a:srgbClr val="FFFF00"/>
                    </a:solidFill>
                    <a:latin typeface="Kruti Dev 010" pitchFamily="2" charset="0"/>
                    <a:cs typeface="Times New Roman" panose="02020603050405020304" pitchFamily="18" charset="0"/>
                  </a:rPr>
                  <a:t> </a:t>
                </a:r>
                <a14:m>
                  <m:oMath xmlns:m="http://schemas.openxmlformats.org/officeDocument/2006/math">
                    <m:r>
                      <a:rPr lang="en-US" sz="3467" b="1" i="1">
                        <a:solidFill>
                          <a:srgbClr val="FFFF00"/>
                        </a:solidFill>
                        <a:latin typeface="Cambria Math"/>
                        <a:cs typeface="Times New Roman" panose="02020603050405020304" pitchFamily="18" charset="0"/>
                      </a:rPr>
                      <m:t>𝒈</m:t>
                    </m:r>
                    <m:r>
                      <a:rPr lang="en-US" sz="3467" b="1" i="1">
                        <a:solidFill>
                          <a:srgbClr val="FFFF00"/>
                        </a:solidFill>
                        <a:latin typeface="Cambria Math"/>
                        <a:cs typeface="Times New Roman" panose="02020603050405020304" pitchFamily="18" charset="0"/>
                      </a:rPr>
                      <m:t>=</m:t>
                    </m:r>
                    <m:r>
                      <a:rPr lang="en-US" sz="3467" b="1" i="1">
                        <a:solidFill>
                          <a:srgbClr val="FFFF00"/>
                        </a:solidFill>
                        <a:latin typeface="Cambria Math"/>
                        <a:cs typeface="Times New Roman" panose="02020603050405020304" pitchFamily="18" charset="0"/>
                      </a:rPr>
                      <m:t>𝟏𝟎</m:t>
                    </m:r>
                    <m:r>
                      <a:rPr lang="en-US" sz="3467" b="1" i="1">
                        <a:solidFill>
                          <a:srgbClr val="FFFF00"/>
                        </a:solidFill>
                        <a:latin typeface="Cambria Math"/>
                        <a:cs typeface="Times New Roman" panose="02020603050405020304" pitchFamily="18" charset="0"/>
                      </a:rPr>
                      <m:t>𝒎</m:t>
                    </m:r>
                    <m:r>
                      <a:rPr lang="en-US" sz="3467" b="1" i="1">
                        <a:solidFill>
                          <a:srgbClr val="FFFF00"/>
                        </a:solidFill>
                        <a:latin typeface="Cambria Math"/>
                        <a:cs typeface="Times New Roman" panose="02020603050405020304" pitchFamily="18" charset="0"/>
                      </a:rPr>
                      <m:t>/</m:t>
                    </m:r>
                    <m:sSup>
                      <m:sSupPr>
                        <m:ctrlPr>
                          <a:rPr lang="en-US" sz="3467" b="1" i="1">
                            <a:solidFill>
                              <a:srgbClr val="FFFF00"/>
                            </a:solidFill>
                            <a:latin typeface="Cambria Math" panose="02040503050406030204" pitchFamily="18" charset="0"/>
                            <a:cs typeface="Times New Roman" panose="02020603050405020304" pitchFamily="18" charset="0"/>
                          </a:rPr>
                        </m:ctrlPr>
                      </m:sSupPr>
                      <m:e>
                        <m:r>
                          <a:rPr lang="en-US" sz="3467" b="1" i="1">
                            <a:solidFill>
                              <a:srgbClr val="FFFF00"/>
                            </a:solidFill>
                            <a:latin typeface="Cambria Math"/>
                            <a:cs typeface="Times New Roman" panose="02020603050405020304" pitchFamily="18" charset="0"/>
                          </a:rPr>
                          <m:t>𝒔</m:t>
                        </m:r>
                      </m:e>
                      <m:sup>
                        <m:r>
                          <a:rPr lang="en-US" sz="3467" b="1" i="1">
                            <a:solidFill>
                              <a:srgbClr val="FFFF00"/>
                            </a:solidFill>
                            <a:latin typeface="Cambria Math"/>
                            <a:cs typeface="Times New Roman" panose="02020603050405020304" pitchFamily="18" charset="0"/>
                          </a:rPr>
                          <m:t>𝟐</m:t>
                        </m:r>
                      </m:sup>
                    </m:sSup>
                  </m:oMath>
                </a14:m>
                <a:r>
                  <a:rPr lang="en-IN" sz="3467" b="1" dirty="0">
                    <a:solidFill>
                      <a:srgbClr val="FFFF00"/>
                    </a:solidFill>
                    <a:latin typeface="Times New Roman" panose="02020603050405020304" pitchFamily="18"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rks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eksckby</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Qksu</a:t>
                </a:r>
                <a:r>
                  <a:rPr lang="en-US" sz="3467" b="1" dirty="0">
                    <a:solidFill>
                      <a:srgbClr val="FFFF00"/>
                    </a:solidFill>
                    <a:latin typeface="Kruti Dev 010" pitchFamily="2" charset="0"/>
                    <a:cs typeface="Times New Roman" panose="02020603050405020304" pitchFamily="18" charset="0"/>
                  </a:rPr>
                  <a:t>  dh </a:t>
                </a:r>
                <a:r>
                  <a:rPr lang="en-US" sz="3467" b="1" dirty="0" err="1">
                    <a:solidFill>
                      <a:srgbClr val="FFFF00"/>
                    </a:solidFill>
                    <a:latin typeface="Kruti Dev 010" pitchFamily="2" charset="0"/>
                    <a:cs typeface="Times New Roman" panose="02020603050405020304" pitchFamily="18" charset="0"/>
                  </a:rPr>
                  <a:t>fLFkfrt</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ÅtkZ</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a:t>
                </a:r>
                <a:endParaRPr lang="en-IN" sz="3467" b="1" dirty="0">
                  <a:solidFill>
                    <a:srgbClr val="FFFF00"/>
                  </a:solidFill>
                  <a:latin typeface="Times New Roman" panose="02020603050405020304" pitchFamily="18" charset="0"/>
                  <a:cs typeface="Times New Roman" panose="02020603050405020304" pitchFamily="18" charset="0"/>
                </a:endParaRPr>
              </a:p>
              <a:p>
                <a:r>
                  <a:rPr lang="en-US" sz="3467" b="1" dirty="0">
                    <a:solidFill>
                      <a:srgbClr val="FFFF00"/>
                    </a:solidFill>
                    <a:latin typeface="Times New Roman" panose="02020603050405020304" pitchFamily="18" charset="0"/>
                    <a:cs typeface="Times New Roman" panose="02020603050405020304" pitchFamily="18" charset="0"/>
                  </a:rPr>
                  <a:t>A mobile phone was dropped from a balcony. If the mass of the mobile phone is 0.5 kg and the mobile phone is dropped from a height of 100 m. g= </a:t>
                </a:r>
                <a14:m>
                  <m:oMath xmlns:m="http://schemas.openxmlformats.org/officeDocument/2006/math">
                    <m:r>
                      <a:rPr lang="en-US" sz="3467" b="1" i="1">
                        <a:solidFill>
                          <a:srgbClr val="FFFF00"/>
                        </a:solidFill>
                        <a:latin typeface="Cambria Math"/>
                        <a:cs typeface="Times New Roman" panose="02020603050405020304" pitchFamily="18" charset="0"/>
                      </a:rPr>
                      <m:t>𝟏𝟎</m:t>
                    </m:r>
                    <m:r>
                      <a:rPr lang="en-US" sz="3467" b="1" i="1">
                        <a:solidFill>
                          <a:srgbClr val="FFFF00"/>
                        </a:solidFill>
                        <a:latin typeface="Cambria Math"/>
                        <a:cs typeface="Times New Roman" panose="02020603050405020304" pitchFamily="18" charset="0"/>
                      </a:rPr>
                      <m:t> </m:t>
                    </m:r>
                    <m:r>
                      <a:rPr lang="en-US" sz="3467" b="1" i="1">
                        <a:solidFill>
                          <a:srgbClr val="FFFF00"/>
                        </a:solidFill>
                        <a:latin typeface="Cambria Math"/>
                        <a:cs typeface="Times New Roman" panose="02020603050405020304" pitchFamily="18" charset="0"/>
                      </a:rPr>
                      <m:t>𝒎</m:t>
                    </m:r>
                    <m:r>
                      <a:rPr lang="en-US" sz="3467" b="1" i="1">
                        <a:solidFill>
                          <a:srgbClr val="FFFF00"/>
                        </a:solidFill>
                        <a:latin typeface="Cambria Math"/>
                        <a:cs typeface="Times New Roman" panose="02020603050405020304" pitchFamily="18" charset="0"/>
                      </a:rPr>
                      <m:t>/</m:t>
                    </m:r>
                    <m:sSup>
                      <m:sSupPr>
                        <m:ctrlPr>
                          <a:rPr lang="en-US" sz="3467" b="1" i="1">
                            <a:solidFill>
                              <a:srgbClr val="FFFF00"/>
                            </a:solidFill>
                            <a:latin typeface="Cambria Math" panose="02040503050406030204" pitchFamily="18" charset="0"/>
                            <a:cs typeface="Times New Roman" panose="02020603050405020304" pitchFamily="18" charset="0"/>
                          </a:rPr>
                        </m:ctrlPr>
                      </m:sSupPr>
                      <m:e>
                        <m:r>
                          <a:rPr lang="en-US" sz="3467" b="1" i="1">
                            <a:solidFill>
                              <a:srgbClr val="FFFF00"/>
                            </a:solidFill>
                            <a:latin typeface="Cambria Math"/>
                            <a:cs typeface="Times New Roman" panose="02020603050405020304" pitchFamily="18" charset="0"/>
                          </a:rPr>
                          <m:t>𝒔</m:t>
                        </m:r>
                      </m:e>
                      <m:sup>
                        <m:r>
                          <a:rPr lang="en-US" sz="3467" b="1" i="1">
                            <a:solidFill>
                              <a:srgbClr val="FFFF00"/>
                            </a:solidFill>
                            <a:latin typeface="Cambria Math"/>
                            <a:cs typeface="Times New Roman" panose="02020603050405020304" pitchFamily="18" charset="0"/>
                          </a:rPr>
                          <m:t>𝟐</m:t>
                        </m:r>
                      </m:sup>
                    </m:sSup>
                  </m:oMath>
                </a14:m>
                <a:r>
                  <a:rPr lang="en-IN" sz="3467" b="1" dirty="0">
                    <a:solidFill>
                      <a:srgbClr val="FFFF00"/>
                    </a:solidFill>
                    <a:latin typeface="Times New Roman" panose="02020603050405020304" pitchFamily="18" charset="0"/>
                    <a:cs typeface="Times New Roman" panose="02020603050405020304" pitchFamily="18" charset="0"/>
                  </a:rPr>
                  <a:t>, then the potential energy of the  mobile phone is………</a:t>
                </a:r>
              </a:p>
              <a:p>
                <a:r>
                  <a:rPr lang="en-IN" sz="3467" b="1" dirty="0">
                    <a:latin typeface="Times New Roman" panose="02020603050405020304" pitchFamily="18" charset="0"/>
                    <a:cs typeface="Times New Roman" panose="02020603050405020304" pitchFamily="18" charset="0"/>
                  </a:rPr>
                  <a:t>(a) 5,000 J</a:t>
                </a:r>
                <a:r>
                  <a:rPr lang="en-IN" sz="3467" b="1" dirty="0">
                    <a:latin typeface="Kruti Dev 010" pitchFamily="2" charset="0"/>
                    <a:cs typeface="Times New Roman" panose="02020603050405020304" pitchFamily="18" charset="0"/>
                  </a:rPr>
                  <a:t>		            </a:t>
                </a:r>
                <a:r>
                  <a:rPr lang="en-IN" sz="3467" b="1" dirty="0">
                    <a:latin typeface="Times New Roman" panose="02020603050405020304" pitchFamily="18" charset="0"/>
                    <a:cs typeface="Times New Roman" panose="02020603050405020304" pitchFamily="18" charset="0"/>
                  </a:rPr>
                  <a:t>(b) 5 J</a:t>
                </a:r>
              </a:p>
              <a:p>
                <a:r>
                  <a:rPr lang="en-IN" sz="3467" b="1" dirty="0">
                    <a:latin typeface="Times New Roman" panose="02020603050405020304" pitchFamily="18" charset="0"/>
                    <a:cs typeface="Times New Roman" panose="02020603050405020304" pitchFamily="18" charset="0"/>
                  </a:rPr>
                  <a:t>(c) 50 J		                           (d) 500 J</a:t>
                </a:r>
                <a:endParaRPr lang="en-IN" sz="3467" b="1" dirty="0">
                  <a:latin typeface="Kruti Dev 010" pitchFamily="2"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68707" y="970025"/>
                <a:ext cx="11054585" cy="4917949"/>
              </a:xfrm>
              <a:prstGeom prst="rect">
                <a:avLst/>
              </a:prstGeom>
              <a:blipFill>
                <a:blip r:embed="rId2"/>
                <a:stretch>
                  <a:fillRect l="-1544" t="-1735" r="-386" b="-3098"/>
                </a:stretch>
              </a:blipFill>
            </p:spPr>
            <p:txBody>
              <a:bodyPr/>
              <a:lstStyle/>
              <a:p>
                <a:r>
                  <a:rPr lang="en-US">
                    <a:noFill/>
                  </a:rPr>
                  <a:t> </a:t>
                </a:r>
              </a:p>
            </p:txBody>
          </p:sp>
        </mc:Fallback>
      </mc:AlternateContent>
    </p:spTree>
    <p:extLst>
      <p:ext uri="{BB962C8B-B14F-4D97-AF65-F5344CB8AC3E}">
        <p14:creationId xmlns:p14="http://schemas.microsoft.com/office/powerpoint/2010/main" val="3688780661"/>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1820383" y="1248659"/>
            <a:ext cx="9902457" cy="4360681"/>
          </a:xfrm>
          <a:prstGeom prst="rect">
            <a:avLst/>
          </a:prstGeom>
          <a:noFill/>
        </p:spPr>
        <p:txBody>
          <a:bodyPr wrap="square" rtlCol="0">
            <a:spAutoFit/>
          </a:bodyPr>
          <a:lstStyle/>
          <a:p>
            <a:r>
              <a:rPr lang="en-US" sz="3467" b="1" dirty="0">
                <a:solidFill>
                  <a:srgbClr val="FFFF00"/>
                </a:solidFill>
                <a:latin typeface="Kruti Dev 010" pitchFamily="2" charset="0"/>
                <a:cs typeface="Times New Roman" panose="02020603050405020304" pitchFamily="18" charset="0"/>
              </a:rPr>
              <a:t>,d </a:t>
            </a:r>
            <a:r>
              <a:rPr lang="en-US" sz="3467" b="1" dirty="0" err="1">
                <a:solidFill>
                  <a:srgbClr val="FFFF00"/>
                </a:solidFill>
                <a:latin typeface="Kruti Dev 010" pitchFamily="2" charset="0"/>
                <a:cs typeface="Times New Roman" panose="02020603050405020304" pitchFamily="18" charset="0"/>
              </a:rPr>
              <a:t>yM+dk</a:t>
            </a:r>
            <a:r>
              <a:rPr lang="en-US" sz="3467" b="1" dirty="0">
                <a:solidFill>
                  <a:srgbClr val="FFFF00"/>
                </a:solidFill>
                <a:latin typeface="Kruti Dev 010" pitchFamily="2" charset="0"/>
                <a:cs typeface="Times New Roman" panose="02020603050405020304" pitchFamily="18" charset="0"/>
              </a:rPr>
              <a:t> 120 </a:t>
            </a:r>
            <a:r>
              <a:rPr lang="en-US" sz="3467" b="1" dirty="0" err="1">
                <a:solidFill>
                  <a:srgbClr val="FFFF00"/>
                </a:solidFill>
                <a:latin typeface="Kruti Dev 010" pitchFamily="2" charset="0"/>
                <a:cs typeface="Times New Roman" panose="02020603050405020304" pitchFamily="18" charset="0"/>
              </a:rPr>
              <a:t>U;wVu</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Hkkj</a:t>
            </a:r>
            <a:r>
              <a:rPr lang="en-US" sz="3467" b="1" dirty="0">
                <a:solidFill>
                  <a:srgbClr val="FFFF00"/>
                </a:solidFill>
                <a:latin typeface="Kruti Dev 010" pitchFamily="2" charset="0"/>
                <a:cs typeface="Times New Roman" panose="02020603050405020304" pitchFamily="18" charset="0"/>
              </a:rPr>
              <a:t> ds ,d </a:t>
            </a:r>
            <a:r>
              <a:rPr lang="en-US" sz="3467" b="1" dirty="0" err="1">
                <a:solidFill>
                  <a:srgbClr val="FFFF00"/>
                </a:solidFill>
                <a:latin typeface="Kruti Dev 010" pitchFamily="2" charset="0"/>
                <a:cs typeface="Times New Roman" panose="02020603050405020304" pitchFamily="18" charset="0"/>
              </a:rPr>
              <a:t>cDls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dks</a:t>
            </a:r>
            <a:r>
              <a:rPr lang="en-US" sz="3467" b="1" dirty="0">
                <a:solidFill>
                  <a:srgbClr val="FFFF00"/>
                </a:solidFill>
                <a:latin typeface="Kruti Dev 010" pitchFamily="2" charset="0"/>
                <a:cs typeface="Times New Roman" panose="02020603050405020304" pitchFamily="18" charset="0"/>
              </a:rPr>
              <a:t> 2 </a:t>
            </a:r>
            <a:r>
              <a:rPr lang="en-US" sz="3467" b="1" dirty="0" err="1">
                <a:solidFill>
                  <a:srgbClr val="FFFF00"/>
                </a:solidFill>
                <a:latin typeface="Kruti Dev 010" pitchFamily="2" charset="0"/>
                <a:cs typeface="Times New Roman" panose="02020603050405020304" pitchFamily="18" charset="0"/>
              </a:rPr>
              <a:t>EkhVj</a:t>
            </a:r>
            <a:r>
              <a:rPr lang="en-US" sz="3467" b="1" dirty="0">
                <a:solidFill>
                  <a:srgbClr val="FFFF00"/>
                </a:solidFill>
                <a:latin typeface="Kruti Dev 010" pitchFamily="2" charset="0"/>
                <a:cs typeface="Times New Roman" panose="02020603050405020304" pitchFamily="18" charset="0"/>
              </a:rPr>
              <a:t> dh </a:t>
            </a:r>
            <a:r>
              <a:rPr lang="en-US" sz="3467" b="1" dirty="0" err="1">
                <a:solidFill>
                  <a:srgbClr val="FFFF00"/>
                </a:solidFill>
                <a:latin typeface="Kruti Dev 010" pitchFamily="2" charset="0"/>
                <a:cs typeface="Times New Roman" panose="02020603050405020304" pitchFamily="18" charset="0"/>
              </a:rPr>
              <a:t>Å¡pkbZ</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rd</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mBkrk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mlds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kjk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fd;k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dk;Z</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fdruk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t>
            </a:r>
            <a:r>
              <a:rPr lang="en-US" sz="3467" b="1" dirty="0">
                <a:solidFill>
                  <a:srgbClr val="FFFF00"/>
                </a:solidFill>
                <a:latin typeface="Kruti Dev 010" pitchFamily="2" charset="0"/>
                <a:cs typeface="Times New Roman" panose="02020603050405020304" pitchFamily="18" charset="0"/>
              </a:rPr>
              <a:t>\</a:t>
            </a:r>
            <a:endParaRPr lang="en-IN" sz="3467" b="1" dirty="0">
              <a:solidFill>
                <a:srgbClr val="FFFF00"/>
              </a:solidFill>
              <a:latin typeface="Times New Roman" panose="02020603050405020304" pitchFamily="18" charset="0"/>
              <a:cs typeface="Times New Roman" panose="02020603050405020304" pitchFamily="18" charset="0"/>
            </a:endParaRPr>
          </a:p>
          <a:p>
            <a:r>
              <a:rPr lang="en-US" sz="3467" b="1" dirty="0">
                <a:solidFill>
                  <a:srgbClr val="FFFF00"/>
                </a:solidFill>
                <a:latin typeface="Times New Roman" panose="02020603050405020304" pitchFamily="18" charset="0"/>
                <a:cs typeface="Times New Roman" panose="02020603050405020304" pitchFamily="18" charset="0"/>
              </a:rPr>
              <a:t>A boy lifts a box weighing 120 Newton to a height of 2m. What is the work done by him?</a:t>
            </a:r>
            <a:endParaRPr lang="en-IN" sz="3467" b="1" dirty="0">
              <a:solidFill>
                <a:srgbClr val="FFFF00"/>
              </a:solidFill>
              <a:latin typeface="Times New Roman" panose="02020603050405020304" pitchFamily="18" charset="0"/>
              <a:cs typeface="Times New Roman" panose="02020603050405020304" pitchFamily="18" charset="0"/>
            </a:endParaRPr>
          </a:p>
          <a:p>
            <a:pPr marL="685783" indent="-685783">
              <a:buAutoNum type="alphaLcParenBoth"/>
            </a:pPr>
            <a:r>
              <a:rPr lang="en-IN" sz="3467" b="1" dirty="0">
                <a:latin typeface="Times New Roman" panose="02020603050405020304" pitchFamily="18" charset="0"/>
                <a:cs typeface="Times New Roman" panose="02020603050405020304" pitchFamily="18" charset="0"/>
              </a:rPr>
              <a:t>60 joules/</a:t>
            </a:r>
            <a:r>
              <a:rPr lang="en-IN" sz="3467" b="1" dirty="0">
                <a:latin typeface="Kruti Dev 010" pitchFamily="2" charset="0"/>
                <a:cs typeface="Times New Roman" panose="02020603050405020304" pitchFamily="18" charset="0"/>
              </a:rPr>
              <a:t>60 </a:t>
            </a:r>
            <a:r>
              <a:rPr lang="en-IN" sz="3467" b="1" dirty="0" err="1">
                <a:latin typeface="Kruti Dev 010" pitchFamily="2" charset="0"/>
                <a:cs typeface="Times New Roman" panose="02020603050405020304" pitchFamily="18" charset="0"/>
              </a:rPr>
              <a:t>twYk</a:t>
            </a:r>
            <a:r>
              <a:rPr lang="en-IN" sz="3467" b="1" dirty="0">
                <a:latin typeface="Kruti Dev 010" pitchFamily="2" charset="0"/>
                <a:cs typeface="Times New Roman" panose="02020603050405020304" pitchFamily="18" charset="0"/>
              </a:rPr>
              <a:t>	    </a:t>
            </a:r>
          </a:p>
          <a:p>
            <a:r>
              <a:rPr lang="en-IN" sz="3467" b="1" dirty="0">
                <a:latin typeface="Times New Roman" panose="02020603050405020304" pitchFamily="18" charset="0"/>
                <a:cs typeface="Times New Roman" panose="02020603050405020304" pitchFamily="18" charset="0"/>
              </a:rPr>
              <a:t>(b) 120 joules/</a:t>
            </a:r>
            <a:r>
              <a:rPr lang="en-IN" sz="3467" b="1" dirty="0">
                <a:latin typeface="Kruti Dev 010" pitchFamily="2" charset="0"/>
                <a:cs typeface="Times New Roman" panose="02020603050405020304" pitchFamily="18" charset="0"/>
              </a:rPr>
              <a:t>120 </a:t>
            </a:r>
            <a:r>
              <a:rPr lang="en-IN" sz="3467" b="1" dirty="0" err="1">
                <a:latin typeface="Kruti Dev 010" pitchFamily="2" charset="0"/>
                <a:cs typeface="Times New Roman" panose="02020603050405020304" pitchFamily="18" charset="0"/>
              </a:rPr>
              <a:t>twYk</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(c) 240 joules/</a:t>
            </a:r>
            <a:r>
              <a:rPr lang="en-IN" sz="3467" b="1" dirty="0">
                <a:latin typeface="Kruti Dev 010" pitchFamily="2" charset="0"/>
                <a:cs typeface="Times New Roman" panose="02020603050405020304" pitchFamily="18" charset="0"/>
              </a:rPr>
              <a:t>240 </a:t>
            </a:r>
            <a:r>
              <a:rPr lang="en-IN" sz="3467" b="1" dirty="0" err="1">
                <a:latin typeface="Kruti Dev 010" pitchFamily="2" charset="0"/>
                <a:cs typeface="Times New Roman" panose="02020603050405020304" pitchFamily="18" charset="0"/>
              </a:rPr>
              <a:t>twYk</a:t>
            </a:r>
            <a:r>
              <a:rPr lang="en-IN" sz="3467" b="1" dirty="0">
                <a:latin typeface="Kruti Dev 010" pitchFamily="2" charset="0"/>
                <a:cs typeface="Times New Roman" panose="02020603050405020304" pitchFamily="18" charset="0"/>
              </a:rPr>
              <a:t>	  </a:t>
            </a:r>
          </a:p>
          <a:p>
            <a:r>
              <a:rPr lang="en-IN" sz="3467" b="1" dirty="0">
                <a:latin typeface="Times New Roman" panose="02020603050405020304" pitchFamily="18" charset="0"/>
                <a:cs typeface="Times New Roman" panose="02020603050405020304" pitchFamily="18" charset="0"/>
              </a:rPr>
              <a:t>(d) 50 joules/</a:t>
            </a:r>
            <a:r>
              <a:rPr lang="en-IN" sz="3467" b="1" dirty="0">
                <a:latin typeface="Kruti Dev 010" pitchFamily="2" charset="0"/>
                <a:cs typeface="Times New Roman" panose="02020603050405020304" pitchFamily="18" charset="0"/>
              </a:rPr>
              <a:t>50 </a:t>
            </a:r>
            <a:r>
              <a:rPr lang="en-IN" sz="3467" b="1" dirty="0" err="1">
                <a:latin typeface="Kruti Dev 010" pitchFamily="2" charset="0"/>
                <a:cs typeface="Times New Roman" panose="02020603050405020304" pitchFamily="18" charset="0"/>
              </a:rPr>
              <a:t>twYk</a:t>
            </a:r>
            <a:endParaRPr lang="en-IN" sz="3467"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3724064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06BAFD-3605-1DC3-6406-8101B75469A3}"/>
              </a:ext>
            </a:extLst>
          </p:cNvPr>
          <p:cNvSpPr txBox="1"/>
          <p:nvPr/>
        </p:nvSpPr>
        <p:spPr>
          <a:xfrm>
            <a:off x="2841691" y="1029224"/>
            <a:ext cx="7870300" cy="5693866"/>
          </a:xfrm>
          <a:prstGeom prst="rect">
            <a:avLst/>
          </a:prstGeom>
          <a:noFill/>
        </p:spPr>
        <p:txBody>
          <a:bodyPr wrap="square">
            <a:spAutoFit/>
          </a:bodyPr>
          <a:lstStyle/>
          <a:p>
            <a:r>
              <a:rPr lang="en-US" sz="2600" b="1" dirty="0">
                <a:solidFill>
                  <a:srgbClr val="FFFF00"/>
                </a:solidFill>
                <a:latin typeface="Bookman Old Style" panose="02050604050505020204" pitchFamily="18" charset="0"/>
              </a:rPr>
              <a:t>Temperature can be expressed as derived quantity in terms of</a:t>
            </a:r>
            <a:endParaRPr lang="en-US" sz="2600" b="1" i="0" u="none" strike="noStrike" baseline="0" dirty="0">
              <a:solidFill>
                <a:srgbClr val="FFFF00"/>
              </a:solidFill>
              <a:latin typeface="Bookman Old Style" panose="02050604050505020204" pitchFamily="18" charset="0"/>
            </a:endParaRPr>
          </a:p>
          <a:p>
            <a:r>
              <a:rPr lang="en-US" sz="2600" b="1" i="0" u="none" strike="noStrike" baseline="0" dirty="0">
                <a:solidFill>
                  <a:srgbClr val="FFFF00"/>
                </a:solidFill>
                <a:latin typeface="Bookman Old Style" panose="02050604050505020204" pitchFamily="18" charset="0"/>
              </a:rPr>
              <a:t>(a)	length and mass	</a:t>
            </a:r>
          </a:p>
          <a:p>
            <a:r>
              <a:rPr lang="en-US" sz="2600" b="1" i="0" u="none" strike="noStrike" baseline="0" dirty="0">
                <a:solidFill>
                  <a:srgbClr val="FFFF00"/>
                </a:solidFill>
                <a:latin typeface="Bookman Old Style" panose="02050604050505020204" pitchFamily="18" charset="0"/>
              </a:rPr>
              <a:t>(b) mass and time</a:t>
            </a:r>
          </a:p>
          <a:p>
            <a:pPr marL="514350" indent="-514350">
              <a:buAutoNum type="alphaLcParenBoth" startAt="3"/>
            </a:pPr>
            <a:r>
              <a:rPr lang="en-US" sz="2600" b="1" i="0" u="none" strike="noStrike" baseline="0" dirty="0">
                <a:solidFill>
                  <a:srgbClr val="FFFF00"/>
                </a:solidFill>
                <a:latin typeface="Bookman Old Style" panose="02050604050505020204" pitchFamily="18" charset="0"/>
              </a:rPr>
              <a:t>length, mass and time	</a:t>
            </a:r>
          </a:p>
          <a:p>
            <a:r>
              <a:rPr lang="en-US" sz="2600" b="1" i="0" u="none" strike="noStrike" baseline="0" dirty="0">
                <a:solidFill>
                  <a:srgbClr val="FFFF00"/>
                </a:solidFill>
                <a:latin typeface="Bookman Old Style" panose="02050604050505020204" pitchFamily="18" charset="0"/>
              </a:rPr>
              <a:t>(d) None of these</a:t>
            </a:r>
          </a:p>
          <a:p>
            <a:endParaRPr lang="en-US" sz="2600" b="1" i="0" u="none" strike="noStrike" baseline="0" dirty="0">
              <a:solidFill>
                <a:srgbClr val="FFFF00"/>
              </a:solidFill>
              <a:latin typeface="Bookman Old Style" panose="02050604050505020204" pitchFamily="18" charset="0"/>
            </a:endParaRPr>
          </a:p>
          <a:p>
            <a:r>
              <a:rPr lang="hi-IN" sz="2600" b="1" dirty="0">
                <a:latin typeface="Bookman Old Style" panose="02050604050505020204" pitchFamily="18" charset="0"/>
              </a:rPr>
              <a:t>तापमान के संदर्भ में व्युत्पन्न मात्रा के रूप में व्यक्त किया जा सकता है
(</a:t>
            </a:r>
            <a:r>
              <a:rPr lang="en-US" sz="2600" b="1" dirty="0">
                <a:latin typeface="Bookman Old Style" panose="02050604050505020204" pitchFamily="18" charset="0"/>
              </a:rPr>
              <a:t>a) </a:t>
            </a:r>
            <a:r>
              <a:rPr lang="hi-IN" sz="2600" b="1" dirty="0">
                <a:latin typeface="Bookman Old Style" panose="02050604050505020204" pitchFamily="18" charset="0"/>
              </a:rPr>
              <a:t>लंबाई और द्रव्यमान	
(</a:t>
            </a:r>
            <a:r>
              <a:rPr lang="en-US" sz="2600" b="1" dirty="0">
                <a:latin typeface="Bookman Old Style" panose="02050604050505020204" pitchFamily="18" charset="0"/>
              </a:rPr>
              <a:t>b) </a:t>
            </a:r>
            <a:r>
              <a:rPr lang="hi-IN" sz="2600" b="1" dirty="0">
                <a:latin typeface="Bookman Old Style" panose="02050604050505020204" pitchFamily="18" charset="0"/>
              </a:rPr>
              <a:t>द्रव्यमान और समय
</a:t>
            </a:r>
            <a:r>
              <a:rPr lang="en-US" sz="2600" b="1" dirty="0">
                <a:latin typeface="Bookman Old Style" panose="02050604050505020204" pitchFamily="18" charset="0"/>
              </a:rPr>
              <a:t>(c) </a:t>
            </a:r>
            <a:r>
              <a:rPr lang="hi-IN" sz="2600" b="1" dirty="0">
                <a:latin typeface="Bookman Old Style" panose="02050604050505020204" pitchFamily="18" charset="0"/>
              </a:rPr>
              <a:t>द्रव्यमान और समय	
(</a:t>
            </a:r>
            <a:r>
              <a:rPr lang="en-US" sz="2600" b="1" dirty="0">
                <a:latin typeface="Bookman Old Style" panose="02050604050505020204" pitchFamily="18" charset="0"/>
              </a:rPr>
              <a:t>d) </a:t>
            </a:r>
            <a:r>
              <a:rPr lang="hi-IN" sz="2600" b="1" dirty="0">
                <a:latin typeface="Bookman Old Style" panose="02050604050505020204" pitchFamily="18" charset="0"/>
              </a:rPr>
              <a:t>इनमें से कोई नहीं
</a:t>
            </a:r>
            <a:endParaRPr lang="en-US" sz="2600" b="1" dirty="0">
              <a:latin typeface="Bookman Old Style" panose="02050604050505020204" pitchFamily="18" charset="0"/>
            </a:endParaRPr>
          </a:p>
        </p:txBody>
      </p:sp>
    </p:spTree>
    <p:extLst>
      <p:ext uri="{BB962C8B-B14F-4D97-AF65-F5344CB8AC3E}">
        <p14:creationId xmlns:p14="http://schemas.microsoft.com/office/powerpoint/2010/main" val="2006886290"/>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219634" y="1034067"/>
            <a:ext cx="11752732" cy="4360681"/>
          </a:xfrm>
          <a:prstGeom prst="rect">
            <a:avLst/>
          </a:prstGeom>
          <a:noFill/>
        </p:spPr>
        <p:txBody>
          <a:bodyPr wrap="square" rtlCol="0">
            <a:spAutoFit/>
          </a:bodyPr>
          <a:lstStyle/>
          <a:p>
            <a:r>
              <a:rPr lang="en-US" sz="3467" b="1" dirty="0">
                <a:solidFill>
                  <a:srgbClr val="FFFF00"/>
                </a:solidFill>
                <a:latin typeface="Kruti Dev 010" pitchFamily="2" charset="0"/>
                <a:cs typeface="Times New Roman" panose="02020603050405020304" pitchFamily="18" charset="0"/>
              </a:rPr>
              <a:t>9800 </a:t>
            </a:r>
            <a:r>
              <a:rPr lang="en-US" sz="3467" b="1" dirty="0" err="1">
                <a:solidFill>
                  <a:srgbClr val="FFFF00"/>
                </a:solidFill>
                <a:latin typeface="Kruti Dev 010" pitchFamily="2" charset="0"/>
                <a:cs typeface="Times New Roman" panose="02020603050405020304" pitchFamily="18" charset="0"/>
              </a:rPr>
              <a:t>twy</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ÅtkZ</a:t>
            </a:r>
            <a:r>
              <a:rPr lang="en-US" sz="3467" b="1" dirty="0">
                <a:solidFill>
                  <a:srgbClr val="FFFF00"/>
                </a:solidFill>
                <a:latin typeface="Kruti Dev 010" pitchFamily="2" charset="0"/>
                <a:cs typeface="Times New Roman" panose="02020603050405020304" pitchFamily="18" charset="0"/>
              </a:rPr>
              <a:t> 80fdyksxzke ds </a:t>
            </a:r>
            <a:r>
              <a:rPr lang="en-US" sz="3467" b="1" dirty="0" err="1">
                <a:solidFill>
                  <a:srgbClr val="FFFF00"/>
                </a:solidFill>
                <a:latin typeface="Kruti Dev 010" pitchFamily="2" charset="0"/>
                <a:cs typeface="Times New Roman" panose="02020603050405020304" pitchFamily="18" charset="0"/>
              </a:rPr>
              <a:t>Hkkj</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dks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mBkus</a:t>
            </a:r>
            <a:r>
              <a:rPr lang="en-US" sz="3467" b="1" dirty="0">
                <a:solidFill>
                  <a:srgbClr val="FFFF00"/>
                </a:solidFill>
                <a:latin typeface="Kruti Dev 010" pitchFamily="2" charset="0"/>
                <a:cs typeface="Times New Roman" panose="02020603050405020304" pitchFamily="18" charset="0"/>
              </a:rPr>
              <a:t> ds </a:t>
            </a:r>
            <a:r>
              <a:rPr lang="en-US" sz="3467" b="1" dirty="0" err="1">
                <a:solidFill>
                  <a:srgbClr val="FFFF00"/>
                </a:solidFill>
                <a:latin typeface="Kruti Dev 010" pitchFamily="2" charset="0"/>
                <a:cs typeface="Times New Roman" panose="02020603050405020304" pitchFamily="18" charset="0"/>
              </a:rPr>
              <a:t>fy</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kPkZ</a:t>
            </a:r>
            <a:r>
              <a:rPr lang="en-US" sz="3467" b="1" dirty="0">
                <a:solidFill>
                  <a:srgbClr val="FFFF00"/>
                </a:solidFill>
                <a:latin typeface="Kruti Dev 010" pitchFamily="2" charset="0"/>
                <a:cs typeface="Times New Roman" panose="02020603050405020304" pitchFamily="18" charset="0"/>
              </a:rPr>
              <a:t> dh </a:t>
            </a:r>
            <a:r>
              <a:rPr lang="en-US" sz="3467" b="1" dirty="0" err="1">
                <a:solidFill>
                  <a:srgbClr val="FFFF00"/>
                </a:solidFill>
                <a:latin typeface="Kruti Dev 010" pitchFamily="2" charset="0"/>
                <a:cs typeface="Times New Roman" panose="02020603050405020304" pitchFamily="18" charset="0"/>
              </a:rPr>
              <a:t>xbZ</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FkhA</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nzO;eku</a:t>
            </a:r>
            <a:r>
              <a:rPr lang="en-US" sz="3467" b="1" dirty="0">
                <a:solidFill>
                  <a:srgbClr val="FFFF00"/>
                </a:solidFill>
                <a:latin typeface="Kruti Dev 010" pitchFamily="2" charset="0"/>
                <a:cs typeface="Times New Roman" panose="02020603050405020304" pitchFamily="18" charset="0"/>
              </a:rPr>
              <a:t> ------- dh </a:t>
            </a:r>
            <a:r>
              <a:rPr lang="en-US" sz="3467" b="1" dirty="0" err="1">
                <a:solidFill>
                  <a:srgbClr val="FFFF00"/>
                </a:solidFill>
                <a:latin typeface="Kruti Dev 010" pitchFamily="2" charset="0"/>
                <a:cs typeface="Times New Roman" panose="02020603050405020304" pitchFamily="18" charset="0"/>
              </a:rPr>
              <a:t>Å¡pkbZ</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rd</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mBkrk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x;k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Fkk</a:t>
            </a:r>
            <a:r>
              <a:rPr lang="en-US" sz="3467" b="1" dirty="0">
                <a:solidFill>
                  <a:srgbClr val="FFFF00"/>
                </a:solidFill>
                <a:latin typeface="Kruti Dev 010" pitchFamily="2" charset="0"/>
                <a:cs typeface="Times New Roman" panose="02020603050405020304" pitchFamily="18" charset="0"/>
              </a:rPr>
              <a:t> </a:t>
            </a:r>
            <a:endParaRPr lang="en-IN" sz="3467" b="1" dirty="0">
              <a:solidFill>
                <a:srgbClr val="FFFF00"/>
              </a:solidFill>
              <a:latin typeface="Times New Roman" panose="02020603050405020304" pitchFamily="18" charset="0"/>
              <a:cs typeface="Times New Roman" panose="02020603050405020304" pitchFamily="18" charset="0"/>
            </a:endParaRPr>
          </a:p>
          <a:p>
            <a:r>
              <a:rPr lang="en-US" sz="3467" b="1" dirty="0">
                <a:solidFill>
                  <a:srgbClr val="FFFF00"/>
                </a:solidFill>
                <a:latin typeface="Times New Roman" panose="02020603050405020304" pitchFamily="18" charset="0"/>
                <a:cs typeface="Times New Roman" panose="02020603050405020304" pitchFamily="18" charset="0"/>
              </a:rPr>
              <a:t>9800 joules of energy was spend to lift a load of 80 kg. the mass was raised to a height of </a:t>
            </a:r>
            <a:endParaRPr lang="en-IN" sz="3467" b="1" dirty="0">
              <a:solidFill>
                <a:srgbClr val="FFFF00"/>
              </a:solidFill>
              <a:latin typeface="Times New Roman" panose="02020603050405020304" pitchFamily="18" charset="0"/>
              <a:cs typeface="Times New Roman" panose="02020603050405020304" pitchFamily="18" charset="0"/>
            </a:endParaRPr>
          </a:p>
          <a:p>
            <a:pPr marL="685783" indent="-685783">
              <a:buAutoNum type="alphaLcParenBoth"/>
            </a:pPr>
            <a:r>
              <a:rPr lang="en-IN" sz="3467" b="1" dirty="0">
                <a:latin typeface="Times New Roman" panose="02020603050405020304" pitchFamily="18" charset="0"/>
                <a:cs typeface="Times New Roman" panose="02020603050405020304" pitchFamily="18" charset="0"/>
              </a:rPr>
              <a:t>15.0 meters /</a:t>
            </a:r>
            <a:r>
              <a:rPr lang="en-IN" sz="3467" b="1" dirty="0">
                <a:latin typeface="Kruti Dev 010" pitchFamily="2" charset="0"/>
                <a:cs typeface="Times New Roman" panose="02020603050405020304" pitchFamily="18" charset="0"/>
              </a:rPr>
              <a:t>15-0 </a:t>
            </a:r>
            <a:r>
              <a:rPr lang="en-IN" sz="3467" b="1" dirty="0" err="1">
                <a:latin typeface="Kruti Dev 010" pitchFamily="2" charset="0"/>
                <a:cs typeface="Times New Roman" panose="02020603050405020304" pitchFamily="18" charset="0"/>
              </a:rPr>
              <a:t>ehVj</a:t>
            </a:r>
            <a:r>
              <a:rPr lang="en-IN" sz="3467" b="1" dirty="0">
                <a:latin typeface="Kruti Dev 010" pitchFamily="2" charset="0"/>
                <a:cs typeface="Times New Roman" panose="02020603050405020304" pitchFamily="18" charset="0"/>
              </a:rPr>
              <a:t>	    </a:t>
            </a:r>
          </a:p>
          <a:p>
            <a:r>
              <a:rPr lang="en-IN" sz="3467" b="1" dirty="0">
                <a:latin typeface="Times New Roman" panose="02020603050405020304" pitchFamily="18" charset="0"/>
                <a:cs typeface="Times New Roman" panose="02020603050405020304" pitchFamily="18" charset="0"/>
              </a:rPr>
              <a:t>(b) 10.5 meters /</a:t>
            </a:r>
            <a:r>
              <a:rPr lang="en-IN" sz="3467" b="1" dirty="0">
                <a:latin typeface="Kruti Dev 010" pitchFamily="2" charset="0"/>
                <a:cs typeface="Times New Roman" panose="02020603050405020304" pitchFamily="18" charset="0"/>
              </a:rPr>
              <a:t>10-5 </a:t>
            </a:r>
            <a:r>
              <a:rPr lang="en-IN" sz="3467" b="1" dirty="0" err="1">
                <a:latin typeface="Kruti Dev 010" pitchFamily="2" charset="0"/>
                <a:cs typeface="Times New Roman" panose="02020603050405020304" pitchFamily="18" charset="0"/>
              </a:rPr>
              <a:t>ehVj</a:t>
            </a:r>
            <a:r>
              <a:rPr lang="en-IN" sz="3467" b="1" dirty="0">
                <a:latin typeface="Kruti Dev 010" pitchFamily="2" charset="0"/>
                <a:cs typeface="Times New Roman" panose="02020603050405020304" pitchFamily="18" charset="0"/>
              </a:rPr>
              <a:t>	 </a:t>
            </a:r>
          </a:p>
          <a:p>
            <a:r>
              <a:rPr lang="en-IN" sz="3467" b="1" dirty="0">
                <a:latin typeface="Times New Roman" panose="02020603050405020304" pitchFamily="18" charset="0"/>
                <a:cs typeface="Times New Roman" panose="02020603050405020304" pitchFamily="18" charset="0"/>
              </a:rPr>
              <a:t>(c) 12.2 meters /</a:t>
            </a:r>
            <a:r>
              <a:rPr lang="en-IN" sz="3467" b="1" dirty="0">
                <a:latin typeface="Kruti Dev 010" pitchFamily="2" charset="0"/>
                <a:cs typeface="Times New Roman" panose="02020603050405020304" pitchFamily="18" charset="0"/>
              </a:rPr>
              <a:t>12-2 </a:t>
            </a:r>
            <a:r>
              <a:rPr lang="en-IN" sz="3467" b="1" dirty="0" err="1">
                <a:latin typeface="Kruti Dev 010" pitchFamily="2" charset="0"/>
                <a:cs typeface="Times New Roman" panose="02020603050405020304" pitchFamily="18" charset="0"/>
              </a:rPr>
              <a:t>ehVj</a:t>
            </a:r>
            <a:r>
              <a:rPr lang="en-IN" sz="3467" b="1" dirty="0">
                <a:latin typeface="Kruti Dev 010" pitchFamily="2" charset="0"/>
                <a:cs typeface="Times New Roman" panose="02020603050405020304" pitchFamily="18" charset="0"/>
              </a:rPr>
              <a:t>		  </a:t>
            </a:r>
          </a:p>
          <a:p>
            <a:r>
              <a:rPr lang="en-IN" sz="3467" b="1" dirty="0">
                <a:latin typeface="Times New Roman" panose="02020603050405020304" pitchFamily="18" charset="0"/>
                <a:cs typeface="Times New Roman" panose="02020603050405020304" pitchFamily="18" charset="0"/>
              </a:rPr>
              <a:t>(d) 22.5 meters /</a:t>
            </a:r>
            <a:r>
              <a:rPr lang="en-IN" sz="3467" b="1" dirty="0">
                <a:latin typeface="Kruti Dev 010" pitchFamily="2" charset="0"/>
                <a:cs typeface="Times New Roman" panose="02020603050405020304" pitchFamily="18" charset="0"/>
              </a:rPr>
              <a:t>22-5 </a:t>
            </a:r>
            <a:r>
              <a:rPr lang="en-IN" sz="3467" b="1" dirty="0" err="1">
                <a:latin typeface="Kruti Dev 010" pitchFamily="2" charset="0"/>
                <a:cs typeface="Times New Roman" panose="02020603050405020304" pitchFamily="18" charset="0"/>
              </a:rPr>
              <a:t>ehVj</a:t>
            </a:r>
            <a:r>
              <a:rPr lang="en-IN" sz="3467" b="1" dirty="0">
                <a:latin typeface="Kruti Dev 010" pitchFamily="2" charset="0"/>
                <a:cs typeface="Times New Roman" panose="02020603050405020304" pitchFamily="18" charset="0"/>
              </a:rPr>
              <a:t>	</a:t>
            </a:r>
          </a:p>
        </p:txBody>
      </p:sp>
    </p:spTree>
    <p:extLst>
      <p:ext uri="{BB962C8B-B14F-4D97-AF65-F5344CB8AC3E}">
        <p14:creationId xmlns:p14="http://schemas.microsoft.com/office/powerpoint/2010/main" val="3016604445"/>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580186" y="989096"/>
            <a:ext cx="11112142" cy="4360681"/>
          </a:xfrm>
          <a:prstGeom prst="rect">
            <a:avLst/>
          </a:prstGeom>
          <a:noFill/>
        </p:spPr>
        <p:txBody>
          <a:bodyPr wrap="square" rtlCol="0">
            <a:spAutoFit/>
          </a:bodyPr>
          <a:lstStyle/>
          <a:p>
            <a:r>
              <a:rPr lang="en-US" sz="3467" b="1" dirty="0" err="1">
                <a:solidFill>
                  <a:srgbClr val="FFFF00"/>
                </a:solidFill>
                <a:latin typeface="Kruti Dev 010" pitchFamily="2" charset="0"/>
                <a:cs typeface="Times New Roman" panose="02020603050405020304" pitchFamily="18" charset="0"/>
              </a:rPr>
              <a:t>fdlh</a:t>
            </a:r>
            <a:r>
              <a:rPr lang="en-US" sz="3467" b="1" dirty="0">
                <a:solidFill>
                  <a:srgbClr val="FFFF00"/>
                </a:solidFill>
                <a:latin typeface="Kruti Dev 010" pitchFamily="2" charset="0"/>
                <a:cs typeface="Times New Roman" panose="02020603050405020304" pitchFamily="18" charset="0"/>
              </a:rPr>
              <a:t> 100 </a:t>
            </a:r>
            <a:r>
              <a:rPr lang="en-US" sz="3467" b="1" dirty="0" err="1">
                <a:solidFill>
                  <a:srgbClr val="FFFF00"/>
                </a:solidFill>
                <a:latin typeface="Kruti Dev 010" pitchFamily="2" charset="0"/>
                <a:cs typeface="Times New Roman" panose="02020603050405020304" pitchFamily="18" charset="0"/>
              </a:rPr>
              <a:t>okV</a:t>
            </a:r>
            <a:r>
              <a:rPr lang="en-US" sz="3467" b="1" dirty="0">
                <a:solidFill>
                  <a:srgbClr val="FFFF00"/>
                </a:solidFill>
                <a:latin typeface="Kruti Dev 010" pitchFamily="2" charset="0"/>
                <a:cs typeface="Times New Roman" panose="02020603050405020304" pitchFamily="18" charset="0"/>
              </a:rPr>
              <a:t> ds </a:t>
            </a:r>
            <a:r>
              <a:rPr lang="en-US" sz="3467" b="1" dirty="0" err="1">
                <a:solidFill>
                  <a:srgbClr val="FFFF00"/>
                </a:solidFill>
                <a:latin typeface="Kruti Dev 010" pitchFamily="2" charset="0"/>
                <a:cs typeface="Times New Roman" panose="02020603050405020304" pitchFamily="18" charset="0"/>
              </a:rPr>
              <a:t>cYc</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dks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izfrfnu</a:t>
            </a:r>
            <a:r>
              <a:rPr lang="en-US" sz="3467" b="1" dirty="0">
                <a:solidFill>
                  <a:srgbClr val="FFFF00"/>
                </a:solidFill>
                <a:latin typeface="Kruti Dev 010" pitchFamily="2" charset="0"/>
                <a:cs typeface="Times New Roman" panose="02020603050405020304" pitchFamily="18" charset="0"/>
              </a:rPr>
              <a:t> 5 ?</a:t>
            </a:r>
            <a:r>
              <a:rPr lang="en-US" sz="3467" b="1" dirty="0" err="1">
                <a:solidFill>
                  <a:srgbClr val="FFFF00"/>
                </a:solidFill>
                <a:latin typeface="Kruti Dev 010" pitchFamily="2" charset="0"/>
                <a:cs typeface="Times New Roman" panose="02020603050405020304" pitchFamily="18" charset="0"/>
              </a:rPr>
              <a:t>k.Vs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mi;ksx</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fd;k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tkrk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a:t>
            </a:r>
            <a:r>
              <a:rPr lang="en-US" sz="3467" b="1" dirty="0">
                <a:solidFill>
                  <a:srgbClr val="FFFF00"/>
                </a:solidFill>
                <a:latin typeface="Kruti Dev 010" pitchFamily="2" charset="0"/>
                <a:cs typeface="Times New Roman" panose="02020603050405020304" pitchFamily="18" charset="0"/>
              </a:rPr>
              <a:t> 3 </a:t>
            </a:r>
            <a:r>
              <a:rPr lang="en-US" sz="3467" b="1" dirty="0" err="1">
                <a:solidFill>
                  <a:srgbClr val="FFFF00"/>
                </a:solidFill>
                <a:latin typeface="Kruti Dev 010" pitchFamily="2" charset="0"/>
                <a:cs typeface="Times New Roman" panose="02020603050405020304" pitchFamily="18" charset="0"/>
              </a:rPr>
              <a:t>fnuksa</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esa</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cYc</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kjk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fdruh</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ÅtkZ</a:t>
            </a:r>
            <a:r>
              <a:rPr lang="en-US" sz="3467" b="1" dirty="0">
                <a:solidFill>
                  <a:srgbClr val="FFFF00"/>
                </a:solidFill>
                <a:latin typeface="Kruti Dev 010" pitchFamily="2" charset="0"/>
                <a:cs typeface="Times New Roman" panose="02020603050405020304" pitchFamily="18" charset="0"/>
              </a:rPr>
              <a:t> dh [</a:t>
            </a:r>
            <a:r>
              <a:rPr lang="en-US" sz="3467" b="1" dirty="0" err="1">
                <a:solidFill>
                  <a:srgbClr val="FFFF00"/>
                </a:solidFill>
                <a:latin typeface="Kruti Dev 010" pitchFamily="2" charset="0"/>
                <a:cs typeface="Times New Roman" panose="02020603050405020304" pitchFamily="18" charset="0"/>
              </a:rPr>
              <a:t>kir</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gksxh</a:t>
            </a:r>
            <a:r>
              <a:rPr lang="en-US" sz="3467" b="1" dirty="0">
                <a:solidFill>
                  <a:srgbClr val="FFFF00"/>
                </a:solidFill>
                <a:latin typeface="Kruti Dev 010" pitchFamily="2" charset="0"/>
                <a:cs typeface="Times New Roman" panose="02020603050405020304" pitchFamily="18" charset="0"/>
              </a:rPr>
              <a:t>\</a:t>
            </a:r>
            <a:endParaRPr lang="en-IN" sz="3467" b="1" dirty="0">
              <a:solidFill>
                <a:srgbClr val="FFFF00"/>
              </a:solidFill>
              <a:latin typeface="Times New Roman" panose="02020603050405020304" pitchFamily="18" charset="0"/>
              <a:cs typeface="Times New Roman" panose="02020603050405020304" pitchFamily="18" charset="0"/>
            </a:endParaRPr>
          </a:p>
          <a:p>
            <a:r>
              <a:rPr lang="en-US" sz="3467" b="1" dirty="0">
                <a:solidFill>
                  <a:srgbClr val="FFFF00"/>
                </a:solidFill>
                <a:latin typeface="Times New Roman" panose="02020603050405020304" pitchFamily="18" charset="0"/>
                <a:cs typeface="Times New Roman" panose="02020603050405020304" pitchFamily="18" charset="0"/>
              </a:rPr>
              <a:t>A 100 watt bulb is used for 5 hours a day . How much energy will be consumed by the bulb in 3 days?</a:t>
            </a:r>
            <a:endParaRPr lang="en-IN" sz="3467" b="1" dirty="0">
              <a:solidFill>
                <a:srgbClr val="FFFF00"/>
              </a:solidFill>
              <a:latin typeface="Times New Roman" panose="02020603050405020304" pitchFamily="18" charset="0"/>
              <a:cs typeface="Times New Roman" panose="02020603050405020304" pitchFamily="18" charset="0"/>
            </a:endParaRPr>
          </a:p>
          <a:p>
            <a:pPr marL="685783" indent="-685783">
              <a:buAutoNum type="alphaLcParenBoth"/>
            </a:pPr>
            <a:r>
              <a:rPr lang="en-IN" sz="3467" b="1" dirty="0">
                <a:latin typeface="Times New Roman" panose="02020603050405020304" pitchFamily="18" charset="0"/>
                <a:cs typeface="Times New Roman" panose="02020603050405020304" pitchFamily="18" charset="0"/>
              </a:rPr>
              <a:t>5.0 units /</a:t>
            </a:r>
            <a:r>
              <a:rPr lang="en-IN" sz="3467" b="1" dirty="0">
                <a:latin typeface="Kruti Dev 010" pitchFamily="2" charset="0"/>
                <a:cs typeface="Times New Roman" panose="02020603050405020304" pitchFamily="18" charset="0"/>
              </a:rPr>
              <a:t>5-0 ;</a:t>
            </a:r>
            <a:r>
              <a:rPr lang="en-IN" sz="3467" b="1" dirty="0" err="1">
                <a:latin typeface="Kruti Dev 010" pitchFamily="2" charset="0"/>
                <a:cs typeface="Times New Roman" panose="02020603050405020304" pitchFamily="18" charset="0"/>
              </a:rPr>
              <a:t>wfuV</a:t>
            </a:r>
            <a:r>
              <a:rPr lang="en-IN" sz="3467" b="1" dirty="0">
                <a:latin typeface="Kruti Dev 010" pitchFamily="2" charset="0"/>
                <a:cs typeface="Times New Roman" panose="02020603050405020304" pitchFamily="18" charset="0"/>
              </a:rPr>
              <a:t>	    </a:t>
            </a:r>
          </a:p>
          <a:p>
            <a:r>
              <a:rPr lang="en-IN" sz="3467" b="1" dirty="0">
                <a:latin typeface="Times New Roman" panose="02020603050405020304" pitchFamily="18" charset="0"/>
                <a:cs typeface="Times New Roman" panose="02020603050405020304" pitchFamily="18" charset="0"/>
              </a:rPr>
              <a:t>(b) 1.5 units /</a:t>
            </a:r>
            <a:r>
              <a:rPr lang="en-IN" sz="3467" b="1" dirty="0">
                <a:latin typeface="Kruti Dev 010" pitchFamily="2" charset="0"/>
                <a:cs typeface="Times New Roman" panose="02020603050405020304" pitchFamily="18" charset="0"/>
              </a:rPr>
              <a:t>10-5 ;</a:t>
            </a:r>
            <a:r>
              <a:rPr lang="en-IN" sz="3467" b="1" dirty="0" err="1">
                <a:latin typeface="Kruti Dev 010" pitchFamily="2" charset="0"/>
                <a:cs typeface="Times New Roman" panose="02020603050405020304" pitchFamily="18" charset="0"/>
              </a:rPr>
              <a:t>wfuV</a:t>
            </a:r>
            <a:r>
              <a:rPr lang="en-IN" sz="3467" b="1" dirty="0">
                <a:latin typeface="Kruti Dev 010" pitchFamily="2" charset="0"/>
                <a:cs typeface="Times New Roman" panose="02020603050405020304" pitchFamily="18" charset="0"/>
              </a:rPr>
              <a:t> 	 </a:t>
            </a:r>
          </a:p>
          <a:p>
            <a:r>
              <a:rPr lang="en-IN" sz="3467" b="1" dirty="0">
                <a:latin typeface="Times New Roman" panose="02020603050405020304" pitchFamily="18" charset="0"/>
                <a:cs typeface="Times New Roman" panose="02020603050405020304" pitchFamily="18" charset="0"/>
              </a:rPr>
              <a:t>(c) 1.0 units /</a:t>
            </a:r>
            <a:r>
              <a:rPr lang="en-IN" sz="3467" b="1" dirty="0">
                <a:latin typeface="Kruti Dev 010" pitchFamily="2" charset="0"/>
                <a:cs typeface="Times New Roman" panose="02020603050405020304" pitchFamily="18" charset="0"/>
              </a:rPr>
              <a:t>1-0 ;</a:t>
            </a:r>
            <a:r>
              <a:rPr lang="en-IN" sz="3467" b="1" dirty="0" err="1">
                <a:latin typeface="Kruti Dev 010" pitchFamily="2" charset="0"/>
                <a:cs typeface="Times New Roman" panose="02020603050405020304" pitchFamily="18" charset="0"/>
              </a:rPr>
              <a:t>wfuV</a:t>
            </a:r>
            <a:r>
              <a:rPr lang="en-IN" sz="3467" b="1" dirty="0">
                <a:latin typeface="Kruti Dev 010" pitchFamily="2" charset="0"/>
                <a:cs typeface="Times New Roman" panose="02020603050405020304" pitchFamily="18" charset="0"/>
              </a:rPr>
              <a:t> 		  </a:t>
            </a:r>
          </a:p>
          <a:p>
            <a:r>
              <a:rPr lang="en-IN" sz="3467" b="1" dirty="0">
                <a:latin typeface="Times New Roman" panose="02020603050405020304" pitchFamily="18" charset="0"/>
                <a:cs typeface="Times New Roman" panose="02020603050405020304" pitchFamily="18" charset="0"/>
              </a:rPr>
              <a:t>(d) 0.5 units  /</a:t>
            </a:r>
            <a:r>
              <a:rPr lang="en-IN" sz="3467" b="1" dirty="0">
                <a:latin typeface="Kruti Dev 010" pitchFamily="2" charset="0"/>
                <a:cs typeface="Times New Roman" panose="02020603050405020304" pitchFamily="18" charset="0"/>
              </a:rPr>
              <a:t>0-5 ;</a:t>
            </a:r>
            <a:r>
              <a:rPr lang="en-IN" sz="3467" b="1" dirty="0" err="1">
                <a:latin typeface="Kruti Dev 010" pitchFamily="2" charset="0"/>
                <a:cs typeface="Times New Roman" panose="02020603050405020304" pitchFamily="18" charset="0"/>
              </a:rPr>
              <a:t>wfuV</a:t>
            </a:r>
            <a:r>
              <a:rPr lang="en-IN" sz="3467" b="1" dirty="0">
                <a:latin typeface="Kruti Dev 010" pitchFamily="2" charset="0"/>
                <a:cs typeface="Times New Roman" panose="02020603050405020304" pitchFamily="18" charset="0"/>
              </a:rPr>
              <a:t> </a:t>
            </a:r>
            <a:r>
              <a:rPr lang="en-IN" sz="3467" b="1" dirty="0">
                <a:solidFill>
                  <a:srgbClr val="FFFF00"/>
                </a:solidFill>
                <a:latin typeface="Kruti Dev 010" pitchFamily="2" charset="0"/>
                <a:cs typeface="Times New Roman" panose="02020603050405020304" pitchFamily="18" charset="0"/>
              </a:rPr>
              <a:t>	</a:t>
            </a:r>
          </a:p>
        </p:txBody>
      </p:sp>
    </p:spTree>
    <p:extLst>
      <p:ext uri="{BB962C8B-B14F-4D97-AF65-F5344CB8AC3E}">
        <p14:creationId xmlns:p14="http://schemas.microsoft.com/office/powerpoint/2010/main" val="3009841563"/>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393340" y="941363"/>
            <a:ext cx="11405320" cy="4975273"/>
          </a:xfrm>
          <a:prstGeom prst="rect">
            <a:avLst/>
          </a:prstGeom>
          <a:noFill/>
        </p:spPr>
        <p:txBody>
          <a:bodyPr wrap="square" rtlCol="0">
            <a:spAutoFit/>
          </a:bodyPr>
          <a:lstStyle/>
          <a:p>
            <a:r>
              <a:rPr lang="en-US" sz="4533" b="1" dirty="0" err="1">
                <a:latin typeface="Kruti Dev 010" pitchFamily="2" charset="0"/>
                <a:cs typeface="Times New Roman" panose="02020603050405020304" pitchFamily="18" charset="0"/>
              </a:rPr>
              <a:t>Å’ek</a:t>
            </a:r>
            <a:r>
              <a:rPr lang="en-US" sz="4533" b="1" dirty="0">
                <a:latin typeface="Kruti Dev 010" pitchFamily="2" charset="0"/>
                <a:cs typeface="Times New Roman" panose="02020603050405020304" pitchFamily="18" charset="0"/>
              </a:rPr>
              <a:t> </a:t>
            </a:r>
            <a:r>
              <a:rPr lang="en-US" sz="4533" b="1" dirty="0" err="1">
                <a:latin typeface="Kruti Dev 010" pitchFamily="2" charset="0"/>
                <a:cs typeface="Times New Roman" panose="02020603050405020304" pitchFamily="18" charset="0"/>
              </a:rPr>
              <a:t>dks</a:t>
            </a:r>
            <a:r>
              <a:rPr lang="en-US" sz="4533" b="1" dirty="0">
                <a:latin typeface="Kruti Dev 010" pitchFamily="2" charset="0"/>
                <a:cs typeface="Times New Roman" panose="02020603050405020304" pitchFamily="18" charset="0"/>
              </a:rPr>
              <a:t> </a:t>
            </a:r>
            <a:r>
              <a:rPr lang="en-US" sz="4533" b="1" dirty="0" err="1">
                <a:latin typeface="Kruti Dev 010" pitchFamily="2" charset="0"/>
                <a:cs typeface="Times New Roman" panose="02020603050405020304" pitchFamily="18" charset="0"/>
              </a:rPr>
              <a:t>fo|qr</a:t>
            </a:r>
            <a:r>
              <a:rPr lang="en-US" sz="4533" b="1" dirty="0">
                <a:latin typeface="Kruti Dev 010" pitchFamily="2" charset="0"/>
                <a:cs typeface="Times New Roman" panose="02020603050405020304" pitchFamily="18" charset="0"/>
              </a:rPr>
              <a:t> </a:t>
            </a:r>
            <a:r>
              <a:rPr lang="en-US" sz="4533" b="1" dirty="0" err="1">
                <a:latin typeface="Kruti Dev 010" pitchFamily="2" charset="0"/>
                <a:cs typeface="Times New Roman" panose="02020603050405020304" pitchFamily="18" charset="0"/>
              </a:rPr>
              <a:t>ÅtkZ</a:t>
            </a:r>
            <a:r>
              <a:rPr lang="en-US" sz="4533" b="1" dirty="0">
                <a:latin typeface="Kruti Dev 010" pitchFamily="2" charset="0"/>
                <a:cs typeface="Times New Roman" panose="02020603050405020304" pitchFamily="18" charset="0"/>
              </a:rPr>
              <a:t> </a:t>
            </a:r>
            <a:r>
              <a:rPr lang="en-US" sz="4533" b="1" dirty="0" err="1">
                <a:latin typeface="Kruti Dev 010" pitchFamily="2" charset="0"/>
                <a:cs typeface="Times New Roman" panose="02020603050405020304" pitchFamily="18" charset="0"/>
              </a:rPr>
              <a:t>esa</a:t>
            </a:r>
            <a:r>
              <a:rPr lang="en-US" sz="4533" b="1" dirty="0">
                <a:latin typeface="Kruti Dev 010" pitchFamily="2" charset="0"/>
                <a:cs typeface="Times New Roman" panose="02020603050405020304" pitchFamily="18" charset="0"/>
              </a:rPr>
              <a:t> :</a:t>
            </a:r>
            <a:r>
              <a:rPr lang="en-US" sz="4533" b="1" dirty="0" err="1">
                <a:latin typeface="Kruti Dev 010" pitchFamily="2" charset="0"/>
                <a:cs typeface="Times New Roman" panose="02020603050405020304" pitchFamily="18" charset="0"/>
              </a:rPr>
              <a:t>ikUrfjr</a:t>
            </a:r>
            <a:r>
              <a:rPr lang="en-US" sz="4533" b="1" dirty="0">
                <a:latin typeface="Kruti Dev 010" pitchFamily="2" charset="0"/>
                <a:cs typeface="Times New Roman" panose="02020603050405020304" pitchFamily="18" charset="0"/>
              </a:rPr>
              <a:t> </a:t>
            </a:r>
            <a:r>
              <a:rPr lang="en-US" sz="4533" b="1" dirty="0" err="1">
                <a:latin typeface="Kruti Dev 010" pitchFamily="2" charset="0"/>
                <a:cs typeface="Times New Roman" panose="02020603050405020304" pitchFamily="18" charset="0"/>
              </a:rPr>
              <a:t>djus</a:t>
            </a:r>
            <a:r>
              <a:rPr lang="en-US" sz="4533" b="1" dirty="0">
                <a:latin typeface="Kruti Dev 010" pitchFamily="2" charset="0"/>
                <a:cs typeface="Times New Roman" panose="02020603050405020304" pitchFamily="18" charset="0"/>
              </a:rPr>
              <a:t> ds </a:t>
            </a:r>
            <a:r>
              <a:rPr lang="en-US" sz="4533" b="1" dirty="0" err="1">
                <a:latin typeface="Kruti Dev 010" pitchFamily="2" charset="0"/>
                <a:cs typeface="Times New Roman" panose="02020603050405020304" pitchFamily="18" charset="0"/>
              </a:rPr>
              <a:t>fy</a:t>
            </a:r>
            <a:r>
              <a:rPr lang="en-US" sz="4533" b="1" dirty="0">
                <a:latin typeface="Kruti Dev 010" pitchFamily="2" charset="0"/>
                <a:cs typeface="Times New Roman" panose="02020603050405020304" pitchFamily="18" charset="0"/>
              </a:rPr>
              <a:t>, </a:t>
            </a:r>
            <a:r>
              <a:rPr lang="en-US" sz="4533" b="1" dirty="0" err="1">
                <a:latin typeface="Kruti Dev 010" pitchFamily="2" charset="0"/>
                <a:cs typeface="Times New Roman" panose="02020603050405020304" pitchFamily="18" charset="0"/>
              </a:rPr>
              <a:t>iz;ksx</a:t>
            </a:r>
            <a:r>
              <a:rPr lang="en-US" sz="4533" b="1" dirty="0">
                <a:latin typeface="Kruti Dev 010" pitchFamily="2" charset="0"/>
                <a:cs typeface="Times New Roman" panose="02020603050405020304" pitchFamily="18" charset="0"/>
              </a:rPr>
              <a:t> </a:t>
            </a:r>
            <a:r>
              <a:rPr lang="en-US" sz="4533" b="1" dirty="0" err="1">
                <a:latin typeface="Kruti Dev 010" pitchFamily="2" charset="0"/>
                <a:cs typeface="Times New Roman" panose="02020603050405020304" pitchFamily="18" charset="0"/>
              </a:rPr>
              <a:t>fd;k</a:t>
            </a:r>
            <a:r>
              <a:rPr lang="en-US" sz="4533" b="1" dirty="0">
                <a:latin typeface="Kruti Dev 010" pitchFamily="2" charset="0"/>
                <a:cs typeface="Times New Roman" panose="02020603050405020304" pitchFamily="18" charset="0"/>
              </a:rPr>
              <a:t> </a:t>
            </a:r>
            <a:r>
              <a:rPr lang="en-US" sz="4533" b="1" dirty="0" err="1">
                <a:latin typeface="Kruti Dev 010" pitchFamily="2" charset="0"/>
                <a:cs typeface="Times New Roman" panose="02020603050405020304" pitchFamily="18" charset="0"/>
              </a:rPr>
              <a:t>tkrk</a:t>
            </a:r>
            <a:r>
              <a:rPr lang="en-US" sz="4533" b="1" dirty="0">
                <a:latin typeface="Kruti Dev 010" pitchFamily="2" charset="0"/>
                <a:cs typeface="Times New Roman" panose="02020603050405020304" pitchFamily="18" charset="0"/>
              </a:rPr>
              <a:t> </a:t>
            </a:r>
            <a:r>
              <a:rPr lang="en-US" sz="4533" b="1" dirty="0" err="1">
                <a:latin typeface="Kruti Dev 010" pitchFamily="2" charset="0"/>
                <a:cs typeface="Times New Roman" panose="02020603050405020304" pitchFamily="18" charset="0"/>
              </a:rPr>
              <a:t>gSA</a:t>
            </a:r>
            <a:r>
              <a:rPr lang="en-US" sz="4533" b="1" dirty="0">
                <a:latin typeface="Kruti Dev 010" pitchFamily="2" charset="0"/>
                <a:cs typeface="Times New Roman" panose="02020603050405020304" pitchFamily="18" charset="0"/>
              </a:rPr>
              <a:t> </a:t>
            </a:r>
          </a:p>
          <a:p>
            <a:r>
              <a:rPr lang="en-US" sz="4533" b="1" dirty="0">
                <a:latin typeface="Times New Roman" panose="02020603050405020304" pitchFamily="18" charset="0"/>
                <a:cs typeface="Times New Roman" panose="02020603050405020304" pitchFamily="18" charset="0"/>
              </a:rPr>
              <a:t>To convert heat into electrical energy is used </a:t>
            </a:r>
          </a:p>
          <a:p>
            <a:pPr marL="685783" indent="-685783" algn="just">
              <a:buAutoNum type="alphaLcParenBoth"/>
            </a:pPr>
            <a:r>
              <a:rPr lang="en-US" sz="4533" b="1" dirty="0">
                <a:latin typeface="Times New Roman" panose="02020603050405020304" pitchFamily="18" charset="0"/>
                <a:cs typeface="Times New Roman" panose="02020603050405020304" pitchFamily="18" charset="0"/>
              </a:rPr>
              <a:t> Hydrometer  / </a:t>
            </a:r>
            <a:r>
              <a:rPr lang="en-US" sz="4533" b="1" dirty="0" err="1">
                <a:latin typeface="Kruti Dev 010" pitchFamily="2" charset="0"/>
                <a:cs typeface="Times New Roman" panose="02020603050405020304" pitchFamily="18" charset="0"/>
              </a:rPr>
              <a:t>gkbMªksEkhVj</a:t>
            </a:r>
            <a:r>
              <a:rPr lang="en-US" sz="4533" b="1" dirty="0">
                <a:latin typeface="Kruti Dev 010" pitchFamily="2" charset="0"/>
                <a:cs typeface="Times New Roman" panose="02020603050405020304" pitchFamily="18" charset="0"/>
              </a:rPr>
              <a:t> </a:t>
            </a:r>
            <a:endParaRPr lang="en-US" sz="4533" b="1" dirty="0">
              <a:latin typeface="Cambria Math"/>
              <a:cs typeface="Times New Roman" panose="02020603050405020304" pitchFamily="18" charset="0"/>
            </a:endParaRPr>
          </a:p>
          <a:p>
            <a:pPr algn="just"/>
            <a:r>
              <a:rPr lang="en-US" sz="4533" b="1" dirty="0">
                <a:latin typeface="Times New Roman" panose="02020603050405020304" pitchFamily="18" charset="0"/>
                <a:cs typeface="Times New Roman" panose="02020603050405020304" pitchFamily="18" charset="0"/>
              </a:rPr>
              <a:t>(b) Thermocouple /</a:t>
            </a:r>
            <a:r>
              <a:rPr lang="en-US" sz="4533" b="1" dirty="0" err="1">
                <a:latin typeface="Kruti Dev 010" pitchFamily="2" charset="0"/>
                <a:cs typeface="Times New Roman" panose="02020603050405020304" pitchFamily="18" charset="0"/>
              </a:rPr>
              <a:t>rki;qXe</a:t>
            </a:r>
            <a:endParaRPr lang="en-US" sz="4533" b="1" dirty="0">
              <a:latin typeface="Cambria Math"/>
              <a:cs typeface="Times New Roman" panose="02020603050405020304" pitchFamily="18" charset="0"/>
            </a:endParaRPr>
          </a:p>
          <a:p>
            <a:pPr algn="just"/>
            <a:r>
              <a:rPr lang="en-US" sz="4533" b="1" dirty="0">
                <a:cs typeface="Times New Roman" panose="02020603050405020304" pitchFamily="18" charset="0"/>
              </a:rPr>
              <a:t>(c) </a:t>
            </a:r>
            <a:r>
              <a:rPr lang="en-US" sz="4533" b="1" dirty="0">
                <a:latin typeface="Times New Roman" panose="02020603050405020304" pitchFamily="18" charset="0"/>
                <a:cs typeface="Times New Roman" panose="02020603050405020304" pitchFamily="18" charset="0"/>
              </a:rPr>
              <a:t>Voltmeter / </a:t>
            </a:r>
            <a:r>
              <a:rPr lang="en-US" sz="4533" b="1" dirty="0" err="1">
                <a:latin typeface="Kruti Dev 010" pitchFamily="2" charset="0"/>
                <a:cs typeface="Times New Roman" panose="02020603050405020304" pitchFamily="18" charset="0"/>
              </a:rPr>
              <a:t>oksYVkehVj</a:t>
            </a:r>
            <a:r>
              <a:rPr lang="en-US" sz="4533" b="1" dirty="0">
                <a:latin typeface="Kruti Dev 010" pitchFamily="2" charset="0"/>
                <a:cs typeface="Times New Roman" panose="02020603050405020304" pitchFamily="18" charset="0"/>
              </a:rPr>
              <a:t> </a:t>
            </a:r>
          </a:p>
          <a:p>
            <a:pPr algn="just"/>
            <a:r>
              <a:rPr lang="en-US" sz="4533" b="1" dirty="0">
                <a:cs typeface="Times New Roman" panose="02020603050405020304" pitchFamily="18" charset="0"/>
              </a:rPr>
              <a:t>(d) </a:t>
            </a:r>
            <a:r>
              <a:rPr lang="en-US" sz="4533" b="1" dirty="0">
                <a:latin typeface="Times New Roman" panose="02020603050405020304" pitchFamily="18" charset="0"/>
                <a:cs typeface="Times New Roman" panose="02020603050405020304" pitchFamily="18" charset="0"/>
              </a:rPr>
              <a:t>Photoelectric cell/ </a:t>
            </a:r>
            <a:r>
              <a:rPr lang="en-US" sz="4533" b="1" dirty="0" err="1">
                <a:latin typeface="Kruti Dev 010" pitchFamily="2" charset="0"/>
                <a:cs typeface="Times New Roman" panose="02020603050405020304" pitchFamily="18" charset="0"/>
              </a:rPr>
              <a:t>izdk”k</a:t>
            </a:r>
            <a:r>
              <a:rPr lang="en-US" sz="4533" b="1" dirty="0">
                <a:latin typeface="Kruti Dev 010" pitchFamily="2" charset="0"/>
                <a:cs typeface="Times New Roman" panose="02020603050405020304" pitchFamily="18" charset="0"/>
              </a:rPr>
              <a:t> </a:t>
            </a:r>
            <a:r>
              <a:rPr lang="en-US" sz="4533" b="1" dirty="0" err="1">
                <a:latin typeface="Kruti Dev 010" pitchFamily="2" charset="0"/>
                <a:cs typeface="Times New Roman" panose="02020603050405020304" pitchFamily="18" charset="0"/>
              </a:rPr>
              <a:t>os|qr</a:t>
            </a:r>
            <a:r>
              <a:rPr lang="en-US" sz="4533" b="1" dirty="0">
                <a:latin typeface="Kruti Dev 010" pitchFamily="2" charset="0"/>
                <a:cs typeface="Times New Roman" panose="02020603050405020304" pitchFamily="18" charset="0"/>
              </a:rPr>
              <a:t> </a:t>
            </a:r>
            <a:r>
              <a:rPr lang="en-US" sz="4533" b="1" dirty="0" err="1">
                <a:latin typeface="Kruti Dev 010" pitchFamily="2" charset="0"/>
                <a:cs typeface="Times New Roman" panose="02020603050405020304" pitchFamily="18" charset="0"/>
              </a:rPr>
              <a:t>lsy</a:t>
            </a:r>
            <a:endParaRPr lang="en-US" sz="4533" b="1" dirty="0">
              <a:latin typeface="Cambria Math"/>
              <a:cs typeface="Times New Roman" panose="02020603050405020304" pitchFamily="18" charset="0"/>
            </a:endParaRPr>
          </a:p>
        </p:txBody>
      </p:sp>
    </p:spTree>
    <p:extLst>
      <p:ext uri="{BB962C8B-B14F-4D97-AF65-F5344CB8AC3E}">
        <p14:creationId xmlns:p14="http://schemas.microsoft.com/office/powerpoint/2010/main" val="1401015686"/>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495802" y="976702"/>
                <a:ext cx="11405320" cy="5044586"/>
              </a:xfrm>
              <a:prstGeom prst="rect">
                <a:avLst/>
              </a:prstGeom>
              <a:noFill/>
            </p:spPr>
            <p:txBody>
              <a:bodyPr wrap="square" rtlCol="0">
                <a:spAutoFit/>
              </a:bodyPr>
              <a:lstStyle/>
              <a:p>
                <a:r>
                  <a:rPr lang="en-US" sz="4000" b="1" dirty="0">
                    <a:solidFill>
                      <a:schemeClr val="tx1"/>
                    </a:solidFill>
                    <a:latin typeface="Kruti Dev 010" pitchFamily="2" charset="0"/>
                    <a:cs typeface="Times New Roman" panose="02020603050405020304" pitchFamily="18" charset="0"/>
                  </a:rPr>
                  <a:t>1 </a:t>
                </a:r>
                <a:r>
                  <a:rPr lang="en-US" sz="4000" b="1" dirty="0" err="1">
                    <a:solidFill>
                      <a:schemeClr val="tx1"/>
                    </a:solidFill>
                    <a:latin typeface="Kruti Dev 010" pitchFamily="2" charset="0"/>
                    <a:cs typeface="Times New Roman" panose="02020603050405020304" pitchFamily="18" charset="0"/>
                  </a:rPr>
                  <a:t>fdxzk</a:t>
                </a:r>
                <a:r>
                  <a:rPr lang="en-US" sz="4000" b="1" dirty="0">
                    <a:solidFill>
                      <a:schemeClr val="tx1"/>
                    </a:solidFill>
                    <a:latin typeface="Kruti Dev 010" pitchFamily="2" charset="0"/>
                    <a:cs typeface="Times New Roman" panose="02020603050405020304" pitchFamily="18" charset="0"/>
                  </a:rPr>
                  <a:t> ty dk </a:t>
                </a:r>
                <a:r>
                  <a:rPr lang="en-US" sz="4000" b="1" dirty="0" err="1">
                    <a:solidFill>
                      <a:schemeClr val="tx1"/>
                    </a:solidFill>
                    <a:latin typeface="Kruti Dev 010" pitchFamily="2" charset="0"/>
                    <a:cs typeface="Times New Roman" panose="02020603050405020304" pitchFamily="18" charset="0"/>
                  </a:rPr>
                  <a:t>rkieku</a:t>
                </a:r>
                <a:r>
                  <a:rPr lang="en-US" sz="4000" b="1" dirty="0">
                    <a:solidFill>
                      <a:schemeClr val="tx1"/>
                    </a:solidFill>
                    <a:latin typeface="Kruti Dev 010" pitchFamily="2" charset="0"/>
                    <a:cs typeface="Times New Roman" panose="02020603050405020304" pitchFamily="18" charset="0"/>
                  </a:rPr>
                  <a:t> </a:t>
                </a:r>
                <a14:m>
                  <m:oMath xmlns:m="http://schemas.openxmlformats.org/officeDocument/2006/math">
                    <m:r>
                      <a:rPr lang="en-US" sz="4000" b="1" i="1">
                        <a:solidFill>
                          <a:schemeClr val="tx1"/>
                        </a:solidFill>
                        <a:latin typeface="Cambria Math"/>
                        <a:cs typeface="Times New Roman" panose="02020603050405020304" pitchFamily="18" charset="0"/>
                      </a:rPr>
                      <m:t>𝟑</m:t>
                    </m:r>
                    <m:sSup>
                      <m:sSupPr>
                        <m:ctrlPr>
                          <a:rPr lang="en-US" sz="4000" b="1" i="1">
                            <a:solidFill>
                              <a:schemeClr val="tx1"/>
                            </a:solidFill>
                            <a:latin typeface="Cambria Math" panose="02040503050406030204" pitchFamily="18" charset="0"/>
                            <a:cs typeface="Times New Roman" panose="02020603050405020304" pitchFamily="18" charset="0"/>
                          </a:rPr>
                        </m:ctrlPr>
                      </m:sSupPr>
                      <m:e>
                        <m:r>
                          <a:rPr lang="en-US" sz="4000" b="1" i="1">
                            <a:solidFill>
                              <a:schemeClr val="tx1"/>
                            </a:solidFill>
                            <a:latin typeface="Cambria Math"/>
                            <a:cs typeface="Times New Roman" panose="02020603050405020304" pitchFamily="18" charset="0"/>
                          </a:rPr>
                          <m:t>𝟎</m:t>
                        </m:r>
                      </m:e>
                      <m:sup>
                        <m:r>
                          <a:rPr lang="en-US" sz="4000" b="1" i="1">
                            <a:solidFill>
                              <a:schemeClr val="tx1"/>
                            </a:solidFill>
                            <a:latin typeface="Cambria Math"/>
                            <a:cs typeface="Times New Roman" panose="02020603050405020304" pitchFamily="18" charset="0"/>
                          </a:rPr>
                          <m:t>°</m:t>
                        </m:r>
                      </m:sup>
                    </m:sSup>
                    <m:r>
                      <a:rPr lang="en-US" sz="4000" b="1" i="1">
                        <a:solidFill>
                          <a:schemeClr val="tx1"/>
                        </a:solidFill>
                        <a:latin typeface="Cambria Math"/>
                        <a:cs typeface="Times New Roman" panose="02020603050405020304" pitchFamily="18" charset="0"/>
                      </a:rPr>
                      <m:t>𝑪</m:t>
                    </m:r>
                    <m:r>
                      <a:rPr lang="en-US" sz="4000" b="1" i="1">
                        <a:solidFill>
                          <a:schemeClr val="tx1"/>
                        </a:solidFill>
                        <a:latin typeface="Cambria Math"/>
                        <a:cs typeface="Times New Roman" panose="02020603050405020304" pitchFamily="18" charset="0"/>
                      </a:rPr>
                      <m:t> </m:t>
                    </m:r>
                  </m:oMath>
                </a14:m>
                <a:r>
                  <a:rPr lang="en-IN" sz="4000" b="1" dirty="0" err="1">
                    <a:solidFill>
                      <a:schemeClr val="tx1"/>
                    </a:solidFill>
                    <a:latin typeface="Kruti Dev 010" pitchFamily="2" charset="0"/>
                    <a:cs typeface="Times New Roman" panose="02020603050405020304" pitchFamily="18" charset="0"/>
                  </a:rPr>
                  <a:t>ls</a:t>
                </a:r>
                <a:r>
                  <a:rPr lang="en-IN" sz="4000" b="1" dirty="0">
                    <a:solidFill>
                      <a:schemeClr val="tx1"/>
                    </a:solidFill>
                    <a:latin typeface="Kruti Dev 010" pitchFamily="2" charset="0"/>
                    <a:cs typeface="Times New Roman" panose="02020603050405020304" pitchFamily="18" charset="0"/>
                  </a:rPr>
                  <a:t> c&lt;+</a:t>
                </a:r>
                <a:r>
                  <a:rPr lang="en-IN" sz="4000" b="1" dirty="0" err="1">
                    <a:solidFill>
                      <a:schemeClr val="tx1"/>
                    </a:solidFill>
                    <a:latin typeface="Kruti Dev 010" pitchFamily="2" charset="0"/>
                    <a:cs typeface="Times New Roman" panose="02020603050405020304" pitchFamily="18" charset="0"/>
                  </a:rPr>
                  <a:t>kdj</a:t>
                </a:r>
                <a:r>
                  <a:rPr lang="en-IN" sz="4000" b="1" dirty="0">
                    <a:solidFill>
                      <a:schemeClr val="tx1"/>
                    </a:solidFill>
                    <a:latin typeface="Kruti Dev 010" pitchFamily="2" charset="0"/>
                    <a:cs typeface="Times New Roman" panose="02020603050405020304" pitchFamily="18" charset="0"/>
                  </a:rPr>
                  <a:t> </a:t>
                </a:r>
                <a14:m>
                  <m:oMath xmlns:m="http://schemas.openxmlformats.org/officeDocument/2006/math">
                    <m:r>
                      <a:rPr lang="en-US" sz="4000" b="1" i="1">
                        <a:solidFill>
                          <a:schemeClr val="tx1"/>
                        </a:solidFill>
                        <a:latin typeface="Cambria Math"/>
                        <a:cs typeface="Times New Roman" panose="02020603050405020304" pitchFamily="18" charset="0"/>
                      </a:rPr>
                      <m:t>𝟖</m:t>
                    </m:r>
                    <m:sSup>
                      <m:sSupPr>
                        <m:ctrlPr>
                          <a:rPr lang="en-US" sz="4000" b="1" i="1">
                            <a:solidFill>
                              <a:schemeClr val="tx1"/>
                            </a:solidFill>
                            <a:latin typeface="Cambria Math" panose="02040503050406030204" pitchFamily="18" charset="0"/>
                            <a:cs typeface="Times New Roman" panose="02020603050405020304" pitchFamily="18" charset="0"/>
                          </a:rPr>
                        </m:ctrlPr>
                      </m:sSupPr>
                      <m:e>
                        <m:r>
                          <a:rPr lang="en-US" sz="4000" b="1" i="1">
                            <a:solidFill>
                              <a:schemeClr val="tx1"/>
                            </a:solidFill>
                            <a:latin typeface="Cambria Math"/>
                            <a:cs typeface="Times New Roman" panose="02020603050405020304" pitchFamily="18" charset="0"/>
                          </a:rPr>
                          <m:t>𝟎</m:t>
                        </m:r>
                      </m:e>
                      <m:sup>
                        <m:r>
                          <a:rPr lang="en-US" sz="4000" b="1" i="1">
                            <a:solidFill>
                              <a:schemeClr val="tx1"/>
                            </a:solidFill>
                            <a:latin typeface="Cambria Math"/>
                            <a:cs typeface="Times New Roman" panose="02020603050405020304" pitchFamily="18" charset="0"/>
                          </a:rPr>
                          <m:t>°</m:t>
                        </m:r>
                      </m:sup>
                    </m:sSup>
                    <m:r>
                      <a:rPr lang="en-US" sz="4000" b="1" i="1">
                        <a:solidFill>
                          <a:schemeClr val="tx1"/>
                        </a:solidFill>
                        <a:latin typeface="Cambria Math"/>
                        <a:cs typeface="Times New Roman" panose="02020603050405020304" pitchFamily="18" charset="0"/>
                      </a:rPr>
                      <m:t>𝑪</m:t>
                    </m:r>
                    <m:r>
                      <a:rPr lang="en-US" sz="4000" b="1" i="1">
                        <a:solidFill>
                          <a:schemeClr val="tx1"/>
                        </a:solidFill>
                        <a:latin typeface="Cambria Math"/>
                        <a:cs typeface="Times New Roman" panose="02020603050405020304" pitchFamily="18" charset="0"/>
                      </a:rPr>
                      <m:t> </m:t>
                    </m:r>
                  </m:oMath>
                </a14:m>
                <a:r>
                  <a:rPr lang="en-IN" sz="4000" b="1" dirty="0">
                    <a:solidFill>
                      <a:schemeClr val="tx1"/>
                    </a:solidFill>
                    <a:latin typeface="Kruti Dev 010" pitchFamily="2" charset="0"/>
                    <a:cs typeface="Times New Roman" panose="02020603050405020304" pitchFamily="18" charset="0"/>
                  </a:rPr>
                  <a:t> </a:t>
                </a:r>
                <a:r>
                  <a:rPr lang="en-IN" sz="4000" b="1" dirty="0" err="1">
                    <a:solidFill>
                      <a:schemeClr val="tx1"/>
                    </a:solidFill>
                    <a:latin typeface="Kruti Dev 010" pitchFamily="2" charset="0"/>
                    <a:cs typeface="Times New Roman" panose="02020603050405020304" pitchFamily="18" charset="0"/>
                  </a:rPr>
                  <a:t>djus</a:t>
                </a:r>
                <a:r>
                  <a:rPr lang="en-IN" sz="4000" b="1" dirty="0">
                    <a:solidFill>
                      <a:schemeClr val="tx1"/>
                    </a:solidFill>
                    <a:latin typeface="Kruti Dev 010" pitchFamily="2" charset="0"/>
                    <a:cs typeface="Times New Roman" panose="02020603050405020304" pitchFamily="18" charset="0"/>
                  </a:rPr>
                  <a:t> ds </a:t>
                </a:r>
                <a:r>
                  <a:rPr lang="en-IN" sz="4000" b="1" dirty="0" err="1">
                    <a:solidFill>
                      <a:schemeClr val="tx1"/>
                    </a:solidFill>
                    <a:latin typeface="Kruti Dev 010" pitchFamily="2" charset="0"/>
                    <a:cs typeface="Times New Roman" panose="02020603050405020304" pitchFamily="18" charset="0"/>
                  </a:rPr>
                  <a:t>fy</a:t>
                </a:r>
                <a:r>
                  <a:rPr lang="en-IN" sz="4000" b="1" dirty="0">
                    <a:solidFill>
                      <a:schemeClr val="tx1"/>
                    </a:solidFill>
                    <a:latin typeface="Kruti Dev 010" pitchFamily="2" charset="0"/>
                    <a:cs typeface="Times New Roman" panose="02020603050405020304" pitchFamily="18" charset="0"/>
                  </a:rPr>
                  <a:t>, </a:t>
                </a:r>
                <a:r>
                  <a:rPr lang="en-IN" sz="4000" b="1" dirty="0" err="1">
                    <a:solidFill>
                      <a:schemeClr val="tx1"/>
                    </a:solidFill>
                    <a:latin typeface="Kruti Dev 010" pitchFamily="2" charset="0"/>
                    <a:cs typeface="Times New Roman" panose="02020603050405020304" pitchFamily="18" charset="0"/>
                  </a:rPr>
                  <a:t>vko</a:t>
                </a:r>
                <a:r>
                  <a:rPr lang="en-IN" sz="4000" b="1" dirty="0">
                    <a:solidFill>
                      <a:schemeClr val="tx1"/>
                    </a:solidFill>
                    <a:latin typeface="Kruti Dev 010" pitchFamily="2" charset="0"/>
                    <a:cs typeface="Times New Roman" panose="02020603050405020304" pitchFamily="18" charset="0"/>
                  </a:rPr>
                  <a:t>”;d </a:t>
                </a:r>
                <a:r>
                  <a:rPr lang="en-IN" sz="4000" b="1" dirty="0" err="1">
                    <a:solidFill>
                      <a:schemeClr val="tx1"/>
                    </a:solidFill>
                    <a:latin typeface="Kruti Dev 010" pitchFamily="2" charset="0"/>
                    <a:cs typeface="Times New Roman" panose="02020603050405020304" pitchFamily="18" charset="0"/>
                  </a:rPr>
                  <a:t>Å’ek</a:t>
                </a:r>
                <a:r>
                  <a:rPr lang="en-IN" sz="4000" b="1" dirty="0">
                    <a:solidFill>
                      <a:schemeClr val="tx1"/>
                    </a:solidFill>
                    <a:latin typeface="Kruti Dev 010" pitchFamily="2" charset="0"/>
                    <a:cs typeface="Times New Roman" panose="02020603050405020304" pitchFamily="18" charset="0"/>
                  </a:rPr>
                  <a:t> </a:t>
                </a:r>
                <a:r>
                  <a:rPr lang="en-IN" sz="4000" b="1" dirty="0" err="1">
                    <a:solidFill>
                      <a:schemeClr val="tx1"/>
                    </a:solidFill>
                    <a:latin typeface="Kruti Dev 010" pitchFamily="2" charset="0"/>
                    <a:cs typeface="Times New Roman" panose="02020603050405020304" pitchFamily="18" charset="0"/>
                  </a:rPr>
                  <a:t>gSA</a:t>
                </a:r>
                <a:endParaRPr lang="en-IN" sz="4000" b="1" dirty="0">
                  <a:solidFill>
                    <a:schemeClr val="tx1"/>
                  </a:solidFill>
                  <a:latin typeface="Kruti Dev 010" pitchFamily="2" charset="0"/>
                  <a:cs typeface="Times New Roman" panose="02020603050405020304" pitchFamily="18" charset="0"/>
                </a:endParaRPr>
              </a:p>
              <a:p>
                <a:r>
                  <a:rPr lang="en-US" sz="4000" b="1" dirty="0">
                    <a:solidFill>
                      <a:schemeClr val="tx1"/>
                    </a:solidFill>
                    <a:latin typeface="Times New Roman" panose="02020603050405020304" pitchFamily="18" charset="0"/>
                    <a:cs typeface="Times New Roman" panose="02020603050405020304" pitchFamily="18" charset="0"/>
                  </a:rPr>
                  <a:t>The heat required to raise </a:t>
                </a:r>
                <a:r>
                  <a:rPr lang="en-US" sz="4000" b="1" dirty="0" err="1">
                    <a:solidFill>
                      <a:schemeClr val="tx1"/>
                    </a:solidFill>
                    <a:latin typeface="Times New Roman" panose="02020603050405020304" pitchFamily="18" charset="0"/>
                    <a:cs typeface="Times New Roman" panose="02020603050405020304" pitchFamily="18" charset="0"/>
                  </a:rPr>
                  <a:t>tha</a:t>
                </a:r>
                <a:r>
                  <a:rPr lang="en-US" sz="4000" b="1" dirty="0">
                    <a:solidFill>
                      <a:schemeClr val="tx1"/>
                    </a:solidFill>
                    <a:latin typeface="Times New Roman" panose="02020603050405020304" pitchFamily="18" charset="0"/>
                    <a:cs typeface="Times New Roman" panose="02020603050405020304" pitchFamily="18" charset="0"/>
                  </a:rPr>
                  <a:t> temperature of 1 kg of water from </a:t>
                </a:r>
                <a14:m>
                  <m:oMath xmlns:m="http://schemas.openxmlformats.org/officeDocument/2006/math">
                    <m:r>
                      <a:rPr lang="en-US" sz="4000" b="1" i="1">
                        <a:solidFill>
                          <a:schemeClr val="tx1"/>
                        </a:solidFill>
                        <a:latin typeface="Cambria Math"/>
                        <a:cs typeface="Times New Roman" panose="02020603050405020304" pitchFamily="18" charset="0"/>
                      </a:rPr>
                      <m:t>𝟑</m:t>
                    </m:r>
                    <m:sSup>
                      <m:sSupPr>
                        <m:ctrlPr>
                          <a:rPr lang="en-US" sz="4000" b="1" i="1">
                            <a:solidFill>
                              <a:schemeClr val="tx1"/>
                            </a:solidFill>
                            <a:latin typeface="Cambria Math" panose="02040503050406030204" pitchFamily="18" charset="0"/>
                            <a:cs typeface="Times New Roman" panose="02020603050405020304" pitchFamily="18" charset="0"/>
                          </a:rPr>
                        </m:ctrlPr>
                      </m:sSupPr>
                      <m:e>
                        <m:r>
                          <a:rPr lang="en-US" sz="4000" b="1" i="1">
                            <a:solidFill>
                              <a:schemeClr val="tx1"/>
                            </a:solidFill>
                            <a:latin typeface="Cambria Math"/>
                            <a:cs typeface="Times New Roman" panose="02020603050405020304" pitchFamily="18" charset="0"/>
                          </a:rPr>
                          <m:t>𝟎</m:t>
                        </m:r>
                      </m:e>
                      <m:sup>
                        <m:r>
                          <a:rPr lang="en-US" sz="4000" b="1" i="1">
                            <a:solidFill>
                              <a:schemeClr val="tx1"/>
                            </a:solidFill>
                            <a:latin typeface="Cambria Math"/>
                            <a:cs typeface="Times New Roman" panose="02020603050405020304" pitchFamily="18" charset="0"/>
                          </a:rPr>
                          <m:t>°</m:t>
                        </m:r>
                      </m:sup>
                    </m:sSup>
                    <m:r>
                      <a:rPr lang="en-US" sz="4000" b="1" i="1">
                        <a:solidFill>
                          <a:schemeClr val="tx1"/>
                        </a:solidFill>
                        <a:latin typeface="Cambria Math"/>
                        <a:cs typeface="Times New Roman" panose="02020603050405020304" pitchFamily="18" charset="0"/>
                      </a:rPr>
                      <m:t>𝑪</m:t>
                    </m:r>
                    <m:r>
                      <a:rPr lang="en-US" sz="4000" b="1" i="1">
                        <a:solidFill>
                          <a:schemeClr val="tx1"/>
                        </a:solidFill>
                        <a:latin typeface="Cambria Math"/>
                        <a:cs typeface="Times New Roman" panose="02020603050405020304" pitchFamily="18" charset="0"/>
                      </a:rPr>
                      <m:t> </m:t>
                    </m:r>
                  </m:oMath>
                </a14:m>
                <a:r>
                  <a:rPr lang="en-US" sz="4000" b="1" dirty="0">
                    <a:solidFill>
                      <a:schemeClr val="tx1"/>
                    </a:solidFill>
                    <a:latin typeface="Times New Roman" panose="02020603050405020304" pitchFamily="18" charset="0"/>
                    <a:cs typeface="Times New Roman" panose="02020603050405020304" pitchFamily="18" charset="0"/>
                  </a:rPr>
                  <a:t>to 8</a:t>
                </a:r>
                <a14:m>
                  <m:oMath xmlns:m="http://schemas.openxmlformats.org/officeDocument/2006/math">
                    <m:sSup>
                      <m:sSupPr>
                        <m:ctrlPr>
                          <a:rPr lang="en-US" sz="4000" b="1" i="1">
                            <a:solidFill>
                              <a:schemeClr val="tx1"/>
                            </a:solidFill>
                            <a:latin typeface="Cambria Math" panose="02040503050406030204" pitchFamily="18" charset="0"/>
                            <a:cs typeface="Times New Roman" panose="02020603050405020304" pitchFamily="18" charset="0"/>
                          </a:rPr>
                        </m:ctrlPr>
                      </m:sSupPr>
                      <m:e>
                        <m:r>
                          <a:rPr lang="en-US" sz="4000" b="1" i="1">
                            <a:solidFill>
                              <a:schemeClr val="tx1"/>
                            </a:solidFill>
                            <a:latin typeface="Cambria Math"/>
                            <a:cs typeface="Times New Roman" panose="02020603050405020304" pitchFamily="18" charset="0"/>
                          </a:rPr>
                          <m:t>𝟎</m:t>
                        </m:r>
                      </m:e>
                      <m:sup>
                        <m:r>
                          <a:rPr lang="en-US" sz="4000" b="1" i="1">
                            <a:solidFill>
                              <a:schemeClr val="tx1"/>
                            </a:solidFill>
                            <a:latin typeface="Cambria Math"/>
                            <a:cs typeface="Times New Roman" panose="02020603050405020304" pitchFamily="18" charset="0"/>
                          </a:rPr>
                          <m:t>°</m:t>
                        </m:r>
                      </m:sup>
                    </m:sSup>
                    <m:r>
                      <a:rPr lang="en-US" sz="4000" b="1" i="1">
                        <a:solidFill>
                          <a:schemeClr val="tx1"/>
                        </a:solidFill>
                        <a:latin typeface="Cambria Math"/>
                        <a:cs typeface="Times New Roman" panose="02020603050405020304" pitchFamily="18" charset="0"/>
                      </a:rPr>
                      <m:t>𝑪</m:t>
                    </m:r>
                    <m:r>
                      <a:rPr lang="en-US" sz="4000" b="1" i="1">
                        <a:solidFill>
                          <a:schemeClr val="tx1"/>
                        </a:solidFill>
                        <a:latin typeface="Cambria Math"/>
                        <a:cs typeface="Times New Roman" panose="02020603050405020304" pitchFamily="18" charset="0"/>
                      </a:rPr>
                      <m:t> </m:t>
                    </m:r>
                  </m:oMath>
                </a14:m>
                <a:r>
                  <a:rPr lang="en-US" sz="4000" b="1" dirty="0">
                    <a:solidFill>
                      <a:schemeClr val="tx1"/>
                    </a:solidFill>
                    <a:latin typeface="Times New Roman" panose="02020603050405020304" pitchFamily="18" charset="0"/>
                    <a:cs typeface="Times New Roman" panose="02020603050405020304" pitchFamily="18" charset="0"/>
                  </a:rPr>
                  <a:t>is </a:t>
                </a:r>
              </a:p>
              <a:p>
                <a:pPr marL="685783" indent="-685783">
                  <a:buAutoNum type="alphaLcParenBoth"/>
                </a:pPr>
                <a:r>
                  <a:rPr lang="en-US" sz="4000" b="1" dirty="0">
                    <a:solidFill>
                      <a:schemeClr val="tx1"/>
                    </a:solidFill>
                    <a:latin typeface="Times New Roman" panose="02020603050405020304" pitchFamily="18" charset="0"/>
                    <a:cs typeface="Times New Roman" panose="02020603050405020304" pitchFamily="18" charset="0"/>
                  </a:rPr>
                  <a:t>1 kilo-calorie</a:t>
                </a:r>
              </a:p>
              <a:p>
                <a:pPr marL="685783" indent="-685783">
                  <a:buFontTx/>
                  <a:buAutoNum type="alphaLcParenBoth"/>
                </a:pPr>
                <a:r>
                  <a:rPr lang="en-US" sz="4000" b="1" dirty="0">
                    <a:solidFill>
                      <a:schemeClr val="tx1"/>
                    </a:solidFill>
                    <a:latin typeface="Times New Roman" panose="02020603050405020304" pitchFamily="18" charset="0"/>
                    <a:cs typeface="Times New Roman" panose="02020603050405020304" pitchFamily="18" charset="0"/>
                  </a:rPr>
                  <a:t>30 kilo-calorie</a:t>
                </a:r>
              </a:p>
              <a:p>
                <a:pPr marL="685783" indent="-685783">
                  <a:buFontTx/>
                  <a:buAutoNum type="alphaLcParenBoth"/>
                </a:pPr>
                <a:r>
                  <a:rPr lang="en-US" sz="4000" b="1" dirty="0">
                    <a:solidFill>
                      <a:schemeClr val="tx1"/>
                    </a:solidFill>
                    <a:latin typeface="Times New Roman" panose="02020603050405020304" pitchFamily="18" charset="0"/>
                    <a:cs typeface="Times New Roman" panose="02020603050405020304" pitchFamily="18" charset="0"/>
                  </a:rPr>
                  <a:t>80 kilo-calorie</a:t>
                </a:r>
              </a:p>
              <a:p>
                <a:pPr marL="685783" indent="-685783">
                  <a:buFontTx/>
                  <a:buAutoNum type="alphaLcParenBoth"/>
                </a:pPr>
                <a:r>
                  <a:rPr lang="en-US" sz="4000" b="1" dirty="0">
                    <a:solidFill>
                      <a:schemeClr val="tx1"/>
                    </a:solidFill>
                    <a:latin typeface="Times New Roman" panose="02020603050405020304" pitchFamily="18" charset="0"/>
                    <a:cs typeface="Times New Roman" panose="02020603050405020304" pitchFamily="18" charset="0"/>
                  </a:rPr>
                  <a:t>50 kilo-calorie</a:t>
                </a:r>
              </a:p>
            </p:txBody>
          </p:sp>
        </mc:Choice>
        <mc:Fallback xmlns="">
          <p:sp>
            <p:nvSpPr>
              <p:cNvPr id="7" name="TextBox 6"/>
              <p:cNvSpPr txBox="1">
                <a:spLocks noRot="1" noChangeAspect="1" noMove="1" noResize="1" noEditPoints="1" noAdjustHandles="1" noChangeArrowheads="1" noChangeShapeType="1" noTextEdit="1"/>
              </p:cNvSpPr>
              <p:nvPr/>
            </p:nvSpPr>
            <p:spPr>
              <a:xfrm>
                <a:off x="495802" y="976702"/>
                <a:ext cx="11405320" cy="5044586"/>
              </a:xfrm>
              <a:prstGeom prst="rect">
                <a:avLst/>
              </a:prstGeom>
              <a:blipFill>
                <a:blip r:embed="rId2"/>
                <a:stretch>
                  <a:fillRect l="-1871" t="-1691" r="-53" b="-4227"/>
                </a:stretch>
              </a:blipFill>
            </p:spPr>
            <p:txBody>
              <a:bodyPr/>
              <a:lstStyle/>
              <a:p>
                <a:r>
                  <a:rPr lang="en-US">
                    <a:noFill/>
                  </a:rPr>
                  <a:t> </a:t>
                </a:r>
              </a:p>
            </p:txBody>
          </p:sp>
        </mc:Fallback>
      </mc:AlternateContent>
    </p:spTree>
    <p:extLst>
      <p:ext uri="{BB962C8B-B14F-4D97-AF65-F5344CB8AC3E}">
        <p14:creationId xmlns:p14="http://schemas.microsoft.com/office/powerpoint/2010/main" val="1713652516"/>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290878" y="824505"/>
                <a:ext cx="11560711" cy="5208990"/>
              </a:xfrm>
              <a:prstGeom prst="rect">
                <a:avLst/>
              </a:prstGeom>
              <a:noFill/>
            </p:spPr>
            <p:txBody>
              <a:bodyPr wrap="square" rtlCol="0">
                <a:spAutoFit/>
              </a:bodyPr>
              <a:lstStyle/>
              <a:p>
                <a:r>
                  <a:rPr lang="en-US" sz="4000" b="1" dirty="0">
                    <a:solidFill>
                      <a:schemeClr val="tx1"/>
                    </a:solidFill>
                    <a:latin typeface="Kruti Dev 010" pitchFamily="2" charset="0"/>
                    <a:cs typeface="Times New Roman" panose="02020603050405020304" pitchFamily="18" charset="0"/>
                  </a:rPr>
                  <a:t>,d </a:t>
                </a:r>
                <a:r>
                  <a:rPr lang="en-US" sz="4000" b="1" dirty="0" err="1">
                    <a:solidFill>
                      <a:schemeClr val="tx1"/>
                    </a:solidFill>
                    <a:latin typeface="Kruti Dev 010" pitchFamily="2" charset="0"/>
                    <a:cs typeface="Times New Roman" panose="02020603050405020304" pitchFamily="18" charset="0"/>
                  </a:rPr>
                  <a:t>xzke</a:t>
                </a:r>
                <a:r>
                  <a:rPr lang="en-US" sz="4000" b="1" dirty="0">
                    <a:solidFill>
                      <a:schemeClr val="tx1"/>
                    </a:solidFill>
                    <a:latin typeface="Kruti Dev 010" pitchFamily="2" charset="0"/>
                    <a:cs typeface="Times New Roman" panose="02020603050405020304" pitchFamily="18" charset="0"/>
                  </a:rPr>
                  <a:t> </a:t>
                </a:r>
                <a:r>
                  <a:rPr lang="en-US" sz="4000" b="1" dirty="0" err="1">
                    <a:solidFill>
                      <a:schemeClr val="tx1"/>
                    </a:solidFill>
                    <a:latin typeface="Kruti Dev 010" pitchFamily="2" charset="0"/>
                    <a:cs typeface="Times New Roman" panose="02020603050405020304" pitchFamily="18" charset="0"/>
                  </a:rPr>
                  <a:t>okys</a:t>
                </a:r>
                <a:r>
                  <a:rPr lang="en-US" sz="4000" b="1" dirty="0">
                    <a:solidFill>
                      <a:schemeClr val="tx1"/>
                    </a:solidFill>
                    <a:latin typeface="Kruti Dev 010" pitchFamily="2" charset="0"/>
                    <a:cs typeface="Times New Roman" panose="02020603050405020304" pitchFamily="18" charset="0"/>
                  </a:rPr>
                  <a:t> </a:t>
                </a:r>
                <a:r>
                  <a:rPr lang="en-US" sz="4000" b="1" dirty="0" err="1">
                    <a:solidFill>
                      <a:schemeClr val="tx1"/>
                    </a:solidFill>
                    <a:latin typeface="Kruti Dev 010" pitchFamily="2" charset="0"/>
                    <a:cs typeface="Times New Roman" panose="02020603050405020304" pitchFamily="18" charset="0"/>
                  </a:rPr>
                  <a:t>inkFkZ</a:t>
                </a:r>
                <a:r>
                  <a:rPr lang="en-US" sz="4000" b="1" dirty="0">
                    <a:solidFill>
                      <a:schemeClr val="tx1"/>
                    </a:solidFill>
                    <a:latin typeface="Kruti Dev 010" pitchFamily="2" charset="0"/>
                    <a:cs typeface="Times New Roman" panose="02020603050405020304" pitchFamily="18" charset="0"/>
                  </a:rPr>
                  <a:t> dk </a:t>
                </a:r>
                <a:r>
                  <a:rPr lang="en-US" sz="4000" b="1" dirty="0" err="1">
                    <a:solidFill>
                      <a:schemeClr val="tx1"/>
                    </a:solidFill>
                    <a:latin typeface="Kruti Dev 010" pitchFamily="2" charset="0"/>
                    <a:cs typeface="Times New Roman" panose="02020603050405020304" pitchFamily="18" charset="0"/>
                  </a:rPr>
                  <a:t>rkieku</a:t>
                </a:r>
                <a:r>
                  <a:rPr lang="en-US" sz="4000" b="1" dirty="0">
                    <a:solidFill>
                      <a:schemeClr val="tx1"/>
                    </a:solidFill>
                    <a:latin typeface="Kruti Dev 010" pitchFamily="2" charset="0"/>
                    <a:cs typeface="Times New Roman" panose="02020603050405020304" pitchFamily="18" charset="0"/>
                  </a:rPr>
                  <a:t> </a:t>
                </a:r>
                <a14:m>
                  <m:oMath xmlns:m="http://schemas.openxmlformats.org/officeDocument/2006/math">
                    <m:sSup>
                      <m:sSupPr>
                        <m:ctrlPr>
                          <a:rPr lang="en-US" sz="4000" b="1" i="1">
                            <a:solidFill>
                              <a:schemeClr val="tx1"/>
                            </a:solidFill>
                            <a:latin typeface="Cambria Math" panose="02040503050406030204" pitchFamily="18" charset="0"/>
                            <a:cs typeface="Times New Roman" panose="02020603050405020304" pitchFamily="18" charset="0"/>
                          </a:rPr>
                        </m:ctrlPr>
                      </m:sSupPr>
                      <m:e>
                        <m:r>
                          <a:rPr lang="en-US" sz="4000" b="1" i="1">
                            <a:solidFill>
                              <a:schemeClr val="tx1"/>
                            </a:solidFill>
                            <a:latin typeface="Cambria Math"/>
                            <a:cs typeface="Times New Roman" panose="02020603050405020304" pitchFamily="18" charset="0"/>
                          </a:rPr>
                          <m:t>𝟏</m:t>
                        </m:r>
                      </m:e>
                      <m:sup>
                        <m:r>
                          <a:rPr lang="en-US" sz="4000" b="1" i="1">
                            <a:solidFill>
                              <a:schemeClr val="tx1"/>
                            </a:solidFill>
                            <a:latin typeface="Cambria Math"/>
                            <a:cs typeface="Times New Roman" panose="02020603050405020304" pitchFamily="18" charset="0"/>
                          </a:rPr>
                          <m:t>°</m:t>
                        </m:r>
                      </m:sup>
                    </m:sSup>
                    <m:r>
                      <a:rPr lang="en-US" sz="4000" b="1" i="1">
                        <a:solidFill>
                          <a:schemeClr val="tx1"/>
                        </a:solidFill>
                        <a:latin typeface="Cambria Math"/>
                        <a:cs typeface="Times New Roman" panose="02020603050405020304" pitchFamily="18" charset="0"/>
                      </a:rPr>
                      <m:t>𝑪</m:t>
                    </m:r>
                  </m:oMath>
                </a14:m>
                <a:r>
                  <a:rPr lang="en-US" sz="4000" b="1" dirty="0">
                    <a:solidFill>
                      <a:schemeClr val="tx1"/>
                    </a:solidFill>
                    <a:latin typeface="Kruti Dev 010" pitchFamily="2" charset="0"/>
                    <a:cs typeface="Times New Roman" panose="02020603050405020304" pitchFamily="18" charset="0"/>
                  </a:rPr>
                  <a:t> c&lt;+</a:t>
                </a:r>
                <a:r>
                  <a:rPr lang="en-US" sz="4000" b="1" dirty="0" err="1">
                    <a:solidFill>
                      <a:schemeClr val="tx1"/>
                    </a:solidFill>
                    <a:latin typeface="Kruti Dev 010" pitchFamily="2" charset="0"/>
                    <a:cs typeface="Times New Roman" panose="02020603050405020304" pitchFamily="18" charset="0"/>
                  </a:rPr>
                  <a:t>kus</a:t>
                </a:r>
                <a:r>
                  <a:rPr lang="en-US" sz="4000" b="1" dirty="0">
                    <a:solidFill>
                      <a:schemeClr val="tx1"/>
                    </a:solidFill>
                    <a:latin typeface="Kruti Dev 010" pitchFamily="2" charset="0"/>
                    <a:cs typeface="Times New Roman" panose="02020603050405020304" pitchFamily="18" charset="0"/>
                  </a:rPr>
                  <a:t> ds </a:t>
                </a:r>
                <a:r>
                  <a:rPr lang="en-US" sz="4000" b="1" dirty="0" err="1">
                    <a:solidFill>
                      <a:schemeClr val="tx1"/>
                    </a:solidFill>
                    <a:latin typeface="Kruti Dev 010" pitchFamily="2" charset="0"/>
                    <a:cs typeface="Times New Roman" panose="02020603050405020304" pitchFamily="18" charset="0"/>
                  </a:rPr>
                  <a:t>fy</a:t>
                </a:r>
                <a:r>
                  <a:rPr lang="en-US" sz="4000" b="1" dirty="0">
                    <a:solidFill>
                      <a:schemeClr val="tx1"/>
                    </a:solidFill>
                    <a:latin typeface="Kruti Dev 010" pitchFamily="2" charset="0"/>
                    <a:cs typeface="Times New Roman" panose="02020603050405020304" pitchFamily="18" charset="0"/>
                  </a:rPr>
                  <a:t>, </a:t>
                </a:r>
                <a:r>
                  <a:rPr lang="en-US" sz="4000" b="1" dirty="0" err="1">
                    <a:solidFill>
                      <a:schemeClr val="tx1"/>
                    </a:solidFill>
                    <a:latin typeface="Kruti Dev 010" pitchFamily="2" charset="0"/>
                    <a:cs typeface="Times New Roman" panose="02020603050405020304" pitchFamily="18" charset="0"/>
                  </a:rPr>
                  <a:t>vko</a:t>
                </a:r>
                <a:r>
                  <a:rPr lang="en-US" sz="4000" b="1" dirty="0">
                    <a:solidFill>
                      <a:schemeClr val="tx1"/>
                    </a:solidFill>
                    <a:latin typeface="Kruti Dev 010" pitchFamily="2" charset="0"/>
                    <a:cs typeface="Times New Roman" panose="02020603050405020304" pitchFamily="18" charset="0"/>
                  </a:rPr>
                  <a:t>”;d </a:t>
                </a:r>
                <a:r>
                  <a:rPr lang="en-US" sz="4000" b="1" dirty="0" err="1">
                    <a:solidFill>
                      <a:schemeClr val="tx1"/>
                    </a:solidFill>
                    <a:latin typeface="Kruti Dev 010" pitchFamily="2" charset="0"/>
                    <a:cs typeface="Times New Roman" panose="02020603050405020304" pitchFamily="18" charset="0"/>
                  </a:rPr>
                  <a:t>Å’ek</a:t>
                </a:r>
                <a:r>
                  <a:rPr lang="en-US" sz="4000" b="1" dirty="0">
                    <a:solidFill>
                      <a:schemeClr val="tx1"/>
                    </a:solidFill>
                    <a:latin typeface="Kruti Dev 010" pitchFamily="2" charset="0"/>
                    <a:cs typeface="Times New Roman" panose="02020603050405020304" pitchFamily="18" charset="0"/>
                  </a:rPr>
                  <a:t> dh </a:t>
                </a:r>
                <a:r>
                  <a:rPr lang="en-US" sz="4000" b="1" dirty="0" err="1">
                    <a:solidFill>
                      <a:schemeClr val="tx1"/>
                    </a:solidFill>
                    <a:latin typeface="Kruti Dev 010" pitchFamily="2" charset="0"/>
                    <a:cs typeface="Times New Roman" panose="02020603050405020304" pitchFamily="18" charset="0"/>
                  </a:rPr>
                  <a:t>ek</a:t>
                </a:r>
                <a:r>
                  <a:rPr lang="en-US" sz="4000" b="1" dirty="0">
                    <a:solidFill>
                      <a:schemeClr val="tx1"/>
                    </a:solidFill>
                    <a:latin typeface="Kruti Dev 010" pitchFamily="2" charset="0"/>
                    <a:cs typeface="Times New Roman" panose="02020603050405020304" pitchFamily="18" charset="0"/>
                  </a:rPr>
                  <a:t>=k </a:t>
                </a:r>
                <a:r>
                  <a:rPr lang="en-US" sz="4000" b="1" dirty="0" err="1">
                    <a:solidFill>
                      <a:schemeClr val="tx1"/>
                    </a:solidFill>
                    <a:latin typeface="Kruti Dev 010" pitchFamily="2" charset="0"/>
                    <a:cs typeface="Times New Roman" panose="02020603050405020304" pitchFamily="18" charset="0"/>
                  </a:rPr>
                  <a:t>dks</a:t>
                </a:r>
                <a:r>
                  <a:rPr lang="en-US" sz="4000" b="1" dirty="0">
                    <a:solidFill>
                      <a:schemeClr val="tx1"/>
                    </a:solidFill>
                    <a:latin typeface="Kruti Dev 010" pitchFamily="2" charset="0"/>
                    <a:cs typeface="Times New Roman" panose="02020603050405020304" pitchFamily="18" charset="0"/>
                  </a:rPr>
                  <a:t> </a:t>
                </a:r>
                <a:r>
                  <a:rPr lang="en-US" sz="4000" b="1" dirty="0" err="1">
                    <a:solidFill>
                      <a:schemeClr val="tx1"/>
                    </a:solidFill>
                    <a:latin typeface="Kruti Dev 010" pitchFamily="2" charset="0"/>
                    <a:cs typeface="Times New Roman" panose="02020603050405020304" pitchFamily="18" charset="0"/>
                  </a:rPr>
                  <a:t>D;k</a:t>
                </a:r>
                <a:r>
                  <a:rPr lang="en-US" sz="4000" b="1" dirty="0">
                    <a:solidFill>
                      <a:schemeClr val="tx1"/>
                    </a:solidFill>
                    <a:latin typeface="Kruti Dev 010" pitchFamily="2" charset="0"/>
                    <a:cs typeface="Times New Roman" panose="02020603050405020304" pitchFamily="18" charset="0"/>
                  </a:rPr>
                  <a:t> </a:t>
                </a:r>
                <a:r>
                  <a:rPr lang="en-US" sz="4000" b="1" dirty="0" err="1">
                    <a:solidFill>
                      <a:schemeClr val="tx1"/>
                    </a:solidFill>
                    <a:latin typeface="Kruti Dev 010" pitchFamily="2" charset="0"/>
                    <a:cs typeface="Times New Roman" panose="02020603050405020304" pitchFamily="18" charset="0"/>
                  </a:rPr>
                  <a:t>dgrs</a:t>
                </a:r>
                <a:r>
                  <a:rPr lang="en-US" sz="4000" b="1" dirty="0">
                    <a:solidFill>
                      <a:schemeClr val="tx1"/>
                    </a:solidFill>
                    <a:latin typeface="Kruti Dev 010" pitchFamily="2" charset="0"/>
                    <a:cs typeface="Times New Roman" panose="02020603050405020304" pitchFamily="18" charset="0"/>
                  </a:rPr>
                  <a:t> </a:t>
                </a:r>
                <a:r>
                  <a:rPr lang="en-US" sz="4000" b="1" dirty="0" err="1">
                    <a:solidFill>
                      <a:schemeClr val="tx1"/>
                    </a:solidFill>
                    <a:latin typeface="Kruti Dev 010" pitchFamily="2" charset="0"/>
                    <a:cs typeface="Times New Roman" panose="02020603050405020304" pitchFamily="18" charset="0"/>
                  </a:rPr>
                  <a:t>gSA</a:t>
                </a:r>
                <a:r>
                  <a:rPr lang="en-IN" sz="4000" b="1" dirty="0">
                    <a:solidFill>
                      <a:schemeClr val="tx1"/>
                    </a:solidFill>
                    <a:latin typeface="Kruti Dev 010" pitchFamily="2" charset="0"/>
                    <a:cs typeface="Times New Roman" panose="02020603050405020304" pitchFamily="18" charset="0"/>
                  </a:rPr>
                  <a:t>\</a:t>
                </a:r>
              </a:p>
              <a:p>
                <a:r>
                  <a:rPr lang="en-US" sz="4000" b="1" dirty="0">
                    <a:solidFill>
                      <a:schemeClr val="tx1"/>
                    </a:solidFill>
                    <a:latin typeface="Times New Roman" panose="02020603050405020304" pitchFamily="18" charset="0"/>
                    <a:cs typeface="Times New Roman" panose="02020603050405020304" pitchFamily="18" charset="0"/>
                  </a:rPr>
                  <a:t>What is the amount of heat required to raise the temperature of one gram of substance of</a:t>
                </a:r>
                <a14:m>
                  <m:oMath xmlns:m="http://schemas.openxmlformats.org/officeDocument/2006/math">
                    <m:sSup>
                      <m:sSupPr>
                        <m:ctrlPr>
                          <a:rPr lang="en-US" sz="4000" b="1" i="1">
                            <a:solidFill>
                              <a:schemeClr val="tx1"/>
                            </a:solidFill>
                            <a:latin typeface="Cambria Math" panose="02040503050406030204" pitchFamily="18" charset="0"/>
                            <a:cs typeface="Times New Roman" panose="02020603050405020304" pitchFamily="18" charset="0"/>
                          </a:rPr>
                        </m:ctrlPr>
                      </m:sSupPr>
                      <m:e>
                        <m:r>
                          <a:rPr lang="en-US" sz="4000" b="1" i="1" smtClean="0">
                            <a:solidFill>
                              <a:schemeClr val="tx1"/>
                            </a:solidFill>
                            <a:latin typeface="Cambria Math" panose="02040503050406030204" pitchFamily="18" charset="0"/>
                            <a:cs typeface="Times New Roman" panose="02020603050405020304" pitchFamily="18" charset="0"/>
                          </a:rPr>
                          <m:t> </m:t>
                        </m:r>
                        <m:r>
                          <a:rPr lang="en-US" sz="4000" b="1" i="1">
                            <a:solidFill>
                              <a:schemeClr val="tx1"/>
                            </a:solidFill>
                            <a:latin typeface="Cambria Math"/>
                            <a:cs typeface="Times New Roman" panose="02020603050405020304" pitchFamily="18" charset="0"/>
                          </a:rPr>
                          <m:t>𝟏</m:t>
                        </m:r>
                      </m:e>
                      <m:sup>
                        <m:r>
                          <a:rPr lang="en-US" sz="4000" b="1" i="1">
                            <a:solidFill>
                              <a:schemeClr val="tx1"/>
                            </a:solidFill>
                            <a:latin typeface="Cambria Math"/>
                            <a:cs typeface="Times New Roman" panose="02020603050405020304" pitchFamily="18" charset="0"/>
                          </a:rPr>
                          <m:t>°</m:t>
                        </m:r>
                      </m:sup>
                    </m:sSup>
                    <m:r>
                      <a:rPr lang="en-US" sz="4000" b="1" i="1">
                        <a:solidFill>
                          <a:schemeClr val="tx1"/>
                        </a:solidFill>
                        <a:latin typeface="Cambria Math"/>
                        <a:cs typeface="Times New Roman" panose="02020603050405020304" pitchFamily="18" charset="0"/>
                      </a:rPr>
                      <m:t>𝑪</m:t>
                    </m:r>
                  </m:oMath>
                </a14:m>
                <a:endParaRPr lang="en-US" sz="4000" b="1" dirty="0">
                  <a:solidFill>
                    <a:schemeClr val="tx1"/>
                  </a:solidFill>
                  <a:latin typeface="Times New Roman" panose="02020603050405020304" pitchFamily="18" charset="0"/>
                  <a:cs typeface="Times New Roman" panose="02020603050405020304" pitchFamily="18" charset="0"/>
                </a:endParaRPr>
              </a:p>
              <a:p>
                <a:pPr marL="685783" indent="-685783" algn="just">
                  <a:buAutoNum type="alphaLcParenBoth"/>
                </a:pPr>
                <a:r>
                  <a:rPr lang="en-US" sz="4267" b="1" dirty="0">
                    <a:solidFill>
                      <a:schemeClr val="tx1"/>
                    </a:solidFill>
                    <a:latin typeface="Times New Roman" panose="02020603050405020304" pitchFamily="18" charset="0"/>
                    <a:cs typeface="Times New Roman" panose="02020603050405020304" pitchFamily="18" charset="0"/>
                  </a:rPr>
                  <a:t>Specific heat/ </a:t>
                </a:r>
                <a:r>
                  <a:rPr lang="en-US" sz="4267" b="1" dirty="0" err="1">
                    <a:solidFill>
                      <a:schemeClr val="tx1"/>
                    </a:solidFill>
                    <a:latin typeface="Kruti Dev 010" pitchFamily="2" charset="0"/>
                    <a:cs typeface="Times New Roman" panose="02020603050405020304" pitchFamily="18" charset="0"/>
                  </a:rPr>
                  <a:t>fof”k’V</a:t>
                </a:r>
                <a:r>
                  <a:rPr lang="en-US" sz="4267" b="1" dirty="0">
                    <a:solidFill>
                      <a:schemeClr val="tx1"/>
                    </a:solidFill>
                    <a:latin typeface="Kruti Dev 010" pitchFamily="2" charset="0"/>
                    <a:cs typeface="Times New Roman" panose="02020603050405020304" pitchFamily="18" charset="0"/>
                  </a:rPr>
                  <a:t> </a:t>
                </a:r>
                <a:r>
                  <a:rPr lang="en-US" sz="4267" b="1" dirty="0" err="1">
                    <a:solidFill>
                      <a:schemeClr val="tx1"/>
                    </a:solidFill>
                    <a:latin typeface="Kruti Dev 010" pitchFamily="2" charset="0"/>
                    <a:cs typeface="Times New Roman" panose="02020603050405020304" pitchFamily="18" charset="0"/>
                  </a:rPr>
                  <a:t>Å’ek</a:t>
                </a:r>
                <a:r>
                  <a:rPr lang="en-US" sz="4267" b="1" dirty="0">
                    <a:solidFill>
                      <a:schemeClr val="tx1"/>
                    </a:solidFill>
                    <a:latin typeface="Kruti Dev 010" pitchFamily="2" charset="0"/>
                    <a:cs typeface="Times New Roman" panose="02020603050405020304" pitchFamily="18" charset="0"/>
                  </a:rPr>
                  <a:t> </a:t>
                </a:r>
                <a:endParaRPr lang="en-US" sz="4267" b="1" dirty="0">
                  <a:solidFill>
                    <a:schemeClr val="tx1"/>
                  </a:solidFill>
                  <a:latin typeface="Cambria Math"/>
                  <a:cs typeface="Times New Roman" panose="02020603050405020304" pitchFamily="18" charset="0"/>
                </a:endParaRPr>
              </a:p>
              <a:p>
                <a:pPr algn="just"/>
                <a:r>
                  <a:rPr lang="en-US" sz="4267" b="1" dirty="0">
                    <a:solidFill>
                      <a:schemeClr val="tx1"/>
                    </a:solidFill>
                    <a:latin typeface="Times New Roman" panose="02020603050405020304" pitchFamily="18" charset="0"/>
                    <a:cs typeface="Times New Roman" panose="02020603050405020304" pitchFamily="18" charset="0"/>
                  </a:rPr>
                  <a:t>(b) Total energy / </a:t>
                </a:r>
                <a:r>
                  <a:rPr lang="en-US" sz="4267" b="1" dirty="0" err="1">
                    <a:solidFill>
                      <a:schemeClr val="tx1"/>
                    </a:solidFill>
                    <a:latin typeface="Kruti Dev 010" pitchFamily="2" charset="0"/>
                    <a:cs typeface="Times New Roman" panose="02020603050405020304" pitchFamily="18" charset="0"/>
                  </a:rPr>
                  <a:t>dqy</a:t>
                </a:r>
                <a:r>
                  <a:rPr lang="en-US" sz="4267" b="1" dirty="0">
                    <a:solidFill>
                      <a:schemeClr val="tx1"/>
                    </a:solidFill>
                    <a:latin typeface="Kruti Dev 010" pitchFamily="2" charset="0"/>
                    <a:cs typeface="Times New Roman" panose="02020603050405020304" pitchFamily="18" charset="0"/>
                  </a:rPr>
                  <a:t> </a:t>
                </a:r>
                <a:r>
                  <a:rPr lang="en-US" sz="4267" b="1" dirty="0" err="1">
                    <a:solidFill>
                      <a:schemeClr val="tx1"/>
                    </a:solidFill>
                    <a:latin typeface="Kruti Dev 010" pitchFamily="2" charset="0"/>
                    <a:cs typeface="Times New Roman" panose="02020603050405020304" pitchFamily="18" charset="0"/>
                  </a:rPr>
                  <a:t>ÅtkZ</a:t>
                </a:r>
                <a:r>
                  <a:rPr lang="en-US" sz="4267" b="1" dirty="0">
                    <a:solidFill>
                      <a:schemeClr val="tx1"/>
                    </a:solidFill>
                    <a:latin typeface="Kruti Dev 010" pitchFamily="2" charset="0"/>
                    <a:cs typeface="Times New Roman" panose="02020603050405020304" pitchFamily="18" charset="0"/>
                  </a:rPr>
                  <a:t> </a:t>
                </a:r>
                <a:endParaRPr lang="en-US" sz="4267" b="1" dirty="0">
                  <a:solidFill>
                    <a:schemeClr val="tx1"/>
                  </a:solidFill>
                  <a:latin typeface="Cambria Math"/>
                  <a:cs typeface="Times New Roman" panose="02020603050405020304" pitchFamily="18" charset="0"/>
                </a:endParaRPr>
              </a:p>
              <a:p>
                <a:pPr algn="just"/>
                <a:r>
                  <a:rPr lang="en-US" sz="4267" b="1" dirty="0">
                    <a:solidFill>
                      <a:schemeClr val="tx1"/>
                    </a:solidFill>
                    <a:cs typeface="Times New Roman" panose="02020603050405020304" pitchFamily="18" charset="0"/>
                  </a:rPr>
                  <a:t>(c) </a:t>
                </a:r>
                <a:r>
                  <a:rPr lang="en-US" sz="4267" b="1" dirty="0">
                    <a:solidFill>
                      <a:schemeClr val="tx1"/>
                    </a:solidFill>
                    <a:latin typeface="Times New Roman" panose="02020603050405020304" pitchFamily="18" charset="0"/>
                    <a:cs typeface="Times New Roman" panose="02020603050405020304" pitchFamily="18" charset="0"/>
                  </a:rPr>
                  <a:t>Latent heat  / </a:t>
                </a:r>
                <a:r>
                  <a:rPr lang="en-US" sz="4267" b="1" dirty="0" err="1">
                    <a:solidFill>
                      <a:schemeClr val="tx1"/>
                    </a:solidFill>
                    <a:latin typeface="Kruti Dev 010" pitchFamily="2" charset="0"/>
                    <a:cs typeface="Times New Roman" panose="02020603050405020304" pitchFamily="18" charset="0"/>
                  </a:rPr>
                  <a:t>xqIr</a:t>
                </a:r>
                <a:r>
                  <a:rPr lang="en-US" sz="4267" b="1" dirty="0">
                    <a:solidFill>
                      <a:schemeClr val="tx1"/>
                    </a:solidFill>
                    <a:latin typeface="Kruti Dev 010" pitchFamily="2" charset="0"/>
                    <a:cs typeface="Times New Roman" panose="02020603050405020304" pitchFamily="18" charset="0"/>
                  </a:rPr>
                  <a:t> </a:t>
                </a:r>
                <a:r>
                  <a:rPr lang="en-US" sz="4267" b="1" dirty="0" err="1">
                    <a:solidFill>
                      <a:schemeClr val="tx1"/>
                    </a:solidFill>
                    <a:latin typeface="Kruti Dev 010" pitchFamily="2" charset="0"/>
                    <a:cs typeface="Times New Roman" panose="02020603050405020304" pitchFamily="18" charset="0"/>
                  </a:rPr>
                  <a:t>Å’ek</a:t>
                </a:r>
                <a:endParaRPr lang="en-US" sz="4267" b="1" dirty="0">
                  <a:solidFill>
                    <a:schemeClr val="tx1"/>
                  </a:solidFill>
                  <a:latin typeface="Cambria Math"/>
                  <a:cs typeface="Times New Roman" panose="02020603050405020304" pitchFamily="18" charset="0"/>
                </a:endParaRPr>
              </a:p>
              <a:p>
                <a:pPr algn="just"/>
                <a:r>
                  <a:rPr lang="en-US" sz="4267" b="1" dirty="0">
                    <a:solidFill>
                      <a:schemeClr val="tx1"/>
                    </a:solidFill>
                    <a:cs typeface="Times New Roman" panose="02020603050405020304" pitchFamily="18" charset="0"/>
                  </a:rPr>
                  <a:t>(d) </a:t>
                </a:r>
                <a:r>
                  <a:rPr lang="en-US" sz="4267" b="1" dirty="0">
                    <a:solidFill>
                      <a:schemeClr val="tx1"/>
                    </a:solidFill>
                    <a:latin typeface="Times New Roman" panose="02020603050405020304" pitchFamily="18" charset="0"/>
                    <a:cs typeface="Times New Roman" panose="02020603050405020304" pitchFamily="18" charset="0"/>
                  </a:rPr>
                  <a:t>None of these/ </a:t>
                </a:r>
                <a:r>
                  <a:rPr lang="en-US" sz="4267" b="1" dirty="0" err="1">
                    <a:solidFill>
                      <a:schemeClr val="tx1"/>
                    </a:solidFill>
                    <a:latin typeface="Kruti Dev 010" pitchFamily="2" charset="0"/>
                    <a:cs typeface="Times New Roman" panose="02020603050405020304" pitchFamily="18" charset="0"/>
                  </a:rPr>
                  <a:t>buesa</a:t>
                </a:r>
                <a:r>
                  <a:rPr lang="en-US" sz="4267" b="1" dirty="0">
                    <a:solidFill>
                      <a:schemeClr val="tx1"/>
                    </a:solidFill>
                    <a:latin typeface="Kruti Dev 010" pitchFamily="2" charset="0"/>
                    <a:cs typeface="Times New Roman" panose="02020603050405020304" pitchFamily="18" charset="0"/>
                  </a:rPr>
                  <a:t> </a:t>
                </a:r>
                <a:r>
                  <a:rPr lang="en-US" sz="4267" b="1" dirty="0" err="1">
                    <a:solidFill>
                      <a:schemeClr val="tx1"/>
                    </a:solidFill>
                    <a:latin typeface="Kruti Dev 010" pitchFamily="2" charset="0"/>
                    <a:cs typeface="Times New Roman" panose="02020603050405020304" pitchFamily="18" charset="0"/>
                  </a:rPr>
                  <a:t>ls</a:t>
                </a:r>
                <a:r>
                  <a:rPr lang="en-US" sz="4267" b="1" dirty="0">
                    <a:solidFill>
                      <a:schemeClr val="tx1"/>
                    </a:solidFill>
                    <a:latin typeface="Kruti Dev 010" pitchFamily="2" charset="0"/>
                    <a:cs typeface="Times New Roman" panose="02020603050405020304" pitchFamily="18" charset="0"/>
                  </a:rPr>
                  <a:t> </a:t>
                </a:r>
                <a:r>
                  <a:rPr lang="en-US" sz="4267" b="1" dirty="0" err="1">
                    <a:solidFill>
                      <a:schemeClr val="tx1"/>
                    </a:solidFill>
                    <a:latin typeface="Kruti Dev 010" pitchFamily="2" charset="0"/>
                    <a:cs typeface="Times New Roman" panose="02020603050405020304" pitchFamily="18" charset="0"/>
                  </a:rPr>
                  <a:t>dksbZ</a:t>
                </a:r>
                <a:r>
                  <a:rPr lang="en-US" sz="4267" b="1" dirty="0">
                    <a:solidFill>
                      <a:schemeClr val="tx1"/>
                    </a:solidFill>
                    <a:latin typeface="Kruti Dev 010" pitchFamily="2" charset="0"/>
                    <a:cs typeface="Times New Roman" panose="02020603050405020304" pitchFamily="18" charset="0"/>
                  </a:rPr>
                  <a:t> </a:t>
                </a:r>
                <a:r>
                  <a:rPr lang="en-US" sz="4267" b="1" dirty="0" err="1">
                    <a:solidFill>
                      <a:schemeClr val="tx1"/>
                    </a:solidFill>
                    <a:latin typeface="Kruti Dev 010" pitchFamily="2" charset="0"/>
                    <a:cs typeface="Times New Roman" panose="02020603050405020304" pitchFamily="18" charset="0"/>
                  </a:rPr>
                  <a:t>ugaha</a:t>
                </a:r>
                <a:endParaRPr lang="en-US" sz="4267" b="1" dirty="0">
                  <a:solidFill>
                    <a:schemeClr val="tx1"/>
                  </a:solidFill>
                  <a:latin typeface="Cambria Math"/>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90878" y="824505"/>
                <a:ext cx="11560711" cy="5208990"/>
              </a:xfrm>
              <a:prstGeom prst="rect">
                <a:avLst/>
              </a:prstGeom>
              <a:blipFill>
                <a:blip r:embed="rId3"/>
                <a:stretch>
                  <a:fillRect l="-2057" t="-1637" r="-791" b="-4561"/>
                </a:stretch>
              </a:blipFill>
            </p:spPr>
            <p:txBody>
              <a:bodyPr/>
              <a:lstStyle/>
              <a:p>
                <a:r>
                  <a:rPr lang="en-US">
                    <a:noFill/>
                  </a:rPr>
                  <a:t> </a:t>
                </a:r>
              </a:p>
            </p:txBody>
          </p:sp>
        </mc:Fallback>
      </mc:AlternateContent>
    </p:spTree>
    <p:extLst>
      <p:ext uri="{BB962C8B-B14F-4D97-AF65-F5344CB8AC3E}">
        <p14:creationId xmlns:p14="http://schemas.microsoft.com/office/powerpoint/2010/main" val="4212623117"/>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535279" y="942119"/>
                <a:ext cx="11656721" cy="4689425"/>
              </a:xfrm>
              <a:prstGeom prst="rect">
                <a:avLst/>
              </a:prstGeom>
              <a:noFill/>
            </p:spPr>
            <p:txBody>
              <a:bodyPr wrap="square" rtlCol="0">
                <a:spAutoFit/>
              </a:bodyPr>
              <a:lstStyle/>
              <a:p>
                <a14:m>
                  <m:oMath xmlns:m="http://schemas.openxmlformats.org/officeDocument/2006/math">
                    <m:sSup>
                      <m:sSupPr>
                        <m:ctrlPr>
                          <a:rPr lang="en-US" sz="4200" b="1" i="1">
                            <a:solidFill>
                              <a:schemeClr val="tx1"/>
                            </a:solidFill>
                            <a:latin typeface="Cambria Math" panose="02040503050406030204" pitchFamily="18" charset="0"/>
                            <a:cs typeface="Times New Roman" panose="02020603050405020304" pitchFamily="18" charset="0"/>
                          </a:rPr>
                        </m:ctrlPr>
                      </m:sSupPr>
                      <m:e>
                        <m:r>
                          <a:rPr lang="en-US" sz="4200" b="1" i="1">
                            <a:solidFill>
                              <a:schemeClr val="tx1"/>
                            </a:solidFill>
                            <a:latin typeface="Cambria Math"/>
                            <a:cs typeface="Times New Roman" panose="02020603050405020304" pitchFamily="18" charset="0"/>
                          </a:rPr>
                          <m:t>𝟐𝟓</m:t>
                        </m:r>
                      </m:e>
                      <m:sup>
                        <m:r>
                          <a:rPr lang="en-US" sz="4200" b="1" i="1">
                            <a:solidFill>
                              <a:schemeClr val="tx1"/>
                            </a:solidFill>
                            <a:latin typeface="Cambria Math"/>
                            <a:cs typeface="Times New Roman" panose="02020603050405020304" pitchFamily="18" charset="0"/>
                          </a:rPr>
                          <m:t>°</m:t>
                        </m:r>
                      </m:sup>
                    </m:sSup>
                    <m:r>
                      <a:rPr lang="en-US" sz="4200" b="1" i="1">
                        <a:solidFill>
                          <a:schemeClr val="tx1"/>
                        </a:solidFill>
                        <a:latin typeface="Cambria Math"/>
                        <a:cs typeface="Times New Roman" panose="02020603050405020304" pitchFamily="18" charset="0"/>
                      </a:rPr>
                      <m:t>𝑪</m:t>
                    </m:r>
                  </m:oMath>
                </a14:m>
                <a:r>
                  <a:rPr lang="en-US" sz="4200" b="1" dirty="0">
                    <a:solidFill>
                      <a:schemeClr val="tx1"/>
                    </a:solidFill>
                    <a:latin typeface="Kruti Dev 010" pitchFamily="2" charset="0"/>
                    <a:cs typeface="Times New Roman" panose="02020603050405020304" pitchFamily="18" charset="0"/>
                  </a:rPr>
                  <a:t> </a:t>
                </a:r>
                <a:r>
                  <a:rPr lang="en-US" sz="4200" b="1" dirty="0" err="1">
                    <a:solidFill>
                      <a:schemeClr val="tx1"/>
                    </a:solidFill>
                    <a:latin typeface="Kruti Dev 010" pitchFamily="2" charset="0"/>
                    <a:cs typeface="Times New Roman" panose="02020603050405020304" pitchFamily="18" charset="0"/>
                  </a:rPr>
                  <a:t>ij</a:t>
                </a:r>
                <a:r>
                  <a:rPr lang="en-US" sz="4200" b="1" dirty="0">
                    <a:solidFill>
                      <a:schemeClr val="tx1"/>
                    </a:solidFill>
                    <a:latin typeface="Kruti Dev 010" pitchFamily="2" charset="0"/>
                    <a:cs typeface="Times New Roman" panose="02020603050405020304" pitchFamily="18" charset="0"/>
                  </a:rPr>
                  <a:t> 300 </a:t>
                </a:r>
                <a:r>
                  <a:rPr lang="en-US" sz="4200" b="1" dirty="0" err="1">
                    <a:solidFill>
                      <a:schemeClr val="tx1"/>
                    </a:solidFill>
                    <a:latin typeface="Kruti Dev 010" pitchFamily="2" charset="0"/>
                    <a:cs typeface="Times New Roman" panose="02020603050405020304" pitchFamily="18" charset="0"/>
                  </a:rPr>
                  <a:t>xzke</a:t>
                </a:r>
                <a:r>
                  <a:rPr lang="en-US" sz="4200" b="1" dirty="0">
                    <a:solidFill>
                      <a:schemeClr val="tx1"/>
                    </a:solidFill>
                    <a:latin typeface="Kruti Dev 010" pitchFamily="2" charset="0"/>
                    <a:cs typeface="Times New Roman" panose="02020603050405020304" pitchFamily="18" charset="0"/>
                  </a:rPr>
                  <a:t> </a:t>
                </a:r>
                <a:r>
                  <a:rPr lang="en-US" sz="4200" b="1" dirty="0" err="1">
                    <a:solidFill>
                      <a:schemeClr val="tx1"/>
                    </a:solidFill>
                    <a:latin typeface="Kruti Dev 010" pitchFamily="2" charset="0"/>
                    <a:cs typeface="Times New Roman" panose="02020603050405020304" pitchFamily="18" charset="0"/>
                  </a:rPr>
                  <a:t>ikuh</a:t>
                </a:r>
                <a:r>
                  <a:rPr lang="en-US" sz="4200" b="1" dirty="0">
                    <a:solidFill>
                      <a:schemeClr val="tx1"/>
                    </a:solidFill>
                    <a:latin typeface="Kruti Dev 010" pitchFamily="2" charset="0"/>
                    <a:cs typeface="Times New Roman" panose="02020603050405020304" pitchFamily="18" charset="0"/>
                  </a:rPr>
                  <a:t> </a:t>
                </a:r>
                <a:r>
                  <a:rPr lang="en-US" sz="4200" b="1" dirty="0" err="1">
                    <a:solidFill>
                      <a:schemeClr val="tx1"/>
                    </a:solidFill>
                    <a:latin typeface="Kruti Dev 010" pitchFamily="2" charset="0"/>
                    <a:cs typeface="Times New Roman" panose="02020603050405020304" pitchFamily="18" charset="0"/>
                  </a:rPr>
                  <a:t>dks</a:t>
                </a:r>
                <a:r>
                  <a:rPr lang="en-US" sz="4200" b="1" dirty="0">
                    <a:solidFill>
                      <a:schemeClr val="tx1"/>
                    </a:solidFill>
                    <a:latin typeface="Kruti Dev 010" pitchFamily="2" charset="0"/>
                    <a:cs typeface="Times New Roman" panose="02020603050405020304" pitchFamily="18" charset="0"/>
                  </a:rPr>
                  <a:t> </a:t>
                </a:r>
                <a14:m>
                  <m:oMath xmlns:m="http://schemas.openxmlformats.org/officeDocument/2006/math">
                    <m:sSup>
                      <m:sSupPr>
                        <m:ctrlPr>
                          <a:rPr lang="en-US" sz="4200" b="1" i="1">
                            <a:solidFill>
                              <a:schemeClr val="tx1"/>
                            </a:solidFill>
                            <a:latin typeface="Cambria Math" panose="02040503050406030204" pitchFamily="18" charset="0"/>
                            <a:cs typeface="Times New Roman" panose="02020603050405020304" pitchFamily="18" charset="0"/>
                          </a:rPr>
                        </m:ctrlPr>
                      </m:sSupPr>
                      <m:e>
                        <m:r>
                          <a:rPr lang="en-US" sz="4200" b="1" i="1">
                            <a:solidFill>
                              <a:schemeClr val="tx1"/>
                            </a:solidFill>
                            <a:latin typeface="Cambria Math"/>
                            <a:cs typeface="Times New Roman" panose="02020603050405020304" pitchFamily="18" charset="0"/>
                          </a:rPr>
                          <m:t>𝟎</m:t>
                        </m:r>
                      </m:e>
                      <m:sup>
                        <m:r>
                          <a:rPr lang="en-US" sz="4200" b="1" i="1">
                            <a:solidFill>
                              <a:schemeClr val="tx1"/>
                            </a:solidFill>
                            <a:latin typeface="Cambria Math"/>
                            <a:cs typeface="Times New Roman" panose="02020603050405020304" pitchFamily="18" charset="0"/>
                          </a:rPr>
                          <m:t>°</m:t>
                        </m:r>
                      </m:sup>
                    </m:sSup>
                    <m:r>
                      <a:rPr lang="en-US" sz="4200" b="1" i="1">
                        <a:solidFill>
                          <a:schemeClr val="tx1"/>
                        </a:solidFill>
                        <a:latin typeface="Cambria Math"/>
                        <a:cs typeface="Times New Roman" panose="02020603050405020304" pitchFamily="18" charset="0"/>
                      </a:rPr>
                      <m:t>𝑪</m:t>
                    </m:r>
                  </m:oMath>
                </a14:m>
                <a:r>
                  <a:rPr lang="en-US" sz="4200" b="1" dirty="0">
                    <a:solidFill>
                      <a:schemeClr val="tx1"/>
                    </a:solidFill>
                    <a:latin typeface="Kruti Dev 010" pitchFamily="2" charset="0"/>
                    <a:cs typeface="Times New Roman" panose="02020603050405020304" pitchFamily="18" charset="0"/>
                  </a:rPr>
                  <a:t> </a:t>
                </a:r>
                <a:r>
                  <a:rPr lang="en-US" sz="4200" b="1" dirty="0" err="1">
                    <a:solidFill>
                      <a:schemeClr val="tx1"/>
                    </a:solidFill>
                    <a:latin typeface="Kruti Dev 010" pitchFamily="2" charset="0"/>
                    <a:cs typeface="Times New Roman" panose="02020603050405020304" pitchFamily="18" charset="0"/>
                  </a:rPr>
                  <a:t>ij</a:t>
                </a:r>
                <a:r>
                  <a:rPr lang="en-US" sz="4200" b="1" dirty="0">
                    <a:solidFill>
                      <a:schemeClr val="tx1"/>
                    </a:solidFill>
                    <a:latin typeface="Kruti Dev 010" pitchFamily="2" charset="0"/>
                    <a:cs typeface="Times New Roman" panose="02020603050405020304" pitchFamily="18" charset="0"/>
                  </a:rPr>
                  <a:t> 100 </a:t>
                </a:r>
                <a:r>
                  <a:rPr lang="en-US" sz="4200" b="1" dirty="0" err="1">
                    <a:solidFill>
                      <a:schemeClr val="tx1"/>
                    </a:solidFill>
                    <a:latin typeface="Kruti Dev 010" pitchFamily="2" charset="0"/>
                    <a:cs typeface="Times New Roman" panose="02020603050405020304" pitchFamily="18" charset="0"/>
                  </a:rPr>
                  <a:t>xzke</a:t>
                </a:r>
                <a:r>
                  <a:rPr lang="en-US" sz="4200" b="1" dirty="0">
                    <a:solidFill>
                      <a:schemeClr val="tx1"/>
                    </a:solidFill>
                    <a:latin typeface="Kruti Dev 010" pitchFamily="2" charset="0"/>
                    <a:cs typeface="Times New Roman" panose="02020603050405020304" pitchFamily="18" charset="0"/>
                  </a:rPr>
                  <a:t> </a:t>
                </a:r>
                <a:r>
                  <a:rPr lang="en-US" sz="4200" b="1" dirty="0" err="1">
                    <a:solidFill>
                      <a:schemeClr val="tx1"/>
                    </a:solidFill>
                    <a:latin typeface="Kruti Dev 010" pitchFamily="2" charset="0"/>
                    <a:cs typeface="Times New Roman" panose="02020603050405020304" pitchFamily="18" charset="0"/>
                  </a:rPr>
                  <a:t>cQZ</a:t>
                </a:r>
                <a:r>
                  <a:rPr lang="en-US" sz="4200" b="1" dirty="0">
                    <a:solidFill>
                      <a:schemeClr val="tx1"/>
                    </a:solidFill>
                    <a:latin typeface="Kruti Dev 010" pitchFamily="2" charset="0"/>
                    <a:cs typeface="Times New Roman" panose="02020603050405020304" pitchFamily="18" charset="0"/>
                  </a:rPr>
                  <a:t> </a:t>
                </a:r>
                <a:r>
                  <a:rPr lang="en-US" sz="4200" b="1" dirty="0" err="1">
                    <a:solidFill>
                      <a:schemeClr val="tx1"/>
                    </a:solidFill>
                    <a:latin typeface="Kruti Dev 010" pitchFamily="2" charset="0"/>
                    <a:cs typeface="Times New Roman" panose="02020603050405020304" pitchFamily="18" charset="0"/>
                  </a:rPr>
                  <a:t>esa</a:t>
                </a:r>
                <a:r>
                  <a:rPr lang="en-US" sz="4200" b="1" dirty="0">
                    <a:solidFill>
                      <a:schemeClr val="tx1"/>
                    </a:solidFill>
                    <a:latin typeface="Kruti Dev 010" pitchFamily="2" charset="0"/>
                    <a:cs typeface="Times New Roman" panose="02020603050405020304" pitchFamily="18" charset="0"/>
                  </a:rPr>
                  <a:t> </a:t>
                </a:r>
                <a:r>
                  <a:rPr lang="en-US" sz="4200" b="1" dirty="0" err="1">
                    <a:solidFill>
                      <a:schemeClr val="tx1"/>
                    </a:solidFill>
                    <a:latin typeface="Kruti Dev 010" pitchFamily="2" charset="0"/>
                    <a:cs typeface="Times New Roman" panose="02020603050405020304" pitchFamily="18" charset="0"/>
                  </a:rPr>
                  <a:t>feyk</a:t>
                </a:r>
                <a:r>
                  <a:rPr lang="en-US" sz="4200" b="1" dirty="0">
                    <a:solidFill>
                      <a:schemeClr val="tx1"/>
                    </a:solidFill>
                    <a:latin typeface="Kruti Dev 010" pitchFamily="2" charset="0"/>
                    <a:cs typeface="Times New Roman" panose="02020603050405020304" pitchFamily="18" charset="0"/>
                  </a:rPr>
                  <a:t> </a:t>
                </a:r>
                <a:r>
                  <a:rPr lang="en-US" sz="4200" b="1" dirty="0" err="1">
                    <a:solidFill>
                      <a:schemeClr val="tx1"/>
                    </a:solidFill>
                    <a:latin typeface="Kruti Dev 010" pitchFamily="2" charset="0"/>
                    <a:cs typeface="Times New Roman" panose="02020603050405020304" pitchFamily="18" charset="0"/>
                  </a:rPr>
                  <a:t>fn;k</a:t>
                </a:r>
                <a:r>
                  <a:rPr lang="en-US" sz="4200" b="1" dirty="0">
                    <a:solidFill>
                      <a:schemeClr val="tx1"/>
                    </a:solidFill>
                    <a:latin typeface="Kruti Dev 010" pitchFamily="2" charset="0"/>
                    <a:cs typeface="Times New Roman" panose="02020603050405020304" pitchFamily="18" charset="0"/>
                  </a:rPr>
                  <a:t> </a:t>
                </a:r>
                <a:r>
                  <a:rPr lang="en-US" sz="4200" b="1" dirty="0" err="1">
                    <a:solidFill>
                      <a:schemeClr val="tx1"/>
                    </a:solidFill>
                    <a:latin typeface="Kruti Dev 010" pitchFamily="2" charset="0"/>
                    <a:cs typeface="Times New Roman" panose="02020603050405020304" pitchFamily="18" charset="0"/>
                  </a:rPr>
                  <a:t>tkrk</a:t>
                </a:r>
                <a:r>
                  <a:rPr lang="en-US" sz="4200" b="1" dirty="0">
                    <a:solidFill>
                      <a:schemeClr val="tx1"/>
                    </a:solidFill>
                    <a:latin typeface="Kruti Dev 010" pitchFamily="2" charset="0"/>
                    <a:cs typeface="Times New Roman" panose="02020603050405020304" pitchFamily="18" charset="0"/>
                  </a:rPr>
                  <a:t> </a:t>
                </a:r>
                <a:r>
                  <a:rPr lang="en-US" sz="4200" b="1" dirty="0" err="1">
                    <a:solidFill>
                      <a:schemeClr val="tx1"/>
                    </a:solidFill>
                    <a:latin typeface="Kruti Dev 010" pitchFamily="2" charset="0"/>
                    <a:cs typeface="Times New Roman" panose="02020603050405020304" pitchFamily="18" charset="0"/>
                  </a:rPr>
                  <a:t>gS</a:t>
                </a:r>
                <a:r>
                  <a:rPr lang="en-US" sz="4200" b="1" dirty="0">
                    <a:solidFill>
                      <a:schemeClr val="tx1"/>
                    </a:solidFill>
                    <a:latin typeface="Kruti Dev 010" pitchFamily="2" charset="0"/>
                    <a:cs typeface="Times New Roman" panose="02020603050405020304" pitchFamily="18" charset="0"/>
                  </a:rPr>
                  <a:t> A ml </a:t>
                </a:r>
                <a:r>
                  <a:rPr lang="en-US" sz="4200" b="1" dirty="0" err="1">
                    <a:solidFill>
                      <a:schemeClr val="tx1"/>
                    </a:solidFill>
                    <a:latin typeface="Kruti Dev 010" pitchFamily="2" charset="0"/>
                    <a:cs typeface="Times New Roman" panose="02020603050405020304" pitchFamily="18" charset="0"/>
                  </a:rPr>
                  <a:t>lfEeJ.k</a:t>
                </a:r>
                <a:r>
                  <a:rPr lang="en-US" sz="4200" b="1" dirty="0">
                    <a:solidFill>
                      <a:schemeClr val="tx1"/>
                    </a:solidFill>
                    <a:latin typeface="Kruti Dev 010" pitchFamily="2" charset="0"/>
                    <a:cs typeface="Times New Roman" panose="02020603050405020304" pitchFamily="18" charset="0"/>
                  </a:rPr>
                  <a:t> </a:t>
                </a:r>
                <a:r>
                  <a:rPr lang="en-US" sz="4200" b="1" dirty="0" err="1">
                    <a:solidFill>
                      <a:schemeClr val="tx1"/>
                    </a:solidFill>
                    <a:latin typeface="Kruti Dev 010" pitchFamily="2" charset="0"/>
                    <a:cs typeface="Times New Roman" panose="02020603050405020304" pitchFamily="18" charset="0"/>
                  </a:rPr>
                  <a:t>dk</a:t>
                </a:r>
                <a:r>
                  <a:rPr lang="en-US" sz="4200" b="1" dirty="0">
                    <a:solidFill>
                      <a:schemeClr val="tx1"/>
                    </a:solidFill>
                    <a:latin typeface="Kruti Dev 010" pitchFamily="2" charset="0"/>
                    <a:cs typeface="Times New Roman" panose="02020603050405020304" pitchFamily="18" charset="0"/>
                  </a:rPr>
                  <a:t> </a:t>
                </a:r>
                <a:r>
                  <a:rPr lang="en-US" sz="4200" b="1" dirty="0" err="1">
                    <a:solidFill>
                      <a:schemeClr val="tx1"/>
                    </a:solidFill>
                    <a:latin typeface="Kruti Dev 010" pitchFamily="2" charset="0"/>
                    <a:cs typeface="Times New Roman" panose="02020603050405020304" pitchFamily="18" charset="0"/>
                  </a:rPr>
                  <a:t>vfUre</a:t>
                </a:r>
                <a:r>
                  <a:rPr lang="en-US" sz="4200" b="1" dirty="0">
                    <a:solidFill>
                      <a:schemeClr val="tx1"/>
                    </a:solidFill>
                    <a:latin typeface="Kruti Dev 010" pitchFamily="2" charset="0"/>
                    <a:cs typeface="Times New Roman" panose="02020603050405020304" pitchFamily="18" charset="0"/>
                  </a:rPr>
                  <a:t> </a:t>
                </a:r>
                <a:r>
                  <a:rPr lang="en-US" sz="4200" b="1" dirty="0" err="1">
                    <a:solidFill>
                      <a:schemeClr val="tx1"/>
                    </a:solidFill>
                    <a:latin typeface="Kruti Dev 010" pitchFamily="2" charset="0"/>
                    <a:cs typeface="Times New Roman" panose="02020603050405020304" pitchFamily="18" charset="0"/>
                  </a:rPr>
                  <a:t>rkieku</a:t>
                </a:r>
                <a:r>
                  <a:rPr lang="en-US" sz="4200" b="1" dirty="0">
                    <a:solidFill>
                      <a:schemeClr val="tx1"/>
                    </a:solidFill>
                    <a:latin typeface="Kruti Dev 010" pitchFamily="2" charset="0"/>
                    <a:cs typeface="Times New Roman" panose="02020603050405020304" pitchFamily="18" charset="0"/>
                  </a:rPr>
                  <a:t> </a:t>
                </a:r>
                <a:r>
                  <a:rPr lang="en-US" sz="4200" b="1" dirty="0" err="1">
                    <a:solidFill>
                      <a:schemeClr val="tx1"/>
                    </a:solidFill>
                    <a:latin typeface="Kruti Dev 010" pitchFamily="2" charset="0"/>
                    <a:cs typeface="Times New Roman" panose="02020603050405020304" pitchFamily="18" charset="0"/>
                  </a:rPr>
                  <a:t>gksxk</a:t>
                </a:r>
                <a:endParaRPr lang="en-IN" sz="4200" b="1" dirty="0">
                  <a:solidFill>
                    <a:schemeClr val="tx1"/>
                  </a:solidFill>
                  <a:latin typeface="Kruti Dev 010" pitchFamily="2" charset="0"/>
                  <a:cs typeface="Times New Roman" panose="02020603050405020304" pitchFamily="18" charset="0"/>
                </a:endParaRPr>
              </a:p>
              <a:p>
                <a:r>
                  <a:rPr lang="en-US" sz="4200" b="1" dirty="0">
                    <a:solidFill>
                      <a:schemeClr val="tx1"/>
                    </a:solidFill>
                    <a:latin typeface="Times New Roman" panose="02020603050405020304" pitchFamily="18" charset="0"/>
                    <a:cs typeface="Times New Roman" panose="02020603050405020304" pitchFamily="18" charset="0"/>
                  </a:rPr>
                  <a:t>300 grams of water at </a:t>
                </a:r>
                <a14:m>
                  <m:oMath xmlns:m="http://schemas.openxmlformats.org/officeDocument/2006/math">
                    <m:sSup>
                      <m:sSupPr>
                        <m:ctrlPr>
                          <a:rPr lang="en-US" sz="4200" b="1" i="1">
                            <a:solidFill>
                              <a:schemeClr val="tx1"/>
                            </a:solidFill>
                            <a:latin typeface="Cambria Math" panose="02040503050406030204" pitchFamily="18" charset="0"/>
                            <a:cs typeface="Times New Roman" panose="02020603050405020304" pitchFamily="18" charset="0"/>
                          </a:rPr>
                        </m:ctrlPr>
                      </m:sSupPr>
                      <m:e>
                        <m:r>
                          <a:rPr lang="en-US" sz="4200" b="1" i="1">
                            <a:solidFill>
                              <a:schemeClr val="tx1"/>
                            </a:solidFill>
                            <a:latin typeface="Cambria Math"/>
                            <a:cs typeface="Times New Roman" panose="02020603050405020304" pitchFamily="18" charset="0"/>
                          </a:rPr>
                          <m:t>𝟏𝟓</m:t>
                        </m:r>
                      </m:e>
                      <m:sup>
                        <m:r>
                          <a:rPr lang="en-US" sz="4200" b="1" i="1">
                            <a:solidFill>
                              <a:schemeClr val="tx1"/>
                            </a:solidFill>
                            <a:latin typeface="Cambria Math"/>
                            <a:cs typeface="Times New Roman" panose="02020603050405020304" pitchFamily="18" charset="0"/>
                          </a:rPr>
                          <m:t>°</m:t>
                        </m:r>
                      </m:sup>
                    </m:sSup>
                    <m:r>
                      <a:rPr lang="en-US" sz="4200" b="1" i="1">
                        <a:solidFill>
                          <a:schemeClr val="tx1"/>
                        </a:solidFill>
                        <a:latin typeface="Cambria Math"/>
                        <a:cs typeface="Times New Roman" panose="02020603050405020304" pitchFamily="18" charset="0"/>
                      </a:rPr>
                      <m:t>𝑪</m:t>
                    </m:r>
                  </m:oMath>
                </a14:m>
                <a:r>
                  <a:rPr lang="en-IN" sz="4200" b="1" dirty="0">
                    <a:solidFill>
                      <a:schemeClr val="tx1"/>
                    </a:solidFill>
                    <a:latin typeface="Times New Roman" panose="02020603050405020304" pitchFamily="18" charset="0"/>
                    <a:cs typeface="Times New Roman" panose="02020603050405020304" pitchFamily="18" charset="0"/>
                  </a:rPr>
                  <a:t> is mixed with 100 grams of ice at </a:t>
                </a:r>
                <a14:m>
                  <m:oMath xmlns:m="http://schemas.openxmlformats.org/officeDocument/2006/math">
                    <m:sSup>
                      <m:sSupPr>
                        <m:ctrlPr>
                          <a:rPr lang="en-US" sz="4200" b="1" i="1">
                            <a:solidFill>
                              <a:schemeClr val="tx1"/>
                            </a:solidFill>
                            <a:latin typeface="Cambria Math" panose="02040503050406030204" pitchFamily="18" charset="0"/>
                            <a:cs typeface="Times New Roman" panose="02020603050405020304" pitchFamily="18" charset="0"/>
                          </a:rPr>
                        </m:ctrlPr>
                      </m:sSupPr>
                      <m:e>
                        <m:r>
                          <a:rPr lang="en-US" sz="4200" b="1" i="1">
                            <a:solidFill>
                              <a:schemeClr val="tx1"/>
                            </a:solidFill>
                            <a:latin typeface="Cambria Math"/>
                            <a:cs typeface="Times New Roman" panose="02020603050405020304" pitchFamily="18" charset="0"/>
                          </a:rPr>
                          <m:t>𝟎</m:t>
                        </m:r>
                      </m:e>
                      <m:sup>
                        <m:r>
                          <a:rPr lang="en-US" sz="4200" b="1" i="1">
                            <a:solidFill>
                              <a:schemeClr val="tx1"/>
                            </a:solidFill>
                            <a:latin typeface="Cambria Math"/>
                            <a:cs typeface="Times New Roman" panose="02020603050405020304" pitchFamily="18" charset="0"/>
                          </a:rPr>
                          <m:t>°</m:t>
                        </m:r>
                      </m:sup>
                    </m:sSup>
                    <m:r>
                      <a:rPr lang="en-US" sz="4200" b="1" i="1">
                        <a:solidFill>
                          <a:schemeClr val="tx1"/>
                        </a:solidFill>
                        <a:latin typeface="Cambria Math"/>
                        <a:cs typeface="Times New Roman" panose="02020603050405020304" pitchFamily="18" charset="0"/>
                      </a:rPr>
                      <m:t>𝑪</m:t>
                    </m:r>
                  </m:oMath>
                </a14:m>
                <a:r>
                  <a:rPr lang="en-IN" sz="4200" b="1" dirty="0">
                    <a:solidFill>
                      <a:schemeClr val="tx1"/>
                    </a:solidFill>
                    <a:latin typeface="Times New Roman" panose="02020603050405020304" pitchFamily="18" charset="0"/>
                    <a:cs typeface="Times New Roman" panose="02020603050405020304" pitchFamily="18" charset="0"/>
                  </a:rPr>
                  <a:t>. The final temperature of the mixture will be </a:t>
                </a:r>
              </a:p>
              <a:p>
                <a:pPr algn="just"/>
                <a:r>
                  <a:rPr lang="en-US" sz="4200" b="1" dirty="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r>
                      <a:rPr lang="en-US" sz="4200" b="1" i="1">
                        <a:solidFill>
                          <a:schemeClr val="tx1"/>
                        </a:solidFill>
                        <a:latin typeface="Cambria Math"/>
                        <a:cs typeface="Times New Roman" panose="02020603050405020304" pitchFamily="18" charset="0"/>
                      </a:rPr>
                      <m:t>−</m:t>
                    </m:r>
                    <m:r>
                      <a:rPr lang="en-US" sz="4200" b="1" i="1">
                        <a:solidFill>
                          <a:schemeClr val="tx1"/>
                        </a:solidFill>
                        <a:latin typeface="Cambria Math"/>
                        <a:cs typeface="Times New Roman" panose="02020603050405020304" pitchFamily="18" charset="0"/>
                      </a:rPr>
                      <m:t>𝟓</m:t>
                    </m:r>
                    <m:r>
                      <a:rPr lang="en-US" sz="4200" b="1" i="1">
                        <a:solidFill>
                          <a:schemeClr val="tx1"/>
                        </a:solidFill>
                        <a:latin typeface="Cambria Math"/>
                        <a:cs typeface="Times New Roman" panose="02020603050405020304" pitchFamily="18" charset="0"/>
                      </a:rPr>
                      <m:t>/</m:t>
                    </m:r>
                    <m:sSup>
                      <m:sSupPr>
                        <m:ctrlPr>
                          <a:rPr lang="en-US" sz="4200" b="1" i="1">
                            <a:solidFill>
                              <a:schemeClr val="tx1"/>
                            </a:solidFill>
                            <a:latin typeface="Cambria Math" panose="02040503050406030204" pitchFamily="18" charset="0"/>
                            <a:cs typeface="Times New Roman" panose="02020603050405020304" pitchFamily="18" charset="0"/>
                          </a:rPr>
                        </m:ctrlPr>
                      </m:sSupPr>
                      <m:e>
                        <m:r>
                          <a:rPr lang="en-US" sz="4200" b="1" i="1">
                            <a:solidFill>
                              <a:schemeClr val="tx1"/>
                            </a:solidFill>
                            <a:latin typeface="Cambria Math"/>
                            <a:cs typeface="Times New Roman" panose="02020603050405020304" pitchFamily="18" charset="0"/>
                          </a:rPr>
                          <m:t>𝟑</m:t>
                        </m:r>
                      </m:e>
                      <m:sup>
                        <m:r>
                          <a:rPr lang="en-US" sz="4200" b="1" i="1">
                            <a:solidFill>
                              <a:schemeClr val="tx1"/>
                            </a:solidFill>
                            <a:latin typeface="Cambria Math"/>
                            <a:cs typeface="Times New Roman" panose="02020603050405020304" pitchFamily="18" charset="0"/>
                          </a:rPr>
                          <m:t>°</m:t>
                        </m:r>
                      </m:sup>
                    </m:sSup>
                    <m:r>
                      <a:rPr lang="en-US" sz="4200" b="1" i="1">
                        <a:solidFill>
                          <a:schemeClr val="tx1"/>
                        </a:solidFill>
                        <a:latin typeface="Cambria Math"/>
                        <a:cs typeface="Times New Roman" panose="02020603050405020304" pitchFamily="18" charset="0"/>
                      </a:rPr>
                      <m:t>𝑪</m:t>
                    </m:r>
                  </m:oMath>
                </a14:m>
                <a:r>
                  <a:rPr lang="en-US" sz="4200" b="1" dirty="0">
                    <a:solidFill>
                      <a:schemeClr val="tx1"/>
                    </a:solidFill>
                    <a:latin typeface="Cambria Math"/>
                    <a:cs typeface="Times New Roman" panose="02020603050405020304" pitchFamily="18" charset="0"/>
                  </a:rPr>
                  <a:t>			(b) </a:t>
                </a:r>
                <a14:m>
                  <m:oMath xmlns:m="http://schemas.openxmlformats.org/officeDocument/2006/math">
                    <m:r>
                      <a:rPr lang="en-US" sz="4200" b="1" i="1">
                        <a:solidFill>
                          <a:schemeClr val="tx1"/>
                        </a:solidFill>
                        <a:latin typeface="Cambria Math"/>
                        <a:cs typeface="Times New Roman" panose="02020603050405020304" pitchFamily="18" charset="0"/>
                      </a:rPr>
                      <m:t>−</m:t>
                    </m:r>
                    <m:r>
                      <a:rPr lang="en-US" sz="4200" b="1" i="1">
                        <a:solidFill>
                          <a:schemeClr val="tx1"/>
                        </a:solidFill>
                        <a:latin typeface="Cambria Math"/>
                        <a:cs typeface="Times New Roman" panose="02020603050405020304" pitchFamily="18" charset="0"/>
                      </a:rPr>
                      <m:t>𝟓</m:t>
                    </m:r>
                    <m:r>
                      <a:rPr lang="en-US" sz="4200" b="1" i="1">
                        <a:solidFill>
                          <a:schemeClr val="tx1"/>
                        </a:solidFill>
                        <a:latin typeface="Cambria Math"/>
                        <a:cs typeface="Times New Roman" panose="02020603050405020304" pitchFamily="18" charset="0"/>
                      </a:rPr>
                      <m:t>/</m:t>
                    </m:r>
                    <m:sSup>
                      <m:sSupPr>
                        <m:ctrlPr>
                          <a:rPr lang="en-US" sz="4200" b="1" i="1">
                            <a:solidFill>
                              <a:schemeClr val="tx1"/>
                            </a:solidFill>
                            <a:latin typeface="Cambria Math" panose="02040503050406030204" pitchFamily="18" charset="0"/>
                            <a:cs typeface="Times New Roman" panose="02020603050405020304" pitchFamily="18" charset="0"/>
                          </a:rPr>
                        </m:ctrlPr>
                      </m:sSupPr>
                      <m:e>
                        <m:r>
                          <a:rPr lang="en-US" sz="4200" b="1" i="1">
                            <a:solidFill>
                              <a:schemeClr val="tx1"/>
                            </a:solidFill>
                            <a:latin typeface="Cambria Math"/>
                            <a:cs typeface="Times New Roman" panose="02020603050405020304" pitchFamily="18" charset="0"/>
                          </a:rPr>
                          <m:t>𝟐</m:t>
                        </m:r>
                      </m:e>
                      <m:sup>
                        <m:r>
                          <a:rPr lang="en-US" sz="4200" b="1" i="1">
                            <a:solidFill>
                              <a:schemeClr val="tx1"/>
                            </a:solidFill>
                            <a:latin typeface="Cambria Math"/>
                            <a:cs typeface="Times New Roman" panose="02020603050405020304" pitchFamily="18" charset="0"/>
                          </a:rPr>
                          <m:t>°</m:t>
                        </m:r>
                      </m:sup>
                    </m:sSup>
                    <m:r>
                      <a:rPr lang="en-US" sz="4200" b="1" i="1">
                        <a:solidFill>
                          <a:schemeClr val="tx1"/>
                        </a:solidFill>
                        <a:latin typeface="Cambria Math"/>
                        <a:cs typeface="Times New Roman" panose="02020603050405020304" pitchFamily="18" charset="0"/>
                      </a:rPr>
                      <m:t>𝑪</m:t>
                    </m:r>
                  </m:oMath>
                </a14:m>
                <a:endParaRPr lang="en-US" sz="4200" b="1" dirty="0">
                  <a:solidFill>
                    <a:schemeClr val="tx1"/>
                  </a:solidFill>
                  <a:latin typeface="Cambria Math"/>
                  <a:cs typeface="Times New Roman" panose="02020603050405020304" pitchFamily="18" charset="0"/>
                </a:endParaRPr>
              </a:p>
              <a:p>
                <a:pPr algn="just"/>
                <a:r>
                  <a:rPr lang="en-US" sz="4200" b="1" dirty="0">
                    <a:solidFill>
                      <a:schemeClr val="tx1"/>
                    </a:solidFill>
                    <a:latin typeface="Cambria Math"/>
                    <a:cs typeface="Times New Roman" panose="02020603050405020304" pitchFamily="18" charset="0"/>
                  </a:rPr>
                  <a:t>(c) </a:t>
                </a:r>
                <a14:m>
                  <m:oMath xmlns:m="http://schemas.openxmlformats.org/officeDocument/2006/math">
                    <m:sSup>
                      <m:sSupPr>
                        <m:ctrlPr>
                          <a:rPr lang="en-US" sz="4200" b="1" i="1">
                            <a:solidFill>
                              <a:schemeClr val="tx1"/>
                            </a:solidFill>
                            <a:latin typeface="Cambria Math" panose="02040503050406030204" pitchFamily="18" charset="0"/>
                            <a:cs typeface="Times New Roman" panose="02020603050405020304" pitchFamily="18" charset="0"/>
                          </a:rPr>
                        </m:ctrlPr>
                      </m:sSupPr>
                      <m:e>
                        <m:r>
                          <a:rPr lang="en-US" sz="4200" b="1" i="1">
                            <a:solidFill>
                              <a:schemeClr val="tx1"/>
                            </a:solidFill>
                            <a:latin typeface="Cambria Math"/>
                            <a:cs typeface="Times New Roman" panose="02020603050405020304" pitchFamily="18" charset="0"/>
                          </a:rPr>
                          <m:t>𝟓</m:t>
                        </m:r>
                      </m:e>
                      <m:sup>
                        <m:r>
                          <a:rPr lang="en-US" sz="4200" b="1" i="1">
                            <a:solidFill>
                              <a:schemeClr val="tx1"/>
                            </a:solidFill>
                            <a:latin typeface="Cambria Math"/>
                            <a:cs typeface="Times New Roman" panose="02020603050405020304" pitchFamily="18" charset="0"/>
                          </a:rPr>
                          <m:t>°</m:t>
                        </m:r>
                      </m:sup>
                    </m:sSup>
                    <m:r>
                      <a:rPr lang="en-US" sz="4200" b="1" i="1">
                        <a:solidFill>
                          <a:schemeClr val="tx1"/>
                        </a:solidFill>
                        <a:latin typeface="Cambria Math"/>
                        <a:cs typeface="Times New Roman" panose="02020603050405020304" pitchFamily="18" charset="0"/>
                      </a:rPr>
                      <m:t>𝑪</m:t>
                    </m:r>
                  </m:oMath>
                </a14:m>
                <a:r>
                  <a:rPr lang="en-US" sz="4200" b="1" dirty="0">
                    <a:solidFill>
                      <a:schemeClr val="tx1"/>
                    </a:solidFill>
                    <a:latin typeface="Cambria Math"/>
                    <a:cs typeface="Times New Roman" panose="02020603050405020304" pitchFamily="18" charset="0"/>
                  </a:rPr>
                  <a:t>				(d) </a:t>
                </a:r>
                <a14:m>
                  <m:oMath xmlns:m="http://schemas.openxmlformats.org/officeDocument/2006/math">
                    <m:sSup>
                      <m:sSupPr>
                        <m:ctrlPr>
                          <a:rPr lang="en-US" sz="4200" b="1" i="1">
                            <a:solidFill>
                              <a:schemeClr val="tx1"/>
                            </a:solidFill>
                            <a:latin typeface="Cambria Math" panose="02040503050406030204" pitchFamily="18" charset="0"/>
                            <a:cs typeface="Times New Roman" panose="02020603050405020304" pitchFamily="18" charset="0"/>
                          </a:rPr>
                        </m:ctrlPr>
                      </m:sSupPr>
                      <m:e>
                        <m:r>
                          <a:rPr lang="en-US" sz="4200" b="1" i="1">
                            <a:solidFill>
                              <a:schemeClr val="tx1"/>
                            </a:solidFill>
                            <a:latin typeface="Cambria Math"/>
                            <a:cs typeface="Times New Roman" panose="02020603050405020304" pitchFamily="18" charset="0"/>
                          </a:rPr>
                          <m:t>𝟎</m:t>
                        </m:r>
                      </m:e>
                      <m:sup>
                        <m:r>
                          <a:rPr lang="en-US" sz="4200" b="1" i="1">
                            <a:solidFill>
                              <a:schemeClr val="tx1"/>
                            </a:solidFill>
                            <a:latin typeface="Cambria Math"/>
                            <a:cs typeface="Times New Roman" panose="02020603050405020304" pitchFamily="18" charset="0"/>
                          </a:rPr>
                          <m:t>°</m:t>
                        </m:r>
                      </m:sup>
                    </m:sSup>
                    <m:r>
                      <a:rPr lang="en-US" sz="4200" b="1" i="1">
                        <a:solidFill>
                          <a:schemeClr val="tx1"/>
                        </a:solidFill>
                        <a:latin typeface="Cambria Math"/>
                        <a:cs typeface="Times New Roman" panose="02020603050405020304" pitchFamily="18" charset="0"/>
                      </a:rPr>
                      <m:t>𝑪</m:t>
                    </m:r>
                  </m:oMath>
                </a14:m>
                <a:r>
                  <a:rPr lang="en-US" sz="4200" b="1" dirty="0">
                    <a:solidFill>
                      <a:schemeClr val="tx1"/>
                    </a:solidFill>
                    <a:latin typeface="Kruti Dev 010" pitchFamily="2" charset="0"/>
                    <a:cs typeface="Times New Roman" panose="02020603050405020304" pitchFamily="18" charset="0"/>
                  </a:rPr>
                  <a:t> </a:t>
                </a:r>
                <a:endParaRPr lang="en-US" sz="4200" b="1" dirty="0">
                  <a:solidFill>
                    <a:schemeClr val="tx1"/>
                  </a:solidFill>
                  <a:latin typeface="Cambria Math"/>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35279" y="942119"/>
                <a:ext cx="11656721" cy="4689425"/>
              </a:xfrm>
              <a:prstGeom prst="rect">
                <a:avLst/>
              </a:prstGeom>
              <a:blipFill>
                <a:blip r:embed="rId2"/>
                <a:stretch>
                  <a:fillRect l="-2040" t="-2211" b="-4551"/>
                </a:stretch>
              </a:blipFill>
            </p:spPr>
            <p:txBody>
              <a:bodyPr/>
              <a:lstStyle/>
              <a:p>
                <a:r>
                  <a:rPr lang="en-US">
                    <a:noFill/>
                  </a:rPr>
                  <a:t> </a:t>
                </a:r>
              </a:p>
            </p:txBody>
          </p:sp>
        </mc:Fallback>
      </mc:AlternateContent>
    </p:spTree>
    <p:extLst>
      <p:ext uri="{BB962C8B-B14F-4D97-AF65-F5344CB8AC3E}">
        <p14:creationId xmlns:p14="http://schemas.microsoft.com/office/powerpoint/2010/main" val="3819522098"/>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p:cNvSpPr txBox="1"/>
              <p:nvPr/>
            </p:nvSpPr>
            <p:spPr>
              <a:xfrm>
                <a:off x="277042" y="787027"/>
                <a:ext cx="11656721" cy="3825663"/>
              </a:xfrm>
              <a:prstGeom prst="rect">
                <a:avLst/>
              </a:prstGeom>
              <a:noFill/>
            </p:spPr>
            <p:txBody>
              <a:bodyPr wrap="square" rtlCol="0">
                <a:spAutoFit/>
              </a:bodyPr>
              <a:lstStyle/>
              <a:p>
                <a:r>
                  <a:rPr lang="en-US" sz="3400" b="1" dirty="0">
                    <a:solidFill>
                      <a:schemeClr val="tx1"/>
                    </a:solidFill>
                    <a:latin typeface="Kruti Dev 010" pitchFamily="2" charset="0"/>
                    <a:cs typeface="Times New Roman" panose="02020603050405020304" pitchFamily="18" charset="0"/>
                  </a:rPr>
                  <a:t>,d </a:t>
                </a:r>
                <a:r>
                  <a:rPr lang="en-US" sz="3400" b="1" dirty="0" err="1">
                    <a:solidFill>
                      <a:schemeClr val="tx1"/>
                    </a:solidFill>
                    <a:latin typeface="Kruti Dev 010" pitchFamily="2" charset="0"/>
                    <a:cs typeface="Times New Roman" panose="02020603050405020304" pitchFamily="18" charset="0"/>
                  </a:rPr>
                  <a:t>fi.M</a:t>
                </a:r>
                <a:r>
                  <a:rPr lang="en-US" sz="3400" b="1" dirty="0">
                    <a:solidFill>
                      <a:schemeClr val="tx1"/>
                    </a:solidFill>
                    <a:latin typeface="Kruti Dev 010" pitchFamily="2" charset="0"/>
                    <a:cs typeface="Times New Roman" panose="02020603050405020304" pitchFamily="18" charset="0"/>
                  </a:rPr>
                  <a:t> dk </a:t>
                </a:r>
                <a:r>
                  <a:rPr lang="en-US" sz="3400" b="1" dirty="0" err="1">
                    <a:solidFill>
                      <a:schemeClr val="tx1"/>
                    </a:solidFill>
                    <a:latin typeface="Kruti Dev 010" pitchFamily="2" charset="0"/>
                    <a:cs typeface="Times New Roman" panose="02020603050405020304" pitchFamily="18" charset="0"/>
                  </a:rPr>
                  <a:t>rkieku</a:t>
                </a:r>
                <a:r>
                  <a:rPr lang="en-US" sz="3400" b="1" dirty="0">
                    <a:solidFill>
                      <a:schemeClr val="tx1"/>
                    </a:solidFill>
                    <a:latin typeface="Kruti Dev 010" pitchFamily="2" charset="0"/>
                    <a:cs typeface="Times New Roman" panose="02020603050405020304" pitchFamily="18" charset="0"/>
                  </a:rPr>
                  <a:t> 5 </a:t>
                </a:r>
                <a:r>
                  <a:rPr lang="en-US" sz="3400" b="1" dirty="0" err="1">
                    <a:solidFill>
                      <a:schemeClr val="tx1"/>
                    </a:solidFill>
                    <a:latin typeface="Kruti Dev 010" pitchFamily="2" charset="0"/>
                    <a:cs typeface="Times New Roman" panose="02020603050405020304" pitchFamily="18" charset="0"/>
                  </a:rPr>
                  <a:t>feuV</a:t>
                </a:r>
                <a:r>
                  <a:rPr lang="en-US" sz="3400" b="1" dirty="0">
                    <a:solidFill>
                      <a:schemeClr val="tx1"/>
                    </a:solidFill>
                    <a:latin typeface="Kruti Dev 010" pitchFamily="2" charset="0"/>
                    <a:cs typeface="Times New Roman" panose="02020603050405020304" pitchFamily="18" charset="0"/>
                  </a:rPr>
                  <a:t> </a:t>
                </a:r>
                <a:r>
                  <a:rPr lang="en-US" sz="3400" b="1" dirty="0" err="1">
                    <a:solidFill>
                      <a:schemeClr val="tx1"/>
                    </a:solidFill>
                    <a:latin typeface="Kruti Dev 010" pitchFamily="2" charset="0"/>
                    <a:cs typeface="Times New Roman" panose="02020603050405020304" pitchFamily="18" charset="0"/>
                  </a:rPr>
                  <a:t>esa</a:t>
                </a:r>
                <a:r>
                  <a:rPr lang="en-US" sz="3400" b="1" dirty="0">
                    <a:solidFill>
                      <a:schemeClr val="tx1"/>
                    </a:solidFill>
                    <a:latin typeface="Kruti Dev 010" pitchFamily="2" charset="0"/>
                    <a:cs typeface="Times New Roman" panose="02020603050405020304" pitchFamily="18" charset="0"/>
                  </a:rPr>
                  <a:t>  </a:t>
                </a:r>
                <a14:m>
                  <m:oMath xmlns:m="http://schemas.openxmlformats.org/officeDocument/2006/math">
                    <m:sSup>
                      <m:sSupPr>
                        <m:ctrlPr>
                          <a:rPr lang="en-US" sz="3400" b="1" i="1">
                            <a:solidFill>
                              <a:schemeClr val="tx1"/>
                            </a:solidFill>
                            <a:latin typeface="Cambria Math" panose="02040503050406030204" pitchFamily="18" charset="0"/>
                            <a:cs typeface="Times New Roman" panose="02020603050405020304" pitchFamily="18" charset="0"/>
                          </a:rPr>
                        </m:ctrlPr>
                      </m:sSupPr>
                      <m:e>
                        <m:r>
                          <a:rPr lang="en-US" sz="3400" b="1" i="1">
                            <a:solidFill>
                              <a:schemeClr val="tx1"/>
                            </a:solidFill>
                            <a:latin typeface="Cambria Math"/>
                            <a:cs typeface="Times New Roman" panose="02020603050405020304" pitchFamily="18" charset="0"/>
                          </a:rPr>
                          <m:t>𝟓𝟎</m:t>
                        </m:r>
                      </m:e>
                      <m:sup>
                        <m:r>
                          <a:rPr lang="en-US" sz="3400" b="1" i="1">
                            <a:solidFill>
                              <a:schemeClr val="tx1"/>
                            </a:solidFill>
                            <a:latin typeface="Cambria Math"/>
                            <a:cs typeface="Times New Roman" panose="02020603050405020304" pitchFamily="18" charset="0"/>
                          </a:rPr>
                          <m:t>°</m:t>
                        </m:r>
                      </m:sup>
                    </m:sSup>
                    <m:r>
                      <a:rPr lang="en-US" sz="3400" b="1" i="1">
                        <a:solidFill>
                          <a:schemeClr val="tx1"/>
                        </a:solidFill>
                        <a:latin typeface="Cambria Math"/>
                        <a:cs typeface="Times New Roman" panose="02020603050405020304" pitchFamily="18" charset="0"/>
                      </a:rPr>
                      <m:t>𝑪</m:t>
                    </m:r>
                    <m:r>
                      <a:rPr lang="en-US" sz="3400" b="1" i="1">
                        <a:solidFill>
                          <a:schemeClr val="tx1"/>
                        </a:solidFill>
                        <a:latin typeface="Cambria Math"/>
                        <a:cs typeface="Times New Roman" panose="02020603050405020304" pitchFamily="18" charset="0"/>
                      </a:rPr>
                      <m:t> </m:t>
                    </m:r>
                  </m:oMath>
                </a14:m>
                <a:r>
                  <a:rPr lang="en-US" sz="3400" b="1" dirty="0" err="1">
                    <a:solidFill>
                      <a:schemeClr val="tx1"/>
                    </a:solidFill>
                    <a:latin typeface="Kruti Dev 010" pitchFamily="2" charset="0"/>
                    <a:cs typeface="Times New Roman" panose="02020603050405020304" pitchFamily="18" charset="0"/>
                  </a:rPr>
                  <a:t>ls</a:t>
                </a:r>
                <a:r>
                  <a:rPr lang="en-US" sz="3400" b="1" dirty="0">
                    <a:solidFill>
                      <a:schemeClr val="tx1"/>
                    </a:solidFill>
                    <a:latin typeface="Kruti Dev 010" pitchFamily="2" charset="0"/>
                    <a:cs typeface="Times New Roman" panose="02020603050405020304" pitchFamily="18" charset="0"/>
                  </a:rPr>
                  <a:t> ?</a:t>
                </a:r>
                <a:r>
                  <a:rPr lang="en-US" sz="3400" b="1" dirty="0" err="1">
                    <a:solidFill>
                      <a:schemeClr val="tx1"/>
                    </a:solidFill>
                    <a:latin typeface="Kruti Dev 010" pitchFamily="2" charset="0"/>
                    <a:cs typeface="Times New Roman" panose="02020603050405020304" pitchFamily="18" charset="0"/>
                  </a:rPr>
                  <a:t>kVkdj</a:t>
                </a:r>
                <a:r>
                  <a:rPr lang="en-US" sz="3400" b="1" dirty="0">
                    <a:solidFill>
                      <a:schemeClr val="tx1"/>
                    </a:solidFill>
                    <a:latin typeface="Kruti Dev 010" pitchFamily="2" charset="0"/>
                    <a:cs typeface="Times New Roman" panose="02020603050405020304" pitchFamily="18" charset="0"/>
                  </a:rPr>
                  <a:t> </a:t>
                </a:r>
                <a14:m>
                  <m:oMath xmlns:m="http://schemas.openxmlformats.org/officeDocument/2006/math">
                    <m:sSup>
                      <m:sSupPr>
                        <m:ctrlPr>
                          <a:rPr lang="en-US" sz="3400" b="1" i="1">
                            <a:solidFill>
                              <a:schemeClr val="tx1"/>
                            </a:solidFill>
                            <a:latin typeface="Cambria Math" panose="02040503050406030204" pitchFamily="18" charset="0"/>
                            <a:cs typeface="Times New Roman" panose="02020603050405020304" pitchFamily="18" charset="0"/>
                          </a:rPr>
                        </m:ctrlPr>
                      </m:sSupPr>
                      <m:e>
                        <m:r>
                          <a:rPr lang="en-US" sz="3400" b="1" i="1">
                            <a:solidFill>
                              <a:schemeClr val="tx1"/>
                            </a:solidFill>
                            <a:latin typeface="Cambria Math"/>
                            <a:cs typeface="Times New Roman" panose="02020603050405020304" pitchFamily="18" charset="0"/>
                          </a:rPr>
                          <m:t>𝟒𝟎</m:t>
                        </m:r>
                      </m:e>
                      <m:sup>
                        <m:r>
                          <a:rPr lang="en-US" sz="3400" b="1" i="1">
                            <a:solidFill>
                              <a:schemeClr val="tx1"/>
                            </a:solidFill>
                            <a:latin typeface="Cambria Math"/>
                            <a:cs typeface="Times New Roman" panose="02020603050405020304" pitchFamily="18" charset="0"/>
                          </a:rPr>
                          <m:t>°</m:t>
                        </m:r>
                      </m:sup>
                    </m:sSup>
                    <m:r>
                      <a:rPr lang="en-US" sz="3400" b="1" i="1">
                        <a:solidFill>
                          <a:schemeClr val="tx1"/>
                        </a:solidFill>
                        <a:latin typeface="Cambria Math"/>
                        <a:cs typeface="Times New Roman" panose="02020603050405020304" pitchFamily="18" charset="0"/>
                      </a:rPr>
                      <m:t>𝑪</m:t>
                    </m:r>
                  </m:oMath>
                </a14:m>
                <a:r>
                  <a:rPr lang="en-US" sz="3400" b="1" dirty="0">
                    <a:solidFill>
                      <a:schemeClr val="tx1"/>
                    </a:solidFill>
                    <a:latin typeface="Kruti Dev 010" pitchFamily="2" charset="0"/>
                    <a:cs typeface="Times New Roman" panose="02020603050405020304" pitchFamily="18" charset="0"/>
                  </a:rPr>
                  <a:t> </a:t>
                </a:r>
                <a:r>
                  <a:rPr lang="en-US" sz="3400" b="1" dirty="0" err="1">
                    <a:solidFill>
                      <a:schemeClr val="tx1"/>
                    </a:solidFill>
                    <a:latin typeface="Kruti Dev 010" pitchFamily="2" charset="0"/>
                    <a:cs typeface="Times New Roman" panose="02020603050405020304" pitchFamily="18" charset="0"/>
                  </a:rPr>
                  <a:t>gks</a:t>
                </a:r>
                <a:r>
                  <a:rPr lang="en-US" sz="3400" b="1" dirty="0">
                    <a:solidFill>
                      <a:schemeClr val="tx1"/>
                    </a:solidFill>
                    <a:latin typeface="Kruti Dev 010" pitchFamily="2" charset="0"/>
                    <a:cs typeface="Times New Roman" panose="02020603050405020304" pitchFamily="18" charset="0"/>
                  </a:rPr>
                  <a:t> </a:t>
                </a:r>
                <a:r>
                  <a:rPr lang="en-US" sz="3400" b="1" dirty="0" err="1">
                    <a:solidFill>
                      <a:schemeClr val="tx1"/>
                    </a:solidFill>
                    <a:latin typeface="Kruti Dev 010" pitchFamily="2" charset="0"/>
                    <a:cs typeface="Times New Roman" panose="02020603050405020304" pitchFamily="18" charset="0"/>
                  </a:rPr>
                  <a:t>tkrk</a:t>
                </a:r>
                <a:r>
                  <a:rPr lang="en-US" sz="3400" b="1" dirty="0">
                    <a:solidFill>
                      <a:schemeClr val="tx1"/>
                    </a:solidFill>
                    <a:latin typeface="Kruti Dev 010" pitchFamily="2" charset="0"/>
                    <a:cs typeface="Times New Roman" panose="02020603050405020304" pitchFamily="18" charset="0"/>
                  </a:rPr>
                  <a:t> </a:t>
                </a:r>
                <a:r>
                  <a:rPr lang="en-US" sz="3400" b="1" dirty="0" err="1">
                    <a:solidFill>
                      <a:schemeClr val="tx1"/>
                    </a:solidFill>
                    <a:latin typeface="Kruti Dev 010" pitchFamily="2" charset="0"/>
                    <a:cs typeface="Times New Roman" panose="02020603050405020304" pitchFamily="18" charset="0"/>
                  </a:rPr>
                  <a:t>gSA</a:t>
                </a:r>
                <a:r>
                  <a:rPr lang="en-US" sz="3400" b="1" dirty="0">
                    <a:solidFill>
                      <a:schemeClr val="tx1"/>
                    </a:solidFill>
                    <a:latin typeface="Kruti Dev 010" pitchFamily="2" charset="0"/>
                    <a:cs typeface="Times New Roman" panose="02020603050405020304" pitchFamily="18" charset="0"/>
                  </a:rPr>
                  <a:t> </a:t>
                </a:r>
                <a:r>
                  <a:rPr lang="en-US" sz="3400" b="1" dirty="0" err="1">
                    <a:solidFill>
                      <a:schemeClr val="tx1"/>
                    </a:solidFill>
                    <a:latin typeface="Kruti Dev 010" pitchFamily="2" charset="0"/>
                    <a:cs typeface="Times New Roman" panose="02020603050405020304" pitchFamily="18" charset="0"/>
                  </a:rPr>
                  <a:t>vkl&amp;ikl</a:t>
                </a:r>
                <a:r>
                  <a:rPr lang="en-US" sz="3400" b="1" dirty="0">
                    <a:solidFill>
                      <a:schemeClr val="tx1"/>
                    </a:solidFill>
                    <a:latin typeface="Kruti Dev 010" pitchFamily="2" charset="0"/>
                    <a:cs typeface="Times New Roman" panose="02020603050405020304" pitchFamily="18" charset="0"/>
                  </a:rPr>
                  <a:t> </a:t>
                </a:r>
                <a:r>
                  <a:rPr lang="en-US" sz="3400" b="1" dirty="0" err="1">
                    <a:solidFill>
                      <a:schemeClr val="tx1"/>
                    </a:solidFill>
                    <a:latin typeface="Kruti Dev 010" pitchFamily="2" charset="0"/>
                    <a:cs typeface="Times New Roman" panose="02020603050405020304" pitchFamily="18" charset="0"/>
                  </a:rPr>
                  <a:t>dk</a:t>
                </a:r>
                <a:r>
                  <a:rPr lang="en-US" sz="3400" b="1" dirty="0">
                    <a:solidFill>
                      <a:schemeClr val="tx1"/>
                    </a:solidFill>
                    <a:latin typeface="Kruti Dev 010" pitchFamily="2" charset="0"/>
                    <a:cs typeface="Times New Roman" panose="02020603050405020304" pitchFamily="18" charset="0"/>
                  </a:rPr>
                  <a:t> </a:t>
                </a:r>
                <a:r>
                  <a:rPr lang="en-US" sz="3400" b="1" dirty="0" err="1">
                    <a:solidFill>
                      <a:schemeClr val="tx1"/>
                    </a:solidFill>
                    <a:latin typeface="Kruti Dev 010" pitchFamily="2" charset="0"/>
                    <a:cs typeface="Times New Roman" panose="02020603050405020304" pitchFamily="18" charset="0"/>
                  </a:rPr>
                  <a:t>rkieku</a:t>
                </a:r>
                <a:r>
                  <a:rPr lang="en-US" sz="3400" b="1" dirty="0">
                    <a:solidFill>
                      <a:schemeClr val="tx1"/>
                    </a:solidFill>
                    <a:latin typeface="Kruti Dev 010" pitchFamily="2" charset="0"/>
                    <a:cs typeface="Times New Roman" panose="02020603050405020304" pitchFamily="18" charset="0"/>
                  </a:rPr>
                  <a:t> </a:t>
                </a:r>
                <a14:m>
                  <m:oMath xmlns:m="http://schemas.openxmlformats.org/officeDocument/2006/math">
                    <m:sSup>
                      <m:sSupPr>
                        <m:ctrlPr>
                          <a:rPr lang="en-US" sz="3400" b="1" i="1">
                            <a:solidFill>
                              <a:schemeClr val="tx1"/>
                            </a:solidFill>
                            <a:latin typeface="Cambria Math" panose="02040503050406030204" pitchFamily="18" charset="0"/>
                            <a:cs typeface="Times New Roman" panose="02020603050405020304" pitchFamily="18" charset="0"/>
                          </a:rPr>
                        </m:ctrlPr>
                      </m:sSupPr>
                      <m:e>
                        <m:r>
                          <a:rPr lang="en-US" sz="3400" b="1" i="1">
                            <a:solidFill>
                              <a:schemeClr val="tx1"/>
                            </a:solidFill>
                            <a:latin typeface="Cambria Math"/>
                            <a:cs typeface="Times New Roman" panose="02020603050405020304" pitchFamily="18" charset="0"/>
                          </a:rPr>
                          <m:t>𝟐𝟎</m:t>
                        </m:r>
                      </m:e>
                      <m:sup>
                        <m:r>
                          <a:rPr lang="en-US" sz="3400" b="1" i="1">
                            <a:solidFill>
                              <a:schemeClr val="tx1"/>
                            </a:solidFill>
                            <a:latin typeface="Cambria Math"/>
                            <a:cs typeface="Times New Roman" panose="02020603050405020304" pitchFamily="18" charset="0"/>
                          </a:rPr>
                          <m:t>°</m:t>
                        </m:r>
                      </m:sup>
                    </m:sSup>
                    <m:r>
                      <a:rPr lang="en-US" sz="3400" b="1" i="1">
                        <a:solidFill>
                          <a:schemeClr val="tx1"/>
                        </a:solidFill>
                        <a:latin typeface="Cambria Math"/>
                        <a:cs typeface="Times New Roman" panose="02020603050405020304" pitchFamily="18" charset="0"/>
                      </a:rPr>
                      <m:t>𝑪</m:t>
                    </m:r>
                  </m:oMath>
                </a14:m>
                <a:r>
                  <a:rPr lang="en-US" sz="3400" b="1" dirty="0">
                    <a:solidFill>
                      <a:schemeClr val="tx1"/>
                    </a:solidFill>
                    <a:latin typeface="Kruti Dev 010" pitchFamily="2" charset="0"/>
                    <a:cs typeface="Times New Roman" panose="02020603050405020304" pitchFamily="18" charset="0"/>
                  </a:rPr>
                  <a:t> </a:t>
                </a:r>
                <a:r>
                  <a:rPr lang="en-US" sz="3400" b="1" dirty="0" err="1">
                    <a:solidFill>
                      <a:schemeClr val="tx1"/>
                    </a:solidFill>
                    <a:latin typeface="Kruti Dev 010" pitchFamily="2" charset="0"/>
                    <a:cs typeface="Times New Roman" panose="02020603050405020304" pitchFamily="18" charset="0"/>
                  </a:rPr>
                  <a:t>gSA</a:t>
                </a:r>
                <a:r>
                  <a:rPr lang="en-US" sz="3400" b="1" dirty="0">
                    <a:solidFill>
                      <a:schemeClr val="tx1"/>
                    </a:solidFill>
                    <a:latin typeface="Kruti Dev 010" pitchFamily="2" charset="0"/>
                    <a:cs typeface="Times New Roman" panose="02020603050405020304" pitchFamily="18" charset="0"/>
                  </a:rPr>
                  <a:t> </a:t>
                </a:r>
                <a:r>
                  <a:rPr lang="en-US" sz="3400" b="1" dirty="0" err="1">
                    <a:solidFill>
                      <a:schemeClr val="tx1"/>
                    </a:solidFill>
                    <a:latin typeface="Kruti Dev 010" pitchFamily="2" charset="0"/>
                    <a:cs typeface="Times New Roman" panose="02020603050405020304" pitchFamily="18" charset="0"/>
                  </a:rPr>
                  <a:t>vkSj</a:t>
                </a:r>
                <a:r>
                  <a:rPr lang="en-US" sz="3400" b="1" dirty="0">
                    <a:solidFill>
                      <a:schemeClr val="tx1"/>
                    </a:solidFill>
                    <a:latin typeface="Kruti Dev 010" pitchFamily="2" charset="0"/>
                    <a:cs typeface="Times New Roman" panose="02020603050405020304" pitchFamily="18" charset="0"/>
                  </a:rPr>
                  <a:t> </a:t>
                </a:r>
                <a:r>
                  <a:rPr lang="en-US" sz="3400" b="1" dirty="0" err="1">
                    <a:solidFill>
                      <a:schemeClr val="tx1"/>
                    </a:solidFill>
                    <a:latin typeface="Kruti Dev 010" pitchFamily="2" charset="0"/>
                    <a:cs typeface="Times New Roman" panose="02020603050405020304" pitchFamily="18" charset="0"/>
                  </a:rPr>
                  <a:t>fdrus</a:t>
                </a:r>
                <a:r>
                  <a:rPr lang="en-US" sz="3400" b="1" dirty="0">
                    <a:solidFill>
                      <a:schemeClr val="tx1"/>
                    </a:solidFill>
                    <a:latin typeface="Kruti Dev 010" pitchFamily="2" charset="0"/>
                    <a:cs typeface="Times New Roman" panose="02020603050405020304" pitchFamily="18" charset="0"/>
                  </a:rPr>
                  <a:t> le; </a:t>
                </a:r>
                <a:r>
                  <a:rPr lang="en-US" sz="3400" b="1" dirty="0" err="1">
                    <a:solidFill>
                      <a:schemeClr val="tx1"/>
                    </a:solidFill>
                    <a:latin typeface="Kruti Dev 010" pitchFamily="2" charset="0"/>
                    <a:cs typeface="Times New Roman" panose="02020603050405020304" pitchFamily="18" charset="0"/>
                  </a:rPr>
                  <a:t>esa</a:t>
                </a:r>
                <a:r>
                  <a:rPr lang="en-US" sz="3400" b="1" dirty="0">
                    <a:solidFill>
                      <a:schemeClr val="tx1"/>
                    </a:solidFill>
                    <a:latin typeface="Kruti Dev 010" pitchFamily="2" charset="0"/>
                    <a:cs typeface="Times New Roman" panose="02020603050405020304" pitchFamily="18" charset="0"/>
                  </a:rPr>
                  <a:t> ¼feUkVksa </a:t>
                </a:r>
                <a:r>
                  <a:rPr lang="en-US" sz="3400" b="1" dirty="0" err="1">
                    <a:solidFill>
                      <a:schemeClr val="tx1"/>
                    </a:solidFill>
                    <a:latin typeface="Kruti Dev 010" pitchFamily="2" charset="0"/>
                    <a:cs typeface="Times New Roman" panose="02020603050405020304" pitchFamily="18" charset="0"/>
                  </a:rPr>
                  <a:t>esa</a:t>
                </a:r>
                <a:r>
                  <a:rPr lang="en-US" sz="3400" b="1" dirty="0">
                    <a:solidFill>
                      <a:schemeClr val="tx1"/>
                    </a:solidFill>
                    <a:latin typeface="Kruti Dev 010" pitchFamily="2" charset="0"/>
                    <a:cs typeface="Times New Roman" panose="02020603050405020304" pitchFamily="18" charset="0"/>
                  </a:rPr>
                  <a:t> ½ </a:t>
                </a:r>
                <a:r>
                  <a:rPr lang="en-US" sz="3400" b="1" dirty="0" err="1">
                    <a:solidFill>
                      <a:schemeClr val="tx1"/>
                    </a:solidFill>
                    <a:latin typeface="Kruti Dev 010" pitchFamily="2" charset="0"/>
                    <a:cs typeface="Times New Roman" panose="02020603050405020304" pitchFamily="18" charset="0"/>
                  </a:rPr>
                  <a:t>bldk</a:t>
                </a:r>
                <a:r>
                  <a:rPr lang="en-US" sz="3400" b="1" dirty="0">
                    <a:solidFill>
                      <a:schemeClr val="tx1"/>
                    </a:solidFill>
                    <a:latin typeface="Kruti Dev 010" pitchFamily="2" charset="0"/>
                    <a:cs typeface="Times New Roman" panose="02020603050405020304" pitchFamily="18" charset="0"/>
                  </a:rPr>
                  <a:t> </a:t>
                </a:r>
                <a:r>
                  <a:rPr lang="en-US" sz="3400" b="1" dirty="0" err="1">
                    <a:solidFill>
                      <a:schemeClr val="tx1"/>
                    </a:solidFill>
                    <a:latin typeface="Kruti Dev 010" pitchFamily="2" charset="0"/>
                    <a:cs typeface="Times New Roman" panose="02020603050405020304" pitchFamily="18" charset="0"/>
                  </a:rPr>
                  <a:t>rkieku</a:t>
                </a:r>
                <a:r>
                  <a:rPr lang="en-US" sz="3400" b="1" dirty="0">
                    <a:solidFill>
                      <a:schemeClr val="tx1"/>
                    </a:solidFill>
                    <a:latin typeface="Kruti Dev 010" pitchFamily="2" charset="0"/>
                    <a:cs typeface="Times New Roman" panose="02020603050405020304" pitchFamily="18" charset="0"/>
                  </a:rPr>
                  <a:t> </a:t>
                </a:r>
                <a14:m>
                  <m:oMath xmlns:m="http://schemas.openxmlformats.org/officeDocument/2006/math">
                    <m:sSup>
                      <m:sSupPr>
                        <m:ctrlPr>
                          <a:rPr lang="en-US" sz="3400" b="1" i="1">
                            <a:solidFill>
                              <a:schemeClr val="tx1"/>
                            </a:solidFill>
                            <a:latin typeface="Cambria Math" panose="02040503050406030204" pitchFamily="18" charset="0"/>
                            <a:cs typeface="Times New Roman" panose="02020603050405020304" pitchFamily="18" charset="0"/>
                          </a:rPr>
                        </m:ctrlPr>
                      </m:sSupPr>
                      <m:e>
                        <m:r>
                          <a:rPr lang="en-US" sz="3400" b="1" i="1">
                            <a:solidFill>
                              <a:schemeClr val="tx1"/>
                            </a:solidFill>
                            <a:latin typeface="Cambria Math"/>
                            <a:cs typeface="Times New Roman" panose="02020603050405020304" pitchFamily="18" charset="0"/>
                          </a:rPr>
                          <m:t>𝟑𝟎</m:t>
                        </m:r>
                      </m:e>
                      <m:sup>
                        <m:r>
                          <a:rPr lang="en-US" sz="3400" b="1" i="1">
                            <a:solidFill>
                              <a:schemeClr val="tx1"/>
                            </a:solidFill>
                            <a:latin typeface="Cambria Math"/>
                            <a:cs typeface="Times New Roman" panose="02020603050405020304" pitchFamily="18" charset="0"/>
                          </a:rPr>
                          <m:t>°</m:t>
                        </m:r>
                      </m:sup>
                    </m:sSup>
                    <m:r>
                      <a:rPr lang="en-US" sz="3400" b="1" i="1">
                        <a:solidFill>
                          <a:schemeClr val="tx1"/>
                        </a:solidFill>
                        <a:latin typeface="Cambria Math"/>
                        <a:cs typeface="Times New Roman" panose="02020603050405020304" pitchFamily="18" charset="0"/>
                      </a:rPr>
                      <m:t>𝑪</m:t>
                    </m:r>
                  </m:oMath>
                </a14:m>
                <a:r>
                  <a:rPr lang="en-US" sz="3400" b="1" dirty="0">
                    <a:solidFill>
                      <a:schemeClr val="tx1"/>
                    </a:solidFill>
                    <a:latin typeface="Kruti Dev 010" pitchFamily="2" charset="0"/>
                    <a:cs typeface="Times New Roman" panose="02020603050405020304" pitchFamily="18" charset="0"/>
                  </a:rPr>
                  <a:t> </a:t>
                </a:r>
                <a:r>
                  <a:rPr lang="en-US" sz="3400" b="1" dirty="0" err="1">
                    <a:solidFill>
                      <a:schemeClr val="tx1"/>
                    </a:solidFill>
                    <a:latin typeface="Kruti Dev 010" pitchFamily="2" charset="0"/>
                    <a:cs typeface="Times New Roman" panose="02020603050405020304" pitchFamily="18" charset="0"/>
                  </a:rPr>
                  <a:t>gks</a:t>
                </a:r>
                <a:r>
                  <a:rPr lang="en-US" sz="3400" b="1" dirty="0">
                    <a:solidFill>
                      <a:schemeClr val="tx1"/>
                    </a:solidFill>
                    <a:latin typeface="Kruti Dev 010" pitchFamily="2" charset="0"/>
                    <a:cs typeface="Times New Roman" panose="02020603050405020304" pitchFamily="18" charset="0"/>
                  </a:rPr>
                  <a:t> </a:t>
                </a:r>
                <a:r>
                  <a:rPr lang="en-US" sz="3400" b="1" dirty="0" err="1">
                    <a:solidFill>
                      <a:schemeClr val="tx1"/>
                    </a:solidFill>
                    <a:latin typeface="Kruti Dev 010" pitchFamily="2" charset="0"/>
                    <a:cs typeface="Times New Roman" panose="02020603050405020304" pitchFamily="18" charset="0"/>
                  </a:rPr>
                  <a:t>tk,xk</a:t>
                </a:r>
                <a:r>
                  <a:rPr lang="en-US" sz="3400" b="1" dirty="0">
                    <a:solidFill>
                      <a:schemeClr val="tx1"/>
                    </a:solidFill>
                    <a:latin typeface="Kruti Dev 010" pitchFamily="2" charset="0"/>
                    <a:cs typeface="Times New Roman" panose="02020603050405020304" pitchFamily="18" charset="0"/>
                  </a:rPr>
                  <a:t>\ </a:t>
                </a:r>
              </a:p>
              <a:p>
                <a:r>
                  <a:rPr lang="en-IN" sz="3400" b="1" dirty="0">
                    <a:solidFill>
                      <a:schemeClr val="tx1"/>
                    </a:solidFill>
                    <a:latin typeface="Times New Roman" panose="02020603050405020304" pitchFamily="18" charset="0"/>
                    <a:cs typeface="Times New Roman" panose="02020603050405020304" pitchFamily="18" charset="0"/>
                  </a:rPr>
                  <a:t>The temperature of a body decrease from </a:t>
                </a:r>
                <a14:m>
                  <m:oMath xmlns:m="http://schemas.openxmlformats.org/officeDocument/2006/math">
                    <m:sSup>
                      <m:sSupPr>
                        <m:ctrlPr>
                          <a:rPr lang="en-US" sz="3400" b="1" i="1">
                            <a:solidFill>
                              <a:schemeClr val="tx1"/>
                            </a:solidFill>
                            <a:latin typeface="Cambria Math" panose="02040503050406030204" pitchFamily="18" charset="0"/>
                            <a:cs typeface="Times New Roman" panose="02020603050405020304" pitchFamily="18" charset="0"/>
                          </a:rPr>
                        </m:ctrlPr>
                      </m:sSupPr>
                      <m:e>
                        <m:r>
                          <a:rPr lang="en-US" sz="3400" b="1" i="1">
                            <a:solidFill>
                              <a:schemeClr val="tx1"/>
                            </a:solidFill>
                            <a:latin typeface="Cambria Math"/>
                            <a:cs typeface="Times New Roman" panose="02020603050405020304" pitchFamily="18" charset="0"/>
                          </a:rPr>
                          <m:t>𝟓𝟎</m:t>
                        </m:r>
                      </m:e>
                      <m:sup>
                        <m:r>
                          <a:rPr lang="en-US" sz="3400" b="1" i="1">
                            <a:solidFill>
                              <a:schemeClr val="tx1"/>
                            </a:solidFill>
                            <a:latin typeface="Cambria Math"/>
                            <a:cs typeface="Times New Roman" panose="02020603050405020304" pitchFamily="18" charset="0"/>
                          </a:rPr>
                          <m:t>°</m:t>
                        </m:r>
                      </m:sup>
                    </m:sSup>
                    <m:r>
                      <a:rPr lang="en-US" sz="3400" b="1" i="1">
                        <a:solidFill>
                          <a:schemeClr val="tx1"/>
                        </a:solidFill>
                        <a:latin typeface="Cambria Math"/>
                        <a:cs typeface="Times New Roman" panose="02020603050405020304" pitchFamily="18" charset="0"/>
                      </a:rPr>
                      <m:t>𝑪</m:t>
                    </m:r>
                    <m:r>
                      <a:rPr lang="en-US" sz="3400" b="1" i="1">
                        <a:solidFill>
                          <a:schemeClr val="tx1"/>
                        </a:solidFill>
                        <a:latin typeface="Cambria Math"/>
                        <a:cs typeface="Times New Roman" panose="02020603050405020304" pitchFamily="18" charset="0"/>
                      </a:rPr>
                      <m:t> </m:t>
                    </m:r>
                    <m:r>
                      <a:rPr lang="en-US" sz="3400" b="1" i="1">
                        <a:solidFill>
                          <a:schemeClr val="tx1"/>
                        </a:solidFill>
                        <a:latin typeface="Cambria Math"/>
                        <a:cs typeface="Times New Roman" panose="02020603050405020304" pitchFamily="18" charset="0"/>
                      </a:rPr>
                      <m:t>𝒕𝒐</m:t>
                    </m:r>
                    <m:r>
                      <a:rPr lang="en-US" sz="3400" b="1" i="1">
                        <a:solidFill>
                          <a:schemeClr val="tx1"/>
                        </a:solidFill>
                        <a:latin typeface="Cambria Math"/>
                        <a:cs typeface="Times New Roman" panose="02020603050405020304" pitchFamily="18" charset="0"/>
                      </a:rPr>
                      <m:t> </m:t>
                    </m:r>
                    <m:sSup>
                      <m:sSupPr>
                        <m:ctrlPr>
                          <a:rPr lang="en-US" sz="3400" b="1" i="1">
                            <a:solidFill>
                              <a:schemeClr val="tx1"/>
                            </a:solidFill>
                            <a:latin typeface="Cambria Math" panose="02040503050406030204" pitchFamily="18" charset="0"/>
                            <a:cs typeface="Times New Roman" panose="02020603050405020304" pitchFamily="18" charset="0"/>
                          </a:rPr>
                        </m:ctrlPr>
                      </m:sSupPr>
                      <m:e>
                        <m:r>
                          <a:rPr lang="en-US" sz="3400" b="1" i="1">
                            <a:solidFill>
                              <a:schemeClr val="tx1"/>
                            </a:solidFill>
                            <a:latin typeface="Cambria Math"/>
                            <a:cs typeface="Times New Roman" panose="02020603050405020304" pitchFamily="18" charset="0"/>
                          </a:rPr>
                          <m:t>𝟒𝟎</m:t>
                        </m:r>
                      </m:e>
                      <m:sup>
                        <m:r>
                          <a:rPr lang="en-US" sz="3400" b="1" i="1">
                            <a:solidFill>
                              <a:schemeClr val="tx1"/>
                            </a:solidFill>
                            <a:latin typeface="Cambria Math"/>
                            <a:cs typeface="Times New Roman" panose="02020603050405020304" pitchFamily="18" charset="0"/>
                          </a:rPr>
                          <m:t>°</m:t>
                        </m:r>
                      </m:sup>
                    </m:sSup>
                    <m:r>
                      <a:rPr lang="en-US" sz="3400" b="1" i="1">
                        <a:solidFill>
                          <a:schemeClr val="tx1"/>
                        </a:solidFill>
                        <a:latin typeface="Cambria Math"/>
                        <a:cs typeface="Times New Roman" panose="02020603050405020304" pitchFamily="18" charset="0"/>
                      </a:rPr>
                      <m:t>𝑪</m:t>
                    </m:r>
                    <m:r>
                      <a:rPr lang="en-US" sz="3400" b="1" i="1">
                        <a:solidFill>
                          <a:schemeClr val="tx1"/>
                        </a:solidFill>
                        <a:latin typeface="Cambria Math"/>
                        <a:cs typeface="Times New Roman" panose="02020603050405020304" pitchFamily="18" charset="0"/>
                      </a:rPr>
                      <m:t> </m:t>
                    </m:r>
                  </m:oMath>
                </a14:m>
                <a:r>
                  <a:rPr lang="en-IN" sz="3400" b="1" dirty="0">
                    <a:solidFill>
                      <a:schemeClr val="tx1"/>
                    </a:solidFill>
                    <a:latin typeface="Times New Roman" panose="02020603050405020304" pitchFamily="18" charset="0"/>
                    <a:cs typeface="Times New Roman" panose="02020603050405020304" pitchFamily="18" charset="0"/>
                  </a:rPr>
                  <a:t>in 5 minutes. The temperature around is </a:t>
                </a:r>
                <a14:m>
                  <m:oMath xmlns:m="http://schemas.openxmlformats.org/officeDocument/2006/math">
                    <m:sSup>
                      <m:sSupPr>
                        <m:ctrlPr>
                          <a:rPr lang="en-US" sz="3400" b="1" i="1">
                            <a:solidFill>
                              <a:schemeClr val="tx1"/>
                            </a:solidFill>
                            <a:latin typeface="Cambria Math" panose="02040503050406030204" pitchFamily="18" charset="0"/>
                            <a:cs typeface="Times New Roman" panose="02020603050405020304" pitchFamily="18" charset="0"/>
                          </a:rPr>
                        </m:ctrlPr>
                      </m:sSupPr>
                      <m:e>
                        <m:r>
                          <a:rPr lang="en-US" sz="3400" b="1" i="1">
                            <a:solidFill>
                              <a:schemeClr val="tx1"/>
                            </a:solidFill>
                            <a:latin typeface="Cambria Math"/>
                            <a:cs typeface="Times New Roman" panose="02020603050405020304" pitchFamily="18" charset="0"/>
                          </a:rPr>
                          <m:t>𝟐𝟎</m:t>
                        </m:r>
                      </m:e>
                      <m:sup>
                        <m:r>
                          <a:rPr lang="en-US" sz="3400" b="1" i="1">
                            <a:solidFill>
                              <a:schemeClr val="tx1"/>
                            </a:solidFill>
                            <a:latin typeface="Cambria Math"/>
                            <a:cs typeface="Times New Roman" panose="02020603050405020304" pitchFamily="18" charset="0"/>
                          </a:rPr>
                          <m:t>°</m:t>
                        </m:r>
                      </m:sup>
                    </m:sSup>
                    <m:r>
                      <a:rPr lang="en-US" sz="3400" b="1" i="1">
                        <a:solidFill>
                          <a:schemeClr val="tx1"/>
                        </a:solidFill>
                        <a:latin typeface="Cambria Math"/>
                        <a:cs typeface="Times New Roman" panose="02020603050405020304" pitchFamily="18" charset="0"/>
                      </a:rPr>
                      <m:t>𝑪</m:t>
                    </m:r>
                  </m:oMath>
                </a14:m>
                <a:r>
                  <a:rPr lang="en-US" sz="3400" b="1" dirty="0">
                    <a:solidFill>
                      <a:schemeClr val="tx1"/>
                    </a:solidFill>
                    <a:latin typeface="Kruti Dev 010" pitchFamily="2" charset="0"/>
                    <a:cs typeface="Times New Roman" panose="02020603050405020304" pitchFamily="18" charset="0"/>
                  </a:rPr>
                  <a:t> </a:t>
                </a:r>
                <a:r>
                  <a:rPr lang="en-IN" sz="3400" b="1" dirty="0">
                    <a:solidFill>
                      <a:schemeClr val="tx1"/>
                    </a:solidFill>
                    <a:latin typeface="Times New Roman" panose="02020603050405020304" pitchFamily="18" charset="0"/>
                    <a:cs typeface="Times New Roman" panose="02020603050405020304" pitchFamily="18" charset="0"/>
                  </a:rPr>
                  <a:t>.A </a:t>
                </a:r>
                <a:r>
                  <a:rPr lang="en-IN" sz="3400" b="1" dirty="0" err="1">
                    <a:solidFill>
                      <a:schemeClr val="tx1"/>
                    </a:solidFill>
                    <a:latin typeface="Times New Roman" panose="02020603050405020304" pitchFamily="18" charset="0"/>
                    <a:cs typeface="Times New Roman" panose="02020603050405020304" pitchFamily="18" charset="0"/>
                  </a:rPr>
                  <a:t>nd</a:t>
                </a:r>
                <a:r>
                  <a:rPr lang="en-IN" sz="3400" b="1" dirty="0">
                    <a:solidFill>
                      <a:schemeClr val="tx1"/>
                    </a:solidFill>
                    <a:latin typeface="Times New Roman" panose="02020603050405020304" pitchFamily="18" charset="0"/>
                    <a:cs typeface="Times New Roman" panose="02020603050405020304" pitchFamily="18" charset="0"/>
                  </a:rPr>
                  <a:t> the what time (in minutes) will its temperature becomes </a:t>
                </a:r>
                <a14:m>
                  <m:oMath xmlns:m="http://schemas.openxmlformats.org/officeDocument/2006/math">
                    <m:sSup>
                      <m:sSupPr>
                        <m:ctrlPr>
                          <a:rPr lang="en-US" sz="3400" b="1" i="1">
                            <a:solidFill>
                              <a:schemeClr val="tx1"/>
                            </a:solidFill>
                            <a:latin typeface="Cambria Math" panose="02040503050406030204" pitchFamily="18" charset="0"/>
                            <a:cs typeface="Times New Roman" panose="02020603050405020304" pitchFamily="18" charset="0"/>
                          </a:rPr>
                        </m:ctrlPr>
                      </m:sSupPr>
                      <m:e>
                        <m:r>
                          <a:rPr lang="en-US" sz="3400" b="1" i="1">
                            <a:solidFill>
                              <a:schemeClr val="tx1"/>
                            </a:solidFill>
                            <a:latin typeface="Cambria Math"/>
                            <a:cs typeface="Times New Roman" panose="02020603050405020304" pitchFamily="18" charset="0"/>
                          </a:rPr>
                          <m:t>𝟑𝟎</m:t>
                        </m:r>
                      </m:e>
                      <m:sup>
                        <m:r>
                          <a:rPr lang="en-US" sz="3400" b="1" i="1">
                            <a:solidFill>
                              <a:schemeClr val="tx1"/>
                            </a:solidFill>
                            <a:latin typeface="Cambria Math"/>
                            <a:cs typeface="Times New Roman" panose="02020603050405020304" pitchFamily="18" charset="0"/>
                          </a:rPr>
                          <m:t>°</m:t>
                        </m:r>
                      </m:sup>
                    </m:sSup>
                    <m:r>
                      <a:rPr lang="en-US" sz="3400" b="1" i="1">
                        <a:solidFill>
                          <a:schemeClr val="tx1"/>
                        </a:solidFill>
                        <a:latin typeface="Cambria Math"/>
                        <a:cs typeface="Times New Roman" panose="02020603050405020304" pitchFamily="18" charset="0"/>
                      </a:rPr>
                      <m:t>𝑪</m:t>
                    </m:r>
                  </m:oMath>
                </a14:m>
                <a:r>
                  <a:rPr lang="en-IN" sz="3400" b="1" dirty="0">
                    <a:solidFill>
                      <a:schemeClr val="tx1"/>
                    </a:solidFill>
                    <a:latin typeface="Times New Roman" panose="02020603050405020304" pitchFamily="18" charset="0"/>
                    <a:cs typeface="Times New Roman" panose="02020603050405020304" pitchFamily="18" charset="0"/>
                  </a:rPr>
                  <a:t>?</a:t>
                </a:r>
              </a:p>
              <a:p>
                <a:pPr marL="685783" indent="-685783" algn="just">
                  <a:buAutoNum type="alphaLcParenBoth"/>
                </a:pPr>
                <a:r>
                  <a:rPr lang="en-US" sz="3400" b="1" dirty="0">
                    <a:solidFill>
                      <a:schemeClr val="tx1"/>
                    </a:solidFill>
                    <a:latin typeface="Times New Roman" panose="02020603050405020304" pitchFamily="18" charset="0"/>
                    <a:cs typeface="Times New Roman" panose="02020603050405020304" pitchFamily="18" charset="0"/>
                  </a:rPr>
                  <a:t>10				(b) 5          (c) 15/2			(d) 25/3</a:t>
                </a:r>
                <a:endParaRPr lang="en-US" sz="3400" b="1" dirty="0">
                  <a:solidFill>
                    <a:schemeClr val="tx1"/>
                  </a:solidFill>
                  <a:latin typeface="Cambria Math"/>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77042" y="787027"/>
                <a:ext cx="11656721" cy="3825663"/>
              </a:xfrm>
              <a:prstGeom prst="rect">
                <a:avLst/>
              </a:prstGeom>
              <a:blipFill>
                <a:blip r:embed="rId2"/>
                <a:stretch>
                  <a:fillRect l="-1464" t="-1752" r="-2143" b="-4618"/>
                </a:stretch>
              </a:blipFill>
            </p:spPr>
            <p:txBody>
              <a:bodyPr/>
              <a:lstStyle/>
              <a:p>
                <a:r>
                  <a:rPr lang="en-US">
                    <a:noFill/>
                  </a:rPr>
                  <a:t> </a:t>
                </a:r>
              </a:p>
            </p:txBody>
          </p:sp>
        </mc:Fallback>
      </mc:AlternateContent>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Tree>
    <p:extLst>
      <p:ext uri="{BB962C8B-B14F-4D97-AF65-F5344CB8AC3E}">
        <p14:creationId xmlns:p14="http://schemas.microsoft.com/office/powerpoint/2010/main" val="511812332"/>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p:cNvSpPr txBox="1"/>
              <p:nvPr/>
            </p:nvSpPr>
            <p:spPr>
              <a:xfrm>
                <a:off x="535279" y="909303"/>
                <a:ext cx="11656721" cy="5039393"/>
              </a:xfrm>
              <a:prstGeom prst="rect">
                <a:avLst/>
              </a:prstGeom>
              <a:noFill/>
            </p:spPr>
            <p:txBody>
              <a:bodyPr wrap="square" rtlCol="0">
                <a:spAutoFit/>
              </a:bodyPr>
              <a:lstStyle/>
              <a:p>
                <a:r>
                  <a:rPr lang="en-US" sz="4533" b="1" dirty="0">
                    <a:solidFill>
                      <a:schemeClr val="tx1"/>
                    </a:solidFill>
                    <a:cs typeface="Times New Roman" panose="02020603050405020304" pitchFamily="18" charset="0"/>
                  </a:rPr>
                  <a:t> </a:t>
                </a:r>
                <a:r>
                  <a:rPr lang="en-US" sz="4533" b="1" dirty="0" err="1">
                    <a:solidFill>
                      <a:schemeClr val="tx1"/>
                    </a:solidFill>
                    <a:latin typeface="Kruti Dev 010" pitchFamily="2" charset="0"/>
                    <a:cs typeface="Times New Roman" panose="02020603050405020304" pitchFamily="18" charset="0"/>
                  </a:rPr>
                  <a:t>fofdj.k</a:t>
                </a:r>
                <a:r>
                  <a:rPr lang="en-US" sz="4533" b="1" dirty="0">
                    <a:solidFill>
                      <a:schemeClr val="tx1"/>
                    </a:solidFill>
                    <a:latin typeface="Kruti Dev 010" pitchFamily="2" charset="0"/>
                    <a:cs typeface="Times New Roman" panose="02020603050405020304" pitchFamily="18" charset="0"/>
                  </a:rPr>
                  <a:t> </a:t>
                </a:r>
                <a:r>
                  <a:rPr lang="en-US" sz="4533" b="1" dirty="0" err="1">
                    <a:solidFill>
                      <a:schemeClr val="tx1"/>
                    </a:solidFill>
                    <a:latin typeface="Kruti Dev 010" pitchFamily="2" charset="0"/>
                    <a:cs typeface="Times New Roman" panose="02020603050405020304" pitchFamily="18" charset="0"/>
                  </a:rPr>
                  <a:t>ik;jsehVj</a:t>
                </a:r>
                <a:r>
                  <a:rPr lang="en-US" sz="4533" b="1" dirty="0">
                    <a:solidFill>
                      <a:schemeClr val="tx1"/>
                    </a:solidFill>
                    <a:latin typeface="Kruti Dev 010" pitchFamily="2" charset="0"/>
                    <a:cs typeface="Times New Roman" panose="02020603050405020304" pitchFamily="18" charset="0"/>
                  </a:rPr>
                  <a:t> ls </a:t>
                </a:r>
                <a:r>
                  <a:rPr lang="en-US" sz="4533" b="1" dirty="0" err="1">
                    <a:solidFill>
                      <a:schemeClr val="tx1"/>
                    </a:solidFill>
                    <a:latin typeface="Kruti Dev 010" pitchFamily="2" charset="0"/>
                    <a:cs typeface="Times New Roman" panose="02020603050405020304" pitchFamily="18" charset="0"/>
                  </a:rPr>
                  <a:t>fdruk</a:t>
                </a:r>
                <a:r>
                  <a:rPr lang="en-US" sz="4533" b="1" dirty="0">
                    <a:solidFill>
                      <a:schemeClr val="tx1"/>
                    </a:solidFill>
                    <a:latin typeface="Kruti Dev 010" pitchFamily="2" charset="0"/>
                    <a:cs typeface="Times New Roman" panose="02020603050405020304" pitchFamily="18" charset="0"/>
                  </a:rPr>
                  <a:t> </a:t>
                </a:r>
                <a:r>
                  <a:rPr lang="en-US" sz="4533" b="1" dirty="0" err="1">
                    <a:solidFill>
                      <a:schemeClr val="tx1"/>
                    </a:solidFill>
                    <a:latin typeface="Kruti Dev 010" pitchFamily="2" charset="0"/>
                    <a:cs typeface="Times New Roman" panose="02020603050405020304" pitchFamily="18" charset="0"/>
                  </a:rPr>
                  <a:t>rkiØe</a:t>
                </a:r>
                <a:r>
                  <a:rPr lang="en-US" sz="4533" b="1" dirty="0">
                    <a:solidFill>
                      <a:schemeClr val="tx1"/>
                    </a:solidFill>
                    <a:latin typeface="Kruti Dev 010" pitchFamily="2" charset="0"/>
                    <a:cs typeface="Times New Roman" panose="02020603050405020304" pitchFamily="18" charset="0"/>
                  </a:rPr>
                  <a:t> </a:t>
                </a:r>
                <a:r>
                  <a:rPr lang="en-US" sz="4533" b="1" dirty="0" err="1">
                    <a:solidFill>
                      <a:schemeClr val="tx1"/>
                    </a:solidFill>
                    <a:latin typeface="Kruti Dev 010" pitchFamily="2" charset="0"/>
                    <a:cs typeface="Times New Roman" panose="02020603050405020304" pitchFamily="18" charset="0"/>
                  </a:rPr>
                  <a:t>ukik</a:t>
                </a:r>
                <a:r>
                  <a:rPr lang="en-US" sz="4533" b="1" dirty="0">
                    <a:solidFill>
                      <a:schemeClr val="tx1"/>
                    </a:solidFill>
                    <a:latin typeface="Kruti Dev 010" pitchFamily="2" charset="0"/>
                    <a:cs typeface="Times New Roman" panose="02020603050405020304" pitchFamily="18" charset="0"/>
                  </a:rPr>
                  <a:t> </a:t>
                </a:r>
                <a:r>
                  <a:rPr lang="en-US" sz="4533" b="1" dirty="0" err="1">
                    <a:solidFill>
                      <a:schemeClr val="tx1"/>
                    </a:solidFill>
                    <a:latin typeface="Kruti Dev 010" pitchFamily="2" charset="0"/>
                    <a:cs typeface="Times New Roman" panose="02020603050405020304" pitchFamily="18" charset="0"/>
                  </a:rPr>
                  <a:t>tk</a:t>
                </a:r>
                <a:r>
                  <a:rPr lang="en-US" sz="4533" b="1" dirty="0">
                    <a:solidFill>
                      <a:schemeClr val="tx1"/>
                    </a:solidFill>
                    <a:latin typeface="Kruti Dev 010" pitchFamily="2" charset="0"/>
                    <a:cs typeface="Times New Roman" panose="02020603050405020304" pitchFamily="18" charset="0"/>
                  </a:rPr>
                  <a:t> </a:t>
                </a:r>
                <a:r>
                  <a:rPr lang="en-US" sz="4533" b="1" dirty="0" err="1">
                    <a:solidFill>
                      <a:schemeClr val="tx1"/>
                    </a:solidFill>
                    <a:latin typeface="Kruti Dev 010" pitchFamily="2" charset="0"/>
                    <a:cs typeface="Times New Roman" panose="02020603050405020304" pitchFamily="18" charset="0"/>
                  </a:rPr>
                  <a:t>ldrk</a:t>
                </a:r>
                <a:r>
                  <a:rPr lang="en-US" sz="4533" b="1" dirty="0">
                    <a:solidFill>
                      <a:schemeClr val="tx1"/>
                    </a:solidFill>
                    <a:latin typeface="Kruti Dev 010" pitchFamily="2" charset="0"/>
                    <a:cs typeface="Times New Roman" panose="02020603050405020304" pitchFamily="18" charset="0"/>
                  </a:rPr>
                  <a:t> </a:t>
                </a:r>
                <a:r>
                  <a:rPr lang="en-US" sz="4533" b="1" dirty="0" err="1">
                    <a:solidFill>
                      <a:schemeClr val="tx1"/>
                    </a:solidFill>
                    <a:latin typeface="Kruti Dev 010" pitchFamily="2" charset="0"/>
                    <a:cs typeface="Times New Roman" panose="02020603050405020304" pitchFamily="18" charset="0"/>
                  </a:rPr>
                  <a:t>gSA</a:t>
                </a:r>
                <a:endParaRPr lang="en-IN" sz="4533" b="1" dirty="0">
                  <a:solidFill>
                    <a:schemeClr val="tx1"/>
                  </a:solidFill>
                  <a:latin typeface="Times New Roman" panose="02020603050405020304" pitchFamily="18" charset="0"/>
                  <a:cs typeface="Times New Roman" panose="02020603050405020304" pitchFamily="18" charset="0"/>
                </a:endParaRPr>
              </a:p>
              <a:p>
                <a:r>
                  <a:rPr lang="en-US" sz="4533" b="1" dirty="0">
                    <a:solidFill>
                      <a:schemeClr val="tx1"/>
                    </a:solidFill>
                    <a:latin typeface="Times New Roman" panose="02020603050405020304" pitchFamily="18" charset="0"/>
                    <a:cs typeface="Times New Roman" panose="02020603050405020304" pitchFamily="18" charset="0"/>
                  </a:rPr>
                  <a:t>How much temperature can be measured by radiation pyrometer?</a:t>
                </a:r>
              </a:p>
              <a:p>
                <a:r>
                  <a:rPr lang="en-US" sz="4533" b="1" dirty="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r>
                      <a:rPr lang="en-US" sz="4533" b="1" i="1">
                        <a:solidFill>
                          <a:schemeClr val="tx1"/>
                        </a:solidFill>
                        <a:latin typeface="Cambria Math"/>
                        <a:cs typeface="Times New Roman" panose="02020603050405020304" pitchFamily="18" charset="0"/>
                      </a:rPr>
                      <m:t>𝟏𝟎𝟎</m:t>
                    </m:r>
                    <m:r>
                      <a:rPr lang="en-US" sz="4533" b="1" i="1">
                        <a:solidFill>
                          <a:schemeClr val="tx1"/>
                        </a:solidFill>
                        <a:latin typeface="Cambria Math"/>
                        <a:cs typeface="Times New Roman" panose="02020603050405020304" pitchFamily="18" charset="0"/>
                      </a:rPr>
                      <m:t>−</m:t>
                    </m:r>
                    <m:r>
                      <a:rPr lang="en-US" sz="4533" b="1" i="1">
                        <a:solidFill>
                          <a:schemeClr val="tx1"/>
                        </a:solidFill>
                        <a:latin typeface="Cambria Math"/>
                        <a:cs typeface="Times New Roman" panose="02020603050405020304" pitchFamily="18" charset="0"/>
                      </a:rPr>
                      <m:t>𝟐𝟓</m:t>
                    </m:r>
                    <m:sSup>
                      <m:sSupPr>
                        <m:ctrlPr>
                          <a:rPr lang="en-US" sz="4533" b="1" i="1">
                            <a:solidFill>
                              <a:schemeClr val="tx1"/>
                            </a:solidFill>
                            <a:latin typeface="Cambria Math" panose="02040503050406030204" pitchFamily="18" charset="0"/>
                            <a:cs typeface="Times New Roman" panose="02020603050405020304" pitchFamily="18" charset="0"/>
                          </a:rPr>
                        </m:ctrlPr>
                      </m:sSupPr>
                      <m:e>
                        <m:r>
                          <a:rPr lang="en-US" sz="4533" b="1" i="1">
                            <a:solidFill>
                              <a:schemeClr val="tx1"/>
                            </a:solidFill>
                            <a:latin typeface="Cambria Math"/>
                            <a:cs typeface="Times New Roman" panose="02020603050405020304" pitchFamily="18" charset="0"/>
                          </a:rPr>
                          <m:t>𝟎</m:t>
                        </m:r>
                      </m:e>
                      <m:sup>
                        <m:r>
                          <a:rPr lang="en-US" sz="4533" b="1" i="1">
                            <a:solidFill>
                              <a:schemeClr val="tx1"/>
                            </a:solidFill>
                            <a:latin typeface="Cambria Math"/>
                            <a:cs typeface="Times New Roman" panose="02020603050405020304" pitchFamily="18" charset="0"/>
                          </a:rPr>
                          <m:t>°</m:t>
                        </m:r>
                      </m:sup>
                    </m:sSup>
                    <m:r>
                      <a:rPr lang="en-US" sz="4533" b="1" i="1">
                        <a:solidFill>
                          <a:schemeClr val="tx1"/>
                        </a:solidFill>
                        <a:latin typeface="Cambria Math"/>
                        <a:cs typeface="Times New Roman" panose="02020603050405020304" pitchFamily="18" charset="0"/>
                      </a:rPr>
                      <m:t>𝑪</m:t>
                    </m:r>
                  </m:oMath>
                </a14:m>
                <a:endParaRPr lang="en-US" sz="4533" b="1" dirty="0">
                  <a:solidFill>
                    <a:schemeClr val="tx1"/>
                  </a:solidFill>
                  <a:latin typeface="Times New Roman" panose="02020603050405020304" pitchFamily="18" charset="0"/>
                  <a:cs typeface="Times New Roman" panose="02020603050405020304" pitchFamily="18" charset="0"/>
                </a:endParaRPr>
              </a:p>
              <a:p>
                <a:r>
                  <a:rPr lang="en-US" sz="4533" b="1" dirty="0">
                    <a:solidFill>
                      <a:schemeClr val="tx1"/>
                    </a:solidFill>
                    <a:latin typeface="Times New Roman" panose="02020603050405020304" pitchFamily="18" charset="0"/>
                    <a:cs typeface="Times New Roman" panose="02020603050405020304" pitchFamily="18" charset="0"/>
                  </a:rPr>
                  <a:t>(b) Up to </a:t>
                </a:r>
                <a14:m>
                  <m:oMath xmlns:m="http://schemas.openxmlformats.org/officeDocument/2006/math">
                    <m:r>
                      <a:rPr lang="en-US" sz="4533" b="1" i="1">
                        <a:solidFill>
                          <a:schemeClr val="tx1"/>
                        </a:solidFill>
                        <a:latin typeface="Cambria Math"/>
                        <a:cs typeface="Times New Roman" panose="02020603050405020304" pitchFamily="18" charset="0"/>
                      </a:rPr>
                      <m:t>𝟏𝟎</m:t>
                    </m:r>
                    <m:sSup>
                      <m:sSupPr>
                        <m:ctrlPr>
                          <a:rPr lang="en-US" sz="4533" b="1" i="1">
                            <a:solidFill>
                              <a:schemeClr val="tx1"/>
                            </a:solidFill>
                            <a:latin typeface="Cambria Math" panose="02040503050406030204" pitchFamily="18" charset="0"/>
                            <a:cs typeface="Times New Roman" panose="02020603050405020304" pitchFamily="18" charset="0"/>
                          </a:rPr>
                        </m:ctrlPr>
                      </m:sSupPr>
                      <m:e>
                        <m:r>
                          <a:rPr lang="en-US" sz="4533" b="1" i="1">
                            <a:solidFill>
                              <a:schemeClr val="tx1"/>
                            </a:solidFill>
                            <a:latin typeface="Cambria Math"/>
                            <a:cs typeface="Times New Roman" panose="02020603050405020304" pitchFamily="18" charset="0"/>
                          </a:rPr>
                          <m:t>𝟎</m:t>
                        </m:r>
                      </m:e>
                      <m:sup>
                        <m:r>
                          <a:rPr lang="en-US" sz="4533" b="1" i="1">
                            <a:solidFill>
                              <a:schemeClr val="tx1"/>
                            </a:solidFill>
                            <a:latin typeface="Cambria Math"/>
                            <a:cs typeface="Times New Roman" panose="02020603050405020304" pitchFamily="18" charset="0"/>
                          </a:rPr>
                          <m:t>°</m:t>
                        </m:r>
                      </m:sup>
                    </m:sSup>
                    <m:r>
                      <a:rPr lang="en-US" sz="4533" b="1" i="1">
                        <a:solidFill>
                          <a:schemeClr val="tx1"/>
                        </a:solidFill>
                        <a:latin typeface="Cambria Math"/>
                        <a:cs typeface="Times New Roman" panose="02020603050405020304" pitchFamily="18" charset="0"/>
                      </a:rPr>
                      <m:t>𝑪</m:t>
                    </m:r>
                  </m:oMath>
                </a14:m>
                <a:endParaRPr lang="en-US" sz="4533" b="1" dirty="0">
                  <a:solidFill>
                    <a:schemeClr val="tx1"/>
                  </a:solidFill>
                  <a:latin typeface="Times New Roman" panose="02020603050405020304" pitchFamily="18" charset="0"/>
                  <a:cs typeface="Times New Roman" panose="02020603050405020304" pitchFamily="18" charset="0"/>
                </a:endParaRPr>
              </a:p>
              <a:p>
                <a:r>
                  <a:rPr lang="en-US" sz="4533" b="1" dirty="0">
                    <a:solidFill>
                      <a:schemeClr val="tx1"/>
                    </a:solidFill>
                    <a:latin typeface="Times New Roman" panose="02020603050405020304" pitchFamily="18" charset="0"/>
                    <a:cs typeface="Times New Roman" panose="02020603050405020304" pitchFamily="18" charset="0"/>
                  </a:rPr>
                  <a:t>(c) </a:t>
                </a:r>
                <a14:m>
                  <m:oMath xmlns:m="http://schemas.openxmlformats.org/officeDocument/2006/math">
                    <m:r>
                      <a:rPr lang="en-US" sz="4533" b="1" i="1">
                        <a:solidFill>
                          <a:schemeClr val="tx1"/>
                        </a:solidFill>
                        <a:latin typeface="Cambria Math"/>
                        <a:cs typeface="Times New Roman" panose="02020603050405020304" pitchFamily="18" charset="0"/>
                      </a:rPr>
                      <m:t>𝟐𝟓𝟎</m:t>
                    </m:r>
                    <m:r>
                      <a:rPr lang="en-US" sz="4533" b="1" i="1">
                        <a:solidFill>
                          <a:schemeClr val="tx1"/>
                        </a:solidFill>
                        <a:latin typeface="Cambria Math"/>
                        <a:cs typeface="Times New Roman" panose="02020603050405020304" pitchFamily="18" charset="0"/>
                      </a:rPr>
                      <m:t>−</m:t>
                    </m:r>
                    <m:r>
                      <a:rPr lang="en-US" sz="4533" b="1" i="1">
                        <a:solidFill>
                          <a:schemeClr val="tx1"/>
                        </a:solidFill>
                        <a:latin typeface="Cambria Math"/>
                        <a:cs typeface="Times New Roman" panose="02020603050405020304" pitchFamily="18" charset="0"/>
                      </a:rPr>
                      <m:t>𝟓𝟎</m:t>
                    </m:r>
                    <m:sSup>
                      <m:sSupPr>
                        <m:ctrlPr>
                          <a:rPr lang="en-US" sz="4533" b="1" i="1">
                            <a:solidFill>
                              <a:schemeClr val="tx1"/>
                            </a:solidFill>
                            <a:latin typeface="Cambria Math" panose="02040503050406030204" pitchFamily="18" charset="0"/>
                            <a:cs typeface="Times New Roman" panose="02020603050405020304" pitchFamily="18" charset="0"/>
                          </a:rPr>
                        </m:ctrlPr>
                      </m:sSupPr>
                      <m:e>
                        <m:r>
                          <a:rPr lang="en-US" sz="4533" b="1" i="1">
                            <a:solidFill>
                              <a:schemeClr val="tx1"/>
                            </a:solidFill>
                            <a:latin typeface="Cambria Math"/>
                            <a:cs typeface="Times New Roman" panose="02020603050405020304" pitchFamily="18" charset="0"/>
                          </a:rPr>
                          <m:t>𝟎</m:t>
                        </m:r>
                      </m:e>
                      <m:sup>
                        <m:r>
                          <a:rPr lang="en-US" sz="4533" b="1" i="1">
                            <a:solidFill>
                              <a:schemeClr val="tx1"/>
                            </a:solidFill>
                            <a:latin typeface="Cambria Math"/>
                            <a:cs typeface="Times New Roman" panose="02020603050405020304" pitchFamily="18" charset="0"/>
                          </a:rPr>
                          <m:t>°</m:t>
                        </m:r>
                      </m:sup>
                    </m:sSup>
                    <m:r>
                      <a:rPr lang="en-US" sz="4533" b="1" i="1">
                        <a:solidFill>
                          <a:schemeClr val="tx1"/>
                        </a:solidFill>
                        <a:latin typeface="Cambria Math"/>
                        <a:cs typeface="Times New Roman" panose="02020603050405020304" pitchFamily="18" charset="0"/>
                      </a:rPr>
                      <m:t>𝑪</m:t>
                    </m:r>
                  </m:oMath>
                </a14:m>
                <a:endParaRPr lang="en-US" sz="4533" b="1" dirty="0">
                  <a:solidFill>
                    <a:schemeClr val="tx1"/>
                  </a:solidFill>
                  <a:latin typeface="Times New Roman" panose="02020603050405020304" pitchFamily="18" charset="0"/>
                  <a:cs typeface="Times New Roman" panose="02020603050405020304" pitchFamily="18" charset="0"/>
                </a:endParaRPr>
              </a:p>
              <a:p>
                <a:r>
                  <a:rPr lang="en-US" sz="4533" b="1" dirty="0">
                    <a:solidFill>
                      <a:schemeClr val="tx1"/>
                    </a:solidFill>
                    <a:latin typeface="Times New Roman" panose="02020603050405020304" pitchFamily="18" charset="0"/>
                    <a:cs typeface="Times New Roman" panose="02020603050405020304" pitchFamily="18" charset="0"/>
                  </a:rPr>
                  <a:t>(d) Above </a:t>
                </a:r>
                <a14:m>
                  <m:oMath xmlns:m="http://schemas.openxmlformats.org/officeDocument/2006/math">
                    <m:r>
                      <a:rPr lang="en-US" sz="4533" b="1" i="1">
                        <a:solidFill>
                          <a:schemeClr val="tx1"/>
                        </a:solidFill>
                        <a:latin typeface="Cambria Math"/>
                        <a:cs typeface="Times New Roman" panose="02020603050405020304" pitchFamily="18" charset="0"/>
                      </a:rPr>
                      <m:t>𝟓𝟎</m:t>
                    </m:r>
                    <m:sSup>
                      <m:sSupPr>
                        <m:ctrlPr>
                          <a:rPr lang="en-US" sz="4533" b="1" i="1">
                            <a:solidFill>
                              <a:schemeClr val="tx1"/>
                            </a:solidFill>
                            <a:latin typeface="Cambria Math" panose="02040503050406030204" pitchFamily="18" charset="0"/>
                            <a:cs typeface="Times New Roman" panose="02020603050405020304" pitchFamily="18" charset="0"/>
                          </a:rPr>
                        </m:ctrlPr>
                      </m:sSupPr>
                      <m:e>
                        <m:r>
                          <a:rPr lang="en-US" sz="4533" b="1" i="1">
                            <a:solidFill>
                              <a:schemeClr val="tx1"/>
                            </a:solidFill>
                            <a:latin typeface="Cambria Math"/>
                            <a:cs typeface="Times New Roman" panose="02020603050405020304" pitchFamily="18" charset="0"/>
                          </a:rPr>
                          <m:t>𝟎</m:t>
                        </m:r>
                      </m:e>
                      <m:sup>
                        <m:r>
                          <a:rPr lang="en-US" sz="4533" b="1" i="1">
                            <a:solidFill>
                              <a:schemeClr val="tx1"/>
                            </a:solidFill>
                            <a:latin typeface="Cambria Math"/>
                            <a:cs typeface="Times New Roman" panose="02020603050405020304" pitchFamily="18" charset="0"/>
                          </a:rPr>
                          <m:t>°</m:t>
                        </m:r>
                      </m:sup>
                    </m:sSup>
                    <m:r>
                      <a:rPr lang="en-US" sz="4533" b="1" i="1">
                        <a:solidFill>
                          <a:schemeClr val="tx1"/>
                        </a:solidFill>
                        <a:latin typeface="Cambria Math"/>
                        <a:cs typeface="Times New Roman" panose="02020603050405020304" pitchFamily="18" charset="0"/>
                      </a:rPr>
                      <m:t>𝑪</m:t>
                    </m:r>
                  </m:oMath>
                </a14:m>
                <a:endParaRPr lang="en-US" sz="4533"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35279" y="909303"/>
                <a:ext cx="11656721" cy="5039393"/>
              </a:xfrm>
              <a:prstGeom prst="rect">
                <a:avLst/>
              </a:prstGeom>
              <a:blipFill>
                <a:blip r:embed="rId2"/>
                <a:stretch>
                  <a:fillRect l="-2197" t="-2297" b="-5079"/>
                </a:stretch>
              </a:blipFill>
            </p:spPr>
            <p:txBody>
              <a:bodyPr/>
              <a:lstStyle/>
              <a:p>
                <a:r>
                  <a:rPr lang="en-US">
                    <a:noFill/>
                  </a:rPr>
                  <a:t> </a:t>
                </a:r>
              </a:p>
            </p:txBody>
          </p:sp>
        </mc:Fallback>
      </mc:AlternateContent>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Tree>
    <p:extLst>
      <p:ext uri="{BB962C8B-B14F-4D97-AF65-F5344CB8AC3E}">
        <p14:creationId xmlns:p14="http://schemas.microsoft.com/office/powerpoint/2010/main" val="3038522963"/>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p:cNvSpPr txBox="1"/>
              <p:nvPr/>
            </p:nvSpPr>
            <p:spPr>
              <a:xfrm>
                <a:off x="527381" y="942750"/>
                <a:ext cx="11137237" cy="5288820"/>
              </a:xfrm>
              <a:prstGeom prst="rect">
                <a:avLst/>
              </a:prstGeom>
              <a:noFill/>
            </p:spPr>
            <p:txBody>
              <a:bodyPr wrap="square" rtlCol="0">
                <a:spAutoFit/>
              </a:bodyPr>
              <a:lstStyle/>
              <a:p>
                <a:r>
                  <a:rPr lang="en-US" sz="3733" b="1" dirty="0">
                    <a:solidFill>
                      <a:schemeClr val="tx1"/>
                    </a:solidFill>
                    <a:latin typeface="Kruti Dev 010" pitchFamily="2" charset="0"/>
                    <a:cs typeface="Times New Roman" panose="02020603050405020304" pitchFamily="18" charset="0"/>
                  </a:rPr>
                  <a:t>,d </a:t>
                </a:r>
                <a:r>
                  <a:rPr lang="en-US" sz="3733" b="1" dirty="0" err="1">
                    <a:solidFill>
                      <a:schemeClr val="tx1"/>
                    </a:solidFill>
                    <a:latin typeface="Kruti Dev 010" pitchFamily="2" charset="0"/>
                    <a:cs typeface="Times New Roman" panose="02020603050405020304" pitchFamily="18" charset="0"/>
                  </a:rPr>
                  <a:t>xksy</a:t>
                </a:r>
                <a:r>
                  <a:rPr lang="en-US" sz="3733" b="1" dirty="0">
                    <a:solidFill>
                      <a:schemeClr val="tx1"/>
                    </a:solidFill>
                    <a:latin typeface="Kruti Dev 010" pitchFamily="2" charset="0"/>
                    <a:cs typeface="Times New Roman" panose="02020603050405020304" pitchFamily="18" charset="0"/>
                  </a:rPr>
                  <a:t>] ,d ?</a:t>
                </a:r>
                <a:r>
                  <a:rPr lang="en-US" sz="3733" b="1" dirty="0" err="1">
                    <a:solidFill>
                      <a:schemeClr val="tx1"/>
                    </a:solidFill>
                    <a:latin typeface="Kruti Dev 010" pitchFamily="2" charset="0"/>
                    <a:cs typeface="Times New Roman" panose="02020603050405020304" pitchFamily="18" charset="0"/>
                  </a:rPr>
                  <a:t>ku</a:t>
                </a:r>
                <a:r>
                  <a:rPr lang="en-US" sz="3733" b="1" dirty="0">
                    <a:solidFill>
                      <a:schemeClr val="tx1"/>
                    </a:solidFill>
                    <a:latin typeface="Kruti Dev 010" pitchFamily="2" charset="0"/>
                    <a:cs typeface="Times New Roman" panose="02020603050405020304" pitchFamily="18" charset="0"/>
                  </a:rPr>
                  <a:t> </a:t>
                </a:r>
                <a:r>
                  <a:rPr lang="en-US" sz="3733" b="1" dirty="0" err="1">
                    <a:solidFill>
                      <a:schemeClr val="tx1"/>
                    </a:solidFill>
                    <a:latin typeface="Kruti Dev 010" pitchFamily="2" charset="0"/>
                    <a:cs typeface="Times New Roman" panose="02020603050405020304" pitchFamily="18" charset="0"/>
                  </a:rPr>
                  <a:t>vkSj</a:t>
                </a:r>
                <a:r>
                  <a:rPr lang="en-US" sz="3733" b="1" dirty="0">
                    <a:solidFill>
                      <a:schemeClr val="tx1"/>
                    </a:solidFill>
                    <a:latin typeface="Kruti Dev 010" pitchFamily="2" charset="0"/>
                    <a:cs typeface="Times New Roman" panose="02020603050405020304" pitchFamily="18" charset="0"/>
                  </a:rPr>
                  <a:t> </a:t>
                </a:r>
                <a:r>
                  <a:rPr lang="en-US" sz="3733" b="1" dirty="0" err="1">
                    <a:solidFill>
                      <a:schemeClr val="tx1"/>
                    </a:solidFill>
                    <a:latin typeface="Kruti Dev 010" pitchFamily="2" charset="0"/>
                    <a:cs typeface="Times New Roman" panose="02020603050405020304" pitchFamily="18" charset="0"/>
                  </a:rPr>
                  <a:t>o`Ùkkdkj</a:t>
                </a:r>
                <a:r>
                  <a:rPr lang="en-US" sz="3733" b="1" dirty="0">
                    <a:solidFill>
                      <a:schemeClr val="tx1"/>
                    </a:solidFill>
                    <a:latin typeface="Kruti Dev 010" pitchFamily="2" charset="0"/>
                    <a:cs typeface="Times New Roman" panose="02020603050405020304" pitchFamily="18" charset="0"/>
                  </a:rPr>
                  <a:t> </a:t>
                </a:r>
                <a:r>
                  <a:rPr lang="en-US" sz="3733" b="1" dirty="0" err="1">
                    <a:solidFill>
                      <a:schemeClr val="tx1"/>
                    </a:solidFill>
                    <a:latin typeface="Kruti Dev 010" pitchFamily="2" charset="0"/>
                    <a:cs typeface="Times New Roman" panose="02020603050405020304" pitchFamily="18" charset="0"/>
                  </a:rPr>
                  <a:t>IysV</a:t>
                </a:r>
                <a14:m>
                  <m:oMath xmlns:m="http://schemas.openxmlformats.org/officeDocument/2006/math">
                    <m:r>
                      <a:rPr lang="en-US" sz="3733" b="1" i="1">
                        <a:solidFill>
                          <a:schemeClr val="tx1"/>
                        </a:solidFill>
                        <a:latin typeface="Cambria Math"/>
                        <a:cs typeface="Times New Roman" panose="02020603050405020304" pitchFamily="18" charset="0"/>
                      </a:rPr>
                      <m:t>𝟐𝟎</m:t>
                    </m:r>
                    <m:sSup>
                      <m:sSupPr>
                        <m:ctrlPr>
                          <a:rPr lang="en-US" sz="3733" b="1" i="1">
                            <a:solidFill>
                              <a:schemeClr val="tx1"/>
                            </a:solidFill>
                            <a:latin typeface="Cambria Math" panose="02040503050406030204" pitchFamily="18" charset="0"/>
                            <a:cs typeface="Times New Roman" panose="02020603050405020304" pitchFamily="18" charset="0"/>
                          </a:rPr>
                        </m:ctrlPr>
                      </m:sSupPr>
                      <m:e>
                        <m:r>
                          <a:rPr lang="en-US" sz="3733" b="1" i="1">
                            <a:solidFill>
                              <a:schemeClr val="tx1"/>
                            </a:solidFill>
                            <a:latin typeface="Cambria Math"/>
                            <a:cs typeface="Times New Roman" panose="02020603050405020304" pitchFamily="18" charset="0"/>
                          </a:rPr>
                          <m:t>𝟎</m:t>
                        </m:r>
                      </m:e>
                      <m:sup>
                        <m:r>
                          <a:rPr lang="en-US" sz="3733" b="1" i="1">
                            <a:solidFill>
                              <a:schemeClr val="tx1"/>
                            </a:solidFill>
                            <a:latin typeface="Cambria Math"/>
                            <a:cs typeface="Times New Roman" panose="02020603050405020304" pitchFamily="18" charset="0"/>
                          </a:rPr>
                          <m:t>°</m:t>
                        </m:r>
                      </m:sup>
                    </m:sSup>
                    <m:r>
                      <a:rPr lang="en-US" sz="3733" b="1" i="1">
                        <a:solidFill>
                          <a:schemeClr val="tx1"/>
                        </a:solidFill>
                        <a:latin typeface="Cambria Math"/>
                        <a:cs typeface="Times New Roman" panose="02020603050405020304" pitchFamily="18" charset="0"/>
                      </a:rPr>
                      <m:t>𝑪</m:t>
                    </m:r>
                  </m:oMath>
                </a14:m>
                <a:r>
                  <a:rPr lang="en-IN" sz="3733" b="1" dirty="0">
                    <a:solidFill>
                      <a:schemeClr val="tx1"/>
                    </a:solidFill>
                    <a:latin typeface="Kruti Dev 010" pitchFamily="2" charset="0"/>
                    <a:cs typeface="Times New Roman" panose="02020603050405020304" pitchFamily="18" charset="0"/>
                  </a:rPr>
                  <a:t> </a:t>
                </a:r>
                <a:r>
                  <a:rPr lang="en-IN" sz="3733" b="1" dirty="0" err="1">
                    <a:solidFill>
                      <a:schemeClr val="tx1"/>
                    </a:solidFill>
                    <a:latin typeface="Kruti Dev 010" pitchFamily="2" charset="0"/>
                    <a:cs typeface="Times New Roman" panose="02020603050405020304" pitchFamily="18" charset="0"/>
                  </a:rPr>
                  <a:t>rd</a:t>
                </a:r>
                <a:r>
                  <a:rPr lang="en-IN" sz="3733" b="1" dirty="0">
                    <a:solidFill>
                      <a:schemeClr val="tx1"/>
                    </a:solidFill>
                    <a:latin typeface="Kruti Dev 010" pitchFamily="2" charset="0"/>
                    <a:cs typeface="Times New Roman" panose="02020603050405020304" pitchFamily="18" charset="0"/>
                  </a:rPr>
                  <a:t> </a:t>
                </a:r>
                <a:r>
                  <a:rPr lang="en-IN" sz="3733" b="1" dirty="0" err="1">
                    <a:solidFill>
                      <a:schemeClr val="tx1"/>
                    </a:solidFill>
                    <a:latin typeface="Kruti Dev 010" pitchFamily="2" charset="0"/>
                    <a:cs typeface="Times New Roman" panose="02020603050405020304" pitchFamily="18" charset="0"/>
                  </a:rPr>
                  <a:t>xje</a:t>
                </a:r>
                <a:r>
                  <a:rPr lang="en-IN" sz="3733" b="1" dirty="0">
                    <a:solidFill>
                      <a:schemeClr val="tx1"/>
                    </a:solidFill>
                    <a:latin typeface="Kruti Dev 010" pitchFamily="2" charset="0"/>
                    <a:cs typeface="Times New Roman" panose="02020603050405020304" pitchFamily="18" charset="0"/>
                  </a:rPr>
                  <a:t> </a:t>
                </a:r>
                <a:r>
                  <a:rPr lang="en-IN" sz="3733" b="1" dirty="0" err="1">
                    <a:solidFill>
                      <a:schemeClr val="tx1"/>
                    </a:solidFill>
                    <a:latin typeface="Kruti Dev 010" pitchFamily="2" charset="0"/>
                    <a:cs typeface="Times New Roman" panose="02020603050405020304" pitchFamily="18" charset="0"/>
                  </a:rPr>
                  <a:t>fd</a:t>
                </a:r>
                <a:r>
                  <a:rPr lang="en-IN" sz="3733" b="1" dirty="0">
                    <a:solidFill>
                      <a:schemeClr val="tx1"/>
                    </a:solidFill>
                    <a:latin typeface="Kruti Dev 010" pitchFamily="2" charset="0"/>
                    <a:cs typeface="Times New Roman" panose="02020603050405020304" pitchFamily="18" charset="0"/>
                  </a:rPr>
                  <a:t>, </a:t>
                </a:r>
                <a:r>
                  <a:rPr lang="en-IN" sz="3733" b="1" dirty="0" err="1">
                    <a:solidFill>
                      <a:schemeClr val="tx1"/>
                    </a:solidFill>
                    <a:latin typeface="Kruti Dev 010" pitchFamily="2" charset="0"/>
                    <a:cs typeface="Times New Roman" panose="02020603050405020304" pitchFamily="18" charset="0"/>
                  </a:rPr>
                  <a:t>tkrs</a:t>
                </a:r>
                <a:r>
                  <a:rPr lang="en-IN" sz="3733" b="1" dirty="0">
                    <a:solidFill>
                      <a:schemeClr val="tx1"/>
                    </a:solidFill>
                    <a:latin typeface="Kruti Dev 010" pitchFamily="2" charset="0"/>
                    <a:cs typeface="Times New Roman" panose="02020603050405020304" pitchFamily="18" charset="0"/>
                  </a:rPr>
                  <a:t> </a:t>
                </a:r>
                <a:r>
                  <a:rPr lang="en-IN" sz="3733" b="1" dirty="0" err="1">
                    <a:solidFill>
                      <a:schemeClr val="tx1"/>
                    </a:solidFill>
                    <a:latin typeface="Kruti Dev 010" pitchFamily="2" charset="0"/>
                    <a:cs typeface="Times New Roman" panose="02020603050405020304" pitchFamily="18" charset="0"/>
                  </a:rPr>
                  <a:t>gS</a:t>
                </a:r>
                <a:r>
                  <a:rPr lang="en-IN" sz="3733" b="1" dirty="0">
                    <a:solidFill>
                      <a:schemeClr val="tx1"/>
                    </a:solidFill>
                    <a:latin typeface="Kruti Dev 010" pitchFamily="2" charset="0"/>
                    <a:cs typeface="Times New Roman" panose="02020603050405020304" pitchFamily="18" charset="0"/>
                  </a:rPr>
                  <a:t>] </a:t>
                </a:r>
                <a:r>
                  <a:rPr lang="en-IN" sz="3733" b="1" dirty="0" err="1">
                    <a:solidFill>
                      <a:schemeClr val="tx1"/>
                    </a:solidFill>
                    <a:latin typeface="Kruti Dev 010" pitchFamily="2" charset="0"/>
                    <a:cs typeface="Times New Roman" panose="02020603050405020304" pitchFamily="18" charset="0"/>
                  </a:rPr>
                  <a:t>vkSj</a:t>
                </a:r>
                <a:r>
                  <a:rPr lang="en-IN" sz="3733" b="1" dirty="0">
                    <a:solidFill>
                      <a:schemeClr val="tx1"/>
                    </a:solidFill>
                    <a:latin typeface="Kruti Dev 010" pitchFamily="2" charset="0"/>
                    <a:cs typeface="Times New Roman" panose="02020603050405020304" pitchFamily="18" charset="0"/>
                  </a:rPr>
                  <a:t> </a:t>
                </a:r>
                <a:r>
                  <a:rPr lang="en-IN" sz="3733" b="1" dirty="0" err="1">
                    <a:solidFill>
                      <a:schemeClr val="tx1"/>
                    </a:solidFill>
                    <a:latin typeface="Kruti Dev 010" pitchFamily="2" charset="0"/>
                    <a:cs typeface="Times New Roman" panose="02020603050405020304" pitchFamily="18" charset="0"/>
                  </a:rPr>
                  <a:t>BaMs</a:t>
                </a:r>
                <a:r>
                  <a:rPr lang="en-IN" sz="3733" b="1" dirty="0">
                    <a:solidFill>
                      <a:schemeClr val="tx1"/>
                    </a:solidFill>
                    <a:latin typeface="Kruti Dev 010" pitchFamily="2" charset="0"/>
                    <a:cs typeface="Times New Roman" panose="02020603050405020304" pitchFamily="18" charset="0"/>
                  </a:rPr>
                  <a:t> </a:t>
                </a:r>
                <a:r>
                  <a:rPr lang="en-IN" sz="3733" b="1" dirty="0" err="1">
                    <a:solidFill>
                      <a:schemeClr val="tx1"/>
                    </a:solidFill>
                    <a:latin typeface="Kruti Dev 010" pitchFamily="2" charset="0"/>
                    <a:cs typeface="Times New Roman" panose="02020603050405020304" pitchFamily="18" charset="0"/>
                  </a:rPr>
                  <a:t>gksus</a:t>
                </a:r>
                <a:r>
                  <a:rPr lang="en-IN" sz="3733" b="1" dirty="0">
                    <a:solidFill>
                      <a:schemeClr val="tx1"/>
                    </a:solidFill>
                    <a:latin typeface="Kruti Dev 010" pitchFamily="2" charset="0"/>
                    <a:cs typeface="Times New Roman" panose="02020603050405020304" pitchFamily="18" charset="0"/>
                  </a:rPr>
                  <a:t> ds </a:t>
                </a:r>
                <a:r>
                  <a:rPr lang="en-IN" sz="3733" b="1" dirty="0" err="1">
                    <a:solidFill>
                      <a:schemeClr val="tx1"/>
                    </a:solidFill>
                    <a:latin typeface="Kruti Dev 010" pitchFamily="2" charset="0"/>
                    <a:cs typeface="Times New Roman" panose="02020603050405020304" pitchFamily="18" charset="0"/>
                  </a:rPr>
                  <a:t>fy</a:t>
                </a:r>
                <a:r>
                  <a:rPr lang="en-IN" sz="3733" b="1" dirty="0">
                    <a:solidFill>
                      <a:schemeClr val="tx1"/>
                    </a:solidFill>
                    <a:latin typeface="Kruti Dev 010" pitchFamily="2" charset="0"/>
                    <a:cs typeface="Times New Roman" panose="02020603050405020304" pitchFamily="18" charset="0"/>
                  </a:rPr>
                  <a:t>, </a:t>
                </a:r>
                <a:r>
                  <a:rPr lang="en-IN" sz="3733" b="1" dirty="0" err="1">
                    <a:solidFill>
                      <a:schemeClr val="tx1"/>
                    </a:solidFill>
                    <a:latin typeface="Kruti Dev 010" pitchFamily="2" charset="0"/>
                    <a:cs typeface="Times New Roman" panose="02020603050405020304" pitchFamily="18" charset="0"/>
                  </a:rPr>
                  <a:t>NksMs</a:t>
                </a:r>
                <a:r>
                  <a:rPr lang="en-IN" sz="3733" b="1" dirty="0">
                    <a:solidFill>
                      <a:schemeClr val="tx1"/>
                    </a:solidFill>
                    <a:latin typeface="Kruti Dev 010" pitchFamily="2" charset="0"/>
                    <a:cs typeface="Times New Roman" panose="02020603050405020304" pitchFamily="18" charset="0"/>
                  </a:rPr>
                  <a:t>+ </a:t>
                </a:r>
                <a:r>
                  <a:rPr lang="en-IN" sz="3733" b="1" dirty="0" err="1">
                    <a:solidFill>
                      <a:schemeClr val="tx1"/>
                    </a:solidFill>
                    <a:latin typeface="Kruti Dev 010" pitchFamily="2" charset="0"/>
                    <a:cs typeface="Times New Roman" panose="02020603050405020304" pitchFamily="18" charset="0"/>
                  </a:rPr>
                  <a:t>tkrs</a:t>
                </a:r>
                <a:r>
                  <a:rPr lang="en-IN" sz="3733" b="1" dirty="0">
                    <a:solidFill>
                      <a:schemeClr val="tx1"/>
                    </a:solidFill>
                    <a:latin typeface="Kruti Dev 010" pitchFamily="2" charset="0"/>
                    <a:cs typeface="Times New Roman" panose="02020603050405020304" pitchFamily="18" charset="0"/>
                  </a:rPr>
                  <a:t> </a:t>
                </a:r>
                <a:r>
                  <a:rPr lang="en-IN" sz="3733" b="1" dirty="0" err="1">
                    <a:solidFill>
                      <a:schemeClr val="tx1"/>
                    </a:solidFill>
                    <a:latin typeface="Kruti Dev 010" pitchFamily="2" charset="0"/>
                    <a:cs typeface="Times New Roman" panose="02020603050405020304" pitchFamily="18" charset="0"/>
                  </a:rPr>
                  <a:t>gSa</a:t>
                </a:r>
                <a:r>
                  <a:rPr lang="en-IN" sz="3733" b="1" dirty="0">
                    <a:solidFill>
                      <a:schemeClr val="tx1"/>
                    </a:solidFill>
                    <a:latin typeface="Kruti Dev 010" pitchFamily="2" charset="0"/>
                    <a:cs typeface="Times New Roman" panose="02020603050405020304" pitchFamily="18" charset="0"/>
                  </a:rPr>
                  <a:t>] </a:t>
                </a:r>
                <a:r>
                  <a:rPr lang="en-IN" sz="3733" b="1" dirty="0" err="1">
                    <a:solidFill>
                      <a:schemeClr val="tx1"/>
                    </a:solidFill>
                    <a:latin typeface="Kruti Dev 010" pitchFamily="2" charset="0"/>
                    <a:cs typeface="Times New Roman" panose="02020603050405020304" pitchFamily="18" charset="0"/>
                  </a:rPr>
                  <a:t>muesa</a:t>
                </a:r>
                <a:r>
                  <a:rPr lang="en-IN" sz="3733" b="1" dirty="0">
                    <a:solidFill>
                      <a:schemeClr val="tx1"/>
                    </a:solidFill>
                    <a:latin typeface="Kruti Dev 010" pitchFamily="2" charset="0"/>
                    <a:cs typeface="Times New Roman" panose="02020603050405020304" pitchFamily="18" charset="0"/>
                  </a:rPr>
                  <a:t> </a:t>
                </a:r>
                <a:r>
                  <a:rPr lang="en-IN" sz="3733" b="1" dirty="0" err="1">
                    <a:solidFill>
                      <a:schemeClr val="tx1"/>
                    </a:solidFill>
                    <a:latin typeface="Kruti Dev 010" pitchFamily="2" charset="0"/>
                    <a:cs typeface="Times New Roman" panose="02020603050405020304" pitchFamily="18" charset="0"/>
                  </a:rPr>
                  <a:t>D;k</a:t>
                </a:r>
                <a:r>
                  <a:rPr lang="en-IN" sz="3733" b="1" dirty="0">
                    <a:solidFill>
                      <a:schemeClr val="tx1"/>
                    </a:solidFill>
                    <a:latin typeface="Kruti Dev 010" pitchFamily="2" charset="0"/>
                    <a:cs typeface="Times New Roman" panose="02020603050405020304" pitchFamily="18" charset="0"/>
                  </a:rPr>
                  <a:t> “</a:t>
                </a:r>
                <a:r>
                  <a:rPr lang="en-IN" sz="3733" b="1" dirty="0" err="1">
                    <a:solidFill>
                      <a:schemeClr val="tx1"/>
                    </a:solidFill>
                    <a:latin typeface="Kruti Dev 010" pitchFamily="2" charset="0"/>
                    <a:cs typeface="Times New Roman" panose="02020603050405020304" pitchFamily="18" charset="0"/>
                  </a:rPr>
                  <a:t>kh?kzkfr”kh?kz</a:t>
                </a:r>
                <a:r>
                  <a:rPr lang="en-IN" sz="3733" b="1" dirty="0">
                    <a:solidFill>
                      <a:schemeClr val="tx1"/>
                    </a:solidFill>
                    <a:latin typeface="Kruti Dev 010" pitchFamily="2" charset="0"/>
                    <a:cs typeface="Times New Roman" panose="02020603050405020304" pitchFamily="18" charset="0"/>
                  </a:rPr>
                  <a:t> </a:t>
                </a:r>
                <a:r>
                  <a:rPr lang="en-IN" sz="3733" b="1" dirty="0" err="1">
                    <a:solidFill>
                      <a:schemeClr val="tx1"/>
                    </a:solidFill>
                    <a:latin typeface="Kruti Dev 010" pitchFamily="2" charset="0"/>
                    <a:cs typeface="Times New Roman" panose="02020603050405020304" pitchFamily="18" charset="0"/>
                  </a:rPr>
                  <a:t>BaMk</a:t>
                </a:r>
                <a:r>
                  <a:rPr lang="en-IN" sz="3733" b="1" dirty="0">
                    <a:solidFill>
                      <a:schemeClr val="tx1"/>
                    </a:solidFill>
                    <a:latin typeface="Kruti Dev 010" pitchFamily="2" charset="0"/>
                    <a:cs typeface="Times New Roman" panose="02020603050405020304" pitchFamily="18" charset="0"/>
                  </a:rPr>
                  <a:t> </a:t>
                </a:r>
                <a:r>
                  <a:rPr lang="en-IN" sz="3733" b="1" dirty="0" err="1">
                    <a:solidFill>
                      <a:schemeClr val="tx1"/>
                    </a:solidFill>
                    <a:latin typeface="Kruti Dev 010" pitchFamily="2" charset="0"/>
                    <a:cs typeface="Times New Roman" panose="02020603050405020304" pitchFamily="18" charset="0"/>
                  </a:rPr>
                  <a:t>gksxk</a:t>
                </a:r>
                <a:r>
                  <a:rPr lang="en-IN" sz="3733" b="1" dirty="0">
                    <a:solidFill>
                      <a:schemeClr val="tx1"/>
                    </a:solidFill>
                    <a:latin typeface="Kruti Dev 010" pitchFamily="2" charset="0"/>
                    <a:cs typeface="Times New Roman" panose="02020603050405020304" pitchFamily="18" charset="0"/>
                  </a:rPr>
                  <a:t>\</a:t>
                </a:r>
              </a:p>
              <a:p>
                <a:r>
                  <a:rPr lang="en-US" sz="3733" b="1" dirty="0">
                    <a:solidFill>
                      <a:schemeClr val="tx1"/>
                    </a:solidFill>
                    <a:latin typeface="Times New Roman" panose="02020603050405020304" pitchFamily="18" charset="0"/>
                    <a:cs typeface="Times New Roman" panose="02020603050405020304" pitchFamily="18" charset="0"/>
                  </a:rPr>
                  <a:t>A round, a cube and a circular plate are heated to </a:t>
                </a:r>
                <a14:m>
                  <m:oMath xmlns:m="http://schemas.openxmlformats.org/officeDocument/2006/math">
                    <m:r>
                      <a:rPr lang="en-US" sz="3733" b="1" i="1">
                        <a:solidFill>
                          <a:schemeClr val="tx1"/>
                        </a:solidFill>
                        <a:latin typeface="Cambria Math"/>
                        <a:cs typeface="Times New Roman" panose="02020603050405020304" pitchFamily="18" charset="0"/>
                      </a:rPr>
                      <m:t>𝟐𝟎</m:t>
                    </m:r>
                    <m:sSup>
                      <m:sSupPr>
                        <m:ctrlPr>
                          <a:rPr lang="en-US" sz="3733" b="1" i="1">
                            <a:solidFill>
                              <a:schemeClr val="tx1"/>
                            </a:solidFill>
                            <a:latin typeface="Cambria Math" panose="02040503050406030204" pitchFamily="18" charset="0"/>
                            <a:cs typeface="Times New Roman" panose="02020603050405020304" pitchFamily="18" charset="0"/>
                          </a:rPr>
                        </m:ctrlPr>
                      </m:sSupPr>
                      <m:e>
                        <m:r>
                          <a:rPr lang="en-US" sz="3733" b="1" i="1">
                            <a:solidFill>
                              <a:schemeClr val="tx1"/>
                            </a:solidFill>
                            <a:latin typeface="Cambria Math"/>
                            <a:cs typeface="Times New Roman" panose="02020603050405020304" pitchFamily="18" charset="0"/>
                          </a:rPr>
                          <m:t>𝟎</m:t>
                        </m:r>
                      </m:e>
                      <m:sup>
                        <m:r>
                          <a:rPr lang="en-US" sz="3733" b="1" i="1">
                            <a:solidFill>
                              <a:schemeClr val="tx1"/>
                            </a:solidFill>
                            <a:latin typeface="Cambria Math"/>
                            <a:cs typeface="Times New Roman" panose="02020603050405020304" pitchFamily="18" charset="0"/>
                          </a:rPr>
                          <m:t>°</m:t>
                        </m:r>
                      </m:sup>
                    </m:sSup>
                    <m:r>
                      <a:rPr lang="en-US" sz="3733" b="1" i="1">
                        <a:solidFill>
                          <a:schemeClr val="tx1"/>
                        </a:solidFill>
                        <a:latin typeface="Cambria Math"/>
                        <a:cs typeface="Times New Roman" panose="02020603050405020304" pitchFamily="18" charset="0"/>
                      </a:rPr>
                      <m:t>𝑪</m:t>
                    </m:r>
                    <m:r>
                      <a:rPr lang="en-US" sz="3733" b="1">
                        <a:solidFill>
                          <a:schemeClr val="tx1"/>
                        </a:solidFill>
                        <a:latin typeface="Cambria Math"/>
                        <a:cs typeface="Times New Roman" panose="02020603050405020304" pitchFamily="18" charset="0"/>
                      </a:rPr>
                      <m:t>,</m:t>
                    </m:r>
                  </m:oMath>
                </a14:m>
                <a:r>
                  <a:rPr lang="en-US" sz="3733" b="1" dirty="0">
                    <a:solidFill>
                      <a:schemeClr val="tx1"/>
                    </a:solidFill>
                    <a:latin typeface="Times New Roman" panose="02020603050405020304" pitchFamily="18" charset="0"/>
                    <a:cs typeface="Times New Roman" panose="02020603050405020304" pitchFamily="18" charset="0"/>
                  </a:rPr>
                  <a:t> and left to cool, what will cool down the fastest?</a:t>
                </a:r>
              </a:p>
              <a:p>
                <a:pPr marL="685783" indent="-685783" algn="just">
                  <a:buAutoNum type="alphaLcParenBoth"/>
                </a:pPr>
                <a:r>
                  <a:rPr lang="en-US" sz="3733" b="1" dirty="0">
                    <a:solidFill>
                      <a:schemeClr val="tx1"/>
                    </a:solidFill>
                    <a:latin typeface="Times New Roman" panose="02020603050405020304" pitchFamily="18" charset="0"/>
                    <a:cs typeface="Times New Roman" panose="02020603050405020304" pitchFamily="18" charset="0"/>
                  </a:rPr>
                  <a:t>Cube/ </a:t>
                </a:r>
                <a:r>
                  <a:rPr lang="en-US" sz="3733" b="1" dirty="0">
                    <a:solidFill>
                      <a:schemeClr val="tx1"/>
                    </a:solidFill>
                    <a:latin typeface="Kruti Dev 010" pitchFamily="2" charset="0"/>
                    <a:cs typeface="Times New Roman" panose="02020603050405020304" pitchFamily="18" charset="0"/>
                  </a:rPr>
                  <a:t>?</a:t>
                </a:r>
                <a:r>
                  <a:rPr lang="en-US" sz="3733" b="1" dirty="0" err="1">
                    <a:solidFill>
                      <a:schemeClr val="tx1"/>
                    </a:solidFill>
                    <a:latin typeface="Kruti Dev 010" pitchFamily="2" charset="0"/>
                    <a:cs typeface="Times New Roman" panose="02020603050405020304" pitchFamily="18" charset="0"/>
                  </a:rPr>
                  <a:t>ku</a:t>
                </a:r>
                <a:endParaRPr lang="en-US" sz="3733" b="1" dirty="0">
                  <a:solidFill>
                    <a:schemeClr val="tx1"/>
                  </a:solidFill>
                  <a:latin typeface="Kruti Dev 010" pitchFamily="2" charset="0"/>
                  <a:cs typeface="Times New Roman" panose="02020603050405020304" pitchFamily="18" charset="0"/>
                </a:endParaRPr>
              </a:p>
              <a:p>
                <a:pPr algn="just"/>
                <a:r>
                  <a:rPr lang="en-US" sz="3733" b="1" dirty="0">
                    <a:solidFill>
                      <a:schemeClr val="tx1"/>
                    </a:solidFill>
                    <a:latin typeface="Times New Roman" panose="02020603050405020304" pitchFamily="18" charset="0"/>
                    <a:cs typeface="Times New Roman" panose="02020603050405020304" pitchFamily="18" charset="0"/>
                  </a:rPr>
                  <a:t>(b) sphere  / </a:t>
                </a:r>
                <a:r>
                  <a:rPr lang="en-US" sz="3733" b="1" dirty="0" err="1">
                    <a:solidFill>
                      <a:schemeClr val="tx1"/>
                    </a:solidFill>
                    <a:latin typeface="Kruti Dev 010" pitchFamily="2" charset="0"/>
                    <a:cs typeface="Times New Roman" panose="02020603050405020304" pitchFamily="18" charset="0"/>
                  </a:rPr>
                  <a:t>xksyk</a:t>
                </a:r>
                <a:endParaRPr lang="en-US" sz="3733" b="1" dirty="0">
                  <a:solidFill>
                    <a:schemeClr val="tx1"/>
                  </a:solidFill>
                  <a:latin typeface="Kruti Dev 010" pitchFamily="2" charset="0"/>
                  <a:cs typeface="Times New Roman" panose="02020603050405020304" pitchFamily="18" charset="0"/>
                </a:endParaRPr>
              </a:p>
              <a:p>
                <a:pPr algn="just"/>
                <a:r>
                  <a:rPr lang="en-US" sz="3733" b="1" dirty="0">
                    <a:solidFill>
                      <a:schemeClr val="tx1"/>
                    </a:solidFill>
                    <a:latin typeface="Times New Roman" panose="02020603050405020304" pitchFamily="18" charset="0"/>
                    <a:cs typeface="Times New Roman" panose="02020603050405020304" pitchFamily="18" charset="0"/>
                  </a:rPr>
                  <a:t>(c) Circular plate/ </a:t>
                </a:r>
                <a:r>
                  <a:rPr lang="en-US" sz="3733" b="1" dirty="0" err="1">
                    <a:solidFill>
                      <a:schemeClr val="tx1"/>
                    </a:solidFill>
                    <a:latin typeface="Kruti Dev 010" pitchFamily="2" charset="0"/>
                    <a:cs typeface="Times New Roman" panose="02020603050405020304" pitchFamily="18" charset="0"/>
                  </a:rPr>
                  <a:t>o`Ùkkdkj</a:t>
                </a:r>
                <a:r>
                  <a:rPr lang="en-US" sz="3733" b="1" dirty="0">
                    <a:solidFill>
                      <a:schemeClr val="tx1"/>
                    </a:solidFill>
                    <a:latin typeface="Kruti Dev 010" pitchFamily="2" charset="0"/>
                    <a:cs typeface="Times New Roman" panose="02020603050405020304" pitchFamily="18" charset="0"/>
                  </a:rPr>
                  <a:t> </a:t>
                </a:r>
                <a:r>
                  <a:rPr lang="en-US" sz="3733" b="1" dirty="0" err="1">
                    <a:solidFill>
                      <a:schemeClr val="tx1"/>
                    </a:solidFill>
                    <a:latin typeface="Kruti Dev 010" pitchFamily="2" charset="0"/>
                    <a:cs typeface="Times New Roman" panose="02020603050405020304" pitchFamily="18" charset="0"/>
                  </a:rPr>
                  <a:t>IysV</a:t>
                </a:r>
                <a:endParaRPr lang="en-US" sz="3733" b="1" dirty="0">
                  <a:solidFill>
                    <a:schemeClr val="tx1"/>
                  </a:solidFill>
                  <a:latin typeface="Kruti Dev 010" pitchFamily="2" charset="0"/>
                  <a:cs typeface="Times New Roman" panose="02020603050405020304" pitchFamily="18" charset="0"/>
                </a:endParaRPr>
              </a:p>
              <a:p>
                <a:pPr algn="just"/>
                <a:r>
                  <a:rPr lang="en-US" sz="3733" b="1" dirty="0">
                    <a:solidFill>
                      <a:schemeClr val="tx1"/>
                    </a:solidFill>
                    <a:latin typeface="Times New Roman" panose="02020603050405020304" pitchFamily="18" charset="0"/>
                    <a:cs typeface="Times New Roman" panose="02020603050405020304" pitchFamily="18" charset="0"/>
                  </a:rPr>
                  <a:t>(d) None of these / </a:t>
                </a:r>
                <a:r>
                  <a:rPr lang="en-US" sz="3733" b="1" dirty="0" err="1">
                    <a:solidFill>
                      <a:schemeClr val="tx1"/>
                    </a:solidFill>
                    <a:latin typeface="Kruti Dev 010" pitchFamily="2" charset="0"/>
                    <a:cs typeface="Times New Roman" panose="02020603050405020304" pitchFamily="18" charset="0"/>
                  </a:rPr>
                  <a:t>buesa</a:t>
                </a:r>
                <a:r>
                  <a:rPr lang="en-US" sz="3733" b="1" dirty="0">
                    <a:solidFill>
                      <a:schemeClr val="tx1"/>
                    </a:solidFill>
                    <a:latin typeface="Kruti Dev 010" pitchFamily="2" charset="0"/>
                    <a:cs typeface="Times New Roman" panose="02020603050405020304" pitchFamily="18" charset="0"/>
                  </a:rPr>
                  <a:t> </a:t>
                </a:r>
                <a:r>
                  <a:rPr lang="en-US" sz="3733" b="1" dirty="0" err="1">
                    <a:solidFill>
                      <a:schemeClr val="tx1"/>
                    </a:solidFill>
                    <a:latin typeface="Kruti Dev 010" pitchFamily="2" charset="0"/>
                    <a:cs typeface="Times New Roman" panose="02020603050405020304" pitchFamily="18" charset="0"/>
                  </a:rPr>
                  <a:t>ls</a:t>
                </a:r>
                <a:r>
                  <a:rPr lang="en-US" sz="3733" b="1" dirty="0">
                    <a:solidFill>
                      <a:schemeClr val="tx1"/>
                    </a:solidFill>
                    <a:latin typeface="Kruti Dev 010" pitchFamily="2" charset="0"/>
                    <a:cs typeface="Times New Roman" panose="02020603050405020304" pitchFamily="18" charset="0"/>
                  </a:rPr>
                  <a:t> </a:t>
                </a:r>
                <a:r>
                  <a:rPr lang="en-US" sz="3733" b="1" dirty="0" err="1">
                    <a:solidFill>
                      <a:schemeClr val="tx1"/>
                    </a:solidFill>
                    <a:latin typeface="Kruti Dev 010" pitchFamily="2" charset="0"/>
                    <a:cs typeface="Times New Roman" panose="02020603050405020304" pitchFamily="18" charset="0"/>
                  </a:rPr>
                  <a:t>dksbZ</a:t>
                </a:r>
                <a:r>
                  <a:rPr lang="en-US" sz="3733" b="1" dirty="0">
                    <a:solidFill>
                      <a:schemeClr val="tx1"/>
                    </a:solidFill>
                    <a:latin typeface="Kruti Dev 010" pitchFamily="2" charset="0"/>
                    <a:cs typeface="Times New Roman" panose="02020603050405020304" pitchFamily="18" charset="0"/>
                  </a:rPr>
                  <a:t> </a:t>
                </a:r>
                <a:r>
                  <a:rPr lang="en-US" sz="3733" b="1" dirty="0" err="1">
                    <a:solidFill>
                      <a:schemeClr val="tx1"/>
                    </a:solidFill>
                    <a:latin typeface="Kruti Dev 010" pitchFamily="2" charset="0"/>
                    <a:cs typeface="Times New Roman" panose="02020603050405020304" pitchFamily="18" charset="0"/>
                  </a:rPr>
                  <a:t>ugha</a:t>
                </a:r>
                <a:endParaRPr lang="en-US" sz="3733" b="1" dirty="0">
                  <a:solidFill>
                    <a:schemeClr val="tx1"/>
                  </a:solidFill>
                  <a:latin typeface="Cambria Math"/>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27381" y="942750"/>
                <a:ext cx="11137237" cy="5288820"/>
              </a:xfrm>
              <a:prstGeom prst="rect">
                <a:avLst/>
              </a:prstGeom>
              <a:blipFill>
                <a:blip r:embed="rId2"/>
                <a:stretch>
                  <a:fillRect l="-1807" t="-1730" r="-329" b="-3806"/>
                </a:stretch>
              </a:blipFill>
            </p:spPr>
            <p:txBody>
              <a:bodyPr/>
              <a:lstStyle/>
              <a:p>
                <a:r>
                  <a:rPr lang="en-US">
                    <a:noFill/>
                  </a:rPr>
                  <a:t> </a:t>
                </a:r>
              </a:p>
            </p:txBody>
          </p:sp>
        </mc:Fallback>
      </mc:AlternateContent>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Tree>
    <p:extLst>
      <p:ext uri="{BB962C8B-B14F-4D97-AF65-F5344CB8AC3E}">
        <p14:creationId xmlns:p14="http://schemas.microsoft.com/office/powerpoint/2010/main" val="2610473944"/>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p:cNvSpPr txBox="1"/>
              <p:nvPr/>
            </p:nvSpPr>
            <p:spPr>
              <a:xfrm>
                <a:off x="786680" y="1244830"/>
                <a:ext cx="11405320" cy="3778470"/>
              </a:xfrm>
              <a:prstGeom prst="rect">
                <a:avLst/>
              </a:prstGeom>
              <a:noFill/>
            </p:spPr>
            <p:txBody>
              <a:bodyPr wrap="square" rtlCol="0">
                <a:spAutoFit/>
              </a:bodyPr>
              <a:lstStyle/>
              <a:p>
                <a:r>
                  <a:rPr lang="en-US" sz="3400" b="1" dirty="0" err="1">
                    <a:solidFill>
                      <a:schemeClr val="tx1"/>
                    </a:solidFill>
                    <a:latin typeface="Kruti Dev 010" pitchFamily="2" charset="0"/>
                    <a:cs typeface="Times New Roman" panose="02020603050405020304" pitchFamily="18" charset="0"/>
                  </a:rPr>
                  <a:t>tc</a:t>
                </a:r>
                <a:r>
                  <a:rPr lang="en-US" sz="3400" b="1" dirty="0">
                    <a:solidFill>
                      <a:schemeClr val="tx1"/>
                    </a:solidFill>
                    <a:latin typeface="Kruti Dev 010" pitchFamily="2" charset="0"/>
                    <a:cs typeface="Times New Roman" panose="02020603050405020304" pitchFamily="18" charset="0"/>
                  </a:rPr>
                  <a:t> ty </a:t>
                </a:r>
                <a:r>
                  <a:rPr lang="en-US" sz="3400" b="1" dirty="0" err="1">
                    <a:solidFill>
                      <a:schemeClr val="tx1"/>
                    </a:solidFill>
                    <a:latin typeface="Kruti Dev 010" pitchFamily="2" charset="0"/>
                    <a:cs typeface="Times New Roman" panose="02020603050405020304" pitchFamily="18" charset="0"/>
                  </a:rPr>
                  <a:t>dks</a:t>
                </a:r>
                <a:r>
                  <a:rPr lang="en-US" sz="3400" b="1" dirty="0">
                    <a:solidFill>
                      <a:schemeClr val="tx1"/>
                    </a:solidFill>
                    <a:latin typeface="Kruti Dev 010" pitchFamily="2" charset="0"/>
                    <a:cs typeface="Times New Roman" panose="02020603050405020304" pitchFamily="18" charset="0"/>
                  </a:rPr>
                  <a:t> </a:t>
                </a:r>
                <a14:m>
                  <m:oMath xmlns:m="http://schemas.openxmlformats.org/officeDocument/2006/math">
                    <m:sSup>
                      <m:sSupPr>
                        <m:ctrlPr>
                          <a:rPr lang="en-US" sz="3400" b="1" i="1">
                            <a:solidFill>
                              <a:schemeClr val="tx1"/>
                            </a:solidFill>
                            <a:latin typeface="Cambria Math" panose="02040503050406030204" pitchFamily="18" charset="0"/>
                            <a:cs typeface="Times New Roman" panose="02020603050405020304" pitchFamily="18" charset="0"/>
                          </a:rPr>
                        </m:ctrlPr>
                      </m:sSupPr>
                      <m:e>
                        <m:r>
                          <a:rPr lang="en-US" sz="3400" b="1" i="1">
                            <a:solidFill>
                              <a:schemeClr val="tx1"/>
                            </a:solidFill>
                            <a:latin typeface="Cambria Math"/>
                            <a:cs typeface="Times New Roman" panose="02020603050405020304" pitchFamily="18" charset="0"/>
                          </a:rPr>
                          <m:t>𝟎</m:t>
                        </m:r>
                      </m:e>
                      <m:sup>
                        <m:r>
                          <a:rPr lang="en-US" sz="3400" b="1" i="1">
                            <a:solidFill>
                              <a:schemeClr val="tx1"/>
                            </a:solidFill>
                            <a:latin typeface="Cambria Math"/>
                            <a:cs typeface="Times New Roman" panose="02020603050405020304" pitchFamily="18" charset="0"/>
                          </a:rPr>
                          <m:t>°</m:t>
                        </m:r>
                      </m:sup>
                    </m:sSup>
                    <m:r>
                      <a:rPr lang="en-US" sz="3400" b="1" i="1">
                        <a:solidFill>
                          <a:schemeClr val="tx1"/>
                        </a:solidFill>
                        <a:latin typeface="Cambria Math"/>
                        <a:cs typeface="Times New Roman" panose="02020603050405020304" pitchFamily="18" charset="0"/>
                      </a:rPr>
                      <m:t>𝑪</m:t>
                    </m:r>
                    <m:r>
                      <a:rPr lang="en-US" sz="3400" b="1" i="1">
                        <a:solidFill>
                          <a:schemeClr val="tx1"/>
                        </a:solidFill>
                        <a:latin typeface="Cambria Math"/>
                        <a:cs typeface="Times New Roman" panose="02020603050405020304" pitchFamily="18" charset="0"/>
                      </a:rPr>
                      <m:t> </m:t>
                    </m:r>
                  </m:oMath>
                </a14:m>
                <a:r>
                  <a:rPr lang="en-IN" sz="3400" b="1" dirty="0" err="1">
                    <a:solidFill>
                      <a:schemeClr val="tx1"/>
                    </a:solidFill>
                    <a:latin typeface="Kruti Dev 010" pitchFamily="2" charset="0"/>
                    <a:cs typeface="Times New Roman" panose="02020603050405020304" pitchFamily="18" charset="0"/>
                  </a:rPr>
                  <a:t>ls</a:t>
                </a:r>
                <a:r>
                  <a:rPr lang="en-IN" sz="3400" b="1" dirty="0">
                    <a:solidFill>
                      <a:schemeClr val="tx1"/>
                    </a:solidFill>
                    <a:latin typeface="Kruti Dev 010" pitchFamily="2" charset="0"/>
                    <a:cs typeface="Times New Roman" panose="02020603050405020304" pitchFamily="18" charset="0"/>
                  </a:rPr>
                  <a:t> </a:t>
                </a:r>
                <a14:m>
                  <m:oMath xmlns:m="http://schemas.openxmlformats.org/officeDocument/2006/math">
                    <m:r>
                      <a:rPr lang="en-US" sz="3400" b="1" i="1">
                        <a:solidFill>
                          <a:schemeClr val="tx1"/>
                        </a:solidFill>
                        <a:latin typeface="Cambria Math"/>
                        <a:cs typeface="Times New Roman" panose="02020603050405020304" pitchFamily="18" charset="0"/>
                      </a:rPr>
                      <m:t>𝟏𝟎</m:t>
                    </m:r>
                    <m:sSup>
                      <m:sSupPr>
                        <m:ctrlPr>
                          <a:rPr lang="en-US" sz="3400" b="1" i="1">
                            <a:solidFill>
                              <a:schemeClr val="tx1"/>
                            </a:solidFill>
                            <a:latin typeface="Cambria Math" panose="02040503050406030204" pitchFamily="18" charset="0"/>
                            <a:cs typeface="Times New Roman" panose="02020603050405020304" pitchFamily="18" charset="0"/>
                          </a:rPr>
                        </m:ctrlPr>
                      </m:sSupPr>
                      <m:e>
                        <m:r>
                          <a:rPr lang="en-US" sz="3400" b="1" i="1">
                            <a:solidFill>
                              <a:schemeClr val="tx1"/>
                            </a:solidFill>
                            <a:latin typeface="Cambria Math"/>
                            <a:cs typeface="Times New Roman" panose="02020603050405020304" pitchFamily="18" charset="0"/>
                          </a:rPr>
                          <m:t>𝟎</m:t>
                        </m:r>
                      </m:e>
                      <m:sup>
                        <m:r>
                          <a:rPr lang="en-US" sz="3400" b="1" i="1">
                            <a:solidFill>
                              <a:schemeClr val="tx1"/>
                            </a:solidFill>
                            <a:latin typeface="Cambria Math"/>
                            <a:cs typeface="Times New Roman" panose="02020603050405020304" pitchFamily="18" charset="0"/>
                          </a:rPr>
                          <m:t>°</m:t>
                        </m:r>
                      </m:sup>
                    </m:sSup>
                    <m:r>
                      <a:rPr lang="en-US" sz="3400" b="1" i="1">
                        <a:solidFill>
                          <a:schemeClr val="tx1"/>
                        </a:solidFill>
                        <a:latin typeface="Cambria Math"/>
                        <a:cs typeface="Times New Roman" panose="02020603050405020304" pitchFamily="18" charset="0"/>
                      </a:rPr>
                      <m:t>𝑪</m:t>
                    </m:r>
                  </m:oMath>
                </a14:m>
                <a:r>
                  <a:rPr lang="en-IN" sz="3400" b="1" dirty="0" err="1">
                    <a:solidFill>
                      <a:schemeClr val="tx1"/>
                    </a:solidFill>
                    <a:latin typeface="Kruti Dev 010" pitchFamily="2" charset="0"/>
                    <a:cs typeface="Times New Roman" panose="02020603050405020304" pitchFamily="18" charset="0"/>
                  </a:rPr>
                  <a:t>rd</a:t>
                </a:r>
                <a:r>
                  <a:rPr lang="en-IN" sz="3400" b="1" dirty="0">
                    <a:solidFill>
                      <a:schemeClr val="tx1"/>
                    </a:solidFill>
                    <a:latin typeface="Kruti Dev 010" pitchFamily="2" charset="0"/>
                    <a:cs typeface="Times New Roman" panose="02020603050405020304" pitchFamily="18" charset="0"/>
                  </a:rPr>
                  <a:t> </a:t>
                </a:r>
                <a:r>
                  <a:rPr lang="en-IN" sz="3400" b="1" dirty="0" err="1">
                    <a:solidFill>
                      <a:schemeClr val="tx1"/>
                    </a:solidFill>
                    <a:latin typeface="Kruti Dev 010" pitchFamily="2" charset="0"/>
                    <a:cs typeface="Times New Roman" panose="02020603050405020304" pitchFamily="18" charset="0"/>
                  </a:rPr>
                  <a:t>xeZ</a:t>
                </a:r>
                <a:r>
                  <a:rPr lang="en-IN" sz="3400" b="1" dirty="0">
                    <a:solidFill>
                      <a:schemeClr val="tx1"/>
                    </a:solidFill>
                    <a:latin typeface="Kruti Dev 010" pitchFamily="2" charset="0"/>
                    <a:cs typeface="Times New Roman" panose="02020603050405020304" pitchFamily="18" charset="0"/>
                  </a:rPr>
                  <a:t> </a:t>
                </a:r>
                <a:r>
                  <a:rPr lang="en-IN" sz="3400" b="1" dirty="0" err="1">
                    <a:solidFill>
                      <a:schemeClr val="tx1"/>
                    </a:solidFill>
                    <a:latin typeface="Kruti Dev 010" pitchFamily="2" charset="0"/>
                    <a:cs typeface="Times New Roman" panose="02020603050405020304" pitchFamily="18" charset="0"/>
                  </a:rPr>
                  <a:t>fd;k</a:t>
                </a:r>
                <a:r>
                  <a:rPr lang="en-IN" sz="3400" b="1" dirty="0">
                    <a:solidFill>
                      <a:schemeClr val="tx1"/>
                    </a:solidFill>
                    <a:latin typeface="Kruti Dev 010" pitchFamily="2" charset="0"/>
                    <a:cs typeface="Times New Roman" panose="02020603050405020304" pitchFamily="18" charset="0"/>
                  </a:rPr>
                  <a:t> </a:t>
                </a:r>
                <a:r>
                  <a:rPr lang="en-IN" sz="3400" b="1" dirty="0" err="1">
                    <a:solidFill>
                      <a:schemeClr val="tx1"/>
                    </a:solidFill>
                    <a:latin typeface="Kruti Dev 010" pitchFamily="2" charset="0"/>
                    <a:cs typeface="Times New Roman" panose="02020603050405020304" pitchFamily="18" charset="0"/>
                  </a:rPr>
                  <a:t>tkrk</a:t>
                </a:r>
                <a:r>
                  <a:rPr lang="en-IN" sz="3400" b="1" dirty="0">
                    <a:solidFill>
                      <a:schemeClr val="tx1"/>
                    </a:solidFill>
                    <a:latin typeface="Kruti Dev 010" pitchFamily="2" charset="0"/>
                    <a:cs typeface="Times New Roman" panose="02020603050405020304" pitchFamily="18" charset="0"/>
                  </a:rPr>
                  <a:t> </a:t>
                </a:r>
                <a:r>
                  <a:rPr lang="en-IN" sz="3400" b="1" dirty="0" err="1">
                    <a:solidFill>
                      <a:schemeClr val="tx1"/>
                    </a:solidFill>
                    <a:latin typeface="Kruti Dev 010" pitchFamily="2" charset="0"/>
                    <a:cs typeface="Times New Roman" panose="02020603050405020304" pitchFamily="18" charset="0"/>
                  </a:rPr>
                  <a:t>gS</a:t>
                </a:r>
                <a:r>
                  <a:rPr lang="en-IN" sz="3400" b="1" dirty="0">
                    <a:solidFill>
                      <a:schemeClr val="tx1"/>
                    </a:solidFill>
                    <a:latin typeface="Kruti Dev 010" pitchFamily="2" charset="0"/>
                    <a:cs typeface="Times New Roman" panose="02020603050405020304" pitchFamily="18" charset="0"/>
                  </a:rPr>
                  <a:t>] </a:t>
                </a:r>
                <a:r>
                  <a:rPr lang="en-IN" sz="3400" b="1" dirty="0" err="1">
                    <a:solidFill>
                      <a:schemeClr val="tx1"/>
                    </a:solidFill>
                    <a:latin typeface="Kruti Dev 010" pitchFamily="2" charset="0"/>
                    <a:cs typeface="Times New Roman" panose="02020603050405020304" pitchFamily="18" charset="0"/>
                  </a:rPr>
                  <a:t>rks</a:t>
                </a:r>
                <a:r>
                  <a:rPr lang="en-IN" sz="3400" b="1" dirty="0">
                    <a:solidFill>
                      <a:schemeClr val="tx1"/>
                    </a:solidFill>
                    <a:latin typeface="Kruti Dev 010" pitchFamily="2" charset="0"/>
                    <a:cs typeface="Times New Roman" panose="02020603050405020304" pitchFamily="18" charset="0"/>
                  </a:rPr>
                  <a:t> </a:t>
                </a:r>
                <a:r>
                  <a:rPr lang="en-IN" sz="3400" b="1" dirty="0" err="1">
                    <a:solidFill>
                      <a:schemeClr val="tx1"/>
                    </a:solidFill>
                    <a:latin typeface="Kruti Dev 010" pitchFamily="2" charset="0"/>
                    <a:cs typeface="Times New Roman" panose="02020603050405020304" pitchFamily="18" charset="0"/>
                  </a:rPr>
                  <a:t>ty</a:t>
                </a:r>
                <a:r>
                  <a:rPr lang="en-IN" sz="3400" b="1" dirty="0">
                    <a:solidFill>
                      <a:schemeClr val="tx1"/>
                    </a:solidFill>
                    <a:latin typeface="Kruti Dev 010" pitchFamily="2" charset="0"/>
                    <a:cs typeface="Times New Roman" panose="02020603050405020304" pitchFamily="18" charset="0"/>
                  </a:rPr>
                  <a:t> </a:t>
                </a:r>
                <a:r>
                  <a:rPr lang="en-IN" sz="3400" b="1" dirty="0" err="1">
                    <a:solidFill>
                      <a:schemeClr val="tx1"/>
                    </a:solidFill>
                    <a:latin typeface="Kruti Dev 010" pitchFamily="2" charset="0"/>
                    <a:cs typeface="Times New Roman" panose="02020603050405020304" pitchFamily="18" charset="0"/>
                  </a:rPr>
                  <a:t>dk</a:t>
                </a:r>
                <a:r>
                  <a:rPr lang="en-IN" sz="3400" b="1" dirty="0">
                    <a:solidFill>
                      <a:schemeClr val="tx1"/>
                    </a:solidFill>
                    <a:latin typeface="Kruti Dev 010" pitchFamily="2" charset="0"/>
                    <a:cs typeface="Times New Roman" panose="02020603050405020304" pitchFamily="18" charset="0"/>
                  </a:rPr>
                  <a:t> </a:t>
                </a:r>
                <a:r>
                  <a:rPr lang="en-IN" sz="3400" b="1" dirty="0" err="1">
                    <a:solidFill>
                      <a:schemeClr val="tx1"/>
                    </a:solidFill>
                    <a:latin typeface="Kruti Dev 010" pitchFamily="2" charset="0"/>
                    <a:cs typeface="Times New Roman" panose="02020603050405020304" pitchFamily="18" charset="0"/>
                  </a:rPr>
                  <a:t>vk;ru</a:t>
                </a:r>
                <a:r>
                  <a:rPr lang="en-IN" sz="3400" b="1" dirty="0">
                    <a:solidFill>
                      <a:schemeClr val="tx1"/>
                    </a:solidFill>
                    <a:latin typeface="Kruti Dev 010" pitchFamily="2" charset="0"/>
                    <a:cs typeface="Times New Roman" panose="02020603050405020304" pitchFamily="18" charset="0"/>
                  </a:rPr>
                  <a:t> </a:t>
                </a:r>
              </a:p>
              <a:p>
                <a:r>
                  <a:rPr lang="en-US" sz="3400" b="1" dirty="0">
                    <a:solidFill>
                      <a:schemeClr val="tx1"/>
                    </a:solidFill>
                    <a:latin typeface="Times New Roman" panose="02020603050405020304" pitchFamily="18" charset="0"/>
                    <a:cs typeface="Times New Roman" panose="02020603050405020304" pitchFamily="18" charset="0"/>
                  </a:rPr>
                  <a:t>When water is heated from </a:t>
                </a:r>
                <a14:m>
                  <m:oMath xmlns:m="http://schemas.openxmlformats.org/officeDocument/2006/math">
                    <m:sSup>
                      <m:sSupPr>
                        <m:ctrlPr>
                          <a:rPr lang="en-US" sz="3400" b="1" i="1">
                            <a:solidFill>
                              <a:schemeClr val="tx1"/>
                            </a:solidFill>
                            <a:latin typeface="Cambria Math" panose="02040503050406030204" pitchFamily="18" charset="0"/>
                            <a:cs typeface="Times New Roman" panose="02020603050405020304" pitchFamily="18" charset="0"/>
                          </a:rPr>
                        </m:ctrlPr>
                      </m:sSupPr>
                      <m:e>
                        <m:r>
                          <a:rPr lang="en-US" sz="3400" b="1" i="1">
                            <a:solidFill>
                              <a:schemeClr val="tx1"/>
                            </a:solidFill>
                            <a:latin typeface="Cambria Math"/>
                            <a:cs typeface="Times New Roman" panose="02020603050405020304" pitchFamily="18" charset="0"/>
                          </a:rPr>
                          <m:t>𝟎</m:t>
                        </m:r>
                      </m:e>
                      <m:sup>
                        <m:r>
                          <a:rPr lang="en-US" sz="3400" b="1" i="1">
                            <a:solidFill>
                              <a:schemeClr val="tx1"/>
                            </a:solidFill>
                            <a:latin typeface="Cambria Math"/>
                            <a:cs typeface="Times New Roman" panose="02020603050405020304" pitchFamily="18" charset="0"/>
                          </a:rPr>
                          <m:t>°</m:t>
                        </m:r>
                      </m:sup>
                    </m:sSup>
                    <m:r>
                      <a:rPr lang="en-US" sz="3400" b="1" i="1">
                        <a:solidFill>
                          <a:schemeClr val="tx1"/>
                        </a:solidFill>
                        <a:latin typeface="Cambria Math"/>
                        <a:cs typeface="Times New Roman" panose="02020603050405020304" pitchFamily="18" charset="0"/>
                      </a:rPr>
                      <m:t>𝑪</m:t>
                    </m:r>
                  </m:oMath>
                </a14:m>
                <a:r>
                  <a:rPr lang="en-IN" sz="3400" b="1" dirty="0">
                    <a:solidFill>
                      <a:schemeClr val="tx1"/>
                    </a:solidFill>
                    <a:latin typeface="Times New Roman" panose="02020603050405020304" pitchFamily="18" charset="0"/>
                    <a:cs typeface="Times New Roman" panose="02020603050405020304" pitchFamily="18" charset="0"/>
                  </a:rPr>
                  <a:t> to </a:t>
                </a:r>
                <a14:m>
                  <m:oMath xmlns:m="http://schemas.openxmlformats.org/officeDocument/2006/math">
                    <m:r>
                      <a:rPr lang="en-US" sz="3400" b="1" i="1">
                        <a:solidFill>
                          <a:schemeClr val="tx1"/>
                        </a:solidFill>
                        <a:latin typeface="Cambria Math"/>
                        <a:cs typeface="Times New Roman" panose="02020603050405020304" pitchFamily="18" charset="0"/>
                      </a:rPr>
                      <m:t>𝟏𝟎</m:t>
                    </m:r>
                    <m:sSup>
                      <m:sSupPr>
                        <m:ctrlPr>
                          <a:rPr lang="en-US" sz="3400" b="1" i="1">
                            <a:solidFill>
                              <a:schemeClr val="tx1"/>
                            </a:solidFill>
                            <a:latin typeface="Cambria Math" panose="02040503050406030204" pitchFamily="18" charset="0"/>
                            <a:cs typeface="Times New Roman" panose="02020603050405020304" pitchFamily="18" charset="0"/>
                          </a:rPr>
                        </m:ctrlPr>
                      </m:sSupPr>
                      <m:e>
                        <m:r>
                          <a:rPr lang="en-US" sz="3400" b="1" i="1">
                            <a:solidFill>
                              <a:schemeClr val="tx1"/>
                            </a:solidFill>
                            <a:latin typeface="Cambria Math"/>
                            <a:cs typeface="Times New Roman" panose="02020603050405020304" pitchFamily="18" charset="0"/>
                          </a:rPr>
                          <m:t>𝟎</m:t>
                        </m:r>
                      </m:e>
                      <m:sup>
                        <m:r>
                          <a:rPr lang="en-US" sz="3400" b="1" i="1">
                            <a:solidFill>
                              <a:schemeClr val="tx1"/>
                            </a:solidFill>
                            <a:latin typeface="Cambria Math"/>
                            <a:cs typeface="Times New Roman" panose="02020603050405020304" pitchFamily="18" charset="0"/>
                          </a:rPr>
                          <m:t>°</m:t>
                        </m:r>
                      </m:sup>
                    </m:sSup>
                    <m:r>
                      <a:rPr lang="en-US" sz="3400" b="1" i="1">
                        <a:solidFill>
                          <a:schemeClr val="tx1"/>
                        </a:solidFill>
                        <a:latin typeface="Cambria Math"/>
                        <a:cs typeface="Times New Roman" panose="02020603050405020304" pitchFamily="18" charset="0"/>
                      </a:rPr>
                      <m:t>𝑪</m:t>
                    </m:r>
                    <m:r>
                      <a:rPr lang="en-US" sz="3400" b="1" i="1">
                        <a:solidFill>
                          <a:schemeClr val="tx1"/>
                        </a:solidFill>
                        <a:latin typeface="Cambria Math"/>
                        <a:cs typeface="Times New Roman" panose="02020603050405020304" pitchFamily="18" charset="0"/>
                      </a:rPr>
                      <m:t> </m:t>
                    </m:r>
                  </m:oMath>
                </a14:m>
                <a:r>
                  <a:rPr lang="en-IN" sz="3400" b="1" dirty="0">
                    <a:solidFill>
                      <a:schemeClr val="tx1"/>
                    </a:solidFill>
                    <a:latin typeface="Times New Roman" panose="02020603050405020304" pitchFamily="18" charset="0"/>
                    <a:cs typeface="Times New Roman" panose="02020603050405020304" pitchFamily="18" charset="0"/>
                  </a:rPr>
                  <a:t>, the volume of water </a:t>
                </a:r>
              </a:p>
              <a:p>
                <a:pPr algn="just"/>
                <a:r>
                  <a:rPr lang="en-US" sz="3400" b="1" dirty="0">
                    <a:solidFill>
                      <a:schemeClr val="tx1"/>
                    </a:solidFill>
                    <a:latin typeface="Times New Roman" panose="02020603050405020304" pitchFamily="18" charset="0"/>
                    <a:cs typeface="Times New Roman" panose="02020603050405020304" pitchFamily="18" charset="0"/>
                  </a:rPr>
                  <a:t>(a) will increase gradually / </a:t>
                </a:r>
                <a:r>
                  <a:rPr lang="en-US" sz="3400" b="1" dirty="0">
                    <a:solidFill>
                      <a:schemeClr val="tx1"/>
                    </a:solidFill>
                    <a:latin typeface="Kruti Dev 010" pitchFamily="2" charset="0"/>
                    <a:cs typeface="Times New Roman" panose="02020603050405020304" pitchFamily="18" charset="0"/>
                  </a:rPr>
                  <a:t>/</a:t>
                </a:r>
                <a:r>
                  <a:rPr lang="en-US" sz="3400" b="1" dirty="0" err="1">
                    <a:solidFill>
                      <a:schemeClr val="tx1"/>
                    </a:solidFill>
                    <a:latin typeface="Kruti Dev 010" pitchFamily="2" charset="0"/>
                    <a:cs typeface="Times New Roman" panose="02020603050405020304" pitchFamily="18" charset="0"/>
                  </a:rPr>
                  <a:t>khjs</a:t>
                </a:r>
                <a:r>
                  <a:rPr lang="en-US" sz="3400" b="1" dirty="0">
                    <a:solidFill>
                      <a:schemeClr val="tx1"/>
                    </a:solidFill>
                    <a:latin typeface="Kruti Dev 010" pitchFamily="2" charset="0"/>
                    <a:cs typeface="Times New Roman" panose="02020603050405020304" pitchFamily="18" charset="0"/>
                  </a:rPr>
                  <a:t>&amp; /</a:t>
                </a:r>
                <a:r>
                  <a:rPr lang="en-US" sz="3400" b="1" dirty="0" err="1">
                    <a:solidFill>
                      <a:schemeClr val="tx1"/>
                    </a:solidFill>
                    <a:latin typeface="Kruti Dev 010" pitchFamily="2" charset="0"/>
                    <a:cs typeface="Times New Roman" panose="02020603050405020304" pitchFamily="18" charset="0"/>
                  </a:rPr>
                  <a:t>khjs</a:t>
                </a:r>
                <a:r>
                  <a:rPr lang="en-US" sz="3400" b="1" dirty="0">
                    <a:solidFill>
                      <a:schemeClr val="tx1"/>
                    </a:solidFill>
                    <a:latin typeface="Kruti Dev 010" pitchFamily="2" charset="0"/>
                    <a:cs typeface="Times New Roman" panose="02020603050405020304" pitchFamily="18" charset="0"/>
                  </a:rPr>
                  <a:t> c&lt;+</a:t>
                </a:r>
                <a:r>
                  <a:rPr lang="en-US" sz="3400" b="1" dirty="0" err="1">
                    <a:solidFill>
                      <a:schemeClr val="tx1"/>
                    </a:solidFill>
                    <a:latin typeface="Kruti Dev 010" pitchFamily="2" charset="0"/>
                    <a:cs typeface="Times New Roman" panose="02020603050405020304" pitchFamily="18" charset="0"/>
                  </a:rPr>
                  <a:t>sxk</a:t>
                </a:r>
                <a:endParaRPr lang="en-US" sz="3400" b="1" dirty="0">
                  <a:solidFill>
                    <a:schemeClr val="tx1"/>
                  </a:solidFill>
                  <a:latin typeface="Cambria Math"/>
                  <a:cs typeface="Times New Roman" panose="02020603050405020304" pitchFamily="18" charset="0"/>
                </a:endParaRPr>
              </a:p>
              <a:p>
                <a:pPr algn="just"/>
                <a:r>
                  <a:rPr lang="en-US" sz="3400" b="1" dirty="0">
                    <a:solidFill>
                      <a:schemeClr val="tx1"/>
                    </a:solidFill>
                    <a:latin typeface="Times New Roman" panose="02020603050405020304" pitchFamily="18" charset="0"/>
                    <a:cs typeface="Times New Roman" panose="02020603050405020304" pitchFamily="18" charset="0"/>
                  </a:rPr>
                  <a:t>(b) will decrease gradually / </a:t>
                </a:r>
                <a:r>
                  <a:rPr lang="en-US" sz="3400" b="1" dirty="0">
                    <a:solidFill>
                      <a:schemeClr val="tx1"/>
                    </a:solidFill>
                    <a:latin typeface="Kruti Dev 010" pitchFamily="2" charset="0"/>
                    <a:cs typeface="Times New Roman" panose="02020603050405020304" pitchFamily="18" charset="0"/>
                  </a:rPr>
                  <a:t>/</a:t>
                </a:r>
                <a:r>
                  <a:rPr lang="en-US" sz="3400" b="1" dirty="0" err="1">
                    <a:solidFill>
                      <a:schemeClr val="tx1"/>
                    </a:solidFill>
                    <a:latin typeface="Kruti Dev 010" pitchFamily="2" charset="0"/>
                    <a:cs typeface="Times New Roman" panose="02020603050405020304" pitchFamily="18" charset="0"/>
                  </a:rPr>
                  <a:t>khjs</a:t>
                </a:r>
                <a:r>
                  <a:rPr lang="en-US" sz="3400" b="1" dirty="0">
                    <a:solidFill>
                      <a:schemeClr val="tx1"/>
                    </a:solidFill>
                    <a:latin typeface="Kruti Dev 010" pitchFamily="2" charset="0"/>
                    <a:cs typeface="Times New Roman" panose="02020603050405020304" pitchFamily="18" charset="0"/>
                  </a:rPr>
                  <a:t>&amp; /</a:t>
                </a:r>
                <a:r>
                  <a:rPr lang="en-US" sz="3400" b="1" dirty="0" err="1">
                    <a:solidFill>
                      <a:schemeClr val="tx1"/>
                    </a:solidFill>
                    <a:latin typeface="Kruti Dev 010" pitchFamily="2" charset="0"/>
                    <a:cs typeface="Times New Roman" panose="02020603050405020304" pitchFamily="18" charset="0"/>
                  </a:rPr>
                  <a:t>khjs</a:t>
                </a:r>
                <a:r>
                  <a:rPr lang="en-US" sz="3400" b="1" dirty="0">
                    <a:solidFill>
                      <a:schemeClr val="tx1"/>
                    </a:solidFill>
                    <a:latin typeface="Kruti Dev 010" pitchFamily="2" charset="0"/>
                    <a:cs typeface="Times New Roman" panose="02020603050405020304" pitchFamily="18" charset="0"/>
                  </a:rPr>
                  <a:t> ?</a:t>
                </a:r>
                <a:r>
                  <a:rPr lang="en-US" sz="3400" b="1" dirty="0" err="1">
                    <a:solidFill>
                      <a:schemeClr val="tx1"/>
                    </a:solidFill>
                    <a:latin typeface="Kruti Dev 010" pitchFamily="2" charset="0"/>
                    <a:cs typeface="Times New Roman" panose="02020603050405020304" pitchFamily="18" charset="0"/>
                  </a:rPr>
                  <a:t>kVsxk</a:t>
                </a:r>
                <a:endParaRPr lang="en-US" sz="3400" b="1" dirty="0">
                  <a:solidFill>
                    <a:schemeClr val="tx1"/>
                  </a:solidFill>
                  <a:latin typeface="Cambria Math"/>
                  <a:cs typeface="Times New Roman" panose="02020603050405020304" pitchFamily="18" charset="0"/>
                </a:endParaRPr>
              </a:p>
              <a:p>
                <a:pPr algn="just"/>
                <a:r>
                  <a:rPr lang="en-US" sz="3400" b="1" dirty="0">
                    <a:solidFill>
                      <a:schemeClr val="tx1"/>
                    </a:solidFill>
                    <a:latin typeface="Times New Roman" pitchFamily="18" charset="0"/>
                    <a:cs typeface="Times New Roman" pitchFamily="18" charset="0"/>
                  </a:rPr>
                  <a:t>(c) First increase then decrease/ </a:t>
                </a:r>
                <a:r>
                  <a:rPr lang="en-US" sz="3400" b="1" dirty="0" err="1">
                    <a:solidFill>
                      <a:schemeClr val="tx1"/>
                    </a:solidFill>
                    <a:latin typeface="Kruti Dev 010" pitchFamily="2" charset="0"/>
                    <a:cs typeface="Times New Roman" panose="02020603050405020304" pitchFamily="18" charset="0"/>
                  </a:rPr>
                  <a:t>igys</a:t>
                </a:r>
                <a:r>
                  <a:rPr lang="en-US" sz="3400" b="1" dirty="0">
                    <a:solidFill>
                      <a:schemeClr val="tx1"/>
                    </a:solidFill>
                    <a:latin typeface="Kruti Dev 010" pitchFamily="2" charset="0"/>
                    <a:cs typeface="Times New Roman" panose="02020603050405020304" pitchFamily="18" charset="0"/>
                  </a:rPr>
                  <a:t> c&lt;+</a:t>
                </a:r>
                <a:r>
                  <a:rPr lang="en-US" sz="3400" b="1" dirty="0" err="1">
                    <a:solidFill>
                      <a:schemeClr val="tx1"/>
                    </a:solidFill>
                    <a:latin typeface="Kruti Dev 010" pitchFamily="2" charset="0"/>
                    <a:cs typeface="Times New Roman" panose="02020603050405020304" pitchFamily="18" charset="0"/>
                  </a:rPr>
                  <a:t>sxk</a:t>
                </a:r>
                <a:r>
                  <a:rPr lang="en-US" sz="3400" b="1" dirty="0">
                    <a:solidFill>
                      <a:schemeClr val="tx1"/>
                    </a:solidFill>
                    <a:latin typeface="Kruti Dev 010" pitchFamily="2" charset="0"/>
                    <a:cs typeface="Times New Roman" panose="02020603050405020304" pitchFamily="18" charset="0"/>
                  </a:rPr>
                  <a:t> </a:t>
                </a:r>
                <a:r>
                  <a:rPr lang="en-US" sz="3400" b="1" dirty="0" err="1">
                    <a:solidFill>
                      <a:schemeClr val="tx1"/>
                    </a:solidFill>
                    <a:latin typeface="Kruti Dev 010" pitchFamily="2" charset="0"/>
                    <a:cs typeface="Times New Roman" panose="02020603050405020304" pitchFamily="18" charset="0"/>
                  </a:rPr>
                  <a:t>fQj</a:t>
                </a:r>
                <a:r>
                  <a:rPr lang="en-US" sz="3400" b="1" dirty="0">
                    <a:solidFill>
                      <a:schemeClr val="tx1"/>
                    </a:solidFill>
                    <a:latin typeface="Kruti Dev 010" pitchFamily="2" charset="0"/>
                    <a:cs typeface="Times New Roman" panose="02020603050405020304" pitchFamily="18" charset="0"/>
                  </a:rPr>
                  <a:t> ?</a:t>
                </a:r>
                <a:r>
                  <a:rPr lang="en-US" sz="3400" b="1" dirty="0" err="1">
                    <a:solidFill>
                      <a:schemeClr val="tx1"/>
                    </a:solidFill>
                    <a:latin typeface="Kruti Dev 010" pitchFamily="2" charset="0"/>
                    <a:cs typeface="Times New Roman" panose="02020603050405020304" pitchFamily="18" charset="0"/>
                  </a:rPr>
                  <a:t>kVsxk</a:t>
                </a:r>
                <a:endParaRPr lang="en-US" sz="3400" b="1" dirty="0">
                  <a:solidFill>
                    <a:schemeClr val="tx1"/>
                  </a:solidFill>
                  <a:latin typeface="Cambria Math"/>
                  <a:cs typeface="Times New Roman" panose="02020603050405020304" pitchFamily="18" charset="0"/>
                </a:endParaRPr>
              </a:p>
              <a:p>
                <a:pPr algn="just"/>
                <a:r>
                  <a:rPr lang="en-US" sz="3400" b="1" dirty="0">
                    <a:solidFill>
                      <a:schemeClr val="tx1"/>
                    </a:solidFill>
                    <a:latin typeface="Times New Roman" panose="02020603050405020304" pitchFamily="18" charset="0"/>
                    <a:cs typeface="Times New Roman" panose="02020603050405020304" pitchFamily="18" charset="0"/>
                  </a:rPr>
                  <a:t>(d) None of these / </a:t>
                </a:r>
                <a:r>
                  <a:rPr lang="en-US" sz="3400" b="1" dirty="0" err="1">
                    <a:solidFill>
                      <a:schemeClr val="tx1"/>
                    </a:solidFill>
                    <a:latin typeface="Kruti Dev 010" pitchFamily="2" charset="0"/>
                    <a:cs typeface="Times New Roman" panose="02020603050405020304" pitchFamily="18" charset="0"/>
                  </a:rPr>
                  <a:t>buesa</a:t>
                </a:r>
                <a:r>
                  <a:rPr lang="en-US" sz="3400" b="1" dirty="0">
                    <a:solidFill>
                      <a:schemeClr val="tx1"/>
                    </a:solidFill>
                    <a:latin typeface="Kruti Dev 010" pitchFamily="2" charset="0"/>
                    <a:cs typeface="Times New Roman" panose="02020603050405020304" pitchFamily="18" charset="0"/>
                  </a:rPr>
                  <a:t> </a:t>
                </a:r>
                <a:r>
                  <a:rPr lang="en-US" sz="3400" b="1" dirty="0" err="1">
                    <a:solidFill>
                      <a:schemeClr val="tx1"/>
                    </a:solidFill>
                    <a:latin typeface="Kruti Dev 010" pitchFamily="2" charset="0"/>
                    <a:cs typeface="Times New Roman" panose="02020603050405020304" pitchFamily="18" charset="0"/>
                  </a:rPr>
                  <a:t>ls</a:t>
                </a:r>
                <a:r>
                  <a:rPr lang="en-US" sz="3400" b="1" dirty="0">
                    <a:solidFill>
                      <a:schemeClr val="tx1"/>
                    </a:solidFill>
                    <a:latin typeface="Kruti Dev 010" pitchFamily="2" charset="0"/>
                    <a:cs typeface="Times New Roman" panose="02020603050405020304" pitchFamily="18" charset="0"/>
                  </a:rPr>
                  <a:t> </a:t>
                </a:r>
                <a:r>
                  <a:rPr lang="en-US" sz="3400" b="1" dirty="0" err="1">
                    <a:solidFill>
                      <a:schemeClr val="tx1"/>
                    </a:solidFill>
                    <a:latin typeface="Kruti Dev 010" pitchFamily="2" charset="0"/>
                    <a:cs typeface="Times New Roman" panose="02020603050405020304" pitchFamily="18" charset="0"/>
                  </a:rPr>
                  <a:t>dksbZ</a:t>
                </a:r>
                <a:r>
                  <a:rPr lang="en-US" sz="3400" b="1" dirty="0">
                    <a:solidFill>
                      <a:schemeClr val="tx1"/>
                    </a:solidFill>
                    <a:latin typeface="Kruti Dev 010" pitchFamily="2" charset="0"/>
                    <a:cs typeface="Times New Roman" panose="02020603050405020304" pitchFamily="18" charset="0"/>
                  </a:rPr>
                  <a:t> </a:t>
                </a:r>
                <a:r>
                  <a:rPr lang="en-US" sz="3400" b="1" dirty="0" err="1">
                    <a:solidFill>
                      <a:schemeClr val="tx1"/>
                    </a:solidFill>
                    <a:latin typeface="Kruti Dev 010" pitchFamily="2" charset="0"/>
                    <a:cs typeface="Times New Roman" panose="02020603050405020304" pitchFamily="18" charset="0"/>
                  </a:rPr>
                  <a:t>ugha</a:t>
                </a:r>
                <a:endParaRPr lang="en-US" sz="3400" b="1" dirty="0">
                  <a:solidFill>
                    <a:schemeClr val="tx1"/>
                  </a:solidFill>
                  <a:latin typeface="Cambria Math"/>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86680" y="1244830"/>
                <a:ext cx="11405320" cy="3778470"/>
              </a:xfrm>
              <a:prstGeom prst="rect">
                <a:avLst/>
              </a:prstGeom>
              <a:blipFill>
                <a:blip r:embed="rId2"/>
                <a:stretch>
                  <a:fillRect l="-1497" t="-1774" b="-5000"/>
                </a:stretch>
              </a:blipFill>
            </p:spPr>
            <p:txBody>
              <a:bodyPr/>
              <a:lstStyle/>
              <a:p>
                <a:r>
                  <a:rPr lang="en-US">
                    <a:noFill/>
                  </a:rPr>
                  <a:t> </a:t>
                </a:r>
              </a:p>
            </p:txBody>
          </p:sp>
        </mc:Fallback>
      </mc:AlternateContent>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Tree>
    <p:extLst>
      <p:ext uri="{BB962C8B-B14F-4D97-AF65-F5344CB8AC3E}">
        <p14:creationId xmlns:p14="http://schemas.microsoft.com/office/powerpoint/2010/main" val="187819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DEEB49-E74A-C5D4-8F2C-6A1F6F071F1A}"/>
              </a:ext>
            </a:extLst>
          </p:cNvPr>
          <p:cNvSpPr txBox="1"/>
          <p:nvPr/>
        </p:nvSpPr>
        <p:spPr>
          <a:xfrm>
            <a:off x="5746554" y="1296969"/>
            <a:ext cx="6166882" cy="4893647"/>
          </a:xfrm>
          <a:prstGeom prst="rect">
            <a:avLst/>
          </a:prstGeom>
          <a:noFill/>
        </p:spPr>
        <p:txBody>
          <a:bodyPr wrap="square">
            <a:spAutoFit/>
          </a:bodyPr>
          <a:lstStyle/>
          <a:p>
            <a:pPr algn="just"/>
            <a:r>
              <a:rPr lang="en-US" sz="2600" b="1" dirty="0">
                <a:solidFill>
                  <a:srgbClr val="FFFF00"/>
                </a:solidFill>
                <a:latin typeface="Bookman Old Style" panose="02050604050505020204" pitchFamily="18" charset="0"/>
              </a:rPr>
              <a:t>	'Torr' is the unit of –</a:t>
            </a:r>
            <a:endParaRPr lang="en-US" sz="2600" b="1" i="0" u="none" strike="noStrike" baseline="0" dirty="0">
              <a:solidFill>
                <a:srgbClr val="FFFF00"/>
              </a:solidFill>
              <a:latin typeface="Bookman Old Style" panose="02050604050505020204" pitchFamily="18" charset="0"/>
            </a:endParaRPr>
          </a:p>
          <a:p>
            <a:pPr algn="just"/>
            <a:r>
              <a:rPr lang="en-US" sz="2600" b="1" i="0" u="none" strike="noStrike" baseline="0" dirty="0">
                <a:solidFill>
                  <a:srgbClr val="FFFF00"/>
                </a:solidFill>
                <a:latin typeface="Bookman Old Style" panose="02050604050505020204" pitchFamily="18" charset="0"/>
              </a:rPr>
              <a:t>	(a)	pressure	</a:t>
            </a:r>
          </a:p>
          <a:p>
            <a:pPr algn="just"/>
            <a:r>
              <a:rPr lang="en-US" sz="2600" b="1" dirty="0">
                <a:solidFill>
                  <a:srgbClr val="FFFF00"/>
                </a:solidFill>
                <a:latin typeface="Bookman Old Style" panose="02050604050505020204" pitchFamily="18" charset="0"/>
              </a:rPr>
              <a:t>    </a:t>
            </a:r>
            <a:r>
              <a:rPr lang="en-US" sz="2600" b="1" i="0" u="none" strike="noStrike" baseline="0" dirty="0">
                <a:solidFill>
                  <a:srgbClr val="FFFF00"/>
                </a:solidFill>
                <a:latin typeface="Bookman Old Style" panose="02050604050505020204" pitchFamily="18" charset="0"/>
              </a:rPr>
              <a:t>(b) volume	</a:t>
            </a:r>
          </a:p>
          <a:p>
            <a:pPr algn="just"/>
            <a:r>
              <a:rPr lang="en-US" sz="2600" b="1" dirty="0">
                <a:solidFill>
                  <a:srgbClr val="FFFF00"/>
                </a:solidFill>
                <a:latin typeface="Bookman Old Style" panose="02050604050505020204" pitchFamily="18" charset="0"/>
              </a:rPr>
              <a:t>    </a:t>
            </a:r>
            <a:r>
              <a:rPr lang="en-US" sz="2600" b="1" i="0" u="none" strike="noStrike" baseline="0" dirty="0">
                <a:solidFill>
                  <a:srgbClr val="FFFF00"/>
                </a:solidFill>
                <a:latin typeface="Bookman Old Style" panose="02050604050505020204" pitchFamily="18" charset="0"/>
              </a:rPr>
              <a:t>(c) density	</a:t>
            </a:r>
          </a:p>
          <a:p>
            <a:pPr algn="just"/>
            <a:r>
              <a:rPr lang="en-US" sz="2600" b="1" dirty="0">
                <a:solidFill>
                  <a:srgbClr val="FFFF00"/>
                </a:solidFill>
                <a:latin typeface="Bookman Old Style" panose="02050604050505020204" pitchFamily="18" charset="0"/>
              </a:rPr>
              <a:t>    </a:t>
            </a:r>
            <a:r>
              <a:rPr lang="en-US" sz="2600" b="1" i="0" u="none" strike="noStrike" baseline="0" dirty="0">
                <a:solidFill>
                  <a:srgbClr val="FFFF00"/>
                </a:solidFill>
                <a:latin typeface="Bookman Old Style" panose="02050604050505020204" pitchFamily="18" charset="0"/>
              </a:rPr>
              <a:t>(d) flux</a:t>
            </a:r>
          </a:p>
          <a:p>
            <a:pPr algn="just"/>
            <a:endParaRPr lang="en-US" sz="2600" b="1" i="0" u="none" strike="noStrike" baseline="0" dirty="0">
              <a:solidFill>
                <a:srgbClr val="FFFF00"/>
              </a:solidFill>
              <a:latin typeface="Bookman Old Style" panose="02050604050505020204" pitchFamily="18" charset="0"/>
            </a:endParaRPr>
          </a:p>
          <a:p>
            <a:pPr algn="just"/>
            <a:r>
              <a:rPr lang="en-US" sz="2600" b="1" dirty="0">
                <a:latin typeface="Bookman Old Style" panose="02050604050505020204" pitchFamily="18" charset="0"/>
              </a:rPr>
              <a:t>	'Torr' </a:t>
            </a:r>
            <a:r>
              <a:rPr lang="hi-IN" sz="2600" b="1" dirty="0">
                <a:latin typeface="Bookman Old Style" panose="02050604050505020204" pitchFamily="18" charset="0"/>
              </a:rPr>
              <a:t>किसकी इकाई है?
	(</a:t>
            </a:r>
            <a:r>
              <a:rPr lang="en-US" sz="2600" b="1" dirty="0">
                <a:latin typeface="Bookman Old Style" panose="02050604050505020204" pitchFamily="18" charset="0"/>
              </a:rPr>
              <a:t>a) </a:t>
            </a:r>
            <a:r>
              <a:rPr lang="hi-IN" sz="2600" b="1" dirty="0">
                <a:latin typeface="Bookman Old Style" panose="02050604050505020204" pitchFamily="18" charset="0"/>
              </a:rPr>
              <a:t>दबाव </a:t>
            </a:r>
            <a:endParaRPr lang="en-US" sz="2600" b="1" dirty="0">
              <a:latin typeface="Bookman Old Style" panose="02050604050505020204" pitchFamily="18" charset="0"/>
            </a:endParaRPr>
          </a:p>
          <a:p>
            <a:pPr algn="just"/>
            <a:r>
              <a:rPr lang="en-US" sz="2600" b="1" dirty="0">
                <a:latin typeface="Bookman Old Style" panose="02050604050505020204" pitchFamily="18" charset="0"/>
              </a:rPr>
              <a:t>    </a:t>
            </a:r>
            <a:r>
              <a:rPr lang="hi-IN" sz="2600" b="1" dirty="0">
                <a:latin typeface="Bookman Old Style" panose="02050604050505020204" pitchFamily="18" charset="0"/>
              </a:rPr>
              <a:t>(</a:t>
            </a:r>
            <a:r>
              <a:rPr lang="en-US" sz="2600" b="1" dirty="0">
                <a:latin typeface="Bookman Old Style" panose="02050604050505020204" pitchFamily="18" charset="0"/>
              </a:rPr>
              <a:t>b) </a:t>
            </a:r>
            <a:r>
              <a:rPr lang="hi-IN" sz="2600" b="1" dirty="0">
                <a:latin typeface="Bookman Old Style" panose="02050604050505020204" pitchFamily="18" charset="0"/>
              </a:rPr>
              <a:t>आयतन </a:t>
            </a:r>
            <a:endParaRPr lang="en-US" sz="2600" b="1" dirty="0">
              <a:latin typeface="Bookman Old Style" panose="02050604050505020204" pitchFamily="18" charset="0"/>
            </a:endParaRPr>
          </a:p>
          <a:p>
            <a:pPr algn="just"/>
            <a:r>
              <a:rPr lang="en-US" sz="2600" b="1" dirty="0">
                <a:latin typeface="Bookman Old Style" panose="02050604050505020204" pitchFamily="18" charset="0"/>
              </a:rPr>
              <a:t>    </a:t>
            </a:r>
            <a:r>
              <a:rPr lang="hi-IN" sz="2600" b="1" dirty="0">
                <a:latin typeface="Bookman Old Style" panose="02050604050505020204" pitchFamily="18" charset="0"/>
              </a:rPr>
              <a:t>(</a:t>
            </a:r>
            <a:r>
              <a:rPr lang="en-US" sz="2600" b="1" dirty="0">
                <a:latin typeface="Bookman Old Style" panose="02050604050505020204" pitchFamily="18" charset="0"/>
              </a:rPr>
              <a:t>c) </a:t>
            </a:r>
            <a:r>
              <a:rPr lang="hi-IN" sz="2600" b="1" dirty="0">
                <a:latin typeface="Bookman Old Style" panose="02050604050505020204" pitchFamily="18" charset="0"/>
              </a:rPr>
              <a:t>घनत्व </a:t>
            </a:r>
            <a:endParaRPr lang="en-US" sz="2600" b="1" dirty="0">
              <a:latin typeface="Bookman Old Style" panose="02050604050505020204" pitchFamily="18" charset="0"/>
            </a:endParaRPr>
          </a:p>
          <a:p>
            <a:pPr algn="just"/>
            <a:r>
              <a:rPr lang="en-US" sz="2600" b="1" dirty="0">
                <a:latin typeface="Bookman Old Style" panose="02050604050505020204" pitchFamily="18" charset="0"/>
              </a:rPr>
              <a:t>    </a:t>
            </a:r>
            <a:r>
              <a:rPr lang="hi-IN" sz="2600" b="1" dirty="0">
                <a:latin typeface="Bookman Old Style" panose="02050604050505020204" pitchFamily="18" charset="0"/>
              </a:rPr>
              <a:t>(</a:t>
            </a:r>
            <a:r>
              <a:rPr lang="en-US" sz="2600" b="1" dirty="0">
                <a:latin typeface="Bookman Old Style" panose="02050604050505020204" pitchFamily="18" charset="0"/>
              </a:rPr>
              <a:t>d) </a:t>
            </a:r>
            <a:r>
              <a:rPr lang="hi-IN" sz="2600" b="1" dirty="0">
                <a:latin typeface="Bookman Old Style" panose="02050604050505020204" pitchFamily="18" charset="0"/>
              </a:rPr>
              <a:t>फ्लक्स</a:t>
            </a:r>
            <a:r>
              <a:rPr lang="hi-IN" sz="2600" b="1" dirty="0">
                <a:solidFill>
                  <a:srgbClr val="FFFF00"/>
                </a:solidFill>
                <a:latin typeface="Bookman Old Style" panose="02050604050505020204" pitchFamily="18" charset="0"/>
              </a:rPr>
              <a:t>
</a:t>
            </a:r>
            <a:endParaRPr lang="en-US" sz="2600" b="1" dirty="0">
              <a:solidFill>
                <a:srgbClr val="FFFF00"/>
              </a:solidFill>
              <a:latin typeface="Bookman Old Style" panose="02050604050505020204" pitchFamily="18" charset="0"/>
            </a:endParaRPr>
          </a:p>
        </p:txBody>
      </p:sp>
    </p:spTree>
    <p:extLst>
      <p:ext uri="{BB962C8B-B14F-4D97-AF65-F5344CB8AC3E}">
        <p14:creationId xmlns:p14="http://schemas.microsoft.com/office/powerpoint/2010/main" val="4139021875"/>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p:cNvSpPr txBox="1"/>
              <p:nvPr/>
            </p:nvSpPr>
            <p:spPr>
              <a:xfrm>
                <a:off x="278505" y="1076992"/>
                <a:ext cx="11405320" cy="3995453"/>
              </a:xfrm>
              <a:prstGeom prst="rect">
                <a:avLst/>
              </a:prstGeom>
              <a:noFill/>
            </p:spPr>
            <p:txBody>
              <a:bodyPr wrap="square" rtlCol="0">
                <a:spAutoFit/>
              </a:bodyPr>
              <a:lstStyle/>
              <a:p>
                <a:r>
                  <a:rPr lang="en-IN"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Kruti Dev 010" pitchFamily="2" charset="0"/>
                    <a:cs typeface="Times New Roman" panose="02020603050405020304" pitchFamily="18" charset="0"/>
                  </a:rPr>
                  <a:t>tc</a:t>
                </a:r>
                <a:r>
                  <a:rPr lang="en-US" sz="3600" b="1" dirty="0">
                    <a:solidFill>
                      <a:schemeClr val="tx1"/>
                    </a:solidFill>
                    <a:latin typeface="Kruti Dev 010" pitchFamily="2" charset="0"/>
                    <a:cs typeface="Times New Roman" panose="02020603050405020304" pitchFamily="18" charset="0"/>
                  </a:rPr>
                  <a:t> ikuh dks </a:t>
                </a:r>
                <a14:m>
                  <m:oMath xmlns:m="http://schemas.openxmlformats.org/officeDocument/2006/math">
                    <m:sSup>
                      <m:sSupPr>
                        <m:ctrlPr>
                          <a:rPr lang="en-US" sz="3600" b="1" i="1">
                            <a:solidFill>
                              <a:schemeClr val="tx1"/>
                            </a:solidFill>
                            <a:latin typeface="Cambria Math" panose="02040503050406030204" pitchFamily="18" charset="0"/>
                            <a:cs typeface="Times New Roman" panose="02020603050405020304" pitchFamily="18" charset="0"/>
                          </a:rPr>
                        </m:ctrlPr>
                      </m:sSupPr>
                      <m:e>
                        <m:r>
                          <a:rPr lang="en-US" sz="3600" b="1" i="1">
                            <a:solidFill>
                              <a:schemeClr val="tx1"/>
                            </a:solidFill>
                            <a:latin typeface="Cambria Math"/>
                            <a:cs typeface="Times New Roman" panose="02020603050405020304" pitchFamily="18" charset="0"/>
                          </a:rPr>
                          <m:t>𝟎</m:t>
                        </m:r>
                      </m:e>
                      <m:sup>
                        <m:r>
                          <a:rPr lang="en-US" sz="3600" b="1" i="1">
                            <a:solidFill>
                              <a:schemeClr val="tx1"/>
                            </a:solidFill>
                            <a:latin typeface="Cambria Math"/>
                            <a:cs typeface="Times New Roman" panose="02020603050405020304" pitchFamily="18" charset="0"/>
                          </a:rPr>
                          <m:t>°</m:t>
                        </m:r>
                      </m:sup>
                    </m:sSup>
                    <m:r>
                      <a:rPr lang="en-US" sz="3600" b="1" i="1">
                        <a:solidFill>
                          <a:schemeClr val="tx1"/>
                        </a:solidFill>
                        <a:latin typeface="Cambria Math"/>
                        <a:cs typeface="Times New Roman" panose="02020603050405020304" pitchFamily="18" charset="0"/>
                      </a:rPr>
                      <m:t>𝑪</m:t>
                    </m:r>
                  </m:oMath>
                </a14:m>
                <a:r>
                  <a:rPr lang="en-IN" sz="3600" b="1" dirty="0">
                    <a:solidFill>
                      <a:schemeClr val="tx1"/>
                    </a:solidFill>
                    <a:latin typeface="Kruti Dev 010" pitchFamily="2" charset="0"/>
                    <a:cs typeface="Times New Roman" panose="02020603050405020304" pitchFamily="18" charset="0"/>
                  </a:rPr>
                  <a:t> lss </a:t>
                </a:r>
                <a14:m>
                  <m:oMath xmlns:m="http://schemas.openxmlformats.org/officeDocument/2006/math">
                    <m:sSup>
                      <m:sSupPr>
                        <m:ctrlPr>
                          <a:rPr lang="en-US" sz="3600" b="1" i="1">
                            <a:solidFill>
                              <a:schemeClr val="tx1"/>
                            </a:solidFill>
                            <a:latin typeface="Cambria Math" panose="02040503050406030204" pitchFamily="18" charset="0"/>
                            <a:cs typeface="Times New Roman" panose="02020603050405020304" pitchFamily="18" charset="0"/>
                          </a:rPr>
                        </m:ctrlPr>
                      </m:sSupPr>
                      <m:e>
                        <m:r>
                          <a:rPr lang="en-US" sz="3600" b="1" i="1">
                            <a:solidFill>
                              <a:schemeClr val="tx1"/>
                            </a:solidFill>
                            <a:latin typeface="Cambria Math"/>
                            <a:cs typeface="Times New Roman" panose="02020603050405020304" pitchFamily="18" charset="0"/>
                          </a:rPr>
                          <m:t>𝟒</m:t>
                        </m:r>
                      </m:e>
                      <m:sup>
                        <m:r>
                          <a:rPr lang="en-US" sz="3600" b="1" i="1">
                            <a:solidFill>
                              <a:schemeClr val="tx1"/>
                            </a:solidFill>
                            <a:latin typeface="Cambria Math"/>
                            <a:cs typeface="Times New Roman" panose="02020603050405020304" pitchFamily="18" charset="0"/>
                          </a:rPr>
                          <m:t>°</m:t>
                        </m:r>
                      </m:sup>
                    </m:sSup>
                    <m:r>
                      <a:rPr lang="en-US" sz="3600" b="1" i="1">
                        <a:solidFill>
                          <a:schemeClr val="tx1"/>
                        </a:solidFill>
                        <a:latin typeface="Cambria Math"/>
                        <a:cs typeface="Times New Roman" panose="02020603050405020304" pitchFamily="18" charset="0"/>
                      </a:rPr>
                      <m:t>𝑪</m:t>
                    </m:r>
                  </m:oMath>
                </a14:m>
                <a:r>
                  <a:rPr lang="en-IN" sz="3600" b="1" dirty="0">
                    <a:solidFill>
                      <a:schemeClr val="tx1"/>
                    </a:solidFill>
                    <a:latin typeface="Kruti Dev 010" pitchFamily="2" charset="0"/>
                    <a:cs typeface="Times New Roman" panose="02020603050405020304" pitchFamily="18" charset="0"/>
                  </a:rPr>
                  <a:t> ds </a:t>
                </a:r>
                <a:r>
                  <a:rPr lang="en-IN" sz="3600" b="1" dirty="0" err="1">
                    <a:solidFill>
                      <a:schemeClr val="tx1"/>
                    </a:solidFill>
                    <a:latin typeface="Kruti Dev 010" pitchFamily="2" charset="0"/>
                    <a:cs typeface="Times New Roman" panose="02020603050405020304" pitchFamily="18" charset="0"/>
                  </a:rPr>
                  <a:t>chp</a:t>
                </a:r>
                <a:r>
                  <a:rPr lang="en-IN" sz="3600" b="1" dirty="0">
                    <a:solidFill>
                      <a:schemeClr val="tx1"/>
                    </a:solidFill>
                    <a:latin typeface="Kruti Dev 010" pitchFamily="2" charset="0"/>
                    <a:cs typeface="Times New Roman" panose="02020603050405020304" pitchFamily="18" charset="0"/>
                  </a:rPr>
                  <a:t> </a:t>
                </a:r>
                <a:r>
                  <a:rPr lang="en-IN" sz="3600" b="1" dirty="0" err="1">
                    <a:solidFill>
                      <a:schemeClr val="tx1"/>
                    </a:solidFill>
                    <a:latin typeface="Kruti Dev 010" pitchFamily="2" charset="0"/>
                    <a:cs typeface="Times New Roman" panose="02020603050405020304" pitchFamily="18" charset="0"/>
                  </a:rPr>
                  <a:t>xeZ</a:t>
                </a:r>
                <a:r>
                  <a:rPr lang="en-IN" sz="3600" b="1" dirty="0">
                    <a:solidFill>
                      <a:schemeClr val="tx1"/>
                    </a:solidFill>
                    <a:latin typeface="Kruti Dev 010" pitchFamily="2" charset="0"/>
                    <a:cs typeface="Times New Roman" panose="02020603050405020304" pitchFamily="18" charset="0"/>
                  </a:rPr>
                  <a:t> </a:t>
                </a:r>
                <a:r>
                  <a:rPr lang="en-IN" sz="3600" b="1" dirty="0" err="1">
                    <a:solidFill>
                      <a:schemeClr val="tx1"/>
                    </a:solidFill>
                    <a:latin typeface="Kruti Dev 010" pitchFamily="2" charset="0"/>
                    <a:cs typeface="Times New Roman" panose="02020603050405020304" pitchFamily="18" charset="0"/>
                  </a:rPr>
                  <a:t>fd;k</a:t>
                </a:r>
                <a:r>
                  <a:rPr lang="en-IN" sz="3600" b="1" dirty="0">
                    <a:solidFill>
                      <a:schemeClr val="tx1"/>
                    </a:solidFill>
                    <a:latin typeface="Kruti Dev 010" pitchFamily="2" charset="0"/>
                    <a:cs typeface="Times New Roman" panose="02020603050405020304" pitchFamily="18" charset="0"/>
                  </a:rPr>
                  <a:t> </a:t>
                </a:r>
                <a:r>
                  <a:rPr lang="en-IN" sz="3600" b="1" dirty="0" err="1">
                    <a:solidFill>
                      <a:schemeClr val="tx1"/>
                    </a:solidFill>
                    <a:latin typeface="Kruti Dev 010" pitchFamily="2" charset="0"/>
                    <a:cs typeface="Times New Roman" panose="02020603050405020304" pitchFamily="18" charset="0"/>
                  </a:rPr>
                  <a:t>tkrk</a:t>
                </a:r>
                <a:r>
                  <a:rPr lang="en-IN" sz="3600" b="1" dirty="0">
                    <a:solidFill>
                      <a:schemeClr val="tx1"/>
                    </a:solidFill>
                    <a:latin typeface="Kruti Dev 010" pitchFamily="2" charset="0"/>
                    <a:cs typeface="Times New Roman" panose="02020603050405020304" pitchFamily="18" charset="0"/>
                  </a:rPr>
                  <a:t> </a:t>
                </a:r>
                <a:r>
                  <a:rPr lang="en-IN" sz="3600" b="1" dirty="0" err="1">
                    <a:solidFill>
                      <a:schemeClr val="tx1"/>
                    </a:solidFill>
                    <a:latin typeface="Kruti Dev 010" pitchFamily="2" charset="0"/>
                    <a:cs typeface="Times New Roman" panose="02020603050405020304" pitchFamily="18" charset="0"/>
                  </a:rPr>
                  <a:t>gSA</a:t>
                </a:r>
                <a:r>
                  <a:rPr lang="en-IN" sz="3600" b="1" dirty="0">
                    <a:solidFill>
                      <a:schemeClr val="tx1"/>
                    </a:solidFill>
                    <a:latin typeface="Kruti Dev 010" pitchFamily="2" charset="0"/>
                    <a:cs typeface="Times New Roman" panose="02020603050405020304" pitchFamily="18" charset="0"/>
                  </a:rPr>
                  <a:t> </a:t>
                </a:r>
                <a:r>
                  <a:rPr lang="en-IN" sz="3600" b="1" dirty="0" err="1">
                    <a:solidFill>
                      <a:schemeClr val="tx1"/>
                    </a:solidFill>
                    <a:latin typeface="Kruti Dev 010" pitchFamily="2" charset="0"/>
                    <a:cs typeface="Times New Roman" panose="02020603050405020304" pitchFamily="18" charset="0"/>
                  </a:rPr>
                  <a:t>rks</a:t>
                </a:r>
                <a:r>
                  <a:rPr lang="en-IN" sz="3600" b="1" dirty="0">
                    <a:solidFill>
                      <a:schemeClr val="tx1"/>
                    </a:solidFill>
                    <a:latin typeface="Kruti Dev 010" pitchFamily="2" charset="0"/>
                    <a:cs typeface="Times New Roman" panose="02020603050405020304" pitchFamily="18" charset="0"/>
                  </a:rPr>
                  <a:t> </a:t>
                </a:r>
                <a:r>
                  <a:rPr lang="en-IN" sz="3600" b="1" dirty="0" err="1">
                    <a:solidFill>
                      <a:schemeClr val="tx1"/>
                    </a:solidFill>
                    <a:latin typeface="Kruti Dev 010" pitchFamily="2" charset="0"/>
                    <a:cs typeface="Times New Roman" panose="02020603050405020304" pitchFamily="18" charset="0"/>
                  </a:rPr>
                  <a:t>mldk</a:t>
                </a:r>
                <a:r>
                  <a:rPr lang="en-IN" sz="3600" b="1" dirty="0">
                    <a:solidFill>
                      <a:schemeClr val="tx1"/>
                    </a:solidFill>
                    <a:latin typeface="Kruti Dev 010" pitchFamily="2" charset="0"/>
                    <a:cs typeface="Times New Roman" panose="02020603050405020304" pitchFamily="18" charset="0"/>
                  </a:rPr>
                  <a:t> </a:t>
                </a:r>
                <a:r>
                  <a:rPr lang="en-IN" sz="3600" b="1" dirty="0" err="1">
                    <a:solidFill>
                      <a:schemeClr val="tx1"/>
                    </a:solidFill>
                    <a:latin typeface="Kruti Dev 010" pitchFamily="2" charset="0"/>
                    <a:cs typeface="Times New Roman" panose="02020603050405020304" pitchFamily="18" charset="0"/>
                  </a:rPr>
                  <a:t>vk;ru</a:t>
                </a:r>
                <a:r>
                  <a:rPr lang="en-IN" sz="3600" b="1" dirty="0">
                    <a:solidFill>
                      <a:schemeClr val="tx1"/>
                    </a:solidFill>
                    <a:latin typeface="Kruti Dev 010" pitchFamily="2" charset="0"/>
                    <a:cs typeface="Times New Roman" panose="02020603050405020304" pitchFamily="18" charset="0"/>
                  </a:rPr>
                  <a:t> </a:t>
                </a:r>
              </a:p>
              <a:p>
                <a:r>
                  <a:rPr lang="en-US" sz="3600" b="1" dirty="0">
                    <a:solidFill>
                      <a:schemeClr val="tx1"/>
                    </a:solidFill>
                    <a:latin typeface="Times New Roman" panose="02020603050405020304" pitchFamily="18" charset="0"/>
                    <a:cs typeface="Times New Roman" panose="02020603050405020304" pitchFamily="18" charset="0"/>
                  </a:rPr>
                  <a:t>When water is heated between</a:t>
                </a:r>
                <a14:m>
                  <m:oMath xmlns:m="http://schemas.openxmlformats.org/officeDocument/2006/math">
                    <m:sSup>
                      <m:sSupPr>
                        <m:ctrlPr>
                          <a:rPr lang="en-US" sz="3600" b="1" i="1">
                            <a:solidFill>
                              <a:schemeClr val="tx1"/>
                            </a:solidFill>
                            <a:latin typeface="Cambria Math" panose="02040503050406030204" pitchFamily="18" charset="0"/>
                            <a:cs typeface="Times New Roman" panose="02020603050405020304" pitchFamily="18" charset="0"/>
                          </a:rPr>
                        </m:ctrlPr>
                      </m:sSupPr>
                      <m:e>
                        <m:r>
                          <a:rPr lang="en-US" sz="3600" b="1" i="1">
                            <a:solidFill>
                              <a:schemeClr val="tx1"/>
                            </a:solidFill>
                            <a:latin typeface="Cambria Math"/>
                            <a:cs typeface="Times New Roman" panose="02020603050405020304" pitchFamily="18" charset="0"/>
                          </a:rPr>
                          <m:t>𝟎</m:t>
                        </m:r>
                      </m:e>
                      <m:sup>
                        <m:r>
                          <a:rPr lang="en-US" sz="3600" b="1" i="1">
                            <a:solidFill>
                              <a:schemeClr val="tx1"/>
                            </a:solidFill>
                            <a:latin typeface="Cambria Math"/>
                            <a:cs typeface="Times New Roman" panose="02020603050405020304" pitchFamily="18" charset="0"/>
                          </a:rPr>
                          <m:t>°</m:t>
                        </m:r>
                      </m:sup>
                    </m:sSup>
                    <m:r>
                      <a:rPr lang="en-US" sz="3600" b="1" i="1">
                        <a:solidFill>
                          <a:schemeClr val="tx1"/>
                        </a:solidFill>
                        <a:latin typeface="Cambria Math"/>
                        <a:cs typeface="Times New Roman" panose="02020603050405020304" pitchFamily="18" charset="0"/>
                      </a:rPr>
                      <m:t>𝑪</m:t>
                    </m:r>
                  </m:oMath>
                </a14:m>
                <a:r>
                  <a:rPr lang="en-IN" sz="3600" b="1" dirty="0">
                    <a:solidFill>
                      <a:schemeClr val="tx1"/>
                    </a:solidFill>
                    <a:latin typeface="Kruti Dev 010" pitchFamily="2" charset="0"/>
                    <a:cs typeface="Times New Roman" panose="02020603050405020304" pitchFamily="18" charset="0"/>
                  </a:rPr>
                  <a:t> </a:t>
                </a:r>
                <a:r>
                  <a:rPr lang="en-IN" sz="3600" b="1" dirty="0">
                    <a:solidFill>
                      <a:schemeClr val="tx1"/>
                    </a:solidFill>
                    <a:latin typeface="Times New Roman" pitchFamily="18" charset="0"/>
                    <a:cs typeface="Times New Roman" pitchFamily="18" charset="0"/>
                  </a:rPr>
                  <a:t>to </a:t>
                </a:r>
                <a14:m>
                  <m:oMath xmlns:m="http://schemas.openxmlformats.org/officeDocument/2006/math">
                    <m:sSup>
                      <m:sSupPr>
                        <m:ctrlPr>
                          <a:rPr lang="en-US" sz="3600" b="1" i="1">
                            <a:solidFill>
                              <a:schemeClr val="tx1"/>
                            </a:solidFill>
                            <a:latin typeface="Cambria Math" panose="02040503050406030204" pitchFamily="18" charset="0"/>
                            <a:cs typeface="Times New Roman" panose="02020603050405020304" pitchFamily="18" charset="0"/>
                          </a:rPr>
                        </m:ctrlPr>
                      </m:sSupPr>
                      <m:e>
                        <m:r>
                          <a:rPr lang="en-US" sz="3600" b="1" i="1">
                            <a:solidFill>
                              <a:schemeClr val="tx1"/>
                            </a:solidFill>
                            <a:latin typeface="Cambria Math"/>
                            <a:cs typeface="Times New Roman" panose="02020603050405020304" pitchFamily="18" charset="0"/>
                          </a:rPr>
                          <m:t>𝟒</m:t>
                        </m:r>
                      </m:e>
                      <m:sup>
                        <m:r>
                          <a:rPr lang="en-US" sz="3600" b="1" i="1">
                            <a:solidFill>
                              <a:schemeClr val="tx1"/>
                            </a:solidFill>
                            <a:latin typeface="Cambria Math"/>
                            <a:cs typeface="Times New Roman" panose="02020603050405020304" pitchFamily="18" charset="0"/>
                          </a:rPr>
                          <m:t>°</m:t>
                        </m:r>
                      </m:sup>
                    </m:sSup>
                    <m:r>
                      <a:rPr lang="en-US" sz="3600" b="1" i="1">
                        <a:solidFill>
                          <a:schemeClr val="tx1"/>
                        </a:solidFill>
                        <a:latin typeface="Cambria Math"/>
                        <a:cs typeface="Times New Roman" panose="02020603050405020304" pitchFamily="18" charset="0"/>
                      </a:rPr>
                      <m:t>𝑪</m:t>
                    </m:r>
                  </m:oMath>
                </a14:m>
                <a:r>
                  <a:rPr lang="en-US" sz="3600" b="1" dirty="0">
                    <a:solidFill>
                      <a:schemeClr val="tx1"/>
                    </a:solidFill>
                    <a:latin typeface="Times New Roman" panose="02020603050405020304" pitchFamily="18" charset="0"/>
                    <a:cs typeface="Times New Roman" panose="02020603050405020304" pitchFamily="18" charset="0"/>
                  </a:rPr>
                  <a:t> its volume </a:t>
                </a:r>
              </a:p>
              <a:p>
                <a:pPr marL="685783" indent="-685783" algn="just">
                  <a:buAutoNum type="alphaLcParenBoth"/>
                </a:pPr>
                <a:r>
                  <a:rPr lang="en-US" sz="3600" b="1" dirty="0">
                    <a:solidFill>
                      <a:schemeClr val="tx1"/>
                    </a:solidFill>
                    <a:latin typeface="Times New Roman" panose="02020603050405020304" pitchFamily="18" charset="0"/>
                    <a:cs typeface="Times New Roman" panose="02020603050405020304" pitchFamily="18" charset="0"/>
                  </a:rPr>
                  <a:t>will increase/ </a:t>
                </a:r>
                <a:r>
                  <a:rPr lang="en-US" sz="3600" b="1" dirty="0">
                    <a:solidFill>
                      <a:schemeClr val="tx1"/>
                    </a:solidFill>
                    <a:latin typeface="Kruti Dev 010" pitchFamily="2" charset="0"/>
                    <a:cs typeface="Times New Roman" panose="02020603050405020304" pitchFamily="18" charset="0"/>
                  </a:rPr>
                  <a:t>/</a:t>
                </a:r>
                <a:r>
                  <a:rPr lang="en-US" sz="3600" b="1" dirty="0" err="1">
                    <a:solidFill>
                      <a:schemeClr val="tx1"/>
                    </a:solidFill>
                    <a:latin typeface="Kruti Dev 010" pitchFamily="2" charset="0"/>
                    <a:cs typeface="Times New Roman" panose="02020603050405020304" pitchFamily="18" charset="0"/>
                  </a:rPr>
                  <a:t>khjs</a:t>
                </a:r>
                <a:r>
                  <a:rPr lang="en-US" sz="3600" b="1" dirty="0">
                    <a:solidFill>
                      <a:schemeClr val="tx1"/>
                    </a:solidFill>
                    <a:latin typeface="Kruti Dev 010" pitchFamily="2" charset="0"/>
                    <a:cs typeface="Times New Roman" panose="02020603050405020304" pitchFamily="18" charset="0"/>
                  </a:rPr>
                  <a:t>&amp; /</a:t>
                </a:r>
                <a:r>
                  <a:rPr lang="en-US" sz="3600" b="1" dirty="0" err="1">
                    <a:solidFill>
                      <a:schemeClr val="tx1"/>
                    </a:solidFill>
                    <a:latin typeface="Kruti Dev 010" pitchFamily="2" charset="0"/>
                    <a:cs typeface="Times New Roman" panose="02020603050405020304" pitchFamily="18" charset="0"/>
                  </a:rPr>
                  <a:t>khjs</a:t>
                </a:r>
                <a:r>
                  <a:rPr lang="en-US" sz="3600" b="1" dirty="0">
                    <a:solidFill>
                      <a:schemeClr val="tx1"/>
                    </a:solidFill>
                    <a:latin typeface="Kruti Dev 010" pitchFamily="2" charset="0"/>
                    <a:cs typeface="Times New Roman" panose="02020603050405020304" pitchFamily="18" charset="0"/>
                  </a:rPr>
                  <a:t> c&lt;+</a:t>
                </a:r>
                <a:r>
                  <a:rPr lang="en-US" sz="3600" b="1" dirty="0" err="1">
                    <a:solidFill>
                      <a:schemeClr val="tx1"/>
                    </a:solidFill>
                    <a:latin typeface="Kruti Dev 010" pitchFamily="2" charset="0"/>
                    <a:cs typeface="Times New Roman" panose="02020603050405020304" pitchFamily="18" charset="0"/>
                  </a:rPr>
                  <a:t>sxk</a:t>
                </a:r>
                <a:endParaRPr lang="en-US" sz="3600" b="1" dirty="0">
                  <a:solidFill>
                    <a:schemeClr val="tx1"/>
                  </a:solidFill>
                  <a:latin typeface="Cambria Math"/>
                  <a:cs typeface="Times New Roman" panose="02020603050405020304" pitchFamily="18" charset="0"/>
                </a:endParaRPr>
              </a:p>
              <a:p>
                <a:pPr algn="just"/>
                <a:r>
                  <a:rPr lang="en-US" sz="3600" b="1" dirty="0">
                    <a:solidFill>
                      <a:schemeClr val="tx1"/>
                    </a:solidFill>
                    <a:latin typeface="Times New Roman" panose="02020603050405020304" pitchFamily="18" charset="0"/>
                    <a:cs typeface="Times New Roman" panose="02020603050405020304" pitchFamily="18" charset="0"/>
                  </a:rPr>
                  <a:t>(b) will decrease / </a:t>
                </a:r>
                <a:r>
                  <a:rPr lang="en-US" sz="3600" b="1" dirty="0">
                    <a:solidFill>
                      <a:schemeClr val="tx1"/>
                    </a:solidFill>
                    <a:latin typeface="Kruti Dev 010" pitchFamily="2" charset="0"/>
                    <a:cs typeface="Times New Roman" panose="02020603050405020304" pitchFamily="18" charset="0"/>
                  </a:rPr>
                  <a:t>/</a:t>
                </a:r>
                <a:r>
                  <a:rPr lang="en-US" sz="3600" b="1" dirty="0" err="1">
                    <a:solidFill>
                      <a:schemeClr val="tx1"/>
                    </a:solidFill>
                    <a:latin typeface="Kruti Dev 010" pitchFamily="2" charset="0"/>
                    <a:cs typeface="Times New Roman" panose="02020603050405020304" pitchFamily="18" charset="0"/>
                  </a:rPr>
                  <a:t>khjs</a:t>
                </a:r>
                <a:r>
                  <a:rPr lang="en-US" sz="3600" b="1" dirty="0">
                    <a:solidFill>
                      <a:schemeClr val="tx1"/>
                    </a:solidFill>
                    <a:latin typeface="Kruti Dev 010" pitchFamily="2" charset="0"/>
                    <a:cs typeface="Times New Roman" panose="02020603050405020304" pitchFamily="18" charset="0"/>
                  </a:rPr>
                  <a:t>&amp; /</a:t>
                </a:r>
                <a:r>
                  <a:rPr lang="en-US" sz="3600" b="1" dirty="0" err="1">
                    <a:solidFill>
                      <a:schemeClr val="tx1"/>
                    </a:solidFill>
                    <a:latin typeface="Kruti Dev 010" pitchFamily="2" charset="0"/>
                    <a:cs typeface="Times New Roman" panose="02020603050405020304" pitchFamily="18" charset="0"/>
                  </a:rPr>
                  <a:t>khjs</a:t>
                </a:r>
                <a:r>
                  <a:rPr lang="en-US" sz="3600" b="1" dirty="0">
                    <a:solidFill>
                      <a:schemeClr val="tx1"/>
                    </a:solidFill>
                    <a:latin typeface="Kruti Dev 010" pitchFamily="2" charset="0"/>
                    <a:cs typeface="Times New Roman" panose="02020603050405020304" pitchFamily="18" charset="0"/>
                  </a:rPr>
                  <a:t> ?</a:t>
                </a:r>
                <a:r>
                  <a:rPr lang="en-US" sz="3600" b="1" dirty="0" err="1">
                    <a:solidFill>
                      <a:schemeClr val="tx1"/>
                    </a:solidFill>
                    <a:latin typeface="Kruti Dev 010" pitchFamily="2" charset="0"/>
                    <a:cs typeface="Times New Roman" panose="02020603050405020304" pitchFamily="18" charset="0"/>
                  </a:rPr>
                  <a:t>kVsxk</a:t>
                </a:r>
                <a:endParaRPr lang="en-US" sz="3600" b="1" dirty="0">
                  <a:solidFill>
                    <a:schemeClr val="tx1"/>
                  </a:solidFill>
                  <a:latin typeface="Cambria Math"/>
                  <a:cs typeface="Times New Roman" panose="02020603050405020304" pitchFamily="18" charset="0"/>
                </a:endParaRPr>
              </a:p>
              <a:p>
                <a:pPr algn="just"/>
                <a:r>
                  <a:rPr lang="en-US" sz="3600" b="1" dirty="0">
                    <a:solidFill>
                      <a:schemeClr val="tx1"/>
                    </a:solidFill>
                    <a:latin typeface="Times New Roman" pitchFamily="18" charset="0"/>
                    <a:cs typeface="Times New Roman" pitchFamily="18" charset="0"/>
                  </a:rPr>
                  <a:t>(c) Will increase first then decrease/ </a:t>
                </a:r>
              </a:p>
              <a:p>
                <a:pPr algn="just"/>
                <a:r>
                  <a:rPr lang="en-US" sz="3600" b="1" dirty="0" err="1">
                    <a:solidFill>
                      <a:schemeClr val="tx1"/>
                    </a:solidFill>
                    <a:latin typeface="Kruti Dev 010" pitchFamily="2" charset="0"/>
                    <a:cs typeface="Times New Roman" panose="02020603050405020304" pitchFamily="18" charset="0"/>
                  </a:rPr>
                  <a:t>igys</a:t>
                </a:r>
                <a:r>
                  <a:rPr lang="en-US" sz="3600" b="1" dirty="0">
                    <a:solidFill>
                      <a:schemeClr val="tx1"/>
                    </a:solidFill>
                    <a:latin typeface="Kruti Dev 010" pitchFamily="2" charset="0"/>
                    <a:cs typeface="Times New Roman" panose="02020603050405020304" pitchFamily="18" charset="0"/>
                  </a:rPr>
                  <a:t> c&lt;+</a:t>
                </a:r>
                <a:r>
                  <a:rPr lang="en-US" sz="3600" b="1" dirty="0" err="1">
                    <a:solidFill>
                      <a:schemeClr val="tx1"/>
                    </a:solidFill>
                    <a:latin typeface="Kruti Dev 010" pitchFamily="2" charset="0"/>
                    <a:cs typeface="Times New Roman" panose="02020603050405020304" pitchFamily="18" charset="0"/>
                  </a:rPr>
                  <a:t>sxk</a:t>
                </a:r>
                <a:r>
                  <a:rPr lang="en-US" sz="3600" b="1" dirty="0">
                    <a:solidFill>
                      <a:schemeClr val="tx1"/>
                    </a:solidFill>
                    <a:latin typeface="Kruti Dev 010" pitchFamily="2" charset="0"/>
                    <a:cs typeface="Times New Roman" panose="02020603050405020304" pitchFamily="18" charset="0"/>
                  </a:rPr>
                  <a:t> </a:t>
                </a:r>
                <a:r>
                  <a:rPr lang="en-US" sz="3600" b="1" dirty="0" err="1">
                    <a:solidFill>
                      <a:schemeClr val="tx1"/>
                    </a:solidFill>
                    <a:latin typeface="Kruti Dev 010" pitchFamily="2" charset="0"/>
                    <a:cs typeface="Times New Roman" panose="02020603050405020304" pitchFamily="18" charset="0"/>
                  </a:rPr>
                  <a:t>ckn</a:t>
                </a:r>
                <a:r>
                  <a:rPr lang="en-US" sz="3600" b="1" dirty="0">
                    <a:solidFill>
                      <a:schemeClr val="tx1"/>
                    </a:solidFill>
                    <a:latin typeface="Kruti Dev 010" pitchFamily="2" charset="0"/>
                    <a:cs typeface="Times New Roman" panose="02020603050405020304" pitchFamily="18" charset="0"/>
                  </a:rPr>
                  <a:t> </a:t>
                </a:r>
                <a:r>
                  <a:rPr lang="en-US" sz="3600" b="1" dirty="0" err="1">
                    <a:solidFill>
                      <a:schemeClr val="tx1"/>
                    </a:solidFill>
                    <a:latin typeface="Kruti Dev 010" pitchFamily="2" charset="0"/>
                    <a:cs typeface="Times New Roman" panose="02020603050405020304" pitchFamily="18" charset="0"/>
                  </a:rPr>
                  <a:t>esa</a:t>
                </a:r>
                <a:r>
                  <a:rPr lang="en-US" sz="3600" b="1" dirty="0">
                    <a:solidFill>
                      <a:schemeClr val="tx1"/>
                    </a:solidFill>
                    <a:latin typeface="Kruti Dev 010" pitchFamily="2" charset="0"/>
                    <a:cs typeface="Times New Roman" panose="02020603050405020304" pitchFamily="18" charset="0"/>
                  </a:rPr>
                  <a:t> ?</a:t>
                </a:r>
                <a:r>
                  <a:rPr lang="en-US" sz="3600" b="1" dirty="0" err="1">
                    <a:solidFill>
                      <a:schemeClr val="tx1"/>
                    </a:solidFill>
                    <a:latin typeface="Kruti Dev 010" pitchFamily="2" charset="0"/>
                    <a:cs typeface="Times New Roman" panose="02020603050405020304" pitchFamily="18" charset="0"/>
                  </a:rPr>
                  <a:t>kVsxk</a:t>
                </a:r>
                <a:endParaRPr lang="en-US" sz="3600" b="1" dirty="0">
                  <a:solidFill>
                    <a:schemeClr val="tx1"/>
                  </a:solidFill>
                  <a:latin typeface="Cambria Math"/>
                  <a:cs typeface="Times New Roman" panose="02020603050405020304" pitchFamily="18" charset="0"/>
                </a:endParaRPr>
              </a:p>
              <a:p>
                <a:pPr algn="just"/>
                <a:r>
                  <a:rPr lang="en-US" sz="3600" b="1" dirty="0">
                    <a:solidFill>
                      <a:schemeClr val="tx1"/>
                    </a:solidFill>
                    <a:latin typeface="Times New Roman" panose="02020603050405020304" pitchFamily="18" charset="0"/>
                    <a:cs typeface="Times New Roman" panose="02020603050405020304" pitchFamily="18" charset="0"/>
                  </a:rPr>
                  <a:t>(d) Will remain the same/ </a:t>
                </a:r>
                <a:r>
                  <a:rPr lang="en-US" sz="3600" b="1" dirty="0">
                    <a:solidFill>
                      <a:schemeClr val="tx1"/>
                    </a:solidFill>
                    <a:latin typeface="Kruti Dev 010" pitchFamily="2" charset="0"/>
                    <a:cs typeface="Times New Roman" panose="02020603050405020304" pitchFamily="18" charset="0"/>
                  </a:rPr>
                  <a:t>;</a:t>
                </a:r>
                <a:r>
                  <a:rPr lang="en-US" sz="3600" b="1" dirty="0" err="1">
                    <a:solidFill>
                      <a:schemeClr val="tx1"/>
                    </a:solidFill>
                    <a:latin typeface="Kruti Dev 010" pitchFamily="2" charset="0"/>
                    <a:cs typeface="Times New Roman" panose="02020603050405020304" pitchFamily="18" charset="0"/>
                  </a:rPr>
                  <a:t>Fkkor</a:t>
                </a:r>
                <a:r>
                  <a:rPr lang="en-US" sz="3600" b="1" dirty="0">
                    <a:solidFill>
                      <a:schemeClr val="tx1"/>
                    </a:solidFill>
                    <a:latin typeface="Kruti Dev 010" pitchFamily="2" charset="0"/>
                    <a:cs typeface="Times New Roman" panose="02020603050405020304" pitchFamily="18" charset="0"/>
                  </a:rPr>
                  <a:t> </a:t>
                </a:r>
                <a:r>
                  <a:rPr lang="en-US" sz="3600" b="1" dirty="0" err="1">
                    <a:solidFill>
                      <a:schemeClr val="tx1"/>
                    </a:solidFill>
                    <a:latin typeface="Kruti Dev 010" pitchFamily="2" charset="0"/>
                    <a:cs typeface="Times New Roman" panose="02020603050405020304" pitchFamily="18" charset="0"/>
                  </a:rPr>
                  <a:t>jgsxk</a:t>
                </a:r>
                <a:endParaRPr lang="en-US" sz="3600" b="1" dirty="0">
                  <a:solidFill>
                    <a:schemeClr val="tx1"/>
                  </a:solidFill>
                  <a:latin typeface="Cambria Math"/>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78505" y="1076992"/>
                <a:ext cx="11405320" cy="3995453"/>
              </a:xfrm>
              <a:prstGeom prst="rect">
                <a:avLst/>
              </a:prstGeom>
              <a:blipFill>
                <a:blip r:embed="rId2"/>
                <a:stretch>
                  <a:fillRect l="-1657" t="-1832" r="-1069" b="-5191"/>
                </a:stretch>
              </a:blipFill>
            </p:spPr>
            <p:txBody>
              <a:bodyPr/>
              <a:lstStyle/>
              <a:p>
                <a:r>
                  <a:rPr lang="en-US">
                    <a:noFill/>
                  </a:rPr>
                  <a:t> </a:t>
                </a:r>
              </a:p>
            </p:txBody>
          </p:sp>
        </mc:Fallback>
      </mc:AlternateContent>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Tree>
    <p:extLst>
      <p:ext uri="{BB962C8B-B14F-4D97-AF65-F5344CB8AC3E}">
        <p14:creationId xmlns:p14="http://schemas.microsoft.com/office/powerpoint/2010/main" val="1340643672"/>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3340" y="958742"/>
            <a:ext cx="11405320" cy="3016210"/>
          </a:xfrm>
          <a:prstGeom prst="rect">
            <a:avLst/>
          </a:prstGeom>
          <a:noFill/>
        </p:spPr>
        <p:txBody>
          <a:bodyPr wrap="square" rtlCol="0">
            <a:spAutoFit/>
          </a:bodyPr>
          <a:lstStyle/>
          <a:p>
            <a:r>
              <a:rPr lang="en-US" sz="3800" b="1" dirty="0" err="1">
                <a:latin typeface="Kruti Dev 010" pitchFamily="2" charset="0"/>
                <a:cs typeface="Times New Roman" panose="02020603050405020304" pitchFamily="18" charset="0"/>
              </a:rPr>
              <a:t>dSfYou</a:t>
            </a:r>
            <a:r>
              <a:rPr lang="en-US" sz="3800" b="1" dirty="0">
                <a:latin typeface="Kruti Dev 010" pitchFamily="2" charset="0"/>
                <a:cs typeface="Times New Roman" panose="02020603050405020304" pitchFamily="18" charset="0"/>
              </a:rPr>
              <a:t> </a:t>
            </a:r>
            <a:r>
              <a:rPr lang="en-US" sz="3800" b="1" dirty="0" err="1">
                <a:latin typeface="Kruti Dev 010" pitchFamily="2" charset="0"/>
                <a:cs typeface="Times New Roman" panose="02020603050405020304" pitchFamily="18" charset="0"/>
              </a:rPr>
              <a:t>Ldsy</a:t>
            </a:r>
            <a:r>
              <a:rPr lang="en-US" sz="3800" b="1" dirty="0">
                <a:latin typeface="Kruti Dev 010" pitchFamily="2" charset="0"/>
                <a:cs typeface="Times New Roman" panose="02020603050405020304" pitchFamily="18" charset="0"/>
              </a:rPr>
              <a:t> </a:t>
            </a:r>
            <a:r>
              <a:rPr lang="en-US" sz="3800" b="1" dirty="0" err="1">
                <a:latin typeface="Kruti Dev 010" pitchFamily="2" charset="0"/>
                <a:cs typeface="Times New Roman" panose="02020603050405020304" pitchFamily="18" charset="0"/>
              </a:rPr>
              <a:t>esa</a:t>
            </a:r>
            <a:r>
              <a:rPr lang="en-US" sz="3800" b="1" dirty="0">
                <a:latin typeface="Kruti Dev 010" pitchFamily="2" charset="0"/>
                <a:cs typeface="Times New Roman" panose="02020603050405020304" pitchFamily="18" charset="0"/>
              </a:rPr>
              <a:t> </a:t>
            </a:r>
            <a:r>
              <a:rPr lang="en-US" sz="3800" b="1" dirty="0" err="1">
                <a:latin typeface="Kruti Dev 010" pitchFamily="2" charset="0"/>
                <a:cs typeface="Times New Roman" panose="02020603050405020304" pitchFamily="18" charset="0"/>
              </a:rPr>
              <a:t>ekuo</a:t>
            </a:r>
            <a:r>
              <a:rPr lang="en-US" sz="3800" b="1" dirty="0">
                <a:latin typeface="Kruti Dev 010" pitchFamily="2" charset="0"/>
                <a:cs typeface="Times New Roman" panose="02020603050405020304" pitchFamily="18" charset="0"/>
              </a:rPr>
              <a:t> “</a:t>
            </a:r>
            <a:r>
              <a:rPr lang="en-US" sz="3800" b="1" dirty="0" err="1">
                <a:latin typeface="Kruti Dev 010" pitchFamily="2" charset="0"/>
                <a:cs typeface="Times New Roman" panose="02020603050405020304" pitchFamily="18" charset="0"/>
              </a:rPr>
              <a:t>kjhj</a:t>
            </a:r>
            <a:r>
              <a:rPr lang="en-US" sz="3800" b="1" dirty="0">
                <a:latin typeface="Kruti Dev 010" pitchFamily="2" charset="0"/>
                <a:cs typeface="Times New Roman" panose="02020603050405020304" pitchFamily="18" charset="0"/>
              </a:rPr>
              <a:t> dk </a:t>
            </a:r>
            <a:r>
              <a:rPr lang="en-US" sz="3800" b="1" dirty="0" err="1">
                <a:latin typeface="Kruti Dev 010" pitchFamily="2" charset="0"/>
                <a:cs typeface="Times New Roman" panose="02020603050405020304" pitchFamily="18" charset="0"/>
              </a:rPr>
              <a:t>lkekU</a:t>
            </a:r>
            <a:r>
              <a:rPr lang="en-US" sz="3800" b="1" dirty="0">
                <a:latin typeface="Kruti Dev 010" pitchFamily="2" charset="0"/>
                <a:cs typeface="Times New Roman" panose="02020603050405020304" pitchFamily="18" charset="0"/>
              </a:rPr>
              <a:t>; </a:t>
            </a:r>
            <a:r>
              <a:rPr lang="en-US" sz="3800" b="1" dirty="0" err="1">
                <a:latin typeface="Kruti Dev 010" pitchFamily="2" charset="0"/>
                <a:cs typeface="Times New Roman" panose="02020603050405020304" pitchFamily="18" charset="0"/>
              </a:rPr>
              <a:t>rkieku</a:t>
            </a:r>
            <a:r>
              <a:rPr lang="en-US" sz="3800" b="1" dirty="0">
                <a:latin typeface="Kruti Dev 010" pitchFamily="2" charset="0"/>
                <a:cs typeface="Times New Roman" panose="02020603050405020304" pitchFamily="18" charset="0"/>
              </a:rPr>
              <a:t> </a:t>
            </a:r>
            <a:r>
              <a:rPr lang="en-US" sz="3800" b="1" dirty="0" err="1">
                <a:latin typeface="Kruti Dev 010" pitchFamily="2" charset="0"/>
                <a:cs typeface="Times New Roman" panose="02020603050405020304" pitchFamily="18" charset="0"/>
              </a:rPr>
              <a:t>fdruk</a:t>
            </a:r>
            <a:r>
              <a:rPr lang="en-US" sz="3800" b="1" dirty="0">
                <a:latin typeface="Kruti Dev 010" pitchFamily="2" charset="0"/>
                <a:cs typeface="Times New Roman" panose="02020603050405020304" pitchFamily="18" charset="0"/>
              </a:rPr>
              <a:t> </a:t>
            </a:r>
            <a:r>
              <a:rPr lang="en-US" sz="3800" b="1" dirty="0" err="1">
                <a:latin typeface="Kruti Dev 010" pitchFamily="2" charset="0"/>
                <a:cs typeface="Times New Roman" panose="02020603050405020304" pitchFamily="18" charset="0"/>
              </a:rPr>
              <a:t>gksrk</a:t>
            </a:r>
            <a:r>
              <a:rPr lang="en-US" sz="3800" b="1" dirty="0">
                <a:latin typeface="Kruti Dev 010" pitchFamily="2" charset="0"/>
                <a:cs typeface="Times New Roman" panose="02020603050405020304" pitchFamily="18" charset="0"/>
              </a:rPr>
              <a:t> </a:t>
            </a:r>
            <a:r>
              <a:rPr lang="en-US" sz="3800" b="1" dirty="0" err="1">
                <a:latin typeface="Kruti Dev 010" pitchFamily="2" charset="0"/>
                <a:cs typeface="Times New Roman" panose="02020603050405020304" pitchFamily="18" charset="0"/>
              </a:rPr>
              <a:t>gSA</a:t>
            </a:r>
            <a:endParaRPr lang="en-IN" sz="3800" b="1" dirty="0">
              <a:latin typeface="Kruti Dev 010" pitchFamily="2" charset="0"/>
              <a:cs typeface="Times New Roman" panose="02020603050405020304" pitchFamily="18" charset="0"/>
            </a:endParaRPr>
          </a:p>
          <a:p>
            <a:r>
              <a:rPr lang="en-US" sz="3800" b="1" dirty="0">
                <a:latin typeface="Times New Roman" panose="02020603050405020304" pitchFamily="18" charset="0"/>
                <a:cs typeface="Times New Roman" panose="02020603050405020304" pitchFamily="18" charset="0"/>
              </a:rPr>
              <a:t>What is the normal temperature of human body in Kelvin scale?</a:t>
            </a:r>
          </a:p>
          <a:p>
            <a:pPr marL="685783" indent="-685783">
              <a:buAutoNum type="alphaLcParenBoth"/>
            </a:pPr>
            <a:r>
              <a:rPr lang="en-US" sz="3800" b="1" dirty="0">
                <a:latin typeface="Times New Roman" panose="02020603050405020304" pitchFamily="18" charset="0"/>
                <a:cs typeface="Times New Roman" panose="02020603050405020304" pitchFamily="18" charset="0"/>
              </a:rPr>
              <a:t>290 K			(b) 310 K</a:t>
            </a:r>
          </a:p>
          <a:p>
            <a:r>
              <a:rPr lang="en-US" sz="3800" b="1" dirty="0">
                <a:latin typeface="Times New Roman" panose="02020603050405020304" pitchFamily="18" charset="0"/>
                <a:cs typeface="Times New Roman" panose="02020603050405020304" pitchFamily="18" charset="0"/>
              </a:rPr>
              <a:t>(c) 300 K			(d) 305 K</a:t>
            </a:r>
            <a:endParaRPr lang="en-IN" sz="3800" b="1" dirty="0">
              <a:latin typeface="Times New Roman" panose="02020603050405020304" pitchFamily="18" charset="0"/>
              <a:cs typeface="Times New Roman" panose="02020603050405020304" pitchFamily="18" charset="0"/>
            </a:endParaRPr>
          </a:p>
        </p:txBody>
      </p:sp>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Tree>
    <p:extLst>
      <p:ext uri="{BB962C8B-B14F-4D97-AF65-F5344CB8AC3E}">
        <p14:creationId xmlns:p14="http://schemas.microsoft.com/office/powerpoint/2010/main" val="3231661551"/>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86680" y="758703"/>
            <a:ext cx="11405320" cy="3416320"/>
          </a:xfrm>
          <a:prstGeom prst="rect">
            <a:avLst/>
          </a:prstGeom>
          <a:noFill/>
        </p:spPr>
        <p:txBody>
          <a:bodyPr wrap="square" rtlCol="0">
            <a:spAutoFit/>
          </a:bodyPr>
          <a:lstStyle/>
          <a:p>
            <a:r>
              <a:rPr lang="en-US" sz="3600" b="1" dirty="0" err="1">
                <a:latin typeface="Kruti Dev 010" pitchFamily="2" charset="0"/>
                <a:cs typeface="Times New Roman" panose="02020603050405020304" pitchFamily="18" charset="0"/>
              </a:rPr>
              <a:t>d.kksa</a:t>
            </a:r>
            <a:r>
              <a:rPr lang="en-US" sz="3600" b="1" dirty="0">
                <a:latin typeface="Kruti Dev 010" pitchFamily="2" charset="0"/>
                <a:cs typeface="Times New Roman" panose="02020603050405020304" pitchFamily="18" charset="0"/>
              </a:rPr>
              <a:t> ds }</a:t>
            </a:r>
            <a:r>
              <a:rPr lang="en-US" sz="3600" b="1" dirty="0" err="1">
                <a:latin typeface="Kruti Dev 010" pitchFamily="2" charset="0"/>
                <a:cs typeface="Times New Roman" panose="02020603050405020304" pitchFamily="18" charset="0"/>
              </a:rPr>
              <a:t>kjk</a:t>
            </a:r>
            <a:r>
              <a:rPr lang="en-US" sz="3600" b="1" dirty="0">
                <a:latin typeface="Kruti Dev 010" pitchFamily="2" charset="0"/>
                <a:cs typeface="Times New Roman" panose="02020603050405020304" pitchFamily="18" charset="0"/>
              </a:rPr>
              <a:t> </a:t>
            </a:r>
            <a:r>
              <a:rPr lang="en-US" sz="3600" b="1" dirty="0" err="1">
                <a:latin typeface="Kruti Dev 010" pitchFamily="2" charset="0"/>
                <a:cs typeface="Times New Roman" panose="02020603050405020304" pitchFamily="18" charset="0"/>
              </a:rPr>
              <a:t>ghV</a:t>
            </a:r>
            <a:r>
              <a:rPr lang="en-US" sz="3600" b="1" dirty="0">
                <a:latin typeface="Kruti Dev 010" pitchFamily="2" charset="0"/>
                <a:cs typeface="Times New Roman" panose="02020603050405020304" pitchFamily="18" charset="0"/>
              </a:rPr>
              <a:t> </a:t>
            </a:r>
            <a:r>
              <a:rPr lang="en-US" sz="3600" b="1" dirty="0" err="1">
                <a:latin typeface="Kruti Dev 010" pitchFamily="2" charset="0"/>
                <a:cs typeface="Times New Roman" panose="02020603050405020304" pitchFamily="18" charset="0"/>
              </a:rPr>
              <a:t>VªkalQj</a:t>
            </a:r>
            <a:r>
              <a:rPr lang="en-US" sz="3600" b="1" dirty="0">
                <a:latin typeface="Kruti Dev 010" pitchFamily="2" charset="0"/>
                <a:cs typeface="Times New Roman" panose="02020603050405020304" pitchFamily="18" charset="0"/>
              </a:rPr>
              <a:t> dh </a:t>
            </a:r>
            <a:r>
              <a:rPr lang="en-US" sz="3600" b="1" dirty="0" err="1">
                <a:latin typeface="Kruti Dev 010" pitchFamily="2" charset="0"/>
                <a:cs typeface="Times New Roman" panose="02020603050405020304" pitchFamily="18" charset="0"/>
              </a:rPr>
              <a:t>fØ;k</a:t>
            </a:r>
            <a:r>
              <a:rPr lang="en-US" sz="3600" b="1" dirty="0">
                <a:latin typeface="Kruti Dev 010" pitchFamily="2" charset="0"/>
                <a:cs typeface="Times New Roman" panose="02020603050405020304" pitchFamily="18" charset="0"/>
              </a:rPr>
              <a:t> </a:t>
            </a:r>
            <a:r>
              <a:rPr lang="en-US" sz="3600" b="1" dirty="0" err="1">
                <a:latin typeface="Kruti Dev 010" pitchFamily="2" charset="0"/>
                <a:cs typeface="Times New Roman" panose="02020603050405020304" pitchFamily="18" charset="0"/>
              </a:rPr>
              <a:t>dks</a:t>
            </a:r>
            <a:r>
              <a:rPr lang="en-US" sz="3600" b="1" dirty="0">
                <a:latin typeface="Kruti Dev 010" pitchFamily="2" charset="0"/>
                <a:cs typeface="Times New Roman" panose="02020603050405020304" pitchFamily="18" charset="0"/>
              </a:rPr>
              <a:t> </a:t>
            </a:r>
            <a:r>
              <a:rPr lang="en-US" sz="3600" b="1" dirty="0" err="1">
                <a:latin typeface="Kruti Dev 010" pitchFamily="2" charset="0"/>
                <a:cs typeface="Times New Roman" panose="02020603050405020304" pitchFamily="18" charset="0"/>
              </a:rPr>
              <a:t>dgrs</a:t>
            </a:r>
            <a:r>
              <a:rPr lang="en-US" sz="3600" b="1" dirty="0">
                <a:latin typeface="Kruti Dev 010" pitchFamily="2" charset="0"/>
                <a:cs typeface="Times New Roman" panose="02020603050405020304" pitchFamily="18" charset="0"/>
              </a:rPr>
              <a:t> </a:t>
            </a:r>
            <a:r>
              <a:rPr lang="en-US" sz="3600" b="1" dirty="0" err="1">
                <a:latin typeface="Kruti Dev 010" pitchFamily="2" charset="0"/>
                <a:cs typeface="Times New Roman" panose="02020603050405020304" pitchFamily="18" charset="0"/>
              </a:rPr>
              <a:t>gSA</a:t>
            </a:r>
            <a:endParaRPr lang="en-US" sz="3600" b="1" dirty="0">
              <a:latin typeface="Kruti Dev 010" pitchFamily="2" charset="0"/>
              <a:cs typeface="Times New Roman" panose="02020603050405020304" pitchFamily="18" charset="0"/>
            </a:endParaRPr>
          </a:p>
          <a:p>
            <a:r>
              <a:rPr lang="en-US" sz="3600" b="1" dirty="0">
                <a:latin typeface="Times New Roman" panose="02020603050405020304" pitchFamily="18" charset="0"/>
                <a:cs typeface="Times New Roman" panose="02020603050405020304" pitchFamily="18" charset="0"/>
              </a:rPr>
              <a:t>The process of heat transfer by particles is called?</a:t>
            </a:r>
            <a:endParaRPr lang="en-IN" sz="3600" b="1" dirty="0">
              <a:latin typeface="Times New Roman" panose="02020603050405020304" pitchFamily="18" charset="0"/>
              <a:cs typeface="Times New Roman" panose="02020603050405020304" pitchFamily="18" charset="0"/>
            </a:endParaRPr>
          </a:p>
          <a:p>
            <a:pPr algn="just"/>
            <a:r>
              <a:rPr lang="en-US" sz="3600" b="1" dirty="0">
                <a:latin typeface="Times New Roman" panose="02020603050405020304" pitchFamily="18" charset="0"/>
                <a:cs typeface="Times New Roman" panose="02020603050405020304" pitchFamily="18" charset="0"/>
              </a:rPr>
              <a:t>(a) Convection / </a:t>
            </a:r>
            <a:r>
              <a:rPr lang="en-US" sz="3600" b="1" dirty="0" err="1">
                <a:latin typeface="Kruti Dev 010" pitchFamily="2" charset="0"/>
                <a:cs typeface="Times New Roman" panose="02020603050405020304" pitchFamily="18" charset="0"/>
              </a:rPr>
              <a:t>dUosD”kku</a:t>
            </a:r>
            <a:endParaRPr lang="en-US" sz="3600" b="1" dirty="0">
              <a:latin typeface="Cambria Math"/>
              <a:cs typeface="Times New Roman" panose="02020603050405020304" pitchFamily="18" charset="0"/>
            </a:endParaRPr>
          </a:p>
          <a:p>
            <a:pPr algn="just"/>
            <a:r>
              <a:rPr lang="en-US" sz="3600" b="1" dirty="0">
                <a:latin typeface="Times New Roman" panose="02020603050405020304" pitchFamily="18" charset="0"/>
                <a:cs typeface="Times New Roman" panose="02020603050405020304" pitchFamily="18" charset="0"/>
              </a:rPr>
              <a:t>(b) conduction / </a:t>
            </a:r>
            <a:r>
              <a:rPr lang="en-US" sz="3600" b="1" dirty="0" err="1">
                <a:latin typeface="Kruti Dev 010" pitchFamily="2" charset="0"/>
                <a:cs typeface="Times New Roman" panose="02020603050405020304" pitchFamily="18" charset="0"/>
              </a:rPr>
              <a:t>dUMD”ku</a:t>
            </a:r>
            <a:endParaRPr lang="en-US" sz="3600" b="1" dirty="0">
              <a:latin typeface="Kruti Dev 010" pitchFamily="2" charset="0"/>
              <a:cs typeface="Times New Roman" panose="02020603050405020304" pitchFamily="18" charset="0"/>
            </a:endParaRPr>
          </a:p>
          <a:p>
            <a:pPr algn="just"/>
            <a:r>
              <a:rPr lang="en-US" sz="3600" b="1" dirty="0">
                <a:cs typeface="Times New Roman" panose="02020603050405020304" pitchFamily="18" charset="0"/>
              </a:rPr>
              <a:t>(c) </a:t>
            </a:r>
            <a:r>
              <a:rPr lang="en-US" sz="3600" b="1" dirty="0">
                <a:latin typeface="Times New Roman" pitchFamily="18" charset="0"/>
                <a:cs typeface="Times New Roman" pitchFamily="18" charset="0"/>
              </a:rPr>
              <a:t>radiation/ </a:t>
            </a:r>
            <a:r>
              <a:rPr lang="en-US" sz="3600" b="1" dirty="0" err="1">
                <a:latin typeface="Kruti Dev 010" pitchFamily="2" charset="0"/>
                <a:cs typeface="Times New Roman" panose="02020603050405020304" pitchFamily="18" charset="0"/>
              </a:rPr>
              <a:t>jsfm;s”ku</a:t>
            </a:r>
            <a:endParaRPr lang="en-US" sz="3600" b="1" dirty="0">
              <a:latin typeface="Kruti Dev 010" pitchFamily="2" charset="0"/>
              <a:cs typeface="Times New Roman" panose="02020603050405020304" pitchFamily="18" charset="0"/>
            </a:endParaRPr>
          </a:p>
          <a:p>
            <a:pPr algn="just"/>
            <a:r>
              <a:rPr lang="en-US" sz="3600" b="1" dirty="0">
                <a:cs typeface="Times New Roman" panose="02020603050405020304" pitchFamily="18" charset="0"/>
              </a:rPr>
              <a:t>(d) </a:t>
            </a:r>
            <a:r>
              <a:rPr lang="en-US" sz="3600" b="1" dirty="0">
                <a:latin typeface="Times New Roman" panose="02020603050405020304" pitchFamily="18" charset="0"/>
                <a:cs typeface="Times New Roman" panose="02020603050405020304" pitchFamily="18" charset="0"/>
              </a:rPr>
              <a:t>None of these / </a:t>
            </a:r>
            <a:r>
              <a:rPr lang="en-US" sz="3600" b="1" dirty="0" err="1">
                <a:latin typeface="Kruti Dev 010" pitchFamily="2" charset="0"/>
                <a:cs typeface="Times New Roman" panose="02020603050405020304" pitchFamily="18" charset="0"/>
              </a:rPr>
              <a:t>buesa</a:t>
            </a:r>
            <a:r>
              <a:rPr lang="en-US" sz="3600" b="1" dirty="0">
                <a:latin typeface="Kruti Dev 010" pitchFamily="2" charset="0"/>
                <a:cs typeface="Times New Roman" panose="02020603050405020304" pitchFamily="18" charset="0"/>
              </a:rPr>
              <a:t> </a:t>
            </a:r>
            <a:r>
              <a:rPr lang="en-US" sz="3600" b="1" dirty="0" err="1">
                <a:latin typeface="Kruti Dev 010" pitchFamily="2" charset="0"/>
                <a:cs typeface="Times New Roman" panose="02020603050405020304" pitchFamily="18" charset="0"/>
              </a:rPr>
              <a:t>ls</a:t>
            </a:r>
            <a:r>
              <a:rPr lang="en-US" sz="3600" b="1" dirty="0">
                <a:latin typeface="Kruti Dev 010" pitchFamily="2" charset="0"/>
                <a:cs typeface="Times New Roman" panose="02020603050405020304" pitchFamily="18" charset="0"/>
              </a:rPr>
              <a:t> </a:t>
            </a:r>
            <a:r>
              <a:rPr lang="en-US" sz="3600" b="1" dirty="0" err="1">
                <a:latin typeface="Kruti Dev 010" pitchFamily="2" charset="0"/>
                <a:cs typeface="Times New Roman" panose="02020603050405020304" pitchFamily="18" charset="0"/>
              </a:rPr>
              <a:t>dksbZ</a:t>
            </a:r>
            <a:r>
              <a:rPr lang="en-US" sz="3600" b="1" dirty="0">
                <a:latin typeface="Kruti Dev 010" pitchFamily="2" charset="0"/>
                <a:cs typeface="Times New Roman" panose="02020603050405020304" pitchFamily="18" charset="0"/>
              </a:rPr>
              <a:t> </a:t>
            </a:r>
            <a:r>
              <a:rPr lang="en-US" sz="3600" b="1" dirty="0" err="1">
                <a:latin typeface="Kruti Dev 010" pitchFamily="2" charset="0"/>
                <a:cs typeface="Times New Roman" panose="02020603050405020304" pitchFamily="18" charset="0"/>
              </a:rPr>
              <a:t>ugha</a:t>
            </a:r>
            <a:endParaRPr lang="en-US" sz="3600" b="1" dirty="0">
              <a:latin typeface="Cambria Math"/>
              <a:cs typeface="Times New Roman" panose="02020603050405020304" pitchFamily="18" charset="0"/>
            </a:endParaRPr>
          </a:p>
        </p:txBody>
      </p:sp>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Tree>
    <p:extLst>
      <p:ext uri="{BB962C8B-B14F-4D97-AF65-F5344CB8AC3E}">
        <p14:creationId xmlns:p14="http://schemas.microsoft.com/office/powerpoint/2010/main" val="360025352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393340" y="789577"/>
                <a:ext cx="11405320" cy="4557786"/>
              </a:xfrm>
              <a:prstGeom prst="rect">
                <a:avLst/>
              </a:prstGeom>
              <a:noFill/>
            </p:spPr>
            <p:txBody>
              <a:bodyPr wrap="square" rtlCol="0">
                <a:spAutoFit/>
              </a:bodyPr>
              <a:lstStyle/>
              <a:p>
                <a:r>
                  <a:rPr lang="en-US" sz="4800" b="1" dirty="0" err="1">
                    <a:solidFill>
                      <a:schemeClr val="tx1"/>
                    </a:solidFill>
                    <a:latin typeface="Kruti Dev 010" pitchFamily="2" charset="0"/>
                    <a:cs typeface="Times New Roman" panose="02020603050405020304" pitchFamily="18" charset="0"/>
                  </a:rPr>
                  <a:t>rkieku</a:t>
                </a:r>
                <a:r>
                  <a:rPr lang="en-US" sz="4800" b="1" dirty="0">
                    <a:solidFill>
                      <a:schemeClr val="tx1"/>
                    </a:solidFill>
                    <a:latin typeface="Kruti Dev 010" pitchFamily="2" charset="0"/>
                    <a:cs typeface="Times New Roman" panose="02020603050405020304" pitchFamily="18" charset="0"/>
                  </a:rPr>
                  <a:t> </a:t>
                </a:r>
                <a:r>
                  <a:rPr lang="en-US" sz="4800" b="1" dirty="0" err="1">
                    <a:solidFill>
                      <a:schemeClr val="tx1"/>
                    </a:solidFill>
                    <a:latin typeface="Kruti Dev 010" pitchFamily="2" charset="0"/>
                    <a:cs typeface="Times New Roman" panose="02020603050405020304" pitchFamily="18" charset="0"/>
                  </a:rPr>
                  <a:t>dks</a:t>
                </a:r>
                <a:r>
                  <a:rPr lang="en-US" sz="4800" b="1" dirty="0">
                    <a:solidFill>
                      <a:schemeClr val="tx1"/>
                    </a:solidFill>
                    <a:latin typeface="Kruti Dev 010" pitchFamily="2" charset="0"/>
                    <a:cs typeface="Times New Roman" panose="02020603050405020304" pitchFamily="18" charset="0"/>
                  </a:rPr>
                  <a:t> </a:t>
                </a:r>
                <a:r>
                  <a:rPr lang="en-US" sz="4800" b="1" dirty="0" err="1">
                    <a:solidFill>
                      <a:schemeClr val="tx1"/>
                    </a:solidFill>
                    <a:latin typeface="Kruti Dev 010" pitchFamily="2" charset="0"/>
                    <a:cs typeface="Times New Roman" panose="02020603050405020304" pitchFamily="18" charset="0"/>
                  </a:rPr>
                  <a:t>fdruk</a:t>
                </a:r>
                <a:r>
                  <a:rPr lang="en-US" sz="4800" b="1" dirty="0">
                    <a:solidFill>
                      <a:schemeClr val="tx1"/>
                    </a:solidFill>
                    <a:latin typeface="Kruti Dev 010" pitchFamily="2" charset="0"/>
                    <a:cs typeface="Times New Roman" panose="02020603050405020304" pitchFamily="18" charset="0"/>
                  </a:rPr>
                  <a:t> de </a:t>
                </a:r>
                <a:r>
                  <a:rPr lang="en-US" sz="4800" b="1" dirty="0" err="1">
                    <a:solidFill>
                      <a:schemeClr val="tx1"/>
                    </a:solidFill>
                    <a:latin typeface="Kruti Dev 010" pitchFamily="2" charset="0"/>
                    <a:cs typeface="Times New Roman" panose="02020603050405020304" pitchFamily="18" charset="0"/>
                  </a:rPr>
                  <a:t>dj</a:t>
                </a:r>
                <a:r>
                  <a:rPr lang="en-US" sz="4800" b="1" dirty="0">
                    <a:solidFill>
                      <a:schemeClr val="tx1"/>
                    </a:solidFill>
                    <a:latin typeface="Kruti Dev 010" pitchFamily="2" charset="0"/>
                    <a:cs typeface="Times New Roman" panose="02020603050405020304" pitchFamily="18" charset="0"/>
                  </a:rPr>
                  <a:t> </a:t>
                </a:r>
                <a:r>
                  <a:rPr lang="en-US" sz="4800" b="1" dirty="0" err="1">
                    <a:solidFill>
                      <a:schemeClr val="tx1"/>
                    </a:solidFill>
                    <a:latin typeface="Kruti Dev 010" pitchFamily="2" charset="0"/>
                    <a:cs typeface="Times New Roman" panose="02020603050405020304" pitchFamily="18" charset="0"/>
                  </a:rPr>
                  <a:t>nsus</a:t>
                </a:r>
                <a:r>
                  <a:rPr lang="en-US" sz="4800" b="1" dirty="0">
                    <a:solidFill>
                      <a:schemeClr val="tx1"/>
                    </a:solidFill>
                    <a:latin typeface="Kruti Dev 010" pitchFamily="2" charset="0"/>
                    <a:cs typeface="Times New Roman" panose="02020603050405020304" pitchFamily="18" charset="0"/>
                  </a:rPr>
                  <a:t> ls </a:t>
                </a:r>
                <a:r>
                  <a:rPr lang="en-US" sz="4800" b="1" dirty="0" err="1">
                    <a:solidFill>
                      <a:schemeClr val="tx1"/>
                    </a:solidFill>
                    <a:latin typeface="Kruti Dev 010" pitchFamily="2" charset="0"/>
                    <a:cs typeface="Times New Roman" panose="02020603050405020304" pitchFamily="18" charset="0"/>
                  </a:rPr>
                  <a:t>Hkh</a:t>
                </a:r>
                <a:r>
                  <a:rPr lang="en-US" sz="4800" b="1" dirty="0">
                    <a:solidFill>
                      <a:schemeClr val="tx1"/>
                    </a:solidFill>
                    <a:latin typeface="Kruti Dev 010" pitchFamily="2" charset="0"/>
                    <a:cs typeface="Times New Roman" panose="02020603050405020304" pitchFamily="18" charset="0"/>
                  </a:rPr>
                  <a:t> </a:t>
                </a:r>
                <a:r>
                  <a:rPr lang="en-US" sz="4800" b="1" dirty="0" err="1">
                    <a:solidFill>
                      <a:schemeClr val="tx1"/>
                    </a:solidFill>
                    <a:latin typeface="Kruti Dev 010" pitchFamily="2" charset="0"/>
                    <a:cs typeface="Times New Roman" panose="02020603050405020304" pitchFamily="18" charset="0"/>
                  </a:rPr>
                  <a:t>xSl</a:t>
                </a:r>
                <a:r>
                  <a:rPr lang="en-US" sz="4800" b="1" dirty="0">
                    <a:solidFill>
                      <a:schemeClr val="tx1"/>
                    </a:solidFill>
                    <a:latin typeface="Kruti Dev 010" pitchFamily="2" charset="0"/>
                    <a:cs typeface="Times New Roman" panose="02020603050405020304" pitchFamily="18" charset="0"/>
                  </a:rPr>
                  <a:t> “</a:t>
                </a:r>
                <a:r>
                  <a:rPr lang="en-US" sz="4800" b="1" dirty="0" err="1">
                    <a:solidFill>
                      <a:schemeClr val="tx1"/>
                    </a:solidFill>
                    <a:latin typeface="Kruti Dev 010" pitchFamily="2" charset="0"/>
                    <a:cs typeface="Times New Roman" panose="02020603050405020304" pitchFamily="18" charset="0"/>
                  </a:rPr>
                  <a:t>kwU</a:t>
                </a:r>
                <a:r>
                  <a:rPr lang="en-US" sz="4800" b="1" dirty="0">
                    <a:solidFill>
                      <a:schemeClr val="tx1"/>
                    </a:solidFill>
                    <a:latin typeface="Kruti Dev 010" pitchFamily="2" charset="0"/>
                    <a:cs typeface="Times New Roman" panose="02020603050405020304" pitchFamily="18" charset="0"/>
                  </a:rPr>
                  <a:t>; </a:t>
                </a:r>
                <a:r>
                  <a:rPr lang="en-US" sz="4800" b="1" dirty="0" err="1">
                    <a:solidFill>
                      <a:schemeClr val="tx1"/>
                    </a:solidFill>
                    <a:latin typeface="Kruti Dev 010" pitchFamily="2" charset="0"/>
                    <a:cs typeface="Times New Roman" panose="02020603050405020304" pitchFamily="18" charset="0"/>
                  </a:rPr>
                  <a:t>vk;ru</a:t>
                </a:r>
                <a:r>
                  <a:rPr lang="en-US" sz="4800" b="1" dirty="0">
                    <a:solidFill>
                      <a:schemeClr val="tx1"/>
                    </a:solidFill>
                    <a:latin typeface="Kruti Dev 010" pitchFamily="2" charset="0"/>
                    <a:cs typeface="Times New Roman" panose="02020603050405020304" pitchFamily="18" charset="0"/>
                  </a:rPr>
                  <a:t> ?</a:t>
                </a:r>
                <a:r>
                  <a:rPr lang="en-US" sz="4800" b="1" dirty="0" err="1">
                    <a:solidFill>
                      <a:schemeClr val="tx1"/>
                    </a:solidFill>
                    <a:latin typeface="Kruti Dev 010" pitchFamily="2" charset="0"/>
                    <a:cs typeface="Times New Roman" panose="02020603050405020304" pitchFamily="18" charset="0"/>
                  </a:rPr>
                  <a:t>ksjsaxs</a:t>
                </a:r>
                <a:endParaRPr lang="en-IN" sz="4800" b="1" dirty="0">
                  <a:solidFill>
                    <a:schemeClr val="tx1"/>
                  </a:solidFill>
                  <a:latin typeface="Kruti Dev 010" pitchFamily="2" charset="0"/>
                  <a:cs typeface="Times New Roman" panose="02020603050405020304" pitchFamily="18" charset="0"/>
                </a:endParaRPr>
              </a:p>
              <a:p>
                <a:pPr algn="just"/>
                <a:r>
                  <a:rPr lang="en-US" sz="4800" b="1" dirty="0">
                    <a:solidFill>
                      <a:schemeClr val="tx1"/>
                    </a:solidFill>
                    <a:latin typeface="Times New Roman" panose="02020603050405020304" pitchFamily="18" charset="0"/>
                    <a:cs typeface="Times New Roman" panose="02020603050405020304" pitchFamily="18" charset="0"/>
                  </a:rPr>
                  <a:t>By how much lowering the temperature will all the gases occupy zero volume?</a:t>
                </a:r>
                <a:endParaRPr lang="en-IN" sz="4800" b="1" dirty="0">
                  <a:solidFill>
                    <a:schemeClr val="tx1"/>
                  </a:solidFill>
                  <a:latin typeface="Times New Roman" panose="02020603050405020304" pitchFamily="18" charset="0"/>
                  <a:cs typeface="Times New Roman" panose="02020603050405020304" pitchFamily="18" charset="0"/>
                </a:endParaRPr>
              </a:p>
              <a:p>
                <a:pPr algn="just"/>
                <a:r>
                  <a:rPr lang="en-US" sz="4800" b="1" dirty="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r>
                      <a:rPr lang="en-US" sz="4800" b="1" i="1">
                        <a:solidFill>
                          <a:schemeClr val="tx1"/>
                        </a:solidFill>
                        <a:latin typeface="Cambria Math"/>
                        <a:cs typeface="Times New Roman" panose="02020603050405020304" pitchFamily="18" charset="0"/>
                      </a:rPr>
                      <m:t>𝟐𝟕</m:t>
                    </m:r>
                    <m:sSup>
                      <m:sSupPr>
                        <m:ctrlPr>
                          <a:rPr lang="en-US" sz="4800" b="1" i="1">
                            <a:solidFill>
                              <a:schemeClr val="tx1"/>
                            </a:solidFill>
                            <a:latin typeface="Cambria Math" panose="02040503050406030204" pitchFamily="18" charset="0"/>
                            <a:cs typeface="Times New Roman" panose="02020603050405020304" pitchFamily="18" charset="0"/>
                          </a:rPr>
                        </m:ctrlPr>
                      </m:sSupPr>
                      <m:e>
                        <m:r>
                          <a:rPr lang="en-US" sz="4800" b="1" i="1">
                            <a:solidFill>
                              <a:schemeClr val="tx1"/>
                            </a:solidFill>
                            <a:latin typeface="Cambria Math"/>
                            <a:cs typeface="Times New Roman" panose="02020603050405020304" pitchFamily="18" charset="0"/>
                          </a:rPr>
                          <m:t>𝟑</m:t>
                        </m:r>
                      </m:e>
                      <m:sup>
                        <m:r>
                          <a:rPr lang="en-US" sz="4800" b="1" i="1">
                            <a:solidFill>
                              <a:schemeClr val="tx1"/>
                            </a:solidFill>
                            <a:latin typeface="Cambria Math"/>
                            <a:cs typeface="Times New Roman" panose="02020603050405020304" pitchFamily="18" charset="0"/>
                          </a:rPr>
                          <m:t>°</m:t>
                        </m:r>
                      </m:sup>
                    </m:sSup>
                    <m:r>
                      <a:rPr lang="en-US" sz="4800" b="1" i="1">
                        <a:solidFill>
                          <a:schemeClr val="tx1"/>
                        </a:solidFill>
                        <a:latin typeface="Cambria Math"/>
                        <a:cs typeface="Times New Roman" panose="02020603050405020304" pitchFamily="18" charset="0"/>
                      </a:rPr>
                      <m:t>𝑪</m:t>
                    </m:r>
                  </m:oMath>
                </a14:m>
                <a:r>
                  <a:rPr lang="en-US" sz="4800" b="1" dirty="0">
                    <a:solidFill>
                      <a:schemeClr val="tx1"/>
                    </a:solidFill>
                    <a:latin typeface="Times New Roman" panose="02020603050405020304" pitchFamily="18" charset="0"/>
                    <a:cs typeface="Times New Roman" panose="02020603050405020304" pitchFamily="18" charset="0"/>
                  </a:rPr>
                  <a:t>			(b) </a:t>
                </a:r>
                <a14:m>
                  <m:oMath xmlns:m="http://schemas.openxmlformats.org/officeDocument/2006/math">
                    <m:r>
                      <a:rPr lang="en-US" sz="4800" b="1" i="1">
                        <a:solidFill>
                          <a:schemeClr val="tx1"/>
                        </a:solidFill>
                        <a:latin typeface="Cambria Math"/>
                        <a:cs typeface="Times New Roman" panose="02020603050405020304" pitchFamily="18" charset="0"/>
                      </a:rPr>
                      <m:t>𝟐𝟕</m:t>
                    </m:r>
                    <m:sSup>
                      <m:sSupPr>
                        <m:ctrlPr>
                          <a:rPr lang="en-US" sz="4800" b="1" i="1">
                            <a:solidFill>
                              <a:schemeClr val="tx1"/>
                            </a:solidFill>
                            <a:latin typeface="Cambria Math" panose="02040503050406030204" pitchFamily="18" charset="0"/>
                            <a:cs typeface="Times New Roman" panose="02020603050405020304" pitchFamily="18" charset="0"/>
                          </a:rPr>
                        </m:ctrlPr>
                      </m:sSupPr>
                      <m:e>
                        <m:r>
                          <a:rPr lang="en-US" sz="4800" b="1" i="1">
                            <a:solidFill>
                              <a:schemeClr val="tx1"/>
                            </a:solidFill>
                            <a:latin typeface="Cambria Math"/>
                            <a:cs typeface="Times New Roman" panose="02020603050405020304" pitchFamily="18" charset="0"/>
                          </a:rPr>
                          <m:t>.</m:t>
                        </m:r>
                        <m:r>
                          <a:rPr lang="en-US" sz="4800" b="1" i="1">
                            <a:solidFill>
                              <a:schemeClr val="tx1"/>
                            </a:solidFill>
                            <a:latin typeface="Cambria Math"/>
                            <a:cs typeface="Times New Roman" panose="02020603050405020304" pitchFamily="18" charset="0"/>
                          </a:rPr>
                          <m:t>𝟑</m:t>
                        </m:r>
                      </m:e>
                      <m:sup>
                        <m:r>
                          <a:rPr lang="en-US" sz="4800" b="1" i="1">
                            <a:solidFill>
                              <a:schemeClr val="tx1"/>
                            </a:solidFill>
                            <a:latin typeface="Cambria Math"/>
                            <a:cs typeface="Times New Roman" panose="02020603050405020304" pitchFamily="18" charset="0"/>
                          </a:rPr>
                          <m:t>°</m:t>
                        </m:r>
                      </m:sup>
                    </m:sSup>
                    <m:r>
                      <a:rPr lang="en-US" sz="4800" b="1" i="1">
                        <a:solidFill>
                          <a:schemeClr val="tx1"/>
                        </a:solidFill>
                        <a:latin typeface="Cambria Math"/>
                        <a:cs typeface="Times New Roman" panose="02020603050405020304" pitchFamily="18" charset="0"/>
                      </a:rPr>
                      <m:t>𝑪</m:t>
                    </m:r>
                  </m:oMath>
                </a14:m>
                <a:endParaRPr lang="en-US" sz="4800" b="1" dirty="0">
                  <a:solidFill>
                    <a:schemeClr val="tx1"/>
                  </a:solidFill>
                  <a:latin typeface="Times New Roman" panose="02020603050405020304" pitchFamily="18" charset="0"/>
                  <a:cs typeface="Times New Roman" panose="02020603050405020304" pitchFamily="18" charset="0"/>
                </a:endParaRPr>
              </a:p>
              <a:p>
                <a:pPr algn="just"/>
                <a:r>
                  <a:rPr lang="en-US" sz="4800" b="1" dirty="0">
                    <a:solidFill>
                      <a:schemeClr val="tx1"/>
                    </a:solidFill>
                    <a:latin typeface="Times New Roman" panose="02020603050405020304" pitchFamily="18" charset="0"/>
                    <a:cs typeface="Times New Roman" panose="02020603050405020304" pitchFamily="18" charset="0"/>
                  </a:rPr>
                  <a:t>(c) </a:t>
                </a:r>
                <a14:m>
                  <m:oMath xmlns:m="http://schemas.openxmlformats.org/officeDocument/2006/math">
                    <m:r>
                      <a:rPr lang="en-US" sz="4800" b="1">
                        <a:solidFill>
                          <a:schemeClr val="tx1"/>
                        </a:solidFill>
                        <a:latin typeface="Cambria Math"/>
                        <a:cs typeface="Times New Roman" panose="02020603050405020304" pitchFamily="18" charset="0"/>
                      </a:rPr>
                      <m:t>−</m:t>
                    </m:r>
                    <m:r>
                      <a:rPr lang="en-US" sz="4800" b="1" i="1">
                        <a:solidFill>
                          <a:schemeClr val="tx1"/>
                        </a:solidFill>
                        <a:latin typeface="Cambria Math"/>
                        <a:cs typeface="Times New Roman" panose="02020603050405020304" pitchFamily="18" charset="0"/>
                      </a:rPr>
                      <m:t>𝟐𝟕</m:t>
                    </m:r>
                    <m:sSup>
                      <m:sSupPr>
                        <m:ctrlPr>
                          <a:rPr lang="en-US" sz="4800" b="1" i="1">
                            <a:solidFill>
                              <a:schemeClr val="tx1"/>
                            </a:solidFill>
                            <a:latin typeface="Cambria Math" panose="02040503050406030204" pitchFamily="18" charset="0"/>
                            <a:cs typeface="Times New Roman" panose="02020603050405020304" pitchFamily="18" charset="0"/>
                          </a:rPr>
                        </m:ctrlPr>
                      </m:sSupPr>
                      <m:e>
                        <m:r>
                          <a:rPr lang="en-US" sz="4800" b="1" i="1">
                            <a:solidFill>
                              <a:schemeClr val="tx1"/>
                            </a:solidFill>
                            <a:latin typeface="Cambria Math"/>
                            <a:cs typeface="Times New Roman" panose="02020603050405020304" pitchFamily="18" charset="0"/>
                          </a:rPr>
                          <m:t>𝟑</m:t>
                        </m:r>
                      </m:e>
                      <m:sup>
                        <m:r>
                          <a:rPr lang="en-US" sz="4800" b="1" i="1">
                            <a:solidFill>
                              <a:schemeClr val="tx1"/>
                            </a:solidFill>
                            <a:latin typeface="Cambria Math"/>
                            <a:cs typeface="Times New Roman" panose="02020603050405020304" pitchFamily="18" charset="0"/>
                          </a:rPr>
                          <m:t>°</m:t>
                        </m:r>
                      </m:sup>
                    </m:sSup>
                    <m:r>
                      <a:rPr lang="en-US" sz="4800" b="1" i="1">
                        <a:solidFill>
                          <a:schemeClr val="tx1"/>
                        </a:solidFill>
                        <a:latin typeface="Cambria Math"/>
                        <a:cs typeface="Times New Roman" panose="02020603050405020304" pitchFamily="18" charset="0"/>
                      </a:rPr>
                      <m:t>𝑪</m:t>
                    </m:r>
                  </m:oMath>
                </a14:m>
                <a:r>
                  <a:rPr lang="en-US" sz="4800" b="1" dirty="0">
                    <a:solidFill>
                      <a:schemeClr val="tx1"/>
                    </a:solidFill>
                    <a:latin typeface="Times New Roman" panose="02020603050405020304" pitchFamily="18" charset="0"/>
                    <a:cs typeface="Times New Roman" panose="02020603050405020304" pitchFamily="18" charset="0"/>
                  </a:rPr>
                  <a:t>			(d) </a:t>
                </a:r>
                <a14:m>
                  <m:oMath xmlns:m="http://schemas.openxmlformats.org/officeDocument/2006/math">
                    <m:sSup>
                      <m:sSupPr>
                        <m:ctrlPr>
                          <a:rPr lang="en-US" sz="4800" b="1" i="1">
                            <a:solidFill>
                              <a:schemeClr val="tx1"/>
                            </a:solidFill>
                            <a:latin typeface="Cambria Math" panose="02040503050406030204" pitchFamily="18" charset="0"/>
                            <a:cs typeface="Times New Roman" panose="02020603050405020304" pitchFamily="18" charset="0"/>
                          </a:rPr>
                        </m:ctrlPr>
                      </m:sSupPr>
                      <m:e>
                        <m:r>
                          <a:rPr lang="en-US" sz="4800" b="1" i="1">
                            <a:solidFill>
                              <a:schemeClr val="tx1"/>
                            </a:solidFill>
                            <a:latin typeface="Cambria Math"/>
                            <a:cs typeface="Times New Roman" panose="02020603050405020304" pitchFamily="18" charset="0"/>
                          </a:rPr>
                          <m:t>𝟎</m:t>
                        </m:r>
                      </m:e>
                      <m:sup>
                        <m:r>
                          <a:rPr lang="en-US" sz="4800" b="1" i="1">
                            <a:solidFill>
                              <a:schemeClr val="tx1"/>
                            </a:solidFill>
                            <a:latin typeface="Cambria Math"/>
                            <a:cs typeface="Times New Roman" panose="02020603050405020304" pitchFamily="18" charset="0"/>
                          </a:rPr>
                          <m:t>°</m:t>
                        </m:r>
                      </m:sup>
                    </m:sSup>
                    <m:r>
                      <a:rPr lang="en-US" sz="4800" b="1" i="1">
                        <a:solidFill>
                          <a:schemeClr val="tx1"/>
                        </a:solidFill>
                        <a:latin typeface="Cambria Math"/>
                        <a:cs typeface="Times New Roman" panose="02020603050405020304" pitchFamily="18" charset="0"/>
                      </a:rPr>
                      <m:t>𝑪</m:t>
                    </m:r>
                  </m:oMath>
                </a14:m>
                <a:endParaRPr lang="en-US" sz="48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93340" y="789577"/>
                <a:ext cx="11405320" cy="4557786"/>
              </a:xfrm>
              <a:prstGeom prst="rect">
                <a:avLst/>
              </a:prstGeom>
              <a:blipFill>
                <a:blip r:embed="rId2"/>
                <a:stretch>
                  <a:fillRect l="-2460" t="-2945" r="-2460" b="-6292"/>
                </a:stretch>
              </a:blipFill>
            </p:spPr>
            <p:txBody>
              <a:bodyPr/>
              <a:lstStyle/>
              <a:p>
                <a:r>
                  <a:rPr lang="en-US">
                    <a:noFill/>
                  </a:rPr>
                  <a:t> </a:t>
                </a:r>
              </a:p>
            </p:txBody>
          </p:sp>
        </mc:Fallback>
      </mc:AlternateContent>
    </p:spTree>
    <p:extLst>
      <p:ext uri="{BB962C8B-B14F-4D97-AF65-F5344CB8AC3E}">
        <p14:creationId xmlns:p14="http://schemas.microsoft.com/office/powerpoint/2010/main" val="2224725611"/>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488203" y="808839"/>
                <a:ext cx="11405320" cy="4557786"/>
              </a:xfrm>
              <a:prstGeom prst="rect">
                <a:avLst/>
              </a:prstGeom>
              <a:noFill/>
            </p:spPr>
            <p:txBody>
              <a:bodyPr wrap="square" rtlCol="0">
                <a:spAutoFit/>
              </a:bodyPr>
              <a:lstStyle/>
              <a:p>
                <a:r>
                  <a:rPr lang="en-US" sz="4800" b="1" dirty="0">
                    <a:solidFill>
                      <a:schemeClr val="tx1"/>
                    </a:solidFill>
                    <a:latin typeface="Kruti Dev 010" pitchFamily="2" charset="0"/>
                    <a:cs typeface="Times New Roman" panose="02020603050405020304" pitchFamily="18" charset="0"/>
                  </a:rPr>
                  <a:t>fdlh </a:t>
                </a:r>
                <a:r>
                  <a:rPr lang="en-US" sz="4800" b="1" dirty="0" err="1">
                    <a:solidFill>
                      <a:schemeClr val="tx1"/>
                    </a:solidFill>
                    <a:latin typeface="Kruti Dev 010" pitchFamily="2" charset="0"/>
                    <a:cs typeface="Times New Roman" panose="02020603050405020304" pitchFamily="18" charset="0"/>
                  </a:rPr>
                  <a:t>rkieku</a:t>
                </a:r>
                <a:r>
                  <a:rPr lang="en-US" sz="4800" b="1" dirty="0">
                    <a:solidFill>
                      <a:schemeClr val="tx1"/>
                    </a:solidFill>
                    <a:latin typeface="Kruti Dev 010" pitchFamily="2" charset="0"/>
                    <a:cs typeface="Times New Roman" panose="02020603050405020304" pitchFamily="18" charset="0"/>
                  </a:rPr>
                  <a:t> </a:t>
                </a:r>
                <a:r>
                  <a:rPr lang="en-US" sz="4800" b="1" dirty="0" err="1">
                    <a:solidFill>
                      <a:schemeClr val="tx1"/>
                    </a:solidFill>
                    <a:latin typeface="Kruti Dev 010" pitchFamily="2" charset="0"/>
                    <a:cs typeface="Times New Roman" panose="02020603050405020304" pitchFamily="18" charset="0"/>
                  </a:rPr>
                  <a:t>esa</a:t>
                </a:r>
                <a:r>
                  <a:rPr lang="en-US" sz="4800" b="1" dirty="0">
                    <a:solidFill>
                      <a:schemeClr val="tx1"/>
                    </a:solidFill>
                    <a:latin typeface="Kruti Dev 010" pitchFamily="2" charset="0"/>
                    <a:cs typeface="Times New Roman" panose="02020603050405020304" pitchFamily="18" charset="0"/>
                  </a:rPr>
                  <a:t> </a:t>
                </a:r>
                <a:r>
                  <a:rPr lang="en-US" sz="4800" b="1" dirty="0" err="1">
                    <a:solidFill>
                      <a:schemeClr val="tx1"/>
                    </a:solidFill>
                    <a:latin typeface="Kruti Dev 010" pitchFamily="2" charset="0"/>
                    <a:cs typeface="Times New Roman" panose="02020603050405020304" pitchFamily="18" charset="0"/>
                  </a:rPr>
                  <a:t>lsUVhxzsM</a:t>
                </a:r>
                <a:r>
                  <a:rPr lang="en-US" sz="4800" b="1" dirty="0">
                    <a:solidFill>
                      <a:schemeClr val="tx1"/>
                    </a:solidFill>
                    <a:latin typeface="Kruti Dev 010" pitchFamily="2" charset="0"/>
                    <a:cs typeface="Times New Roman" panose="02020603050405020304" pitchFamily="18" charset="0"/>
                  </a:rPr>
                  <a:t> </a:t>
                </a:r>
                <a:r>
                  <a:rPr lang="en-US" sz="4800" b="1" dirty="0" err="1">
                    <a:solidFill>
                      <a:schemeClr val="tx1"/>
                    </a:solidFill>
                    <a:latin typeface="Kruti Dev 010" pitchFamily="2" charset="0"/>
                    <a:cs typeface="Times New Roman" panose="02020603050405020304" pitchFamily="18" charset="0"/>
                  </a:rPr>
                  <a:t>vkSj</a:t>
                </a:r>
                <a:r>
                  <a:rPr lang="en-US" sz="4800" b="1" dirty="0">
                    <a:solidFill>
                      <a:schemeClr val="tx1"/>
                    </a:solidFill>
                    <a:latin typeface="Kruti Dev 010" pitchFamily="2" charset="0"/>
                    <a:cs typeface="Times New Roman" panose="02020603050405020304" pitchFamily="18" charset="0"/>
                  </a:rPr>
                  <a:t> </a:t>
                </a:r>
                <a:r>
                  <a:rPr lang="en-US" sz="4800" b="1" dirty="0" err="1">
                    <a:solidFill>
                      <a:schemeClr val="tx1"/>
                    </a:solidFill>
                    <a:latin typeface="Kruti Dev 010" pitchFamily="2" charset="0"/>
                    <a:cs typeface="Times New Roman" panose="02020603050405020304" pitchFamily="18" charset="0"/>
                  </a:rPr>
                  <a:t>QkjsugkbV</a:t>
                </a:r>
                <a:r>
                  <a:rPr lang="en-US" sz="4800" b="1" dirty="0">
                    <a:solidFill>
                      <a:schemeClr val="tx1"/>
                    </a:solidFill>
                    <a:latin typeface="Kruti Dev 010" pitchFamily="2" charset="0"/>
                    <a:cs typeface="Times New Roman" panose="02020603050405020304" pitchFamily="18" charset="0"/>
                  </a:rPr>
                  <a:t> </a:t>
                </a:r>
                <a:r>
                  <a:rPr lang="en-US" sz="4800" b="1" dirty="0" err="1">
                    <a:solidFill>
                      <a:schemeClr val="tx1"/>
                    </a:solidFill>
                    <a:latin typeface="Kruti Dev 010" pitchFamily="2" charset="0"/>
                    <a:cs typeface="Times New Roman" panose="02020603050405020304" pitchFamily="18" charset="0"/>
                  </a:rPr>
                  <a:t>iSekus</a:t>
                </a:r>
                <a:r>
                  <a:rPr lang="en-US" sz="4800" b="1" dirty="0">
                    <a:solidFill>
                      <a:schemeClr val="tx1"/>
                    </a:solidFill>
                    <a:latin typeface="Kruti Dev 010" pitchFamily="2" charset="0"/>
                    <a:cs typeface="Times New Roman" panose="02020603050405020304" pitchFamily="18" charset="0"/>
                  </a:rPr>
                  <a:t> dk </a:t>
                </a:r>
                <a:r>
                  <a:rPr lang="en-US" sz="4800" b="1" dirty="0" err="1">
                    <a:solidFill>
                      <a:schemeClr val="tx1"/>
                    </a:solidFill>
                    <a:latin typeface="Kruti Dev 010" pitchFamily="2" charset="0"/>
                    <a:cs typeface="Times New Roman" panose="02020603050405020304" pitchFamily="18" charset="0"/>
                  </a:rPr>
                  <a:t>eku</a:t>
                </a:r>
                <a:r>
                  <a:rPr lang="en-US" sz="4800" b="1" dirty="0">
                    <a:solidFill>
                      <a:schemeClr val="tx1"/>
                    </a:solidFill>
                    <a:latin typeface="Kruti Dev 010" pitchFamily="2" charset="0"/>
                    <a:cs typeface="Times New Roman" panose="02020603050405020304" pitchFamily="18" charset="0"/>
                  </a:rPr>
                  <a:t> </a:t>
                </a:r>
                <a:r>
                  <a:rPr lang="en-US" sz="4800" b="1" dirty="0" err="1">
                    <a:solidFill>
                      <a:schemeClr val="tx1"/>
                    </a:solidFill>
                    <a:latin typeface="Kruti Dev 010" pitchFamily="2" charset="0"/>
                    <a:cs typeface="Times New Roman" panose="02020603050405020304" pitchFamily="18" charset="0"/>
                  </a:rPr>
                  <a:t>leku</a:t>
                </a:r>
                <a:r>
                  <a:rPr lang="en-US" sz="4800" b="1" dirty="0">
                    <a:solidFill>
                      <a:schemeClr val="tx1"/>
                    </a:solidFill>
                    <a:latin typeface="Kruti Dev 010" pitchFamily="2" charset="0"/>
                    <a:cs typeface="Times New Roman" panose="02020603050405020304" pitchFamily="18" charset="0"/>
                  </a:rPr>
                  <a:t> </a:t>
                </a:r>
                <a:r>
                  <a:rPr lang="en-US" sz="4800" b="1" dirty="0" err="1">
                    <a:solidFill>
                      <a:schemeClr val="tx1"/>
                    </a:solidFill>
                    <a:latin typeface="Kruti Dev 010" pitchFamily="2" charset="0"/>
                    <a:cs typeface="Times New Roman" panose="02020603050405020304" pitchFamily="18" charset="0"/>
                  </a:rPr>
                  <a:t>gks</a:t>
                </a:r>
                <a:r>
                  <a:rPr lang="en-US" sz="4800" b="1" dirty="0">
                    <a:solidFill>
                      <a:schemeClr val="tx1"/>
                    </a:solidFill>
                    <a:latin typeface="Kruti Dev 010" pitchFamily="2" charset="0"/>
                    <a:cs typeface="Times New Roman" panose="02020603050405020304" pitchFamily="18" charset="0"/>
                  </a:rPr>
                  <a:t> </a:t>
                </a:r>
                <a:r>
                  <a:rPr lang="en-US" sz="4800" b="1" dirty="0" err="1">
                    <a:solidFill>
                      <a:schemeClr val="tx1"/>
                    </a:solidFill>
                    <a:latin typeface="Kruti Dev 010" pitchFamily="2" charset="0"/>
                    <a:cs typeface="Times New Roman" panose="02020603050405020304" pitchFamily="18" charset="0"/>
                  </a:rPr>
                  <a:t>leku</a:t>
                </a:r>
                <a:r>
                  <a:rPr lang="en-US" sz="4800" b="1" dirty="0">
                    <a:solidFill>
                      <a:schemeClr val="tx1"/>
                    </a:solidFill>
                    <a:latin typeface="Kruti Dev 010" pitchFamily="2" charset="0"/>
                    <a:cs typeface="Times New Roman" panose="02020603050405020304" pitchFamily="18" charset="0"/>
                  </a:rPr>
                  <a:t> </a:t>
                </a:r>
                <a:r>
                  <a:rPr lang="en-US" sz="4800" b="1" dirty="0" err="1">
                    <a:solidFill>
                      <a:schemeClr val="tx1"/>
                    </a:solidFill>
                    <a:latin typeface="Kruti Dev 010" pitchFamily="2" charset="0"/>
                    <a:cs typeface="Times New Roman" panose="02020603050405020304" pitchFamily="18" charset="0"/>
                  </a:rPr>
                  <a:t>gks</a:t>
                </a:r>
                <a:r>
                  <a:rPr lang="en-US" sz="4800" b="1" dirty="0">
                    <a:solidFill>
                      <a:schemeClr val="tx1"/>
                    </a:solidFill>
                    <a:latin typeface="Kruti Dev 010" pitchFamily="2" charset="0"/>
                    <a:cs typeface="Times New Roman" panose="02020603050405020304" pitchFamily="18" charset="0"/>
                  </a:rPr>
                  <a:t> </a:t>
                </a:r>
                <a:r>
                  <a:rPr lang="en-US" sz="4800" b="1" dirty="0" err="1">
                    <a:solidFill>
                      <a:schemeClr val="tx1"/>
                    </a:solidFill>
                    <a:latin typeface="Kruti Dev 010" pitchFamily="2" charset="0"/>
                    <a:cs typeface="Times New Roman" panose="02020603050405020304" pitchFamily="18" charset="0"/>
                  </a:rPr>
                  <a:t>tkrk</a:t>
                </a:r>
                <a:r>
                  <a:rPr lang="en-US" sz="4800" b="1" dirty="0">
                    <a:solidFill>
                      <a:schemeClr val="tx1"/>
                    </a:solidFill>
                    <a:latin typeface="Kruti Dev 010" pitchFamily="2" charset="0"/>
                    <a:cs typeface="Times New Roman" panose="02020603050405020304" pitchFamily="18" charset="0"/>
                  </a:rPr>
                  <a:t> </a:t>
                </a:r>
                <a:r>
                  <a:rPr lang="en-US" sz="4800" b="1" dirty="0" err="1">
                    <a:solidFill>
                      <a:schemeClr val="tx1"/>
                    </a:solidFill>
                    <a:latin typeface="Kruti Dev 010" pitchFamily="2" charset="0"/>
                    <a:cs typeface="Times New Roman" panose="02020603050405020304" pitchFamily="18" charset="0"/>
                  </a:rPr>
                  <a:t>gS</a:t>
                </a:r>
                <a:r>
                  <a:rPr lang="en-US" sz="4800" b="1" dirty="0">
                    <a:solidFill>
                      <a:schemeClr val="tx1"/>
                    </a:solidFill>
                    <a:latin typeface="Kruti Dev 010" pitchFamily="2" charset="0"/>
                    <a:cs typeface="Times New Roman" panose="02020603050405020304" pitchFamily="18" charset="0"/>
                  </a:rPr>
                  <a:t>\</a:t>
                </a:r>
              </a:p>
              <a:p>
                <a:r>
                  <a:rPr lang="en-IN" sz="4800" b="1" dirty="0">
                    <a:solidFill>
                      <a:schemeClr val="tx1"/>
                    </a:solidFill>
                    <a:latin typeface="Times New Roman" panose="02020603050405020304" pitchFamily="18" charset="0"/>
                    <a:cs typeface="Times New Roman" panose="02020603050405020304" pitchFamily="18" charset="0"/>
                  </a:rPr>
                  <a:t>At what temperature do centigrade and Fahrenheit scale have the same value?</a:t>
                </a:r>
              </a:p>
              <a:p>
                <a:pPr algn="just"/>
                <a:r>
                  <a:rPr lang="en-US" sz="4800" b="1" dirty="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r>
                      <a:rPr lang="en-US" sz="4800" b="1" i="1">
                        <a:solidFill>
                          <a:schemeClr val="tx1"/>
                        </a:solidFill>
                        <a:latin typeface="Cambria Math"/>
                        <a:ea typeface="Cambria Math"/>
                        <a:cs typeface="Times New Roman" panose="02020603050405020304" pitchFamily="18" charset="0"/>
                      </a:rPr>
                      <m:t>±</m:t>
                    </m:r>
                    <m:sSup>
                      <m:sSupPr>
                        <m:ctrlPr>
                          <a:rPr lang="en-US" sz="4800" b="1" i="1">
                            <a:solidFill>
                              <a:schemeClr val="tx1"/>
                            </a:solidFill>
                            <a:latin typeface="Cambria Math" panose="02040503050406030204" pitchFamily="18" charset="0"/>
                            <a:cs typeface="Times New Roman" panose="02020603050405020304" pitchFamily="18" charset="0"/>
                          </a:rPr>
                        </m:ctrlPr>
                      </m:sSupPr>
                      <m:e>
                        <m:r>
                          <a:rPr lang="en-US" sz="4800" b="1" i="1">
                            <a:solidFill>
                              <a:schemeClr val="tx1"/>
                            </a:solidFill>
                            <a:latin typeface="Cambria Math"/>
                            <a:cs typeface="Times New Roman" panose="02020603050405020304" pitchFamily="18" charset="0"/>
                          </a:rPr>
                          <m:t>𝟒</m:t>
                        </m:r>
                        <m:r>
                          <a:rPr lang="en-US" sz="4800" b="1" i="1" smtClean="0">
                            <a:solidFill>
                              <a:schemeClr val="tx1"/>
                            </a:solidFill>
                            <a:latin typeface="Cambria Math" panose="02040503050406030204" pitchFamily="18" charset="0"/>
                            <a:cs typeface="Times New Roman" panose="02020603050405020304" pitchFamily="18" charset="0"/>
                          </a:rPr>
                          <m:t>𝟎</m:t>
                        </m:r>
                      </m:e>
                      <m:sup>
                        <m:r>
                          <a:rPr lang="en-US" sz="4800" b="1" i="1">
                            <a:solidFill>
                              <a:schemeClr val="tx1"/>
                            </a:solidFill>
                            <a:latin typeface="Cambria Math"/>
                            <a:cs typeface="Times New Roman" panose="02020603050405020304" pitchFamily="18" charset="0"/>
                          </a:rPr>
                          <m:t>°</m:t>
                        </m:r>
                      </m:sup>
                    </m:sSup>
                  </m:oMath>
                </a14:m>
                <a:r>
                  <a:rPr lang="en-US" sz="4800" b="1" dirty="0">
                    <a:solidFill>
                      <a:schemeClr val="tx1"/>
                    </a:solidFill>
                    <a:latin typeface="Times New Roman" panose="02020603050405020304" pitchFamily="18" charset="0"/>
                    <a:cs typeface="Times New Roman" panose="02020603050405020304" pitchFamily="18" charset="0"/>
                  </a:rPr>
                  <a:t>			(b) </a:t>
                </a:r>
                <a14:m>
                  <m:oMath xmlns:m="http://schemas.openxmlformats.org/officeDocument/2006/math">
                    <m:sSup>
                      <m:sSupPr>
                        <m:ctrlPr>
                          <a:rPr lang="en-US" sz="4800" b="1" i="1">
                            <a:solidFill>
                              <a:schemeClr val="tx1"/>
                            </a:solidFill>
                            <a:latin typeface="Cambria Math" panose="02040503050406030204" pitchFamily="18" charset="0"/>
                            <a:cs typeface="Times New Roman" panose="02020603050405020304" pitchFamily="18" charset="0"/>
                          </a:rPr>
                        </m:ctrlPr>
                      </m:sSupPr>
                      <m:e>
                        <m:r>
                          <a:rPr lang="en-US" sz="4800" b="1" i="1">
                            <a:solidFill>
                              <a:schemeClr val="tx1"/>
                            </a:solidFill>
                            <a:latin typeface="Cambria Math"/>
                            <a:cs typeface="Times New Roman" panose="02020603050405020304" pitchFamily="18" charset="0"/>
                          </a:rPr>
                          <m:t>−</m:t>
                        </m:r>
                        <m:r>
                          <a:rPr lang="en-US" sz="4800" b="1" i="1">
                            <a:solidFill>
                              <a:schemeClr val="tx1"/>
                            </a:solidFill>
                            <a:latin typeface="Cambria Math"/>
                            <a:cs typeface="Times New Roman" panose="02020603050405020304" pitchFamily="18" charset="0"/>
                          </a:rPr>
                          <m:t>𝟒𝟎</m:t>
                        </m:r>
                      </m:e>
                      <m:sup>
                        <m:r>
                          <a:rPr lang="en-US" sz="4800" b="1" i="1">
                            <a:solidFill>
                              <a:schemeClr val="tx1"/>
                            </a:solidFill>
                            <a:latin typeface="Cambria Math"/>
                            <a:cs typeface="Times New Roman" panose="02020603050405020304" pitchFamily="18" charset="0"/>
                          </a:rPr>
                          <m:t>°</m:t>
                        </m:r>
                      </m:sup>
                    </m:sSup>
                  </m:oMath>
                </a14:m>
                <a:endParaRPr lang="en-US" sz="4800" b="1" dirty="0">
                  <a:solidFill>
                    <a:schemeClr val="tx1"/>
                  </a:solidFill>
                  <a:latin typeface="Times New Roman" panose="02020603050405020304" pitchFamily="18" charset="0"/>
                  <a:cs typeface="Times New Roman" panose="02020603050405020304" pitchFamily="18" charset="0"/>
                </a:endParaRPr>
              </a:p>
              <a:p>
                <a:pPr algn="just"/>
                <a:r>
                  <a:rPr lang="en-US" sz="4800" b="1" dirty="0">
                    <a:solidFill>
                      <a:schemeClr val="tx1"/>
                    </a:solidFill>
                    <a:latin typeface="Times New Roman" panose="02020603050405020304" pitchFamily="18" charset="0"/>
                    <a:cs typeface="Times New Roman" panose="02020603050405020304" pitchFamily="18" charset="0"/>
                  </a:rPr>
                  <a:t>(c) </a:t>
                </a:r>
                <a14:m>
                  <m:oMath xmlns:m="http://schemas.openxmlformats.org/officeDocument/2006/math">
                    <m:r>
                      <a:rPr lang="en-US" sz="4800" b="1">
                        <a:solidFill>
                          <a:schemeClr val="tx1"/>
                        </a:solidFill>
                        <a:latin typeface="Cambria Math"/>
                        <a:cs typeface="Times New Roman" panose="02020603050405020304" pitchFamily="18" charset="0"/>
                      </a:rPr>
                      <m:t>−</m:t>
                    </m:r>
                    <m:r>
                      <a:rPr lang="en-US" sz="4800" b="1" i="1">
                        <a:solidFill>
                          <a:schemeClr val="tx1"/>
                        </a:solidFill>
                        <a:latin typeface="Cambria Math"/>
                        <a:cs typeface="Times New Roman" panose="02020603050405020304" pitchFamily="18" charset="0"/>
                      </a:rPr>
                      <m:t>𝟐𝟕</m:t>
                    </m:r>
                    <m:sSup>
                      <m:sSupPr>
                        <m:ctrlPr>
                          <a:rPr lang="en-US" sz="4800" b="1" i="1">
                            <a:solidFill>
                              <a:schemeClr val="tx1"/>
                            </a:solidFill>
                            <a:latin typeface="Cambria Math" panose="02040503050406030204" pitchFamily="18" charset="0"/>
                            <a:cs typeface="Times New Roman" panose="02020603050405020304" pitchFamily="18" charset="0"/>
                          </a:rPr>
                        </m:ctrlPr>
                      </m:sSupPr>
                      <m:e>
                        <m:r>
                          <a:rPr lang="en-US" sz="4800" b="1" i="1">
                            <a:solidFill>
                              <a:schemeClr val="tx1"/>
                            </a:solidFill>
                            <a:latin typeface="Cambria Math"/>
                            <a:cs typeface="Times New Roman" panose="02020603050405020304" pitchFamily="18" charset="0"/>
                          </a:rPr>
                          <m:t>𝟑</m:t>
                        </m:r>
                      </m:e>
                      <m:sup>
                        <m:r>
                          <a:rPr lang="en-US" sz="4800" b="1" i="1">
                            <a:solidFill>
                              <a:schemeClr val="tx1"/>
                            </a:solidFill>
                            <a:latin typeface="Cambria Math"/>
                            <a:cs typeface="Times New Roman" panose="02020603050405020304" pitchFamily="18" charset="0"/>
                          </a:rPr>
                          <m:t>°</m:t>
                        </m:r>
                      </m:sup>
                    </m:sSup>
                  </m:oMath>
                </a14:m>
                <a:r>
                  <a:rPr lang="en-US" sz="4800" b="1" dirty="0">
                    <a:solidFill>
                      <a:schemeClr val="tx1"/>
                    </a:solidFill>
                    <a:latin typeface="Times New Roman" panose="02020603050405020304" pitchFamily="18" charset="0"/>
                    <a:cs typeface="Times New Roman" panose="02020603050405020304" pitchFamily="18" charset="0"/>
                  </a:rPr>
                  <a:t>		(d) </a:t>
                </a:r>
                <a14:m>
                  <m:oMath xmlns:m="http://schemas.openxmlformats.org/officeDocument/2006/math">
                    <m:sSup>
                      <m:sSupPr>
                        <m:ctrlPr>
                          <a:rPr lang="en-US" sz="4800" b="1" i="1">
                            <a:solidFill>
                              <a:schemeClr val="tx1"/>
                            </a:solidFill>
                            <a:latin typeface="Cambria Math" panose="02040503050406030204" pitchFamily="18" charset="0"/>
                            <a:cs typeface="Times New Roman" panose="02020603050405020304" pitchFamily="18" charset="0"/>
                          </a:rPr>
                        </m:ctrlPr>
                      </m:sSupPr>
                      <m:e>
                        <m:r>
                          <a:rPr lang="en-US" sz="4800" b="1" i="1">
                            <a:solidFill>
                              <a:schemeClr val="tx1"/>
                            </a:solidFill>
                            <a:latin typeface="Cambria Math"/>
                            <a:cs typeface="Times New Roman" panose="02020603050405020304" pitchFamily="18" charset="0"/>
                          </a:rPr>
                          <m:t>𝟎</m:t>
                        </m:r>
                      </m:e>
                      <m:sup>
                        <m:r>
                          <a:rPr lang="en-US" sz="4800" b="1" i="1">
                            <a:solidFill>
                              <a:schemeClr val="tx1"/>
                            </a:solidFill>
                            <a:latin typeface="Cambria Math"/>
                            <a:cs typeface="Times New Roman" panose="02020603050405020304" pitchFamily="18" charset="0"/>
                          </a:rPr>
                          <m:t>°</m:t>
                        </m:r>
                      </m:sup>
                    </m:sSup>
                  </m:oMath>
                </a14:m>
                <a:endParaRPr lang="en-US" sz="48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88203" y="808839"/>
                <a:ext cx="11405320" cy="4557786"/>
              </a:xfrm>
              <a:prstGeom prst="rect">
                <a:avLst/>
              </a:prstGeom>
              <a:blipFill>
                <a:blip r:embed="rId2"/>
                <a:stretch>
                  <a:fillRect l="-2405" t="-2945" r="-2138" b="-6292"/>
                </a:stretch>
              </a:blipFill>
            </p:spPr>
            <p:txBody>
              <a:bodyPr/>
              <a:lstStyle/>
              <a:p>
                <a:r>
                  <a:rPr lang="en-US">
                    <a:noFill/>
                  </a:rPr>
                  <a:t> </a:t>
                </a:r>
              </a:p>
            </p:txBody>
          </p:sp>
        </mc:Fallback>
      </mc:AlternateContent>
    </p:spTree>
    <p:extLst>
      <p:ext uri="{BB962C8B-B14F-4D97-AF65-F5344CB8AC3E}">
        <p14:creationId xmlns:p14="http://schemas.microsoft.com/office/powerpoint/2010/main" val="3851191189"/>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479953" y="1102127"/>
            <a:ext cx="11405320" cy="3970318"/>
          </a:xfrm>
          <a:prstGeom prst="rect">
            <a:avLst/>
          </a:prstGeom>
          <a:noFill/>
        </p:spPr>
        <p:txBody>
          <a:bodyPr wrap="square" rtlCol="0">
            <a:spAutoFit/>
          </a:bodyPr>
          <a:lstStyle/>
          <a:p>
            <a:r>
              <a:rPr lang="en-US" sz="3600" b="1" dirty="0" err="1">
                <a:latin typeface="Kruti Dev 010" pitchFamily="2" charset="0"/>
                <a:cs typeface="Times New Roman" panose="02020603050405020304" pitchFamily="18" charset="0"/>
              </a:rPr>
              <a:t>Å’ek</a:t>
            </a:r>
            <a:r>
              <a:rPr lang="en-US" sz="3600" b="1" dirty="0">
                <a:latin typeface="Kruti Dev 010" pitchFamily="2" charset="0"/>
                <a:cs typeface="Times New Roman" panose="02020603050405020304" pitchFamily="18" charset="0"/>
              </a:rPr>
              <a:t> </a:t>
            </a:r>
            <a:r>
              <a:rPr lang="en-US" sz="3600" b="1" dirty="0" err="1">
                <a:latin typeface="Kruti Dev 010" pitchFamily="2" charset="0"/>
                <a:cs typeface="Times New Roman" panose="02020603050405020304" pitchFamily="18" charset="0"/>
              </a:rPr>
              <a:t>izokg</a:t>
            </a:r>
            <a:r>
              <a:rPr lang="en-US" sz="3600" b="1" dirty="0">
                <a:latin typeface="Kruti Dev 010" pitchFamily="2" charset="0"/>
                <a:cs typeface="Times New Roman" panose="02020603050405020304" pitchFamily="18" charset="0"/>
              </a:rPr>
              <a:t> </a:t>
            </a:r>
            <a:r>
              <a:rPr lang="en-US" sz="3600" b="1" dirty="0" err="1">
                <a:latin typeface="Kruti Dev 010" pitchFamily="2" charset="0"/>
                <a:cs typeface="Times New Roman" panose="02020603050405020304" pitchFamily="18" charset="0"/>
              </a:rPr>
              <a:t>fuEufYkf</a:t>
            </a:r>
            <a:r>
              <a:rPr lang="en-US" sz="3600" b="1" dirty="0">
                <a:latin typeface="Kruti Dev 010" pitchFamily="2" charset="0"/>
                <a:cs typeface="Times New Roman" panose="02020603050405020304" pitchFamily="18" charset="0"/>
              </a:rPr>
              <a:t>[</a:t>
            </a:r>
            <a:r>
              <a:rPr lang="en-US" sz="3600" b="1" dirty="0" err="1">
                <a:latin typeface="Kruti Dev 010" pitchFamily="2" charset="0"/>
                <a:cs typeface="Times New Roman" panose="02020603050405020304" pitchFamily="18" charset="0"/>
              </a:rPr>
              <a:t>kr</a:t>
            </a:r>
            <a:r>
              <a:rPr lang="en-US" sz="3600" b="1" dirty="0">
                <a:latin typeface="Kruti Dev 010" pitchFamily="2" charset="0"/>
                <a:cs typeface="Times New Roman" panose="02020603050405020304" pitchFamily="18" charset="0"/>
              </a:rPr>
              <a:t> </a:t>
            </a:r>
            <a:r>
              <a:rPr lang="en-US" sz="3600" b="1" dirty="0" err="1">
                <a:latin typeface="Kruti Dev 010" pitchFamily="2" charset="0"/>
                <a:cs typeface="Times New Roman" panose="02020603050405020304" pitchFamily="18" charset="0"/>
              </a:rPr>
              <a:t>esa</a:t>
            </a:r>
            <a:r>
              <a:rPr lang="en-US" sz="3600" b="1" dirty="0">
                <a:latin typeface="Kruti Dev 010" pitchFamily="2" charset="0"/>
                <a:cs typeface="Times New Roman" panose="02020603050405020304" pitchFamily="18" charset="0"/>
              </a:rPr>
              <a:t> ls </a:t>
            </a:r>
            <a:r>
              <a:rPr lang="en-US" sz="3600" b="1" dirty="0" err="1">
                <a:latin typeface="Kruti Dev 010" pitchFamily="2" charset="0"/>
                <a:cs typeface="Times New Roman" panose="02020603050405020304" pitchFamily="18" charset="0"/>
              </a:rPr>
              <a:t>fdlds</a:t>
            </a:r>
            <a:r>
              <a:rPr lang="en-US" sz="3600" b="1" dirty="0">
                <a:latin typeface="Kruti Dev 010" pitchFamily="2" charset="0"/>
                <a:cs typeface="Times New Roman" panose="02020603050405020304" pitchFamily="18" charset="0"/>
              </a:rPr>
              <a:t> </a:t>
            </a:r>
            <a:r>
              <a:rPr lang="en-US" sz="3600" b="1" dirty="0" err="1">
                <a:latin typeface="Kruti Dev 010" pitchFamily="2" charset="0"/>
                <a:cs typeface="Times New Roman" panose="02020603050405020304" pitchFamily="18" charset="0"/>
              </a:rPr>
              <a:t>varj</a:t>
            </a:r>
            <a:r>
              <a:rPr lang="en-US" sz="3600" b="1" dirty="0">
                <a:latin typeface="Kruti Dev 010" pitchFamily="2" charset="0"/>
                <a:cs typeface="Times New Roman" panose="02020603050405020304" pitchFamily="18" charset="0"/>
              </a:rPr>
              <a:t> dk </a:t>
            </a:r>
            <a:r>
              <a:rPr lang="en-US" sz="3600" b="1" dirty="0" err="1">
                <a:latin typeface="Kruti Dev 010" pitchFamily="2" charset="0"/>
                <a:cs typeface="Times New Roman" panose="02020603050405020304" pitchFamily="18" charset="0"/>
              </a:rPr>
              <a:t>ifj.kke</a:t>
            </a:r>
            <a:r>
              <a:rPr lang="en-US" sz="3600" b="1" dirty="0">
                <a:latin typeface="Kruti Dev 010" pitchFamily="2" charset="0"/>
                <a:cs typeface="Times New Roman" panose="02020603050405020304" pitchFamily="18" charset="0"/>
              </a:rPr>
              <a:t> </a:t>
            </a:r>
            <a:r>
              <a:rPr lang="en-US" sz="3600" b="1" dirty="0" err="1">
                <a:latin typeface="Kruti Dev 010" pitchFamily="2" charset="0"/>
                <a:cs typeface="Times New Roman" panose="02020603050405020304" pitchFamily="18" charset="0"/>
              </a:rPr>
              <a:t>gS</a:t>
            </a:r>
            <a:r>
              <a:rPr lang="en-US" sz="3600" b="1" dirty="0">
                <a:latin typeface="Kruti Dev 010" pitchFamily="2" charset="0"/>
                <a:cs typeface="Times New Roman" panose="02020603050405020304" pitchFamily="18" charset="0"/>
              </a:rPr>
              <a:t>\</a:t>
            </a:r>
            <a:endParaRPr lang="en-IN" sz="3600" b="1" dirty="0">
              <a:latin typeface="Kruti Dev 010" pitchFamily="2" charset="0"/>
              <a:cs typeface="Times New Roman" panose="02020603050405020304" pitchFamily="18" charset="0"/>
            </a:endParaRPr>
          </a:p>
          <a:p>
            <a:pPr algn="just"/>
            <a:r>
              <a:rPr lang="en-US" sz="3600" b="1" dirty="0">
                <a:latin typeface="Times New Roman" panose="02020603050405020304" pitchFamily="18" charset="0"/>
                <a:cs typeface="Times New Roman" panose="02020603050405020304" pitchFamily="18" charset="0"/>
              </a:rPr>
              <a:t>Heat flow is the result of difference of which of the following ?</a:t>
            </a:r>
            <a:endParaRPr lang="en-IN" sz="3600" b="1" dirty="0">
              <a:latin typeface="Times New Roman" panose="02020603050405020304" pitchFamily="18" charset="0"/>
              <a:cs typeface="Times New Roman" panose="02020603050405020304" pitchFamily="18" charset="0"/>
            </a:endParaRPr>
          </a:p>
          <a:p>
            <a:pPr marL="685783" indent="-685783" algn="just">
              <a:buAutoNum type="alphaLcParenBoth"/>
            </a:pPr>
            <a:r>
              <a:rPr lang="en-US" sz="3600" b="1" dirty="0">
                <a:latin typeface="Times New Roman" panose="02020603050405020304" pitchFamily="18" charset="0"/>
                <a:cs typeface="Times New Roman" panose="02020603050405020304" pitchFamily="18" charset="0"/>
              </a:rPr>
              <a:t>temperature  / </a:t>
            </a:r>
            <a:r>
              <a:rPr lang="en-US" sz="3600" b="1" dirty="0" err="1">
                <a:latin typeface="Kruti Dev 010" pitchFamily="2" charset="0"/>
                <a:cs typeface="Times New Roman" panose="02020603050405020304" pitchFamily="18" charset="0"/>
              </a:rPr>
              <a:t>rkieku</a:t>
            </a:r>
            <a:endParaRPr lang="en-US" sz="3600" b="1" dirty="0">
              <a:latin typeface="Cambria Math"/>
              <a:cs typeface="Times New Roman" panose="02020603050405020304" pitchFamily="18" charset="0"/>
            </a:endParaRPr>
          </a:p>
          <a:p>
            <a:pPr algn="just"/>
            <a:r>
              <a:rPr lang="en-US" sz="3600" b="1" dirty="0">
                <a:latin typeface="Times New Roman" panose="02020603050405020304" pitchFamily="18" charset="0"/>
                <a:cs typeface="Times New Roman" panose="02020603050405020304" pitchFamily="18" charset="0"/>
              </a:rPr>
              <a:t>(b) result / </a:t>
            </a:r>
            <a:r>
              <a:rPr lang="en-US" sz="3600" b="1" dirty="0" err="1">
                <a:latin typeface="Kruti Dev 010" pitchFamily="2" charset="0"/>
                <a:cs typeface="Times New Roman" panose="02020603050405020304" pitchFamily="18" charset="0"/>
              </a:rPr>
              <a:t>Ifj.kke</a:t>
            </a:r>
            <a:endParaRPr lang="en-US" sz="3600" b="1" dirty="0">
              <a:latin typeface="Cambria Math"/>
              <a:cs typeface="Times New Roman" panose="02020603050405020304" pitchFamily="18" charset="0"/>
            </a:endParaRPr>
          </a:p>
          <a:p>
            <a:pPr algn="just"/>
            <a:r>
              <a:rPr lang="en-US" sz="3600" b="1" dirty="0">
                <a:cs typeface="Times New Roman" panose="02020603050405020304" pitchFamily="18" charset="0"/>
              </a:rPr>
              <a:t>(c) </a:t>
            </a:r>
            <a:r>
              <a:rPr lang="en-US" sz="3600" b="1" dirty="0">
                <a:latin typeface="Times New Roman" panose="02020603050405020304" pitchFamily="18" charset="0"/>
                <a:cs typeface="Times New Roman" panose="02020603050405020304" pitchFamily="18" charset="0"/>
              </a:rPr>
              <a:t>Potential difference /</a:t>
            </a:r>
            <a:r>
              <a:rPr lang="en-US" sz="3600" b="1" dirty="0">
                <a:latin typeface="Kruti Dev 010" pitchFamily="2" charset="0"/>
                <a:cs typeface="Times New Roman" panose="02020603050405020304" pitchFamily="18" charset="0"/>
              </a:rPr>
              <a:t> </a:t>
            </a:r>
            <a:r>
              <a:rPr lang="en-US" sz="3600" b="1" dirty="0" err="1">
                <a:latin typeface="Kruti Dev 010" pitchFamily="2" charset="0"/>
                <a:cs typeface="Times New Roman" panose="02020603050405020304" pitchFamily="18" charset="0"/>
              </a:rPr>
              <a:t>foHkokraj</a:t>
            </a:r>
            <a:endParaRPr lang="en-US" sz="3600" b="1" dirty="0">
              <a:latin typeface="Cambria Math"/>
              <a:cs typeface="Times New Roman" panose="02020603050405020304" pitchFamily="18" charset="0"/>
            </a:endParaRPr>
          </a:p>
          <a:p>
            <a:pPr algn="just"/>
            <a:r>
              <a:rPr lang="en-US" sz="3600" b="1" dirty="0">
                <a:cs typeface="Times New Roman" panose="02020603050405020304" pitchFamily="18" charset="0"/>
              </a:rPr>
              <a:t>(d) </a:t>
            </a:r>
            <a:r>
              <a:rPr lang="en-US" sz="3600" b="1" dirty="0">
                <a:latin typeface="Times New Roman" panose="02020603050405020304" pitchFamily="18" charset="0"/>
                <a:cs typeface="Times New Roman" panose="02020603050405020304" pitchFamily="18" charset="0"/>
              </a:rPr>
              <a:t>density/</a:t>
            </a:r>
            <a:r>
              <a:rPr lang="en-US" sz="3600" b="1" dirty="0">
                <a:latin typeface="Kruti Dev 010" pitchFamily="2" charset="0"/>
                <a:cs typeface="Times New Roman" panose="02020603050405020304" pitchFamily="18" charset="0"/>
              </a:rPr>
              <a:t>?</a:t>
            </a:r>
            <a:r>
              <a:rPr lang="en-US" sz="3600" b="1" dirty="0" err="1">
                <a:latin typeface="Kruti Dev 010" pitchFamily="2" charset="0"/>
                <a:cs typeface="Times New Roman" panose="02020603050405020304" pitchFamily="18" charset="0"/>
              </a:rPr>
              <a:t>kUkRo</a:t>
            </a:r>
            <a:endParaRPr lang="en-US" sz="3600" b="1" dirty="0">
              <a:latin typeface="Cambria Math"/>
              <a:cs typeface="Times New Roman" panose="02020603050405020304" pitchFamily="18" charset="0"/>
            </a:endParaRPr>
          </a:p>
        </p:txBody>
      </p:sp>
    </p:spTree>
    <p:extLst>
      <p:ext uri="{BB962C8B-B14F-4D97-AF65-F5344CB8AC3E}">
        <p14:creationId xmlns:p14="http://schemas.microsoft.com/office/powerpoint/2010/main" val="2355570799"/>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495802" y="1051857"/>
                <a:ext cx="11405320" cy="4020588"/>
              </a:xfrm>
              <a:prstGeom prst="rect">
                <a:avLst/>
              </a:prstGeom>
              <a:noFill/>
            </p:spPr>
            <p:txBody>
              <a:bodyPr wrap="square" rtlCol="0">
                <a:spAutoFit/>
              </a:bodyPr>
              <a:lstStyle/>
              <a:p>
                <a:r>
                  <a:rPr lang="en-US" sz="3600" b="1" dirty="0">
                    <a:solidFill>
                      <a:schemeClr val="tx1"/>
                    </a:solidFill>
                    <a:latin typeface="Kruti Dev 010" pitchFamily="2" charset="0"/>
                    <a:cs typeface="Times New Roman" panose="02020603050405020304" pitchFamily="18" charset="0"/>
                  </a:rPr>
                  <a:t>1 </a:t>
                </a:r>
                <a:r>
                  <a:rPr lang="en-US" sz="3600" b="1" dirty="0" err="1">
                    <a:solidFill>
                      <a:schemeClr val="tx1"/>
                    </a:solidFill>
                    <a:latin typeface="Kruti Dev 010" pitchFamily="2" charset="0"/>
                    <a:cs typeface="Times New Roman" panose="02020603050405020304" pitchFamily="18" charset="0"/>
                  </a:rPr>
                  <a:t>dSyksjh</a:t>
                </a:r>
                <a:r>
                  <a:rPr lang="en-US" sz="3600" b="1" dirty="0">
                    <a:solidFill>
                      <a:schemeClr val="tx1"/>
                    </a:solidFill>
                    <a:latin typeface="Kruti Dev 010" pitchFamily="2" charset="0"/>
                    <a:cs typeface="Times New Roman" panose="02020603050405020304" pitchFamily="18" charset="0"/>
                  </a:rPr>
                  <a:t> ] 1 </a:t>
                </a:r>
                <a:r>
                  <a:rPr lang="en-US" sz="3600" b="1" dirty="0" err="1">
                    <a:solidFill>
                      <a:schemeClr val="tx1"/>
                    </a:solidFill>
                    <a:latin typeface="Kruti Dev 010" pitchFamily="2" charset="0"/>
                    <a:cs typeface="Times New Roman" panose="02020603050405020304" pitchFamily="18" charset="0"/>
                  </a:rPr>
                  <a:t>xzke</a:t>
                </a:r>
                <a:r>
                  <a:rPr lang="en-US" sz="3600" b="1" dirty="0">
                    <a:solidFill>
                      <a:schemeClr val="tx1"/>
                    </a:solidFill>
                    <a:latin typeface="Kruti Dev 010" pitchFamily="2" charset="0"/>
                    <a:cs typeface="Times New Roman" panose="02020603050405020304" pitchFamily="18" charset="0"/>
                  </a:rPr>
                  <a:t> t</a:t>
                </a:r>
                <a:r>
                  <a:rPr lang="en-US" sz="3600" b="1" dirty="0">
                    <a:latin typeface="Kruti Dev 010" pitchFamily="2" charset="0"/>
                    <a:cs typeface="Times New Roman" panose="02020603050405020304" pitchFamily="18" charset="0"/>
                  </a:rPr>
                  <a:t>y</a:t>
                </a:r>
                <a:r>
                  <a:rPr lang="en-US" sz="3600" b="1" dirty="0">
                    <a:solidFill>
                      <a:schemeClr val="tx1"/>
                    </a:solidFill>
                    <a:latin typeface="Kruti Dev 010" pitchFamily="2" charset="0"/>
                    <a:cs typeface="Times New Roman" panose="02020603050405020304" pitchFamily="18" charset="0"/>
                  </a:rPr>
                  <a:t> ds </a:t>
                </a:r>
                <a:r>
                  <a:rPr lang="en-US" sz="3600" b="1" dirty="0" err="1">
                    <a:solidFill>
                      <a:schemeClr val="tx1"/>
                    </a:solidFill>
                    <a:latin typeface="Kruti Dev 010" pitchFamily="2" charset="0"/>
                    <a:cs typeface="Times New Roman" panose="02020603050405020304" pitchFamily="18" charset="0"/>
                  </a:rPr>
                  <a:t>rkieku</a:t>
                </a:r>
                <a:r>
                  <a:rPr lang="en-US" sz="3600" b="1" dirty="0">
                    <a:solidFill>
                      <a:schemeClr val="tx1"/>
                    </a:solidFill>
                    <a:latin typeface="Kruti Dev 010" pitchFamily="2" charset="0"/>
                    <a:cs typeface="Times New Roman" panose="02020603050405020304" pitchFamily="18" charset="0"/>
                  </a:rPr>
                  <a:t> </a:t>
                </a:r>
                <a:r>
                  <a:rPr lang="en-US" sz="3600" b="1" dirty="0" err="1">
                    <a:solidFill>
                      <a:schemeClr val="tx1"/>
                    </a:solidFill>
                    <a:latin typeface="Kruti Dev 010" pitchFamily="2" charset="0"/>
                    <a:cs typeface="Times New Roman" panose="02020603050405020304" pitchFamily="18" charset="0"/>
                  </a:rPr>
                  <a:t>dks</a:t>
                </a:r>
                <a:r>
                  <a:rPr lang="en-US" sz="3600" b="1" dirty="0">
                    <a:solidFill>
                      <a:schemeClr val="tx1"/>
                    </a:solidFill>
                    <a:latin typeface="Kruti Dev 010" pitchFamily="2" charset="0"/>
                    <a:cs typeface="Times New Roman" panose="02020603050405020304" pitchFamily="18" charset="0"/>
                  </a:rPr>
                  <a:t> </a:t>
                </a:r>
                <a:r>
                  <a:rPr lang="en-US" sz="3600" b="1" dirty="0" err="1">
                    <a:solidFill>
                      <a:schemeClr val="tx1"/>
                    </a:solidFill>
                    <a:latin typeface="Kruti Dev 010" pitchFamily="2" charset="0"/>
                    <a:cs typeface="Times New Roman" panose="02020603050405020304" pitchFamily="18" charset="0"/>
                  </a:rPr>
                  <a:t>vuqekur</a:t>
                </a:r>
                <a:r>
                  <a:rPr lang="en-US" sz="3600" b="1" dirty="0">
                    <a:solidFill>
                      <a:schemeClr val="tx1"/>
                    </a:solidFill>
                    <a:latin typeface="Kruti Dev 010" pitchFamily="2" charset="0"/>
                    <a:cs typeface="Times New Roman" panose="02020603050405020304" pitchFamily="18" charset="0"/>
                  </a:rPr>
                  <a:t>% </a:t>
                </a:r>
                <a:r>
                  <a:rPr lang="en-US" sz="3600" b="1" dirty="0" err="1">
                    <a:solidFill>
                      <a:schemeClr val="tx1"/>
                    </a:solidFill>
                    <a:latin typeface="Kruti Dev 010" pitchFamily="2" charset="0"/>
                    <a:cs typeface="Times New Roman" panose="02020603050405020304" pitchFamily="18" charset="0"/>
                  </a:rPr>
                  <a:t>fdruk</a:t>
                </a:r>
                <a:r>
                  <a:rPr lang="en-US" sz="3600" b="1" dirty="0">
                    <a:solidFill>
                      <a:schemeClr val="tx1"/>
                    </a:solidFill>
                    <a:latin typeface="Kruti Dev 010" pitchFamily="2" charset="0"/>
                    <a:cs typeface="Times New Roman" panose="02020603050405020304" pitchFamily="18" charset="0"/>
                  </a:rPr>
                  <a:t> c&lt;+</a:t>
                </a:r>
                <a:r>
                  <a:rPr lang="en-US" sz="3600" b="1" dirty="0" err="1">
                    <a:solidFill>
                      <a:schemeClr val="tx1"/>
                    </a:solidFill>
                    <a:latin typeface="Kruti Dev 010" pitchFamily="2" charset="0"/>
                    <a:cs typeface="Times New Roman" panose="02020603050405020304" pitchFamily="18" charset="0"/>
                  </a:rPr>
                  <a:t>kus</a:t>
                </a:r>
                <a:r>
                  <a:rPr lang="en-US" sz="3600" b="1" dirty="0">
                    <a:solidFill>
                      <a:schemeClr val="tx1"/>
                    </a:solidFill>
                    <a:latin typeface="Kruti Dev 010" pitchFamily="2" charset="0"/>
                    <a:cs typeface="Times New Roman" panose="02020603050405020304" pitchFamily="18" charset="0"/>
                  </a:rPr>
                  <a:t> es </a:t>
                </a:r>
                <a:r>
                  <a:rPr lang="en-US" sz="3600" b="1" dirty="0" err="1">
                    <a:solidFill>
                      <a:schemeClr val="tx1"/>
                    </a:solidFill>
                    <a:latin typeface="Kruti Dev 010" pitchFamily="2" charset="0"/>
                    <a:cs typeface="Times New Roman" panose="02020603050405020304" pitchFamily="18" charset="0"/>
                  </a:rPr>
                  <a:t>leFkZ</a:t>
                </a:r>
                <a:r>
                  <a:rPr lang="en-US" sz="3600" b="1" dirty="0">
                    <a:solidFill>
                      <a:schemeClr val="tx1"/>
                    </a:solidFill>
                    <a:latin typeface="Kruti Dev 010" pitchFamily="2" charset="0"/>
                    <a:cs typeface="Times New Roman" panose="02020603050405020304" pitchFamily="18" charset="0"/>
                  </a:rPr>
                  <a:t> </a:t>
                </a:r>
                <a:r>
                  <a:rPr lang="en-US" sz="3600" b="1" dirty="0" err="1">
                    <a:solidFill>
                      <a:schemeClr val="tx1"/>
                    </a:solidFill>
                    <a:latin typeface="Kruti Dev 010" pitchFamily="2" charset="0"/>
                    <a:cs typeface="Times New Roman" panose="02020603050405020304" pitchFamily="18" charset="0"/>
                  </a:rPr>
                  <a:t>gS</a:t>
                </a:r>
                <a:r>
                  <a:rPr lang="en-US" sz="3600" b="1" dirty="0">
                    <a:solidFill>
                      <a:schemeClr val="tx1"/>
                    </a:solidFill>
                    <a:latin typeface="Kruti Dev 010" pitchFamily="2" charset="0"/>
                    <a:cs typeface="Times New Roman" panose="02020603050405020304" pitchFamily="18" charset="0"/>
                  </a:rPr>
                  <a:t>\</a:t>
                </a:r>
                <a:endParaRPr lang="en-IN" sz="3600" b="1" dirty="0">
                  <a:solidFill>
                    <a:schemeClr val="tx1"/>
                  </a:solidFill>
                  <a:latin typeface="Kruti Dev 010" pitchFamily="2" charset="0"/>
                  <a:cs typeface="Times New Roman" panose="02020603050405020304" pitchFamily="18" charset="0"/>
                </a:endParaRPr>
              </a:p>
              <a:p>
                <a:pPr algn="just"/>
                <a:r>
                  <a:rPr lang="en-US" sz="3600" b="1" dirty="0">
                    <a:solidFill>
                      <a:schemeClr val="tx1"/>
                    </a:solidFill>
                    <a:latin typeface="Times New Roman" panose="02020603050405020304" pitchFamily="18" charset="0"/>
                    <a:cs typeface="Times New Roman" panose="02020603050405020304" pitchFamily="18" charset="0"/>
                  </a:rPr>
                  <a:t>By what approximate is 1 calorie, 1 gram of water able to raise the temperature?</a:t>
                </a:r>
              </a:p>
              <a:p>
                <a:pPr marL="685783" indent="-685783" algn="just">
                  <a:buAutoNum type="alphaLcParenBoth"/>
                </a:pPr>
                <a:r>
                  <a:rPr lang="en-US" sz="3600" b="1" dirty="0">
                    <a:solidFill>
                      <a:schemeClr val="tx1"/>
                    </a:solidFill>
                    <a:cs typeface="Times New Roman" panose="02020603050405020304" pitchFamily="18" charset="0"/>
                  </a:rPr>
                  <a:t> </a:t>
                </a:r>
                <a14:m>
                  <m:oMath xmlns:m="http://schemas.openxmlformats.org/officeDocument/2006/math">
                    <m:sSup>
                      <m:sSupPr>
                        <m:ctrlPr>
                          <a:rPr lang="en-US" sz="3600" b="1" i="1">
                            <a:solidFill>
                              <a:schemeClr val="tx1"/>
                            </a:solidFill>
                            <a:latin typeface="Cambria Math" panose="02040503050406030204" pitchFamily="18" charset="0"/>
                            <a:cs typeface="Times New Roman" panose="02020603050405020304" pitchFamily="18" charset="0"/>
                          </a:rPr>
                        </m:ctrlPr>
                      </m:sSupPr>
                      <m:e>
                        <m:r>
                          <a:rPr lang="en-US" sz="3600" b="1" i="1">
                            <a:solidFill>
                              <a:schemeClr val="tx1"/>
                            </a:solidFill>
                            <a:latin typeface="Cambria Math"/>
                            <a:cs typeface="Times New Roman" panose="02020603050405020304" pitchFamily="18" charset="0"/>
                          </a:rPr>
                          <m:t>𝟏</m:t>
                        </m:r>
                      </m:e>
                      <m:sup>
                        <m:r>
                          <a:rPr lang="en-US" sz="3600" b="1" i="1">
                            <a:solidFill>
                              <a:schemeClr val="tx1"/>
                            </a:solidFill>
                            <a:latin typeface="Cambria Math"/>
                            <a:cs typeface="Times New Roman" panose="02020603050405020304" pitchFamily="18" charset="0"/>
                          </a:rPr>
                          <m:t>°</m:t>
                        </m:r>
                      </m:sup>
                    </m:sSup>
                  </m:oMath>
                </a14:m>
                <a:r>
                  <a:rPr lang="en-US" sz="3600" b="1" dirty="0">
                    <a:solidFill>
                      <a:schemeClr val="tx1"/>
                    </a:solidFill>
                    <a:latin typeface="Times New Roman" panose="02020603050405020304" pitchFamily="18" charset="0"/>
                    <a:cs typeface="Times New Roman" panose="02020603050405020304" pitchFamily="18" charset="0"/>
                  </a:rPr>
                  <a:t> centigrade 			</a:t>
                </a:r>
              </a:p>
              <a:p>
                <a:pPr algn="just"/>
                <a:r>
                  <a:rPr lang="en-US" sz="3600" b="1" dirty="0">
                    <a:solidFill>
                      <a:schemeClr val="tx1"/>
                    </a:solidFill>
                    <a:latin typeface="Times New Roman" panose="02020603050405020304" pitchFamily="18" charset="0"/>
                    <a:cs typeface="Times New Roman" panose="02020603050405020304" pitchFamily="18" charset="0"/>
                  </a:rPr>
                  <a:t>(b) </a:t>
                </a:r>
                <a14:m>
                  <m:oMath xmlns:m="http://schemas.openxmlformats.org/officeDocument/2006/math">
                    <m:sSup>
                      <m:sSupPr>
                        <m:ctrlPr>
                          <a:rPr lang="en-US" sz="3600" b="1" i="1">
                            <a:solidFill>
                              <a:schemeClr val="tx1"/>
                            </a:solidFill>
                            <a:latin typeface="Cambria Math" panose="02040503050406030204" pitchFamily="18" charset="0"/>
                            <a:cs typeface="Times New Roman" panose="02020603050405020304" pitchFamily="18" charset="0"/>
                          </a:rPr>
                        </m:ctrlPr>
                      </m:sSupPr>
                      <m:e>
                        <m:r>
                          <a:rPr lang="en-US" sz="3600" b="1" i="1">
                            <a:solidFill>
                              <a:schemeClr val="tx1"/>
                            </a:solidFill>
                            <a:latin typeface="Cambria Math"/>
                            <a:cs typeface="Times New Roman" panose="02020603050405020304" pitchFamily="18" charset="0"/>
                          </a:rPr>
                          <m:t> </m:t>
                        </m:r>
                        <m:r>
                          <a:rPr lang="en-US" sz="3600" b="1" i="1">
                            <a:solidFill>
                              <a:schemeClr val="tx1"/>
                            </a:solidFill>
                            <a:latin typeface="Cambria Math"/>
                            <a:cs typeface="Times New Roman" panose="02020603050405020304" pitchFamily="18" charset="0"/>
                          </a:rPr>
                          <m:t>𝟓</m:t>
                        </m:r>
                      </m:e>
                      <m:sup>
                        <m:r>
                          <a:rPr lang="en-US" sz="3600" b="1" i="1">
                            <a:solidFill>
                              <a:schemeClr val="tx1"/>
                            </a:solidFill>
                            <a:latin typeface="Cambria Math"/>
                            <a:cs typeface="Times New Roman" panose="02020603050405020304" pitchFamily="18" charset="0"/>
                          </a:rPr>
                          <m:t>°</m:t>
                        </m:r>
                      </m:sup>
                    </m:sSup>
                  </m:oMath>
                </a14:m>
                <a:r>
                  <a:rPr lang="en-US" sz="3600" b="1" dirty="0">
                    <a:solidFill>
                      <a:schemeClr val="tx1"/>
                    </a:solidFill>
                    <a:latin typeface="Times New Roman" panose="02020603050405020304" pitchFamily="18" charset="0"/>
                    <a:cs typeface="Times New Roman" panose="02020603050405020304" pitchFamily="18" charset="0"/>
                  </a:rPr>
                  <a:t> centigrade</a:t>
                </a:r>
              </a:p>
              <a:p>
                <a:pPr algn="just"/>
                <a:r>
                  <a:rPr lang="en-US" sz="3600" b="1" dirty="0">
                    <a:solidFill>
                      <a:schemeClr val="tx1"/>
                    </a:solidFill>
                    <a:latin typeface="Times New Roman" panose="02020603050405020304" pitchFamily="18" charset="0"/>
                    <a:cs typeface="Times New Roman" panose="02020603050405020304" pitchFamily="18" charset="0"/>
                  </a:rPr>
                  <a:t>(c) </a:t>
                </a:r>
                <a14:m>
                  <m:oMath xmlns:m="http://schemas.openxmlformats.org/officeDocument/2006/math">
                    <m:r>
                      <a:rPr lang="en-US" sz="3600" b="1" i="1">
                        <a:solidFill>
                          <a:schemeClr val="tx1"/>
                        </a:solidFill>
                        <a:latin typeface="Cambria Math"/>
                        <a:cs typeface="Times New Roman" panose="02020603050405020304" pitchFamily="18" charset="0"/>
                      </a:rPr>
                      <m:t>𝟏</m:t>
                    </m:r>
                    <m:sSup>
                      <m:sSupPr>
                        <m:ctrlPr>
                          <a:rPr lang="en-US" sz="3600" b="1" i="1">
                            <a:solidFill>
                              <a:schemeClr val="tx1"/>
                            </a:solidFill>
                            <a:latin typeface="Cambria Math" panose="02040503050406030204" pitchFamily="18" charset="0"/>
                            <a:cs typeface="Times New Roman" panose="02020603050405020304" pitchFamily="18" charset="0"/>
                          </a:rPr>
                        </m:ctrlPr>
                      </m:sSupPr>
                      <m:e>
                        <m:r>
                          <a:rPr lang="en-US" sz="3600" b="1" i="1">
                            <a:solidFill>
                              <a:schemeClr val="tx1"/>
                            </a:solidFill>
                            <a:latin typeface="Cambria Math"/>
                            <a:cs typeface="Times New Roman" panose="02020603050405020304" pitchFamily="18" charset="0"/>
                          </a:rPr>
                          <m:t>𝟎</m:t>
                        </m:r>
                      </m:e>
                      <m:sup>
                        <m:r>
                          <a:rPr lang="en-US" sz="3600" b="1" i="1">
                            <a:solidFill>
                              <a:schemeClr val="tx1"/>
                            </a:solidFill>
                            <a:latin typeface="Cambria Math"/>
                            <a:cs typeface="Times New Roman" panose="02020603050405020304" pitchFamily="18" charset="0"/>
                          </a:rPr>
                          <m:t>°</m:t>
                        </m:r>
                      </m:sup>
                    </m:sSup>
                    <m:r>
                      <a:rPr lang="en-US" sz="3600" b="1" i="1">
                        <a:solidFill>
                          <a:schemeClr val="tx1"/>
                        </a:solidFill>
                        <a:latin typeface="Cambria Math"/>
                        <a:cs typeface="Times New Roman" panose="02020603050405020304" pitchFamily="18" charset="0"/>
                      </a:rPr>
                      <m:t> </m:t>
                    </m:r>
                  </m:oMath>
                </a14:m>
                <a:r>
                  <a:rPr lang="en-US" sz="3600" b="1" dirty="0">
                    <a:solidFill>
                      <a:schemeClr val="tx1"/>
                    </a:solidFill>
                    <a:latin typeface="Times New Roman" panose="02020603050405020304" pitchFamily="18" charset="0"/>
                    <a:cs typeface="Times New Roman" panose="02020603050405020304" pitchFamily="18" charset="0"/>
                  </a:rPr>
                  <a:t>centigrade</a:t>
                </a:r>
              </a:p>
              <a:p>
                <a:pPr algn="just"/>
                <a:r>
                  <a:rPr lang="en-US" sz="3600" b="1" dirty="0">
                    <a:solidFill>
                      <a:schemeClr val="tx1"/>
                    </a:solidFill>
                    <a:latin typeface="Times New Roman" panose="02020603050405020304" pitchFamily="18" charset="0"/>
                    <a:cs typeface="Times New Roman" panose="02020603050405020304" pitchFamily="18" charset="0"/>
                  </a:rPr>
                  <a:t>(d) </a:t>
                </a:r>
                <a14:m>
                  <m:oMath xmlns:m="http://schemas.openxmlformats.org/officeDocument/2006/math">
                    <m:sSup>
                      <m:sSupPr>
                        <m:ctrlPr>
                          <a:rPr lang="en-US" sz="3600" b="1" i="1">
                            <a:solidFill>
                              <a:schemeClr val="tx1"/>
                            </a:solidFill>
                            <a:latin typeface="Cambria Math" panose="02040503050406030204" pitchFamily="18" charset="0"/>
                            <a:cs typeface="Times New Roman" panose="02020603050405020304" pitchFamily="18" charset="0"/>
                          </a:rPr>
                        </m:ctrlPr>
                      </m:sSupPr>
                      <m:e>
                        <m:r>
                          <a:rPr lang="en-US" sz="3600" b="1" i="1">
                            <a:solidFill>
                              <a:schemeClr val="tx1"/>
                            </a:solidFill>
                            <a:latin typeface="Cambria Math"/>
                            <a:cs typeface="Times New Roman" panose="02020603050405020304" pitchFamily="18" charset="0"/>
                          </a:rPr>
                          <m:t>𝟐𝟎</m:t>
                        </m:r>
                      </m:e>
                      <m:sup>
                        <m:r>
                          <a:rPr lang="en-US" sz="3600" b="1" i="1">
                            <a:solidFill>
                              <a:schemeClr val="tx1"/>
                            </a:solidFill>
                            <a:latin typeface="Cambria Math"/>
                            <a:cs typeface="Times New Roman" panose="02020603050405020304" pitchFamily="18" charset="0"/>
                          </a:rPr>
                          <m:t>° </m:t>
                        </m:r>
                      </m:sup>
                    </m:sSup>
                  </m:oMath>
                </a14:m>
                <a:r>
                  <a:rPr lang="en-US" sz="3600" b="1" dirty="0">
                    <a:solidFill>
                      <a:schemeClr val="tx1"/>
                    </a:solidFill>
                    <a:latin typeface="Times New Roman" panose="02020603050405020304" pitchFamily="18" charset="0"/>
                    <a:cs typeface="Times New Roman" panose="02020603050405020304" pitchFamily="18" charset="0"/>
                  </a:rPr>
                  <a:t>centigrade</a:t>
                </a:r>
              </a:p>
            </p:txBody>
          </p:sp>
        </mc:Choice>
        <mc:Fallback xmlns="">
          <p:sp>
            <p:nvSpPr>
              <p:cNvPr id="7" name="TextBox 6"/>
              <p:cNvSpPr txBox="1">
                <a:spLocks noRot="1" noChangeAspect="1" noMove="1" noResize="1" noEditPoints="1" noAdjustHandles="1" noChangeArrowheads="1" noChangeShapeType="1" noTextEdit="1"/>
              </p:cNvSpPr>
              <p:nvPr/>
            </p:nvSpPr>
            <p:spPr>
              <a:xfrm>
                <a:off x="495802" y="1051857"/>
                <a:ext cx="11405320" cy="4020588"/>
              </a:xfrm>
              <a:prstGeom prst="rect">
                <a:avLst/>
              </a:prstGeom>
              <a:blipFill>
                <a:blip r:embed="rId2"/>
                <a:stretch>
                  <a:fillRect l="-1657" t="-2276" r="-1657" b="-4856"/>
                </a:stretch>
              </a:blipFill>
            </p:spPr>
            <p:txBody>
              <a:bodyPr/>
              <a:lstStyle/>
              <a:p>
                <a:r>
                  <a:rPr lang="en-US">
                    <a:noFill/>
                  </a:rPr>
                  <a:t> </a:t>
                </a:r>
              </a:p>
            </p:txBody>
          </p:sp>
        </mc:Fallback>
      </mc:AlternateContent>
    </p:spTree>
    <p:extLst>
      <p:ext uri="{BB962C8B-B14F-4D97-AF65-F5344CB8AC3E}">
        <p14:creationId xmlns:p14="http://schemas.microsoft.com/office/powerpoint/2010/main" val="3464759041"/>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495802" y="946323"/>
                <a:ext cx="11405320" cy="3841308"/>
              </a:xfrm>
              <a:prstGeom prst="rect">
                <a:avLst/>
              </a:prstGeom>
              <a:noFill/>
            </p:spPr>
            <p:txBody>
              <a:bodyPr wrap="square" rtlCol="0">
                <a:spAutoFit/>
              </a:bodyPr>
              <a:lstStyle/>
              <a:p>
                <a:r>
                  <a:rPr lang="en-US" sz="4000" b="1" dirty="0">
                    <a:solidFill>
                      <a:schemeClr val="tx1"/>
                    </a:solidFill>
                    <a:latin typeface="Kruti Dev 010" pitchFamily="2" charset="0"/>
                    <a:cs typeface="Times New Roman" panose="02020603050405020304" pitchFamily="18" charset="0"/>
                  </a:rPr>
                  <a:t>QkjsugkbV </a:t>
                </a:r>
                <a:r>
                  <a:rPr lang="en-US" sz="4000" b="1" dirty="0" err="1">
                    <a:solidFill>
                      <a:schemeClr val="tx1"/>
                    </a:solidFill>
                    <a:latin typeface="Kruti Dev 010" pitchFamily="2" charset="0"/>
                    <a:cs typeface="Times New Roman" panose="02020603050405020304" pitchFamily="18" charset="0"/>
                  </a:rPr>
                  <a:t>iSekus</a:t>
                </a:r>
                <a:r>
                  <a:rPr lang="en-US" sz="4000" b="1" dirty="0">
                    <a:solidFill>
                      <a:schemeClr val="tx1"/>
                    </a:solidFill>
                    <a:latin typeface="Kruti Dev 010" pitchFamily="2" charset="0"/>
                    <a:cs typeface="Times New Roman" panose="02020603050405020304" pitchFamily="18" charset="0"/>
                  </a:rPr>
                  <a:t> </a:t>
                </a:r>
                <a:r>
                  <a:rPr lang="en-US" sz="4000" b="1" dirty="0" err="1">
                    <a:solidFill>
                      <a:schemeClr val="tx1"/>
                    </a:solidFill>
                    <a:latin typeface="Kruti Dev 010" pitchFamily="2" charset="0"/>
                    <a:cs typeface="Times New Roman" panose="02020603050405020304" pitchFamily="18" charset="0"/>
                  </a:rPr>
                  <a:t>ij</a:t>
                </a:r>
                <a:r>
                  <a:rPr lang="en-US" sz="4000" b="1" dirty="0">
                    <a:solidFill>
                      <a:schemeClr val="tx1"/>
                    </a:solidFill>
                    <a:latin typeface="Kruti Dev 010" pitchFamily="2" charset="0"/>
                    <a:cs typeface="Times New Roman" panose="02020603050405020304" pitchFamily="18" charset="0"/>
                  </a:rPr>
                  <a:t> </a:t>
                </a:r>
                <a14:m>
                  <m:oMath xmlns:m="http://schemas.openxmlformats.org/officeDocument/2006/math">
                    <m:r>
                      <a:rPr lang="en-US" sz="4000" b="1" i="1">
                        <a:solidFill>
                          <a:schemeClr val="tx1"/>
                        </a:solidFill>
                        <a:latin typeface="Cambria Math"/>
                        <a:cs typeface="Times New Roman" panose="02020603050405020304" pitchFamily="18" charset="0"/>
                      </a:rPr>
                      <m:t>𝟗𝟖</m:t>
                    </m:r>
                    <m:r>
                      <a:rPr lang="en-US" sz="4000" b="1" i="1">
                        <a:solidFill>
                          <a:schemeClr val="tx1"/>
                        </a:solidFill>
                        <a:latin typeface="Cambria Math"/>
                        <a:cs typeface="Times New Roman" panose="02020603050405020304" pitchFamily="18" charset="0"/>
                      </a:rPr>
                      <m:t>.</m:t>
                    </m:r>
                    <m:sSup>
                      <m:sSupPr>
                        <m:ctrlPr>
                          <a:rPr lang="en-US" sz="4000" b="1" i="1">
                            <a:solidFill>
                              <a:schemeClr val="tx1"/>
                            </a:solidFill>
                            <a:latin typeface="Cambria Math" panose="02040503050406030204" pitchFamily="18" charset="0"/>
                            <a:cs typeface="Times New Roman" panose="02020603050405020304" pitchFamily="18" charset="0"/>
                          </a:rPr>
                        </m:ctrlPr>
                      </m:sSupPr>
                      <m:e>
                        <m:r>
                          <a:rPr lang="en-US" sz="4000" b="1" i="1">
                            <a:solidFill>
                              <a:schemeClr val="tx1"/>
                            </a:solidFill>
                            <a:latin typeface="Cambria Math"/>
                            <a:cs typeface="Times New Roman" panose="02020603050405020304" pitchFamily="18" charset="0"/>
                          </a:rPr>
                          <m:t>𝟔</m:t>
                        </m:r>
                      </m:e>
                      <m:sup>
                        <m:r>
                          <a:rPr lang="en-US" sz="4000" b="1" i="1">
                            <a:solidFill>
                              <a:schemeClr val="tx1"/>
                            </a:solidFill>
                            <a:latin typeface="Cambria Math"/>
                            <a:cs typeface="Times New Roman" panose="02020603050405020304" pitchFamily="18" charset="0"/>
                          </a:rPr>
                          <m:t>°</m:t>
                        </m:r>
                      </m:sup>
                    </m:sSup>
                    <m:r>
                      <a:rPr lang="en-US" sz="4000" b="1" i="1">
                        <a:solidFill>
                          <a:schemeClr val="tx1"/>
                        </a:solidFill>
                        <a:latin typeface="Cambria Math"/>
                        <a:cs typeface="Times New Roman" panose="02020603050405020304" pitchFamily="18" charset="0"/>
                      </a:rPr>
                      <m:t>𝑭</m:t>
                    </m:r>
                  </m:oMath>
                </a14:m>
                <a:r>
                  <a:rPr lang="en-IN" sz="4000" b="1" dirty="0">
                    <a:solidFill>
                      <a:schemeClr val="tx1"/>
                    </a:solidFill>
                    <a:latin typeface="Kruti Dev 010" pitchFamily="2" charset="0"/>
                    <a:cs typeface="Times New Roman" panose="02020603050405020304" pitchFamily="18" charset="0"/>
                  </a:rPr>
                  <a:t> </a:t>
                </a:r>
                <a:r>
                  <a:rPr lang="en-IN" sz="4000" b="1" dirty="0" err="1">
                    <a:solidFill>
                      <a:schemeClr val="tx1"/>
                    </a:solidFill>
                    <a:latin typeface="Kruti Dev 010" pitchFamily="2" charset="0"/>
                    <a:cs typeface="Times New Roman" panose="02020603050405020304" pitchFamily="18" charset="0"/>
                  </a:rPr>
                  <a:t>rkieku</a:t>
                </a:r>
                <a:r>
                  <a:rPr lang="en-IN" sz="4000" b="1" dirty="0">
                    <a:solidFill>
                      <a:schemeClr val="tx1"/>
                    </a:solidFill>
                    <a:latin typeface="Kruti Dev 010" pitchFamily="2" charset="0"/>
                    <a:cs typeface="Times New Roman" panose="02020603050405020304" pitchFamily="18" charset="0"/>
                  </a:rPr>
                  <a:t>  </a:t>
                </a:r>
                <a:r>
                  <a:rPr lang="en-IN" sz="4000" b="1" dirty="0" err="1">
                    <a:solidFill>
                      <a:schemeClr val="tx1"/>
                    </a:solidFill>
                    <a:latin typeface="Kruti Dev 010" pitchFamily="2" charset="0"/>
                    <a:cs typeface="Times New Roman" panose="02020603050405020304" pitchFamily="18" charset="0"/>
                  </a:rPr>
                  <a:t>lsfYl;l</a:t>
                </a:r>
                <a:r>
                  <a:rPr lang="en-IN" sz="4000" b="1" dirty="0">
                    <a:solidFill>
                      <a:schemeClr val="tx1"/>
                    </a:solidFill>
                    <a:latin typeface="Kruti Dev 010" pitchFamily="2" charset="0"/>
                    <a:cs typeface="Times New Roman" panose="02020603050405020304" pitchFamily="18" charset="0"/>
                  </a:rPr>
                  <a:t> </a:t>
                </a:r>
                <a:r>
                  <a:rPr lang="en-IN" sz="4000" b="1" dirty="0" err="1">
                    <a:solidFill>
                      <a:schemeClr val="tx1"/>
                    </a:solidFill>
                    <a:latin typeface="Kruti Dev 010" pitchFamily="2" charset="0"/>
                    <a:cs typeface="Times New Roman" panose="02020603050405020304" pitchFamily="18" charset="0"/>
                  </a:rPr>
                  <a:t>iSekus</a:t>
                </a:r>
                <a:r>
                  <a:rPr lang="en-IN" sz="4000" b="1" dirty="0">
                    <a:solidFill>
                      <a:schemeClr val="tx1"/>
                    </a:solidFill>
                    <a:latin typeface="Kruti Dev 010" pitchFamily="2" charset="0"/>
                    <a:cs typeface="Times New Roman" panose="02020603050405020304" pitchFamily="18" charset="0"/>
                  </a:rPr>
                  <a:t> </a:t>
                </a:r>
                <a:r>
                  <a:rPr lang="en-IN" sz="4000" b="1" dirty="0" err="1">
                    <a:solidFill>
                      <a:schemeClr val="tx1"/>
                    </a:solidFill>
                    <a:latin typeface="Kruti Dev 010" pitchFamily="2" charset="0"/>
                    <a:cs typeface="Times New Roman" panose="02020603050405020304" pitchFamily="18" charset="0"/>
                  </a:rPr>
                  <a:t>ij</a:t>
                </a:r>
                <a:r>
                  <a:rPr lang="en-IN" sz="4000" b="1" dirty="0">
                    <a:solidFill>
                      <a:schemeClr val="tx1"/>
                    </a:solidFill>
                    <a:latin typeface="Kruti Dev 010" pitchFamily="2" charset="0"/>
                    <a:cs typeface="Times New Roman" panose="02020603050405020304" pitchFamily="18" charset="0"/>
                  </a:rPr>
                  <a:t> ----------</a:t>
                </a:r>
                <a:r>
                  <a:rPr lang="en-IN" sz="4000" b="1" dirty="0" err="1">
                    <a:solidFill>
                      <a:schemeClr val="tx1"/>
                    </a:solidFill>
                    <a:latin typeface="Kruti Dev 010" pitchFamily="2" charset="0"/>
                    <a:cs typeface="Times New Roman" panose="02020603050405020304" pitchFamily="18" charset="0"/>
                  </a:rPr>
                  <a:t>gksxkA</a:t>
                </a:r>
                <a:endParaRPr lang="en-IN" sz="4000" b="1" dirty="0">
                  <a:solidFill>
                    <a:schemeClr val="tx1"/>
                  </a:solidFill>
                  <a:latin typeface="Kruti Dev 010" pitchFamily="2" charset="0"/>
                  <a:cs typeface="Times New Roman" panose="02020603050405020304" pitchFamily="18" charset="0"/>
                </a:endParaRPr>
              </a:p>
              <a:p>
                <a:r>
                  <a:rPr lang="en-US" sz="4000" b="1" dirty="0">
                    <a:solidFill>
                      <a:schemeClr val="tx1"/>
                    </a:solidFill>
                    <a:latin typeface="Times New Roman" panose="02020603050405020304" pitchFamily="18" charset="0"/>
                    <a:cs typeface="Times New Roman" panose="02020603050405020304" pitchFamily="18" charset="0"/>
                  </a:rPr>
                  <a:t>The temperature of </a:t>
                </a:r>
                <a14:m>
                  <m:oMath xmlns:m="http://schemas.openxmlformats.org/officeDocument/2006/math">
                    <m:r>
                      <a:rPr lang="en-US" sz="4000" b="1" i="1">
                        <a:solidFill>
                          <a:schemeClr val="tx1"/>
                        </a:solidFill>
                        <a:latin typeface="Cambria Math"/>
                        <a:cs typeface="Times New Roman" panose="02020603050405020304" pitchFamily="18" charset="0"/>
                      </a:rPr>
                      <m:t>𝟗𝟖</m:t>
                    </m:r>
                    <m:r>
                      <a:rPr lang="en-US" sz="4000" b="1" i="1">
                        <a:solidFill>
                          <a:schemeClr val="tx1"/>
                        </a:solidFill>
                        <a:latin typeface="Cambria Math"/>
                        <a:cs typeface="Times New Roman" panose="02020603050405020304" pitchFamily="18" charset="0"/>
                      </a:rPr>
                      <m:t>.</m:t>
                    </m:r>
                    <m:sSup>
                      <m:sSupPr>
                        <m:ctrlPr>
                          <a:rPr lang="en-US" sz="4000" b="1" i="1">
                            <a:solidFill>
                              <a:schemeClr val="tx1"/>
                            </a:solidFill>
                            <a:latin typeface="Cambria Math" panose="02040503050406030204" pitchFamily="18" charset="0"/>
                            <a:cs typeface="Times New Roman" panose="02020603050405020304" pitchFamily="18" charset="0"/>
                          </a:rPr>
                        </m:ctrlPr>
                      </m:sSupPr>
                      <m:e>
                        <m:r>
                          <a:rPr lang="en-US" sz="4000" b="1" i="1">
                            <a:solidFill>
                              <a:schemeClr val="tx1"/>
                            </a:solidFill>
                            <a:latin typeface="Cambria Math"/>
                            <a:cs typeface="Times New Roman" panose="02020603050405020304" pitchFamily="18" charset="0"/>
                          </a:rPr>
                          <m:t>𝟔</m:t>
                        </m:r>
                      </m:e>
                      <m:sup>
                        <m:r>
                          <a:rPr lang="en-US" sz="4000" b="1" i="1">
                            <a:solidFill>
                              <a:schemeClr val="tx1"/>
                            </a:solidFill>
                            <a:latin typeface="Cambria Math"/>
                            <a:cs typeface="Times New Roman" panose="02020603050405020304" pitchFamily="18" charset="0"/>
                          </a:rPr>
                          <m:t>°</m:t>
                        </m:r>
                      </m:sup>
                    </m:sSup>
                    <m:r>
                      <a:rPr lang="en-US" sz="4000" b="1" i="1">
                        <a:solidFill>
                          <a:schemeClr val="tx1"/>
                        </a:solidFill>
                        <a:latin typeface="Cambria Math"/>
                        <a:cs typeface="Times New Roman" panose="02020603050405020304" pitchFamily="18" charset="0"/>
                      </a:rPr>
                      <m:t>𝑭</m:t>
                    </m:r>
                  </m:oMath>
                </a14:m>
                <a:r>
                  <a:rPr lang="en-IN" sz="4000" b="1" dirty="0">
                    <a:solidFill>
                      <a:schemeClr val="tx1"/>
                    </a:solidFill>
                    <a:latin typeface="Kruti Dev 010" pitchFamily="2" charset="0"/>
                    <a:cs typeface="Times New Roman" panose="02020603050405020304" pitchFamily="18" charset="0"/>
                  </a:rPr>
                  <a:t> </a:t>
                </a:r>
                <a:r>
                  <a:rPr lang="en-US" sz="4000" b="1" dirty="0">
                    <a:solidFill>
                      <a:schemeClr val="tx1"/>
                    </a:solidFill>
                    <a:latin typeface="Times New Roman" panose="02020603050405020304" pitchFamily="18" charset="0"/>
                    <a:cs typeface="Times New Roman" panose="02020603050405020304" pitchFamily="18" charset="0"/>
                  </a:rPr>
                  <a:t>on the Fahrenheit scale on the Celsius scale will be </a:t>
                </a:r>
              </a:p>
              <a:p>
                <a:pPr algn="just"/>
                <a:r>
                  <a:rPr lang="en-US" sz="4000" b="1" dirty="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sSup>
                      <m:sSupPr>
                        <m:ctrlPr>
                          <a:rPr lang="en-US" sz="4000" b="1" i="1">
                            <a:solidFill>
                              <a:schemeClr val="tx1"/>
                            </a:solidFill>
                            <a:latin typeface="Cambria Math" panose="02040503050406030204" pitchFamily="18" charset="0"/>
                            <a:cs typeface="Times New Roman" panose="02020603050405020304" pitchFamily="18" charset="0"/>
                          </a:rPr>
                        </m:ctrlPr>
                      </m:sSupPr>
                      <m:e>
                        <m:r>
                          <a:rPr lang="en-US" sz="4000" b="1" i="1">
                            <a:solidFill>
                              <a:schemeClr val="tx1"/>
                            </a:solidFill>
                            <a:latin typeface="Cambria Math"/>
                            <a:cs typeface="Times New Roman" panose="02020603050405020304" pitchFamily="18" charset="0"/>
                          </a:rPr>
                          <m:t>𝟑𝟕</m:t>
                        </m:r>
                      </m:e>
                      <m:sup>
                        <m:r>
                          <a:rPr lang="en-US" sz="4000" b="1" i="1">
                            <a:solidFill>
                              <a:schemeClr val="tx1"/>
                            </a:solidFill>
                            <a:latin typeface="Cambria Math"/>
                            <a:cs typeface="Times New Roman" panose="02020603050405020304" pitchFamily="18" charset="0"/>
                          </a:rPr>
                          <m:t>°</m:t>
                        </m:r>
                      </m:sup>
                    </m:sSup>
                  </m:oMath>
                </a14:m>
                <a:r>
                  <a:rPr lang="en-US" sz="4000" b="1" dirty="0">
                    <a:solidFill>
                      <a:schemeClr val="tx1"/>
                    </a:solidFill>
                    <a:latin typeface="Times New Roman" panose="02020603050405020304" pitchFamily="18" charset="0"/>
                    <a:cs typeface="Times New Roman" panose="02020603050405020304" pitchFamily="18" charset="0"/>
                  </a:rPr>
                  <a:t>			(b) </a:t>
                </a:r>
                <a14:m>
                  <m:oMath xmlns:m="http://schemas.openxmlformats.org/officeDocument/2006/math">
                    <m:sSup>
                      <m:sSupPr>
                        <m:ctrlPr>
                          <a:rPr lang="en-US" sz="4000" b="1" i="1">
                            <a:solidFill>
                              <a:schemeClr val="tx1"/>
                            </a:solidFill>
                            <a:latin typeface="Cambria Math" panose="02040503050406030204" pitchFamily="18" charset="0"/>
                            <a:cs typeface="Times New Roman" panose="02020603050405020304" pitchFamily="18" charset="0"/>
                          </a:rPr>
                        </m:ctrlPr>
                      </m:sSupPr>
                      <m:e>
                        <m:r>
                          <a:rPr lang="en-US" sz="4000" b="1" i="1">
                            <a:solidFill>
                              <a:schemeClr val="tx1"/>
                            </a:solidFill>
                            <a:latin typeface="Cambria Math"/>
                            <a:cs typeface="Times New Roman" panose="02020603050405020304" pitchFamily="18" charset="0"/>
                          </a:rPr>
                          <m:t>𝟓𝟒</m:t>
                        </m:r>
                        <m:r>
                          <a:rPr lang="en-US" sz="4000" b="1" i="1">
                            <a:solidFill>
                              <a:schemeClr val="tx1"/>
                            </a:solidFill>
                            <a:latin typeface="Cambria Math"/>
                            <a:cs typeface="Times New Roman" panose="02020603050405020304" pitchFamily="18" charset="0"/>
                          </a:rPr>
                          <m:t>.</m:t>
                        </m:r>
                        <m:r>
                          <a:rPr lang="en-US" sz="4000" b="1" i="1">
                            <a:solidFill>
                              <a:schemeClr val="tx1"/>
                            </a:solidFill>
                            <a:latin typeface="Cambria Math"/>
                            <a:cs typeface="Times New Roman" panose="02020603050405020304" pitchFamily="18" charset="0"/>
                          </a:rPr>
                          <m:t>𝟕</m:t>
                        </m:r>
                      </m:e>
                      <m:sup>
                        <m:r>
                          <a:rPr lang="en-US" sz="4000" b="1" i="1">
                            <a:solidFill>
                              <a:schemeClr val="tx1"/>
                            </a:solidFill>
                            <a:latin typeface="Cambria Math"/>
                            <a:cs typeface="Times New Roman" panose="02020603050405020304" pitchFamily="18" charset="0"/>
                          </a:rPr>
                          <m:t>°</m:t>
                        </m:r>
                      </m:sup>
                    </m:sSup>
                  </m:oMath>
                </a14:m>
                <a:endParaRPr lang="en-US" sz="4000" b="1" dirty="0">
                  <a:solidFill>
                    <a:schemeClr val="tx1"/>
                  </a:solidFill>
                  <a:latin typeface="Times New Roman" panose="02020603050405020304" pitchFamily="18" charset="0"/>
                  <a:cs typeface="Times New Roman" panose="02020603050405020304" pitchFamily="18" charset="0"/>
                </a:endParaRPr>
              </a:p>
              <a:p>
                <a:pPr algn="just"/>
                <a:r>
                  <a:rPr lang="en-US" sz="4000" b="1" dirty="0">
                    <a:solidFill>
                      <a:schemeClr val="tx1"/>
                    </a:solidFill>
                    <a:latin typeface="Times New Roman" panose="02020603050405020304" pitchFamily="18" charset="0"/>
                    <a:cs typeface="Times New Roman" panose="02020603050405020304" pitchFamily="18" charset="0"/>
                  </a:rPr>
                  <a:t>(c) </a:t>
                </a:r>
                <a14:m>
                  <m:oMath xmlns:m="http://schemas.openxmlformats.org/officeDocument/2006/math">
                    <m:sSup>
                      <m:sSupPr>
                        <m:ctrlPr>
                          <a:rPr lang="en-US" sz="4000" b="1" i="1">
                            <a:solidFill>
                              <a:schemeClr val="tx1"/>
                            </a:solidFill>
                            <a:latin typeface="Cambria Math" panose="02040503050406030204" pitchFamily="18" charset="0"/>
                            <a:cs typeface="Times New Roman" panose="02020603050405020304" pitchFamily="18" charset="0"/>
                          </a:rPr>
                        </m:ctrlPr>
                      </m:sSupPr>
                      <m:e>
                        <m:r>
                          <a:rPr lang="en-US" sz="4000" b="1" i="1">
                            <a:solidFill>
                              <a:schemeClr val="tx1"/>
                            </a:solidFill>
                            <a:latin typeface="Cambria Math"/>
                            <a:cs typeface="Times New Roman" panose="02020603050405020304" pitchFamily="18" charset="0"/>
                          </a:rPr>
                          <m:t>𝟔𝟏</m:t>
                        </m:r>
                      </m:e>
                      <m:sup>
                        <m:r>
                          <a:rPr lang="en-US" sz="4000" b="1" i="1">
                            <a:solidFill>
                              <a:schemeClr val="tx1"/>
                            </a:solidFill>
                            <a:latin typeface="Cambria Math"/>
                            <a:cs typeface="Times New Roman" panose="02020603050405020304" pitchFamily="18" charset="0"/>
                          </a:rPr>
                          <m:t>°</m:t>
                        </m:r>
                      </m:sup>
                    </m:sSup>
                  </m:oMath>
                </a14:m>
                <a:r>
                  <a:rPr lang="en-US" sz="4000" b="1" dirty="0">
                    <a:solidFill>
                      <a:schemeClr val="tx1"/>
                    </a:solidFill>
                    <a:latin typeface="Times New Roman" panose="02020603050405020304" pitchFamily="18" charset="0"/>
                    <a:cs typeface="Times New Roman" panose="02020603050405020304" pitchFamily="18" charset="0"/>
                  </a:rPr>
                  <a:t>			(d) </a:t>
                </a:r>
                <a14:m>
                  <m:oMath xmlns:m="http://schemas.openxmlformats.org/officeDocument/2006/math">
                    <m:sSup>
                      <m:sSupPr>
                        <m:ctrlPr>
                          <a:rPr lang="en-US" sz="4000" b="1" i="1">
                            <a:solidFill>
                              <a:schemeClr val="tx1"/>
                            </a:solidFill>
                            <a:latin typeface="Cambria Math" panose="02040503050406030204" pitchFamily="18" charset="0"/>
                            <a:cs typeface="Times New Roman" panose="02020603050405020304" pitchFamily="18" charset="0"/>
                          </a:rPr>
                        </m:ctrlPr>
                      </m:sSupPr>
                      <m:e>
                        <m:r>
                          <a:rPr lang="en-US" sz="4000" b="1" i="1">
                            <a:solidFill>
                              <a:schemeClr val="tx1"/>
                            </a:solidFill>
                            <a:latin typeface="Cambria Math"/>
                            <a:cs typeface="Times New Roman" panose="02020603050405020304" pitchFamily="18" charset="0"/>
                          </a:rPr>
                          <m:t>𝟔𝟒</m:t>
                        </m:r>
                      </m:e>
                      <m:sup>
                        <m:r>
                          <a:rPr lang="en-US" sz="4000" b="1" i="1">
                            <a:solidFill>
                              <a:schemeClr val="tx1"/>
                            </a:solidFill>
                            <a:latin typeface="Cambria Math"/>
                            <a:cs typeface="Times New Roman" panose="02020603050405020304" pitchFamily="18" charset="0"/>
                          </a:rPr>
                          <m:t>°</m:t>
                        </m:r>
                      </m:sup>
                    </m:sSup>
                  </m:oMath>
                </a14:m>
                <a:endParaRPr lang="en-US" sz="40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95802" y="946323"/>
                <a:ext cx="11405320" cy="3841308"/>
              </a:xfrm>
              <a:prstGeom prst="rect">
                <a:avLst/>
              </a:prstGeom>
              <a:blipFill>
                <a:blip r:embed="rId3"/>
                <a:stretch>
                  <a:fillRect l="-1871" t="-2222" r="-2512" b="-6032"/>
                </a:stretch>
              </a:blipFill>
            </p:spPr>
            <p:txBody>
              <a:bodyPr/>
              <a:lstStyle/>
              <a:p>
                <a:r>
                  <a:rPr lang="en-US">
                    <a:noFill/>
                  </a:rPr>
                  <a:t> </a:t>
                </a:r>
              </a:p>
            </p:txBody>
          </p:sp>
        </mc:Fallback>
      </mc:AlternateContent>
    </p:spTree>
    <p:extLst>
      <p:ext uri="{BB962C8B-B14F-4D97-AF65-F5344CB8AC3E}">
        <p14:creationId xmlns:p14="http://schemas.microsoft.com/office/powerpoint/2010/main" val="3821064310"/>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491469" y="824219"/>
            <a:ext cx="11405320" cy="4401205"/>
          </a:xfrm>
          <a:prstGeom prst="rect">
            <a:avLst/>
          </a:prstGeom>
          <a:noFill/>
        </p:spPr>
        <p:txBody>
          <a:bodyPr wrap="square" rtlCol="0">
            <a:spAutoFit/>
          </a:bodyPr>
          <a:lstStyle/>
          <a:p>
            <a:r>
              <a:rPr lang="en-US" sz="4000" b="1" dirty="0" err="1">
                <a:latin typeface="Kruti Dev 010" pitchFamily="2" charset="0"/>
                <a:cs typeface="Times New Roman" panose="02020603050405020304" pitchFamily="18" charset="0"/>
              </a:rPr>
              <a:t>la?kUku</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D;k</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gS</a:t>
            </a:r>
            <a:r>
              <a:rPr lang="en-US" sz="4000" b="1" dirty="0">
                <a:latin typeface="Kruti Dev 010" pitchFamily="2" charset="0"/>
                <a:cs typeface="Times New Roman" panose="02020603050405020304" pitchFamily="18" charset="0"/>
              </a:rPr>
              <a:t>\</a:t>
            </a:r>
            <a:endParaRPr lang="en-IN" sz="4000" b="1" dirty="0">
              <a:latin typeface="Kruti Dev 010" pitchFamily="2" charset="0"/>
              <a:cs typeface="Times New Roman" panose="02020603050405020304" pitchFamily="18" charset="0"/>
            </a:endParaRPr>
          </a:p>
          <a:p>
            <a:pPr algn="just"/>
            <a:r>
              <a:rPr lang="en-US" sz="4000" b="1" dirty="0">
                <a:latin typeface="Times New Roman" panose="02020603050405020304" pitchFamily="18" charset="0"/>
                <a:cs typeface="Times New Roman" panose="02020603050405020304" pitchFamily="18" charset="0"/>
              </a:rPr>
              <a:t>What is </a:t>
            </a:r>
            <a:r>
              <a:rPr lang="en-US" sz="4000" b="1" dirty="0" err="1">
                <a:latin typeface="Times New Roman" panose="02020603050405020304" pitchFamily="18" charset="0"/>
                <a:cs typeface="Times New Roman" panose="02020603050405020304" pitchFamily="18" charset="0"/>
              </a:rPr>
              <a:t>condenstion</a:t>
            </a:r>
            <a:r>
              <a:rPr lang="en-US" sz="4000" b="1" dirty="0">
                <a:latin typeface="Times New Roman" panose="02020603050405020304" pitchFamily="18" charset="0"/>
                <a:cs typeface="Times New Roman" panose="02020603050405020304" pitchFamily="18" charset="0"/>
              </a:rPr>
              <a:t>?</a:t>
            </a:r>
          </a:p>
          <a:p>
            <a:pPr marL="609585" indent="-609585" algn="just">
              <a:buAutoNum type="alphaLcParenBoth"/>
            </a:pPr>
            <a:r>
              <a:rPr lang="en-US" sz="4000" b="1" dirty="0">
                <a:latin typeface="Times New Roman" panose="02020603050405020304" pitchFamily="18" charset="0"/>
                <a:cs typeface="Times New Roman" panose="02020603050405020304" pitchFamily="18" charset="0"/>
              </a:rPr>
              <a:t>converting heat energy into cold energy / </a:t>
            </a:r>
          </a:p>
          <a:p>
            <a:pPr algn="just"/>
            <a:r>
              <a:rPr lang="en-US" sz="4000" b="1" dirty="0" err="1">
                <a:latin typeface="Kruti Dev 010" pitchFamily="2" charset="0"/>
                <a:cs typeface="Times New Roman" panose="02020603050405020304" pitchFamily="18" charset="0"/>
              </a:rPr>
              <a:t>Å’ek</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ÅtkZ</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dks</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BaMk</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ÅtkZ</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esa</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ifjorZu</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djuk</a:t>
            </a:r>
            <a:r>
              <a:rPr lang="en-US" sz="4000" b="1" dirty="0">
                <a:latin typeface="Kruti Dev 010" pitchFamily="2" charset="0"/>
                <a:cs typeface="Times New Roman" panose="02020603050405020304" pitchFamily="18" charset="0"/>
              </a:rPr>
              <a:t> </a:t>
            </a:r>
            <a:endParaRPr lang="en-US" sz="4000" b="1" dirty="0">
              <a:latin typeface="Cambria Math"/>
              <a:cs typeface="Times New Roman" panose="02020603050405020304" pitchFamily="18" charset="0"/>
            </a:endParaRPr>
          </a:p>
          <a:p>
            <a:pPr algn="just"/>
            <a:r>
              <a:rPr lang="en-US" sz="4000" b="1" dirty="0">
                <a:latin typeface="Times New Roman" panose="02020603050405020304" pitchFamily="18" charset="0"/>
                <a:cs typeface="Times New Roman" panose="02020603050405020304" pitchFamily="18" charset="0"/>
              </a:rPr>
              <a:t>(b) Change of vapor into liquid/ </a:t>
            </a:r>
            <a:r>
              <a:rPr lang="en-US" sz="4000" b="1" dirty="0" err="1">
                <a:latin typeface="Kruti Dev 010" pitchFamily="2" charset="0"/>
                <a:cs typeface="Times New Roman" panose="02020603050405020304" pitchFamily="18" charset="0"/>
              </a:rPr>
              <a:t>ok’i</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dk</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nzo</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easa</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ifjorZu</a:t>
            </a:r>
            <a:endParaRPr lang="en-US" sz="4000" b="1" dirty="0">
              <a:latin typeface="Cambria Math"/>
              <a:cs typeface="Times New Roman" panose="02020603050405020304" pitchFamily="18" charset="0"/>
            </a:endParaRPr>
          </a:p>
          <a:p>
            <a:pPr algn="just"/>
            <a:r>
              <a:rPr lang="en-US" sz="4000" b="1" dirty="0">
                <a:latin typeface="Times New Roman" pitchFamily="18" charset="0"/>
                <a:cs typeface="Times New Roman" pitchFamily="18" charset="0"/>
              </a:rPr>
              <a:t>(c) Change of solid /</a:t>
            </a:r>
            <a:r>
              <a:rPr lang="en-US" sz="4000" b="1" dirty="0" err="1">
                <a:latin typeface="Kruti Dev 010" pitchFamily="2" charset="0"/>
                <a:cs typeface="Times New Roman" panose="02020603050405020304" pitchFamily="18" charset="0"/>
              </a:rPr>
              <a:t>Bksl</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dk</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ifjorZu</a:t>
            </a:r>
            <a:r>
              <a:rPr lang="en-US" sz="4000" b="1" dirty="0">
                <a:latin typeface="Kruti Dev 010" pitchFamily="2" charset="0"/>
                <a:cs typeface="Times New Roman" panose="02020603050405020304" pitchFamily="18" charset="0"/>
              </a:rPr>
              <a:t> </a:t>
            </a:r>
            <a:endParaRPr lang="en-US" sz="4000" b="1" dirty="0">
              <a:latin typeface="Cambria Math"/>
              <a:cs typeface="Times New Roman" panose="02020603050405020304" pitchFamily="18" charset="0"/>
            </a:endParaRPr>
          </a:p>
          <a:p>
            <a:pPr algn="just"/>
            <a:r>
              <a:rPr lang="en-US" sz="4000" b="1" dirty="0">
                <a:latin typeface="Times New Roman" pitchFamily="18" charset="0"/>
                <a:cs typeface="Times New Roman" pitchFamily="18" charset="0"/>
              </a:rPr>
              <a:t>(d)</a:t>
            </a:r>
            <a:r>
              <a:rPr lang="en-US" sz="4000" b="1" dirty="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Change of gas into liquid /</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xSl</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dk</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nzo</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easa</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ifjorZu</a:t>
            </a:r>
            <a:endParaRPr lang="en-US" sz="4000" b="1" dirty="0">
              <a:latin typeface="Cambria Math"/>
              <a:cs typeface="Times New Roman" panose="02020603050405020304" pitchFamily="18" charset="0"/>
            </a:endParaRPr>
          </a:p>
        </p:txBody>
      </p:sp>
    </p:spTree>
    <p:extLst>
      <p:ext uri="{BB962C8B-B14F-4D97-AF65-F5344CB8AC3E}">
        <p14:creationId xmlns:p14="http://schemas.microsoft.com/office/powerpoint/2010/main" val="65030018"/>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495802" y="894022"/>
            <a:ext cx="11405320" cy="4975273"/>
          </a:xfrm>
          <a:prstGeom prst="rect">
            <a:avLst/>
          </a:prstGeom>
          <a:noFill/>
        </p:spPr>
        <p:txBody>
          <a:bodyPr wrap="square" rtlCol="0">
            <a:spAutoFit/>
          </a:bodyPr>
          <a:lstStyle/>
          <a:p>
            <a:r>
              <a:rPr lang="en-US" sz="4533" b="1" dirty="0" err="1">
                <a:latin typeface="Kruti Dev 010" pitchFamily="2" charset="0"/>
                <a:cs typeface="Times New Roman" panose="02020603050405020304" pitchFamily="18" charset="0"/>
              </a:rPr>
              <a:t>ikuh</a:t>
            </a:r>
            <a:r>
              <a:rPr lang="en-US" sz="4533" b="1" dirty="0">
                <a:latin typeface="Kruti Dev 010" pitchFamily="2" charset="0"/>
                <a:cs typeface="Times New Roman" panose="02020603050405020304" pitchFamily="18" charset="0"/>
              </a:rPr>
              <a:t> dk </a:t>
            </a:r>
            <a:r>
              <a:rPr lang="en-US" sz="4533" b="1" dirty="0" err="1">
                <a:latin typeface="Kruti Dev 010" pitchFamily="2" charset="0"/>
                <a:cs typeface="Times New Roman" panose="02020603050405020304" pitchFamily="18" charset="0"/>
              </a:rPr>
              <a:t>ok’iksRltZu</a:t>
            </a:r>
            <a:r>
              <a:rPr lang="en-US" sz="4533" b="1" dirty="0">
                <a:latin typeface="Kruti Dev 010" pitchFamily="2" charset="0"/>
                <a:cs typeface="Times New Roman" panose="02020603050405020304" pitchFamily="18" charset="0"/>
              </a:rPr>
              <a:t> </a:t>
            </a:r>
            <a:r>
              <a:rPr lang="en-US" sz="4533" b="1" dirty="0" err="1">
                <a:latin typeface="Kruti Dev 010" pitchFamily="2" charset="0"/>
                <a:cs typeface="Times New Roman" panose="02020603050405020304" pitchFamily="18" charset="0"/>
              </a:rPr>
              <a:t>gSA</a:t>
            </a:r>
            <a:endParaRPr lang="en-IN" sz="4533" b="1" dirty="0">
              <a:latin typeface="Kruti Dev 010" pitchFamily="2" charset="0"/>
              <a:cs typeface="Times New Roman" panose="02020603050405020304" pitchFamily="18" charset="0"/>
            </a:endParaRPr>
          </a:p>
          <a:p>
            <a:pPr algn="just"/>
            <a:r>
              <a:rPr lang="en-US" sz="4533" b="1" dirty="0">
                <a:latin typeface="Times New Roman" panose="02020603050405020304" pitchFamily="18" charset="0"/>
                <a:cs typeface="Times New Roman" panose="02020603050405020304" pitchFamily="18" charset="0"/>
              </a:rPr>
              <a:t>Transpiration of water is </a:t>
            </a:r>
          </a:p>
          <a:p>
            <a:pPr marL="685783" indent="-685783" algn="just">
              <a:buAutoNum type="alphaLcParenBoth"/>
            </a:pPr>
            <a:r>
              <a:rPr lang="en-US" sz="4533" b="1" dirty="0">
                <a:latin typeface="Times New Roman" panose="02020603050405020304" pitchFamily="18" charset="0"/>
                <a:cs typeface="Times New Roman" panose="02020603050405020304" pitchFamily="18" charset="0"/>
              </a:rPr>
              <a:t>Exothermic change / </a:t>
            </a:r>
            <a:r>
              <a:rPr lang="en-US" sz="4533" b="1" dirty="0" err="1">
                <a:latin typeface="Kruti Dev 010" pitchFamily="2" charset="0"/>
                <a:cs typeface="Times New Roman" panose="02020603050405020304" pitchFamily="18" charset="0"/>
              </a:rPr>
              <a:t>Å’ekUeksPkh</a:t>
            </a:r>
            <a:r>
              <a:rPr lang="en-US" sz="4533" b="1" dirty="0">
                <a:latin typeface="Kruti Dev 010" pitchFamily="2" charset="0"/>
                <a:cs typeface="Times New Roman" panose="02020603050405020304" pitchFamily="18" charset="0"/>
              </a:rPr>
              <a:t> </a:t>
            </a:r>
            <a:r>
              <a:rPr lang="en-US" sz="4533" b="1" dirty="0" err="1">
                <a:latin typeface="Kruti Dev 010" pitchFamily="2" charset="0"/>
                <a:cs typeface="Times New Roman" panose="02020603050405020304" pitchFamily="18" charset="0"/>
              </a:rPr>
              <a:t>ifjorZu</a:t>
            </a:r>
            <a:endParaRPr lang="en-US" sz="4533" b="1" dirty="0">
              <a:latin typeface="Cambria Math"/>
              <a:cs typeface="Times New Roman" panose="02020603050405020304" pitchFamily="18" charset="0"/>
            </a:endParaRPr>
          </a:p>
          <a:p>
            <a:pPr algn="just"/>
            <a:r>
              <a:rPr lang="en-US" sz="4533" b="1" dirty="0">
                <a:latin typeface="Times New Roman" panose="02020603050405020304" pitchFamily="18" charset="0"/>
                <a:cs typeface="Times New Roman" panose="02020603050405020304" pitchFamily="18" charset="0"/>
              </a:rPr>
              <a:t>(b) Endothermic change  /</a:t>
            </a:r>
            <a:r>
              <a:rPr lang="en-US" sz="4533" b="1" dirty="0">
                <a:latin typeface="Kruti Dev 010" pitchFamily="2" charset="0"/>
                <a:cs typeface="Times New Roman" panose="02020603050405020304" pitchFamily="18" charset="0"/>
              </a:rPr>
              <a:t> </a:t>
            </a:r>
            <a:r>
              <a:rPr lang="en-US" sz="4533" b="1" dirty="0" err="1">
                <a:latin typeface="Kruti Dev 010" pitchFamily="2" charset="0"/>
                <a:cs typeface="Times New Roman" panose="02020603050405020304" pitchFamily="18" charset="0"/>
              </a:rPr>
              <a:t>Å’ek”kks’kh</a:t>
            </a:r>
            <a:r>
              <a:rPr lang="en-US" sz="4533" b="1" dirty="0">
                <a:latin typeface="Kruti Dev 010" pitchFamily="2" charset="0"/>
                <a:cs typeface="Times New Roman" panose="02020603050405020304" pitchFamily="18" charset="0"/>
              </a:rPr>
              <a:t> </a:t>
            </a:r>
            <a:r>
              <a:rPr lang="en-US" sz="4533" b="1" dirty="0" err="1">
                <a:latin typeface="Kruti Dev 010" pitchFamily="2" charset="0"/>
                <a:cs typeface="Times New Roman" panose="02020603050405020304" pitchFamily="18" charset="0"/>
              </a:rPr>
              <a:t>ifjorZu</a:t>
            </a:r>
            <a:endParaRPr lang="en-US" sz="4533" b="1" dirty="0">
              <a:latin typeface="Cambria Math"/>
              <a:cs typeface="Times New Roman" panose="02020603050405020304" pitchFamily="18" charset="0"/>
            </a:endParaRPr>
          </a:p>
          <a:p>
            <a:pPr algn="just"/>
            <a:r>
              <a:rPr lang="en-US" sz="4533" b="1" dirty="0">
                <a:latin typeface="Times New Roman" pitchFamily="18" charset="0"/>
                <a:cs typeface="Times New Roman" pitchFamily="18" charset="0"/>
              </a:rPr>
              <a:t>(c) there is not exchange of temperature / </a:t>
            </a:r>
            <a:r>
              <a:rPr lang="en-US" sz="4533" b="1" dirty="0" err="1">
                <a:latin typeface="Kruti Dev 010" pitchFamily="2" charset="0"/>
                <a:cs typeface="Times New Roman" panose="02020603050405020304" pitchFamily="18" charset="0"/>
              </a:rPr>
              <a:t>Rkkieku</a:t>
            </a:r>
            <a:r>
              <a:rPr lang="en-US" sz="4533" b="1" dirty="0">
                <a:latin typeface="Kruti Dev 010" pitchFamily="2" charset="0"/>
                <a:cs typeface="Times New Roman" panose="02020603050405020304" pitchFamily="18" charset="0"/>
              </a:rPr>
              <a:t> </a:t>
            </a:r>
            <a:r>
              <a:rPr lang="en-US" sz="4533" b="1" dirty="0" err="1">
                <a:latin typeface="Kruti Dev 010" pitchFamily="2" charset="0"/>
                <a:cs typeface="Times New Roman" panose="02020603050405020304" pitchFamily="18" charset="0"/>
              </a:rPr>
              <a:t>dk</a:t>
            </a:r>
            <a:r>
              <a:rPr lang="en-US" sz="4533" b="1" dirty="0">
                <a:latin typeface="Kruti Dev 010" pitchFamily="2" charset="0"/>
                <a:cs typeface="Times New Roman" panose="02020603050405020304" pitchFamily="18" charset="0"/>
              </a:rPr>
              <a:t> </a:t>
            </a:r>
            <a:r>
              <a:rPr lang="en-US" sz="4533" b="1" dirty="0" err="1">
                <a:latin typeface="Kruti Dev 010" pitchFamily="2" charset="0"/>
                <a:cs typeface="Times New Roman" panose="02020603050405020304" pitchFamily="18" charset="0"/>
              </a:rPr>
              <a:t>vknku&amp;iznku</a:t>
            </a:r>
            <a:r>
              <a:rPr lang="en-US" sz="4533" b="1" dirty="0">
                <a:latin typeface="Kruti Dev 010" pitchFamily="2" charset="0"/>
                <a:cs typeface="Times New Roman" panose="02020603050405020304" pitchFamily="18" charset="0"/>
              </a:rPr>
              <a:t> </a:t>
            </a:r>
            <a:r>
              <a:rPr lang="en-US" sz="4533" b="1" dirty="0" err="1">
                <a:latin typeface="Kruti Dev 010" pitchFamily="2" charset="0"/>
                <a:cs typeface="Times New Roman" panose="02020603050405020304" pitchFamily="18" charset="0"/>
              </a:rPr>
              <a:t>ugha</a:t>
            </a:r>
            <a:r>
              <a:rPr lang="en-US" sz="4533" b="1" dirty="0">
                <a:latin typeface="Kruti Dev 010" pitchFamily="2" charset="0"/>
                <a:cs typeface="Times New Roman" panose="02020603050405020304" pitchFamily="18" charset="0"/>
              </a:rPr>
              <a:t> </a:t>
            </a:r>
            <a:r>
              <a:rPr lang="en-US" sz="4533" b="1" dirty="0" err="1">
                <a:latin typeface="Kruti Dev 010" pitchFamily="2" charset="0"/>
                <a:cs typeface="Times New Roman" panose="02020603050405020304" pitchFamily="18" charset="0"/>
              </a:rPr>
              <a:t>gksrk</a:t>
            </a:r>
            <a:r>
              <a:rPr lang="en-US" sz="4533" b="1" dirty="0">
                <a:latin typeface="Kruti Dev 010" pitchFamily="2" charset="0"/>
                <a:cs typeface="Times New Roman" panose="02020603050405020304" pitchFamily="18" charset="0"/>
              </a:rPr>
              <a:t> </a:t>
            </a:r>
            <a:r>
              <a:rPr lang="en-US" sz="4533" b="1" dirty="0" err="1">
                <a:latin typeface="Kruti Dev 010" pitchFamily="2" charset="0"/>
                <a:cs typeface="Times New Roman" panose="02020603050405020304" pitchFamily="18" charset="0"/>
              </a:rPr>
              <a:t>gSA</a:t>
            </a:r>
            <a:endParaRPr lang="en-US" sz="4533" b="1" dirty="0">
              <a:latin typeface="Cambria Math"/>
              <a:cs typeface="Times New Roman" panose="02020603050405020304" pitchFamily="18" charset="0"/>
            </a:endParaRPr>
          </a:p>
          <a:p>
            <a:pPr algn="just"/>
            <a:r>
              <a:rPr lang="en-US" sz="4533" b="1" dirty="0">
                <a:cs typeface="Times New Roman" panose="02020603050405020304" pitchFamily="18" charset="0"/>
              </a:rPr>
              <a:t>(d) </a:t>
            </a:r>
            <a:r>
              <a:rPr lang="en-US" sz="4533" b="1" dirty="0">
                <a:latin typeface="Times New Roman" panose="02020603050405020304" pitchFamily="18" charset="0"/>
                <a:cs typeface="Times New Roman" panose="02020603050405020304" pitchFamily="18" charset="0"/>
              </a:rPr>
              <a:t>None of these / </a:t>
            </a:r>
            <a:r>
              <a:rPr lang="en-US" sz="4533" b="1" dirty="0" err="1">
                <a:latin typeface="Kruti Dev 010" pitchFamily="2" charset="0"/>
                <a:cs typeface="Times New Roman" panose="02020603050405020304" pitchFamily="18" charset="0"/>
              </a:rPr>
              <a:t>buesa</a:t>
            </a:r>
            <a:r>
              <a:rPr lang="en-US" sz="4533" b="1" dirty="0">
                <a:latin typeface="Kruti Dev 010" pitchFamily="2" charset="0"/>
                <a:cs typeface="Times New Roman" panose="02020603050405020304" pitchFamily="18" charset="0"/>
              </a:rPr>
              <a:t> </a:t>
            </a:r>
            <a:r>
              <a:rPr lang="en-US" sz="4533" b="1" dirty="0" err="1">
                <a:latin typeface="Kruti Dev 010" pitchFamily="2" charset="0"/>
                <a:cs typeface="Times New Roman" panose="02020603050405020304" pitchFamily="18" charset="0"/>
              </a:rPr>
              <a:t>ls</a:t>
            </a:r>
            <a:r>
              <a:rPr lang="en-US" sz="4533" b="1" dirty="0">
                <a:latin typeface="Kruti Dev 010" pitchFamily="2" charset="0"/>
                <a:cs typeface="Times New Roman" panose="02020603050405020304" pitchFamily="18" charset="0"/>
              </a:rPr>
              <a:t> </a:t>
            </a:r>
            <a:r>
              <a:rPr lang="en-US" sz="4533" b="1" dirty="0" err="1">
                <a:latin typeface="Kruti Dev 010" pitchFamily="2" charset="0"/>
                <a:cs typeface="Times New Roman" panose="02020603050405020304" pitchFamily="18" charset="0"/>
              </a:rPr>
              <a:t>dksbZ</a:t>
            </a:r>
            <a:r>
              <a:rPr lang="en-US" sz="4533" b="1" dirty="0">
                <a:latin typeface="Kruti Dev 010" pitchFamily="2" charset="0"/>
                <a:cs typeface="Times New Roman" panose="02020603050405020304" pitchFamily="18" charset="0"/>
              </a:rPr>
              <a:t> </a:t>
            </a:r>
            <a:r>
              <a:rPr lang="en-US" sz="4533" b="1" dirty="0" err="1">
                <a:latin typeface="Kruti Dev 010" pitchFamily="2" charset="0"/>
                <a:cs typeface="Times New Roman" panose="02020603050405020304" pitchFamily="18" charset="0"/>
              </a:rPr>
              <a:t>ugha</a:t>
            </a:r>
            <a:endParaRPr lang="en-US" sz="4533" b="1" dirty="0">
              <a:latin typeface="Cambria Math"/>
              <a:cs typeface="Times New Roman" panose="02020603050405020304" pitchFamily="18" charset="0"/>
            </a:endParaRPr>
          </a:p>
        </p:txBody>
      </p:sp>
    </p:spTree>
    <p:extLst>
      <p:ext uri="{BB962C8B-B14F-4D97-AF65-F5344CB8AC3E}">
        <p14:creationId xmlns:p14="http://schemas.microsoft.com/office/powerpoint/2010/main" val="1934123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AF669E-0C55-8D27-B485-E3FA2814144E}"/>
              </a:ext>
            </a:extLst>
          </p:cNvPr>
          <p:cNvSpPr txBox="1"/>
          <p:nvPr/>
        </p:nvSpPr>
        <p:spPr>
          <a:xfrm>
            <a:off x="2860344" y="1029224"/>
            <a:ext cx="8910085" cy="5693866"/>
          </a:xfrm>
          <a:prstGeom prst="rect">
            <a:avLst/>
          </a:prstGeom>
          <a:noFill/>
        </p:spPr>
        <p:txBody>
          <a:bodyPr wrap="square">
            <a:spAutoFit/>
          </a:bodyPr>
          <a:lstStyle/>
          <a:p>
            <a:pPr algn="just"/>
            <a:r>
              <a:rPr lang="en-US" sz="2600" b="1" dirty="0">
                <a:solidFill>
                  <a:srgbClr val="FFFF00"/>
                </a:solidFill>
                <a:latin typeface="Bookman Old Style" panose="02050604050505020204" pitchFamily="18" charset="0"/>
              </a:rPr>
              <a:t>Very large distances such as the distance of a Planet or a star from Earth can be measured by</a:t>
            </a:r>
            <a:endParaRPr lang="en-US" sz="2600" b="1" i="0" u="none" strike="noStrike" baseline="0" dirty="0">
              <a:solidFill>
                <a:srgbClr val="FFFF00"/>
              </a:solidFill>
              <a:latin typeface="Bookman Old Style" panose="02050604050505020204" pitchFamily="18" charset="0"/>
            </a:endParaRPr>
          </a:p>
          <a:p>
            <a:pPr algn="just"/>
            <a:r>
              <a:rPr lang="en-US" sz="2600" b="1" i="0" u="none" strike="noStrike" baseline="0" dirty="0">
                <a:solidFill>
                  <a:srgbClr val="FFFF00"/>
                </a:solidFill>
                <a:latin typeface="Bookman Old Style" panose="02050604050505020204" pitchFamily="18" charset="0"/>
              </a:rPr>
              <a:t>(a)	Spectrograph		</a:t>
            </a:r>
          </a:p>
          <a:p>
            <a:pPr algn="just"/>
            <a:r>
              <a:rPr lang="en-US" sz="2600" b="1" i="0" u="none" strike="noStrike" baseline="0" dirty="0">
                <a:solidFill>
                  <a:srgbClr val="FFFF00"/>
                </a:solidFill>
                <a:latin typeface="Bookman Old Style" panose="02050604050505020204" pitchFamily="18" charset="0"/>
              </a:rPr>
              <a:t>(b) Millikan's oil drop method</a:t>
            </a:r>
          </a:p>
          <a:p>
            <a:pPr marL="514350" indent="-514350" algn="just">
              <a:buAutoNum type="alphaLcParenBoth" startAt="3"/>
            </a:pPr>
            <a:r>
              <a:rPr lang="en-US" sz="2600" b="1" i="0" u="none" strike="noStrike" baseline="0" dirty="0">
                <a:solidFill>
                  <a:srgbClr val="FFFF00"/>
                </a:solidFill>
                <a:latin typeface="Bookman Old Style" panose="02050604050505020204" pitchFamily="18" charset="0"/>
              </a:rPr>
              <a:t>Parallax method	</a:t>
            </a:r>
          </a:p>
          <a:p>
            <a:pPr algn="just"/>
            <a:r>
              <a:rPr lang="en-US" sz="2600" b="1" i="0" u="none" strike="noStrike" baseline="0" dirty="0">
                <a:solidFill>
                  <a:srgbClr val="FFFF00"/>
                </a:solidFill>
                <a:latin typeface="Bookman Old Style" panose="02050604050505020204" pitchFamily="18" charset="0"/>
              </a:rPr>
              <a:t>(d) All of these</a:t>
            </a:r>
          </a:p>
          <a:p>
            <a:pPr algn="just"/>
            <a:endParaRPr lang="en-US" sz="2600" b="1" i="0" u="none" strike="noStrike" baseline="0" dirty="0">
              <a:solidFill>
                <a:srgbClr val="FFFF00"/>
              </a:solidFill>
              <a:latin typeface="Bookman Old Style" panose="02050604050505020204" pitchFamily="18" charset="0"/>
            </a:endParaRPr>
          </a:p>
          <a:p>
            <a:pPr algn="just"/>
            <a:r>
              <a:rPr lang="hi-IN" sz="2600" b="1" dirty="0">
                <a:latin typeface="Bookman Old Style" panose="02050604050505020204" pitchFamily="18" charset="0"/>
              </a:rPr>
              <a:t>बहुत बड़ी दूरी जैसे कि एक ग्रह या पृथ्वी से एक तारे की दूरी को किसके द्वारा मापा जा सकता है?
(क) स्पेक्ट्रोग्राफ		
(</a:t>
            </a:r>
            <a:r>
              <a:rPr lang="en-US" sz="2600" b="1" dirty="0">
                <a:latin typeface="Bookman Old Style" panose="02050604050505020204" pitchFamily="18" charset="0"/>
              </a:rPr>
              <a:t>b) </a:t>
            </a:r>
            <a:r>
              <a:rPr lang="hi-IN" sz="2600" b="1" dirty="0">
                <a:latin typeface="Bookman Old Style" panose="02050604050505020204" pitchFamily="18" charset="0"/>
              </a:rPr>
              <a:t>मिलिकन की तेल बूंद विधि
</a:t>
            </a:r>
            <a:r>
              <a:rPr lang="en-US" sz="2600" b="1" dirty="0">
                <a:latin typeface="Bookman Old Style" panose="02050604050505020204" pitchFamily="18" charset="0"/>
              </a:rPr>
              <a:t>(c) </a:t>
            </a:r>
            <a:r>
              <a:rPr lang="hi-IN" sz="2600" b="1" dirty="0">
                <a:latin typeface="Bookman Old Style" panose="02050604050505020204" pitchFamily="18" charset="0"/>
              </a:rPr>
              <a:t>लंबन विधि	
(</a:t>
            </a:r>
            <a:r>
              <a:rPr lang="en-US" sz="2600" b="1" dirty="0">
                <a:latin typeface="Bookman Old Style" panose="02050604050505020204" pitchFamily="18" charset="0"/>
              </a:rPr>
              <a:t>d) </a:t>
            </a:r>
            <a:r>
              <a:rPr lang="hi-IN" sz="2600" b="1" dirty="0">
                <a:latin typeface="Bookman Old Style" panose="02050604050505020204" pitchFamily="18" charset="0"/>
              </a:rPr>
              <a:t>ये सभी
</a:t>
            </a:r>
            <a:endParaRPr lang="en-US" sz="2600" b="1" dirty="0">
              <a:latin typeface="Bookman Old Style" panose="02050604050505020204" pitchFamily="18" charset="0"/>
            </a:endParaRPr>
          </a:p>
        </p:txBody>
      </p:sp>
    </p:spTree>
    <p:extLst>
      <p:ext uri="{BB962C8B-B14F-4D97-AF65-F5344CB8AC3E}">
        <p14:creationId xmlns:p14="http://schemas.microsoft.com/office/powerpoint/2010/main" val="351120042"/>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488351" y="762488"/>
            <a:ext cx="11405320" cy="4032258"/>
          </a:xfrm>
          <a:prstGeom prst="rect">
            <a:avLst/>
          </a:prstGeom>
          <a:noFill/>
        </p:spPr>
        <p:txBody>
          <a:bodyPr wrap="square" rtlCol="0">
            <a:spAutoFit/>
          </a:bodyPr>
          <a:lstStyle/>
          <a:p>
            <a:r>
              <a:rPr lang="en-US" sz="4267" b="1" dirty="0" err="1">
                <a:latin typeface="Kruti Dev 010" pitchFamily="2" charset="0"/>
                <a:cs typeface="Times New Roman" panose="02020603050405020304" pitchFamily="18" charset="0"/>
              </a:rPr>
              <a:t>tc</a:t>
            </a:r>
            <a:r>
              <a:rPr lang="en-US" sz="4267" b="1" dirty="0">
                <a:latin typeface="Kruti Dev 010" pitchFamily="2" charset="0"/>
                <a:cs typeface="Times New Roman" panose="02020603050405020304" pitchFamily="18" charset="0"/>
              </a:rPr>
              <a:t> </a:t>
            </a:r>
            <a:r>
              <a:rPr lang="en-US" sz="4267" b="1" dirty="0" err="1">
                <a:latin typeface="Kruti Dev 010" pitchFamily="2" charset="0"/>
                <a:cs typeface="Times New Roman" panose="02020603050405020304" pitchFamily="18" charset="0"/>
              </a:rPr>
              <a:t>ok’Ik</a:t>
            </a:r>
            <a:r>
              <a:rPr lang="en-US" sz="4267" b="1" dirty="0">
                <a:latin typeface="Kruti Dev 010" pitchFamily="2" charset="0"/>
                <a:cs typeface="Times New Roman" panose="02020603050405020304" pitchFamily="18" charset="0"/>
              </a:rPr>
              <a:t>]</a:t>
            </a:r>
            <a:r>
              <a:rPr lang="en-US" sz="4267" b="1" dirty="0" err="1">
                <a:latin typeface="Kruti Dev 010" pitchFamily="2" charset="0"/>
                <a:cs typeface="Times New Roman" panose="02020603050405020304" pitchFamily="18" charset="0"/>
              </a:rPr>
              <a:t>nzo</a:t>
            </a:r>
            <a:r>
              <a:rPr lang="en-US" sz="4267" b="1" dirty="0">
                <a:latin typeface="Kruti Dev 010" pitchFamily="2" charset="0"/>
                <a:cs typeface="Times New Roman" panose="02020603050405020304" pitchFamily="18" charset="0"/>
              </a:rPr>
              <a:t> </a:t>
            </a:r>
            <a:r>
              <a:rPr lang="en-US" sz="4267" b="1" dirty="0" err="1">
                <a:latin typeface="Kruti Dev 010" pitchFamily="2" charset="0"/>
                <a:cs typeface="Times New Roman" panose="02020603050405020304" pitchFamily="18" charset="0"/>
              </a:rPr>
              <a:t>esa</a:t>
            </a:r>
            <a:r>
              <a:rPr lang="en-US" sz="4267" b="1" dirty="0">
                <a:latin typeface="Kruti Dev 010" pitchFamily="2" charset="0"/>
                <a:cs typeface="Times New Roman" panose="02020603050405020304" pitchFamily="18" charset="0"/>
              </a:rPr>
              <a:t> ?</a:t>
            </a:r>
            <a:r>
              <a:rPr lang="en-US" sz="4267" b="1" dirty="0" err="1">
                <a:latin typeface="Kruti Dev 010" pitchFamily="2" charset="0"/>
                <a:cs typeface="Times New Roman" panose="02020603050405020304" pitchFamily="18" charset="0"/>
              </a:rPr>
              <a:t>kuhHkwr</a:t>
            </a:r>
            <a:r>
              <a:rPr lang="en-US" sz="4267" b="1" dirty="0">
                <a:latin typeface="Kruti Dev 010" pitchFamily="2" charset="0"/>
                <a:cs typeface="Times New Roman" panose="02020603050405020304" pitchFamily="18" charset="0"/>
              </a:rPr>
              <a:t> </a:t>
            </a:r>
            <a:r>
              <a:rPr lang="en-US" sz="4267" b="1" dirty="0" err="1">
                <a:latin typeface="Kruti Dev 010" pitchFamily="2" charset="0"/>
                <a:cs typeface="Times New Roman" panose="02020603050405020304" pitchFamily="18" charset="0"/>
              </a:rPr>
              <a:t>gksrk</a:t>
            </a:r>
            <a:r>
              <a:rPr lang="en-US" sz="4267" b="1" dirty="0">
                <a:latin typeface="Kruti Dev 010" pitchFamily="2" charset="0"/>
                <a:cs typeface="Times New Roman" panose="02020603050405020304" pitchFamily="18" charset="0"/>
              </a:rPr>
              <a:t> </a:t>
            </a:r>
            <a:r>
              <a:rPr lang="en-US" sz="4267" b="1" dirty="0" err="1">
                <a:latin typeface="Kruti Dev 010" pitchFamily="2" charset="0"/>
                <a:cs typeface="Times New Roman" panose="02020603050405020304" pitchFamily="18" charset="0"/>
              </a:rPr>
              <a:t>gS</a:t>
            </a:r>
            <a:r>
              <a:rPr lang="en-US" sz="4267" b="1" dirty="0">
                <a:latin typeface="Kruti Dev 010" pitchFamily="2" charset="0"/>
                <a:cs typeface="Times New Roman" panose="02020603050405020304" pitchFamily="18" charset="0"/>
              </a:rPr>
              <a:t>] </a:t>
            </a:r>
            <a:r>
              <a:rPr lang="en-US" sz="4267" b="1" dirty="0" err="1">
                <a:latin typeface="Kruti Dev 010" pitchFamily="2" charset="0"/>
                <a:cs typeface="Times New Roman" panose="02020603050405020304" pitchFamily="18" charset="0"/>
              </a:rPr>
              <a:t>rks</a:t>
            </a:r>
            <a:r>
              <a:rPr lang="en-US" sz="4267" b="1" dirty="0">
                <a:latin typeface="Kruti Dev 010" pitchFamily="2" charset="0"/>
                <a:cs typeface="Times New Roman" panose="02020603050405020304" pitchFamily="18" charset="0"/>
              </a:rPr>
              <a:t> </a:t>
            </a:r>
          </a:p>
          <a:p>
            <a:r>
              <a:rPr lang="en-US" sz="4267" b="1" dirty="0">
                <a:latin typeface="Times New Roman" panose="02020603050405020304" pitchFamily="18" charset="0"/>
                <a:cs typeface="Times New Roman" panose="02020603050405020304" pitchFamily="18" charset="0"/>
              </a:rPr>
              <a:t>When vapor condenses into a liquid, then </a:t>
            </a:r>
          </a:p>
          <a:p>
            <a:pPr marL="685783" indent="-685783" algn="just">
              <a:buAutoNum type="alphaLcParenBoth"/>
            </a:pPr>
            <a:r>
              <a:rPr lang="en-US" sz="4267" b="1" dirty="0">
                <a:latin typeface="Times New Roman" panose="02020603050405020304" pitchFamily="18" charset="0"/>
                <a:cs typeface="Times New Roman" panose="02020603050405020304" pitchFamily="18" charset="0"/>
              </a:rPr>
              <a:t>it absorbs heat /</a:t>
            </a:r>
            <a:r>
              <a:rPr lang="en-US" sz="4267" b="1" dirty="0">
                <a:latin typeface="Kruti Dev 010" pitchFamily="2" charset="0"/>
                <a:cs typeface="Times New Roman" panose="02020603050405020304" pitchFamily="18" charset="0"/>
              </a:rPr>
              <a:t> ;g </a:t>
            </a:r>
            <a:r>
              <a:rPr lang="en-US" sz="4267" b="1" dirty="0" err="1">
                <a:latin typeface="Kruti Dev 010" pitchFamily="2" charset="0"/>
                <a:cs typeface="Times New Roman" panose="02020603050405020304" pitchFamily="18" charset="0"/>
              </a:rPr>
              <a:t>Å’ek</a:t>
            </a:r>
            <a:r>
              <a:rPr lang="en-US" sz="4267" b="1" dirty="0">
                <a:latin typeface="Kruti Dev 010" pitchFamily="2" charset="0"/>
                <a:cs typeface="Times New Roman" panose="02020603050405020304" pitchFamily="18" charset="0"/>
              </a:rPr>
              <a:t> </a:t>
            </a:r>
            <a:r>
              <a:rPr lang="en-US" sz="4267" b="1" dirty="0" err="1">
                <a:latin typeface="Kruti Dev 010" pitchFamily="2" charset="0"/>
                <a:cs typeface="Times New Roman" panose="02020603050405020304" pitchFamily="18" charset="0"/>
              </a:rPr>
              <a:t>dk</a:t>
            </a:r>
            <a:r>
              <a:rPr lang="en-US" sz="4267" b="1" dirty="0">
                <a:latin typeface="Kruti Dev 010" pitchFamily="2" charset="0"/>
                <a:cs typeface="Times New Roman" panose="02020603050405020304" pitchFamily="18" charset="0"/>
              </a:rPr>
              <a:t> </a:t>
            </a:r>
            <a:r>
              <a:rPr lang="en-US" sz="4267" b="1" dirty="0" err="1">
                <a:latin typeface="Kruti Dev 010" pitchFamily="2" charset="0"/>
                <a:cs typeface="Times New Roman" panose="02020603050405020304" pitchFamily="18" charset="0"/>
              </a:rPr>
              <a:t>vo”kks’k.k</a:t>
            </a:r>
            <a:r>
              <a:rPr lang="en-US" sz="4267" b="1" dirty="0">
                <a:latin typeface="Kruti Dev 010" pitchFamily="2" charset="0"/>
                <a:cs typeface="Times New Roman" panose="02020603050405020304" pitchFamily="18" charset="0"/>
              </a:rPr>
              <a:t> </a:t>
            </a:r>
            <a:r>
              <a:rPr lang="en-US" sz="4267" b="1" dirty="0" err="1">
                <a:latin typeface="Kruti Dev 010" pitchFamily="2" charset="0"/>
                <a:cs typeface="Times New Roman" panose="02020603050405020304" pitchFamily="18" charset="0"/>
              </a:rPr>
              <a:t>djrk</a:t>
            </a:r>
            <a:r>
              <a:rPr lang="en-US" sz="4267" b="1" dirty="0">
                <a:latin typeface="Kruti Dev 010" pitchFamily="2" charset="0"/>
                <a:cs typeface="Times New Roman" panose="02020603050405020304" pitchFamily="18" charset="0"/>
              </a:rPr>
              <a:t> </a:t>
            </a:r>
            <a:r>
              <a:rPr lang="en-US" sz="4267" b="1" dirty="0" err="1">
                <a:latin typeface="Kruti Dev 010" pitchFamily="2" charset="0"/>
                <a:cs typeface="Times New Roman" panose="02020603050405020304" pitchFamily="18" charset="0"/>
              </a:rPr>
              <a:t>gSA</a:t>
            </a:r>
            <a:endParaRPr lang="en-US" sz="4267" b="1" dirty="0">
              <a:latin typeface="Kruti Dev 010" pitchFamily="2" charset="0"/>
              <a:cs typeface="Times New Roman" panose="02020603050405020304" pitchFamily="18" charset="0"/>
            </a:endParaRPr>
          </a:p>
          <a:p>
            <a:pPr marL="685783" indent="-685783" algn="just">
              <a:buFontTx/>
              <a:buAutoNum type="alphaLcParenBoth"/>
            </a:pPr>
            <a:r>
              <a:rPr lang="en-US" sz="4267" b="1" dirty="0">
                <a:latin typeface="Times New Roman" panose="02020603050405020304" pitchFamily="18" charset="0"/>
                <a:cs typeface="Times New Roman" panose="02020603050405020304" pitchFamily="18" charset="0"/>
              </a:rPr>
              <a:t>its temperature is low/</a:t>
            </a:r>
            <a:r>
              <a:rPr lang="en-US" sz="4267" b="1" dirty="0">
                <a:latin typeface="Kruti Dev 010" pitchFamily="2" charset="0"/>
                <a:cs typeface="Times New Roman" panose="02020603050405020304" pitchFamily="18" charset="0"/>
              </a:rPr>
              <a:t> </a:t>
            </a:r>
            <a:r>
              <a:rPr lang="en-US" sz="4267" b="1" dirty="0" err="1">
                <a:latin typeface="Kruti Dev 010" pitchFamily="2" charset="0"/>
                <a:cs typeface="Times New Roman" panose="02020603050405020304" pitchFamily="18" charset="0"/>
              </a:rPr>
              <a:t>bldk</a:t>
            </a:r>
            <a:r>
              <a:rPr lang="en-US" sz="4267" b="1" dirty="0">
                <a:latin typeface="Kruti Dev 010" pitchFamily="2" charset="0"/>
                <a:cs typeface="Times New Roman" panose="02020603050405020304" pitchFamily="18" charset="0"/>
              </a:rPr>
              <a:t> </a:t>
            </a:r>
            <a:r>
              <a:rPr lang="en-US" sz="4267" b="1" dirty="0" err="1">
                <a:latin typeface="Kruti Dev 010" pitchFamily="2" charset="0"/>
                <a:cs typeface="Times New Roman" panose="02020603050405020304" pitchFamily="18" charset="0"/>
              </a:rPr>
              <a:t>rkiØe</a:t>
            </a:r>
            <a:r>
              <a:rPr lang="en-US" sz="4267" b="1" dirty="0">
                <a:latin typeface="Kruti Dev 010" pitchFamily="2" charset="0"/>
                <a:cs typeface="Times New Roman" panose="02020603050405020304" pitchFamily="18" charset="0"/>
              </a:rPr>
              <a:t> de </a:t>
            </a:r>
            <a:r>
              <a:rPr lang="en-US" sz="4267" b="1" dirty="0" err="1">
                <a:latin typeface="Kruti Dev 010" pitchFamily="2" charset="0"/>
                <a:cs typeface="Times New Roman" panose="02020603050405020304" pitchFamily="18" charset="0"/>
              </a:rPr>
              <a:t>gksrk</a:t>
            </a:r>
            <a:r>
              <a:rPr lang="en-US" sz="4267" b="1" dirty="0">
                <a:latin typeface="Kruti Dev 010" pitchFamily="2" charset="0"/>
                <a:cs typeface="Times New Roman" panose="02020603050405020304" pitchFamily="18" charset="0"/>
              </a:rPr>
              <a:t> </a:t>
            </a:r>
            <a:r>
              <a:rPr lang="en-US" sz="4267" b="1" dirty="0" err="1">
                <a:latin typeface="Kruti Dev 010" pitchFamily="2" charset="0"/>
                <a:cs typeface="Times New Roman" panose="02020603050405020304" pitchFamily="18" charset="0"/>
              </a:rPr>
              <a:t>gS</a:t>
            </a:r>
            <a:endParaRPr lang="en-US" sz="4267" b="1" dirty="0">
              <a:latin typeface="Kruti Dev 010" pitchFamily="2" charset="0"/>
              <a:cs typeface="Times New Roman" panose="02020603050405020304" pitchFamily="18" charset="0"/>
            </a:endParaRPr>
          </a:p>
          <a:p>
            <a:pPr marL="685783" indent="-685783" algn="just">
              <a:buFontTx/>
              <a:buAutoNum type="alphaLcParenBoth"/>
            </a:pPr>
            <a:r>
              <a:rPr lang="en-US" sz="4267" b="1" dirty="0">
                <a:latin typeface="Times New Roman" panose="02020603050405020304" pitchFamily="18" charset="0"/>
                <a:cs typeface="Times New Roman" panose="02020603050405020304" pitchFamily="18" charset="0"/>
              </a:rPr>
              <a:t>it dissipates heat/</a:t>
            </a:r>
            <a:r>
              <a:rPr lang="en-US" sz="4267" b="1" dirty="0">
                <a:latin typeface="Kruti Dev 010" pitchFamily="2" charset="0"/>
                <a:cs typeface="Times New Roman" panose="02020603050405020304" pitchFamily="18" charset="0"/>
              </a:rPr>
              <a:t> ;g </a:t>
            </a:r>
            <a:r>
              <a:rPr lang="en-US" sz="4267" b="1" dirty="0" err="1">
                <a:latin typeface="Kruti Dev 010" pitchFamily="2" charset="0"/>
                <a:cs typeface="Times New Roman" panose="02020603050405020304" pitchFamily="18" charset="0"/>
              </a:rPr>
              <a:t>Å’ek</a:t>
            </a:r>
            <a:r>
              <a:rPr lang="en-US" sz="4267" b="1" dirty="0">
                <a:latin typeface="Kruti Dev 010" pitchFamily="2" charset="0"/>
                <a:cs typeface="Times New Roman" panose="02020603050405020304" pitchFamily="18" charset="0"/>
              </a:rPr>
              <a:t> </a:t>
            </a:r>
            <a:r>
              <a:rPr lang="en-US" sz="4267" b="1" dirty="0" err="1">
                <a:latin typeface="Kruti Dev 010" pitchFamily="2" charset="0"/>
                <a:cs typeface="Times New Roman" panose="02020603050405020304" pitchFamily="18" charset="0"/>
              </a:rPr>
              <a:t>dk</a:t>
            </a:r>
            <a:r>
              <a:rPr lang="en-US" sz="4267" b="1" dirty="0">
                <a:latin typeface="Kruti Dev 010" pitchFamily="2" charset="0"/>
                <a:cs typeface="Times New Roman" panose="02020603050405020304" pitchFamily="18" charset="0"/>
              </a:rPr>
              <a:t> </a:t>
            </a:r>
            <a:r>
              <a:rPr lang="en-US" sz="4267" b="1" dirty="0" err="1">
                <a:latin typeface="Kruti Dev 010" pitchFamily="2" charset="0"/>
                <a:cs typeface="Times New Roman" panose="02020603050405020304" pitchFamily="18" charset="0"/>
              </a:rPr>
              <a:t>fu’dklu</a:t>
            </a:r>
            <a:r>
              <a:rPr lang="en-US" sz="4267" b="1" dirty="0">
                <a:latin typeface="Kruti Dev 010" pitchFamily="2" charset="0"/>
                <a:cs typeface="Times New Roman" panose="02020603050405020304" pitchFamily="18" charset="0"/>
              </a:rPr>
              <a:t> </a:t>
            </a:r>
            <a:r>
              <a:rPr lang="en-US" sz="4267" b="1" dirty="0" err="1">
                <a:latin typeface="Kruti Dev 010" pitchFamily="2" charset="0"/>
                <a:cs typeface="Times New Roman" panose="02020603050405020304" pitchFamily="18" charset="0"/>
              </a:rPr>
              <a:t>djrk</a:t>
            </a:r>
            <a:r>
              <a:rPr lang="en-US" sz="4267" b="1" dirty="0">
                <a:latin typeface="Kruti Dev 010" pitchFamily="2" charset="0"/>
                <a:cs typeface="Times New Roman" panose="02020603050405020304" pitchFamily="18" charset="0"/>
              </a:rPr>
              <a:t> </a:t>
            </a:r>
            <a:r>
              <a:rPr lang="en-US" sz="4267" b="1" dirty="0" err="1">
                <a:latin typeface="Kruti Dev 010" pitchFamily="2" charset="0"/>
                <a:cs typeface="Times New Roman" panose="02020603050405020304" pitchFamily="18" charset="0"/>
              </a:rPr>
              <a:t>gSA</a:t>
            </a:r>
            <a:endParaRPr lang="en-US" sz="4267" b="1" dirty="0">
              <a:latin typeface="Kruti Dev 010" pitchFamily="2" charset="0"/>
              <a:cs typeface="Times New Roman" panose="02020603050405020304" pitchFamily="18" charset="0"/>
            </a:endParaRPr>
          </a:p>
          <a:p>
            <a:pPr marL="685783" indent="-685783" algn="just">
              <a:buFontTx/>
              <a:buAutoNum type="alphaLcParenBoth"/>
            </a:pPr>
            <a:r>
              <a:rPr lang="en-US" sz="4267" b="1" dirty="0">
                <a:latin typeface="Times New Roman" panose="02020603050405020304" pitchFamily="18" charset="0"/>
                <a:cs typeface="Times New Roman" panose="02020603050405020304" pitchFamily="18" charset="0"/>
              </a:rPr>
              <a:t>None of these / </a:t>
            </a:r>
            <a:r>
              <a:rPr lang="en-US" sz="4267" b="1" dirty="0" err="1">
                <a:latin typeface="Kruti Dev 010" pitchFamily="2" charset="0"/>
                <a:cs typeface="Times New Roman" panose="02020603050405020304" pitchFamily="18" charset="0"/>
              </a:rPr>
              <a:t>buesa</a:t>
            </a:r>
            <a:r>
              <a:rPr lang="en-US" sz="4267" b="1" dirty="0">
                <a:latin typeface="Kruti Dev 010" pitchFamily="2" charset="0"/>
                <a:cs typeface="Times New Roman" panose="02020603050405020304" pitchFamily="18" charset="0"/>
              </a:rPr>
              <a:t> </a:t>
            </a:r>
            <a:r>
              <a:rPr lang="en-US" sz="4267" b="1" dirty="0" err="1">
                <a:latin typeface="Kruti Dev 010" pitchFamily="2" charset="0"/>
                <a:cs typeface="Times New Roman" panose="02020603050405020304" pitchFamily="18" charset="0"/>
              </a:rPr>
              <a:t>ls</a:t>
            </a:r>
            <a:r>
              <a:rPr lang="en-US" sz="4267" b="1" dirty="0">
                <a:latin typeface="Kruti Dev 010" pitchFamily="2" charset="0"/>
                <a:cs typeface="Times New Roman" panose="02020603050405020304" pitchFamily="18" charset="0"/>
              </a:rPr>
              <a:t> </a:t>
            </a:r>
            <a:r>
              <a:rPr lang="en-US" sz="4267" b="1" dirty="0" err="1">
                <a:latin typeface="Kruti Dev 010" pitchFamily="2" charset="0"/>
                <a:cs typeface="Times New Roman" panose="02020603050405020304" pitchFamily="18" charset="0"/>
              </a:rPr>
              <a:t>dksbZ</a:t>
            </a:r>
            <a:r>
              <a:rPr lang="en-US" sz="4267" b="1" dirty="0">
                <a:latin typeface="Kruti Dev 010" pitchFamily="2" charset="0"/>
                <a:cs typeface="Times New Roman" panose="02020603050405020304" pitchFamily="18" charset="0"/>
              </a:rPr>
              <a:t> </a:t>
            </a:r>
            <a:r>
              <a:rPr lang="en-US" sz="4267" b="1" dirty="0" err="1">
                <a:latin typeface="Kruti Dev 010" pitchFamily="2" charset="0"/>
                <a:cs typeface="Times New Roman" panose="02020603050405020304" pitchFamily="18" charset="0"/>
              </a:rPr>
              <a:t>ugha</a:t>
            </a:r>
            <a:endParaRPr lang="en-US" sz="4267" b="1" dirty="0">
              <a:latin typeface="Cambria Math"/>
              <a:cs typeface="Times New Roman" panose="02020603050405020304" pitchFamily="18" charset="0"/>
            </a:endParaRPr>
          </a:p>
        </p:txBody>
      </p:sp>
    </p:spTree>
    <p:extLst>
      <p:ext uri="{BB962C8B-B14F-4D97-AF65-F5344CB8AC3E}">
        <p14:creationId xmlns:p14="http://schemas.microsoft.com/office/powerpoint/2010/main" val="1445920233"/>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192059" y="968311"/>
                <a:ext cx="11999941" cy="5889689"/>
              </a:xfrm>
              <a:prstGeom prst="rect">
                <a:avLst/>
              </a:prstGeom>
              <a:noFill/>
            </p:spPr>
            <p:txBody>
              <a:bodyPr wrap="square" rtlCol="0">
                <a:spAutoFit/>
              </a:bodyPr>
              <a:lstStyle/>
              <a:p>
                <a:r>
                  <a:rPr lang="en-US" sz="3733" b="1" dirty="0">
                    <a:solidFill>
                      <a:schemeClr val="tx1"/>
                    </a:solidFill>
                    <a:latin typeface="Kruti Dev 010" pitchFamily="2" charset="0"/>
                    <a:cs typeface="Times New Roman" panose="02020603050405020304" pitchFamily="18" charset="0"/>
                  </a:rPr>
                  <a:t>;</a:t>
                </a:r>
                <a:r>
                  <a:rPr lang="en-US" sz="3733" b="1" dirty="0" err="1">
                    <a:solidFill>
                      <a:schemeClr val="tx1"/>
                    </a:solidFill>
                    <a:latin typeface="Kruti Dev 010" pitchFamily="2" charset="0"/>
                    <a:cs typeface="Times New Roman" panose="02020603050405020304" pitchFamily="18" charset="0"/>
                  </a:rPr>
                  <a:t>fn</a:t>
                </a:r>
                <a:r>
                  <a:rPr lang="en-US" sz="3733" b="1" dirty="0">
                    <a:solidFill>
                      <a:schemeClr val="tx1"/>
                    </a:solidFill>
                    <a:latin typeface="Kruti Dev 010" pitchFamily="2" charset="0"/>
                    <a:cs typeface="Times New Roman" panose="02020603050405020304" pitchFamily="18" charset="0"/>
                  </a:rPr>
                  <a:t> </a:t>
                </a:r>
                <a14:m>
                  <m:oMath xmlns:m="http://schemas.openxmlformats.org/officeDocument/2006/math">
                    <m:sSup>
                      <m:sSupPr>
                        <m:ctrlPr>
                          <a:rPr lang="en-US" sz="3733" b="1" i="1">
                            <a:solidFill>
                              <a:schemeClr val="tx1"/>
                            </a:solidFill>
                            <a:latin typeface="Cambria Math" panose="02040503050406030204" pitchFamily="18" charset="0"/>
                            <a:cs typeface="Times New Roman" panose="02020603050405020304" pitchFamily="18" charset="0"/>
                          </a:rPr>
                        </m:ctrlPr>
                      </m:sSupPr>
                      <m:e>
                        <m:r>
                          <a:rPr lang="en-US" sz="3733" b="1" i="1">
                            <a:solidFill>
                              <a:schemeClr val="tx1"/>
                            </a:solidFill>
                            <a:latin typeface="Cambria Math"/>
                            <a:cs typeface="Times New Roman" panose="02020603050405020304" pitchFamily="18" charset="0"/>
                          </a:rPr>
                          <m:t>𝟎</m:t>
                        </m:r>
                      </m:e>
                      <m:sup>
                        <m:r>
                          <a:rPr lang="en-US" sz="3733" b="1" i="1">
                            <a:solidFill>
                              <a:schemeClr val="tx1"/>
                            </a:solidFill>
                            <a:latin typeface="Cambria Math"/>
                            <a:cs typeface="Times New Roman" panose="02020603050405020304" pitchFamily="18" charset="0"/>
                          </a:rPr>
                          <m:t>°</m:t>
                        </m:r>
                      </m:sup>
                    </m:sSup>
                    <m:r>
                      <a:rPr lang="en-US" sz="3733" b="1" i="1">
                        <a:solidFill>
                          <a:schemeClr val="tx1"/>
                        </a:solidFill>
                        <a:latin typeface="Cambria Math"/>
                        <a:cs typeface="Times New Roman" panose="02020603050405020304" pitchFamily="18" charset="0"/>
                      </a:rPr>
                      <m:t>𝑪</m:t>
                    </m:r>
                  </m:oMath>
                </a14:m>
                <a:r>
                  <a:rPr lang="en-US" sz="3733" b="1" dirty="0">
                    <a:solidFill>
                      <a:schemeClr val="tx1"/>
                    </a:solidFill>
                    <a:latin typeface="Kruti Dev 010" pitchFamily="2" charset="0"/>
                    <a:cs typeface="Times New Roman" panose="02020603050405020304" pitchFamily="18" charset="0"/>
                  </a:rPr>
                  <a:t> </a:t>
                </a:r>
                <a:r>
                  <a:rPr lang="en-US" sz="3733" b="1" dirty="0" err="1">
                    <a:solidFill>
                      <a:schemeClr val="tx1"/>
                    </a:solidFill>
                    <a:latin typeface="Kruti Dev 010" pitchFamily="2" charset="0"/>
                    <a:cs typeface="Times New Roman" panose="02020603050405020304" pitchFamily="18" charset="0"/>
                  </a:rPr>
                  <a:t>ij</a:t>
                </a:r>
                <a:r>
                  <a:rPr lang="en-US" sz="3733" b="1" dirty="0">
                    <a:solidFill>
                      <a:schemeClr val="tx1"/>
                    </a:solidFill>
                    <a:latin typeface="Kruti Dev 010" pitchFamily="2" charset="0"/>
                    <a:cs typeface="Times New Roman" panose="02020603050405020304" pitchFamily="18" charset="0"/>
                  </a:rPr>
                  <a:t> </a:t>
                </a:r>
                <a:r>
                  <a:rPr lang="en-US" sz="3733" b="1" dirty="0" err="1">
                    <a:solidFill>
                      <a:schemeClr val="tx1"/>
                    </a:solidFill>
                    <a:latin typeface="Kruti Dev 010" pitchFamily="2" charset="0"/>
                    <a:cs typeface="Times New Roman" panose="02020603050405020304" pitchFamily="18" charset="0"/>
                  </a:rPr>
                  <a:t>cQZ</a:t>
                </a:r>
                <a:r>
                  <a:rPr lang="en-US" sz="3733" b="1" dirty="0">
                    <a:solidFill>
                      <a:schemeClr val="tx1"/>
                    </a:solidFill>
                    <a:latin typeface="Kruti Dev 010" pitchFamily="2" charset="0"/>
                    <a:cs typeface="Times New Roman" panose="02020603050405020304" pitchFamily="18" charset="0"/>
                  </a:rPr>
                  <a:t> ds ,d </a:t>
                </a:r>
                <a:r>
                  <a:rPr lang="en-US" sz="3733" b="1" dirty="0" err="1">
                    <a:solidFill>
                      <a:schemeClr val="tx1"/>
                    </a:solidFill>
                    <a:latin typeface="Kruti Dev 010" pitchFamily="2" charset="0"/>
                    <a:cs typeface="Times New Roman" panose="02020603050405020304" pitchFamily="18" charset="0"/>
                  </a:rPr>
                  <a:t>VqdMsa</a:t>
                </a:r>
                <a:r>
                  <a:rPr lang="en-US" sz="3733" b="1" dirty="0">
                    <a:solidFill>
                      <a:schemeClr val="tx1"/>
                    </a:solidFill>
                    <a:latin typeface="Kruti Dev 010" pitchFamily="2" charset="0"/>
                    <a:cs typeface="Times New Roman" panose="02020603050405020304" pitchFamily="18" charset="0"/>
                  </a:rPr>
                  <a:t> </a:t>
                </a:r>
                <a:r>
                  <a:rPr lang="en-US" sz="3733" b="1" dirty="0" err="1">
                    <a:solidFill>
                      <a:schemeClr val="tx1"/>
                    </a:solidFill>
                    <a:latin typeface="Kruti Dev 010" pitchFamily="2" charset="0"/>
                    <a:cs typeface="Times New Roman" panose="02020603050405020304" pitchFamily="18" charset="0"/>
                  </a:rPr>
                  <a:t>dks</a:t>
                </a:r>
                <a:r>
                  <a:rPr lang="en-US" sz="3733" b="1" dirty="0">
                    <a:solidFill>
                      <a:schemeClr val="tx1"/>
                    </a:solidFill>
                    <a:latin typeface="Kruti Dev 010" pitchFamily="2" charset="0"/>
                    <a:cs typeface="Times New Roman" panose="02020603050405020304" pitchFamily="18" charset="0"/>
                  </a:rPr>
                  <a:t> ,d </a:t>
                </a:r>
                <a:r>
                  <a:rPr lang="en-US" sz="3733" b="1" dirty="0" err="1">
                    <a:solidFill>
                      <a:schemeClr val="tx1"/>
                    </a:solidFill>
                    <a:latin typeface="Kruti Dev 010" pitchFamily="2" charset="0"/>
                    <a:cs typeface="Times New Roman" panose="02020603050405020304" pitchFamily="18" charset="0"/>
                  </a:rPr>
                  <a:t>crZu</a:t>
                </a:r>
                <a:r>
                  <a:rPr lang="en-US" sz="3733" b="1" dirty="0">
                    <a:solidFill>
                      <a:schemeClr val="tx1"/>
                    </a:solidFill>
                    <a:latin typeface="Kruti Dev 010" pitchFamily="2" charset="0"/>
                    <a:cs typeface="Times New Roman" panose="02020603050405020304" pitchFamily="18" charset="0"/>
                  </a:rPr>
                  <a:t> </a:t>
                </a:r>
                <a:r>
                  <a:rPr lang="en-US" sz="3733" b="1" dirty="0" err="1">
                    <a:solidFill>
                      <a:schemeClr val="tx1"/>
                    </a:solidFill>
                    <a:latin typeface="Kruti Dev 010" pitchFamily="2" charset="0"/>
                    <a:cs typeface="Times New Roman" panose="02020603050405020304" pitchFamily="18" charset="0"/>
                  </a:rPr>
                  <a:t>easa</a:t>
                </a:r>
                <a:r>
                  <a:rPr lang="en-US" sz="3733" b="1" dirty="0">
                    <a:solidFill>
                      <a:schemeClr val="tx1"/>
                    </a:solidFill>
                    <a:latin typeface="Kruti Dev 010" pitchFamily="2" charset="0"/>
                    <a:cs typeface="Times New Roman" panose="02020603050405020304" pitchFamily="18" charset="0"/>
                  </a:rPr>
                  <a:t> j[</a:t>
                </a:r>
                <a:r>
                  <a:rPr lang="en-US" sz="3733" b="1" dirty="0" err="1">
                    <a:solidFill>
                      <a:schemeClr val="tx1"/>
                    </a:solidFill>
                    <a:latin typeface="Kruti Dev 010" pitchFamily="2" charset="0"/>
                    <a:cs typeface="Times New Roman" panose="02020603050405020304" pitchFamily="18" charset="0"/>
                  </a:rPr>
                  <a:t>ksa</a:t>
                </a:r>
                <a:r>
                  <a:rPr lang="en-US" sz="3733" b="1" dirty="0">
                    <a:solidFill>
                      <a:schemeClr val="tx1"/>
                    </a:solidFill>
                    <a:latin typeface="Kruti Dev 010" pitchFamily="2" charset="0"/>
                    <a:cs typeface="Times New Roman" panose="02020603050405020304" pitchFamily="18" charset="0"/>
                  </a:rPr>
                  <a:t> </a:t>
                </a:r>
                <a:r>
                  <a:rPr lang="en-US" sz="3733" b="1" dirty="0" err="1">
                    <a:solidFill>
                      <a:schemeClr val="tx1"/>
                    </a:solidFill>
                    <a:latin typeface="Kruti Dev 010" pitchFamily="2" charset="0"/>
                    <a:cs typeface="Times New Roman" panose="02020603050405020304" pitchFamily="18" charset="0"/>
                  </a:rPr>
                  <a:t>ikuh</a:t>
                </a:r>
                <a:r>
                  <a:rPr lang="en-US" sz="3733" b="1" dirty="0">
                    <a:solidFill>
                      <a:schemeClr val="tx1"/>
                    </a:solidFill>
                    <a:latin typeface="Kruti Dev 010" pitchFamily="2" charset="0"/>
                    <a:cs typeface="Times New Roman" panose="02020603050405020304" pitchFamily="18" charset="0"/>
                  </a:rPr>
                  <a:t> </a:t>
                </a:r>
                <a:r>
                  <a:rPr lang="en-US" sz="3733" b="1" dirty="0" err="1">
                    <a:solidFill>
                      <a:schemeClr val="tx1"/>
                    </a:solidFill>
                    <a:latin typeface="Kruti Dev 010" pitchFamily="2" charset="0"/>
                    <a:cs typeface="Times New Roman" panose="02020603050405020304" pitchFamily="18" charset="0"/>
                  </a:rPr>
                  <a:t>feyk;k</a:t>
                </a:r>
                <a:r>
                  <a:rPr lang="en-US" sz="3733" b="1" dirty="0">
                    <a:solidFill>
                      <a:schemeClr val="tx1"/>
                    </a:solidFill>
                    <a:latin typeface="Kruti Dev 010" pitchFamily="2" charset="0"/>
                    <a:cs typeface="Times New Roman" panose="02020603050405020304" pitchFamily="18" charset="0"/>
                  </a:rPr>
                  <a:t> </a:t>
                </a:r>
                <a:r>
                  <a:rPr lang="en-US" sz="3733" b="1" dirty="0" err="1">
                    <a:solidFill>
                      <a:schemeClr val="tx1"/>
                    </a:solidFill>
                    <a:latin typeface="Kruti Dev 010" pitchFamily="2" charset="0"/>
                    <a:cs typeface="Times New Roman" panose="02020603050405020304" pitchFamily="18" charset="0"/>
                  </a:rPr>
                  <a:t>tkrk</a:t>
                </a:r>
                <a:r>
                  <a:rPr lang="en-US" sz="3733" b="1" dirty="0">
                    <a:solidFill>
                      <a:schemeClr val="tx1"/>
                    </a:solidFill>
                    <a:latin typeface="Kruti Dev 010" pitchFamily="2" charset="0"/>
                    <a:cs typeface="Times New Roman" panose="02020603050405020304" pitchFamily="18" charset="0"/>
                  </a:rPr>
                  <a:t> </a:t>
                </a:r>
                <a:r>
                  <a:rPr lang="en-US" sz="3733" b="1" dirty="0" err="1">
                    <a:solidFill>
                      <a:schemeClr val="tx1"/>
                    </a:solidFill>
                    <a:latin typeface="Kruti Dev 010" pitchFamily="2" charset="0"/>
                    <a:cs typeface="Times New Roman" panose="02020603050405020304" pitchFamily="18" charset="0"/>
                  </a:rPr>
                  <a:t>gS</a:t>
                </a:r>
                <a:r>
                  <a:rPr lang="en-US" sz="3733" b="1" dirty="0">
                    <a:solidFill>
                      <a:schemeClr val="tx1"/>
                    </a:solidFill>
                    <a:latin typeface="Kruti Dev 010" pitchFamily="2" charset="0"/>
                    <a:cs typeface="Times New Roman" panose="02020603050405020304" pitchFamily="18" charset="0"/>
                  </a:rPr>
                  <a:t> </a:t>
                </a:r>
                <a:r>
                  <a:rPr lang="en-US" sz="3733" b="1" dirty="0" err="1">
                    <a:solidFill>
                      <a:schemeClr val="tx1"/>
                    </a:solidFill>
                    <a:latin typeface="Kruti Dev 010" pitchFamily="2" charset="0"/>
                    <a:cs typeface="Times New Roman" panose="02020603050405020304" pitchFamily="18" charset="0"/>
                  </a:rPr>
                  <a:t>ftlesa</a:t>
                </a:r>
                <a:r>
                  <a:rPr lang="en-US" sz="3733" b="1" dirty="0">
                    <a:solidFill>
                      <a:schemeClr val="tx1"/>
                    </a:solidFill>
                    <a:latin typeface="Kruti Dev 010" pitchFamily="2" charset="0"/>
                    <a:cs typeface="Times New Roman" panose="02020603050405020304" pitchFamily="18" charset="0"/>
                  </a:rPr>
                  <a:t> </a:t>
                </a:r>
                <a:r>
                  <a:rPr lang="en-US" sz="3733" b="1" dirty="0" err="1">
                    <a:solidFill>
                      <a:schemeClr val="tx1"/>
                    </a:solidFill>
                    <a:latin typeface="Kruti Dev 010" pitchFamily="2" charset="0"/>
                    <a:cs typeface="Times New Roman" panose="02020603050405020304" pitchFamily="18" charset="0"/>
                  </a:rPr>
                  <a:t>ikuh</a:t>
                </a:r>
                <a:r>
                  <a:rPr lang="en-US" sz="3733" b="1" dirty="0">
                    <a:solidFill>
                      <a:schemeClr val="tx1"/>
                    </a:solidFill>
                    <a:cs typeface="Times New Roman" panose="02020603050405020304" pitchFamily="18" charset="0"/>
                  </a:rPr>
                  <a:t> </a:t>
                </a:r>
                <a14:m>
                  <m:oMath xmlns:m="http://schemas.openxmlformats.org/officeDocument/2006/math">
                    <m:sSup>
                      <m:sSupPr>
                        <m:ctrlPr>
                          <a:rPr lang="en-US" sz="3733" b="1" i="1">
                            <a:solidFill>
                              <a:schemeClr val="tx1"/>
                            </a:solidFill>
                            <a:latin typeface="Cambria Math" panose="02040503050406030204" pitchFamily="18" charset="0"/>
                            <a:cs typeface="Times New Roman" panose="02020603050405020304" pitchFamily="18" charset="0"/>
                          </a:rPr>
                        </m:ctrlPr>
                      </m:sSupPr>
                      <m:e>
                        <m:r>
                          <a:rPr lang="en-US" sz="3733" b="1" i="1">
                            <a:solidFill>
                              <a:schemeClr val="tx1"/>
                            </a:solidFill>
                            <a:latin typeface="Cambria Math"/>
                            <a:cs typeface="Times New Roman" panose="02020603050405020304" pitchFamily="18" charset="0"/>
                          </a:rPr>
                          <m:t>𝟎</m:t>
                        </m:r>
                      </m:e>
                      <m:sup>
                        <m:r>
                          <a:rPr lang="en-US" sz="3733" b="1" i="1">
                            <a:solidFill>
                              <a:schemeClr val="tx1"/>
                            </a:solidFill>
                            <a:latin typeface="Cambria Math"/>
                            <a:cs typeface="Times New Roman" panose="02020603050405020304" pitchFamily="18" charset="0"/>
                          </a:rPr>
                          <m:t>°</m:t>
                        </m:r>
                      </m:sup>
                    </m:sSup>
                    <m:r>
                      <a:rPr lang="en-US" sz="3733" b="1" i="1">
                        <a:solidFill>
                          <a:schemeClr val="tx1"/>
                        </a:solidFill>
                        <a:latin typeface="Cambria Math"/>
                        <a:cs typeface="Times New Roman" panose="02020603050405020304" pitchFamily="18" charset="0"/>
                      </a:rPr>
                      <m:t>𝑪</m:t>
                    </m:r>
                  </m:oMath>
                </a14:m>
                <a:r>
                  <a:rPr lang="en-US" sz="3733" b="1" dirty="0">
                    <a:solidFill>
                      <a:schemeClr val="tx1"/>
                    </a:solidFill>
                    <a:latin typeface="Kruti Dev 010" pitchFamily="2" charset="0"/>
                    <a:cs typeface="Times New Roman" panose="02020603050405020304" pitchFamily="18" charset="0"/>
                  </a:rPr>
                  <a:t> </a:t>
                </a:r>
                <a:r>
                  <a:rPr lang="en-US" sz="3733" b="1" dirty="0" err="1">
                    <a:solidFill>
                      <a:schemeClr val="tx1"/>
                    </a:solidFill>
                    <a:latin typeface="Kruti Dev 010" pitchFamily="2" charset="0"/>
                    <a:cs typeface="Times New Roman" panose="02020603050405020304" pitchFamily="18" charset="0"/>
                  </a:rPr>
                  <a:t>ij</a:t>
                </a:r>
                <a:r>
                  <a:rPr lang="en-US" sz="3733" b="1" dirty="0">
                    <a:solidFill>
                      <a:schemeClr val="tx1"/>
                    </a:solidFill>
                    <a:latin typeface="Kruti Dev 010" pitchFamily="2" charset="0"/>
                    <a:cs typeface="Times New Roman" panose="02020603050405020304" pitchFamily="18" charset="0"/>
                  </a:rPr>
                  <a:t> </a:t>
                </a:r>
                <a:r>
                  <a:rPr lang="en-US" sz="3733" b="1" dirty="0" err="1">
                    <a:solidFill>
                      <a:schemeClr val="tx1"/>
                    </a:solidFill>
                    <a:latin typeface="Kruti Dev 010" pitchFamily="2" charset="0"/>
                    <a:cs typeface="Times New Roman" panose="02020603050405020304" pitchFamily="18" charset="0"/>
                  </a:rPr>
                  <a:t>gSA</a:t>
                </a:r>
                <a:r>
                  <a:rPr lang="en-US" sz="3733" b="1" dirty="0">
                    <a:solidFill>
                      <a:schemeClr val="tx1"/>
                    </a:solidFill>
                    <a:latin typeface="Kruti Dev 010" pitchFamily="2" charset="0"/>
                    <a:cs typeface="Times New Roman" panose="02020603050405020304" pitchFamily="18" charset="0"/>
                  </a:rPr>
                  <a:t> ]</a:t>
                </a:r>
                <a:r>
                  <a:rPr lang="en-US" sz="3733" b="1" dirty="0" err="1">
                    <a:solidFill>
                      <a:schemeClr val="tx1"/>
                    </a:solidFill>
                    <a:latin typeface="Kruti Dev 010" pitchFamily="2" charset="0"/>
                    <a:cs typeface="Times New Roman" panose="02020603050405020304" pitchFamily="18" charset="0"/>
                  </a:rPr>
                  <a:t>rk</a:t>
                </a:r>
                <a:r>
                  <a:rPr lang="en-US" sz="3733" b="1" dirty="0">
                    <a:solidFill>
                      <a:schemeClr val="tx1"/>
                    </a:solidFill>
                    <a:latin typeface="Kruti Dev 010" pitchFamily="2" charset="0"/>
                    <a:cs typeface="Times New Roman" panose="02020603050405020304" pitchFamily="18" charset="0"/>
                  </a:rPr>
                  <a:t> </a:t>
                </a:r>
              </a:p>
              <a:p>
                <a:r>
                  <a:rPr lang="en-US" sz="3733" b="1" dirty="0">
                    <a:solidFill>
                      <a:schemeClr val="tx1"/>
                    </a:solidFill>
                    <a:latin typeface="Times New Roman" panose="02020603050405020304" pitchFamily="18" charset="0"/>
                    <a:cs typeface="Times New Roman" panose="02020603050405020304" pitchFamily="18" charset="0"/>
                  </a:rPr>
                  <a:t>If a piece of ice at </a:t>
                </a:r>
                <a14:m>
                  <m:oMath xmlns:m="http://schemas.openxmlformats.org/officeDocument/2006/math">
                    <m:sSup>
                      <m:sSupPr>
                        <m:ctrlPr>
                          <a:rPr lang="en-US" sz="3733" b="1" i="1">
                            <a:solidFill>
                              <a:schemeClr val="tx1"/>
                            </a:solidFill>
                            <a:latin typeface="Cambria Math" panose="02040503050406030204" pitchFamily="18" charset="0"/>
                            <a:cs typeface="Times New Roman" panose="02020603050405020304" pitchFamily="18" charset="0"/>
                          </a:rPr>
                        </m:ctrlPr>
                      </m:sSupPr>
                      <m:e>
                        <m:r>
                          <a:rPr lang="en-US" sz="3733" b="1" i="1">
                            <a:solidFill>
                              <a:schemeClr val="tx1"/>
                            </a:solidFill>
                            <a:latin typeface="Cambria Math"/>
                            <a:cs typeface="Times New Roman" panose="02020603050405020304" pitchFamily="18" charset="0"/>
                          </a:rPr>
                          <m:t>𝟎</m:t>
                        </m:r>
                      </m:e>
                      <m:sup>
                        <m:r>
                          <a:rPr lang="en-US" sz="3733" b="1" i="1">
                            <a:solidFill>
                              <a:schemeClr val="tx1"/>
                            </a:solidFill>
                            <a:latin typeface="Cambria Math"/>
                            <a:cs typeface="Times New Roman" panose="02020603050405020304" pitchFamily="18" charset="0"/>
                          </a:rPr>
                          <m:t>°</m:t>
                        </m:r>
                      </m:sup>
                    </m:sSup>
                    <m:r>
                      <a:rPr lang="en-US" sz="3733" b="1" i="1">
                        <a:solidFill>
                          <a:schemeClr val="tx1"/>
                        </a:solidFill>
                        <a:latin typeface="Cambria Math"/>
                        <a:cs typeface="Times New Roman" panose="02020603050405020304" pitchFamily="18" charset="0"/>
                      </a:rPr>
                      <m:t>𝑪</m:t>
                    </m:r>
                  </m:oMath>
                </a14:m>
                <a:r>
                  <a:rPr lang="en-IN" sz="3733" b="1" dirty="0">
                    <a:solidFill>
                      <a:schemeClr val="tx1"/>
                    </a:solidFill>
                    <a:latin typeface="Times New Roman" panose="02020603050405020304" pitchFamily="18" charset="0"/>
                    <a:cs typeface="Times New Roman" panose="02020603050405020304" pitchFamily="18" charset="0"/>
                  </a:rPr>
                  <a:t> is mixed with water kept in a vessel containing water at </a:t>
                </a:r>
                <a14:m>
                  <m:oMath xmlns:m="http://schemas.openxmlformats.org/officeDocument/2006/math">
                    <m:sSup>
                      <m:sSupPr>
                        <m:ctrlPr>
                          <a:rPr lang="en-US" sz="3733" b="1" i="1">
                            <a:solidFill>
                              <a:schemeClr val="tx1"/>
                            </a:solidFill>
                            <a:latin typeface="Cambria Math" panose="02040503050406030204" pitchFamily="18" charset="0"/>
                            <a:cs typeface="Times New Roman" panose="02020603050405020304" pitchFamily="18" charset="0"/>
                          </a:rPr>
                        </m:ctrlPr>
                      </m:sSupPr>
                      <m:e>
                        <m:r>
                          <a:rPr lang="en-US" sz="3733" b="1" i="1">
                            <a:solidFill>
                              <a:schemeClr val="tx1"/>
                            </a:solidFill>
                            <a:latin typeface="Cambria Math"/>
                            <a:cs typeface="Times New Roman" panose="02020603050405020304" pitchFamily="18" charset="0"/>
                          </a:rPr>
                          <m:t>𝟎</m:t>
                        </m:r>
                      </m:e>
                      <m:sup>
                        <m:r>
                          <a:rPr lang="en-US" sz="3733" b="1" i="1">
                            <a:solidFill>
                              <a:schemeClr val="tx1"/>
                            </a:solidFill>
                            <a:latin typeface="Cambria Math"/>
                            <a:cs typeface="Times New Roman" panose="02020603050405020304" pitchFamily="18" charset="0"/>
                          </a:rPr>
                          <m:t>°</m:t>
                        </m:r>
                      </m:sup>
                    </m:sSup>
                    <m:r>
                      <a:rPr lang="en-US" sz="3733" b="1" i="1">
                        <a:solidFill>
                          <a:schemeClr val="tx1"/>
                        </a:solidFill>
                        <a:latin typeface="Cambria Math"/>
                        <a:cs typeface="Times New Roman" panose="02020603050405020304" pitchFamily="18" charset="0"/>
                      </a:rPr>
                      <m:t>𝑪</m:t>
                    </m:r>
                  </m:oMath>
                </a14:m>
                <a:r>
                  <a:rPr lang="en-IN" sz="3733" b="1" dirty="0">
                    <a:solidFill>
                      <a:schemeClr val="tx1"/>
                    </a:solidFill>
                    <a:latin typeface="Times New Roman" panose="02020603050405020304" pitchFamily="18" charset="0"/>
                    <a:cs typeface="Times New Roman" panose="02020603050405020304" pitchFamily="18" charset="0"/>
                  </a:rPr>
                  <a:t>, then </a:t>
                </a:r>
              </a:p>
              <a:p>
                <a:pPr marL="685783" indent="-685783" algn="just">
                  <a:buAutoNum type="alphaLcParenBoth"/>
                </a:pPr>
                <a:r>
                  <a:rPr lang="en-US" sz="3733" b="1" dirty="0">
                    <a:solidFill>
                      <a:schemeClr val="tx1"/>
                    </a:solidFill>
                    <a:latin typeface="Times New Roman" panose="02020603050405020304" pitchFamily="18" charset="0"/>
                    <a:cs typeface="Times New Roman" panose="02020603050405020304" pitchFamily="18" charset="0"/>
                  </a:rPr>
                  <a:t>All the ice will melt/</a:t>
                </a:r>
                <a:r>
                  <a:rPr lang="en-US" sz="3733" b="1" dirty="0">
                    <a:solidFill>
                      <a:schemeClr val="tx1"/>
                    </a:solidFill>
                    <a:latin typeface="Kruti Dev 010" pitchFamily="2" charset="0"/>
                    <a:cs typeface="Times New Roman" panose="02020603050405020304" pitchFamily="18" charset="0"/>
                  </a:rPr>
                  <a:t> </a:t>
                </a:r>
                <a:r>
                  <a:rPr lang="en-US" sz="3733" b="1" dirty="0" err="1">
                    <a:solidFill>
                      <a:schemeClr val="tx1"/>
                    </a:solidFill>
                    <a:latin typeface="Kruti Dev 010" pitchFamily="2" charset="0"/>
                    <a:cs typeface="Times New Roman" panose="02020603050405020304" pitchFamily="18" charset="0"/>
                  </a:rPr>
                  <a:t>lEiw.kZ</a:t>
                </a:r>
                <a:r>
                  <a:rPr lang="en-US" sz="3733" b="1" dirty="0">
                    <a:solidFill>
                      <a:schemeClr val="tx1"/>
                    </a:solidFill>
                    <a:latin typeface="Kruti Dev 010" pitchFamily="2" charset="0"/>
                    <a:cs typeface="Times New Roman" panose="02020603050405020304" pitchFamily="18" charset="0"/>
                  </a:rPr>
                  <a:t> </a:t>
                </a:r>
                <a:r>
                  <a:rPr lang="en-US" sz="3733" b="1" dirty="0" err="1">
                    <a:solidFill>
                      <a:schemeClr val="tx1"/>
                    </a:solidFill>
                    <a:latin typeface="Kruti Dev 010" pitchFamily="2" charset="0"/>
                    <a:cs typeface="Times New Roman" panose="02020603050405020304" pitchFamily="18" charset="0"/>
                  </a:rPr>
                  <a:t>cQZ</a:t>
                </a:r>
                <a:r>
                  <a:rPr lang="en-US" sz="3733" b="1" dirty="0">
                    <a:solidFill>
                      <a:schemeClr val="tx1"/>
                    </a:solidFill>
                    <a:latin typeface="Kruti Dev 010" pitchFamily="2" charset="0"/>
                    <a:cs typeface="Times New Roman" panose="02020603050405020304" pitchFamily="18" charset="0"/>
                  </a:rPr>
                  <a:t> </a:t>
                </a:r>
                <a:r>
                  <a:rPr lang="en-US" sz="3733" b="1" dirty="0" err="1">
                    <a:solidFill>
                      <a:schemeClr val="tx1"/>
                    </a:solidFill>
                    <a:latin typeface="Kruti Dev 010" pitchFamily="2" charset="0"/>
                    <a:cs typeface="Times New Roman" panose="02020603050405020304" pitchFamily="18" charset="0"/>
                  </a:rPr>
                  <a:t>fi?ky</a:t>
                </a:r>
                <a:r>
                  <a:rPr lang="en-US" sz="3733" b="1" dirty="0">
                    <a:solidFill>
                      <a:schemeClr val="tx1"/>
                    </a:solidFill>
                    <a:latin typeface="Kruti Dev 010" pitchFamily="2" charset="0"/>
                    <a:cs typeface="Times New Roman" panose="02020603050405020304" pitchFamily="18" charset="0"/>
                  </a:rPr>
                  <a:t> </a:t>
                </a:r>
                <a:r>
                  <a:rPr lang="en-US" sz="3733" b="1" dirty="0" err="1">
                    <a:solidFill>
                      <a:schemeClr val="tx1"/>
                    </a:solidFill>
                    <a:latin typeface="Kruti Dev 010" pitchFamily="2" charset="0"/>
                    <a:cs typeface="Times New Roman" panose="02020603050405020304" pitchFamily="18" charset="0"/>
                  </a:rPr>
                  <a:t>tk,xhA</a:t>
                </a:r>
                <a:endParaRPr lang="en-US" sz="3733" b="1" dirty="0">
                  <a:solidFill>
                    <a:schemeClr val="tx1"/>
                  </a:solidFill>
                  <a:latin typeface="Kruti Dev 010" pitchFamily="2" charset="0"/>
                  <a:cs typeface="Times New Roman" panose="02020603050405020304" pitchFamily="18" charset="0"/>
                </a:endParaRPr>
              </a:p>
              <a:p>
                <a:pPr algn="just"/>
                <a:r>
                  <a:rPr lang="en-US" sz="3733" b="1" dirty="0">
                    <a:solidFill>
                      <a:schemeClr val="tx1"/>
                    </a:solidFill>
                    <a:latin typeface="Times New Roman" panose="02020603050405020304" pitchFamily="18" charset="0"/>
                    <a:cs typeface="Times New Roman" panose="02020603050405020304" pitchFamily="18" charset="0"/>
                  </a:rPr>
                  <a:t>(b) Some of the ice will melt /</a:t>
                </a:r>
                <a:r>
                  <a:rPr lang="en-US" sz="3733" b="1" dirty="0">
                    <a:solidFill>
                      <a:schemeClr val="tx1"/>
                    </a:solidFill>
                    <a:latin typeface="Kruti Dev 010" pitchFamily="2" charset="0"/>
                    <a:cs typeface="Times New Roman" panose="02020603050405020304" pitchFamily="18" charset="0"/>
                  </a:rPr>
                  <a:t> </a:t>
                </a:r>
                <a:r>
                  <a:rPr lang="en-US" sz="3733" b="1" dirty="0" err="1">
                    <a:solidFill>
                      <a:schemeClr val="tx1"/>
                    </a:solidFill>
                    <a:latin typeface="Kruti Dev 010" pitchFamily="2" charset="0"/>
                    <a:cs typeface="Times New Roman" panose="02020603050405020304" pitchFamily="18" charset="0"/>
                  </a:rPr>
                  <a:t>dqN</a:t>
                </a:r>
                <a:r>
                  <a:rPr lang="en-US" sz="3733" b="1" dirty="0">
                    <a:solidFill>
                      <a:schemeClr val="tx1"/>
                    </a:solidFill>
                    <a:latin typeface="Kruti Dev 010" pitchFamily="2" charset="0"/>
                    <a:cs typeface="Times New Roman" panose="02020603050405020304" pitchFamily="18" charset="0"/>
                  </a:rPr>
                  <a:t> </a:t>
                </a:r>
                <a:r>
                  <a:rPr lang="en-US" sz="3733" b="1" dirty="0" err="1">
                    <a:solidFill>
                      <a:schemeClr val="tx1"/>
                    </a:solidFill>
                    <a:latin typeface="Kruti Dev 010" pitchFamily="2" charset="0"/>
                    <a:cs typeface="Times New Roman" panose="02020603050405020304" pitchFamily="18" charset="0"/>
                  </a:rPr>
                  <a:t>cQZ</a:t>
                </a:r>
                <a:r>
                  <a:rPr lang="en-US" sz="3733" b="1" dirty="0">
                    <a:solidFill>
                      <a:schemeClr val="tx1"/>
                    </a:solidFill>
                    <a:latin typeface="Kruti Dev 010" pitchFamily="2" charset="0"/>
                    <a:cs typeface="Times New Roman" panose="02020603050405020304" pitchFamily="18" charset="0"/>
                  </a:rPr>
                  <a:t> </a:t>
                </a:r>
                <a:r>
                  <a:rPr lang="en-US" sz="3733" b="1" dirty="0" err="1">
                    <a:solidFill>
                      <a:schemeClr val="tx1"/>
                    </a:solidFill>
                    <a:latin typeface="Kruti Dev 010" pitchFamily="2" charset="0"/>
                    <a:cs typeface="Times New Roman" panose="02020603050405020304" pitchFamily="18" charset="0"/>
                  </a:rPr>
                  <a:t>fi?ky</a:t>
                </a:r>
                <a:r>
                  <a:rPr lang="en-US" sz="3733" b="1" dirty="0">
                    <a:solidFill>
                      <a:schemeClr val="tx1"/>
                    </a:solidFill>
                    <a:latin typeface="Kruti Dev 010" pitchFamily="2" charset="0"/>
                    <a:cs typeface="Times New Roman" panose="02020603050405020304" pitchFamily="18" charset="0"/>
                  </a:rPr>
                  <a:t> </a:t>
                </a:r>
                <a:r>
                  <a:rPr lang="en-US" sz="3733" b="1" dirty="0" err="1">
                    <a:solidFill>
                      <a:schemeClr val="tx1"/>
                    </a:solidFill>
                    <a:latin typeface="Kruti Dev 010" pitchFamily="2" charset="0"/>
                    <a:cs typeface="Times New Roman" panose="02020603050405020304" pitchFamily="18" charset="0"/>
                  </a:rPr>
                  <a:t>tk,xh</a:t>
                </a:r>
                <a:endParaRPr lang="en-US" sz="3733" b="1" dirty="0">
                  <a:solidFill>
                    <a:schemeClr val="tx1"/>
                  </a:solidFill>
                  <a:latin typeface="Cambria Math"/>
                  <a:cs typeface="Times New Roman" panose="02020603050405020304" pitchFamily="18" charset="0"/>
                </a:endParaRPr>
              </a:p>
              <a:p>
                <a:pPr algn="just"/>
                <a:r>
                  <a:rPr lang="en-US" sz="3733" b="1" dirty="0">
                    <a:solidFill>
                      <a:schemeClr val="tx1"/>
                    </a:solidFill>
                    <a:cs typeface="Times New Roman" panose="02020603050405020304" pitchFamily="18" charset="0"/>
                  </a:rPr>
                  <a:t>(c) </a:t>
                </a:r>
                <a:r>
                  <a:rPr lang="en-US" sz="3733" b="1" dirty="0">
                    <a:solidFill>
                      <a:schemeClr val="tx1"/>
                    </a:solidFill>
                    <a:latin typeface="Times New Roman" pitchFamily="18" charset="0"/>
                    <a:cs typeface="Times New Roman" pitchFamily="18" charset="0"/>
                  </a:rPr>
                  <a:t>no ice will melt/</a:t>
                </a:r>
                <a:r>
                  <a:rPr lang="en-US" sz="3733" b="1" dirty="0">
                    <a:solidFill>
                      <a:schemeClr val="tx1"/>
                    </a:solidFill>
                    <a:latin typeface="Kruti Dev 010" pitchFamily="2" charset="0"/>
                    <a:cs typeface="Times New Roman" panose="02020603050405020304" pitchFamily="18" charset="0"/>
                  </a:rPr>
                  <a:t> </a:t>
                </a:r>
                <a:r>
                  <a:rPr lang="en-US" sz="3733" b="1" dirty="0" err="1">
                    <a:solidFill>
                      <a:schemeClr val="tx1"/>
                    </a:solidFill>
                    <a:latin typeface="Kruti Dev 010" pitchFamily="2" charset="0"/>
                    <a:cs typeface="Times New Roman" panose="02020603050405020304" pitchFamily="18" charset="0"/>
                  </a:rPr>
                  <a:t>dksbZ</a:t>
                </a:r>
                <a:r>
                  <a:rPr lang="en-US" sz="3733" b="1" dirty="0">
                    <a:solidFill>
                      <a:schemeClr val="tx1"/>
                    </a:solidFill>
                    <a:latin typeface="Kruti Dev 010" pitchFamily="2" charset="0"/>
                    <a:cs typeface="Times New Roman" panose="02020603050405020304" pitchFamily="18" charset="0"/>
                  </a:rPr>
                  <a:t> </a:t>
                </a:r>
                <a:r>
                  <a:rPr lang="en-US" sz="3733" b="1" dirty="0" err="1">
                    <a:solidFill>
                      <a:schemeClr val="tx1"/>
                    </a:solidFill>
                    <a:latin typeface="Kruti Dev 010" pitchFamily="2" charset="0"/>
                    <a:cs typeface="Times New Roman" panose="02020603050405020304" pitchFamily="18" charset="0"/>
                  </a:rPr>
                  <a:t>cQZ</a:t>
                </a:r>
                <a:r>
                  <a:rPr lang="en-US" sz="3733" b="1" dirty="0">
                    <a:solidFill>
                      <a:schemeClr val="tx1"/>
                    </a:solidFill>
                    <a:latin typeface="Kruti Dev 010" pitchFamily="2" charset="0"/>
                    <a:cs typeface="Times New Roman" panose="02020603050405020304" pitchFamily="18" charset="0"/>
                  </a:rPr>
                  <a:t> </a:t>
                </a:r>
                <a:r>
                  <a:rPr lang="en-US" sz="3733" b="1" dirty="0" err="1">
                    <a:solidFill>
                      <a:schemeClr val="tx1"/>
                    </a:solidFill>
                    <a:latin typeface="Kruti Dev 010" pitchFamily="2" charset="0"/>
                    <a:cs typeface="Times New Roman" panose="02020603050405020304" pitchFamily="18" charset="0"/>
                  </a:rPr>
                  <a:t>ugaha</a:t>
                </a:r>
                <a:r>
                  <a:rPr lang="en-US" sz="3733" b="1" dirty="0">
                    <a:solidFill>
                      <a:schemeClr val="tx1"/>
                    </a:solidFill>
                    <a:latin typeface="Kruti Dev 010" pitchFamily="2" charset="0"/>
                    <a:cs typeface="Times New Roman" panose="02020603050405020304" pitchFamily="18" charset="0"/>
                  </a:rPr>
                  <a:t> </a:t>
                </a:r>
                <a:r>
                  <a:rPr lang="en-US" sz="3733" b="1" dirty="0" err="1">
                    <a:solidFill>
                      <a:schemeClr val="tx1"/>
                    </a:solidFill>
                    <a:latin typeface="Kruti Dev 010" pitchFamily="2" charset="0"/>
                    <a:cs typeface="Times New Roman" panose="02020603050405020304" pitchFamily="18" charset="0"/>
                  </a:rPr>
                  <a:t>fi?kysxh</a:t>
                </a:r>
                <a:endParaRPr lang="en-US" sz="3733" b="1" dirty="0">
                  <a:solidFill>
                    <a:schemeClr val="tx1"/>
                  </a:solidFill>
                  <a:latin typeface="Cambria Math"/>
                  <a:cs typeface="Times New Roman" panose="02020603050405020304" pitchFamily="18" charset="0"/>
                </a:endParaRPr>
              </a:p>
              <a:p>
                <a:pPr algn="just"/>
                <a:r>
                  <a:rPr lang="en-US" sz="3733" b="1" dirty="0">
                    <a:solidFill>
                      <a:schemeClr val="tx1"/>
                    </a:solidFill>
                    <a:cs typeface="Times New Roman" panose="02020603050405020304" pitchFamily="18" charset="0"/>
                  </a:rPr>
                  <a:t>(d) </a:t>
                </a:r>
                <a:r>
                  <a:rPr lang="en-US" sz="3733" b="1" dirty="0">
                    <a:solidFill>
                      <a:schemeClr val="tx1"/>
                    </a:solidFill>
                    <a:latin typeface="Times New Roman" panose="02020603050405020304" pitchFamily="18" charset="0"/>
                    <a:cs typeface="Times New Roman" panose="02020603050405020304" pitchFamily="18" charset="0"/>
                  </a:rPr>
                  <a:t>the temperature will further decrease /</a:t>
                </a:r>
              </a:p>
              <a:p>
                <a:pPr algn="just"/>
                <a:r>
                  <a:rPr lang="en-US" sz="3733" b="1" dirty="0" err="1">
                    <a:solidFill>
                      <a:schemeClr val="tx1"/>
                    </a:solidFill>
                    <a:latin typeface="Kruti Dev 010" pitchFamily="2" charset="0"/>
                    <a:cs typeface="Times New Roman" panose="02020603050405020304" pitchFamily="18" charset="0"/>
                  </a:rPr>
                  <a:t>rkieku</a:t>
                </a:r>
                <a:r>
                  <a:rPr lang="en-US" sz="3733" b="1" dirty="0">
                    <a:solidFill>
                      <a:schemeClr val="tx1"/>
                    </a:solidFill>
                    <a:latin typeface="Kruti Dev 010" pitchFamily="2" charset="0"/>
                    <a:cs typeface="Times New Roman" panose="02020603050405020304" pitchFamily="18" charset="0"/>
                  </a:rPr>
                  <a:t> </a:t>
                </a:r>
                <a:r>
                  <a:rPr lang="en-US" sz="3733" b="1" dirty="0" err="1">
                    <a:solidFill>
                      <a:schemeClr val="tx1"/>
                    </a:solidFill>
                    <a:latin typeface="Kruti Dev 010" pitchFamily="2" charset="0"/>
                    <a:cs typeface="Times New Roman" panose="02020603050405020304" pitchFamily="18" charset="0"/>
                  </a:rPr>
                  <a:t>vkxs</a:t>
                </a:r>
                <a:r>
                  <a:rPr lang="en-US" sz="3733" b="1" dirty="0">
                    <a:solidFill>
                      <a:schemeClr val="tx1"/>
                    </a:solidFill>
                    <a:latin typeface="Kruti Dev 010" pitchFamily="2" charset="0"/>
                    <a:cs typeface="Times New Roman" panose="02020603050405020304" pitchFamily="18" charset="0"/>
                  </a:rPr>
                  <a:t> </a:t>
                </a:r>
                <a:r>
                  <a:rPr lang="en-US" sz="3733" b="1" dirty="0" err="1">
                    <a:solidFill>
                      <a:schemeClr val="tx1"/>
                    </a:solidFill>
                    <a:latin typeface="Kruti Dev 010" pitchFamily="2" charset="0"/>
                    <a:cs typeface="Times New Roman" panose="02020603050405020304" pitchFamily="18" charset="0"/>
                  </a:rPr>
                  <a:t>vkSj</a:t>
                </a:r>
                <a:r>
                  <a:rPr lang="en-US" sz="3733" b="1" dirty="0">
                    <a:solidFill>
                      <a:schemeClr val="tx1"/>
                    </a:solidFill>
                    <a:latin typeface="Kruti Dev 010" pitchFamily="2" charset="0"/>
                    <a:cs typeface="Times New Roman" panose="02020603050405020304" pitchFamily="18" charset="0"/>
                  </a:rPr>
                  <a:t> ?</a:t>
                </a:r>
                <a:r>
                  <a:rPr lang="en-US" sz="3733" b="1" dirty="0" err="1">
                    <a:solidFill>
                      <a:schemeClr val="tx1"/>
                    </a:solidFill>
                    <a:latin typeface="Kruti Dev 010" pitchFamily="2" charset="0"/>
                    <a:cs typeface="Times New Roman" panose="02020603050405020304" pitchFamily="18" charset="0"/>
                  </a:rPr>
                  <a:t>kVrkk</a:t>
                </a:r>
                <a:r>
                  <a:rPr lang="en-US" sz="3733" b="1" dirty="0">
                    <a:solidFill>
                      <a:schemeClr val="tx1"/>
                    </a:solidFill>
                    <a:latin typeface="Kruti Dev 010" pitchFamily="2" charset="0"/>
                    <a:cs typeface="Times New Roman" panose="02020603050405020304" pitchFamily="18" charset="0"/>
                  </a:rPr>
                  <a:t> </a:t>
                </a:r>
                <a:r>
                  <a:rPr lang="en-US" sz="3733" b="1" dirty="0" err="1">
                    <a:solidFill>
                      <a:schemeClr val="tx1"/>
                    </a:solidFill>
                    <a:latin typeface="Kruti Dev 010" pitchFamily="2" charset="0"/>
                    <a:cs typeface="Times New Roman" panose="02020603050405020304" pitchFamily="18" charset="0"/>
                  </a:rPr>
                  <a:t>tk,xk</a:t>
                </a:r>
                <a:endParaRPr lang="en-US" sz="3733" b="1" dirty="0">
                  <a:solidFill>
                    <a:schemeClr val="tx1"/>
                  </a:solidFill>
                  <a:latin typeface="Cambria Math"/>
                  <a:cs typeface="Times New Roman" panose="02020603050405020304" pitchFamily="18" charset="0"/>
                </a:endParaRPr>
              </a:p>
              <a:p>
                <a:pPr algn="just"/>
                <a:endParaRPr lang="en-US" sz="3733" b="1" dirty="0">
                  <a:solidFill>
                    <a:schemeClr val="tx1"/>
                  </a:solidFill>
                  <a:latin typeface="Cambria Math"/>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92059" y="968311"/>
                <a:ext cx="11999941" cy="5889689"/>
              </a:xfrm>
              <a:prstGeom prst="rect">
                <a:avLst/>
              </a:prstGeom>
              <a:blipFill>
                <a:blip r:embed="rId2"/>
                <a:stretch>
                  <a:fillRect l="-1677" t="-1553" r="-1118"/>
                </a:stretch>
              </a:blipFill>
            </p:spPr>
            <p:txBody>
              <a:bodyPr/>
              <a:lstStyle/>
              <a:p>
                <a:r>
                  <a:rPr lang="en-US">
                    <a:noFill/>
                  </a:rPr>
                  <a:t> </a:t>
                </a:r>
              </a:p>
            </p:txBody>
          </p:sp>
        </mc:Fallback>
      </mc:AlternateContent>
    </p:spTree>
    <p:extLst>
      <p:ext uri="{BB962C8B-B14F-4D97-AF65-F5344CB8AC3E}">
        <p14:creationId xmlns:p14="http://schemas.microsoft.com/office/powerpoint/2010/main" val="2671420328"/>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290878" y="980185"/>
            <a:ext cx="11405320" cy="5427768"/>
          </a:xfrm>
          <a:prstGeom prst="rect">
            <a:avLst/>
          </a:prstGeom>
          <a:noFill/>
        </p:spPr>
        <p:txBody>
          <a:bodyPr wrap="square" rtlCol="0">
            <a:spAutoFit/>
          </a:bodyPr>
          <a:lstStyle/>
          <a:p>
            <a:r>
              <a:rPr lang="en-US" sz="3467" b="1" dirty="0" err="1">
                <a:latin typeface="Kruti Dev 010" pitchFamily="2" charset="0"/>
                <a:cs typeface="Times New Roman" panose="02020603050405020304" pitchFamily="18" charset="0"/>
              </a:rPr>
              <a:t>ok;qe.My</a:t>
            </a:r>
            <a:r>
              <a:rPr lang="en-US" sz="3467" b="1" dirty="0">
                <a:latin typeface="Kruti Dev 010" pitchFamily="2" charset="0"/>
                <a:cs typeface="Times New Roman" panose="02020603050405020304" pitchFamily="18" charset="0"/>
              </a:rPr>
              <a:t> dh </a:t>
            </a:r>
            <a:r>
              <a:rPr lang="en-US" sz="3467" b="1" dirty="0" err="1">
                <a:latin typeface="Kruti Dev 010" pitchFamily="2" charset="0"/>
                <a:cs typeface="Times New Roman" panose="02020603050405020304" pitchFamily="18" charset="0"/>
              </a:rPr>
              <a:t>fdl</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izdkj</a:t>
            </a:r>
            <a:r>
              <a:rPr lang="en-US" sz="3467" b="1" dirty="0">
                <a:latin typeface="Kruti Dev 010" pitchFamily="2" charset="0"/>
                <a:cs typeface="Times New Roman" panose="02020603050405020304" pitchFamily="18" charset="0"/>
              </a:rPr>
              <a:t> dh </a:t>
            </a:r>
            <a:r>
              <a:rPr lang="en-US" sz="3467" b="1" dirty="0" err="1">
                <a:latin typeface="Kruti Dev 010" pitchFamily="2" charset="0"/>
                <a:cs typeface="Times New Roman" panose="02020603050405020304" pitchFamily="18" charset="0"/>
              </a:rPr>
              <a:t>fLFkfr</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dks</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pØoky</a:t>
            </a:r>
            <a:r>
              <a:rPr lang="en-US" sz="3467" b="1" dirty="0">
                <a:latin typeface="Kruti Dev 010" pitchFamily="2" charset="0"/>
                <a:cs typeface="Times New Roman" panose="02020603050405020304" pitchFamily="18" charset="0"/>
              </a:rPr>
              <a:t> ls </a:t>
            </a:r>
            <a:r>
              <a:rPr lang="en-US" sz="3467" b="1" dirty="0" err="1">
                <a:latin typeface="Kruti Dev 010" pitchFamily="2" charset="0"/>
                <a:cs typeface="Times New Roman" panose="02020603050405020304" pitchFamily="18" charset="0"/>
              </a:rPr>
              <a:t>izLrqr</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fd;k</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tkrk</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gS</a:t>
            </a:r>
            <a:endParaRPr lang="en-IN" sz="3467" b="1" dirty="0">
              <a:latin typeface="Kruti Dev 010" pitchFamily="2" charset="0"/>
              <a:cs typeface="Times New Roman" panose="02020603050405020304" pitchFamily="18" charset="0"/>
            </a:endParaRPr>
          </a:p>
          <a:p>
            <a:pPr algn="just"/>
            <a:r>
              <a:rPr lang="en-US" sz="3467" b="1" dirty="0">
                <a:latin typeface="Times New Roman" panose="02020603050405020304" pitchFamily="18" charset="0"/>
                <a:cs typeface="Times New Roman" panose="02020603050405020304" pitchFamily="18" charset="0"/>
              </a:rPr>
              <a:t>What type of state of the atmosphere is presented by a cyclone?</a:t>
            </a:r>
            <a:endParaRPr lang="en-US" sz="3467" b="1" dirty="0">
              <a:latin typeface="Times New Roman" panose="02020603050405020304" pitchFamily="18" charset="0"/>
              <a:ea typeface="Cambria Math"/>
              <a:cs typeface="Times New Roman" panose="02020603050405020304" pitchFamily="18" charset="0"/>
            </a:endParaRPr>
          </a:p>
          <a:p>
            <a:pPr algn="just"/>
            <a:r>
              <a:rPr lang="en-US" sz="3467" b="1" dirty="0">
                <a:latin typeface="Times New Roman" panose="02020603050405020304" pitchFamily="18" charset="0"/>
                <a:cs typeface="Times New Roman" panose="02020603050405020304" pitchFamily="18" charset="0"/>
              </a:rPr>
              <a:t>(a) low pressure in the center surrounded by high pressure all around/ </a:t>
            </a:r>
            <a:r>
              <a:rPr lang="en-US" sz="3467" b="1" dirty="0" err="1">
                <a:latin typeface="Kruti Dev 010" pitchFamily="2" charset="0"/>
                <a:cs typeface="Times New Roman" panose="02020603050405020304" pitchFamily="18" charset="0"/>
              </a:rPr>
              <a:t>pkjksa</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vkSj</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mPp</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nkc</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ls</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f?kjk</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dsUnz</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es</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fuEu</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nkc</a:t>
            </a:r>
            <a:endParaRPr lang="en-US" sz="3467" b="1" dirty="0">
              <a:latin typeface="Cambria Math"/>
              <a:cs typeface="Times New Roman" panose="02020603050405020304" pitchFamily="18" charset="0"/>
            </a:endParaRPr>
          </a:p>
          <a:p>
            <a:pPr algn="just"/>
            <a:r>
              <a:rPr lang="en-US" sz="3467" b="1" dirty="0">
                <a:latin typeface="Times New Roman" panose="02020603050405020304" pitchFamily="18" charset="0"/>
                <a:cs typeface="Times New Roman" panose="02020603050405020304" pitchFamily="18" charset="0"/>
              </a:rPr>
              <a:t>(b) High pressure in the center surrounded by high pressure all around/ </a:t>
            </a:r>
            <a:r>
              <a:rPr lang="en-US" sz="3467" b="1" dirty="0" err="1">
                <a:latin typeface="Kruti Dev 010" pitchFamily="2" charset="0"/>
                <a:cs typeface="Times New Roman" panose="02020603050405020304" pitchFamily="18" charset="0"/>
              </a:rPr>
              <a:t>pkjksa</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vkSj</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fuEu</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nkc</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ls</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f?kjk</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dsUnz</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es</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mPp</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nkc</a:t>
            </a:r>
            <a:endParaRPr lang="en-US" sz="3467" b="1" dirty="0">
              <a:latin typeface="Kruti Dev 010" pitchFamily="2" charset="0"/>
              <a:cs typeface="Times New Roman" panose="02020603050405020304" pitchFamily="18" charset="0"/>
            </a:endParaRPr>
          </a:p>
          <a:p>
            <a:pPr algn="just"/>
            <a:r>
              <a:rPr lang="en-US" sz="3467" b="1" dirty="0">
                <a:cs typeface="Times New Roman" panose="02020603050405020304" pitchFamily="18" charset="0"/>
              </a:rPr>
              <a:t>(c) </a:t>
            </a:r>
            <a:r>
              <a:rPr lang="en-US" sz="3467" b="1" dirty="0">
                <a:latin typeface="Times New Roman" pitchFamily="18" charset="0"/>
                <a:cs typeface="Times New Roman" pitchFamily="18" charset="0"/>
              </a:rPr>
              <a:t>low pressure position all around /</a:t>
            </a:r>
          </a:p>
          <a:p>
            <a:pPr algn="just"/>
            <a:r>
              <a:rPr lang="en-US" sz="3467" b="1" dirty="0" err="1">
                <a:latin typeface="Kruti Dev 010" pitchFamily="2" charset="0"/>
                <a:cs typeface="Times New Roman" panose="02020603050405020304" pitchFamily="18" charset="0"/>
              </a:rPr>
              <a:t>pkjksa</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vksj</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fuEu</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nkc</a:t>
            </a:r>
            <a:r>
              <a:rPr lang="en-US" sz="3467" b="1" dirty="0">
                <a:latin typeface="Kruti Dev 010" pitchFamily="2" charset="0"/>
                <a:cs typeface="Times New Roman" panose="02020603050405020304" pitchFamily="18" charset="0"/>
              </a:rPr>
              <a:t> dh </a:t>
            </a:r>
            <a:r>
              <a:rPr lang="en-US" sz="3467" b="1" dirty="0" err="1">
                <a:latin typeface="Kruti Dev 010" pitchFamily="2" charset="0"/>
                <a:cs typeface="Times New Roman" panose="02020603050405020304" pitchFamily="18" charset="0"/>
              </a:rPr>
              <a:t>fLFkfr</a:t>
            </a:r>
            <a:endParaRPr lang="en-US" sz="3467" b="1" dirty="0">
              <a:latin typeface="Cambria Math"/>
              <a:cs typeface="Times New Roman" panose="02020603050405020304" pitchFamily="18" charset="0"/>
            </a:endParaRPr>
          </a:p>
          <a:p>
            <a:pPr algn="just"/>
            <a:r>
              <a:rPr lang="en-US" sz="3467" b="1" dirty="0">
                <a:cs typeface="Times New Roman" panose="02020603050405020304" pitchFamily="18" charset="0"/>
              </a:rPr>
              <a:t>(d) </a:t>
            </a:r>
            <a:r>
              <a:rPr lang="en-US" sz="3467" b="1" dirty="0">
                <a:latin typeface="Times New Roman" panose="02020603050405020304" pitchFamily="18" charset="0"/>
                <a:cs typeface="Times New Roman" panose="02020603050405020304" pitchFamily="18" charset="0"/>
              </a:rPr>
              <a:t>None of these / </a:t>
            </a:r>
            <a:r>
              <a:rPr lang="en-US" sz="3467" b="1" dirty="0" err="1">
                <a:latin typeface="Kruti Dev 010" pitchFamily="2" charset="0"/>
                <a:cs typeface="Times New Roman" panose="02020603050405020304" pitchFamily="18" charset="0"/>
              </a:rPr>
              <a:t>buesa</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ls</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dksbZ</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ugha</a:t>
            </a:r>
            <a:endParaRPr lang="en-US" sz="3467" b="1" dirty="0">
              <a:latin typeface="Cambria Math"/>
              <a:cs typeface="Times New Roman" panose="02020603050405020304" pitchFamily="18" charset="0"/>
            </a:endParaRPr>
          </a:p>
        </p:txBody>
      </p:sp>
    </p:spTree>
    <p:extLst>
      <p:ext uri="{BB962C8B-B14F-4D97-AF65-F5344CB8AC3E}">
        <p14:creationId xmlns:p14="http://schemas.microsoft.com/office/powerpoint/2010/main" val="2513640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501856" y="855086"/>
            <a:ext cx="11405320" cy="4401205"/>
          </a:xfrm>
          <a:prstGeom prst="rect">
            <a:avLst/>
          </a:prstGeom>
          <a:noFill/>
        </p:spPr>
        <p:txBody>
          <a:bodyPr wrap="square" rtlCol="0">
            <a:spAutoFit/>
          </a:bodyPr>
          <a:lstStyle/>
          <a:p>
            <a:r>
              <a:rPr lang="en-US" sz="4000" b="1" dirty="0" err="1">
                <a:latin typeface="Kruti Dev 010" pitchFamily="2" charset="0"/>
                <a:cs typeface="Times New Roman" panose="02020603050405020304" pitchFamily="18" charset="0"/>
              </a:rPr>
              <a:t>rki</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esa</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o`f</a:t>
            </a:r>
            <a:r>
              <a:rPr lang="en-US" sz="4000" b="1" dirty="0">
                <a:latin typeface="Kruti Dev 010" pitchFamily="2" charset="0"/>
                <a:cs typeface="Times New Roman" panose="02020603050405020304" pitchFamily="18" charset="0"/>
              </a:rPr>
              <a:t>) ls </a:t>
            </a:r>
            <a:r>
              <a:rPr lang="en-US" sz="4000" b="1" dirty="0" err="1">
                <a:latin typeface="Kruti Dev 010" pitchFamily="2" charset="0"/>
                <a:cs typeface="Times New Roman" panose="02020603050405020304" pitchFamily="18" charset="0"/>
              </a:rPr>
              <a:t>izR;kLFk</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ekiksa</a:t>
            </a:r>
            <a:r>
              <a:rPr lang="en-US" sz="4000" b="1" dirty="0">
                <a:latin typeface="Kruti Dev 010" pitchFamily="2" charset="0"/>
                <a:cs typeface="Times New Roman" panose="02020603050405020304" pitchFamily="18" charset="0"/>
              </a:rPr>
              <a:t> ds </a:t>
            </a:r>
            <a:r>
              <a:rPr lang="en-US" sz="4000" b="1" dirty="0" err="1">
                <a:latin typeface="Kruti Dev 010" pitchFamily="2" charset="0"/>
                <a:cs typeface="Times New Roman" panose="02020603050405020304" pitchFamily="18" charset="0"/>
              </a:rPr>
              <a:t>eku</a:t>
            </a:r>
            <a:r>
              <a:rPr lang="en-US" sz="4000" b="1" dirty="0">
                <a:latin typeface="Kruti Dev 010" pitchFamily="2" charset="0"/>
                <a:cs typeface="Times New Roman" panose="02020603050405020304" pitchFamily="18" charset="0"/>
              </a:rPr>
              <a:t> </a:t>
            </a:r>
            <a:endParaRPr lang="en-IN" sz="4000" b="1" dirty="0">
              <a:latin typeface="Kruti Dev 010" pitchFamily="2" charset="0"/>
              <a:cs typeface="Times New Roman" panose="02020603050405020304" pitchFamily="18" charset="0"/>
            </a:endParaRPr>
          </a:p>
          <a:p>
            <a:pPr algn="just"/>
            <a:r>
              <a:rPr lang="en-US" sz="4000" b="1" dirty="0">
                <a:latin typeface="Times New Roman" panose="02020603050405020304" pitchFamily="18" charset="0"/>
                <a:cs typeface="Times New Roman" panose="02020603050405020304" pitchFamily="18" charset="0"/>
              </a:rPr>
              <a:t>Values of </a:t>
            </a:r>
            <a:r>
              <a:rPr lang="en-US" sz="4000" b="1" dirty="0" err="1">
                <a:latin typeface="Times New Roman" panose="02020603050405020304" pitchFamily="18" charset="0"/>
                <a:cs typeface="Times New Roman" panose="02020603050405020304" pitchFamily="18" charset="0"/>
              </a:rPr>
              <a:t>etastic</a:t>
            </a:r>
            <a:r>
              <a:rPr lang="en-US" sz="4000" b="1" dirty="0">
                <a:latin typeface="Times New Roman" panose="02020603050405020304" pitchFamily="18" charset="0"/>
                <a:cs typeface="Times New Roman" panose="02020603050405020304" pitchFamily="18" charset="0"/>
              </a:rPr>
              <a:t> measurements due to increase in temperature </a:t>
            </a:r>
          </a:p>
          <a:p>
            <a:pPr marL="685783" indent="-685783" algn="just">
              <a:buAutoNum type="alphaLcParenBoth"/>
            </a:pPr>
            <a:r>
              <a:rPr lang="en-US" sz="4000" b="1" dirty="0">
                <a:latin typeface="Times New Roman" panose="02020603050405020304" pitchFamily="18" charset="0"/>
                <a:cs typeface="Times New Roman" panose="02020603050405020304" pitchFamily="18" charset="0"/>
              </a:rPr>
              <a:t>decrease/ </a:t>
            </a:r>
            <a:r>
              <a:rPr lang="en-US" sz="4000" b="1" dirty="0">
                <a:latin typeface="Kruti Dev 010" pitchFamily="2" charset="0"/>
                <a:cs typeface="Times New Roman" panose="02020603050405020304" pitchFamily="18" charset="0"/>
              </a:rPr>
              <a:t>?</a:t>
            </a:r>
            <a:r>
              <a:rPr lang="en-US" sz="4000" b="1" dirty="0" err="1">
                <a:latin typeface="Kruti Dev 010" pitchFamily="2" charset="0"/>
                <a:cs typeface="Times New Roman" panose="02020603050405020304" pitchFamily="18" charset="0"/>
              </a:rPr>
              <a:t>kVrsa</a:t>
            </a:r>
            <a:endParaRPr lang="en-US" sz="4000" b="1" dirty="0">
              <a:latin typeface="Cambria Math"/>
              <a:cs typeface="Times New Roman" panose="02020603050405020304" pitchFamily="18" charset="0"/>
            </a:endParaRPr>
          </a:p>
          <a:p>
            <a:pPr algn="just"/>
            <a:r>
              <a:rPr lang="en-US" sz="4000" b="1" dirty="0">
                <a:latin typeface="Times New Roman" panose="02020603050405020304" pitchFamily="18" charset="0"/>
                <a:cs typeface="Times New Roman" panose="02020603050405020304" pitchFamily="18" charset="0"/>
              </a:rPr>
              <a:t>(b) Stay fixed/</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fu;r</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jgrs</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gs</a:t>
            </a:r>
            <a:endParaRPr lang="en-US" sz="4000" b="1" dirty="0">
              <a:latin typeface="Cambria Math"/>
              <a:cs typeface="Times New Roman" panose="02020603050405020304" pitchFamily="18" charset="0"/>
            </a:endParaRPr>
          </a:p>
          <a:p>
            <a:pPr algn="just"/>
            <a:r>
              <a:rPr lang="en-US" sz="4000" b="1" dirty="0">
                <a:cs typeface="Times New Roman" panose="02020603050405020304" pitchFamily="18" charset="0"/>
              </a:rPr>
              <a:t>(c) </a:t>
            </a:r>
            <a:r>
              <a:rPr lang="en-US" sz="4000" b="1" dirty="0">
                <a:latin typeface="Times New Roman" pitchFamily="18" charset="0"/>
                <a:cs typeface="Times New Roman" pitchFamily="18" charset="0"/>
              </a:rPr>
              <a:t>Increase /</a:t>
            </a:r>
            <a:r>
              <a:rPr lang="en-US" sz="4000" b="1" dirty="0">
                <a:latin typeface="Kruti Dev 010" pitchFamily="2" charset="0"/>
                <a:cs typeface="Times New Roman" panose="02020603050405020304" pitchFamily="18" charset="0"/>
              </a:rPr>
              <a:t>c&lt;+</a:t>
            </a:r>
            <a:r>
              <a:rPr lang="en-US" sz="4000" b="1" dirty="0" err="1">
                <a:latin typeface="Kruti Dev 010" pitchFamily="2" charset="0"/>
                <a:cs typeface="Times New Roman" panose="02020603050405020304" pitchFamily="18" charset="0"/>
              </a:rPr>
              <a:t>rsa</a:t>
            </a:r>
            <a:r>
              <a:rPr lang="en-US" sz="4000" b="1" dirty="0">
                <a:latin typeface="Kruti Dev 010" pitchFamily="2" charset="0"/>
                <a:cs typeface="Times New Roman" panose="02020603050405020304" pitchFamily="18" charset="0"/>
              </a:rPr>
              <a:t> </a:t>
            </a:r>
            <a:endParaRPr lang="en-US" sz="4000" b="1" dirty="0">
              <a:latin typeface="Cambria Math"/>
              <a:cs typeface="Times New Roman" panose="02020603050405020304" pitchFamily="18" charset="0"/>
            </a:endParaRPr>
          </a:p>
          <a:p>
            <a:pPr algn="just"/>
            <a:r>
              <a:rPr lang="en-US" sz="4000" b="1" dirty="0">
                <a:cs typeface="Times New Roman" panose="02020603050405020304" pitchFamily="18" charset="0"/>
              </a:rPr>
              <a:t>(d)</a:t>
            </a:r>
            <a:r>
              <a:rPr lang="en-US" sz="4000" b="1" dirty="0">
                <a:latin typeface="Times New Roman" pitchFamily="18" charset="0"/>
                <a:cs typeface="Times New Roman" pitchFamily="18" charset="0"/>
              </a:rPr>
              <a:t> Move fast   /</a:t>
            </a:r>
            <a:r>
              <a:rPr lang="en-US" sz="4000" b="1" dirty="0" err="1">
                <a:latin typeface="Kruti Dev 010" pitchFamily="2" charset="0"/>
                <a:cs typeface="Times New Roman" panose="02020603050405020304" pitchFamily="18" charset="0"/>
              </a:rPr>
              <a:t>rsth</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ls</a:t>
            </a:r>
            <a:r>
              <a:rPr lang="en-US" sz="4000" b="1" dirty="0">
                <a:latin typeface="Kruti Dev 010" pitchFamily="2" charset="0"/>
                <a:cs typeface="Times New Roman" panose="02020603050405020304" pitchFamily="18" charset="0"/>
              </a:rPr>
              <a:t> c&lt;+</a:t>
            </a:r>
            <a:r>
              <a:rPr lang="en-US" sz="4000" b="1" dirty="0" err="1">
                <a:latin typeface="Kruti Dev 010" pitchFamily="2" charset="0"/>
                <a:cs typeface="Times New Roman" panose="02020603050405020304" pitchFamily="18" charset="0"/>
              </a:rPr>
              <a:t>rs</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gSA</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777447"/>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660694" y="994136"/>
            <a:ext cx="11405320" cy="3970318"/>
          </a:xfrm>
          <a:prstGeom prst="rect">
            <a:avLst/>
          </a:prstGeom>
          <a:noFill/>
        </p:spPr>
        <p:txBody>
          <a:bodyPr wrap="square" rtlCol="0">
            <a:spAutoFit/>
          </a:bodyPr>
          <a:lstStyle/>
          <a:p>
            <a:r>
              <a:rPr lang="en-US" sz="3600" b="1" dirty="0" err="1">
                <a:latin typeface="Kruti Dev 010" pitchFamily="2" charset="0"/>
                <a:cs typeface="Times New Roman" panose="02020603050405020304" pitchFamily="18" charset="0"/>
              </a:rPr>
              <a:t>nkc</a:t>
            </a:r>
            <a:r>
              <a:rPr lang="en-US" sz="3600" b="1" dirty="0">
                <a:latin typeface="Kruti Dev 010" pitchFamily="2" charset="0"/>
                <a:cs typeface="Times New Roman" panose="02020603050405020304" pitchFamily="18" charset="0"/>
              </a:rPr>
              <a:t> c&lt;+</a:t>
            </a:r>
            <a:r>
              <a:rPr lang="en-US" sz="3600" b="1" dirty="0" err="1">
                <a:latin typeface="Kruti Dev 010" pitchFamily="2" charset="0"/>
                <a:cs typeface="Times New Roman" panose="02020603050405020304" pitchFamily="18" charset="0"/>
              </a:rPr>
              <a:t>kus</a:t>
            </a:r>
            <a:r>
              <a:rPr lang="en-US" sz="3600" b="1" dirty="0">
                <a:latin typeface="Kruti Dev 010" pitchFamily="2" charset="0"/>
                <a:cs typeface="Times New Roman" panose="02020603050405020304" pitchFamily="18" charset="0"/>
              </a:rPr>
              <a:t> </a:t>
            </a:r>
            <a:r>
              <a:rPr lang="en-US" sz="3600" b="1" dirty="0" err="1">
                <a:latin typeface="Kruti Dev 010" pitchFamily="2" charset="0"/>
                <a:cs typeface="Times New Roman" panose="02020603050405020304" pitchFamily="18" charset="0"/>
              </a:rPr>
              <a:t>ij</a:t>
            </a:r>
            <a:r>
              <a:rPr lang="en-US" sz="3600" b="1" dirty="0">
                <a:latin typeface="Kruti Dev 010" pitchFamily="2" charset="0"/>
                <a:cs typeface="Times New Roman" panose="02020603050405020304" pitchFamily="18" charset="0"/>
              </a:rPr>
              <a:t> </a:t>
            </a:r>
            <a:r>
              <a:rPr lang="en-US" sz="3600" b="1" dirty="0" err="1">
                <a:latin typeface="Kruti Dev 010" pitchFamily="2" charset="0"/>
                <a:cs typeface="Times New Roman" panose="02020603050405020304" pitchFamily="18" charset="0"/>
              </a:rPr>
              <a:t>cQZ</a:t>
            </a:r>
            <a:r>
              <a:rPr lang="en-US" sz="3600" b="1" dirty="0">
                <a:latin typeface="Kruti Dev 010" pitchFamily="2" charset="0"/>
                <a:cs typeface="Times New Roman" panose="02020603050405020304" pitchFamily="18" charset="0"/>
              </a:rPr>
              <a:t> dk </a:t>
            </a:r>
            <a:r>
              <a:rPr lang="en-US" sz="3600" b="1" dirty="0" err="1">
                <a:latin typeface="Kruti Dev 010" pitchFamily="2" charset="0"/>
                <a:cs typeface="Times New Roman" panose="02020603050405020304" pitchFamily="18" charset="0"/>
              </a:rPr>
              <a:t>xyukad</a:t>
            </a:r>
            <a:r>
              <a:rPr lang="en-US" sz="3600" b="1" dirty="0">
                <a:latin typeface="Kruti Dev 010" pitchFamily="2" charset="0"/>
                <a:cs typeface="Times New Roman" panose="02020603050405020304" pitchFamily="18" charset="0"/>
              </a:rPr>
              <a:t> </a:t>
            </a:r>
            <a:endParaRPr lang="en-IN" sz="3600" b="1" dirty="0">
              <a:latin typeface="Kruti Dev 010" pitchFamily="2" charset="0"/>
              <a:cs typeface="Times New Roman" panose="02020603050405020304" pitchFamily="18" charset="0"/>
            </a:endParaRPr>
          </a:p>
          <a:p>
            <a:r>
              <a:rPr lang="en-US" sz="3600" b="1" dirty="0">
                <a:latin typeface="Times New Roman" panose="02020603050405020304" pitchFamily="18" charset="0"/>
                <a:cs typeface="Times New Roman" panose="02020603050405020304" pitchFamily="18" charset="0"/>
              </a:rPr>
              <a:t>The melting point of ice on increasing the pressure</a:t>
            </a:r>
          </a:p>
          <a:p>
            <a:pPr marL="685783" indent="-685783" algn="just">
              <a:buAutoNum type="alphaLcParenBoth"/>
            </a:pPr>
            <a:r>
              <a:rPr lang="en-US" sz="3600" b="1" dirty="0">
                <a:latin typeface="Times New Roman" panose="02020603050405020304" pitchFamily="18" charset="0"/>
                <a:cs typeface="Times New Roman" panose="02020603050405020304" pitchFamily="18" charset="0"/>
              </a:rPr>
              <a:t>decreases/ </a:t>
            </a:r>
            <a:r>
              <a:rPr lang="en-US" sz="3600" b="1" dirty="0">
                <a:latin typeface="Kruti Dev 010" pitchFamily="2" charset="0"/>
                <a:cs typeface="Times New Roman" panose="02020603050405020304" pitchFamily="18" charset="0"/>
              </a:rPr>
              <a:t>?</a:t>
            </a:r>
            <a:r>
              <a:rPr lang="en-US" sz="3600" b="1" dirty="0" err="1">
                <a:latin typeface="Kruti Dev 010" pitchFamily="2" charset="0"/>
                <a:cs typeface="Times New Roman" panose="02020603050405020304" pitchFamily="18" charset="0"/>
              </a:rPr>
              <a:t>kVrk</a:t>
            </a:r>
            <a:r>
              <a:rPr lang="en-US" sz="3600" b="1" dirty="0">
                <a:latin typeface="Kruti Dev 010" pitchFamily="2" charset="0"/>
                <a:cs typeface="Times New Roman" panose="02020603050405020304" pitchFamily="18" charset="0"/>
              </a:rPr>
              <a:t> </a:t>
            </a:r>
            <a:endParaRPr lang="en-US" sz="3600" b="1" dirty="0">
              <a:latin typeface="Cambria Math"/>
              <a:cs typeface="Times New Roman" panose="02020603050405020304" pitchFamily="18" charset="0"/>
            </a:endParaRPr>
          </a:p>
          <a:p>
            <a:pPr algn="just"/>
            <a:r>
              <a:rPr lang="en-US" sz="3600" b="1" dirty="0">
                <a:latin typeface="Times New Roman" panose="02020603050405020304" pitchFamily="18" charset="0"/>
                <a:cs typeface="Times New Roman" panose="02020603050405020304" pitchFamily="18" charset="0"/>
              </a:rPr>
              <a:t>(b) remains unchanged/</a:t>
            </a:r>
            <a:r>
              <a:rPr lang="en-US" sz="3600" b="1" dirty="0">
                <a:latin typeface="Kruti Dev 010" pitchFamily="2" charset="0"/>
                <a:cs typeface="Times New Roman" panose="02020603050405020304" pitchFamily="18" charset="0"/>
              </a:rPr>
              <a:t> </a:t>
            </a:r>
            <a:r>
              <a:rPr lang="en-US" sz="3600" b="1" dirty="0" err="1">
                <a:latin typeface="Kruti Dev 010" pitchFamily="2" charset="0"/>
                <a:cs typeface="Times New Roman" panose="02020603050405020304" pitchFamily="18" charset="0"/>
              </a:rPr>
              <a:t>vifjofrZr</a:t>
            </a:r>
            <a:r>
              <a:rPr lang="en-US" sz="3600" b="1" dirty="0">
                <a:latin typeface="Kruti Dev 010" pitchFamily="2" charset="0"/>
                <a:cs typeface="Times New Roman" panose="02020603050405020304" pitchFamily="18" charset="0"/>
              </a:rPr>
              <a:t> </a:t>
            </a:r>
            <a:r>
              <a:rPr lang="en-US" sz="3600" b="1" dirty="0" err="1">
                <a:latin typeface="Kruti Dev 010" pitchFamily="2" charset="0"/>
                <a:cs typeface="Times New Roman" panose="02020603050405020304" pitchFamily="18" charset="0"/>
              </a:rPr>
              <a:t>jgrk</a:t>
            </a:r>
            <a:r>
              <a:rPr lang="en-US" sz="3600" b="1" dirty="0">
                <a:latin typeface="Kruti Dev 010" pitchFamily="2" charset="0"/>
                <a:cs typeface="Times New Roman" panose="02020603050405020304" pitchFamily="18" charset="0"/>
              </a:rPr>
              <a:t> </a:t>
            </a:r>
            <a:r>
              <a:rPr lang="en-US" sz="3600" b="1" dirty="0" err="1">
                <a:latin typeface="Kruti Dev 010" pitchFamily="2" charset="0"/>
                <a:cs typeface="Times New Roman" panose="02020603050405020304" pitchFamily="18" charset="0"/>
              </a:rPr>
              <a:t>gSA</a:t>
            </a:r>
            <a:endParaRPr lang="en-US" sz="3600" b="1" dirty="0">
              <a:latin typeface="Cambria Math"/>
              <a:cs typeface="Times New Roman" panose="02020603050405020304" pitchFamily="18" charset="0"/>
            </a:endParaRPr>
          </a:p>
          <a:p>
            <a:pPr algn="just"/>
            <a:r>
              <a:rPr lang="en-US" sz="3600" b="1" dirty="0">
                <a:cs typeface="Times New Roman" panose="02020603050405020304" pitchFamily="18" charset="0"/>
              </a:rPr>
              <a:t>(c) </a:t>
            </a:r>
            <a:r>
              <a:rPr lang="en-US" sz="3600" b="1" dirty="0">
                <a:latin typeface="Times New Roman" pitchFamily="18" charset="0"/>
                <a:cs typeface="Times New Roman" pitchFamily="18" charset="0"/>
              </a:rPr>
              <a:t>Increases /</a:t>
            </a:r>
            <a:r>
              <a:rPr lang="en-US" sz="3600" b="1" dirty="0">
                <a:latin typeface="Kruti Dev 010" pitchFamily="2" charset="0"/>
                <a:cs typeface="Times New Roman" panose="02020603050405020304" pitchFamily="18" charset="0"/>
              </a:rPr>
              <a:t>c&lt;+</a:t>
            </a:r>
            <a:r>
              <a:rPr lang="en-US" sz="3600" b="1" dirty="0" err="1">
                <a:latin typeface="Kruti Dev 010" pitchFamily="2" charset="0"/>
                <a:cs typeface="Times New Roman" panose="02020603050405020304" pitchFamily="18" charset="0"/>
              </a:rPr>
              <a:t>rk</a:t>
            </a:r>
            <a:r>
              <a:rPr lang="en-US" sz="3600" b="1" dirty="0">
                <a:latin typeface="Kruti Dev 010" pitchFamily="2" charset="0"/>
                <a:cs typeface="Times New Roman" panose="02020603050405020304" pitchFamily="18" charset="0"/>
              </a:rPr>
              <a:t> </a:t>
            </a:r>
            <a:r>
              <a:rPr lang="en-US" sz="3600" b="1" dirty="0" err="1">
                <a:latin typeface="Kruti Dev 010" pitchFamily="2" charset="0"/>
                <a:cs typeface="Times New Roman" panose="02020603050405020304" pitchFamily="18" charset="0"/>
              </a:rPr>
              <a:t>gSA</a:t>
            </a:r>
            <a:endParaRPr lang="en-US" sz="3600" b="1" dirty="0">
              <a:latin typeface="Cambria Math"/>
              <a:cs typeface="Times New Roman" panose="02020603050405020304" pitchFamily="18" charset="0"/>
            </a:endParaRPr>
          </a:p>
          <a:p>
            <a:pPr algn="just"/>
            <a:r>
              <a:rPr lang="en-US" sz="3600" b="1" dirty="0">
                <a:cs typeface="Times New Roman" panose="02020603050405020304" pitchFamily="18" charset="0"/>
              </a:rPr>
              <a:t>(d)</a:t>
            </a:r>
            <a:r>
              <a:rPr lang="en-US" sz="3600" b="1" dirty="0">
                <a:latin typeface="Times New Roman" pitchFamily="18" charset="0"/>
                <a:cs typeface="Times New Roman" pitchFamily="18" charset="0"/>
              </a:rPr>
              <a:t> First increase then decreases /</a:t>
            </a:r>
          </a:p>
          <a:p>
            <a:pPr algn="just"/>
            <a:r>
              <a:rPr lang="en-US" sz="3600" b="1" dirty="0" err="1">
                <a:latin typeface="Kruti Dev 010" pitchFamily="2" charset="0"/>
                <a:cs typeface="Times New Roman" panose="02020603050405020304" pitchFamily="18" charset="0"/>
              </a:rPr>
              <a:t>igys</a:t>
            </a:r>
            <a:r>
              <a:rPr lang="en-US" sz="3600" b="1" dirty="0">
                <a:latin typeface="Kruti Dev 010" pitchFamily="2" charset="0"/>
                <a:cs typeface="Times New Roman" panose="02020603050405020304" pitchFamily="18" charset="0"/>
              </a:rPr>
              <a:t> c&lt;+</a:t>
            </a:r>
            <a:r>
              <a:rPr lang="en-US" sz="3600" b="1" dirty="0" err="1">
                <a:latin typeface="Kruti Dev 010" pitchFamily="2" charset="0"/>
                <a:cs typeface="Times New Roman" panose="02020603050405020304" pitchFamily="18" charset="0"/>
              </a:rPr>
              <a:t>rk</a:t>
            </a:r>
            <a:r>
              <a:rPr lang="en-US" sz="3600" b="1" dirty="0">
                <a:latin typeface="Kruti Dev 010" pitchFamily="2" charset="0"/>
                <a:cs typeface="Times New Roman" panose="02020603050405020304" pitchFamily="18" charset="0"/>
              </a:rPr>
              <a:t> </a:t>
            </a:r>
            <a:r>
              <a:rPr lang="en-US" sz="3600" b="1" dirty="0" err="1">
                <a:latin typeface="Kruti Dev 010" pitchFamily="2" charset="0"/>
                <a:cs typeface="Times New Roman" panose="02020603050405020304" pitchFamily="18" charset="0"/>
              </a:rPr>
              <a:t>gSAfQj</a:t>
            </a:r>
            <a:r>
              <a:rPr lang="en-US" sz="3600" b="1" dirty="0">
                <a:latin typeface="Kruti Dev 010" pitchFamily="2" charset="0"/>
                <a:cs typeface="Times New Roman" panose="02020603050405020304" pitchFamily="18" charset="0"/>
              </a:rPr>
              <a:t> ?</a:t>
            </a:r>
            <a:r>
              <a:rPr lang="en-US" sz="3600" b="1" dirty="0" err="1">
                <a:latin typeface="Kruti Dev 010" pitchFamily="2" charset="0"/>
                <a:cs typeface="Times New Roman" panose="02020603050405020304" pitchFamily="18" charset="0"/>
              </a:rPr>
              <a:t>kVrk</a:t>
            </a:r>
            <a:r>
              <a:rPr lang="en-US" sz="3600" b="1" dirty="0">
                <a:latin typeface="Kruti Dev 010" pitchFamily="2" charset="0"/>
                <a:cs typeface="Times New Roman" panose="02020603050405020304" pitchFamily="18" charset="0"/>
              </a:rPr>
              <a:t> </a:t>
            </a:r>
            <a:r>
              <a:rPr lang="en-US" sz="3600" b="1" dirty="0" err="1">
                <a:latin typeface="Kruti Dev 010" pitchFamily="2" charset="0"/>
                <a:cs typeface="Times New Roman" panose="02020603050405020304" pitchFamily="18" charset="0"/>
              </a:rPr>
              <a:t>gSA</a:t>
            </a:r>
            <a:endParaRPr lang="en-US" sz="3600" b="1" dirty="0">
              <a:latin typeface="Cambria Math"/>
              <a:cs typeface="Times New Roman" panose="02020603050405020304" pitchFamily="18" charset="0"/>
            </a:endParaRPr>
          </a:p>
        </p:txBody>
      </p:sp>
    </p:spTree>
    <p:extLst>
      <p:ext uri="{BB962C8B-B14F-4D97-AF65-F5344CB8AC3E}">
        <p14:creationId xmlns:p14="http://schemas.microsoft.com/office/powerpoint/2010/main" val="3928166036"/>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495802" y="1155707"/>
                <a:ext cx="11405320" cy="3247364"/>
              </a:xfrm>
              <a:prstGeom prst="rect">
                <a:avLst/>
              </a:prstGeom>
              <a:noFill/>
            </p:spPr>
            <p:txBody>
              <a:bodyPr wrap="square" rtlCol="0">
                <a:spAutoFit/>
              </a:bodyPr>
              <a:lstStyle/>
              <a:p>
                <a:r>
                  <a:rPr lang="en-US" sz="4200" b="1" dirty="0" err="1">
                    <a:solidFill>
                      <a:schemeClr val="tx1"/>
                    </a:solidFill>
                    <a:latin typeface="Kruti Dev 010" pitchFamily="2" charset="0"/>
                    <a:cs typeface="Times New Roman" panose="02020603050405020304" pitchFamily="18" charset="0"/>
                  </a:rPr>
                  <a:t>ckW;y</a:t>
                </a:r>
                <a:r>
                  <a:rPr lang="en-US" sz="4200" b="1" dirty="0">
                    <a:solidFill>
                      <a:schemeClr val="tx1"/>
                    </a:solidFill>
                    <a:latin typeface="Kruti Dev 010" pitchFamily="2" charset="0"/>
                    <a:cs typeface="Times New Roman" panose="02020603050405020304" pitchFamily="18" charset="0"/>
                  </a:rPr>
                  <a:t> ds </a:t>
                </a:r>
                <a:r>
                  <a:rPr lang="en-US" sz="4200" b="1" dirty="0" err="1">
                    <a:solidFill>
                      <a:schemeClr val="tx1"/>
                    </a:solidFill>
                    <a:latin typeface="Kruti Dev 010" pitchFamily="2" charset="0"/>
                    <a:cs typeface="Times New Roman" panose="02020603050405020304" pitchFamily="18" charset="0"/>
                  </a:rPr>
                  <a:t>fu;e</a:t>
                </a:r>
                <a:r>
                  <a:rPr lang="en-US" sz="4200" b="1" dirty="0">
                    <a:solidFill>
                      <a:schemeClr val="tx1"/>
                    </a:solidFill>
                    <a:latin typeface="Kruti Dev 010" pitchFamily="2" charset="0"/>
                    <a:cs typeface="Times New Roman" panose="02020603050405020304" pitchFamily="18" charset="0"/>
                  </a:rPr>
                  <a:t> dk </a:t>
                </a:r>
                <a:r>
                  <a:rPr lang="en-US" sz="4200" b="1" dirty="0" err="1">
                    <a:solidFill>
                      <a:schemeClr val="tx1"/>
                    </a:solidFill>
                    <a:latin typeface="Kruti Dev 010" pitchFamily="2" charset="0"/>
                    <a:cs typeface="Times New Roman" panose="02020603050405020304" pitchFamily="18" charset="0"/>
                  </a:rPr>
                  <a:t>lw</a:t>
                </a:r>
                <a:r>
                  <a:rPr lang="en-US" sz="4200" b="1" dirty="0">
                    <a:solidFill>
                      <a:schemeClr val="tx1"/>
                    </a:solidFill>
                    <a:latin typeface="Kruti Dev 010" pitchFamily="2" charset="0"/>
                    <a:cs typeface="Times New Roman" panose="02020603050405020304" pitchFamily="18" charset="0"/>
                  </a:rPr>
                  <a:t>= </a:t>
                </a:r>
                <a:r>
                  <a:rPr lang="en-US" sz="4200" b="1" dirty="0" err="1">
                    <a:solidFill>
                      <a:schemeClr val="tx1"/>
                    </a:solidFill>
                    <a:latin typeface="Kruti Dev 010" pitchFamily="2" charset="0"/>
                    <a:cs typeface="Times New Roman" panose="02020603050405020304" pitchFamily="18" charset="0"/>
                  </a:rPr>
                  <a:t>gS</a:t>
                </a:r>
                <a:endParaRPr lang="en-IN" sz="4200" b="1" dirty="0">
                  <a:solidFill>
                    <a:schemeClr val="tx1"/>
                  </a:solidFill>
                  <a:latin typeface="Kruti Dev 010" pitchFamily="2" charset="0"/>
                  <a:cs typeface="Times New Roman" panose="02020603050405020304" pitchFamily="18" charset="0"/>
                </a:endParaRPr>
              </a:p>
              <a:p>
                <a:pPr algn="just"/>
                <a:r>
                  <a:rPr lang="en-US" sz="4200" b="1" dirty="0">
                    <a:solidFill>
                      <a:schemeClr val="tx1"/>
                    </a:solidFill>
                    <a:latin typeface="Times New Roman" panose="02020603050405020304" pitchFamily="18" charset="0"/>
                    <a:cs typeface="Times New Roman" panose="02020603050405020304" pitchFamily="18" charset="0"/>
                  </a:rPr>
                  <a:t>The formula for Boyle’s law is </a:t>
                </a:r>
              </a:p>
              <a:p>
                <a:pPr algn="just"/>
                <a:r>
                  <a:rPr lang="en-US" sz="4200" b="1" dirty="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r>
                      <a:rPr lang="en-US" sz="4200" b="1" i="1">
                        <a:solidFill>
                          <a:schemeClr val="tx1"/>
                        </a:solidFill>
                        <a:latin typeface="Cambria Math"/>
                        <a:cs typeface="Times New Roman" panose="02020603050405020304" pitchFamily="18" charset="0"/>
                      </a:rPr>
                      <m:t>𝑽</m:t>
                    </m:r>
                    <m:r>
                      <a:rPr lang="en-US" sz="4200" b="1" i="1">
                        <a:solidFill>
                          <a:schemeClr val="tx1"/>
                        </a:solidFill>
                        <a:latin typeface="Cambria Math"/>
                        <a:cs typeface="Times New Roman" panose="02020603050405020304" pitchFamily="18" charset="0"/>
                      </a:rPr>
                      <m:t> ∝</m:t>
                    </m:r>
                    <m:f>
                      <m:fPr>
                        <m:ctrlPr>
                          <a:rPr lang="en-US" sz="4200" b="1" i="1">
                            <a:solidFill>
                              <a:schemeClr val="tx1"/>
                            </a:solidFill>
                            <a:latin typeface="Cambria Math" panose="02040503050406030204" pitchFamily="18" charset="0"/>
                            <a:ea typeface="Cambria Math"/>
                            <a:cs typeface="Times New Roman" panose="02020603050405020304" pitchFamily="18" charset="0"/>
                          </a:rPr>
                        </m:ctrlPr>
                      </m:fPr>
                      <m:num>
                        <m:r>
                          <a:rPr lang="en-US" sz="4200" b="1" i="1" smtClean="0">
                            <a:solidFill>
                              <a:schemeClr val="tx1"/>
                            </a:solidFill>
                            <a:latin typeface="Cambria Math" panose="02040503050406030204" pitchFamily="18" charset="0"/>
                            <a:ea typeface="Cambria Math"/>
                            <a:cs typeface="Times New Roman" panose="02020603050405020304" pitchFamily="18" charset="0"/>
                          </a:rPr>
                          <m:t>𝟏</m:t>
                        </m:r>
                      </m:num>
                      <m:den>
                        <m:r>
                          <a:rPr lang="en-US" sz="4200" b="1" i="1">
                            <a:solidFill>
                              <a:schemeClr val="tx1"/>
                            </a:solidFill>
                            <a:latin typeface="Cambria Math"/>
                            <a:ea typeface="Cambria Math"/>
                            <a:cs typeface="Times New Roman" panose="02020603050405020304" pitchFamily="18" charset="0"/>
                          </a:rPr>
                          <m:t>𝑷</m:t>
                        </m:r>
                      </m:den>
                    </m:f>
                  </m:oMath>
                </a14:m>
                <a:r>
                  <a:rPr lang="en-US" sz="4200" b="1" dirty="0">
                    <a:solidFill>
                      <a:schemeClr val="tx1"/>
                    </a:solidFill>
                    <a:latin typeface="Times New Roman" panose="02020603050405020304" pitchFamily="18" charset="0"/>
                    <a:cs typeface="Times New Roman" panose="02020603050405020304" pitchFamily="18" charset="0"/>
                  </a:rPr>
                  <a:t>			(b) </a:t>
                </a:r>
                <a14:m>
                  <m:oMath xmlns:m="http://schemas.openxmlformats.org/officeDocument/2006/math">
                    <m:r>
                      <a:rPr lang="en-US" sz="4200" b="1" i="1">
                        <a:solidFill>
                          <a:schemeClr val="tx1"/>
                        </a:solidFill>
                        <a:latin typeface="Cambria Math"/>
                        <a:cs typeface="Times New Roman" panose="02020603050405020304" pitchFamily="18" charset="0"/>
                      </a:rPr>
                      <m:t>𝑷</m:t>
                    </m:r>
                    <m:r>
                      <a:rPr lang="en-US" sz="4200" b="1" i="1">
                        <a:solidFill>
                          <a:schemeClr val="tx1"/>
                        </a:solidFill>
                        <a:latin typeface="Cambria Math"/>
                        <a:cs typeface="Times New Roman" panose="02020603050405020304" pitchFamily="18" charset="0"/>
                      </a:rPr>
                      <m:t> ∝</m:t>
                    </m:r>
                    <m:f>
                      <m:fPr>
                        <m:ctrlPr>
                          <a:rPr lang="en-US" sz="4200" b="1" i="1">
                            <a:solidFill>
                              <a:schemeClr val="tx1"/>
                            </a:solidFill>
                            <a:latin typeface="Cambria Math" panose="02040503050406030204" pitchFamily="18" charset="0"/>
                            <a:ea typeface="Cambria Math"/>
                            <a:cs typeface="Times New Roman" panose="02020603050405020304" pitchFamily="18" charset="0"/>
                          </a:rPr>
                        </m:ctrlPr>
                      </m:fPr>
                      <m:num>
                        <m:r>
                          <a:rPr lang="en-US" sz="4200" b="1" i="1">
                            <a:solidFill>
                              <a:schemeClr val="tx1"/>
                            </a:solidFill>
                            <a:latin typeface="Cambria Math"/>
                            <a:ea typeface="Cambria Math"/>
                            <a:cs typeface="Times New Roman" panose="02020603050405020304" pitchFamily="18" charset="0"/>
                          </a:rPr>
                          <m:t>𝟏</m:t>
                        </m:r>
                      </m:num>
                      <m:den>
                        <m:sSup>
                          <m:sSupPr>
                            <m:ctrlPr>
                              <a:rPr lang="en-US" sz="4200" b="1" i="1">
                                <a:solidFill>
                                  <a:schemeClr val="tx1"/>
                                </a:solidFill>
                                <a:latin typeface="Cambria Math" panose="02040503050406030204" pitchFamily="18" charset="0"/>
                                <a:ea typeface="Cambria Math"/>
                                <a:cs typeface="Times New Roman" panose="02020603050405020304" pitchFamily="18" charset="0"/>
                              </a:rPr>
                            </m:ctrlPr>
                          </m:sSupPr>
                          <m:e>
                            <m:r>
                              <a:rPr lang="en-US" sz="4200" b="1" i="1">
                                <a:solidFill>
                                  <a:schemeClr val="tx1"/>
                                </a:solidFill>
                                <a:latin typeface="Cambria Math"/>
                                <a:ea typeface="Cambria Math"/>
                                <a:cs typeface="Times New Roman" panose="02020603050405020304" pitchFamily="18" charset="0"/>
                              </a:rPr>
                              <m:t>𝑽</m:t>
                            </m:r>
                          </m:e>
                          <m:sup>
                            <m:r>
                              <a:rPr lang="en-US" sz="4200" b="1" i="1">
                                <a:solidFill>
                                  <a:schemeClr val="tx1"/>
                                </a:solidFill>
                                <a:latin typeface="Cambria Math"/>
                                <a:ea typeface="Cambria Math"/>
                                <a:cs typeface="Times New Roman" panose="02020603050405020304" pitchFamily="18" charset="0"/>
                              </a:rPr>
                              <m:t>𝟐</m:t>
                            </m:r>
                          </m:sup>
                        </m:sSup>
                      </m:den>
                    </m:f>
                  </m:oMath>
                </a14:m>
                <a:endParaRPr lang="en-US" sz="4200" b="1" dirty="0">
                  <a:solidFill>
                    <a:schemeClr val="tx1"/>
                  </a:solidFill>
                  <a:latin typeface="Times New Roman" panose="02020603050405020304" pitchFamily="18" charset="0"/>
                  <a:ea typeface="Cambria Math"/>
                  <a:cs typeface="Times New Roman" panose="02020603050405020304" pitchFamily="18" charset="0"/>
                </a:endParaRPr>
              </a:p>
              <a:p>
                <a:pPr algn="just"/>
                <a:r>
                  <a:rPr lang="en-US" sz="4200" b="1" dirty="0">
                    <a:solidFill>
                      <a:schemeClr val="tx1"/>
                    </a:solidFill>
                    <a:latin typeface="Times New Roman" panose="02020603050405020304" pitchFamily="18" charset="0"/>
                    <a:cs typeface="Times New Roman" panose="02020603050405020304" pitchFamily="18" charset="0"/>
                  </a:rPr>
                  <a:t>(c) </a:t>
                </a:r>
                <a14:m>
                  <m:oMath xmlns:m="http://schemas.openxmlformats.org/officeDocument/2006/math">
                    <m:r>
                      <a:rPr lang="en-US" sz="4200" b="1" i="1">
                        <a:solidFill>
                          <a:schemeClr val="tx1"/>
                        </a:solidFill>
                        <a:latin typeface="Cambria Math"/>
                        <a:cs typeface="Times New Roman" panose="02020603050405020304" pitchFamily="18" charset="0"/>
                      </a:rPr>
                      <m:t>𝑷</m:t>
                    </m:r>
                    <m:r>
                      <a:rPr lang="en-US" sz="4200" b="1" i="1">
                        <a:solidFill>
                          <a:schemeClr val="tx1"/>
                        </a:solidFill>
                        <a:latin typeface="Cambria Math"/>
                        <a:ea typeface="Cambria Math"/>
                        <a:cs typeface="Times New Roman" panose="02020603050405020304" pitchFamily="18" charset="0"/>
                      </a:rPr>
                      <m:t>∝</m:t>
                    </m:r>
                    <m:f>
                      <m:fPr>
                        <m:ctrlPr>
                          <a:rPr lang="en-US" sz="4200" b="1" i="1">
                            <a:solidFill>
                              <a:schemeClr val="tx1"/>
                            </a:solidFill>
                            <a:latin typeface="Cambria Math" panose="02040503050406030204" pitchFamily="18" charset="0"/>
                            <a:ea typeface="Cambria Math"/>
                            <a:cs typeface="Times New Roman" panose="02020603050405020304" pitchFamily="18" charset="0"/>
                          </a:rPr>
                        </m:ctrlPr>
                      </m:fPr>
                      <m:num>
                        <m:r>
                          <a:rPr lang="en-US" sz="4200" b="1" i="1" smtClean="0">
                            <a:solidFill>
                              <a:schemeClr val="tx1"/>
                            </a:solidFill>
                            <a:latin typeface="Cambria Math" panose="02040503050406030204" pitchFamily="18" charset="0"/>
                            <a:ea typeface="Cambria Math"/>
                            <a:cs typeface="Times New Roman" panose="02020603050405020304" pitchFamily="18" charset="0"/>
                          </a:rPr>
                          <m:t>𝑽</m:t>
                        </m:r>
                      </m:num>
                      <m:den>
                        <m:r>
                          <a:rPr lang="en-US" sz="4200" b="1" i="1">
                            <a:solidFill>
                              <a:schemeClr val="tx1"/>
                            </a:solidFill>
                            <a:latin typeface="Cambria Math"/>
                            <a:ea typeface="Cambria Math"/>
                            <a:cs typeface="Times New Roman" panose="02020603050405020304" pitchFamily="18" charset="0"/>
                          </a:rPr>
                          <m:t>𝟓</m:t>
                        </m:r>
                      </m:den>
                    </m:f>
                  </m:oMath>
                </a14:m>
                <a:r>
                  <a:rPr lang="en-US" sz="4200" b="1" dirty="0">
                    <a:solidFill>
                      <a:schemeClr val="tx1"/>
                    </a:solidFill>
                    <a:latin typeface="Times New Roman" panose="02020603050405020304" pitchFamily="18" charset="0"/>
                    <a:cs typeface="Times New Roman" panose="02020603050405020304" pitchFamily="18" charset="0"/>
                  </a:rPr>
                  <a:t>				(d) </a:t>
                </a:r>
                <a14:m>
                  <m:oMath xmlns:m="http://schemas.openxmlformats.org/officeDocument/2006/math">
                    <m:r>
                      <a:rPr lang="en-US" sz="4200" b="1" i="1">
                        <a:solidFill>
                          <a:schemeClr val="tx1"/>
                        </a:solidFill>
                        <a:latin typeface="Cambria Math"/>
                        <a:cs typeface="Times New Roman" panose="02020603050405020304" pitchFamily="18" charset="0"/>
                      </a:rPr>
                      <m:t>𝑽</m:t>
                    </m:r>
                    <m:r>
                      <a:rPr lang="en-US" sz="4200" b="1" i="1">
                        <a:solidFill>
                          <a:schemeClr val="tx1"/>
                        </a:solidFill>
                        <a:latin typeface="Cambria Math"/>
                        <a:cs typeface="Times New Roman" panose="02020603050405020304" pitchFamily="18" charset="0"/>
                      </a:rPr>
                      <m:t> ∝</m:t>
                    </m:r>
                    <m:f>
                      <m:fPr>
                        <m:ctrlPr>
                          <a:rPr lang="en-US" sz="4200" b="1" i="1">
                            <a:solidFill>
                              <a:schemeClr val="tx1"/>
                            </a:solidFill>
                            <a:latin typeface="Cambria Math" panose="02040503050406030204" pitchFamily="18" charset="0"/>
                            <a:ea typeface="Cambria Math"/>
                            <a:cs typeface="Times New Roman" panose="02020603050405020304" pitchFamily="18" charset="0"/>
                          </a:rPr>
                        </m:ctrlPr>
                      </m:fPr>
                      <m:num>
                        <m:r>
                          <a:rPr lang="en-US" sz="4200" b="1" i="1" smtClean="0">
                            <a:solidFill>
                              <a:schemeClr val="tx1"/>
                            </a:solidFill>
                            <a:latin typeface="Cambria Math" panose="02040503050406030204" pitchFamily="18" charset="0"/>
                            <a:ea typeface="Cambria Math"/>
                            <a:cs typeface="Times New Roman" panose="02020603050405020304" pitchFamily="18" charset="0"/>
                          </a:rPr>
                          <m:t>𝟐</m:t>
                        </m:r>
                      </m:num>
                      <m:den>
                        <m:r>
                          <a:rPr lang="en-US" sz="4200" b="1" i="1">
                            <a:solidFill>
                              <a:schemeClr val="tx1"/>
                            </a:solidFill>
                            <a:latin typeface="Cambria Math"/>
                            <a:ea typeface="Cambria Math"/>
                            <a:cs typeface="Times New Roman" panose="02020603050405020304" pitchFamily="18" charset="0"/>
                          </a:rPr>
                          <m:t>𝑷</m:t>
                        </m:r>
                      </m:den>
                    </m:f>
                  </m:oMath>
                </a14:m>
                <a:endParaRPr lang="en-US" sz="42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95802" y="1155707"/>
                <a:ext cx="11405320" cy="3247364"/>
              </a:xfrm>
              <a:prstGeom prst="rect">
                <a:avLst/>
              </a:prstGeom>
              <a:blipFill>
                <a:blip r:embed="rId2"/>
                <a:stretch>
                  <a:fillRect l="-2031" t="-3947" b="-3383"/>
                </a:stretch>
              </a:blipFill>
            </p:spPr>
            <p:txBody>
              <a:bodyPr/>
              <a:lstStyle/>
              <a:p>
                <a:r>
                  <a:rPr lang="en-US">
                    <a:noFill/>
                  </a:rPr>
                  <a:t> </a:t>
                </a:r>
              </a:p>
            </p:txBody>
          </p:sp>
        </mc:Fallback>
      </mc:AlternateContent>
    </p:spTree>
    <p:extLst>
      <p:ext uri="{BB962C8B-B14F-4D97-AF65-F5344CB8AC3E}">
        <p14:creationId xmlns:p14="http://schemas.microsoft.com/office/powerpoint/2010/main" val="2740453963"/>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431371" y="840674"/>
                <a:ext cx="11475805" cy="4687950"/>
              </a:xfrm>
              <a:prstGeom prst="rect">
                <a:avLst/>
              </a:prstGeom>
              <a:noFill/>
            </p:spPr>
            <p:txBody>
              <a:bodyPr wrap="square" rtlCol="0">
                <a:spAutoFit/>
              </a:bodyPr>
              <a:lstStyle/>
              <a:p>
                <a:r>
                  <a:rPr lang="en-US" sz="3733" b="1" dirty="0">
                    <a:solidFill>
                      <a:schemeClr val="tx1"/>
                    </a:solidFill>
                    <a:latin typeface="Kruti Dev 010" pitchFamily="2" charset="0"/>
                    <a:cs typeface="Times New Roman" panose="02020603050405020304" pitchFamily="18" charset="0"/>
                  </a:rPr>
                  <a:t>,d </a:t>
                </a:r>
                <a:r>
                  <a:rPr lang="en-US" sz="3733" b="1" dirty="0" err="1">
                    <a:solidFill>
                      <a:schemeClr val="tx1"/>
                    </a:solidFill>
                    <a:latin typeface="Kruti Dev 010" pitchFamily="2" charset="0"/>
                    <a:cs typeface="Times New Roman" panose="02020603050405020304" pitchFamily="18" charset="0"/>
                  </a:rPr>
                  <a:t>d`’.k</a:t>
                </a:r>
                <a:r>
                  <a:rPr lang="en-US" sz="3733" b="1" dirty="0">
                    <a:solidFill>
                      <a:schemeClr val="tx1"/>
                    </a:solidFill>
                    <a:latin typeface="Kruti Dev 010" pitchFamily="2" charset="0"/>
                    <a:cs typeface="Times New Roman" panose="02020603050405020304" pitchFamily="18" charset="0"/>
                  </a:rPr>
                  <a:t> </a:t>
                </a:r>
                <a:r>
                  <a:rPr lang="en-US" sz="3733" b="1" dirty="0" err="1">
                    <a:solidFill>
                      <a:schemeClr val="tx1"/>
                    </a:solidFill>
                    <a:latin typeface="Kruti Dev 010" pitchFamily="2" charset="0"/>
                    <a:cs typeface="Times New Roman" panose="02020603050405020304" pitchFamily="18" charset="0"/>
                  </a:rPr>
                  <a:t>fi.M</a:t>
                </a:r>
                <a:r>
                  <a:rPr lang="en-US" sz="3733" b="1" dirty="0">
                    <a:solidFill>
                      <a:schemeClr val="tx1"/>
                    </a:solidFill>
                    <a:latin typeface="Kruti Dev 010" pitchFamily="2" charset="0"/>
                    <a:cs typeface="Times New Roman" panose="02020603050405020304" pitchFamily="18" charset="0"/>
                  </a:rPr>
                  <a:t> </a:t>
                </a:r>
                <a14:m>
                  <m:oMath xmlns:m="http://schemas.openxmlformats.org/officeDocument/2006/math">
                    <m:r>
                      <a:rPr lang="en-US" sz="3733" b="1" i="1">
                        <a:solidFill>
                          <a:schemeClr val="tx1"/>
                        </a:solidFill>
                        <a:latin typeface="Cambria Math"/>
                        <a:cs typeface="Times New Roman" panose="02020603050405020304" pitchFamily="18" charset="0"/>
                      </a:rPr>
                      <m:t>(</m:t>
                    </m:r>
                    <m:r>
                      <a:rPr lang="en-US" sz="3733" b="1" i="1">
                        <a:solidFill>
                          <a:schemeClr val="tx1"/>
                        </a:solidFill>
                        <a:latin typeface="Cambria Math"/>
                        <a:cs typeface="Times New Roman" panose="02020603050405020304" pitchFamily="18" charset="0"/>
                      </a:rPr>
                      <m:t>𝑩𝒍𝒂𝒄𝒌</m:t>
                    </m:r>
                    <m:r>
                      <a:rPr lang="en-US" sz="3733" b="1" i="1">
                        <a:solidFill>
                          <a:schemeClr val="tx1"/>
                        </a:solidFill>
                        <a:latin typeface="Cambria Math"/>
                        <a:cs typeface="Times New Roman" panose="02020603050405020304" pitchFamily="18" charset="0"/>
                      </a:rPr>
                      <m:t> </m:t>
                    </m:r>
                    <m:r>
                      <a:rPr lang="en-US" sz="3733" b="1" i="1">
                        <a:solidFill>
                          <a:schemeClr val="tx1"/>
                        </a:solidFill>
                        <a:latin typeface="Cambria Math"/>
                        <a:cs typeface="Times New Roman" panose="02020603050405020304" pitchFamily="18" charset="0"/>
                      </a:rPr>
                      <m:t>𝑩𝒐𝒅𝒚</m:t>
                    </m:r>
                    <m:r>
                      <a:rPr lang="en-US" sz="3733" b="1" i="1">
                        <a:solidFill>
                          <a:schemeClr val="tx1"/>
                        </a:solidFill>
                        <a:latin typeface="Cambria Math"/>
                        <a:cs typeface="Times New Roman" panose="02020603050405020304" pitchFamily="18" charset="0"/>
                      </a:rPr>
                      <m:t>)</m:t>
                    </m:r>
                  </m:oMath>
                </a14:m>
                <a:r>
                  <a:rPr lang="en-US" sz="3733" b="1" dirty="0">
                    <a:solidFill>
                      <a:schemeClr val="tx1"/>
                    </a:solidFill>
                    <a:latin typeface="Kruti Dev 010" pitchFamily="2" charset="0"/>
                    <a:cs typeface="Times New Roman" panose="02020603050405020304" pitchFamily="18" charset="0"/>
                  </a:rPr>
                  <a:t> vo”kksf’kr </a:t>
                </a:r>
                <a:r>
                  <a:rPr lang="en-US" sz="3733" b="1" dirty="0" err="1">
                    <a:solidFill>
                      <a:schemeClr val="tx1"/>
                    </a:solidFill>
                    <a:latin typeface="Kruti Dev 010" pitchFamily="2" charset="0"/>
                    <a:cs typeface="Times New Roman" panose="02020603050405020304" pitchFamily="18" charset="0"/>
                  </a:rPr>
                  <a:t>djrk</a:t>
                </a:r>
                <a:r>
                  <a:rPr lang="en-US" sz="3733" b="1" dirty="0">
                    <a:solidFill>
                      <a:schemeClr val="tx1"/>
                    </a:solidFill>
                    <a:latin typeface="Kruti Dev 010" pitchFamily="2" charset="0"/>
                    <a:cs typeface="Times New Roman" panose="02020603050405020304" pitchFamily="18" charset="0"/>
                  </a:rPr>
                  <a:t> </a:t>
                </a:r>
                <a:r>
                  <a:rPr lang="en-US" sz="3733" b="1" dirty="0" err="1">
                    <a:solidFill>
                      <a:schemeClr val="tx1"/>
                    </a:solidFill>
                    <a:latin typeface="Kruti Dev 010" pitchFamily="2" charset="0"/>
                    <a:cs typeface="Times New Roman" panose="02020603050405020304" pitchFamily="18" charset="0"/>
                  </a:rPr>
                  <a:t>gSA</a:t>
                </a:r>
                <a:r>
                  <a:rPr lang="en-US" sz="3733" b="1" dirty="0">
                    <a:solidFill>
                      <a:schemeClr val="tx1"/>
                    </a:solidFill>
                    <a:latin typeface="Kruti Dev 010" pitchFamily="2" charset="0"/>
                    <a:cs typeface="Times New Roman" panose="02020603050405020304" pitchFamily="18" charset="0"/>
                  </a:rPr>
                  <a:t> </a:t>
                </a:r>
              </a:p>
              <a:p>
                <a:r>
                  <a:rPr lang="en-IN" sz="3733" b="1" dirty="0">
                    <a:solidFill>
                      <a:schemeClr val="tx1"/>
                    </a:solidFill>
                    <a:latin typeface="Times New Roman" panose="02020603050405020304" pitchFamily="18" charset="0"/>
                    <a:cs typeface="Times New Roman" panose="02020603050405020304" pitchFamily="18" charset="0"/>
                  </a:rPr>
                  <a:t>A black body (Stumbling block) absorbs</a:t>
                </a:r>
              </a:p>
              <a:p>
                <a:pPr algn="just"/>
                <a:r>
                  <a:rPr lang="en-US" sz="3733" b="1" dirty="0">
                    <a:solidFill>
                      <a:schemeClr val="tx1"/>
                    </a:solidFill>
                    <a:latin typeface="Times New Roman" panose="02020603050405020304" pitchFamily="18" charset="0"/>
                    <a:cs typeface="Times New Roman" panose="02020603050405020304" pitchFamily="18" charset="0"/>
                  </a:rPr>
                  <a:t>(a) radiation / </a:t>
                </a:r>
                <a:r>
                  <a:rPr lang="en-US" sz="3733" b="1" dirty="0" err="1">
                    <a:solidFill>
                      <a:schemeClr val="tx1"/>
                    </a:solidFill>
                    <a:latin typeface="Kruti Dev 010" pitchFamily="2" charset="0"/>
                    <a:cs typeface="Times New Roman" panose="02020603050405020304" pitchFamily="18" charset="0"/>
                  </a:rPr>
                  <a:t>lHkh</a:t>
                </a:r>
                <a:r>
                  <a:rPr lang="en-US" sz="3733" b="1" dirty="0">
                    <a:solidFill>
                      <a:schemeClr val="tx1"/>
                    </a:solidFill>
                    <a:latin typeface="Kruti Dev 010" pitchFamily="2" charset="0"/>
                    <a:cs typeface="Times New Roman" panose="02020603050405020304" pitchFamily="18" charset="0"/>
                  </a:rPr>
                  <a:t> </a:t>
                </a:r>
                <a:r>
                  <a:rPr lang="en-US" sz="3733" b="1" dirty="0" err="1">
                    <a:solidFill>
                      <a:schemeClr val="tx1"/>
                    </a:solidFill>
                    <a:latin typeface="Kruti Dev 010" pitchFamily="2" charset="0"/>
                    <a:cs typeface="Times New Roman" panose="02020603050405020304" pitchFamily="18" charset="0"/>
                  </a:rPr>
                  <a:t>rjaxnS</a:t>
                </a:r>
                <a:r>
                  <a:rPr lang="en-US" sz="3733" b="1" dirty="0">
                    <a:solidFill>
                      <a:schemeClr val="tx1"/>
                    </a:solidFill>
                    <a:latin typeface="Kruti Dev 010" pitchFamily="2" charset="0"/>
                    <a:cs typeface="Times New Roman" panose="02020603050405020304" pitchFamily="18" charset="0"/>
                  </a:rPr>
                  <a:t>/;Z </a:t>
                </a:r>
                <a:r>
                  <a:rPr lang="en-US" sz="3733" b="1" dirty="0" err="1">
                    <a:solidFill>
                      <a:schemeClr val="tx1"/>
                    </a:solidFill>
                    <a:latin typeface="Kruti Dev 010" pitchFamily="2" charset="0"/>
                    <a:cs typeface="Times New Roman" panose="02020603050405020304" pitchFamily="18" charset="0"/>
                  </a:rPr>
                  <a:t>dk</a:t>
                </a:r>
                <a:r>
                  <a:rPr lang="en-US" sz="3733" b="1" dirty="0">
                    <a:solidFill>
                      <a:schemeClr val="tx1"/>
                    </a:solidFill>
                    <a:latin typeface="Kruti Dev 010" pitchFamily="2" charset="0"/>
                    <a:cs typeface="Times New Roman" panose="02020603050405020304" pitchFamily="18" charset="0"/>
                  </a:rPr>
                  <a:t> </a:t>
                </a:r>
                <a:r>
                  <a:rPr lang="en-US" sz="3733" b="1" dirty="0" err="1">
                    <a:solidFill>
                      <a:schemeClr val="tx1"/>
                    </a:solidFill>
                    <a:latin typeface="Kruti Dev 010" pitchFamily="2" charset="0"/>
                    <a:cs typeface="Times New Roman" panose="02020603050405020304" pitchFamily="18" charset="0"/>
                  </a:rPr>
                  <a:t>fofdj.k</a:t>
                </a:r>
                <a:r>
                  <a:rPr lang="en-US" sz="3733" b="1" dirty="0">
                    <a:solidFill>
                      <a:schemeClr val="tx1"/>
                    </a:solidFill>
                    <a:latin typeface="Kruti Dev 010" pitchFamily="2" charset="0"/>
                    <a:cs typeface="Times New Roman" panose="02020603050405020304" pitchFamily="18" charset="0"/>
                  </a:rPr>
                  <a:t> </a:t>
                </a:r>
                <a:endParaRPr lang="en-US" sz="3733" b="1" dirty="0">
                  <a:solidFill>
                    <a:schemeClr val="tx1"/>
                  </a:solidFill>
                  <a:latin typeface="Cambria Math"/>
                  <a:cs typeface="Times New Roman" panose="02020603050405020304" pitchFamily="18" charset="0"/>
                </a:endParaRPr>
              </a:p>
              <a:p>
                <a:pPr algn="just"/>
                <a:r>
                  <a:rPr lang="en-US" sz="3733" b="1" dirty="0">
                    <a:solidFill>
                      <a:schemeClr val="tx1"/>
                    </a:solidFill>
                    <a:latin typeface="Times New Roman" panose="02020603050405020304" pitchFamily="18" charset="0"/>
                    <a:cs typeface="Times New Roman" panose="02020603050405020304" pitchFamily="18" charset="0"/>
                  </a:rPr>
                  <a:t>(b) emits no radiation/</a:t>
                </a:r>
                <a:r>
                  <a:rPr lang="en-US" sz="3733" b="1" dirty="0" err="1">
                    <a:solidFill>
                      <a:schemeClr val="tx1"/>
                    </a:solidFill>
                    <a:latin typeface="Kruti Dev 010" pitchFamily="2" charset="0"/>
                    <a:cs typeface="Times New Roman" panose="02020603050405020304" pitchFamily="18" charset="0"/>
                  </a:rPr>
                  <a:t>dksbZ</a:t>
                </a:r>
                <a:r>
                  <a:rPr lang="en-US" sz="3733" b="1" dirty="0">
                    <a:solidFill>
                      <a:schemeClr val="tx1"/>
                    </a:solidFill>
                    <a:latin typeface="Kruti Dev 010" pitchFamily="2" charset="0"/>
                    <a:cs typeface="Times New Roman" panose="02020603050405020304" pitchFamily="18" charset="0"/>
                  </a:rPr>
                  <a:t> </a:t>
                </a:r>
                <a:r>
                  <a:rPr lang="en-US" sz="3733" b="1" dirty="0" err="1">
                    <a:solidFill>
                      <a:schemeClr val="tx1"/>
                    </a:solidFill>
                    <a:latin typeface="Kruti Dev 010" pitchFamily="2" charset="0"/>
                    <a:cs typeface="Times New Roman" panose="02020603050405020304" pitchFamily="18" charset="0"/>
                  </a:rPr>
                  <a:t>fofdj.k</a:t>
                </a:r>
                <a:r>
                  <a:rPr lang="en-US" sz="3733" b="1" dirty="0">
                    <a:solidFill>
                      <a:schemeClr val="tx1"/>
                    </a:solidFill>
                    <a:latin typeface="Kruti Dev 010" pitchFamily="2" charset="0"/>
                    <a:cs typeface="Times New Roman" panose="02020603050405020304" pitchFamily="18" charset="0"/>
                  </a:rPr>
                  <a:t> </a:t>
                </a:r>
                <a:r>
                  <a:rPr lang="en-US" sz="3733" b="1" dirty="0" err="1">
                    <a:solidFill>
                      <a:schemeClr val="tx1"/>
                    </a:solidFill>
                    <a:latin typeface="Kruti Dev 010" pitchFamily="2" charset="0"/>
                    <a:cs typeface="Times New Roman" panose="02020603050405020304" pitchFamily="18" charset="0"/>
                  </a:rPr>
                  <a:t>ugha</a:t>
                </a:r>
                <a:r>
                  <a:rPr lang="en-US" sz="3733" b="1" dirty="0">
                    <a:solidFill>
                      <a:schemeClr val="tx1"/>
                    </a:solidFill>
                    <a:latin typeface="Kruti Dev 010" pitchFamily="2" charset="0"/>
                    <a:cs typeface="Times New Roman" panose="02020603050405020304" pitchFamily="18" charset="0"/>
                  </a:rPr>
                  <a:t> </a:t>
                </a:r>
                <a:r>
                  <a:rPr lang="en-US" sz="3733" b="1" dirty="0" err="1">
                    <a:solidFill>
                      <a:schemeClr val="tx1"/>
                    </a:solidFill>
                    <a:latin typeface="Kruti Dev 010" pitchFamily="2" charset="0"/>
                    <a:cs typeface="Times New Roman" panose="02020603050405020304" pitchFamily="18" charset="0"/>
                  </a:rPr>
                  <a:t>djrk</a:t>
                </a:r>
                <a:r>
                  <a:rPr lang="en-US" sz="3733" b="1" dirty="0">
                    <a:solidFill>
                      <a:schemeClr val="tx1"/>
                    </a:solidFill>
                    <a:latin typeface="Kruti Dev 010" pitchFamily="2" charset="0"/>
                    <a:cs typeface="Times New Roman" panose="02020603050405020304" pitchFamily="18" charset="0"/>
                  </a:rPr>
                  <a:t> </a:t>
                </a:r>
                <a:endParaRPr lang="en-US" sz="3733" b="1" dirty="0">
                  <a:solidFill>
                    <a:schemeClr val="tx1"/>
                  </a:solidFill>
                  <a:latin typeface="Cambria Math"/>
                  <a:cs typeface="Times New Roman" panose="02020603050405020304" pitchFamily="18" charset="0"/>
                </a:endParaRPr>
              </a:p>
              <a:p>
                <a:pPr algn="just"/>
                <a:r>
                  <a:rPr lang="en-US" sz="3733" b="1" dirty="0">
                    <a:solidFill>
                      <a:schemeClr val="tx1"/>
                    </a:solidFill>
                    <a:cs typeface="Times New Roman" panose="02020603050405020304" pitchFamily="18" charset="0"/>
                  </a:rPr>
                  <a:t>(c) </a:t>
                </a:r>
                <a:r>
                  <a:rPr lang="en-US" sz="3733" b="1" dirty="0">
                    <a:solidFill>
                      <a:schemeClr val="tx1"/>
                    </a:solidFill>
                    <a:latin typeface="Times New Roman" pitchFamily="18" charset="0"/>
                    <a:cs typeface="Times New Roman" pitchFamily="18" charset="0"/>
                  </a:rPr>
                  <a:t>radiation of only one wavelength /</a:t>
                </a:r>
              </a:p>
              <a:p>
                <a:pPr algn="just"/>
                <a:r>
                  <a:rPr lang="en-US" sz="3733" b="1" dirty="0" err="1">
                    <a:solidFill>
                      <a:schemeClr val="tx1"/>
                    </a:solidFill>
                    <a:latin typeface="Kruti Dev 010" pitchFamily="2" charset="0"/>
                    <a:cs typeface="Times New Roman" panose="02020603050405020304" pitchFamily="18" charset="0"/>
                  </a:rPr>
                  <a:t>dsoy</a:t>
                </a:r>
                <a:r>
                  <a:rPr lang="en-US" sz="3733" b="1" dirty="0">
                    <a:solidFill>
                      <a:schemeClr val="tx1"/>
                    </a:solidFill>
                    <a:latin typeface="Kruti Dev 010" pitchFamily="2" charset="0"/>
                    <a:cs typeface="Times New Roman" panose="02020603050405020304" pitchFamily="18" charset="0"/>
                  </a:rPr>
                  <a:t> ,d </a:t>
                </a:r>
                <a:r>
                  <a:rPr lang="en-US" sz="3733" b="1" dirty="0" err="1">
                    <a:solidFill>
                      <a:schemeClr val="tx1"/>
                    </a:solidFill>
                    <a:latin typeface="Kruti Dev 010" pitchFamily="2" charset="0"/>
                    <a:cs typeface="Times New Roman" panose="02020603050405020304" pitchFamily="18" charset="0"/>
                  </a:rPr>
                  <a:t>rjaxnS</a:t>
                </a:r>
                <a:r>
                  <a:rPr lang="en-US" sz="3733" b="1" dirty="0">
                    <a:solidFill>
                      <a:schemeClr val="tx1"/>
                    </a:solidFill>
                    <a:latin typeface="Kruti Dev 010" pitchFamily="2" charset="0"/>
                    <a:cs typeface="Times New Roman" panose="02020603050405020304" pitchFamily="18" charset="0"/>
                  </a:rPr>
                  <a:t>/;Z </a:t>
                </a:r>
                <a:r>
                  <a:rPr lang="en-US" sz="3733" b="1" dirty="0" err="1">
                    <a:solidFill>
                      <a:schemeClr val="tx1"/>
                    </a:solidFill>
                    <a:latin typeface="Kruti Dev 010" pitchFamily="2" charset="0"/>
                    <a:cs typeface="Times New Roman" panose="02020603050405020304" pitchFamily="18" charset="0"/>
                  </a:rPr>
                  <a:t>dk</a:t>
                </a:r>
                <a:r>
                  <a:rPr lang="en-US" sz="3733" b="1" dirty="0">
                    <a:solidFill>
                      <a:schemeClr val="tx1"/>
                    </a:solidFill>
                    <a:latin typeface="Kruti Dev 010" pitchFamily="2" charset="0"/>
                    <a:cs typeface="Times New Roman" panose="02020603050405020304" pitchFamily="18" charset="0"/>
                  </a:rPr>
                  <a:t> </a:t>
                </a:r>
                <a:r>
                  <a:rPr lang="en-US" sz="3733" b="1" dirty="0" err="1">
                    <a:solidFill>
                      <a:schemeClr val="tx1"/>
                    </a:solidFill>
                    <a:latin typeface="Kruti Dev 010" pitchFamily="2" charset="0"/>
                    <a:cs typeface="Times New Roman" panose="02020603050405020304" pitchFamily="18" charset="0"/>
                  </a:rPr>
                  <a:t>fofdj.k</a:t>
                </a:r>
                <a:r>
                  <a:rPr lang="en-US" sz="3733" b="1" dirty="0">
                    <a:solidFill>
                      <a:schemeClr val="tx1"/>
                    </a:solidFill>
                    <a:latin typeface="Kruti Dev 010" pitchFamily="2" charset="0"/>
                    <a:cs typeface="Times New Roman" panose="02020603050405020304" pitchFamily="18" charset="0"/>
                  </a:rPr>
                  <a:t> </a:t>
                </a:r>
                <a:endParaRPr lang="en-US" sz="3733" b="1" dirty="0">
                  <a:solidFill>
                    <a:schemeClr val="tx1"/>
                  </a:solidFill>
                  <a:latin typeface="Cambria Math"/>
                  <a:cs typeface="Times New Roman" panose="02020603050405020304" pitchFamily="18" charset="0"/>
                </a:endParaRPr>
              </a:p>
              <a:p>
                <a:pPr algn="just"/>
                <a:r>
                  <a:rPr lang="en-US" sz="3733" b="1" dirty="0">
                    <a:solidFill>
                      <a:schemeClr val="tx1"/>
                    </a:solidFill>
                    <a:cs typeface="Times New Roman" panose="02020603050405020304" pitchFamily="18" charset="0"/>
                  </a:rPr>
                  <a:t>(d) </a:t>
                </a:r>
                <a:r>
                  <a:rPr lang="en-US" sz="3733" b="1" dirty="0">
                    <a:solidFill>
                      <a:schemeClr val="tx1"/>
                    </a:solidFill>
                    <a:latin typeface="Times New Roman" panose="02020603050405020304" pitchFamily="18" charset="0"/>
                    <a:cs typeface="Times New Roman" panose="02020603050405020304" pitchFamily="18" charset="0"/>
                  </a:rPr>
                  <a:t>radiation of accelerated wavelength /</a:t>
                </a:r>
              </a:p>
              <a:p>
                <a:pPr algn="just"/>
                <a:r>
                  <a:rPr lang="en-US" sz="3733" b="1" dirty="0" err="1">
                    <a:solidFill>
                      <a:schemeClr val="tx1"/>
                    </a:solidFill>
                    <a:latin typeface="Kruti Dev 010" pitchFamily="2" charset="0"/>
                    <a:cs typeface="Times New Roman" panose="02020603050405020304" pitchFamily="18" charset="0"/>
                  </a:rPr>
                  <a:t>Rofjr</a:t>
                </a:r>
                <a:r>
                  <a:rPr lang="en-US" sz="3733" b="1" dirty="0">
                    <a:solidFill>
                      <a:schemeClr val="tx1"/>
                    </a:solidFill>
                    <a:latin typeface="Kruti Dev 010" pitchFamily="2" charset="0"/>
                    <a:cs typeface="Times New Roman" panose="02020603050405020304" pitchFamily="18" charset="0"/>
                  </a:rPr>
                  <a:t> </a:t>
                </a:r>
                <a:r>
                  <a:rPr lang="en-US" sz="3733" b="1" dirty="0" err="1">
                    <a:solidFill>
                      <a:schemeClr val="tx1"/>
                    </a:solidFill>
                    <a:latin typeface="Kruti Dev 010" pitchFamily="2" charset="0"/>
                    <a:cs typeface="Times New Roman" panose="02020603050405020304" pitchFamily="18" charset="0"/>
                  </a:rPr>
                  <a:t>rjaxnS</a:t>
                </a:r>
                <a:r>
                  <a:rPr lang="en-US" sz="3733" b="1" dirty="0">
                    <a:solidFill>
                      <a:schemeClr val="tx1"/>
                    </a:solidFill>
                    <a:latin typeface="Kruti Dev 010" pitchFamily="2" charset="0"/>
                    <a:cs typeface="Times New Roman" panose="02020603050405020304" pitchFamily="18" charset="0"/>
                  </a:rPr>
                  <a:t>/;Z </a:t>
                </a:r>
                <a:r>
                  <a:rPr lang="en-US" sz="3733" b="1" dirty="0" err="1">
                    <a:solidFill>
                      <a:schemeClr val="tx1"/>
                    </a:solidFill>
                    <a:latin typeface="Kruti Dev 010" pitchFamily="2" charset="0"/>
                    <a:cs typeface="Times New Roman" panose="02020603050405020304" pitchFamily="18" charset="0"/>
                  </a:rPr>
                  <a:t>dk</a:t>
                </a:r>
                <a:r>
                  <a:rPr lang="en-US" sz="3733" b="1" dirty="0">
                    <a:solidFill>
                      <a:schemeClr val="tx1"/>
                    </a:solidFill>
                    <a:latin typeface="Kruti Dev 010" pitchFamily="2" charset="0"/>
                    <a:cs typeface="Times New Roman" panose="02020603050405020304" pitchFamily="18" charset="0"/>
                  </a:rPr>
                  <a:t> </a:t>
                </a:r>
                <a:r>
                  <a:rPr lang="en-US" sz="3733" b="1" dirty="0" err="1">
                    <a:solidFill>
                      <a:schemeClr val="tx1"/>
                    </a:solidFill>
                    <a:latin typeface="Kruti Dev 010" pitchFamily="2" charset="0"/>
                    <a:cs typeface="Times New Roman" panose="02020603050405020304" pitchFamily="18" charset="0"/>
                  </a:rPr>
                  <a:t>fofdj.k</a:t>
                </a:r>
                <a:endParaRPr lang="en-US" sz="3733" b="1" dirty="0">
                  <a:solidFill>
                    <a:schemeClr val="tx1"/>
                  </a:solidFill>
                  <a:latin typeface="Cambria Math"/>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31371" y="840674"/>
                <a:ext cx="11475805" cy="4687950"/>
              </a:xfrm>
              <a:prstGeom prst="rect">
                <a:avLst/>
              </a:prstGeom>
              <a:blipFill>
                <a:blip r:embed="rId2"/>
                <a:stretch>
                  <a:fillRect l="-1753" t="-2211" b="-4421"/>
                </a:stretch>
              </a:blipFill>
            </p:spPr>
            <p:txBody>
              <a:bodyPr/>
              <a:lstStyle/>
              <a:p>
                <a:r>
                  <a:rPr lang="en-US">
                    <a:noFill/>
                  </a:rPr>
                  <a:t> </a:t>
                </a:r>
              </a:p>
            </p:txBody>
          </p:sp>
        </mc:Fallback>
      </mc:AlternateContent>
    </p:spTree>
    <p:extLst>
      <p:ext uri="{BB962C8B-B14F-4D97-AF65-F5344CB8AC3E}">
        <p14:creationId xmlns:p14="http://schemas.microsoft.com/office/powerpoint/2010/main" val="365919202"/>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501856" y="808840"/>
            <a:ext cx="11405320" cy="5016758"/>
          </a:xfrm>
          <a:prstGeom prst="rect">
            <a:avLst/>
          </a:prstGeom>
          <a:noFill/>
        </p:spPr>
        <p:txBody>
          <a:bodyPr wrap="square" rtlCol="0">
            <a:spAutoFit/>
          </a:bodyPr>
          <a:lstStyle/>
          <a:p>
            <a:r>
              <a:rPr lang="en-US" sz="4000" b="1" dirty="0">
                <a:latin typeface="Kruti Dev 010" pitchFamily="2" charset="0"/>
                <a:cs typeface="Times New Roman" panose="02020603050405020304" pitchFamily="18" charset="0"/>
              </a:rPr>
              <a:t>;</a:t>
            </a:r>
            <a:r>
              <a:rPr lang="en-US" sz="4000" b="1" dirty="0" err="1">
                <a:latin typeface="Kruti Dev 010" pitchFamily="2" charset="0"/>
                <a:cs typeface="Times New Roman" panose="02020603050405020304" pitchFamily="18" charset="0"/>
              </a:rPr>
              <a:t>fn</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ok;qe.My</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ugha</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gks</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rks</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i`Foh</a:t>
            </a:r>
            <a:r>
              <a:rPr lang="en-US" sz="4000" b="1" dirty="0">
                <a:latin typeface="Kruti Dev 010" pitchFamily="2" charset="0"/>
                <a:cs typeface="Times New Roman" panose="02020603050405020304" pitchFamily="18" charset="0"/>
              </a:rPr>
              <a:t> ls </a:t>
            </a:r>
            <a:r>
              <a:rPr lang="en-US" sz="4000" b="1" dirty="0" err="1">
                <a:latin typeface="Kruti Dev 010" pitchFamily="2" charset="0"/>
                <a:cs typeface="Times New Roman" panose="02020603050405020304" pitchFamily="18" charset="0"/>
              </a:rPr>
              <a:t>vkdk”k</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fdl</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jax</a:t>
            </a:r>
            <a:r>
              <a:rPr lang="en-US" sz="4000" b="1" dirty="0">
                <a:latin typeface="Kruti Dev 010" pitchFamily="2" charset="0"/>
                <a:cs typeface="Times New Roman" panose="02020603050405020304" pitchFamily="18" charset="0"/>
              </a:rPr>
              <a:t> dk </a:t>
            </a:r>
            <a:r>
              <a:rPr lang="en-US" sz="4000" b="1" dirty="0" err="1">
                <a:latin typeface="Kruti Dev 010" pitchFamily="2" charset="0"/>
                <a:cs typeface="Times New Roman" panose="02020603050405020304" pitchFamily="18" charset="0"/>
              </a:rPr>
              <a:t>fn</a:t>
            </a:r>
            <a:r>
              <a:rPr lang="en-US" sz="4000" b="1" dirty="0">
                <a:latin typeface="Kruti Dev 010" pitchFamily="2" charset="0"/>
                <a:cs typeface="Times New Roman" panose="02020603050405020304" pitchFamily="18" charset="0"/>
              </a:rPr>
              <a:t>[</a:t>
            </a:r>
            <a:r>
              <a:rPr lang="en-US" sz="4000" b="1" dirty="0" err="1">
                <a:latin typeface="Kruti Dev 010" pitchFamily="2" charset="0"/>
                <a:cs typeface="Times New Roman" panose="02020603050405020304" pitchFamily="18" charset="0"/>
              </a:rPr>
              <a:t>kkbZ</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nsxk</a:t>
            </a:r>
            <a:endParaRPr lang="en-IN" sz="4000" b="1" dirty="0">
              <a:latin typeface="Kruti Dev 010" pitchFamily="2" charset="0"/>
              <a:cs typeface="Times New Roman" panose="02020603050405020304" pitchFamily="18" charset="0"/>
            </a:endParaRPr>
          </a:p>
          <a:p>
            <a:pPr algn="just"/>
            <a:r>
              <a:rPr lang="en-US" sz="4000" b="1" dirty="0">
                <a:latin typeface="Times New Roman" panose="02020603050405020304" pitchFamily="18" charset="0"/>
                <a:cs typeface="Times New Roman" panose="02020603050405020304" pitchFamily="18" charset="0"/>
              </a:rPr>
              <a:t>If there is not atmosphere, what color will the sky appear from the earth?</a:t>
            </a:r>
          </a:p>
          <a:p>
            <a:pPr algn="just"/>
            <a:r>
              <a:rPr lang="en-US" sz="4000" b="1" dirty="0">
                <a:latin typeface="Times New Roman" panose="02020603050405020304" pitchFamily="18" charset="0"/>
                <a:cs typeface="Times New Roman" panose="02020603050405020304" pitchFamily="18" charset="0"/>
              </a:rPr>
              <a:t>(a) black / </a:t>
            </a:r>
            <a:r>
              <a:rPr lang="en-US" sz="4000" b="1" dirty="0" err="1">
                <a:latin typeface="Kruti Dev 010" pitchFamily="2" charset="0"/>
                <a:cs typeface="Times New Roman" panose="02020603050405020304" pitchFamily="18" charset="0"/>
              </a:rPr>
              <a:t>dkyk</a:t>
            </a:r>
            <a:endParaRPr lang="en-US" sz="4000" b="1" dirty="0">
              <a:latin typeface="Cambria Math"/>
              <a:cs typeface="Times New Roman" panose="02020603050405020304" pitchFamily="18" charset="0"/>
            </a:endParaRPr>
          </a:p>
          <a:p>
            <a:pPr algn="just"/>
            <a:r>
              <a:rPr lang="en-US" sz="4000" b="1" dirty="0">
                <a:latin typeface="Times New Roman" panose="02020603050405020304" pitchFamily="18" charset="0"/>
                <a:cs typeface="Times New Roman" panose="02020603050405020304" pitchFamily="18" charset="0"/>
              </a:rPr>
              <a:t>(b) blue/ </a:t>
            </a:r>
            <a:r>
              <a:rPr lang="en-US" sz="4000" b="1" dirty="0" err="1">
                <a:latin typeface="Kruti Dev 010" pitchFamily="2" charset="0"/>
                <a:cs typeface="Times New Roman" panose="02020603050405020304" pitchFamily="18" charset="0"/>
              </a:rPr>
              <a:t>uhyk</a:t>
            </a:r>
            <a:endParaRPr lang="en-US" sz="4000" b="1" dirty="0">
              <a:latin typeface="Cambria Math"/>
              <a:cs typeface="Times New Roman" panose="02020603050405020304" pitchFamily="18" charset="0"/>
            </a:endParaRPr>
          </a:p>
          <a:p>
            <a:pPr algn="just"/>
            <a:r>
              <a:rPr lang="en-US" sz="4000" b="1" dirty="0">
                <a:cs typeface="Times New Roman" panose="02020603050405020304" pitchFamily="18" charset="0"/>
              </a:rPr>
              <a:t>(c) </a:t>
            </a:r>
            <a:r>
              <a:rPr lang="en-US" sz="4000" b="1" dirty="0">
                <a:latin typeface="Times New Roman" pitchFamily="18" charset="0"/>
                <a:cs typeface="Times New Roman" pitchFamily="18" charset="0"/>
              </a:rPr>
              <a:t>Orange /</a:t>
            </a:r>
            <a:r>
              <a:rPr lang="en-US" sz="4000" b="1" dirty="0" err="1">
                <a:latin typeface="Kruti Dev 010" pitchFamily="2" charset="0"/>
                <a:cs typeface="Times New Roman" panose="02020603050405020304" pitchFamily="18" charset="0"/>
              </a:rPr>
              <a:t>ukjaxh</a:t>
            </a:r>
            <a:r>
              <a:rPr lang="en-US" sz="4000" b="1" dirty="0">
                <a:latin typeface="Kruti Dev 010" pitchFamily="2" charset="0"/>
                <a:cs typeface="Times New Roman" panose="02020603050405020304" pitchFamily="18" charset="0"/>
              </a:rPr>
              <a:t> </a:t>
            </a:r>
            <a:endParaRPr lang="en-US" sz="4000" b="1" dirty="0">
              <a:latin typeface="Cambria Math"/>
              <a:cs typeface="Times New Roman" panose="02020603050405020304" pitchFamily="18" charset="0"/>
            </a:endParaRPr>
          </a:p>
          <a:p>
            <a:pPr algn="just"/>
            <a:r>
              <a:rPr lang="en-US" sz="4000" b="1" dirty="0">
                <a:latin typeface="Times New Roman" pitchFamily="18" charset="0"/>
                <a:cs typeface="Times New Roman" pitchFamily="18" charset="0"/>
              </a:rPr>
              <a:t>(d)</a:t>
            </a:r>
            <a:r>
              <a:rPr lang="en-US" sz="4000" b="1" dirty="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Red / </a:t>
            </a:r>
            <a:r>
              <a:rPr lang="en-US" sz="4000" b="1" dirty="0" err="1">
                <a:latin typeface="Kruti Dev 010" pitchFamily="2" charset="0"/>
                <a:cs typeface="Times New Roman" panose="02020603050405020304" pitchFamily="18" charset="0"/>
              </a:rPr>
              <a:t>yky</a:t>
            </a:r>
            <a:endParaRPr lang="en-US" sz="4000" b="1" dirty="0">
              <a:latin typeface="Cambria Math"/>
              <a:cs typeface="Times New Roman" panose="02020603050405020304" pitchFamily="18" charset="0"/>
            </a:endParaRPr>
          </a:p>
        </p:txBody>
      </p:sp>
    </p:spTree>
    <p:extLst>
      <p:ext uri="{BB962C8B-B14F-4D97-AF65-F5344CB8AC3E}">
        <p14:creationId xmlns:p14="http://schemas.microsoft.com/office/powerpoint/2010/main" val="3757238881"/>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384708" y="808840"/>
            <a:ext cx="11405320" cy="4524315"/>
          </a:xfrm>
          <a:prstGeom prst="rect">
            <a:avLst/>
          </a:prstGeom>
          <a:noFill/>
        </p:spPr>
        <p:txBody>
          <a:bodyPr wrap="square" rtlCol="0">
            <a:spAutoFit/>
          </a:bodyPr>
          <a:lstStyle/>
          <a:p>
            <a:r>
              <a:rPr lang="en-US" sz="4800" b="1" dirty="0" err="1">
                <a:latin typeface="Kruti Dev 010" pitchFamily="2" charset="0"/>
                <a:cs typeface="Times New Roman" panose="02020603050405020304" pitchFamily="18" charset="0"/>
              </a:rPr>
              <a:t>rki</a:t>
            </a:r>
            <a:r>
              <a:rPr lang="en-US" sz="4800" b="1" dirty="0">
                <a:latin typeface="Kruti Dev 010" pitchFamily="2" charset="0"/>
                <a:cs typeface="Times New Roman" panose="02020603050405020304" pitchFamily="18" charset="0"/>
              </a:rPr>
              <a:t> dh </a:t>
            </a:r>
            <a:r>
              <a:rPr lang="en-US" sz="4800" b="1" dirty="0" err="1">
                <a:latin typeface="Kruti Dev 010" pitchFamily="2" charset="0"/>
                <a:cs typeface="Times New Roman" panose="02020603050405020304" pitchFamily="18" charset="0"/>
              </a:rPr>
              <a:t>izR;sd</a:t>
            </a:r>
            <a:r>
              <a:rPr lang="en-US" sz="4800" b="1" dirty="0">
                <a:latin typeface="Kruti Dev 010" pitchFamily="2" charset="0"/>
                <a:cs typeface="Times New Roman" panose="02020603050405020304" pitchFamily="18" charset="0"/>
              </a:rPr>
              <a:t> </a:t>
            </a:r>
            <a:r>
              <a:rPr lang="en-US" sz="4800" b="1" dirty="0" err="1">
                <a:latin typeface="Kruti Dev 010" pitchFamily="2" charset="0"/>
                <a:cs typeface="Times New Roman" panose="02020603050405020304" pitchFamily="18" charset="0"/>
              </a:rPr>
              <a:t>fMxzh</a:t>
            </a:r>
            <a:r>
              <a:rPr lang="en-US" sz="4800" b="1" dirty="0">
                <a:latin typeface="Kruti Dev 010" pitchFamily="2" charset="0"/>
                <a:cs typeface="Times New Roman" panose="02020603050405020304" pitchFamily="18" charset="0"/>
              </a:rPr>
              <a:t> </a:t>
            </a:r>
            <a:r>
              <a:rPr lang="en-US" sz="4800" b="1" dirty="0" err="1">
                <a:latin typeface="Kruti Dev 010" pitchFamily="2" charset="0"/>
                <a:cs typeface="Times New Roman" panose="02020603050405020304" pitchFamily="18" charset="0"/>
              </a:rPr>
              <a:t>lsfYl;l</a:t>
            </a:r>
            <a:r>
              <a:rPr lang="en-US" sz="4800" b="1" dirty="0">
                <a:latin typeface="Kruti Dev 010" pitchFamily="2" charset="0"/>
                <a:cs typeface="Times New Roman" panose="02020603050405020304" pitchFamily="18" charset="0"/>
              </a:rPr>
              <a:t> </a:t>
            </a:r>
            <a:r>
              <a:rPr lang="en-US" sz="4800" b="1" dirty="0" err="1">
                <a:latin typeface="Kruti Dev 010" pitchFamily="2" charset="0"/>
                <a:cs typeface="Times New Roman" panose="02020603050405020304" pitchFamily="18" charset="0"/>
              </a:rPr>
              <a:t>o`f</a:t>
            </a:r>
            <a:r>
              <a:rPr lang="en-US" sz="4800" b="1" dirty="0">
                <a:latin typeface="Kruti Dev 010" pitchFamily="2" charset="0"/>
                <a:cs typeface="Times New Roman" panose="02020603050405020304" pitchFamily="18" charset="0"/>
              </a:rPr>
              <a:t>) ls </a:t>
            </a:r>
            <a:r>
              <a:rPr lang="en-US" sz="4800" b="1" dirty="0" err="1">
                <a:latin typeface="Kruti Dev 010" pitchFamily="2" charset="0"/>
                <a:cs typeface="Times New Roman" panose="02020603050405020304" pitchFamily="18" charset="0"/>
              </a:rPr>
              <a:t>ok;q</a:t>
            </a:r>
            <a:r>
              <a:rPr lang="en-US" sz="4800" b="1" dirty="0">
                <a:latin typeface="Kruti Dev 010" pitchFamily="2" charset="0"/>
                <a:cs typeface="Times New Roman" panose="02020603050405020304" pitchFamily="18" charset="0"/>
              </a:rPr>
              <a:t> </a:t>
            </a:r>
            <a:r>
              <a:rPr lang="en-US" sz="4800" b="1" dirty="0" err="1">
                <a:latin typeface="Kruti Dev 010" pitchFamily="2" charset="0"/>
                <a:cs typeface="Times New Roman" panose="02020603050405020304" pitchFamily="18" charset="0"/>
              </a:rPr>
              <a:t>esssa</a:t>
            </a:r>
            <a:r>
              <a:rPr lang="en-US" sz="4800" b="1" dirty="0">
                <a:latin typeface="Kruti Dev 010" pitchFamily="2" charset="0"/>
                <a:cs typeface="Times New Roman" panose="02020603050405020304" pitchFamily="18" charset="0"/>
              </a:rPr>
              <a:t> /</a:t>
            </a:r>
            <a:r>
              <a:rPr lang="en-US" sz="4800" b="1" dirty="0" err="1">
                <a:latin typeface="Kruti Dev 010" pitchFamily="2" charset="0"/>
                <a:cs typeface="Times New Roman" panose="02020603050405020304" pitchFamily="18" charset="0"/>
              </a:rPr>
              <a:t>ofu</a:t>
            </a:r>
            <a:r>
              <a:rPr lang="en-US" sz="4800" b="1" dirty="0">
                <a:latin typeface="Kruti Dev 010" pitchFamily="2" charset="0"/>
                <a:cs typeface="Times New Roman" panose="02020603050405020304" pitchFamily="18" charset="0"/>
              </a:rPr>
              <a:t> dk </a:t>
            </a:r>
            <a:r>
              <a:rPr lang="en-US" sz="4800" b="1" dirty="0" err="1">
                <a:latin typeface="Kruti Dev 010" pitchFamily="2" charset="0"/>
                <a:cs typeface="Times New Roman" panose="02020603050405020304" pitchFamily="18" charset="0"/>
              </a:rPr>
              <a:t>osx</a:t>
            </a:r>
            <a:r>
              <a:rPr lang="en-US" sz="4800" b="1" dirty="0">
                <a:latin typeface="Kruti Dev 010" pitchFamily="2" charset="0"/>
                <a:cs typeface="Times New Roman" panose="02020603050405020304" pitchFamily="18" charset="0"/>
              </a:rPr>
              <a:t> c&lt;+</a:t>
            </a:r>
            <a:r>
              <a:rPr lang="en-US" sz="4800" b="1" dirty="0" err="1">
                <a:latin typeface="Kruti Dev 010" pitchFamily="2" charset="0"/>
                <a:cs typeface="Times New Roman" panose="02020603050405020304" pitchFamily="18" charset="0"/>
              </a:rPr>
              <a:t>rk</a:t>
            </a:r>
            <a:r>
              <a:rPr lang="en-US" sz="4800" b="1" dirty="0">
                <a:latin typeface="Kruti Dev 010" pitchFamily="2" charset="0"/>
                <a:cs typeface="Times New Roman" panose="02020603050405020304" pitchFamily="18" charset="0"/>
              </a:rPr>
              <a:t> </a:t>
            </a:r>
            <a:r>
              <a:rPr lang="en-US" sz="4800" b="1" dirty="0" err="1">
                <a:latin typeface="Kruti Dev 010" pitchFamily="2" charset="0"/>
                <a:cs typeface="Times New Roman" panose="02020603050405020304" pitchFamily="18" charset="0"/>
              </a:rPr>
              <a:t>gSA</a:t>
            </a:r>
            <a:endParaRPr lang="en-IN" sz="4800" b="1" dirty="0">
              <a:latin typeface="Kruti Dev 010" pitchFamily="2" charset="0"/>
              <a:cs typeface="Times New Roman" panose="02020603050405020304" pitchFamily="18" charset="0"/>
            </a:endParaRPr>
          </a:p>
          <a:p>
            <a:pPr algn="just"/>
            <a:r>
              <a:rPr lang="en-US" sz="4800" b="1" dirty="0">
                <a:latin typeface="Times New Roman" panose="02020603050405020304" pitchFamily="18" charset="0"/>
                <a:cs typeface="Times New Roman" panose="02020603050405020304" pitchFamily="18" charset="0"/>
              </a:rPr>
              <a:t>The velocity of sound in air increases with each degree Celsius rise of temperature. </a:t>
            </a:r>
          </a:p>
          <a:p>
            <a:pPr marL="685783" indent="-685783" algn="just">
              <a:buAutoNum type="alphaLcParenBoth"/>
            </a:pPr>
            <a:r>
              <a:rPr lang="en-US" sz="4800" b="1" dirty="0">
                <a:latin typeface="Times New Roman" panose="02020603050405020304" pitchFamily="18" charset="0"/>
                <a:cs typeface="Times New Roman" panose="02020603050405020304" pitchFamily="18" charset="0"/>
              </a:rPr>
              <a:t>61m/s</a:t>
            </a:r>
            <a:r>
              <a:rPr lang="en-US" sz="4800" b="1" dirty="0">
                <a:latin typeface="Cambria Math"/>
                <a:cs typeface="Times New Roman" panose="02020603050405020304" pitchFamily="18" charset="0"/>
              </a:rPr>
              <a:t>		(b) 60 m/s</a:t>
            </a:r>
          </a:p>
          <a:p>
            <a:pPr algn="just"/>
            <a:r>
              <a:rPr lang="en-US" sz="4800" b="1" dirty="0">
                <a:latin typeface="Cambria Math"/>
                <a:cs typeface="Times New Roman" panose="02020603050405020304" pitchFamily="18" charset="0"/>
              </a:rPr>
              <a:t>(c) 60 ft/s		(d) 0.61 m/s</a:t>
            </a:r>
            <a:endParaRPr lang="en-US"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8514434"/>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393340" y="1065044"/>
                <a:ext cx="11405320" cy="3353097"/>
              </a:xfrm>
              <a:prstGeom prst="rect">
                <a:avLst/>
              </a:prstGeom>
              <a:noFill/>
            </p:spPr>
            <p:txBody>
              <a:bodyPr wrap="square" rtlCol="0">
                <a:spAutoFit/>
              </a:bodyPr>
              <a:lstStyle/>
              <a:p>
                <a:r>
                  <a:rPr lang="en-IN" sz="4200" b="1" dirty="0" err="1">
                    <a:solidFill>
                      <a:schemeClr val="tx1"/>
                    </a:solidFill>
                    <a:latin typeface="Kruti Dev 010" pitchFamily="2" charset="0"/>
                    <a:cs typeface="Times New Roman" panose="02020603050405020304" pitchFamily="18" charset="0"/>
                  </a:rPr>
                  <a:t>dsfYou</a:t>
                </a:r>
                <a:r>
                  <a:rPr lang="en-IN" sz="4200" b="1" dirty="0">
                    <a:solidFill>
                      <a:schemeClr val="tx1"/>
                    </a:solidFill>
                    <a:latin typeface="Kruti Dev 010" pitchFamily="2" charset="0"/>
                    <a:cs typeface="Times New Roman" panose="02020603050405020304" pitchFamily="18" charset="0"/>
                  </a:rPr>
                  <a:t> es </a:t>
                </a:r>
                <a14:m>
                  <m:oMath xmlns:m="http://schemas.openxmlformats.org/officeDocument/2006/math">
                    <m:r>
                      <a:rPr lang="en-US" sz="4200" b="1" i="1">
                        <a:solidFill>
                          <a:schemeClr val="tx1"/>
                        </a:solidFill>
                        <a:latin typeface="Cambria Math"/>
                        <a:cs typeface="Times New Roman" panose="02020603050405020304" pitchFamily="18" charset="0"/>
                      </a:rPr>
                      <m:t>𝟏𝟎</m:t>
                    </m:r>
                    <m:sSup>
                      <m:sSupPr>
                        <m:ctrlPr>
                          <a:rPr lang="en-US" sz="4200" b="1" i="1">
                            <a:solidFill>
                              <a:schemeClr val="tx1"/>
                            </a:solidFill>
                            <a:latin typeface="Cambria Math" panose="02040503050406030204" pitchFamily="18" charset="0"/>
                            <a:cs typeface="Times New Roman" panose="02020603050405020304" pitchFamily="18" charset="0"/>
                          </a:rPr>
                        </m:ctrlPr>
                      </m:sSupPr>
                      <m:e>
                        <m:r>
                          <a:rPr lang="en-US" sz="4200" b="1" i="1">
                            <a:solidFill>
                              <a:schemeClr val="tx1"/>
                            </a:solidFill>
                            <a:latin typeface="Cambria Math"/>
                            <a:cs typeface="Times New Roman" panose="02020603050405020304" pitchFamily="18" charset="0"/>
                          </a:rPr>
                          <m:t>𝟎</m:t>
                        </m:r>
                      </m:e>
                      <m:sup>
                        <m:r>
                          <a:rPr lang="en-US" sz="4200" b="1" i="1">
                            <a:solidFill>
                              <a:schemeClr val="tx1"/>
                            </a:solidFill>
                            <a:latin typeface="Cambria Math"/>
                            <a:cs typeface="Times New Roman" panose="02020603050405020304" pitchFamily="18" charset="0"/>
                          </a:rPr>
                          <m:t>𝟎</m:t>
                        </m:r>
                      </m:sup>
                    </m:sSup>
                    <m:r>
                      <a:rPr lang="en-US" sz="4200" b="1" i="1">
                        <a:solidFill>
                          <a:schemeClr val="tx1"/>
                        </a:solidFill>
                        <a:latin typeface="Cambria Math"/>
                        <a:cs typeface="Times New Roman" panose="02020603050405020304" pitchFamily="18" charset="0"/>
                      </a:rPr>
                      <m:t>𝑪</m:t>
                    </m:r>
                  </m:oMath>
                </a14:m>
                <a:r>
                  <a:rPr lang="en-IN" sz="4200" b="1" dirty="0">
                    <a:solidFill>
                      <a:schemeClr val="tx1"/>
                    </a:solidFill>
                    <a:latin typeface="Kruti Dev 010" pitchFamily="2" charset="0"/>
                    <a:cs typeface="Times New Roman" panose="02020603050405020304" pitchFamily="18" charset="0"/>
                  </a:rPr>
                  <a:t> </a:t>
                </a:r>
                <a:r>
                  <a:rPr lang="en-IN" sz="4200" b="1" dirty="0" err="1">
                    <a:solidFill>
                      <a:schemeClr val="tx1"/>
                    </a:solidFill>
                    <a:latin typeface="Kruti Dev 010" pitchFamily="2" charset="0"/>
                    <a:cs typeface="Times New Roman" panose="02020603050405020304" pitchFamily="18" charset="0"/>
                  </a:rPr>
                  <a:t>rkieku</a:t>
                </a:r>
                <a:r>
                  <a:rPr lang="en-IN" sz="4200" b="1" dirty="0">
                    <a:solidFill>
                      <a:schemeClr val="tx1"/>
                    </a:solidFill>
                    <a:latin typeface="Kruti Dev 010" pitchFamily="2" charset="0"/>
                    <a:cs typeface="Times New Roman" panose="02020603050405020304" pitchFamily="18" charset="0"/>
                  </a:rPr>
                  <a:t> </a:t>
                </a:r>
                <a:r>
                  <a:rPr lang="en-IN" sz="4200" b="1" dirty="0" err="1">
                    <a:solidFill>
                      <a:schemeClr val="tx1"/>
                    </a:solidFill>
                    <a:latin typeface="Kruti Dev 010" pitchFamily="2" charset="0"/>
                    <a:cs typeface="Times New Roman" panose="02020603050405020304" pitchFamily="18" charset="0"/>
                  </a:rPr>
                  <a:t>dk</a:t>
                </a:r>
                <a:r>
                  <a:rPr lang="en-IN" sz="4200" b="1" dirty="0">
                    <a:solidFill>
                      <a:schemeClr val="tx1"/>
                    </a:solidFill>
                    <a:latin typeface="Kruti Dev 010" pitchFamily="2" charset="0"/>
                    <a:cs typeface="Times New Roman" panose="02020603050405020304" pitchFamily="18" charset="0"/>
                  </a:rPr>
                  <a:t> </a:t>
                </a:r>
                <a:r>
                  <a:rPr lang="en-IN" sz="4200" b="1" dirty="0" err="1">
                    <a:solidFill>
                      <a:schemeClr val="tx1"/>
                    </a:solidFill>
                    <a:latin typeface="Kruti Dev 010" pitchFamily="2" charset="0"/>
                    <a:cs typeface="Times New Roman" panose="02020603050405020304" pitchFamily="18" charset="0"/>
                  </a:rPr>
                  <a:t>eku</a:t>
                </a:r>
                <a:r>
                  <a:rPr lang="en-IN" sz="4200" b="1" dirty="0">
                    <a:solidFill>
                      <a:schemeClr val="tx1"/>
                    </a:solidFill>
                    <a:latin typeface="Kruti Dev 010" pitchFamily="2" charset="0"/>
                    <a:cs typeface="Times New Roman" panose="02020603050405020304" pitchFamily="18" charset="0"/>
                  </a:rPr>
                  <a:t> -------ds </a:t>
                </a:r>
                <a:r>
                  <a:rPr lang="en-IN" sz="4200" b="1" dirty="0" err="1">
                    <a:solidFill>
                      <a:schemeClr val="tx1"/>
                    </a:solidFill>
                    <a:latin typeface="Kruti Dev 010" pitchFamily="2" charset="0"/>
                    <a:cs typeface="Times New Roman" panose="02020603050405020304" pitchFamily="18" charset="0"/>
                  </a:rPr>
                  <a:t>cjkcj</a:t>
                </a:r>
                <a:r>
                  <a:rPr lang="en-IN" sz="4200" b="1" dirty="0">
                    <a:solidFill>
                      <a:schemeClr val="tx1"/>
                    </a:solidFill>
                    <a:latin typeface="Kruti Dev 010" pitchFamily="2" charset="0"/>
                    <a:cs typeface="Times New Roman" panose="02020603050405020304" pitchFamily="18" charset="0"/>
                  </a:rPr>
                  <a:t> </a:t>
                </a:r>
                <a:r>
                  <a:rPr lang="en-IN" sz="4200" b="1" dirty="0" err="1">
                    <a:solidFill>
                      <a:schemeClr val="tx1"/>
                    </a:solidFill>
                    <a:latin typeface="Kruti Dev 010" pitchFamily="2" charset="0"/>
                    <a:cs typeface="Times New Roman" panose="02020603050405020304" pitchFamily="18" charset="0"/>
                  </a:rPr>
                  <a:t>gksrk</a:t>
                </a:r>
                <a:r>
                  <a:rPr lang="en-IN" sz="4200" b="1" dirty="0">
                    <a:solidFill>
                      <a:schemeClr val="tx1"/>
                    </a:solidFill>
                    <a:latin typeface="Kruti Dev 010" pitchFamily="2" charset="0"/>
                    <a:cs typeface="Times New Roman" panose="02020603050405020304" pitchFamily="18" charset="0"/>
                  </a:rPr>
                  <a:t> </a:t>
                </a:r>
                <a:r>
                  <a:rPr lang="en-IN" sz="4200" b="1" dirty="0" err="1">
                    <a:solidFill>
                      <a:schemeClr val="tx1"/>
                    </a:solidFill>
                    <a:latin typeface="Kruti Dev 010" pitchFamily="2" charset="0"/>
                    <a:cs typeface="Times New Roman" panose="02020603050405020304" pitchFamily="18" charset="0"/>
                  </a:rPr>
                  <a:t>gSA</a:t>
                </a:r>
                <a:r>
                  <a:rPr lang="en-IN" sz="4200" b="1" dirty="0">
                    <a:solidFill>
                      <a:schemeClr val="tx1"/>
                    </a:solidFill>
                    <a:latin typeface="Kruti Dev 010" pitchFamily="2" charset="0"/>
                    <a:cs typeface="Times New Roman" panose="02020603050405020304" pitchFamily="18" charset="0"/>
                  </a:rPr>
                  <a:t> </a:t>
                </a:r>
              </a:p>
              <a:p>
                <a:pPr algn="just"/>
                <a:r>
                  <a:rPr lang="en-US" sz="4200" b="1" dirty="0">
                    <a:solidFill>
                      <a:schemeClr val="tx1"/>
                    </a:solidFill>
                    <a:latin typeface="Times New Roman" panose="02020603050405020304" pitchFamily="18" charset="0"/>
                    <a:cs typeface="Times New Roman" panose="02020603050405020304" pitchFamily="18" charset="0"/>
                  </a:rPr>
                  <a:t>The value of </a:t>
                </a:r>
                <a14:m>
                  <m:oMath xmlns:m="http://schemas.openxmlformats.org/officeDocument/2006/math">
                    <m:r>
                      <a:rPr lang="en-US" sz="4200" b="1" i="1">
                        <a:solidFill>
                          <a:schemeClr val="tx1"/>
                        </a:solidFill>
                        <a:latin typeface="Cambria Math"/>
                        <a:cs typeface="Times New Roman" panose="02020603050405020304" pitchFamily="18" charset="0"/>
                      </a:rPr>
                      <m:t>𝟏𝟎</m:t>
                    </m:r>
                    <m:sSup>
                      <m:sSupPr>
                        <m:ctrlPr>
                          <a:rPr lang="en-US" sz="4200" b="1" i="1">
                            <a:solidFill>
                              <a:schemeClr val="tx1"/>
                            </a:solidFill>
                            <a:latin typeface="Cambria Math" panose="02040503050406030204" pitchFamily="18" charset="0"/>
                            <a:cs typeface="Times New Roman" panose="02020603050405020304" pitchFamily="18" charset="0"/>
                          </a:rPr>
                        </m:ctrlPr>
                      </m:sSupPr>
                      <m:e>
                        <m:r>
                          <a:rPr lang="en-US" sz="4200" b="1" i="1">
                            <a:solidFill>
                              <a:schemeClr val="tx1"/>
                            </a:solidFill>
                            <a:latin typeface="Cambria Math"/>
                            <a:cs typeface="Times New Roman" panose="02020603050405020304" pitchFamily="18" charset="0"/>
                          </a:rPr>
                          <m:t>𝟎</m:t>
                        </m:r>
                      </m:e>
                      <m:sup>
                        <m:r>
                          <a:rPr lang="en-US" sz="4200" b="1" i="1">
                            <a:solidFill>
                              <a:schemeClr val="tx1"/>
                            </a:solidFill>
                            <a:latin typeface="Cambria Math"/>
                            <a:cs typeface="Times New Roman" panose="02020603050405020304" pitchFamily="18" charset="0"/>
                          </a:rPr>
                          <m:t>𝟎</m:t>
                        </m:r>
                      </m:sup>
                    </m:sSup>
                    <m:r>
                      <a:rPr lang="en-US" sz="4200" b="1" i="1">
                        <a:solidFill>
                          <a:schemeClr val="tx1"/>
                        </a:solidFill>
                        <a:latin typeface="Cambria Math"/>
                        <a:cs typeface="Times New Roman" panose="02020603050405020304" pitchFamily="18" charset="0"/>
                      </a:rPr>
                      <m:t>𝑪</m:t>
                    </m:r>
                  </m:oMath>
                </a14:m>
                <a:r>
                  <a:rPr lang="en-IN" sz="4200" b="1" dirty="0">
                    <a:solidFill>
                      <a:schemeClr val="tx1"/>
                    </a:solidFill>
                    <a:latin typeface="Times New Roman" panose="02020603050405020304" pitchFamily="18" charset="0"/>
                    <a:cs typeface="Times New Roman" panose="02020603050405020304" pitchFamily="18" charset="0"/>
                  </a:rPr>
                  <a:t> temperature in Kelvin is equal to ………</a:t>
                </a:r>
              </a:p>
              <a:p>
                <a:pPr marL="990575" indent="-990575" algn="just">
                  <a:buAutoNum type="alphaLcParenBoth"/>
                </a:pPr>
                <a:r>
                  <a:rPr lang="en-US" sz="4200" b="1" dirty="0">
                    <a:solidFill>
                      <a:schemeClr val="tx1"/>
                    </a:solidFill>
                    <a:latin typeface="Times New Roman" panose="02020603050405020304" pitchFamily="18" charset="0"/>
                    <a:cs typeface="Times New Roman" panose="02020603050405020304" pitchFamily="18" charset="0"/>
                  </a:rPr>
                  <a:t>73K			(b) 273 K</a:t>
                </a:r>
              </a:p>
              <a:p>
                <a:pPr algn="just"/>
                <a:r>
                  <a:rPr lang="en-US" sz="4200" b="1" dirty="0">
                    <a:solidFill>
                      <a:schemeClr val="tx1"/>
                    </a:solidFill>
                    <a:latin typeface="Times New Roman" panose="02020603050405020304" pitchFamily="18" charset="0"/>
                    <a:cs typeface="Times New Roman" panose="02020603050405020304" pitchFamily="18" charset="0"/>
                  </a:rPr>
                  <a:t>(c) -373 			(d) 373 K</a:t>
                </a:r>
                <a:endParaRPr lang="en-IN" sz="42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93340" y="1065044"/>
                <a:ext cx="11405320" cy="3353097"/>
              </a:xfrm>
              <a:prstGeom prst="rect">
                <a:avLst/>
              </a:prstGeom>
              <a:blipFill>
                <a:blip r:embed="rId2"/>
                <a:stretch>
                  <a:fillRect l="-2086" t="-3091" r="-2086" b="-7455"/>
                </a:stretch>
              </a:blipFill>
            </p:spPr>
            <p:txBody>
              <a:bodyPr/>
              <a:lstStyle/>
              <a:p>
                <a:r>
                  <a:rPr lang="en-US">
                    <a:noFill/>
                  </a:rPr>
                  <a:t> </a:t>
                </a:r>
              </a:p>
            </p:txBody>
          </p:sp>
        </mc:Fallback>
      </mc:AlternateContent>
    </p:spTree>
    <p:extLst>
      <p:ext uri="{BB962C8B-B14F-4D97-AF65-F5344CB8AC3E}">
        <p14:creationId xmlns:p14="http://schemas.microsoft.com/office/powerpoint/2010/main" val="569040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2F24DFC-C42C-AC1F-32D5-CEAE0A885FB6}"/>
              </a:ext>
            </a:extLst>
          </p:cNvPr>
          <p:cNvSpPr txBox="1"/>
          <p:nvPr/>
        </p:nvSpPr>
        <p:spPr>
          <a:xfrm>
            <a:off x="3058226" y="1262197"/>
            <a:ext cx="9133774" cy="4893647"/>
          </a:xfrm>
          <a:prstGeom prst="rect">
            <a:avLst/>
          </a:prstGeom>
          <a:noFill/>
        </p:spPr>
        <p:txBody>
          <a:bodyPr wrap="square">
            <a:spAutoFit/>
          </a:bodyPr>
          <a:lstStyle/>
          <a:p>
            <a:r>
              <a:rPr lang="en-US" sz="2600" b="1" dirty="0">
                <a:solidFill>
                  <a:srgbClr val="FFFF00"/>
                </a:solidFill>
                <a:latin typeface="Bookman Old Style" panose="02050604050505020204" pitchFamily="18" charset="0"/>
              </a:rPr>
              <a:t>Which of the following is a dimensional constant ?</a:t>
            </a:r>
            <a:endParaRPr lang="en-US" sz="2600" b="1" i="0" u="none" strike="noStrike" baseline="0" dirty="0">
              <a:solidFill>
                <a:srgbClr val="FFFF00"/>
              </a:solidFill>
              <a:latin typeface="Bookman Old Style" panose="02050604050505020204" pitchFamily="18" charset="0"/>
            </a:endParaRPr>
          </a:p>
          <a:p>
            <a:r>
              <a:rPr lang="en-US" sz="2600" b="1" i="0" u="none" strike="noStrike" baseline="0" dirty="0">
                <a:solidFill>
                  <a:srgbClr val="FFFF00"/>
                </a:solidFill>
                <a:latin typeface="Bookman Old Style" panose="02050604050505020204" pitchFamily="18" charset="0"/>
              </a:rPr>
              <a:t>(a)	Gravitational constant	</a:t>
            </a:r>
          </a:p>
          <a:p>
            <a:r>
              <a:rPr lang="en-US" sz="2600" b="1" i="0" u="none" strike="noStrike" baseline="0" dirty="0">
                <a:solidFill>
                  <a:srgbClr val="FFFF00"/>
                </a:solidFill>
                <a:latin typeface="Bookman Old Style" panose="02050604050505020204" pitchFamily="18" charset="0"/>
              </a:rPr>
              <a:t>(b) Dielectric constant</a:t>
            </a:r>
          </a:p>
          <a:p>
            <a:pPr marL="514350" indent="-514350">
              <a:buAutoNum type="alphaLcParenBoth" startAt="3"/>
            </a:pPr>
            <a:r>
              <a:rPr lang="en-US" sz="2600" b="1" i="0" u="none" strike="noStrike" baseline="0" dirty="0">
                <a:solidFill>
                  <a:srgbClr val="FFFF00"/>
                </a:solidFill>
                <a:latin typeface="Bookman Old Style" panose="02050604050505020204" pitchFamily="18" charset="0"/>
              </a:rPr>
              <a:t>Refractive index	</a:t>
            </a:r>
          </a:p>
          <a:p>
            <a:r>
              <a:rPr lang="en-US" sz="2600" b="1" i="0" u="none" strike="noStrike" baseline="0" dirty="0">
                <a:solidFill>
                  <a:srgbClr val="FFFF00"/>
                </a:solidFill>
                <a:latin typeface="Bookman Old Style" panose="02050604050505020204" pitchFamily="18" charset="0"/>
              </a:rPr>
              <a:t>(d) Relative density</a:t>
            </a:r>
          </a:p>
          <a:p>
            <a:endParaRPr lang="en-US" sz="2600" b="1" i="0" u="none" strike="noStrike" baseline="0" dirty="0">
              <a:solidFill>
                <a:srgbClr val="FFFF00"/>
              </a:solidFill>
              <a:latin typeface="Bookman Old Style" panose="02050604050505020204" pitchFamily="18" charset="0"/>
            </a:endParaRPr>
          </a:p>
          <a:p>
            <a:r>
              <a:rPr lang="hi-IN" sz="2600" b="1" dirty="0">
                <a:latin typeface="Bookman Old Style" panose="02050604050505020204" pitchFamily="18" charset="0"/>
              </a:rPr>
              <a:t>निम्नलिखित में से कौन सा एक आयामी स्थिरांक है?
(</a:t>
            </a:r>
            <a:r>
              <a:rPr lang="en-US" sz="2600" b="1" dirty="0">
                <a:latin typeface="Bookman Old Style" panose="02050604050505020204" pitchFamily="18" charset="0"/>
              </a:rPr>
              <a:t>a) </a:t>
            </a:r>
            <a:r>
              <a:rPr lang="hi-IN" sz="2600" b="1" dirty="0">
                <a:latin typeface="Bookman Old Style" panose="02050604050505020204" pitchFamily="18" charset="0"/>
              </a:rPr>
              <a:t>गुरुत्वाकर्षण स्थिरांक	
(</a:t>
            </a:r>
            <a:r>
              <a:rPr lang="en-US" sz="2600" b="1" dirty="0">
                <a:latin typeface="Bookman Old Style" panose="02050604050505020204" pitchFamily="18" charset="0"/>
              </a:rPr>
              <a:t>b) </a:t>
            </a:r>
            <a:r>
              <a:rPr lang="hi-IN" sz="2600" b="1" dirty="0">
                <a:latin typeface="Bookman Old Style" panose="02050604050505020204" pitchFamily="18" charset="0"/>
              </a:rPr>
              <a:t>पारद्युतिक स्थिरांक 
</a:t>
            </a:r>
            <a:r>
              <a:rPr lang="en-US" sz="2600" b="1" dirty="0">
                <a:latin typeface="Bookman Old Style" panose="02050604050505020204" pitchFamily="18" charset="0"/>
              </a:rPr>
              <a:t>(c) </a:t>
            </a:r>
            <a:r>
              <a:rPr lang="hi-IN" sz="2600" b="1" dirty="0">
                <a:latin typeface="Bookman Old Style" panose="02050604050505020204" pitchFamily="18" charset="0"/>
              </a:rPr>
              <a:t>अपवर्तक सूचकांक	
(</a:t>
            </a:r>
            <a:r>
              <a:rPr lang="en-US" sz="2600" b="1" dirty="0">
                <a:latin typeface="Bookman Old Style" panose="02050604050505020204" pitchFamily="18" charset="0"/>
              </a:rPr>
              <a:t>d</a:t>
            </a:r>
            <a:r>
              <a:rPr lang="hi-IN" sz="2600" b="1" dirty="0">
                <a:latin typeface="Bookman Old Style" panose="02050604050505020204" pitchFamily="18" charset="0"/>
              </a:rPr>
              <a:t>) सापेक्ष घनत्व
</a:t>
            </a:r>
            <a:endParaRPr lang="en-US" sz="2600" b="1" dirty="0">
              <a:latin typeface="Bookman Old Style" panose="02050604050505020204" pitchFamily="18" charset="0"/>
            </a:endParaRPr>
          </a:p>
        </p:txBody>
      </p:sp>
    </p:spTree>
    <p:extLst>
      <p:ext uri="{BB962C8B-B14F-4D97-AF65-F5344CB8AC3E}">
        <p14:creationId xmlns:p14="http://schemas.microsoft.com/office/powerpoint/2010/main" val="509770119"/>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393340" y="882058"/>
            <a:ext cx="11405320" cy="3785652"/>
          </a:xfrm>
          <a:prstGeom prst="rect">
            <a:avLst/>
          </a:prstGeom>
          <a:noFill/>
        </p:spPr>
        <p:txBody>
          <a:bodyPr wrap="square" rtlCol="0">
            <a:spAutoFit/>
          </a:bodyPr>
          <a:lstStyle/>
          <a:p>
            <a:r>
              <a:rPr lang="en-US" sz="4000" b="1" dirty="0" err="1">
                <a:latin typeface="Kruti Dev 010" pitchFamily="2" charset="0"/>
                <a:cs typeface="Times New Roman" panose="02020603050405020304" pitchFamily="18" charset="0"/>
              </a:rPr>
              <a:t>Å’ek</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xfr</a:t>
            </a:r>
            <a:r>
              <a:rPr lang="en-US" sz="4000" b="1" dirty="0">
                <a:latin typeface="Kruti Dev 010" pitchFamily="2" charset="0"/>
                <a:cs typeface="Times New Roman" panose="02020603050405020304" pitchFamily="18" charset="0"/>
              </a:rPr>
              <a:t> dk </a:t>
            </a:r>
            <a:r>
              <a:rPr lang="en-US" sz="4000" b="1" dirty="0" err="1">
                <a:latin typeface="Kruti Dev 010" pitchFamily="2" charset="0"/>
                <a:cs typeface="Times New Roman" panose="02020603050405020304" pitchFamily="18" charset="0"/>
              </a:rPr>
              <a:t>izFke</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fu;e</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fdl</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vo</a:t>
            </a:r>
            <a:r>
              <a:rPr lang="en-US" sz="4000" b="1" dirty="0">
                <a:latin typeface="Kruti Dev 010" pitchFamily="2" charset="0"/>
                <a:cs typeface="Times New Roman" panose="02020603050405020304" pitchFamily="18" charset="0"/>
              </a:rPr>
              <a:t>/</a:t>
            </a:r>
            <a:r>
              <a:rPr lang="en-US" sz="4000" b="1" dirty="0" err="1">
                <a:latin typeface="Kruti Dev 010" pitchFamily="2" charset="0"/>
                <a:cs typeface="Times New Roman" panose="02020603050405020304" pitchFamily="18" charset="0"/>
              </a:rPr>
              <a:t>kkj.k</a:t>
            </a:r>
            <a:r>
              <a:rPr lang="en-US" sz="4000" b="1" dirty="0">
                <a:latin typeface="Kruti Dev 010" pitchFamily="2" charset="0"/>
                <a:cs typeface="Times New Roman" panose="02020603050405020304" pitchFamily="18" charset="0"/>
              </a:rPr>
              <a:t> dh </a:t>
            </a:r>
            <a:r>
              <a:rPr lang="en-US" sz="4000" b="1" dirty="0" err="1">
                <a:latin typeface="Kruti Dev 010" pitchFamily="2" charset="0"/>
                <a:cs typeface="Times New Roman" panose="02020603050405020304" pitchFamily="18" charset="0"/>
              </a:rPr>
              <a:t>iqf’V</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djrk</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gSA</a:t>
            </a:r>
            <a:endParaRPr lang="en-US" sz="4000" b="1" dirty="0">
              <a:latin typeface="Kruti Dev 010" pitchFamily="2"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Heat is constant in the first law of thermodynamics </a:t>
            </a:r>
          </a:p>
          <a:p>
            <a:pPr algn="just"/>
            <a:r>
              <a:rPr lang="en-US" sz="4000" b="1" dirty="0">
                <a:latin typeface="Times New Roman" panose="02020603050405020304" pitchFamily="18" charset="0"/>
                <a:cs typeface="Times New Roman" panose="02020603050405020304" pitchFamily="18" charset="0"/>
              </a:rPr>
              <a:t>(a) Conservation of Energy/ </a:t>
            </a:r>
            <a:r>
              <a:rPr lang="en-US" sz="4000" b="1" dirty="0" err="1">
                <a:latin typeface="Kruti Dev 010" pitchFamily="2" charset="0"/>
                <a:cs typeface="Times New Roman" panose="02020603050405020304" pitchFamily="18" charset="0"/>
              </a:rPr>
              <a:t>ÅtkZ</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laj</a:t>
            </a:r>
            <a:r>
              <a:rPr lang="en-US" sz="4000" b="1" dirty="0">
                <a:latin typeface="Kruti Dev 010" pitchFamily="2" charset="0"/>
                <a:cs typeface="Times New Roman" panose="02020603050405020304" pitchFamily="18" charset="0"/>
              </a:rPr>
              <a:t>{</a:t>
            </a:r>
            <a:r>
              <a:rPr lang="en-US" sz="4000" b="1" dirty="0" err="1">
                <a:latin typeface="Kruti Dev 010" pitchFamily="2" charset="0"/>
                <a:cs typeface="Times New Roman" panose="02020603050405020304" pitchFamily="18" charset="0"/>
              </a:rPr>
              <a:t>k.k</a:t>
            </a:r>
            <a:endParaRPr lang="en-US" sz="4000" b="1" dirty="0">
              <a:latin typeface="Cambria Math"/>
              <a:cs typeface="Times New Roman" panose="02020603050405020304" pitchFamily="18" charset="0"/>
            </a:endParaRPr>
          </a:p>
          <a:p>
            <a:pPr algn="just"/>
            <a:r>
              <a:rPr lang="en-US" sz="4000" b="1" dirty="0">
                <a:latin typeface="Times New Roman" panose="02020603050405020304" pitchFamily="18" charset="0"/>
                <a:cs typeface="Times New Roman" panose="02020603050405020304" pitchFamily="18" charset="0"/>
              </a:rPr>
              <a:t>(b) Conservation of Heat /</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rki</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laj</a:t>
            </a:r>
            <a:r>
              <a:rPr lang="en-US" sz="4000" b="1" dirty="0">
                <a:latin typeface="Kruti Dev 010" pitchFamily="2" charset="0"/>
                <a:cs typeface="Times New Roman" panose="02020603050405020304" pitchFamily="18" charset="0"/>
              </a:rPr>
              <a:t>{</a:t>
            </a:r>
            <a:r>
              <a:rPr lang="en-US" sz="4000" b="1" dirty="0" err="1">
                <a:latin typeface="Kruti Dev 010" pitchFamily="2" charset="0"/>
                <a:cs typeface="Times New Roman" panose="02020603050405020304" pitchFamily="18" charset="0"/>
              </a:rPr>
              <a:t>k.k</a:t>
            </a:r>
            <a:endParaRPr lang="en-US" sz="4000" b="1" dirty="0">
              <a:latin typeface="Cambria Math"/>
              <a:cs typeface="Times New Roman" panose="02020603050405020304" pitchFamily="18" charset="0"/>
            </a:endParaRPr>
          </a:p>
          <a:p>
            <a:pPr algn="just"/>
            <a:r>
              <a:rPr lang="en-US" sz="4000" b="1" dirty="0">
                <a:cs typeface="Times New Roman" panose="02020603050405020304" pitchFamily="18" charset="0"/>
              </a:rPr>
              <a:t>(c) </a:t>
            </a:r>
            <a:r>
              <a:rPr lang="en-US" sz="4000" b="1" dirty="0">
                <a:latin typeface="Times New Roman" pitchFamily="18" charset="0"/>
                <a:cs typeface="Times New Roman" pitchFamily="18" charset="0"/>
              </a:rPr>
              <a:t>Work safety /</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dk;Z</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laj</a:t>
            </a:r>
            <a:r>
              <a:rPr lang="en-US" sz="4000" b="1" dirty="0">
                <a:latin typeface="Kruti Dev 010" pitchFamily="2" charset="0"/>
                <a:cs typeface="Times New Roman" panose="02020603050405020304" pitchFamily="18" charset="0"/>
              </a:rPr>
              <a:t>{</a:t>
            </a:r>
            <a:r>
              <a:rPr lang="en-US" sz="4000" b="1" dirty="0" err="1">
                <a:latin typeface="Kruti Dev 010" pitchFamily="2" charset="0"/>
                <a:cs typeface="Times New Roman" panose="02020603050405020304" pitchFamily="18" charset="0"/>
              </a:rPr>
              <a:t>k.k</a:t>
            </a:r>
            <a:endParaRPr lang="en-US" sz="4000" b="1" dirty="0">
              <a:latin typeface="Cambria Math"/>
              <a:cs typeface="Times New Roman" panose="02020603050405020304" pitchFamily="18" charset="0"/>
            </a:endParaRPr>
          </a:p>
          <a:p>
            <a:pPr algn="just"/>
            <a:r>
              <a:rPr lang="en-US" sz="4000" b="1" dirty="0">
                <a:cs typeface="Times New Roman" panose="02020603050405020304" pitchFamily="18" charset="0"/>
              </a:rPr>
              <a:t>(d) </a:t>
            </a:r>
            <a:r>
              <a:rPr lang="en-US" sz="4000" b="1" dirty="0">
                <a:latin typeface="Times New Roman" panose="02020603050405020304" pitchFamily="18" charset="0"/>
                <a:cs typeface="Times New Roman" panose="02020603050405020304" pitchFamily="18" charset="0"/>
              </a:rPr>
              <a:t>None of these / </a:t>
            </a:r>
            <a:r>
              <a:rPr lang="en-US" sz="4000" b="1" dirty="0" err="1">
                <a:latin typeface="Kruti Dev 010" pitchFamily="2" charset="0"/>
                <a:cs typeface="Times New Roman" panose="02020603050405020304" pitchFamily="18" charset="0"/>
              </a:rPr>
              <a:t>buesa</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ls</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dksbZ</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ugha</a:t>
            </a:r>
            <a:endParaRPr lang="en-US" sz="4000" b="1" dirty="0">
              <a:latin typeface="Cambria Math"/>
              <a:cs typeface="Times New Roman" panose="02020603050405020304" pitchFamily="18" charset="0"/>
            </a:endParaRPr>
          </a:p>
        </p:txBody>
      </p:sp>
    </p:spTree>
    <p:extLst>
      <p:ext uri="{BB962C8B-B14F-4D97-AF65-F5344CB8AC3E}">
        <p14:creationId xmlns:p14="http://schemas.microsoft.com/office/powerpoint/2010/main" val="4188102692"/>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393340" y="876258"/>
            <a:ext cx="11405320" cy="5355312"/>
          </a:xfrm>
          <a:prstGeom prst="rect">
            <a:avLst/>
          </a:prstGeom>
          <a:noFill/>
        </p:spPr>
        <p:txBody>
          <a:bodyPr wrap="square" rtlCol="0">
            <a:spAutoFit/>
          </a:bodyPr>
          <a:lstStyle/>
          <a:p>
            <a:r>
              <a:rPr lang="en-US" sz="3800" b="1" dirty="0">
                <a:latin typeface="Kruti Dev 010" pitchFamily="2" charset="0"/>
                <a:cs typeface="Times New Roman" panose="02020603050405020304" pitchFamily="18" charset="0"/>
              </a:rPr>
              <a:t>;</a:t>
            </a:r>
            <a:r>
              <a:rPr lang="en-US" sz="3800" b="1" dirty="0" err="1">
                <a:latin typeface="Kruti Dev 010" pitchFamily="2" charset="0"/>
                <a:cs typeface="Times New Roman" panose="02020603050405020304" pitchFamily="18" charset="0"/>
              </a:rPr>
              <a:t>fn</a:t>
            </a:r>
            <a:r>
              <a:rPr lang="en-US" sz="3800" b="1" dirty="0">
                <a:latin typeface="Kruti Dev 010" pitchFamily="2" charset="0"/>
                <a:cs typeface="Times New Roman" panose="02020603050405020304" pitchFamily="18" charset="0"/>
              </a:rPr>
              <a:t> </a:t>
            </a:r>
            <a:r>
              <a:rPr lang="en-US" sz="3800" b="1" dirty="0" err="1">
                <a:latin typeface="Kruti Dev 010" pitchFamily="2" charset="0"/>
                <a:cs typeface="Times New Roman" panose="02020603050405020304" pitchFamily="18" charset="0"/>
              </a:rPr>
              <a:t>FkeZl</a:t>
            </a:r>
            <a:r>
              <a:rPr lang="en-US" sz="3800" b="1" dirty="0">
                <a:latin typeface="Kruti Dev 010" pitchFamily="2" charset="0"/>
                <a:cs typeface="Times New Roman" panose="02020603050405020304" pitchFamily="18" charset="0"/>
              </a:rPr>
              <a:t> es </a:t>
            </a:r>
            <a:r>
              <a:rPr lang="en-US" sz="3800" b="1" dirty="0" err="1">
                <a:latin typeface="Kruti Dev 010" pitchFamily="2" charset="0"/>
                <a:cs typeface="Times New Roman" panose="02020603050405020304" pitchFamily="18" charset="0"/>
              </a:rPr>
              <a:t>nks</a:t>
            </a:r>
            <a:r>
              <a:rPr lang="en-US" sz="3800" b="1" dirty="0">
                <a:latin typeface="Kruti Dev 010" pitchFamily="2" charset="0"/>
                <a:cs typeface="Times New Roman" panose="02020603050405020304" pitchFamily="18" charset="0"/>
              </a:rPr>
              <a:t> </a:t>
            </a:r>
            <a:r>
              <a:rPr lang="en-US" sz="3800" b="1" dirty="0" err="1">
                <a:latin typeface="Kruti Dev 010" pitchFamily="2" charset="0"/>
                <a:cs typeface="Times New Roman" panose="02020603050405020304" pitchFamily="18" charset="0"/>
              </a:rPr>
              <a:t>Xykl</a:t>
            </a:r>
            <a:r>
              <a:rPr lang="en-US" sz="3800" b="1" dirty="0">
                <a:latin typeface="Kruti Dev 010" pitchFamily="2" charset="0"/>
                <a:cs typeface="Times New Roman" panose="02020603050405020304" pitchFamily="18" charset="0"/>
              </a:rPr>
              <a:t> </a:t>
            </a:r>
            <a:r>
              <a:rPr lang="en-US" sz="3800" b="1" dirty="0" err="1">
                <a:latin typeface="Kruti Dev 010" pitchFamily="2" charset="0"/>
                <a:cs typeface="Times New Roman" panose="02020603050405020304" pitchFamily="18" charset="0"/>
              </a:rPr>
              <a:t>chp</a:t>
            </a:r>
            <a:r>
              <a:rPr lang="en-US" sz="3800" b="1" dirty="0">
                <a:latin typeface="Kruti Dev 010" pitchFamily="2" charset="0"/>
                <a:cs typeface="Times New Roman" panose="02020603050405020304" pitchFamily="18" charset="0"/>
              </a:rPr>
              <a:t> dh </a:t>
            </a:r>
            <a:r>
              <a:rPr lang="en-US" sz="3800" b="1" dirty="0" err="1">
                <a:latin typeface="Kruti Dev 010" pitchFamily="2" charset="0"/>
                <a:cs typeface="Times New Roman" panose="02020603050405020304" pitchFamily="18" charset="0"/>
              </a:rPr>
              <a:t>nhokj</a:t>
            </a:r>
            <a:r>
              <a:rPr lang="en-US" sz="3800" b="1" dirty="0">
                <a:latin typeface="Kruti Dev 010" pitchFamily="2" charset="0"/>
                <a:cs typeface="Times New Roman" panose="02020603050405020304" pitchFamily="18" charset="0"/>
              </a:rPr>
              <a:t> [</a:t>
            </a:r>
            <a:r>
              <a:rPr lang="en-US" sz="3800" b="1" dirty="0" err="1">
                <a:latin typeface="Kruti Dev 010" pitchFamily="2" charset="0"/>
                <a:cs typeface="Times New Roman" panose="02020603050405020304" pitchFamily="18" charset="0"/>
              </a:rPr>
              <a:t>kkyh</a:t>
            </a:r>
            <a:r>
              <a:rPr lang="en-US" sz="3800" b="1" dirty="0">
                <a:latin typeface="Kruti Dev 010" pitchFamily="2" charset="0"/>
                <a:cs typeface="Times New Roman" panose="02020603050405020304" pitchFamily="18" charset="0"/>
              </a:rPr>
              <a:t> </a:t>
            </a:r>
            <a:r>
              <a:rPr lang="en-US" sz="3800" b="1" dirty="0" err="1">
                <a:latin typeface="Kruti Dev 010" pitchFamily="2" charset="0"/>
                <a:cs typeface="Times New Roman" panose="02020603050405020304" pitchFamily="18" charset="0"/>
              </a:rPr>
              <a:t>gS</a:t>
            </a:r>
            <a:r>
              <a:rPr lang="en-US" sz="3800" b="1" dirty="0">
                <a:latin typeface="Kruti Dev 010" pitchFamily="2" charset="0"/>
                <a:cs typeface="Times New Roman" panose="02020603050405020304" pitchFamily="18" charset="0"/>
              </a:rPr>
              <a:t>] </a:t>
            </a:r>
            <a:r>
              <a:rPr lang="en-US" sz="3800" b="1" dirty="0" err="1">
                <a:latin typeface="Kruti Dev 010" pitchFamily="2" charset="0"/>
                <a:cs typeface="Times New Roman" panose="02020603050405020304" pitchFamily="18" charset="0"/>
              </a:rPr>
              <a:t>rks</a:t>
            </a:r>
            <a:r>
              <a:rPr lang="en-US" sz="3800" b="1" dirty="0">
                <a:latin typeface="Kruti Dev 010" pitchFamily="2" charset="0"/>
                <a:cs typeface="Times New Roman" panose="02020603050405020304" pitchFamily="18" charset="0"/>
              </a:rPr>
              <a:t> </a:t>
            </a:r>
            <a:r>
              <a:rPr lang="en-US" sz="3800" b="1" dirty="0" err="1">
                <a:latin typeface="Kruti Dev 010" pitchFamily="2" charset="0"/>
                <a:cs typeface="Times New Roman" panose="02020603050405020304" pitchFamily="18" charset="0"/>
              </a:rPr>
              <a:t>fuokZr</a:t>
            </a:r>
            <a:r>
              <a:rPr lang="en-US" sz="3800" b="1" dirty="0">
                <a:latin typeface="Kruti Dev 010" pitchFamily="2" charset="0"/>
                <a:cs typeface="Times New Roman" panose="02020603050405020304" pitchFamily="18" charset="0"/>
              </a:rPr>
              <a:t> </a:t>
            </a:r>
            <a:r>
              <a:rPr lang="en-US" sz="3800" b="1" dirty="0" err="1">
                <a:latin typeface="Kruti Dev 010" pitchFamily="2" charset="0"/>
                <a:cs typeface="Times New Roman" panose="02020603050405020304" pitchFamily="18" charset="0"/>
              </a:rPr>
              <a:t>Å’eh</a:t>
            </a:r>
            <a:r>
              <a:rPr lang="en-US" sz="3800" b="1" dirty="0">
                <a:latin typeface="Kruti Dev 010" pitchFamily="2" charset="0"/>
                <a:cs typeface="Times New Roman" panose="02020603050405020304" pitchFamily="18" charset="0"/>
              </a:rPr>
              <a:t>; </a:t>
            </a:r>
            <a:r>
              <a:rPr lang="en-US" sz="3800" b="1" dirty="0" err="1">
                <a:latin typeface="Kruti Dev 010" pitchFamily="2" charset="0"/>
                <a:cs typeface="Times New Roman" panose="02020603050405020304" pitchFamily="18" charset="0"/>
              </a:rPr>
              <a:t>lpja.k</a:t>
            </a:r>
            <a:r>
              <a:rPr lang="en-US" sz="3800" b="1" dirty="0">
                <a:latin typeface="Kruti Dev 010" pitchFamily="2" charset="0"/>
                <a:cs typeface="Times New Roman" panose="02020603050405020304" pitchFamily="18" charset="0"/>
              </a:rPr>
              <a:t> </a:t>
            </a:r>
            <a:r>
              <a:rPr lang="en-US" sz="3800" b="1" dirty="0" err="1">
                <a:latin typeface="Kruti Dev 010" pitchFamily="2" charset="0"/>
                <a:cs typeface="Times New Roman" panose="02020603050405020304" pitchFamily="18" charset="0"/>
              </a:rPr>
              <a:t>dks</a:t>
            </a:r>
            <a:r>
              <a:rPr lang="en-US" sz="3800" b="1" dirty="0">
                <a:latin typeface="Kruti Dev 010" pitchFamily="2" charset="0"/>
                <a:cs typeface="Times New Roman" panose="02020603050405020304" pitchFamily="18" charset="0"/>
              </a:rPr>
              <a:t> </a:t>
            </a:r>
            <a:r>
              <a:rPr lang="en-US" sz="3800" b="1" dirty="0" err="1">
                <a:latin typeface="Kruti Dev 010" pitchFamily="2" charset="0"/>
                <a:cs typeface="Times New Roman" panose="02020603050405020304" pitchFamily="18" charset="0"/>
              </a:rPr>
              <a:t>fdl</a:t>
            </a:r>
            <a:r>
              <a:rPr lang="en-US" sz="3800" b="1" dirty="0">
                <a:latin typeface="Kruti Dev 010" pitchFamily="2" charset="0"/>
                <a:cs typeface="Times New Roman" panose="02020603050405020304" pitchFamily="18" charset="0"/>
              </a:rPr>
              <a:t> </a:t>
            </a:r>
            <a:r>
              <a:rPr lang="en-US" sz="3800" b="1" dirty="0" err="1">
                <a:latin typeface="Kruti Dev 010" pitchFamily="2" charset="0"/>
                <a:cs typeface="Times New Roman" panose="02020603050405020304" pitchFamily="18" charset="0"/>
              </a:rPr>
              <a:t>fof</a:t>
            </a:r>
            <a:r>
              <a:rPr lang="en-US" sz="3800" b="1" dirty="0">
                <a:latin typeface="Kruti Dev 010" pitchFamily="2" charset="0"/>
                <a:cs typeface="Times New Roman" panose="02020603050405020304" pitchFamily="18" charset="0"/>
              </a:rPr>
              <a:t>/k }</a:t>
            </a:r>
            <a:r>
              <a:rPr lang="en-US" sz="3800" b="1" dirty="0" err="1">
                <a:latin typeface="Kruti Dev 010" pitchFamily="2" charset="0"/>
                <a:cs typeface="Times New Roman" panose="02020603050405020304" pitchFamily="18" charset="0"/>
              </a:rPr>
              <a:t>kjk</a:t>
            </a:r>
            <a:r>
              <a:rPr lang="en-US" sz="3800" b="1" dirty="0">
                <a:latin typeface="Kruti Dev 010" pitchFamily="2" charset="0"/>
                <a:cs typeface="Times New Roman" panose="02020603050405020304" pitchFamily="18" charset="0"/>
              </a:rPr>
              <a:t> </a:t>
            </a:r>
            <a:r>
              <a:rPr lang="en-US" sz="3800" b="1" dirty="0" err="1">
                <a:latin typeface="Kruti Dev 010" pitchFamily="2" charset="0"/>
                <a:cs typeface="Times New Roman" panose="02020603050405020304" pitchFamily="18" charset="0"/>
              </a:rPr>
              <a:t>jksdrk</a:t>
            </a:r>
            <a:r>
              <a:rPr lang="en-US" sz="3800" b="1" dirty="0">
                <a:latin typeface="Kruti Dev 010" pitchFamily="2" charset="0"/>
                <a:cs typeface="Times New Roman" panose="02020603050405020304" pitchFamily="18" charset="0"/>
              </a:rPr>
              <a:t> </a:t>
            </a:r>
            <a:r>
              <a:rPr lang="en-US" sz="3800" b="1" dirty="0" err="1">
                <a:latin typeface="Kruti Dev 010" pitchFamily="2" charset="0"/>
                <a:cs typeface="Times New Roman" panose="02020603050405020304" pitchFamily="18" charset="0"/>
              </a:rPr>
              <a:t>gS</a:t>
            </a:r>
            <a:r>
              <a:rPr lang="en-US" sz="3800" b="1" dirty="0">
                <a:latin typeface="Kruti Dev 010" pitchFamily="2" charset="0"/>
                <a:cs typeface="Times New Roman" panose="02020603050405020304" pitchFamily="18" charset="0"/>
              </a:rPr>
              <a:t>\</a:t>
            </a:r>
            <a:endParaRPr lang="en-IN" sz="3800" b="1" dirty="0">
              <a:latin typeface="Kruti Dev 010" pitchFamily="2" charset="0"/>
              <a:cs typeface="Times New Roman" panose="02020603050405020304" pitchFamily="18" charset="0"/>
            </a:endParaRPr>
          </a:p>
          <a:p>
            <a:pPr algn="just"/>
            <a:r>
              <a:rPr lang="en-US" sz="3800" b="1" dirty="0">
                <a:latin typeface="Times New Roman" panose="02020603050405020304" pitchFamily="18" charset="0"/>
                <a:cs typeface="Times New Roman" panose="02020603050405020304" pitchFamily="18" charset="0"/>
              </a:rPr>
              <a:t>If the wall between two glasses in a thermos is empty, then by what method does the vacuum prevent heat transmission</a:t>
            </a:r>
          </a:p>
          <a:p>
            <a:pPr algn="just"/>
            <a:r>
              <a:rPr lang="en-US" sz="3800" b="1" dirty="0">
                <a:latin typeface="Times New Roman" panose="02020603050405020304" pitchFamily="18" charset="0"/>
                <a:cs typeface="Times New Roman" panose="02020603050405020304" pitchFamily="18" charset="0"/>
              </a:rPr>
              <a:t>(a) convection/ </a:t>
            </a:r>
            <a:r>
              <a:rPr lang="en-US" sz="3800" b="1" dirty="0" err="1">
                <a:latin typeface="Kruti Dev 010" pitchFamily="2" charset="0"/>
                <a:cs typeface="Times New Roman" panose="02020603050405020304" pitchFamily="18" charset="0"/>
              </a:rPr>
              <a:t>laogu</a:t>
            </a:r>
            <a:endParaRPr lang="en-US" sz="3800" b="1" dirty="0">
              <a:latin typeface="Cambria Math"/>
              <a:cs typeface="Times New Roman" panose="02020603050405020304" pitchFamily="18" charset="0"/>
            </a:endParaRPr>
          </a:p>
          <a:p>
            <a:pPr algn="just"/>
            <a:r>
              <a:rPr lang="en-US" sz="3800" b="1" dirty="0">
                <a:latin typeface="Times New Roman" panose="02020603050405020304" pitchFamily="18" charset="0"/>
                <a:cs typeface="Times New Roman" panose="02020603050405020304" pitchFamily="18" charset="0"/>
              </a:rPr>
              <a:t>(b) radiation/ </a:t>
            </a:r>
            <a:r>
              <a:rPr lang="en-US" sz="3800" b="1" dirty="0" err="1">
                <a:latin typeface="Kruti Dev 010" pitchFamily="2" charset="0"/>
                <a:cs typeface="Times New Roman" panose="02020603050405020304" pitchFamily="18" charset="0"/>
              </a:rPr>
              <a:t>fofadj.k</a:t>
            </a:r>
            <a:endParaRPr lang="en-US" sz="3800" b="1" dirty="0">
              <a:latin typeface="Cambria Math"/>
              <a:cs typeface="Times New Roman" panose="02020603050405020304" pitchFamily="18" charset="0"/>
            </a:endParaRPr>
          </a:p>
          <a:p>
            <a:pPr algn="just"/>
            <a:r>
              <a:rPr lang="en-US" sz="3800" b="1" dirty="0">
                <a:cs typeface="Times New Roman" panose="02020603050405020304" pitchFamily="18" charset="0"/>
              </a:rPr>
              <a:t>(c) </a:t>
            </a:r>
            <a:r>
              <a:rPr lang="en-US" sz="3800" b="1" dirty="0">
                <a:latin typeface="Times New Roman" pitchFamily="18" charset="0"/>
                <a:cs typeface="Times New Roman" pitchFamily="18" charset="0"/>
              </a:rPr>
              <a:t>conduction –convection  /</a:t>
            </a:r>
            <a:r>
              <a:rPr lang="en-US" sz="3800" b="1" dirty="0">
                <a:latin typeface="Kruti Dev 010" pitchFamily="2" charset="0"/>
                <a:cs typeface="Times New Roman" panose="02020603050405020304" pitchFamily="18" charset="0"/>
              </a:rPr>
              <a:t> </a:t>
            </a:r>
            <a:r>
              <a:rPr lang="en-US" sz="3800" b="1" dirty="0" err="1">
                <a:latin typeface="Kruti Dev 010" pitchFamily="2" charset="0"/>
                <a:cs typeface="Times New Roman" panose="02020603050405020304" pitchFamily="18" charset="0"/>
              </a:rPr>
              <a:t>lapkyu&amp;laogu</a:t>
            </a:r>
            <a:endParaRPr lang="en-US" sz="3800" b="1" dirty="0">
              <a:latin typeface="Cambria Math"/>
              <a:cs typeface="Times New Roman" panose="02020603050405020304" pitchFamily="18" charset="0"/>
            </a:endParaRPr>
          </a:p>
          <a:p>
            <a:pPr algn="just"/>
            <a:r>
              <a:rPr lang="en-US" sz="3800" b="1" dirty="0">
                <a:cs typeface="Times New Roman" panose="02020603050405020304" pitchFamily="18" charset="0"/>
              </a:rPr>
              <a:t>(d) </a:t>
            </a:r>
            <a:r>
              <a:rPr lang="en-US" sz="3800" b="1" dirty="0">
                <a:latin typeface="Times New Roman" panose="02020603050405020304" pitchFamily="18" charset="0"/>
                <a:cs typeface="Times New Roman" panose="02020603050405020304" pitchFamily="18" charset="0"/>
              </a:rPr>
              <a:t>None of these / </a:t>
            </a:r>
            <a:r>
              <a:rPr lang="en-US" sz="3800" b="1" dirty="0" err="1">
                <a:latin typeface="Kruti Dev 010" pitchFamily="2" charset="0"/>
                <a:cs typeface="Times New Roman" panose="02020603050405020304" pitchFamily="18" charset="0"/>
              </a:rPr>
              <a:t>buesa</a:t>
            </a:r>
            <a:r>
              <a:rPr lang="en-US" sz="3800" b="1" dirty="0">
                <a:latin typeface="Kruti Dev 010" pitchFamily="2" charset="0"/>
                <a:cs typeface="Times New Roman" panose="02020603050405020304" pitchFamily="18" charset="0"/>
              </a:rPr>
              <a:t> </a:t>
            </a:r>
            <a:r>
              <a:rPr lang="en-US" sz="3800" b="1" dirty="0" err="1">
                <a:latin typeface="Kruti Dev 010" pitchFamily="2" charset="0"/>
                <a:cs typeface="Times New Roman" panose="02020603050405020304" pitchFamily="18" charset="0"/>
              </a:rPr>
              <a:t>ls</a:t>
            </a:r>
            <a:r>
              <a:rPr lang="en-US" sz="3800" b="1" dirty="0">
                <a:latin typeface="Kruti Dev 010" pitchFamily="2" charset="0"/>
                <a:cs typeface="Times New Roman" panose="02020603050405020304" pitchFamily="18" charset="0"/>
              </a:rPr>
              <a:t> </a:t>
            </a:r>
            <a:r>
              <a:rPr lang="en-US" sz="3800" b="1" dirty="0" err="1">
                <a:latin typeface="Kruti Dev 010" pitchFamily="2" charset="0"/>
                <a:cs typeface="Times New Roman" panose="02020603050405020304" pitchFamily="18" charset="0"/>
              </a:rPr>
              <a:t>dksbZ</a:t>
            </a:r>
            <a:r>
              <a:rPr lang="en-US" sz="3800" b="1" dirty="0">
                <a:latin typeface="Kruti Dev 010" pitchFamily="2" charset="0"/>
                <a:cs typeface="Times New Roman" panose="02020603050405020304" pitchFamily="18" charset="0"/>
              </a:rPr>
              <a:t> </a:t>
            </a:r>
            <a:r>
              <a:rPr lang="en-US" sz="3800" b="1" dirty="0" err="1">
                <a:latin typeface="Kruti Dev 010" pitchFamily="2" charset="0"/>
                <a:cs typeface="Times New Roman" panose="02020603050405020304" pitchFamily="18" charset="0"/>
              </a:rPr>
              <a:t>ugha</a:t>
            </a:r>
            <a:endParaRPr lang="en-US" sz="3800" b="1" dirty="0">
              <a:latin typeface="Cambria Math"/>
              <a:cs typeface="Times New Roman" panose="02020603050405020304" pitchFamily="18" charset="0"/>
            </a:endParaRPr>
          </a:p>
        </p:txBody>
      </p:sp>
    </p:spTree>
    <p:extLst>
      <p:ext uri="{BB962C8B-B14F-4D97-AF65-F5344CB8AC3E}">
        <p14:creationId xmlns:p14="http://schemas.microsoft.com/office/powerpoint/2010/main" val="263515785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660694" y="702147"/>
            <a:ext cx="11405320" cy="4524315"/>
          </a:xfrm>
          <a:prstGeom prst="rect">
            <a:avLst/>
          </a:prstGeom>
          <a:noFill/>
        </p:spPr>
        <p:txBody>
          <a:bodyPr wrap="square" rtlCol="0">
            <a:spAutoFit/>
          </a:bodyPr>
          <a:lstStyle/>
          <a:p>
            <a:r>
              <a:rPr lang="en-US" sz="4800" b="1" dirty="0" err="1">
                <a:latin typeface="Kruti Dev 010" pitchFamily="2" charset="0"/>
                <a:cs typeface="Times New Roman" panose="02020603050405020304" pitchFamily="18" charset="0"/>
              </a:rPr>
              <a:t>fuEufyf</a:t>
            </a:r>
            <a:r>
              <a:rPr lang="en-US" sz="4800" b="1" dirty="0">
                <a:latin typeface="Kruti Dev 010" pitchFamily="2" charset="0"/>
                <a:cs typeface="Times New Roman" panose="02020603050405020304" pitchFamily="18" charset="0"/>
              </a:rPr>
              <a:t>[</a:t>
            </a:r>
            <a:r>
              <a:rPr lang="en-US" sz="4800" b="1" dirty="0" err="1">
                <a:latin typeface="Kruti Dev 010" pitchFamily="2" charset="0"/>
                <a:cs typeface="Times New Roman" panose="02020603050405020304" pitchFamily="18" charset="0"/>
              </a:rPr>
              <a:t>kr</a:t>
            </a:r>
            <a:r>
              <a:rPr lang="en-US" sz="4800" b="1" dirty="0">
                <a:latin typeface="Kruti Dev 010" pitchFamily="2" charset="0"/>
                <a:cs typeface="Times New Roman" panose="02020603050405020304" pitchFamily="18" charset="0"/>
              </a:rPr>
              <a:t> </a:t>
            </a:r>
            <a:r>
              <a:rPr lang="en-US" sz="4800" b="1" dirty="0" err="1">
                <a:latin typeface="Kruti Dev 010" pitchFamily="2" charset="0"/>
                <a:cs typeface="Times New Roman" panose="02020603050405020304" pitchFamily="18" charset="0"/>
              </a:rPr>
              <a:t>ess</a:t>
            </a:r>
            <a:r>
              <a:rPr lang="en-US" sz="4800" b="1" dirty="0">
                <a:latin typeface="Kruti Dev 010" pitchFamily="2" charset="0"/>
                <a:cs typeface="Times New Roman" panose="02020603050405020304" pitchFamily="18" charset="0"/>
              </a:rPr>
              <a:t> ls </a:t>
            </a:r>
            <a:r>
              <a:rPr lang="en-US" sz="4800" b="1" dirty="0" err="1">
                <a:latin typeface="Kruti Dev 010" pitchFamily="2" charset="0"/>
                <a:cs typeface="Times New Roman" panose="02020603050405020304" pitchFamily="18" charset="0"/>
              </a:rPr>
              <a:t>lcls</a:t>
            </a:r>
            <a:r>
              <a:rPr lang="en-US" sz="4800" b="1" dirty="0">
                <a:latin typeface="Kruti Dev 010" pitchFamily="2" charset="0"/>
                <a:cs typeface="Times New Roman" panose="02020603050405020304" pitchFamily="18" charset="0"/>
              </a:rPr>
              <a:t> de </a:t>
            </a:r>
            <a:r>
              <a:rPr lang="en-US" sz="4800" b="1" dirty="0" err="1">
                <a:latin typeface="Kruti Dev 010" pitchFamily="2" charset="0"/>
                <a:cs typeface="Times New Roman" panose="02020603050405020304" pitchFamily="18" charset="0"/>
              </a:rPr>
              <a:t>Å’ekjks</a:t>
            </a:r>
            <a:r>
              <a:rPr lang="en-US" sz="4800" b="1" dirty="0">
                <a:latin typeface="Kruti Dev 010" pitchFamily="2" charset="0"/>
                <a:cs typeface="Times New Roman" panose="02020603050405020304" pitchFamily="18" charset="0"/>
              </a:rPr>
              <a:t>/</a:t>
            </a:r>
            <a:r>
              <a:rPr lang="en-US" sz="4800" b="1" dirty="0" err="1">
                <a:latin typeface="Kruti Dev 010" pitchFamily="2" charset="0"/>
                <a:cs typeface="Times New Roman" panose="02020603050405020304" pitchFamily="18" charset="0"/>
              </a:rPr>
              <a:t>kh</a:t>
            </a:r>
            <a:r>
              <a:rPr lang="en-US" sz="4800" b="1" dirty="0">
                <a:latin typeface="Kruti Dev 010" pitchFamily="2" charset="0"/>
                <a:cs typeface="Times New Roman" panose="02020603050405020304" pitchFamily="18" charset="0"/>
              </a:rPr>
              <a:t> </a:t>
            </a:r>
            <a:r>
              <a:rPr lang="en-US" sz="4800" b="1" dirty="0" err="1">
                <a:latin typeface="Kruti Dev 010" pitchFamily="2" charset="0"/>
                <a:cs typeface="Times New Roman" panose="02020603050405020304" pitchFamily="18" charset="0"/>
              </a:rPr>
              <a:t>gSA</a:t>
            </a:r>
            <a:endParaRPr lang="en-IN" sz="4800" b="1" dirty="0">
              <a:latin typeface="Kruti Dev 010" pitchFamily="2" charset="0"/>
              <a:cs typeface="Times New Roman" panose="02020603050405020304" pitchFamily="18" charset="0"/>
            </a:endParaRPr>
          </a:p>
          <a:p>
            <a:pPr algn="just"/>
            <a:r>
              <a:rPr lang="en-US" sz="4800" b="1" dirty="0">
                <a:latin typeface="Times New Roman" panose="02020603050405020304" pitchFamily="18" charset="0"/>
                <a:cs typeface="Times New Roman" panose="02020603050405020304" pitchFamily="18" charset="0"/>
              </a:rPr>
              <a:t>Which of the following is least insulating </a:t>
            </a:r>
            <a:endParaRPr lang="en-IN" sz="4800" b="1" dirty="0">
              <a:latin typeface="Times New Roman" panose="02020603050405020304" pitchFamily="18" charset="0"/>
              <a:cs typeface="Times New Roman" panose="02020603050405020304" pitchFamily="18" charset="0"/>
            </a:endParaRPr>
          </a:p>
          <a:p>
            <a:pPr algn="just"/>
            <a:r>
              <a:rPr lang="en-US" sz="4800" b="1" dirty="0">
                <a:latin typeface="Times New Roman" panose="02020603050405020304" pitchFamily="18" charset="0"/>
                <a:cs typeface="Times New Roman" panose="02020603050405020304" pitchFamily="18" charset="0"/>
              </a:rPr>
              <a:t>(a) Aluminum  / </a:t>
            </a:r>
            <a:r>
              <a:rPr lang="en-US" sz="4800" b="1" dirty="0">
                <a:latin typeface="Kruti Dev 010" pitchFamily="2" charset="0"/>
                <a:cs typeface="Times New Roman" panose="02020603050405020304" pitchFamily="18" charset="0"/>
              </a:rPr>
              <a:t>,</a:t>
            </a:r>
            <a:r>
              <a:rPr lang="en-US" sz="4800" b="1" dirty="0" err="1">
                <a:latin typeface="Kruti Dev 010" pitchFamily="2" charset="0"/>
                <a:cs typeface="Times New Roman" panose="02020603050405020304" pitchFamily="18" charset="0"/>
              </a:rPr>
              <a:t>Y;qfefu;e</a:t>
            </a:r>
            <a:endParaRPr lang="en-US" sz="4800" b="1" dirty="0">
              <a:latin typeface="Cambria Math"/>
              <a:cs typeface="Times New Roman" panose="02020603050405020304" pitchFamily="18" charset="0"/>
            </a:endParaRPr>
          </a:p>
          <a:p>
            <a:pPr algn="just"/>
            <a:r>
              <a:rPr lang="en-US" sz="4800" b="1" dirty="0">
                <a:latin typeface="Times New Roman" panose="02020603050405020304" pitchFamily="18" charset="0"/>
                <a:cs typeface="Times New Roman" panose="02020603050405020304" pitchFamily="18" charset="0"/>
              </a:rPr>
              <a:t>(b) Air / </a:t>
            </a:r>
            <a:r>
              <a:rPr lang="en-US" sz="4800" b="1" dirty="0" err="1">
                <a:latin typeface="Kruti Dev 010" pitchFamily="2" charset="0"/>
                <a:cs typeface="Times New Roman" panose="02020603050405020304" pitchFamily="18" charset="0"/>
              </a:rPr>
              <a:t>gok</a:t>
            </a:r>
            <a:endParaRPr lang="en-US" sz="4800" b="1" dirty="0">
              <a:latin typeface="Cambria Math"/>
              <a:cs typeface="Times New Roman" panose="02020603050405020304" pitchFamily="18" charset="0"/>
            </a:endParaRPr>
          </a:p>
          <a:p>
            <a:pPr algn="just"/>
            <a:r>
              <a:rPr lang="en-US" sz="4800" b="1" dirty="0">
                <a:cs typeface="Times New Roman" panose="02020603050405020304" pitchFamily="18" charset="0"/>
              </a:rPr>
              <a:t>(c) </a:t>
            </a:r>
            <a:r>
              <a:rPr lang="en-US" sz="4800" b="1" dirty="0">
                <a:latin typeface="Times New Roman" pitchFamily="18" charset="0"/>
                <a:cs typeface="Times New Roman" pitchFamily="18" charset="0"/>
              </a:rPr>
              <a:t>Glass /</a:t>
            </a:r>
            <a:r>
              <a:rPr lang="en-US" sz="4800" b="1" dirty="0">
                <a:latin typeface="Kruti Dev 010" pitchFamily="2" charset="0"/>
                <a:cs typeface="Times New Roman" panose="02020603050405020304" pitchFamily="18" charset="0"/>
              </a:rPr>
              <a:t> </a:t>
            </a:r>
            <a:r>
              <a:rPr lang="en-US" sz="4800" b="1" dirty="0" err="1">
                <a:latin typeface="Kruti Dev 010" pitchFamily="2" charset="0"/>
                <a:cs typeface="Times New Roman" panose="02020603050405020304" pitchFamily="18" charset="0"/>
              </a:rPr>
              <a:t>dk¡p</a:t>
            </a:r>
            <a:endParaRPr lang="en-US" sz="4800" b="1" dirty="0">
              <a:latin typeface="Cambria Math"/>
              <a:cs typeface="Times New Roman" panose="02020603050405020304" pitchFamily="18" charset="0"/>
            </a:endParaRPr>
          </a:p>
          <a:p>
            <a:pPr algn="just"/>
            <a:r>
              <a:rPr lang="en-US" sz="4800" b="1" dirty="0">
                <a:cs typeface="Times New Roman" panose="02020603050405020304" pitchFamily="18" charset="0"/>
              </a:rPr>
              <a:t>(d) </a:t>
            </a:r>
            <a:r>
              <a:rPr lang="en-US" sz="4800" b="1" dirty="0">
                <a:latin typeface="Times New Roman" panose="02020603050405020304" pitchFamily="18" charset="0"/>
                <a:cs typeface="Times New Roman" panose="02020603050405020304" pitchFamily="18" charset="0"/>
              </a:rPr>
              <a:t>Stone / </a:t>
            </a:r>
            <a:r>
              <a:rPr lang="en-US" sz="4800" b="1" dirty="0" err="1">
                <a:latin typeface="Kruti Dev 010" pitchFamily="2" charset="0"/>
                <a:cs typeface="Times New Roman" panose="02020603050405020304" pitchFamily="18" charset="0"/>
              </a:rPr>
              <a:t>iRFkj</a:t>
            </a:r>
            <a:endParaRPr lang="en-US" sz="4800" b="1" dirty="0">
              <a:latin typeface="Cambria Math"/>
              <a:cs typeface="Times New Roman" panose="02020603050405020304" pitchFamily="18" charset="0"/>
            </a:endParaRPr>
          </a:p>
        </p:txBody>
      </p:sp>
    </p:spTree>
    <p:extLst>
      <p:ext uri="{BB962C8B-B14F-4D97-AF65-F5344CB8AC3E}">
        <p14:creationId xmlns:p14="http://schemas.microsoft.com/office/powerpoint/2010/main" val="2810056934"/>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393340" y="886004"/>
            <a:ext cx="11405320" cy="5345566"/>
          </a:xfrm>
          <a:prstGeom prst="rect">
            <a:avLst/>
          </a:prstGeom>
          <a:noFill/>
        </p:spPr>
        <p:txBody>
          <a:bodyPr wrap="square" rtlCol="0">
            <a:spAutoFit/>
          </a:bodyPr>
          <a:lstStyle/>
          <a:p>
            <a:r>
              <a:rPr lang="en-US" sz="4267" b="1" dirty="0">
                <a:latin typeface="Kruti Dev 010" pitchFamily="2" charset="0"/>
                <a:cs typeface="Times New Roman" panose="02020603050405020304" pitchFamily="18" charset="0"/>
              </a:rPr>
              <a:t>/</a:t>
            </a:r>
            <a:r>
              <a:rPr lang="en-US" sz="4267" b="1" dirty="0" err="1">
                <a:latin typeface="Kruti Dev 010" pitchFamily="2" charset="0"/>
                <a:cs typeface="Times New Roman" panose="02020603050405020304" pitchFamily="18" charset="0"/>
              </a:rPr>
              <a:t>kkrq</a:t>
            </a:r>
            <a:r>
              <a:rPr lang="en-US" sz="4267" b="1" dirty="0">
                <a:latin typeface="Kruti Dev 010" pitchFamily="2" charset="0"/>
                <a:cs typeface="Times New Roman" panose="02020603050405020304" pitchFamily="18" charset="0"/>
              </a:rPr>
              <a:t> dh </a:t>
            </a:r>
            <a:r>
              <a:rPr lang="en-US" sz="4267" b="1" dirty="0" err="1">
                <a:latin typeface="Kruti Dev 010" pitchFamily="2" charset="0"/>
                <a:cs typeface="Times New Roman" panose="02020603050405020304" pitchFamily="18" charset="0"/>
              </a:rPr>
              <a:t>pkj</a:t>
            </a:r>
            <a:r>
              <a:rPr lang="en-US" sz="4267" b="1" dirty="0">
                <a:latin typeface="Kruti Dev 010" pitchFamily="2" charset="0"/>
                <a:cs typeface="Times New Roman" panose="02020603050405020304" pitchFamily="18" charset="0"/>
              </a:rPr>
              <a:t> </a:t>
            </a:r>
            <a:r>
              <a:rPr lang="en-US" sz="4267" b="1" dirty="0" err="1">
                <a:latin typeface="Kruti Dev 010" pitchFamily="2" charset="0"/>
                <a:cs typeface="Times New Roman" panose="02020603050405020304" pitchFamily="18" charset="0"/>
              </a:rPr>
              <a:t>xasn</a:t>
            </a:r>
            <a:r>
              <a:rPr lang="en-US" sz="4267" b="1" dirty="0">
                <a:latin typeface="Kruti Dev 010" pitchFamily="2" charset="0"/>
                <a:cs typeface="Times New Roman" panose="02020603050405020304" pitchFamily="18" charset="0"/>
              </a:rPr>
              <a:t> </a:t>
            </a:r>
            <a:r>
              <a:rPr lang="en-US" sz="4267" b="1" dirty="0" err="1">
                <a:latin typeface="Kruti Dev 010" pitchFamily="2" charset="0"/>
                <a:cs typeface="Times New Roman" panose="02020603050405020304" pitchFamily="18" charset="0"/>
              </a:rPr>
              <a:t>lw;Z</a:t>
            </a:r>
            <a:r>
              <a:rPr lang="en-US" sz="4267" b="1" dirty="0">
                <a:latin typeface="Kruti Dev 010" pitchFamily="2" charset="0"/>
                <a:cs typeface="Times New Roman" panose="02020603050405020304" pitchFamily="18" charset="0"/>
              </a:rPr>
              <a:t> </a:t>
            </a:r>
            <a:r>
              <a:rPr lang="en-US" sz="4267" b="1" dirty="0" err="1">
                <a:latin typeface="Kruti Dev 010" pitchFamily="2" charset="0"/>
                <a:cs typeface="Times New Roman" panose="02020603050405020304" pitchFamily="18" charset="0"/>
              </a:rPr>
              <a:t>izdk”k</a:t>
            </a:r>
            <a:r>
              <a:rPr lang="en-US" sz="4267" b="1" dirty="0">
                <a:latin typeface="Kruti Dev 010" pitchFamily="2" charset="0"/>
                <a:cs typeface="Times New Roman" panose="02020603050405020304" pitchFamily="18" charset="0"/>
              </a:rPr>
              <a:t> es j[kk </a:t>
            </a:r>
            <a:r>
              <a:rPr lang="en-US" sz="4267" b="1" dirty="0" err="1">
                <a:latin typeface="Kruti Dev 010" pitchFamily="2" charset="0"/>
                <a:cs typeface="Times New Roman" panose="02020603050405020304" pitchFamily="18" charset="0"/>
              </a:rPr>
              <a:t>x;k</a:t>
            </a:r>
            <a:r>
              <a:rPr lang="en-US" sz="4267" b="1" dirty="0">
                <a:latin typeface="Kruti Dev 010" pitchFamily="2" charset="0"/>
                <a:cs typeface="Times New Roman" panose="02020603050405020304" pitchFamily="18" charset="0"/>
              </a:rPr>
              <a:t> </a:t>
            </a:r>
            <a:r>
              <a:rPr lang="en-US" sz="4267" b="1" dirty="0" err="1">
                <a:latin typeface="Kruti Dev 010" pitchFamily="2" charset="0"/>
                <a:cs typeface="Times New Roman" panose="02020603050405020304" pitchFamily="18" charset="0"/>
              </a:rPr>
              <a:t>gS</a:t>
            </a:r>
            <a:r>
              <a:rPr lang="en-US" sz="4267" b="1" dirty="0">
                <a:latin typeface="Kruti Dev 010" pitchFamily="2" charset="0"/>
                <a:cs typeface="Times New Roman" panose="02020603050405020304" pitchFamily="18" charset="0"/>
              </a:rPr>
              <a:t>] </a:t>
            </a:r>
            <a:r>
              <a:rPr lang="en-US" sz="4267" b="1" dirty="0" err="1">
                <a:latin typeface="Kruti Dev 010" pitchFamily="2" charset="0"/>
                <a:cs typeface="Times New Roman" panose="02020603050405020304" pitchFamily="18" charset="0"/>
              </a:rPr>
              <a:t>dkSu</a:t>
            </a:r>
            <a:r>
              <a:rPr lang="en-US" sz="4267" b="1" dirty="0">
                <a:latin typeface="Kruti Dev 010" pitchFamily="2" charset="0"/>
                <a:cs typeface="Times New Roman" panose="02020603050405020304" pitchFamily="18" charset="0"/>
              </a:rPr>
              <a:t> </a:t>
            </a:r>
            <a:r>
              <a:rPr lang="en-US" sz="4267" b="1" dirty="0" err="1">
                <a:latin typeface="Kruti Dev 010" pitchFamily="2" charset="0"/>
                <a:cs typeface="Times New Roman" panose="02020603050405020304" pitchFamily="18" charset="0"/>
              </a:rPr>
              <a:t>lcls</a:t>
            </a:r>
            <a:r>
              <a:rPr lang="en-US" sz="4267" b="1" dirty="0">
                <a:latin typeface="Kruti Dev 010" pitchFamily="2" charset="0"/>
                <a:cs typeface="Times New Roman" panose="02020603050405020304" pitchFamily="18" charset="0"/>
              </a:rPr>
              <a:t> </a:t>
            </a:r>
            <a:r>
              <a:rPr lang="en-US" sz="4267" b="1" dirty="0" err="1">
                <a:latin typeface="Kruti Dev 010" pitchFamily="2" charset="0"/>
                <a:cs typeface="Times New Roman" panose="02020603050405020304" pitchFamily="18" charset="0"/>
              </a:rPr>
              <a:t>vf</a:t>
            </a:r>
            <a:r>
              <a:rPr lang="en-US" sz="4267" b="1" dirty="0">
                <a:latin typeface="Kruti Dev 010" pitchFamily="2" charset="0"/>
                <a:cs typeface="Times New Roman" panose="02020603050405020304" pitchFamily="18" charset="0"/>
              </a:rPr>
              <a:t>/</a:t>
            </a:r>
            <a:r>
              <a:rPr lang="en-US" sz="4267" b="1" dirty="0" err="1">
                <a:latin typeface="Kruti Dev 010" pitchFamily="2" charset="0"/>
                <a:cs typeface="Times New Roman" panose="02020603050405020304" pitchFamily="18" charset="0"/>
              </a:rPr>
              <a:t>kd</a:t>
            </a:r>
            <a:r>
              <a:rPr lang="en-US" sz="4267" b="1" dirty="0">
                <a:latin typeface="Kruti Dev 010" pitchFamily="2" charset="0"/>
                <a:cs typeface="Times New Roman" panose="02020603050405020304" pitchFamily="18" charset="0"/>
              </a:rPr>
              <a:t> </a:t>
            </a:r>
            <a:r>
              <a:rPr lang="en-US" sz="4267" b="1" dirty="0" err="1">
                <a:latin typeface="Kruti Dev 010" pitchFamily="2" charset="0"/>
                <a:cs typeface="Times New Roman" panose="02020603050405020304" pitchFamily="18" charset="0"/>
              </a:rPr>
              <a:t>ueZ</a:t>
            </a:r>
            <a:r>
              <a:rPr lang="en-US" sz="4267" b="1" dirty="0">
                <a:latin typeface="Kruti Dev 010" pitchFamily="2" charset="0"/>
                <a:cs typeface="Times New Roman" panose="02020603050405020304" pitchFamily="18" charset="0"/>
              </a:rPr>
              <a:t> </a:t>
            </a:r>
            <a:r>
              <a:rPr lang="en-US" sz="4267" b="1" dirty="0" err="1">
                <a:latin typeface="Kruti Dev 010" pitchFamily="2" charset="0"/>
                <a:cs typeface="Times New Roman" panose="02020603050405020304" pitchFamily="18" charset="0"/>
              </a:rPr>
              <a:t>gksxh</a:t>
            </a:r>
            <a:r>
              <a:rPr lang="en-US" sz="4267" b="1" dirty="0">
                <a:latin typeface="Kruti Dev 010" pitchFamily="2" charset="0"/>
                <a:cs typeface="Times New Roman" panose="02020603050405020304" pitchFamily="18" charset="0"/>
              </a:rPr>
              <a:t>\</a:t>
            </a:r>
            <a:endParaRPr lang="en-IN" sz="4267" b="1" dirty="0">
              <a:latin typeface="Kruti Dev 010" pitchFamily="2" charset="0"/>
              <a:cs typeface="Times New Roman" panose="02020603050405020304" pitchFamily="18" charset="0"/>
            </a:endParaRPr>
          </a:p>
          <a:p>
            <a:pPr algn="just"/>
            <a:r>
              <a:rPr lang="en-US" sz="4267" b="1" dirty="0">
                <a:latin typeface="Times New Roman" panose="02020603050405020304" pitchFamily="18" charset="0"/>
                <a:cs typeface="Times New Roman" panose="02020603050405020304" pitchFamily="18" charset="0"/>
              </a:rPr>
              <a:t>Four metal balls are placed in sunlight, which one will be the softest?</a:t>
            </a:r>
          </a:p>
          <a:p>
            <a:pPr algn="just"/>
            <a:r>
              <a:rPr lang="en-US" sz="4267" b="1" dirty="0">
                <a:latin typeface="Times New Roman" panose="02020603050405020304" pitchFamily="18" charset="0"/>
                <a:cs typeface="Times New Roman" panose="02020603050405020304" pitchFamily="18" charset="0"/>
              </a:rPr>
              <a:t>(a) Aluminum  / </a:t>
            </a:r>
            <a:r>
              <a:rPr lang="en-US" sz="4267" b="1" dirty="0">
                <a:latin typeface="Kruti Dev 010" pitchFamily="2" charset="0"/>
                <a:cs typeface="Times New Roman" panose="02020603050405020304" pitchFamily="18" charset="0"/>
              </a:rPr>
              <a:t>,</a:t>
            </a:r>
            <a:r>
              <a:rPr lang="en-US" sz="4267" b="1" dirty="0" err="1">
                <a:latin typeface="Kruti Dev 010" pitchFamily="2" charset="0"/>
                <a:cs typeface="Times New Roman" panose="02020603050405020304" pitchFamily="18" charset="0"/>
              </a:rPr>
              <a:t>Y;qfefu;e</a:t>
            </a:r>
            <a:endParaRPr lang="en-US" sz="4267" b="1" dirty="0">
              <a:latin typeface="Cambria Math"/>
              <a:cs typeface="Times New Roman" panose="02020603050405020304" pitchFamily="18" charset="0"/>
            </a:endParaRPr>
          </a:p>
          <a:p>
            <a:pPr algn="just"/>
            <a:r>
              <a:rPr lang="en-US" sz="4267" b="1" dirty="0">
                <a:latin typeface="Times New Roman" panose="02020603050405020304" pitchFamily="18" charset="0"/>
                <a:cs typeface="Times New Roman" panose="02020603050405020304" pitchFamily="18" charset="0"/>
              </a:rPr>
              <a:t>(b) Iron / </a:t>
            </a:r>
            <a:r>
              <a:rPr lang="en-US" sz="4267" b="1" dirty="0" err="1">
                <a:latin typeface="Kruti Dev 010" pitchFamily="2" charset="0"/>
                <a:cs typeface="Times New Roman" panose="02020603050405020304" pitchFamily="18" charset="0"/>
              </a:rPr>
              <a:t>yksgk</a:t>
            </a:r>
            <a:endParaRPr lang="en-US" sz="4267" b="1" dirty="0">
              <a:latin typeface="Cambria Math"/>
              <a:cs typeface="Times New Roman" panose="02020603050405020304" pitchFamily="18" charset="0"/>
            </a:endParaRPr>
          </a:p>
          <a:p>
            <a:pPr algn="just"/>
            <a:r>
              <a:rPr lang="en-US" sz="4267" b="1" dirty="0">
                <a:cs typeface="Times New Roman" panose="02020603050405020304" pitchFamily="18" charset="0"/>
              </a:rPr>
              <a:t>(c) </a:t>
            </a:r>
            <a:r>
              <a:rPr lang="en-US" sz="4267" b="1" dirty="0">
                <a:latin typeface="Times New Roman" pitchFamily="18" charset="0"/>
                <a:cs typeface="Times New Roman" pitchFamily="18" charset="0"/>
              </a:rPr>
              <a:t>Copper  /</a:t>
            </a:r>
            <a:r>
              <a:rPr lang="en-US" sz="4267" b="1" dirty="0">
                <a:latin typeface="Kruti Dev 010" pitchFamily="2" charset="0"/>
                <a:cs typeface="Times New Roman" panose="02020603050405020304" pitchFamily="18" charset="0"/>
              </a:rPr>
              <a:t> </a:t>
            </a:r>
            <a:r>
              <a:rPr lang="en-US" sz="4267" b="1" dirty="0" err="1">
                <a:latin typeface="Kruti Dev 010" pitchFamily="2" charset="0"/>
                <a:cs typeface="Times New Roman" panose="02020603050405020304" pitchFamily="18" charset="0"/>
              </a:rPr>
              <a:t>rk¡ck</a:t>
            </a:r>
            <a:endParaRPr lang="en-US" sz="4267" b="1" dirty="0">
              <a:latin typeface="Cambria Math"/>
              <a:cs typeface="Times New Roman" panose="02020603050405020304" pitchFamily="18" charset="0"/>
            </a:endParaRPr>
          </a:p>
          <a:p>
            <a:pPr algn="just"/>
            <a:r>
              <a:rPr lang="en-US" sz="4267" b="1" dirty="0">
                <a:cs typeface="Times New Roman" panose="02020603050405020304" pitchFamily="18" charset="0"/>
              </a:rPr>
              <a:t>(d) </a:t>
            </a:r>
            <a:r>
              <a:rPr lang="en-US" sz="4267" b="1" dirty="0">
                <a:latin typeface="Times New Roman" panose="02020603050405020304" pitchFamily="18" charset="0"/>
                <a:cs typeface="Times New Roman" panose="02020603050405020304" pitchFamily="18" charset="0"/>
              </a:rPr>
              <a:t>Manganese / </a:t>
            </a:r>
            <a:r>
              <a:rPr lang="en-US" sz="4267" b="1" dirty="0" err="1">
                <a:latin typeface="Kruti Dev 010" pitchFamily="2" charset="0"/>
                <a:cs typeface="Times New Roman" panose="02020603050405020304" pitchFamily="18" charset="0"/>
              </a:rPr>
              <a:t>eSaxuht</a:t>
            </a:r>
            <a:endParaRPr lang="en-US" sz="4267" b="1" dirty="0">
              <a:latin typeface="Cambria Math"/>
              <a:cs typeface="Times New Roman" panose="02020603050405020304" pitchFamily="18" charset="0"/>
            </a:endParaRPr>
          </a:p>
        </p:txBody>
      </p:sp>
    </p:spTree>
    <p:extLst>
      <p:ext uri="{BB962C8B-B14F-4D97-AF65-F5344CB8AC3E}">
        <p14:creationId xmlns:p14="http://schemas.microsoft.com/office/powerpoint/2010/main" val="2299862393"/>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495802" y="563857"/>
            <a:ext cx="11405320" cy="5262979"/>
          </a:xfrm>
          <a:prstGeom prst="rect">
            <a:avLst/>
          </a:prstGeom>
          <a:noFill/>
        </p:spPr>
        <p:txBody>
          <a:bodyPr wrap="square" rtlCol="0">
            <a:spAutoFit/>
          </a:bodyPr>
          <a:lstStyle/>
          <a:p>
            <a:r>
              <a:rPr lang="en-US" sz="4800" b="1" dirty="0">
                <a:latin typeface="Kruti Dev 010" pitchFamily="2" charset="0"/>
                <a:cs typeface="Times New Roman" panose="02020603050405020304" pitchFamily="18" charset="0"/>
              </a:rPr>
              <a:t> ;</a:t>
            </a:r>
            <a:r>
              <a:rPr lang="en-US" sz="4800" b="1" dirty="0" err="1">
                <a:latin typeface="Kruti Dev 010" pitchFamily="2" charset="0"/>
                <a:cs typeface="Times New Roman" panose="02020603050405020304" pitchFamily="18" charset="0"/>
              </a:rPr>
              <a:t>fn</a:t>
            </a:r>
            <a:r>
              <a:rPr lang="en-US" sz="4800" b="1" dirty="0">
                <a:latin typeface="Kruti Dev 010" pitchFamily="2" charset="0"/>
                <a:cs typeface="Times New Roman" panose="02020603050405020304" pitchFamily="18" charset="0"/>
              </a:rPr>
              <a:t> </a:t>
            </a:r>
            <a:r>
              <a:rPr lang="en-US" sz="4800" b="1" dirty="0" err="1">
                <a:latin typeface="Kruti Dev 010" pitchFamily="2" charset="0"/>
                <a:cs typeface="Times New Roman" panose="02020603050405020304" pitchFamily="18" charset="0"/>
              </a:rPr>
              <a:t>rkieku</a:t>
            </a:r>
            <a:r>
              <a:rPr lang="en-US" sz="4800" b="1" dirty="0">
                <a:latin typeface="Kruti Dev 010" pitchFamily="2" charset="0"/>
                <a:cs typeface="Times New Roman" panose="02020603050405020304" pitchFamily="18" charset="0"/>
              </a:rPr>
              <a:t> c&lt;+</a:t>
            </a:r>
            <a:r>
              <a:rPr lang="en-US" sz="4800" b="1" dirty="0" err="1">
                <a:latin typeface="Kruti Dev 010" pitchFamily="2" charset="0"/>
                <a:cs typeface="Times New Roman" panose="02020603050405020304" pitchFamily="18" charset="0"/>
              </a:rPr>
              <a:t>rk</a:t>
            </a:r>
            <a:r>
              <a:rPr lang="en-US" sz="4800" b="1" dirty="0">
                <a:latin typeface="Kruti Dev 010" pitchFamily="2" charset="0"/>
                <a:cs typeface="Times New Roman" panose="02020603050405020304" pitchFamily="18" charset="0"/>
              </a:rPr>
              <a:t> </a:t>
            </a:r>
            <a:r>
              <a:rPr lang="en-US" sz="4800" b="1" dirty="0" err="1">
                <a:latin typeface="Kruti Dev 010" pitchFamily="2" charset="0"/>
                <a:cs typeface="Times New Roman" panose="02020603050405020304" pitchFamily="18" charset="0"/>
              </a:rPr>
              <a:t>gS</a:t>
            </a:r>
            <a:r>
              <a:rPr lang="en-US" sz="4800" b="1" dirty="0">
                <a:latin typeface="Kruti Dev 010" pitchFamily="2" charset="0"/>
                <a:cs typeface="Times New Roman" panose="02020603050405020304" pitchFamily="18" charset="0"/>
              </a:rPr>
              <a:t> </a:t>
            </a:r>
            <a:r>
              <a:rPr lang="en-US" sz="4800" b="1" dirty="0" err="1">
                <a:latin typeface="Kruti Dev 010" pitchFamily="2" charset="0"/>
                <a:cs typeface="Times New Roman" panose="02020603050405020304" pitchFamily="18" charset="0"/>
              </a:rPr>
              <a:t>rks</a:t>
            </a:r>
            <a:r>
              <a:rPr lang="en-US" sz="4800" b="1" dirty="0">
                <a:latin typeface="Kruti Dev 010" pitchFamily="2" charset="0"/>
                <a:cs typeface="Times New Roman" panose="02020603050405020304" pitchFamily="18" charset="0"/>
              </a:rPr>
              <a:t> /</a:t>
            </a:r>
            <a:r>
              <a:rPr lang="en-US" sz="4800" b="1" dirty="0" err="1">
                <a:latin typeface="Kruti Dev 010" pitchFamily="2" charset="0"/>
                <a:cs typeface="Times New Roman" panose="02020603050405020304" pitchFamily="18" charset="0"/>
              </a:rPr>
              <a:t>ofu</a:t>
            </a:r>
            <a:r>
              <a:rPr lang="en-US" sz="4800" b="1" dirty="0">
                <a:latin typeface="Kruti Dev 010" pitchFamily="2" charset="0"/>
                <a:cs typeface="Times New Roman" panose="02020603050405020304" pitchFamily="18" charset="0"/>
              </a:rPr>
              <a:t> dh </a:t>
            </a:r>
            <a:r>
              <a:rPr lang="en-US" sz="4800" b="1" dirty="0" err="1">
                <a:latin typeface="Kruti Dev 010" pitchFamily="2" charset="0"/>
                <a:cs typeface="Times New Roman" panose="02020603050405020304" pitchFamily="18" charset="0"/>
              </a:rPr>
              <a:t>xfr</a:t>
            </a:r>
            <a:r>
              <a:rPr lang="en-US" sz="4800" b="1" dirty="0">
                <a:latin typeface="Kruti Dev 010" pitchFamily="2" charset="0"/>
                <a:cs typeface="Times New Roman" panose="02020603050405020304" pitchFamily="18" charset="0"/>
              </a:rPr>
              <a:t> </a:t>
            </a:r>
          </a:p>
          <a:p>
            <a:r>
              <a:rPr lang="en-US" sz="4800" b="1" dirty="0">
                <a:latin typeface="Times New Roman" panose="02020603050405020304" pitchFamily="18" charset="0"/>
                <a:cs typeface="Times New Roman" panose="02020603050405020304" pitchFamily="18" charset="0"/>
              </a:rPr>
              <a:t>If the temperature increases, then the speed of sound </a:t>
            </a:r>
          </a:p>
          <a:p>
            <a:pPr marL="685783" indent="-685783" algn="just">
              <a:buAutoNum type="alphaLcParenBoth"/>
            </a:pPr>
            <a:r>
              <a:rPr lang="en-US" sz="4800" b="1" dirty="0">
                <a:latin typeface="Times New Roman" panose="02020603050405020304" pitchFamily="18" charset="0"/>
                <a:cs typeface="Times New Roman" panose="02020603050405020304" pitchFamily="18" charset="0"/>
              </a:rPr>
              <a:t>becomes infinite/</a:t>
            </a:r>
            <a:r>
              <a:rPr lang="en-US" sz="4800" b="1" dirty="0" err="1">
                <a:latin typeface="Kruti Dev 010" pitchFamily="2" charset="0"/>
                <a:cs typeface="Times New Roman" panose="02020603050405020304" pitchFamily="18" charset="0"/>
              </a:rPr>
              <a:t>vuar</a:t>
            </a:r>
            <a:r>
              <a:rPr lang="en-US" sz="4800" b="1" dirty="0">
                <a:latin typeface="Kruti Dev 010" pitchFamily="2" charset="0"/>
                <a:cs typeface="Times New Roman" panose="02020603050405020304" pitchFamily="18" charset="0"/>
              </a:rPr>
              <a:t> </a:t>
            </a:r>
            <a:r>
              <a:rPr lang="en-US" sz="4800" b="1" dirty="0" err="1">
                <a:latin typeface="Kruti Dev 010" pitchFamily="2" charset="0"/>
                <a:cs typeface="Times New Roman" panose="02020603050405020304" pitchFamily="18" charset="0"/>
              </a:rPr>
              <a:t>gks</a:t>
            </a:r>
            <a:r>
              <a:rPr lang="en-US" sz="4800" b="1" dirty="0">
                <a:latin typeface="Kruti Dev 010" pitchFamily="2" charset="0"/>
                <a:cs typeface="Times New Roman" panose="02020603050405020304" pitchFamily="18" charset="0"/>
              </a:rPr>
              <a:t> </a:t>
            </a:r>
            <a:r>
              <a:rPr lang="en-US" sz="4800" b="1" dirty="0" err="1">
                <a:latin typeface="Kruti Dev 010" pitchFamily="2" charset="0"/>
                <a:cs typeface="Times New Roman" panose="02020603050405020304" pitchFamily="18" charset="0"/>
              </a:rPr>
              <a:t>tkrh</a:t>
            </a:r>
            <a:r>
              <a:rPr lang="en-US" sz="4800" b="1" dirty="0">
                <a:latin typeface="Kruti Dev 010" pitchFamily="2" charset="0"/>
                <a:cs typeface="Times New Roman" panose="02020603050405020304" pitchFamily="18" charset="0"/>
              </a:rPr>
              <a:t> </a:t>
            </a:r>
            <a:r>
              <a:rPr lang="en-US" sz="4800" b="1" dirty="0" err="1">
                <a:latin typeface="Kruti Dev 010" pitchFamily="2" charset="0"/>
                <a:cs typeface="Times New Roman" panose="02020603050405020304" pitchFamily="18" charset="0"/>
              </a:rPr>
              <a:t>gS</a:t>
            </a:r>
            <a:endParaRPr lang="en-US" sz="4800" b="1" dirty="0">
              <a:latin typeface="Cambria Math"/>
              <a:cs typeface="Times New Roman" panose="02020603050405020304" pitchFamily="18" charset="0"/>
            </a:endParaRPr>
          </a:p>
          <a:p>
            <a:pPr algn="just"/>
            <a:r>
              <a:rPr lang="en-US" sz="4800" b="1" dirty="0">
                <a:latin typeface="Times New Roman" panose="02020603050405020304" pitchFamily="18" charset="0"/>
                <a:cs typeface="Times New Roman" panose="02020603050405020304" pitchFamily="18" charset="0"/>
              </a:rPr>
              <a:t>(b) decreases /</a:t>
            </a:r>
            <a:r>
              <a:rPr lang="en-US" sz="4800" b="1" dirty="0">
                <a:latin typeface="Kruti Dev 010" pitchFamily="2" charset="0"/>
                <a:cs typeface="Times New Roman" panose="02020603050405020304" pitchFamily="18" charset="0"/>
              </a:rPr>
              <a:t>?</a:t>
            </a:r>
            <a:r>
              <a:rPr lang="en-US" sz="4800" b="1" dirty="0" err="1">
                <a:latin typeface="Kruti Dev 010" pitchFamily="2" charset="0"/>
                <a:cs typeface="Times New Roman" panose="02020603050405020304" pitchFamily="18" charset="0"/>
              </a:rPr>
              <a:t>kVrh</a:t>
            </a:r>
            <a:r>
              <a:rPr lang="en-US" sz="4800" b="1" dirty="0">
                <a:latin typeface="Kruti Dev 010" pitchFamily="2" charset="0"/>
                <a:cs typeface="Times New Roman" panose="02020603050405020304" pitchFamily="18" charset="0"/>
              </a:rPr>
              <a:t> </a:t>
            </a:r>
            <a:r>
              <a:rPr lang="en-US" sz="4800" b="1" dirty="0" err="1">
                <a:latin typeface="Kruti Dev 010" pitchFamily="2" charset="0"/>
                <a:cs typeface="Times New Roman" panose="02020603050405020304" pitchFamily="18" charset="0"/>
              </a:rPr>
              <a:t>gS</a:t>
            </a:r>
            <a:endParaRPr lang="en-US" sz="4800" b="1" dirty="0">
              <a:latin typeface="Cambria Math"/>
              <a:cs typeface="Times New Roman" panose="02020603050405020304" pitchFamily="18" charset="0"/>
            </a:endParaRPr>
          </a:p>
          <a:p>
            <a:pPr algn="just"/>
            <a:r>
              <a:rPr lang="en-US" sz="4800" b="1" dirty="0">
                <a:cs typeface="Times New Roman" panose="02020603050405020304" pitchFamily="18" charset="0"/>
              </a:rPr>
              <a:t>(c) </a:t>
            </a:r>
            <a:r>
              <a:rPr lang="en-US" sz="4800" b="1" dirty="0">
                <a:latin typeface="Times New Roman" pitchFamily="18" charset="0"/>
                <a:cs typeface="Times New Roman" pitchFamily="18" charset="0"/>
              </a:rPr>
              <a:t>becomes zero /</a:t>
            </a:r>
            <a:r>
              <a:rPr lang="en-US" sz="4800" b="1" dirty="0">
                <a:latin typeface="Kruti Dev 010" pitchFamily="2" charset="0"/>
                <a:cs typeface="Times New Roman" panose="02020603050405020304" pitchFamily="18" charset="0"/>
              </a:rPr>
              <a:t>”</a:t>
            </a:r>
            <a:r>
              <a:rPr lang="en-US" sz="4800" b="1" dirty="0" err="1">
                <a:latin typeface="Kruti Dev 010" pitchFamily="2" charset="0"/>
                <a:cs typeface="Times New Roman" panose="02020603050405020304" pitchFamily="18" charset="0"/>
              </a:rPr>
              <a:t>kwU</a:t>
            </a:r>
            <a:r>
              <a:rPr lang="en-US" sz="4800" b="1" dirty="0">
                <a:latin typeface="Kruti Dev 010" pitchFamily="2" charset="0"/>
                <a:cs typeface="Times New Roman" panose="02020603050405020304" pitchFamily="18" charset="0"/>
              </a:rPr>
              <a:t>; </a:t>
            </a:r>
            <a:r>
              <a:rPr lang="en-US" sz="4800" b="1" dirty="0" err="1">
                <a:latin typeface="Kruti Dev 010" pitchFamily="2" charset="0"/>
                <a:cs typeface="Times New Roman" panose="02020603050405020304" pitchFamily="18" charset="0"/>
              </a:rPr>
              <a:t>gks</a:t>
            </a:r>
            <a:r>
              <a:rPr lang="en-US" sz="4800" b="1" dirty="0">
                <a:latin typeface="Kruti Dev 010" pitchFamily="2" charset="0"/>
                <a:cs typeface="Times New Roman" panose="02020603050405020304" pitchFamily="18" charset="0"/>
              </a:rPr>
              <a:t> </a:t>
            </a:r>
            <a:r>
              <a:rPr lang="en-US" sz="4800" b="1" dirty="0" err="1">
                <a:latin typeface="Kruti Dev 010" pitchFamily="2" charset="0"/>
                <a:cs typeface="Times New Roman" panose="02020603050405020304" pitchFamily="18" charset="0"/>
              </a:rPr>
              <a:t>tkrh</a:t>
            </a:r>
            <a:r>
              <a:rPr lang="en-US" sz="4800" b="1" dirty="0">
                <a:latin typeface="Kruti Dev 010" pitchFamily="2" charset="0"/>
                <a:cs typeface="Times New Roman" panose="02020603050405020304" pitchFamily="18" charset="0"/>
              </a:rPr>
              <a:t> </a:t>
            </a:r>
            <a:r>
              <a:rPr lang="en-US" sz="4800" b="1" dirty="0" err="1">
                <a:latin typeface="Kruti Dev 010" pitchFamily="2" charset="0"/>
                <a:cs typeface="Times New Roman" panose="02020603050405020304" pitchFamily="18" charset="0"/>
              </a:rPr>
              <a:t>gS</a:t>
            </a:r>
            <a:endParaRPr lang="en-US" sz="4800" b="1" dirty="0">
              <a:latin typeface="Cambria Math"/>
              <a:cs typeface="Times New Roman" panose="02020603050405020304" pitchFamily="18" charset="0"/>
            </a:endParaRPr>
          </a:p>
          <a:p>
            <a:pPr algn="just"/>
            <a:r>
              <a:rPr lang="en-US" sz="4800" b="1" dirty="0">
                <a:cs typeface="Times New Roman" panose="02020603050405020304" pitchFamily="18" charset="0"/>
              </a:rPr>
              <a:t>(d)</a:t>
            </a:r>
            <a:r>
              <a:rPr lang="en-US" sz="4800" b="1" dirty="0">
                <a:latin typeface="Times New Roman" panose="02020603050405020304" pitchFamily="18" charset="0"/>
                <a:cs typeface="Times New Roman" panose="02020603050405020304" pitchFamily="18" charset="0"/>
              </a:rPr>
              <a:t> increases /</a:t>
            </a:r>
            <a:r>
              <a:rPr lang="en-US" sz="4800" b="1" dirty="0">
                <a:latin typeface="Kruti Dev 010" pitchFamily="2" charset="0"/>
                <a:cs typeface="Times New Roman" panose="02020603050405020304" pitchFamily="18" charset="0"/>
              </a:rPr>
              <a:t>c&lt;+</a:t>
            </a:r>
            <a:r>
              <a:rPr lang="en-US" sz="4800" b="1" dirty="0" err="1">
                <a:latin typeface="Kruti Dev 010" pitchFamily="2" charset="0"/>
                <a:cs typeface="Times New Roman" panose="02020603050405020304" pitchFamily="18" charset="0"/>
              </a:rPr>
              <a:t>rh</a:t>
            </a:r>
            <a:r>
              <a:rPr lang="en-US" sz="4800" b="1" dirty="0">
                <a:latin typeface="Kruti Dev 010" pitchFamily="2" charset="0"/>
                <a:cs typeface="Times New Roman" panose="02020603050405020304" pitchFamily="18" charset="0"/>
              </a:rPr>
              <a:t> </a:t>
            </a:r>
            <a:r>
              <a:rPr lang="en-US" sz="4800" b="1" dirty="0" err="1">
                <a:latin typeface="Kruti Dev 010" pitchFamily="2" charset="0"/>
                <a:cs typeface="Times New Roman" panose="02020603050405020304" pitchFamily="18" charset="0"/>
              </a:rPr>
              <a:t>gS</a:t>
            </a:r>
            <a:endParaRPr lang="en-US" sz="4800" b="1" dirty="0">
              <a:latin typeface="Cambria Math"/>
              <a:cs typeface="Times New Roman" panose="02020603050405020304" pitchFamily="18" charset="0"/>
            </a:endParaRPr>
          </a:p>
        </p:txBody>
      </p:sp>
    </p:spTree>
    <p:extLst>
      <p:ext uri="{BB962C8B-B14F-4D97-AF65-F5344CB8AC3E}">
        <p14:creationId xmlns:p14="http://schemas.microsoft.com/office/powerpoint/2010/main" val="2972227651"/>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495802" y="902140"/>
                <a:ext cx="11405320" cy="5660139"/>
              </a:xfrm>
              <a:prstGeom prst="rect">
                <a:avLst/>
              </a:prstGeom>
              <a:noFill/>
            </p:spPr>
            <p:txBody>
              <a:bodyPr wrap="square" rtlCol="0">
                <a:spAutoFit/>
              </a:bodyPr>
              <a:lstStyle/>
              <a:p>
                <a:r>
                  <a:rPr lang="en-US" sz="4000" b="1" dirty="0">
                    <a:solidFill>
                      <a:schemeClr val="tx1"/>
                    </a:solidFill>
                    <a:latin typeface="Kruti Dev 010" pitchFamily="2" charset="0"/>
                    <a:cs typeface="Times New Roman" panose="02020603050405020304" pitchFamily="18" charset="0"/>
                  </a:rPr>
                  <a:t>2000 </a:t>
                </a:r>
                <a:r>
                  <a:rPr lang="en-US" sz="4000" b="1" dirty="0" err="1">
                    <a:solidFill>
                      <a:schemeClr val="tx1"/>
                    </a:solidFill>
                    <a:latin typeface="Kruti Dev 010" pitchFamily="2" charset="0"/>
                    <a:cs typeface="Times New Roman" panose="02020603050405020304" pitchFamily="18" charset="0"/>
                  </a:rPr>
                  <a:t>xzke</a:t>
                </a:r>
                <a:r>
                  <a:rPr lang="en-US" sz="4000" b="1" dirty="0">
                    <a:solidFill>
                      <a:schemeClr val="tx1"/>
                    </a:solidFill>
                    <a:latin typeface="Kruti Dev 010" pitchFamily="2" charset="0"/>
                    <a:cs typeface="Times New Roman" panose="02020603050405020304" pitchFamily="18" charset="0"/>
                  </a:rPr>
                  <a:t> </a:t>
                </a:r>
                <a:r>
                  <a:rPr lang="en-US" sz="4000" b="1" dirty="0" err="1">
                    <a:solidFill>
                      <a:schemeClr val="tx1"/>
                    </a:solidFill>
                    <a:latin typeface="Kruti Dev 010" pitchFamily="2" charset="0"/>
                    <a:cs typeface="Times New Roman" panose="02020603050405020304" pitchFamily="18" charset="0"/>
                  </a:rPr>
                  <a:t>ikuh</a:t>
                </a:r>
                <a:r>
                  <a:rPr lang="en-US" sz="4000" b="1" dirty="0">
                    <a:solidFill>
                      <a:schemeClr val="tx1"/>
                    </a:solidFill>
                    <a:latin typeface="Kruti Dev 010" pitchFamily="2" charset="0"/>
                    <a:cs typeface="Times New Roman" panose="02020603050405020304" pitchFamily="18" charset="0"/>
                  </a:rPr>
                  <a:t> ds </a:t>
                </a:r>
                <a:r>
                  <a:rPr lang="en-US" sz="4000" b="1" dirty="0" err="1">
                    <a:solidFill>
                      <a:schemeClr val="tx1"/>
                    </a:solidFill>
                    <a:latin typeface="Kruti Dev 010" pitchFamily="2" charset="0"/>
                    <a:cs typeface="Times New Roman" panose="02020603050405020304" pitchFamily="18" charset="0"/>
                  </a:rPr>
                  <a:t>rkieku</a:t>
                </a:r>
                <a:r>
                  <a:rPr lang="en-US" sz="4000" b="1" dirty="0">
                    <a:solidFill>
                      <a:schemeClr val="tx1"/>
                    </a:solidFill>
                    <a:latin typeface="Kruti Dev 010" pitchFamily="2" charset="0"/>
                    <a:cs typeface="Times New Roman" panose="02020603050405020304" pitchFamily="18" charset="0"/>
                  </a:rPr>
                  <a:t> </a:t>
                </a:r>
                <a:r>
                  <a:rPr lang="en-US" sz="4000" b="1" dirty="0" err="1">
                    <a:solidFill>
                      <a:schemeClr val="tx1"/>
                    </a:solidFill>
                    <a:latin typeface="Kruti Dev 010" pitchFamily="2" charset="0"/>
                    <a:cs typeface="Times New Roman" panose="02020603050405020304" pitchFamily="18" charset="0"/>
                  </a:rPr>
                  <a:t>dks</a:t>
                </a:r>
                <a:r>
                  <a:rPr lang="en-US" sz="4000" b="1" dirty="0">
                    <a:solidFill>
                      <a:schemeClr val="tx1"/>
                    </a:solidFill>
                    <a:latin typeface="Kruti Dev 010" pitchFamily="2" charset="0"/>
                    <a:cs typeface="Times New Roman" panose="02020603050405020304" pitchFamily="18" charset="0"/>
                  </a:rPr>
                  <a:t> </a:t>
                </a:r>
                <a14:m>
                  <m:oMath xmlns:m="http://schemas.openxmlformats.org/officeDocument/2006/math">
                    <m:r>
                      <a:rPr lang="en-US" sz="4000" b="1" i="1">
                        <a:solidFill>
                          <a:schemeClr val="tx1"/>
                        </a:solidFill>
                        <a:latin typeface="Cambria Math"/>
                        <a:cs typeface="Times New Roman" panose="02020603050405020304" pitchFamily="18" charset="0"/>
                      </a:rPr>
                      <m:t>𝟏</m:t>
                    </m:r>
                    <m:sSup>
                      <m:sSupPr>
                        <m:ctrlPr>
                          <a:rPr lang="en-US" sz="4000" b="1" i="1">
                            <a:solidFill>
                              <a:schemeClr val="tx1"/>
                            </a:solidFill>
                            <a:latin typeface="Cambria Math" panose="02040503050406030204" pitchFamily="18" charset="0"/>
                            <a:cs typeface="Times New Roman" panose="02020603050405020304" pitchFamily="18" charset="0"/>
                          </a:rPr>
                        </m:ctrlPr>
                      </m:sSupPr>
                      <m:e>
                        <m:r>
                          <a:rPr lang="en-US" sz="4000" b="1" i="1">
                            <a:solidFill>
                              <a:schemeClr val="tx1"/>
                            </a:solidFill>
                            <a:latin typeface="Cambria Math"/>
                            <a:cs typeface="Times New Roman" panose="02020603050405020304" pitchFamily="18" charset="0"/>
                          </a:rPr>
                          <m:t>𝟎</m:t>
                        </m:r>
                      </m:e>
                      <m:sup>
                        <m:r>
                          <a:rPr lang="en-US" sz="4000" b="1" i="1">
                            <a:solidFill>
                              <a:schemeClr val="tx1"/>
                            </a:solidFill>
                            <a:latin typeface="Cambria Math"/>
                            <a:cs typeface="Times New Roman" panose="02020603050405020304" pitchFamily="18" charset="0"/>
                          </a:rPr>
                          <m:t>𝟎</m:t>
                        </m:r>
                      </m:sup>
                    </m:sSup>
                    <m:r>
                      <a:rPr lang="en-US" sz="4000" b="1" i="1">
                        <a:solidFill>
                          <a:schemeClr val="tx1"/>
                        </a:solidFill>
                        <a:latin typeface="Cambria Math"/>
                        <a:cs typeface="Times New Roman" panose="02020603050405020304" pitchFamily="18" charset="0"/>
                      </a:rPr>
                      <m:t>𝑪</m:t>
                    </m:r>
                  </m:oMath>
                </a14:m>
                <a:r>
                  <a:rPr lang="en-US" sz="4000" b="1" dirty="0" err="1">
                    <a:solidFill>
                      <a:schemeClr val="tx1"/>
                    </a:solidFill>
                    <a:latin typeface="Kruti Dev 010" pitchFamily="2" charset="0"/>
                    <a:cs typeface="Times New Roman" panose="02020603050405020304" pitchFamily="18" charset="0"/>
                  </a:rPr>
                  <a:t>ls</a:t>
                </a:r>
                <a:r>
                  <a:rPr lang="en-US" sz="4000" b="1" dirty="0">
                    <a:solidFill>
                      <a:schemeClr val="tx1"/>
                    </a:solidFill>
                    <a:latin typeface="Kruti Dev 010" pitchFamily="2" charset="0"/>
                    <a:cs typeface="Times New Roman" panose="02020603050405020304" pitchFamily="18" charset="0"/>
                  </a:rPr>
                  <a:t> </a:t>
                </a:r>
                <a14:m>
                  <m:oMath xmlns:m="http://schemas.openxmlformats.org/officeDocument/2006/math">
                    <m:r>
                      <a:rPr lang="en-US" sz="4000" b="1" i="1">
                        <a:solidFill>
                          <a:schemeClr val="tx1"/>
                        </a:solidFill>
                        <a:latin typeface="Cambria Math"/>
                        <a:cs typeface="Times New Roman" panose="02020603050405020304" pitchFamily="18" charset="0"/>
                      </a:rPr>
                      <m:t>𝟓</m:t>
                    </m:r>
                    <m:sSup>
                      <m:sSupPr>
                        <m:ctrlPr>
                          <a:rPr lang="en-US" sz="4000" b="1" i="1">
                            <a:solidFill>
                              <a:schemeClr val="tx1"/>
                            </a:solidFill>
                            <a:latin typeface="Cambria Math" panose="02040503050406030204" pitchFamily="18" charset="0"/>
                            <a:cs typeface="Times New Roman" panose="02020603050405020304" pitchFamily="18" charset="0"/>
                          </a:rPr>
                        </m:ctrlPr>
                      </m:sSupPr>
                      <m:e>
                        <m:r>
                          <a:rPr lang="en-US" sz="4000" b="1" i="1">
                            <a:solidFill>
                              <a:schemeClr val="tx1"/>
                            </a:solidFill>
                            <a:latin typeface="Cambria Math"/>
                            <a:cs typeface="Times New Roman" panose="02020603050405020304" pitchFamily="18" charset="0"/>
                          </a:rPr>
                          <m:t>𝟎</m:t>
                        </m:r>
                      </m:e>
                      <m:sup>
                        <m:r>
                          <a:rPr lang="en-US" sz="4000" b="1" i="1">
                            <a:solidFill>
                              <a:schemeClr val="tx1"/>
                            </a:solidFill>
                            <a:latin typeface="Cambria Math"/>
                            <a:cs typeface="Times New Roman" panose="02020603050405020304" pitchFamily="18" charset="0"/>
                          </a:rPr>
                          <m:t>𝟎</m:t>
                        </m:r>
                      </m:sup>
                    </m:sSup>
                    <m:r>
                      <a:rPr lang="en-US" sz="4000" b="1" i="1">
                        <a:solidFill>
                          <a:schemeClr val="tx1"/>
                        </a:solidFill>
                        <a:latin typeface="Cambria Math"/>
                        <a:cs typeface="Times New Roman" panose="02020603050405020304" pitchFamily="18" charset="0"/>
                      </a:rPr>
                      <m:t>𝑪</m:t>
                    </m:r>
                  </m:oMath>
                </a14:m>
                <a:r>
                  <a:rPr lang="en-US" sz="4000" b="1" dirty="0">
                    <a:solidFill>
                      <a:schemeClr val="tx1"/>
                    </a:solidFill>
                    <a:latin typeface="Kruti Dev 010" pitchFamily="2" charset="0"/>
                    <a:cs typeface="Times New Roman" panose="02020603050405020304" pitchFamily="18" charset="0"/>
                  </a:rPr>
                  <a:t> </a:t>
                </a:r>
                <a:r>
                  <a:rPr lang="en-US" sz="4000" b="1" dirty="0" err="1">
                    <a:solidFill>
                      <a:schemeClr val="tx1"/>
                    </a:solidFill>
                    <a:latin typeface="Kruti Dev 010" pitchFamily="2" charset="0"/>
                    <a:cs typeface="Times New Roman" panose="02020603050405020304" pitchFamily="18" charset="0"/>
                  </a:rPr>
                  <a:t>rd</a:t>
                </a:r>
                <a:r>
                  <a:rPr lang="en-US" sz="4000" b="1" dirty="0">
                    <a:solidFill>
                      <a:schemeClr val="tx1"/>
                    </a:solidFill>
                    <a:latin typeface="Kruti Dev 010" pitchFamily="2" charset="0"/>
                    <a:cs typeface="Times New Roman" panose="02020603050405020304" pitchFamily="18" charset="0"/>
                  </a:rPr>
                  <a:t> c&lt;+</a:t>
                </a:r>
                <a:r>
                  <a:rPr lang="en-US" sz="4000" b="1" dirty="0" err="1">
                    <a:solidFill>
                      <a:schemeClr val="tx1"/>
                    </a:solidFill>
                    <a:latin typeface="Kruti Dev 010" pitchFamily="2" charset="0"/>
                    <a:cs typeface="Times New Roman" panose="02020603050405020304" pitchFamily="18" charset="0"/>
                  </a:rPr>
                  <a:t>kus</a:t>
                </a:r>
                <a:r>
                  <a:rPr lang="en-US" sz="4000" b="1" dirty="0">
                    <a:solidFill>
                      <a:schemeClr val="tx1"/>
                    </a:solidFill>
                    <a:latin typeface="Kruti Dev 010" pitchFamily="2" charset="0"/>
                    <a:cs typeface="Times New Roman" panose="02020603050405020304" pitchFamily="18" charset="0"/>
                  </a:rPr>
                  <a:t> ds </a:t>
                </a:r>
                <a:r>
                  <a:rPr lang="en-US" sz="4000" b="1" dirty="0" err="1">
                    <a:solidFill>
                      <a:schemeClr val="tx1"/>
                    </a:solidFill>
                    <a:latin typeface="Kruti Dev 010" pitchFamily="2" charset="0"/>
                    <a:cs typeface="Times New Roman" panose="02020603050405020304" pitchFamily="18" charset="0"/>
                  </a:rPr>
                  <a:t>fy</a:t>
                </a:r>
                <a:r>
                  <a:rPr lang="en-US" sz="4000" b="1" dirty="0">
                    <a:solidFill>
                      <a:schemeClr val="tx1"/>
                    </a:solidFill>
                    <a:latin typeface="Kruti Dev 010" pitchFamily="2" charset="0"/>
                    <a:cs typeface="Times New Roman" panose="02020603050405020304" pitchFamily="18" charset="0"/>
                  </a:rPr>
                  <a:t>, </a:t>
                </a:r>
                <a:r>
                  <a:rPr lang="en-US" sz="4000" b="1" dirty="0" err="1">
                    <a:solidFill>
                      <a:schemeClr val="tx1"/>
                    </a:solidFill>
                    <a:latin typeface="Kruti Dev 010" pitchFamily="2" charset="0"/>
                    <a:cs typeface="Times New Roman" panose="02020603050405020304" pitchFamily="18" charset="0"/>
                  </a:rPr>
                  <a:t>vko</a:t>
                </a:r>
                <a:r>
                  <a:rPr lang="en-US" sz="4000" b="1" dirty="0">
                    <a:solidFill>
                      <a:schemeClr val="tx1"/>
                    </a:solidFill>
                    <a:latin typeface="Kruti Dev 010" pitchFamily="2" charset="0"/>
                    <a:cs typeface="Times New Roman" panose="02020603050405020304" pitchFamily="18" charset="0"/>
                  </a:rPr>
                  <a:t>”;d </a:t>
                </a:r>
                <a:r>
                  <a:rPr lang="en-US" sz="4000" b="1" dirty="0" err="1">
                    <a:solidFill>
                      <a:schemeClr val="tx1"/>
                    </a:solidFill>
                    <a:latin typeface="Kruti Dev 010" pitchFamily="2" charset="0"/>
                    <a:cs typeface="Times New Roman" panose="02020603050405020304" pitchFamily="18" charset="0"/>
                  </a:rPr>
                  <a:t>Å’ek</a:t>
                </a:r>
                <a:r>
                  <a:rPr lang="en-US" sz="4000" b="1" dirty="0">
                    <a:solidFill>
                      <a:schemeClr val="tx1"/>
                    </a:solidFill>
                    <a:latin typeface="Kruti Dev 010" pitchFamily="2" charset="0"/>
                    <a:cs typeface="Times New Roman" panose="02020603050405020304" pitchFamily="18" charset="0"/>
                  </a:rPr>
                  <a:t> dh </a:t>
                </a:r>
                <a:r>
                  <a:rPr lang="en-US" sz="4000" b="1" dirty="0" err="1">
                    <a:solidFill>
                      <a:schemeClr val="tx1"/>
                    </a:solidFill>
                    <a:latin typeface="Kruti Dev 010" pitchFamily="2" charset="0"/>
                    <a:cs typeface="Times New Roman" panose="02020603050405020304" pitchFamily="18" charset="0"/>
                  </a:rPr>
                  <a:t>ek</a:t>
                </a:r>
                <a:r>
                  <a:rPr lang="en-US" sz="4000" b="1" dirty="0">
                    <a:solidFill>
                      <a:schemeClr val="tx1"/>
                    </a:solidFill>
                    <a:latin typeface="Kruti Dev 010" pitchFamily="2" charset="0"/>
                    <a:cs typeface="Times New Roman" panose="02020603050405020304" pitchFamily="18" charset="0"/>
                  </a:rPr>
                  <a:t>=k </a:t>
                </a:r>
                <a:r>
                  <a:rPr lang="en-US" sz="4000" b="1" dirty="0" err="1">
                    <a:solidFill>
                      <a:schemeClr val="tx1"/>
                    </a:solidFill>
                    <a:latin typeface="Kruti Dev 010" pitchFamily="2" charset="0"/>
                    <a:cs typeface="Times New Roman" panose="02020603050405020304" pitchFamily="18" charset="0"/>
                  </a:rPr>
                  <a:t>gSA</a:t>
                </a:r>
                <a:endParaRPr lang="en-US" sz="4000" b="1" dirty="0">
                  <a:solidFill>
                    <a:schemeClr val="tx1"/>
                  </a:solidFill>
                  <a:latin typeface="Kruti Dev 010" pitchFamily="2" charset="0"/>
                  <a:cs typeface="Times New Roman" panose="02020603050405020304" pitchFamily="18" charset="0"/>
                </a:endParaRPr>
              </a:p>
              <a:p>
                <a:r>
                  <a:rPr lang="en-US" sz="4000" b="1" dirty="0">
                    <a:solidFill>
                      <a:schemeClr val="tx1"/>
                    </a:solidFill>
                    <a:latin typeface="Times New Roman" panose="02020603050405020304" pitchFamily="18" charset="0"/>
                    <a:cs typeface="Times New Roman" panose="02020603050405020304" pitchFamily="18" charset="0"/>
                  </a:rPr>
                  <a:t>The amount of heat required to raise the temperature of 2000 grams of water from </a:t>
                </a:r>
                <a14:m>
                  <m:oMath xmlns:m="http://schemas.openxmlformats.org/officeDocument/2006/math">
                    <m:r>
                      <a:rPr lang="en-US" sz="4000" b="1" i="1">
                        <a:solidFill>
                          <a:schemeClr val="tx1"/>
                        </a:solidFill>
                        <a:latin typeface="Cambria Math"/>
                        <a:cs typeface="Times New Roman" panose="02020603050405020304" pitchFamily="18" charset="0"/>
                      </a:rPr>
                      <m:t>𝟏</m:t>
                    </m:r>
                    <m:sSup>
                      <m:sSupPr>
                        <m:ctrlPr>
                          <a:rPr lang="en-US" sz="4000" b="1" i="1">
                            <a:solidFill>
                              <a:schemeClr val="tx1"/>
                            </a:solidFill>
                            <a:latin typeface="Cambria Math" panose="02040503050406030204" pitchFamily="18" charset="0"/>
                            <a:cs typeface="Times New Roman" panose="02020603050405020304" pitchFamily="18" charset="0"/>
                          </a:rPr>
                        </m:ctrlPr>
                      </m:sSupPr>
                      <m:e>
                        <m:r>
                          <a:rPr lang="en-US" sz="4000" b="1" i="1">
                            <a:solidFill>
                              <a:schemeClr val="tx1"/>
                            </a:solidFill>
                            <a:latin typeface="Cambria Math"/>
                            <a:cs typeface="Times New Roman" panose="02020603050405020304" pitchFamily="18" charset="0"/>
                          </a:rPr>
                          <m:t>𝟎</m:t>
                        </m:r>
                      </m:e>
                      <m:sup>
                        <m:r>
                          <a:rPr lang="en-US" sz="4000" b="1" i="1">
                            <a:solidFill>
                              <a:schemeClr val="tx1"/>
                            </a:solidFill>
                            <a:latin typeface="Cambria Math"/>
                            <a:cs typeface="Times New Roman" panose="02020603050405020304" pitchFamily="18" charset="0"/>
                          </a:rPr>
                          <m:t>𝟎</m:t>
                        </m:r>
                      </m:sup>
                    </m:sSup>
                    <m:r>
                      <a:rPr lang="en-US" sz="4000" b="1" i="1">
                        <a:solidFill>
                          <a:schemeClr val="tx1"/>
                        </a:solidFill>
                        <a:latin typeface="Cambria Math"/>
                        <a:cs typeface="Times New Roman" panose="02020603050405020304" pitchFamily="18" charset="0"/>
                      </a:rPr>
                      <m:t>𝑪</m:t>
                    </m:r>
                    <m:r>
                      <a:rPr lang="en-US" sz="4000" b="1" i="1">
                        <a:solidFill>
                          <a:schemeClr val="tx1"/>
                        </a:solidFill>
                        <a:latin typeface="Cambria Math"/>
                        <a:cs typeface="Times New Roman" panose="02020603050405020304" pitchFamily="18" charset="0"/>
                      </a:rPr>
                      <m:t> </m:t>
                    </m:r>
                    <m:r>
                      <a:rPr lang="en-US" sz="4000" b="1" i="1">
                        <a:solidFill>
                          <a:schemeClr val="tx1"/>
                        </a:solidFill>
                        <a:latin typeface="Cambria Math"/>
                        <a:cs typeface="Times New Roman" panose="02020603050405020304" pitchFamily="18" charset="0"/>
                      </a:rPr>
                      <m:t>𝒕𝒐</m:t>
                    </m:r>
                    <m:r>
                      <a:rPr lang="en-US" sz="4000" b="1" i="1">
                        <a:solidFill>
                          <a:schemeClr val="tx1"/>
                        </a:solidFill>
                        <a:latin typeface="Cambria Math"/>
                        <a:cs typeface="Times New Roman" panose="02020603050405020304" pitchFamily="18" charset="0"/>
                      </a:rPr>
                      <m:t> </m:t>
                    </m:r>
                    <m:r>
                      <a:rPr lang="en-US" sz="4000" b="1" i="1">
                        <a:solidFill>
                          <a:schemeClr val="tx1"/>
                        </a:solidFill>
                        <a:latin typeface="Cambria Math"/>
                        <a:cs typeface="Times New Roman" panose="02020603050405020304" pitchFamily="18" charset="0"/>
                      </a:rPr>
                      <m:t>𝟓</m:t>
                    </m:r>
                    <m:sSup>
                      <m:sSupPr>
                        <m:ctrlPr>
                          <a:rPr lang="en-US" sz="4000" b="1" i="1">
                            <a:solidFill>
                              <a:schemeClr val="tx1"/>
                            </a:solidFill>
                            <a:latin typeface="Cambria Math" panose="02040503050406030204" pitchFamily="18" charset="0"/>
                            <a:cs typeface="Times New Roman" panose="02020603050405020304" pitchFamily="18" charset="0"/>
                          </a:rPr>
                        </m:ctrlPr>
                      </m:sSupPr>
                      <m:e>
                        <m:r>
                          <a:rPr lang="en-US" sz="4000" b="1" i="1">
                            <a:solidFill>
                              <a:schemeClr val="tx1"/>
                            </a:solidFill>
                            <a:latin typeface="Cambria Math"/>
                            <a:cs typeface="Times New Roman" panose="02020603050405020304" pitchFamily="18" charset="0"/>
                          </a:rPr>
                          <m:t>𝟎</m:t>
                        </m:r>
                      </m:e>
                      <m:sup>
                        <m:r>
                          <a:rPr lang="en-US" sz="4000" b="1" i="1">
                            <a:solidFill>
                              <a:schemeClr val="tx1"/>
                            </a:solidFill>
                            <a:latin typeface="Cambria Math"/>
                            <a:cs typeface="Times New Roman" panose="02020603050405020304" pitchFamily="18" charset="0"/>
                          </a:rPr>
                          <m:t>𝟎</m:t>
                        </m:r>
                      </m:sup>
                    </m:sSup>
                    <m:r>
                      <a:rPr lang="en-US" sz="4000" b="1" i="1">
                        <a:solidFill>
                          <a:schemeClr val="tx1"/>
                        </a:solidFill>
                        <a:latin typeface="Cambria Math"/>
                        <a:cs typeface="Times New Roman" panose="02020603050405020304" pitchFamily="18" charset="0"/>
                      </a:rPr>
                      <m:t>𝑪</m:t>
                    </m:r>
                    <m:r>
                      <a:rPr lang="en-US" sz="4000" b="1" i="1">
                        <a:solidFill>
                          <a:schemeClr val="tx1"/>
                        </a:solidFill>
                        <a:latin typeface="Cambria Math"/>
                        <a:cs typeface="Times New Roman" panose="02020603050405020304" pitchFamily="18" charset="0"/>
                      </a:rPr>
                      <m:t> </m:t>
                    </m:r>
                    <m:r>
                      <a:rPr lang="en-US" sz="4000" b="1" i="1">
                        <a:solidFill>
                          <a:schemeClr val="tx1"/>
                        </a:solidFill>
                        <a:latin typeface="Cambria Math"/>
                        <a:cs typeface="Times New Roman" panose="02020603050405020304" pitchFamily="18" charset="0"/>
                      </a:rPr>
                      <m:t>𝒊𝒔</m:t>
                    </m:r>
                    <m:r>
                      <a:rPr lang="en-US" sz="4000" b="1" i="1">
                        <a:solidFill>
                          <a:schemeClr val="tx1"/>
                        </a:solidFill>
                        <a:latin typeface="Cambria Math"/>
                        <a:cs typeface="Times New Roman" panose="02020603050405020304" pitchFamily="18" charset="0"/>
                      </a:rPr>
                      <m:t> </m:t>
                    </m:r>
                  </m:oMath>
                </a14:m>
                <a:endParaRPr lang="en-US" sz="4000" b="1" dirty="0">
                  <a:solidFill>
                    <a:schemeClr val="tx1"/>
                  </a:solidFill>
                  <a:latin typeface="Times New Roman" panose="02020603050405020304" pitchFamily="18" charset="0"/>
                  <a:cs typeface="Times New Roman" panose="02020603050405020304" pitchFamily="18" charset="0"/>
                </a:endParaRPr>
              </a:p>
              <a:p>
                <a:pPr marL="990575" indent="-990575" algn="just">
                  <a:buAutoNum type="alphaLcParenBoth"/>
                </a:pPr>
                <a:r>
                  <a:rPr lang="en-US" sz="4000" b="1" dirty="0">
                    <a:solidFill>
                      <a:schemeClr val="tx1"/>
                    </a:solidFill>
                    <a:latin typeface="Times New Roman" panose="02020603050405020304" pitchFamily="18" charset="0"/>
                    <a:cs typeface="Times New Roman" panose="02020603050405020304" pitchFamily="18" charset="0"/>
                  </a:rPr>
                  <a:t>80,000 calories </a:t>
                </a:r>
              </a:p>
              <a:p>
                <a:pPr marL="990575" indent="-990575" algn="just">
                  <a:buFontTx/>
                  <a:buAutoNum type="alphaLcParenBoth"/>
                </a:pPr>
                <a:r>
                  <a:rPr lang="en-US" sz="4000" b="1" dirty="0">
                    <a:solidFill>
                      <a:schemeClr val="tx1"/>
                    </a:solidFill>
                    <a:latin typeface="Times New Roman" panose="02020603050405020304" pitchFamily="18" charset="0"/>
                    <a:cs typeface="Times New Roman" panose="02020603050405020304" pitchFamily="18" charset="0"/>
                  </a:rPr>
                  <a:t>800 calories </a:t>
                </a:r>
              </a:p>
              <a:p>
                <a:pPr marL="990575" indent="-990575" algn="just">
                  <a:buFontTx/>
                  <a:buAutoNum type="alphaLcParenBoth"/>
                </a:pPr>
                <a:r>
                  <a:rPr lang="en-US" sz="4000" b="1" dirty="0">
                    <a:solidFill>
                      <a:schemeClr val="tx1"/>
                    </a:solidFill>
                    <a:latin typeface="Times New Roman" panose="02020603050405020304" pitchFamily="18" charset="0"/>
                    <a:cs typeface="Times New Roman" panose="02020603050405020304" pitchFamily="18" charset="0"/>
                  </a:rPr>
                  <a:t>80 calories </a:t>
                </a:r>
                <a:endParaRPr lang="en-IN" sz="4000" b="1" dirty="0">
                  <a:solidFill>
                    <a:schemeClr val="tx1"/>
                  </a:solidFill>
                  <a:latin typeface="Times New Roman" panose="02020603050405020304" pitchFamily="18" charset="0"/>
                  <a:cs typeface="Times New Roman" panose="02020603050405020304" pitchFamily="18" charset="0"/>
                </a:endParaRPr>
              </a:p>
              <a:p>
                <a:pPr marL="990575" indent="-990575" algn="just">
                  <a:buFontTx/>
                  <a:buAutoNum type="alphaLcParenBoth"/>
                </a:pPr>
                <a:r>
                  <a:rPr lang="en-US" sz="4000" b="1" dirty="0">
                    <a:solidFill>
                      <a:schemeClr val="tx1"/>
                    </a:solidFill>
                    <a:latin typeface="Times New Roman" panose="02020603050405020304" pitchFamily="18" charset="0"/>
                    <a:cs typeface="Times New Roman" panose="02020603050405020304" pitchFamily="18" charset="0"/>
                  </a:rPr>
                  <a:t>8,000 calories</a:t>
                </a:r>
                <a:endParaRPr lang="en-IN" sz="40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95802" y="902140"/>
                <a:ext cx="11405320" cy="5660139"/>
              </a:xfrm>
              <a:prstGeom prst="rect">
                <a:avLst/>
              </a:prstGeom>
              <a:blipFill>
                <a:blip r:embed="rId2"/>
                <a:stretch>
                  <a:fillRect l="-1871" t="-1509" r="-3474" b="-3772"/>
                </a:stretch>
              </a:blipFill>
            </p:spPr>
            <p:txBody>
              <a:bodyPr/>
              <a:lstStyle/>
              <a:p>
                <a:r>
                  <a:rPr lang="en-US">
                    <a:noFill/>
                  </a:rPr>
                  <a:t> </a:t>
                </a:r>
              </a:p>
            </p:txBody>
          </p:sp>
        </mc:Fallback>
      </mc:AlternateContent>
    </p:spTree>
    <p:extLst>
      <p:ext uri="{BB962C8B-B14F-4D97-AF65-F5344CB8AC3E}">
        <p14:creationId xmlns:p14="http://schemas.microsoft.com/office/powerpoint/2010/main" val="1349264032"/>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527381" y="794842"/>
                <a:ext cx="11405320" cy="3999428"/>
              </a:xfrm>
              <a:prstGeom prst="rect">
                <a:avLst/>
              </a:prstGeom>
              <a:noFill/>
            </p:spPr>
            <p:txBody>
              <a:bodyPr wrap="square" rtlCol="0">
                <a:spAutoFit/>
              </a:bodyPr>
              <a:lstStyle/>
              <a:p>
                <a14:m>
                  <m:oMath xmlns:m="http://schemas.openxmlformats.org/officeDocument/2006/math">
                    <m:sSup>
                      <m:sSupPr>
                        <m:ctrlPr>
                          <a:rPr lang="en-US" sz="4200" b="1" i="1">
                            <a:solidFill>
                              <a:schemeClr val="tx1"/>
                            </a:solidFill>
                            <a:latin typeface="Cambria Math" panose="02040503050406030204" pitchFamily="18" charset="0"/>
                            <a:cs typeface="Times New Roman" panose="02020603050405020304" pitchFamily="18" charset="0"/>
                          </a:rPr>
                        </m:ctrlPr>
                      </m:sSupPr>
                      <m:e>
                        <m:r>
                          <a:rPr lang="en-US" sz="4200" b="1" i="1">
                            <a:solidFill>
                              <a:schemeClr val="tx1"/>
                            </a:solidFill>
                            <a:latin typeface="Cambria Math"/>
                            <a:cs typeface="Times New Roman" panose="02020603050405020304" pitchFamily="18" charset="0"/>
                          </a:rPr>
                          <m:t>𝟎</m:t>
                        </m:r>
                      </m:e>
                      <m:sup>
                        <m:r>
                          <a:rPr lang="en-US" sz="4200" b="1" i="1">
                            <a:solidFill>
                              <a:schemeClr val="tx1"/>
                            </a:solidFill>
                            <a:latin typeface="Cambria Math"/>
                            <a:cs typeface="Times New Roman" panose="02020603050405020304" pitchFamily="18" charset="0"/>
                          </a:rPr>
                          <m:t>𝟎</m:t>
                        </m:r>
                      </m:sup>
                    </m:sSup>
                    <m:r>
                      <a:rPr lang="en-US" sz="4200" b="1" i="1">
                        <a:solidFill>
                          <a:schemeClr val="tx1"/>
                        </a:solidFill>
                        <a:latin typeface="Cambria Math"/>
                        <a:cs typeface="Times New Roman" panose="02020603050405020304" pitchFamily="18" charset="0"/>
                      </a:rPr>
                      <m:t>𝑪</m:t>
                    </m:r>
                    <m:r>
                      <a:rPr lang="en-US" sz="4200" b="1" i="1">
                        <a:solidFill>
                          <a:schemeClr val="tx1"/>
                        </a:solidFill>
                        <a:latin typeface="Cambria Math"/>
                        <a:cs typeface="Times New Roman" panose="02020603050405020304" pitchFamily="18" charset="0"/>
                      </a:rPr>
                      <m:t> </m:t>
                    </m:r>
                  </m:oMath>
                </a14:m>
                <a:r>
                  <a:rPr lang="en-US" sz="4200" b="1" dirty="0" err="1">
                    <a:solidFill>
                      <a:schemeClr val="tx1"/>
                    </a:solidFill>
                    <a:latin typeface="Kruti Dev 010" pitchFamily="2" charset="0"/>
                    <a:cs typeface="Times New Roman" panose="02020603050405020304" pitchFamily="18" charset="0"/>
                  </a:rPr>
                  <a:t>ls</a:t>
                </a:r>
                <a:r>
                  <a:rPr lang="en-US" sz="4200" b="1" dirty="0">
                    <a:solidFill>
                      <a:schemeClr val="tx1"/>
                    </a:solidFill>
                    <a:latin typeface="Kruti Dev 010" pitchFamily="2" charset="0"/>
                    <a:cs typeface="Times New Roman" panose="02020603050405020304" pitchFamily="18" charset="0"/>
                  </a:rPr>
                  <a:t> </a:t>
                </a:r>
                <a:r>
                  <a:rPr lang="en-US" sz="4200" b="1" dirty="0" err="1">
                    <a:solidFill>
                      <a:schemeClr val="tx1"/>
                    </a:solidFill>
                    <a:latin typeface="Kruti Dev 010" pitchFamily="2" charset="0"/>
                    <a:cs typeface="Times New Roman" panose="02020603050405020304" pitchFamily="18" charset="0"/>
                  </a:rPr>
                  <a:t>ij</a:t>
                </a:r>
                <a:r>
                  <a:rPr lang="en-US" sz="4200" b="1" dirty="0">
                    <a:solidFill>
                      <a:schemeClr val="tx1"/>
                    </a:solidFill>
                    <a:latin typeface="Kruti Dev 010" pitchFamily="2" charset="0"/>
                    <a:cs typeface="Times New Roman" panose="02020603050405020304" pitchFamily="18" charset="0"/>
                  </a:rPr>
                  <a:t> 1 </a:t>
                </a:r>
                <a:r>
                  <a:rPr lang="en-US" sz="4200" b="1" dirty="0" err="1">
                    <a:solidFill>
                      <a:schemeClr val="tx1"/>
                    </a:solidFill>
                    <a:latin typeface="Kruti Dev 010" pitchFamily="2" charset="0"/>
                    <a:cs typeface="Times New Roman" panose="02020603050405020304" pitchFamily="18" charset="0"/>
                  </a:rPr>
                  <a:t>xzke</a:t>
                </a:r>
                <a:r>
                  <a:rPr lang="en-US" sz="4200" b="1" dirty="0">
                    <a:solidFill>
                      <a:schemeClr val="tx1"/>
                    </a:solidFill>
                    <a:latin typeface="Kruti Dev 010" pitchFamily="2" charset="0"/>
                    <a:cs typeface="Times New Roman" panose="02020603050405020304" pitchFamily="18" charset="0"/>
                  </a:rPr>
                  <a:t> </a:t>
                </a:r>
                <a:r>
                  <a:rPr lang="en-US" sz="4200" b="1" dirty="0" err="1">
                    <a:solidFill>
                      <a:schemeClr val="tx1"/>
                    </a:solidFill>
                    <a:latin typeface="Kruti Dev 010" pitchFamily="2" charset="0"/>
                    <a:cs typeface="Times New Roman" panose="02020603050405020304" pitchFamily="18" charset="0"/>
                  </a:rPr>
                  <a:t>cQZ</a:t>
                </a:r>
                <a:r>
                  <a:rPr lang="en-US" sz="4200" b="1" dirty="0">
                    <a:solidFill>
                      <a:schemeClr val="tx1"/>
                    </a:solidFill>
                    <a:latin typeface="Kruti Dev 010" pitchFamily="2" charset="0"/>
                    <a:cs typeface="Times New Roman" panose="02020603050405020304" pitchFamily="18" charset="0"/>
                  </a:rPr>
                  <a:t> </a:t>
                </a:r>
                <a:r>
                  <a:rPr lang="en-US" sz="4200" b="1" dirty="0" err="1">
                    <a:solidFill>
                      <a:schemeClr val="tx1"/>
                    </a:solidFill>
                    <a:latin typeface="Kruti Dev 010" pitchFamily="2" charset="0"/>
                    <a:cs typeface="Times New Roman" panose="02020603050405020304" pitchFamily="18" charset="0"/>
                  </a:rPr>
                  <a:t>dks</a:t>
                </a:r>
                <a:r>
                  <a:rPr lang="en-US" sz="4200" b="1" dirty="0">
                    <a:solidFill>
                      <a:schemeClr val="tx1"/>
                    </a:solidFill>
                    <a:latin typeface="Kruti Dev 010" pitchFamily="2" charset="0"/>
                    <a:cs typeface="Times New Roman" panose="02020603050405020304" pitchFamily="18" charset="0"/>
                  </a:rPr>
                  <a:t> </a:t>
                </a:r>
                <a:r>
                  <a:rPr lang="en-US" sz="4200" b="1" dirty="0" err="1">
                    <a:solidFill>
                      <a:schemeClr val="tx1"/>
                    </a:solidFill>
                    <a:latin typeface="Kruti Dev 010" pitchFamily="2" charset="0"/>
                    <a:cs typeface="Times New Roman" panose="02020603050405020304" pitchFamily="18" charset="0"/>
                  </a:rPr>
                  <a:t>iwjh</a:t>
                </a:r>
                <a:r>
                  <a:rPr lang="en-US" sz="4200" b="1" dirty="0">
                    <a:solidFill>
                      <a:schemeClr val="tx1"/>
                    </a:solidFill>
                    <a:latin typeface="Kruti Dev 010" pitchFamily="2" charset="0"/>
                    <a:cs typeface="Times New Roman" panose="02020603050405020304" pitchFamily="18" charset="0"/>
                  </a:rPr>
                  <a:t> </a:t>
                </a:r>
                <a:r>
                  <a:rPr lang="en-US" sz="4200" b="1" dirty="0" err="1">
                    <a:solidFill>
                      <a:schemeClr val="tx1"/>
                    </a:solidFill>
                    <a:latin typeface="Kruti Dev 010" pitchFamily="2" charset="0"/>
                    <a:cs typeface="Times New Roman" panose="02020603050405020304" pitchFamily="18" charset="0"/>
                  </a:rPr>
                  <a:t>rjg</a:t>
                </a:r>
                <a:r>
                  <a:rPr lang="en-US" sz="4200" b="1" dirty="0">
                    <a:solidFill>
                      <a:schemeClr val="tx1"/>
                    </a:solidFill>
                    <a:latin typeface="Kruti Dev 010" pitchFamily="2" charset="0"/>
                    <a:cs typeface="Times New Roman" panose="02020603050405020304" pitchFamily="18" charset="0"/>
                  </a:rPr>
                  <a:t> </a:t>
                </a:r>
                <a:r>
                  <a:rPr lang="en-US" sz="4200" b="1" dirty="0" err="1">
                    <a:solidFill>
                      <a:schemeClr val="tx1"/>
                    </a:solidFill>
                    <a:latin typeface="Kruti Dev 010" pitchFamily="2" charset="0"/>
                    <a:cs typeface="Times New Roman" panose="02020603050405020304" pitchFamily="18" charset="0"/>
                  </a:rPr>
                  <a:t>ls</a:t>
                </a:r>
                <a:r>
                  <a:rPr lang="en-US" sz="4200" b="1" dirty="0">
                    <a:solidFill>
                      <a:schemeClr val="tx1"/>
                    </a:solidFill>
                    <a:latin typeface="Kruti Dev 010" pitchFamily="2" charset="0"/>
                    <a:cs typeface="Times New Roman" panose="02020603050405020304" pitchFamily="18" charset="0"/>
                  </a:rPr>
                  <a:t> </a:t>
                </a:r>
                <a:r>
                  <a:rPr lang="en-US" sz="4200" b="1" dirty="0" err="1">
                    <a:solidFill>
                      <a:schemeClr val="tx1"/>
                    </a:solidFill>
                    <a:latin typeface="Kruti Dev 010" pitchFamily="2" charset="0"/>
                    <a:cs typeface="Times New Roman" panose="02020603050405020304" pitchFamily="18" charset="0"/>
                  </a:rPr>
                  <a:t>fi?kyus</a:t>
                </a:r>
                <a:r>
                  <a:rPr lang="en-US" sz="4200" b="1" dirty="0">
                    <a:solidFill>
                      <a:schemeClr val="tx1"/>
                    </a:solidFill>
                    <a:latin typeface="Kruti Dev 010" pitchFamily="2" charset="0"/>
                    <a:cs typeface="Times New Roman" panose="02020603050405020304" pitchFamily="18" charset="0"/>
                  </a:rPr>
                  <a:t> ds </a:t>
                </a:r>
                <a:r>
                  <a:rPr lang="en-US" sz="4200" b="1" dirty="0" err="1">
                    <a:solidFill>
                      <a:schemeClr val="tx1"/>
                    </a:solidFill>
                    <a:latin typeface="Kruti Dev 010" pitchFamily="2" charset="0"/>
                    <a:cs typeface="Times New Roman" panose="02020603050405020304" pitchFamily="18" charset="0"/>
                  </a:rPr>
                  <a:t>fy</a:t>
                </a:r>
                <a:r>
                  <a:rPr lang="en-US" sz="4200" b="1" dirty="0">
                    <a:solidFill>
                      <a:schemeClr val="tx1"/>
                    </a:solidFill>
                    <a:latin typeface="Kruti Dev 010" pitchFamily="2" charset="0"/>
                    <a:cs typeface="Times New Roman" panose="02020603050405020304" pitchFamily="18" charset="0"/>
                  </a:rPr>
                  <a:t>, </a:t>
                </a:r>
                <a:r>
                  <a:rPr lang="en-US" sz="4200" b="1" dirty="0" err="1">
                    <a:solidFill>
                      <a:schemeClr val="tx1"/>
                    </a:solidFill>
                    <a:latin typeface="Kruti Dev 010" pitchFamily="2" charset="0"/>
                    <a:cs typeface="Times New Roman" panose="02020603050405020304" pitchFamily="18" charset="0"/>
                  </a:rPr>
                  <a:t>fdruk</a:t>
                </a:r>
                <a:r>
                  <a:rPr lang="en-US" sz="4200" b="1" dirty="0">
                    <a:solidFill>
                      <a:schemeClr val="tx1"/>
                    </a:solidFill>
                    <a:latin typeface="Kruti Dev 010" pitchFamily="2" charset="0"/>
                    <a:cs typeface="Times New Roman" panose="02020603050405020304" pitchFamily="18" charset="0"/>
                  </a:rPr>
                  <a:t> ;</a:t>
                </a:r>
                <a:r>
                  <a:rPr lang="en-US" sz="4200" b="1" dirty="0" err="1">
                    <a:solidFill>
                      <a:schemeClr val="tx1"/>
                    </a:solidFill>
                    <a:latin typeface="Kruti Dev 010" pitchFamily="2" charset="0"/>
                    <a:cs typeface="Times New Roman" panose="02020603050405020304" pitchFamily="18" charset="0"/>
                  </a:rPr>
                  <a:t>kaf</a:t>
                </a:r>
                <a:r>
                  <a:rPr lang="en-US" sz="4200" b="1" dirty="0">
                    <a:solidFill>
                      <a:schemeClr val="tx1"/>
                    </a:solidFill>
                    <a:latin typeface="Kruti Dev 010" pitchFamily="2" charset="0"/>
                    <a:cs typeface="Times New Roman" panose="02020603050405020304" pitchFamily="18" charset="0"/>
                  </a:rPr>
                  <a:t>=d </a:t>
                </a:r>
                <a:r>
                  <a:rPr lang="en-US" sz="4200" b="1" dirty="0" err="1">
                    <a:solidFill>
                      <a:schemeClr val="tx1"/>
                    </a:solidFill>
                    <a:latin typeface="Kruti Dev 010" pitchFamily="2" charset="0"/>
                    <a:cs typeface="Times New Roman" panose="02020603050405020304" pitchFamily="18" charset="0"/>
                  </a:rPr>
                  <a:t>dk;Z</a:t>
                </a:r>
                <a:r>
                  <a:rPr lang="en-US" sz="4200" b="1" dirty="0">
                    <a:solidFill>
                      <a:schemeClr val="tx1"/>
                    </a:solidFill>
                    <a:latin typeface="Kruti Dev 010" pitchFamily="2" charset="0"/>
                    <a:cs typeface="Times New Roman" panose="02020603050405020304" pitchFamily="18" charset="0"/>
                  </a:rPr>
                  <a:t> </a:t>
                </a:r>
                <a:r>
                  <a:rPr lang="en-US" sz="4200" b="1" dirty="0" err="1">
                    <a:solidFill>
                      <a:schemeClr val="tx1"/>
                    </a:solidFill>
                    <a:latin typeface="Kruti Dev 010" pitchFamily="2" charset="0"/>
                    <a:cs typeface="Times New Roman" panose="02020603050405020304" pitchFamily="18" charset="0"/>
                  </a:rPr>
                  <a:t>djuk</a:t>
                </a:r>
                <a:r>
                  <a:rPr lang="en-US" sz="4200" b="1" dirty="0">
                    <a:solidFill>
                      <a:schemeClr val="tx1"/>
                    </a:solidFill>
                    <a:latin typeface="Kruti Dev 010" pitchFamily="2" charset="0"/>
                    <a:cs typeface="Times New Roman" panose="02020603050405020304" pitchFamily="18" charset="0"/>
                  </a:rPr>
                  <a:t> </a:t>
                </a:r>
                <a:r>
                  <a:rPr lang="en-US" sz="4200" b="1" dirty="0" err="1">
                    <a:solidFill>
                      <a:schemeClr val="tx1"/>
                    </a:solidFill>
                    <a:latin typeface="Kruti Dev 010" pitchFamily="2" charset="0"/>
                    <a:cs typeface="Times New Roman" panose="02020603050405020304" pitchFamily="18" charset="0"/>
                  </a:rPr>
                  <a:t>gksxk</a:t>
                </a:r>
                <a:r>
                  <a:rPr lang="en-US" sz="4200" b="1" dirty="0">
                    <a:solidFill>
                      <a:schemeClr val="tx1"/>
                    </a:solidFill>
                    <a:latin typeface="Kruti Dev 010" pitchFamily="2" charset="0"/>
                    <a:cs typeface="Times New Roman" panose="02020603050405020304" pitchFamily="18" charset="0"/>
                  </a:rPr>
                  <a:t>\</a:t>
                </a:r>
              </a:p>
              <a:p>
                <a:r>
                  <a:rPr lang="en-US" sz="4200" b="1" dirty="0">
                    <a:solidFill>
                      <a:schemeClr val="tx1"/>
                    </a:solidFill>
                    <a:latin typeface="Times New Roman" panose="02020603050405020304" pitchFamily="18" charset="0"/>
                    <a:cs typeface="Times New Roman" panose="02020603050405020304" pitchFamily="18" charset="0"/>
                  </a:rPr>
                  <a:t>How much </a:t>
                </a:r>
                <a:r>
                  <a:rPr lang="en-US" sz="4200" b="1" dirty="0" err="1">
                    <a:solidFill>
                      <a:schemeClr val="tx1"/>
                    </a:solidFill>
                    <a:latin typeface="Times New Roman" panose="02020603050405020304" pitchFamily="18" charset="0"/>
                    <a:cs typeface="Times New Roman" panose="02020603050405020304" pitchFamily="18" charset="0"/>
                  </a:rPr>
                  <a:t>mechanial</a:t>
                </a:r>
                <a:r>
                  <a:rPr lang="en-US" sz="4200" b="1" dirty="0">
                    <a:solidFill>
                      <a:schemeClr val="tx1"/>
                    </a:solidFill>
                    <a:latin typeface="Times New Roman" panose="02020603050405020304" pitchFamily="18" charset="0"/>
                    <a:cs typeface="Times New Roman" panose="02020603050405020304" pitchFamily="18" charset="0"/>
                  </a:rPr>
                  <a:t> work will be required to completely melt 1 gram of ice at </a:t>
                </a:r>
                <a14:m>
                  <m:oMath xmlns:m="http://schemas.openxmlformats.org/officeDocument/2006/math">
                    <m:sSup>
                      <m:sSupPr>
                        <m:ctrlPr>
                          <a:rPr lang="en-US" sz="4200" b="1" i="1">
                            <a:solidFill>
                              <a:schemeClr val="tx1"/>
                            </a:solidFill>
                            <a:latin typeface="Cambria Math" panose="02040503050406030204" pitchFamily="18" charset="0"/>
                            <a:cs typeface="Times New Roman" panose="02020603050405020304" pitchFamily="18" charset="0"/>
                          </a:rPr>
                        </m:ctrlPr>
                      </m:sSupPr>
                      <m:e>
                        <m:r>
                          <a:rPr lang="en-US" sz="4200" b="1" i="1">
                            <a:solidFill>
                              <a:schemeClr val="tx1"/>
                            </a:solidFill>
                            <a:latin typeface="Cambria Math"/>
                            <a:cs typeface="Times New Roman" panose="02020603050405020304" pitchFamily="18" charset="0"/>
                          </a:rPr>
                          <m:t>𝟎</m:t>
                        </m:r>
                      </m:e>
                      <m:sup>
                        <m:r>
                          <a:rPr lang="en-US" sz="4200" b="1" i="1">
                            <a:solidFill>
                              <a:schemeClr val="tx1"/>
                            </a:solidFill>
                            <a:latin typeface="Cambria Math"/>
                            <a:cs typeface="Times New Roman" panose="02020603050405020304" pitchFamily="18" charset="0"/>
                          </a:rPr>
                          <m:t>𝟎</m:t>
                        </m:r>
                      </m:sup>
                    </m:sSup>
                    <m:r>
                      <a:rPr lang="en-US" sz="4200" b="1" i="1">
                        <a:solidFill>
                          <a:schemeClr val="tx1"/>
                        </a:solidFill>
                        <a:latin typeface="Cambria Math"/>
                        <a:cs typeface="Times New Roman" panose="02020603050405020304" pitchFamily="18" charset="0"/>
                      </a:rPr>
                      <m:t>𝑪</m:t>
                    </m:r>
                    <m:r>
                      <a:rPr lang="en-US" sz="4200" b="1" i="1">
                        <a:solidFill>
                          <a:schemeClr val="tx1"/>
                        </a:solidFill>
                        <a:latin typeface="Cambria Math"/>
                        <a:cs typeface="Times New Roman" panose="02020603050405020304" pitchFamily="18" charset="0"/>
                      </a:rPr>
                      <m:t>?</m:t>
                    </m:r>
                  </m:oMath>
                </a14:m>
                <a:endParaRPr lang="en-US" sz="4200" b="1" dirty="0">
                  <a:solidFill>
                    <a:schemeClr val="tx1"/>
                  </a:solidFill>
                  <a:latin typeface="Times New Roman" panose="02020603050405020304" pitchFamily="18" charset="0"/>
                  <a:cs typeface="Times New Roman" panose="02020603050405020304" pitchFamily="18" charset="0"/>
                </a:endParaRPr>
              </a:p>
              <a:p>
                <a:pPr algn="just"/>
                <a:r>
                  <a:rPr lang="en-US" sz="4200" b="1" dirty="0">
                    <a:solidFill>
                      <a:schemeClr val="tx1"/>
                    </a:solidFill>
                    <a:latin typeface="Times New Roman" panose="02020603050405020304" pitchFamily="18" charset="0"/>
                    <a:cs typeface="Times New Roman" panose="02020603050405020304" pitchFamily="18" charset="0"/>
                  </a:rPr>
                  <a:t>(a) 4.2J			(b) 80 J</a:t>
                </a:r>
              </a:p>
              <a:p>
                <a:pPr algn="just"/>
                <a:r>
                  <a:rPr lang="en-US" sz="4200" b="1" dirty="0">
                    <a:solidFill>
                      <a:schemeClr val="tx1"/>
                    </a:solidFill>
                    <a:latin typeface="Times New Roman" panose="02020603050405020304" pitchFamily="18" charset="0"/>
                    <a:cs typeface="Times New Roman" panose="02020603050405020304" pitchFamily="18" charset="0"/>
                  </a:rPr>
                  <a:t>(c) 336 J			(d) 2268 J</a:t>
                </a:r>
              </a:p>
            </p:txBody>
          </p:sp>
        </mc:Choice>
        <mc:Fallback xmlns="">
          <p:sp>
            <p:nvSpPr>
              <p:cNvPr id="7" name="TextBox 6"/>
              <p:cNvSpPr txBox="1">
                <a:spLocks noRot="1" noChangeAspect="1" noMove="1" noResize="1" noEditPoints="1" noAdjustHandles="1" noChangeArrowheads="1" noChangeShapeType="1" noTextEdit="1"/>
              </p:cNvSpPr>
              <p:nvPr/>
            </p:nvSpPr>
            <p:spPr>
              <a:xfrm>
                <a:off x="527381" y="794842"/>
                <a:ext cx="11405320" cy="3999428"/>
              </a:xfrm>
              <a:prstGeom prst="rect">
                <a:avLst/>
              </a:prstGeom>
              <a:blipFill>
                <a:blip r:embed="rId2"/>
                <a:stretch>
                  <a:fillRect l="-2086" t="-2439" r="-535" b="-6098"/>
                </a:stretch>
              </a:blipFill>
            </p:spPr>
            <p:txBody>
              <a:bodyPr/>
              <a:lstStyle/>
              <a:p>
                <a:r>
                  <a:rPr lang="en-US">
                    <a:noFill/>
                  </a:rPr>
                  <a:t> </a:t>
                </a:r>
              </a:p>
            </p:txBody>
          </p:sp>
        </mc:Fallback>
      </mc:AlternateContent>
    </p:spTree>
    <p:extLst>
      <p:ext uri="{BB962C8B-B14F-4D97-AF65-F5344CB8AC3E}">
        <p14:creationId xmlns:p14="http://schemas.microsoft.com/office/powerpoint/2010/main" val="4269510322"/>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495802" y="886004"/>
            <a:ext cx="11405320" cy="5345566"/>
          </a:xfrm>
          <a:prstGeom prst="rect">
            <a:avLst/>
          </a:prstGeom>
          <a:noFill/>
        </p:spPr>
        <p:txBody>
          <a:bodyPr wrap="square" rtlCol="0">
            <a:spAutoFit/>
          </a:bodyPr>
          <a:lstStyle/>
          <a:p>
            <a:r>
              <a:rPr lang="en-US" sz="4267" b="1" dirty="0" err="1">
                <a:latin typeface="Kruti Dev 010" pitchFamily="2" charset="0"/>
                <a:cs typeface="Times New Roman" panose="02020603050405020304" pitchFamily="18" charset="0"/>
              </a:rPr>
              <a:t>xkM+h</a:t>
            </a:r>
            <a:r>
              <a:rPr lang="en-US" sz="4267" b="1" dirty="0">
                <a:latin typeface="Kruti Dev 010" pitchFamily="2" charset="0"/>
                <a:cs typeface="Times New Roman" panose="02020603050405020304" pitchFamily="18" charset="0"/>
              </a:rPr>
              <a:t> ds </a:t>
            </a:r>
            <a:r>
              <a:rPr lang="en-US" sz="4267" b="1" dirty="0" err="1">
                <a:latin typeface="Kruti Dev 010" pitchFamily="2" charset="0"/>
                <a:cs typeface="Times New Roman" panose="02020603050405020304" pitchFamily="18" charset="0"/>
              </a:rPr>
              <a:t>jsfM,Vj</a:t>
            </a:r>
            <a:r>
              <a:rPr lang="en-US" sz="4267" b="1" dirty="0">
                <a:latin typeface="Kruti Dev 010" pitchFamily="2" charset="0"/>
                <a:cs typeface="Times New Roman" panose="02020603050405020304" pitchFamily="18" charset="0"/>
              </a:rPr>
              <a:t> </a:t>
            </a:r>
            <a:r>
              <a:rPr lang="en-US" sz="4267" b="1" dirty="0" err="1">
                <a:latin typeface="Kruti Dev 010" pitchFamily="2" charset="0"/>
                <a:cs typeface="Times New Roman" panose="02020603050405020304" pitchFamily="18" charset="0"/>
              </a:rPr>
              <a:t>esa</a:t>
            </a:r>
            <a:r>
              <a:rPr lang="en-US" sz="4267" b="1" dirty="0">
                <a:latin typeface="Kruti Dev 010" pitchFamily="2" charset="0"/>
                <a:cs typeface="Times New Roman" panose="02020603050405020304" pitchFamily="18" charset="0"/>
              </a:rPr>
              <a:t> ty dk </a:t>
            </a:r>
            <a:r>
              <a:rPr lang="en-US" sz="4267" b="1" dirty="0" err="1">
                <a:latin typeface="Kruti Dev 010" pitchFamily="2" charset="0"/>
                <a:cs typeface="Times New Roman" panose="02020603050405020304" pitchFamily="18" charset="0"/>
              </a:rPr>
              <a:t>iz;ksx</a:t>
            </a:r>
            <a:r>
              <a:rPr lang="en-US" sz="4267" b="1" dirty="0">
                <a:latin typeface="Kruti Dev 010" pitchFamily="2" charset="0"/>
                <a:cs typeface="Times New Roman" panose="02020603050405020304" pitchFamily="18" charset="0"/>
              </a:rPr>
              <a:t> </a:t>
            </a:r>
            <a:r>
              <a:rPr lang="en-US" sz="4267" b="1" dirty="0" err="1">
                <a:latin typeface="Kruti Dev 010" pitchFamily="2" charset="0"/>
                <a:cs typeface="Times New Roman" panose="02020603050405020304" pitchFamily="18" charset="0"/>
              </a:rPr>
              <a:t>fdl</a:t>
            </a:r>
            <a:r>
              <a:rPr lang="en-US" sz="4267" b="1" dirty="0">
                <a:latin typeface="Kruti Dev 010" pitchFamily="2" charset="0"/>
                <a:cs typeface="Times New Roman" panose="02020603050405020304" pitchFamily="18" charset="0"/>
              </a:rPr>
              <a:t> </a:t>
            </a:r>
            <a:r>
              <a:rPr lang="en-US" sz="4267" b="1" dirty="0" err="1">
                <a:latin typeface="Kruti Dev 010" pitchFamily="2" charset="0"/>
                <a:cs typeface="Times New Roman" panose="02020603050405020304" pitchFamily="18" charset="0"/>
              </a:rPr>
              <a:t>dkj.k</a:t>
            </a:r>
            <a:r>
              <a:rPr lang="en-US" sz="4267" b="1" dirty="0">
                <a:latin typeface="Kruti Dev 010" pitchFamily="2" charset="0"/>
                <a:cs typeface="Times New Roman" panose="02020603050405020304" pitchFamily="18" charset="0"/>
              </a:rPr>
              <a:t> ls </a:t>
            </a:r>
            <a:r>
              <a:rPr lang="en-US" sz="4267" b="1" dirty="0" err="1">
                <a:latin typeface="Kruti Dev 010" pitchFamily="2" charset="0"/>
                <a:cs typeface="Times New Roman" panose="02020603050405020304" pitchFamily="18" charset="0"/>
              </a:rPr>
              <a:t>fd;k</a:t>
            </a:r>
            <a:r>
              <a:rPr lang="en-US" sz="4267" b="1" dirty="0">
                <a:latin typeface="Kruti Dev 010" pitchFamily="2" charset="0"/>
                <a:cs typeface="Times New Roman" panose="02020603050405020304" pitchFamily="18" charset="0"/>
              </a:rPr>
              <a:t> </a:t>
            </a:r>
            <a:r>
              <a:rPr lang="en-US" sz="4267" b="1" dirty="0" err="1">
                <a:latin typeface="Kruti Dev 010" pitchFamily="2" charset="0"/>
                <a:cs typeface="Times New Roman" panose="02020603050405020304" pitchFamily="18" charset="0"/>
              </a:rPr>
              <a:t>tkrk</a:t>
            </a:r>
            <a:r>
              <a:rPr lang="en-US" sz="4267" b="1" dirty="0">
                <a:latin typeface="Kruti Dev 010" pitchFamily="2" charset="0"/>
                <a:cs typeface="Times New Roman" panose="02020603050405020304" pitchFamily="18" charset="0"/>
              </a:rPr>
              <a:t> </a:t>
            </a:r>
            <a:r>
              <a:rPr lang="en-US" sz="4267" b="1" dirty="0" err="1">
                <a:latin typeface="Kruti Dev 010" pitchFamily="2" charset="0"/>
                <a:cs typeface="Times New Roman" panose="02020603050405020304" pitchFamily="18" charset="0"/>
              </a:rPr>
              <a:t>gSA</a:t>
            </a:r>
            <a:endParaRPr lang="en-US" sz="4267" b="1" dirty="0">
              <a:latin typeface="Kruti Dev 010" pitchFamily="2" charset="0"/>
              <a:cs typeface="Times New Roman" panose="02020603050405020304" pitchFamily="18" charset="0"/>
            </a:endParaRPr>
          </a:p>
          <a:p>
            <a:r>
              <a:rPr lang="en-US" sz="4267" b="1" dirty="0">
                <a:latin typeface="Times New Roman" panose="02020603050405020304" pitchFamily="18" charset="0"/>
                <a:cs typeface="Times New Roman" panose="02020603050405020304" pitchFamily="18" charset="0"/>
              </a:rPr>
              <a:t>Fro what reason is water used in the radiator of a vehicle ?</a:t>
            </a:r>
            <a:endParaRPr lang="en-IN" sz="4267" b="1" dirty="0">
              <a:latin typeface="Times New Roman" panose="02020603050405020304" pitchFamily="18" charset="0"/>
              <a:cs typeface="Times New Roman" panose="02020603050405020304" pitchFamily="18" charset="0"/>
            </a:endParaRPr>
          </a:p>
          <a:p>
            <a:pPr algn="just"/>
            <a:r>
              <a:rPr lang="en-US" sz="4267" b="1" dirty="0">
                <a:latin typeface="Times New Roman" panose="02020603050405020304" pitchFamily="18" charset="0"/>
                <a:cs typeface="Times New Roman" panose="02020603050405020304" pitchFamily="18" charset="0"/>
              </a:rPr>
              <a:t>(a) Its low density / </a:t>
            </a:r>
            <a:r>
              <a:rPr lang="en-US" sz="4267" b="1" dirty="0" err="1">
                <a:latin typeface="Kruti Dev 010" pitchFamily="2" charset="0"/>
                <a:cs typeface="Times New Roman" panose="02020603050405020304" pitchFamily="18" charset="0"/>
              </a:rPr>
              <a:t>bldk</a:t>
            </a:r>
            <a:r>
              <a:rPr lang="en-US" sz="4267" b="1" dirty="0">
                <a:latin typeface="Kruti Dev 010" pitchFamily="2" charset="0"/>
                <a:cs typeface="Times New Roman" panose="02020603050405020304" pitchFamily="18" charset="0"/>
              </a:rPr>
              <a:t> </a:t>
            </a:r>
            <a:r>
              <a:rPr lang="en-US" sz="4267" b="1" dirty="0" err="1">
                <a:latin typeface="Kruti Dev 010" pitchFamily="2" charset="0"/>
                <a:cs typeface="Times New Roman" panose="02020603050405020304" pitchFamily="18" charset="0"/>
              </a:rPr>
              <a:t>fUkEu</a:t>
            </a:r>
            <a:r>
              <a:rPr lang="en-US" sz="4267" b="1" dirty="0">
                <a:latin typeface="Kruti Dev 010" pitchFamily="2" charset="0"/>
                <a:cs typeface="Times New Roman" panose="02020603050405020304" pitchFamily="18" charset="0"/>
              </a:rPr>
              <a:t> ?</a:t>
            </a:r>
            <a:r>
              <a:rPr lang="en-US" sz="4267" b="1" dirty="0" err="1">
                <a:latin typeface="Kruti Dev 010" pitchFamily="2" charset="0"/>
                <a:cs typeface="Times New Roman" panose="02020603050405020304" pitchFamily="18" charset="0"/>
              </a:rPr>
              <a:t>kuRo</a:t>
            </a:r>
            <a:endParaRPr lang="en-US" sz="4267" b="1" dirty="0">
              <a:latin typeface="Kruti Dev 010" pitchFamily="2" charset="0"/>
              <a:cs typeface="Times New Roman" panose="02020603050405020304" pitchFamily="18" charset="0"/>
            </a:endParaRPr>
          </a:p>
          <a:p>
            <a:pPr algn="just"/>
            <a:r>
              <a:rPr lang="en-US" sz="4267" b="1" dirty="0">
                <a:latin typeface="Times New Roman" panose="02020603050405020304" pitchFamily="18" charset="0"/>
                <a:cs typeface="Times New Roman" panose="02020603050405020304" pitchFamily="18" charset="0"/>
              </a:rPr>
              <a:t>(b)High specific density/ </a:t>
            </a:r>
            <a:r>
              <a:rPr lang="en-US" sz="4267" b="1" dirty="0" err="1">
                <a:latin typeface="Kruti Dev 010" pitchFamily="2" charset="0"/>
                <a:cs typeface="Times New Roman" panose="02020603050405020304" pitchFamily="18" charset="0"/>
              </a:rPr>
              <a:t>mPp</a:t>
            </a:r>
            <a:r>
              <a:rPr lang="en-US" sz="4267" b="1" dirty="0">
                <a:latin typeface="Kruti Dev 010" pitchFamily="2" charset="0"/>
                <a:cs typeface="Times New Roman" panose="02020603050405020304" pitchFamily="18" charset="0"/>
              </a:rPr>
              <a:t> </a:t>
            </a:r>
            <a:r>
              <a:rPr lang="en-US" sz="4267" b="1" dirty="0" err="1">
                <a:latin typeface="Kruti Dev 010" pitchFamily="2" charset="0"/>
                <a:cs typeface="Times New Roman" panose="02020603050405020304" pitchFamily="18" charset="0"/>
              </a:rPr>
              <a:t>fof”k’V</a:t>
            </a:r>
            <a:r>
              <a:rPr lang="en-US" sz="4267" b="1" dirty="0">
                <a:latin typeface="Kruti Dev 010" pitchFamily="2" charset="0"/>
                <a:cs typeface="Times New Roman" panose="02020603050405020304" pitchFamily="18" charset="0"/>
              </a:rPr>
              <a:t> ?</a:t>
            </a:r>
            <a:r>
              <a:rPr lang="en-US" sz="4267" b="1" dirty="0" err="1">
                <a:latin typeface="Kruti Dev 010" pitchFamily="2" charset="0"/>
                <a:cs typeface="Times New Roman" panose="02020603050405020304" pitchFamily="18" charset="0"/>
              </a:rPr>
              <a:t>kuRo</a:t>
            </a:r>
            <a:endParaRPr lang="en-US" sz="4267" b="1" dirty="0">
              <a:latin typeface="Times New Roman" panose="02020603050405020304" pitchFamily="18" charset="0"/>
              <a:cs typeface="Times New Roman" panose="02020603050405020304" pitchFamily="18" charset="0"/>
            </a:endParaRPr>
          </a:p>
          <a:p>
            <a:pPr algn="just"/>
            <a:r>
              <a:rPr lang="en-US" sz="4267" b="1" dirty="0">
                <a:latin typeface="Times New Roman" panose="02020603050405020304" pitchFamily="18" charset="0"/>
                <a:cs typeface="Times New Roman" panose="02020603050405020304" pitchFamily="18" charset="0"/>
              </a:rPr>
              <a:t>(c) Low boiling point/ </a:t>
            </a:r>
            <a:r>
              <a:rPr lang="en-US" sz="4267" b="1" dirty="0" err="1">
                <a:latin typeface="Kruti Dev 010" pitchFamily="2" charset="0"/>
                <a:cs typeface="Times New Roman" panose="02020603050405020304" pitchFamily="18" charset="0"/>
              </a:rPr>
              <a:t>fuEu</a:t>
            </a:r>
            <a:r>
              <a:rPr lang="en-US" sz="4267" b="1" dirty="0">
                <a:latin typeface="Kruti Dev 010" pitchFamily="2" charset="0"/>
                <a:cs typeface="Times New Roman" panose="02020603050405020304" pitchFamily="18" charset="0"/>
              </a:rPr>
              <a:t> </a:t>
            </a:r>
            <a:r>
              <a:rPr lang="en-US" sz="4267" b="1" dirty="0" err="1">
                <a:latin typeface="Kruti Dev 010" pitchFamily="2" charset="0"/>
                <a:cs typeface="Times New Roman" panose="02020603050405020304" pitchFamily="18" charset="0"/>
              </a:rPr>
              <a:t>Dokukad</a:t>
            </a:r>
            <a:endParaRPr lang="en-US" sz="4267" b="1" dirty="0">
              <a:latin typeface="Kruti Dev 010" pitchFamily="2" charset="0"/>
              <a:cs typeface="Times New Roman" panose="02020603050405020304" pitchFamily="18" charset="0"/>
            </a:endParaRPr>
          </a:p>
          <a:p>
            <a:pPr algn="just"/>
            <a:r>
              <a:rPr lang="en-US" sz="4267" b="1" dirty="0">
                <a:latin typeface="Times New Roman" panose="02020603050405020304" pitchFamily="18" charset="0"/>
                <a:cs typeface="Times New Roman" panose="02020603050405020304" pitchFamily="18" charset="0"/>
              </a:rPr>
              <a:t>(d) easy availability / </a:t>
            </a:r>
            <a:r>
              <a:rPr lang="en-US" sz="4267" b="1" dirty="0" err="1">
                <a:latin typeface="Kruti Dev 010" pitchFamily="2" charset="0"/>
                <a:cs typeface="Times New Roman" panose="02020603050405020304" pitchFamily="18" charset="0"/>
              </a:rPr>
              <a:t>vklkuh</a:t>
            </a:r>
            <a:r>
              <a:rPr lang="en-US" sz="4267" b="1" dirty="0">
                <a:latin typeface="Kruti Dev 010" pitchFamily="2" charset="0"/>
                <a:cs typeface="Times New Roman" panose="02020603050405020304" pitchFamily="18" charset="0"/>
              </a:rPr>
              <a:t> </a:t>
            </a:r>
            <a:r>
              <a:rPr lang="en-US" sz="4267" b="1" dirty="0" err="1">
                <a:latin typeface="Kruti Dev 010" pitchFamily="2" charset="0"/>
                <a:cs typeface="Times New Roman" panose="02020603050405020304" pitchFamily="18" charset="0"/>
              </a:rPr>
              <a:t>ls</a:t>
            </a:r>
            <a:r>
              <a:rPr lang="en-US" sz="4267" b="1" dirty="0">
                <a:latin typeface="Kruti Dev 010" pitchFamily="2" charset="0"/>
                <a:cs typeface="Times New Roman" panose="02020603050405020304" pitchFamily="18" charset="0"/>
              </a:rPr>
              <a:t> </a:t>
            </a:r>
            <a:r>
              <a:rPr lang="en-US" sz="4267" b="1" dirty="0" err="1">
                <a:latin typeface="Kruti Dev 010" pitchFamily="2" charset="0"/>
                <a:cs typeface="Times New Roman" panose="02020603050405020304" pitchFamily="18" charset="0"/>
              </a:rPr>
              <a:t>miyC</a:t>
            </a:r>
            <a:r>
              <a:rPr lang="en-US" sz="4267" b="1" dirty="0">
                <a:latin typeface="Kruti Dev 010" pitchFamily="2" charset="0"/>
                <a:cs typeface="Times New Roman" panose="02020603050405020304" pitchFamily="18" charset="0"/>
              </a:rPr>
              <a:t>/</a:t>
            </a:r>
            <a:r>
              <a:rPr lang="en-US" sz="4267" b="1" dirty="0" err="1">
                <a:latin typeface="Kruti Dev 010" pitchFamily="2" charset="0"/>
                <a:cs typeface="Times New Roman" panose="02020603050405020304" pitchFamily="18" charset="0"/>
              </a:rPr>
              <a:t>krk</a:t>
            </a:r>
            <a:r>
              <a:rPr lang="en-US" sz="4267" b="1" dirty="0">
                <a:latin typeface="Kruti Dev 010" pitchFamily="2" charset="0"/>
                <a:cs typeface="Times New Roman" panose="02020603050405020304" pitchFamily="18" charset="0"/>
              </a:rPr>
              <a:t> </a:t>
            </a:r>
          </a:p>
        </p:txBody>
      </p:sp>
    </p:spTree>
    <p:extLst>
      <p:ext uri="{BB962C8B-B14F-4D97-AF65-F5344CB8AC3E}">
        <p14:creationId xmlns:p14="http://schemas.microsoft.com/office/powerpoint/2010/main" val="4028492903"/>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495802" y="1004703"/>
                <a:ext cx="11405320" cy="3653564"/>
              </a:xfrm>
              <a:prstGeom prst="rect">
                <a:avLst/>
              </a:prstGeom>
              <a:noFill/>
            </p:spPr>
            <p:txBody>
              <a:bodyPr wrap="square" rtlCol="0">
                <a:spAutoFit/>
              </a:bodyPr>
              <a:lstStyle/>
              <a:p>
                <a14:m>
                  <m:oMath xmlns:m="http://schemas.openxmlformats.org/officeDocument/2006/math">
                    <m:sSup>
                      <m:sSupPr>
                        <m:ctrlPr>
                          <a:rPr lang="en-US" sz="3800" b="1" i="1">
                            <a:solidFill>
                              <a:schemeClr val="tx1"/>
                            </a:solidFill>
                            <a:latin typeface="Cambria Math" panose="02040503050406030204" pitchFamily="18" charset="0"/>
                            <a:cs typeface="Times New Roman" panose="02020603050405020304" pitchFamily="18" charset="0"/>
                          </a:rPr>
                        </m:ctrlPr>
                      </m:sSupPr>
                      <m:e>
                        <m:r>
                          <a:rPr lang="en-US" sz="3800" b="1">
                            <a:solidFill>
                              <a:schemeClr val="tx1"/>
                            </a:solidFill>
                            <a:latin typeface="Cambria Math"/>
                            <a:cs typeface="Times New Roman" panose="02020603050405020304" pitchFamily="18" charset="0"/>
                          </a:rPr>
                          <m:t>𝟎</m:t>
                        </m:r>
                      </m:e>
                      <m:sup>
                        <m:r>
                          <a:rPr lang="en-US" sz="3800" b="1">
                            <a:solidFill>
                              <a:schemeClr val="tx1"/>
                            </a:solidFill>
                            <a:latin typeface="Cambria Math"/>
                            <a:cs typeface="Times New Roman" panose="02020603050405020304" pitchFamily="18" charset="0"/>
                          </a:rPr>
                          <m:t>𝟎</m:t>
                        </m:r>
                      </m:sup>
                    </m:sSup>
                    <m:r>
                      <a:rPr lang="en-US" sz="3800" b="1">
                        <a:solidFill>
                          <a:schemeClr val="tx1"/>
                        </a:solidFill>
                        <a:latin typeface="Cambria Math"/>
                        <a:cs typeface="Times New Roman" panose="02020603050405020304" pitchFamily="18" charset="0"/>
                      </a:rPr>
                      <m:t>𝐂</m:t>
                    </m:r>
                    <m:r>
                      <a:rPr lang="en-US" sz="3800" b="1">
                        <a:solidFill>
                          <a:schemeClr val="tx1"/>
                        </a:solidFill>
                        <a:latin typeface="Cambria Math"/>
                        <a:cs typeface="Times New Roman" panose="02020603050405020304" pitchFamily="18" charset="0"/>
                      </a:rPr>
                      <m:t> </m:t>
                    </m:r>
                  </m:oMath>
                </a14:m>
                <a:r>
                  <a:rPr lang="en-US" sz="3800" b="1" dirty="0" err="1">
                    <a:solidFill>
                      <a:schemeClr val="tx1"/>
                    </a:solidFill>
                    <a:latin typeface="Kruti Dev 010" pitchFamily="2" charset="0"/>
                    <a:cs typeface="Times New Roman" panose="02020603050405020304" pitchFamily="18" charset="0"/>
                  </a:rPr>
                  <a:t>ij</a:t>
                </a:r>
                <a:r>
                  <a:rPr lang="en-US" sz="3800" b="1" dirty="0">
                    <a:solidFill>
                      <a:schemeClr val="tx1"/>
                    </a:solidFill>
                    <a:latin typeface="Kruti Dev 010" pitchFamily="2" charset="0"/>
                    <a:cs typeface="Times New Roman" panose="02020603050405020304" pitchFamily="18" charset="0"/>
                  </a:rPr>
                  <a:t> 5 </a:t>
                </a:r>
                <a:r>
                  <a:rPr lang="en-US" sz="3800" b="1" dirty="0" err="1">
                    <a:solidFill>
                      <a:schemeClr val="tx1"/>
                    </a:solidFill>
                    <a:latin typeface="Kruti Dev 010" pitchFamily="2" charset="0"/>
                    <a:cs typeface="Times New Roman" panose="02020603050405020304" pitchFamily="18" charset="0"/>
                  </a:rPr>
                  <a:t>xzke</a:t>
                </a:r>
                <a:r>
                  <a:rPr lang="en-US" sz="3800" b="1" dirty="0">
                    <a:solidFill>
                      <a:schemeClr val="tx1"/>
                    </a:solidFill>
                    <a:latin typeface="Kruti Dev 010" pitchFamily="2" charset="0"/>
                    <a:cs typeface="Times New Roman" panose="02020603050405020304" pitchFamily="18" charset="0"/>
                  </a:rPr>
                  <a:t> </a:t>
                </a:r>
                <a:r>
                  <a:rPr lang="en-US" sz="3800" b="1" dirty="0" err="1">
                    <a:solidFill>
                      <a:schemeClr val="tx1"/>
                    </a:solidFill>
                    <a:latin typeface="Kruti Dev 010" pitchFamily="2" charset="0"/>
                    <a:cs typeface="Times New Roman" panose="02020603050405020304" pitchFamily="18" charset="0"/>
                  </a:rPr>
                  <a:t>cQZ</a:t>
                </a:r>
                <a:r>
                  <a:rPr lang="en-US" sz="3800" b="1" dirty="0">
                    <a:solidFill>
                      <a:schemeClr val="tx1"/>
                    </a:solidFill>
                    <a:latin typeface="Kruti Dev 010" pitchFamily="2" charset="0"/>
                    <a:cs typeface="Times New Roman" panose="02020603050405020304" pitchFamily="18" charset="0"/>
                  </a:rPr>
                  <a:t> </a:t>
                </a:r>
                <a:r>
                  <a:rPr lang="en-US" sz="3800" b="1" dirty="0" err="1">
                    <a:solidFill>
                      <a:schemeClr val="tx1"/>
                    </a:solidFill>
                    <a:latin typeface="Kruti Dev 010" pitchFamily="2" charset="0"/>
                    <a:cs typeface="Times New Roman" panose="02020603050405020304" pitchFamily="18" charset="0"/>
                  </a:rPr>
                  <a:t>vkSj</a:t>
                </a:r>
                <a:r>
                  <a:rPr lang="en-US" sz="3800" b="1" dirty="0">
                    <a:solidFill>
                      <a:schemeClr val="tx1"/>
                    </a:solidFill>
                    <a:latin typeface="Kruti Dev 010" pitchFamily="2" charset="0"/>
                    <a:cs typeface="Times New Roman" panose="02020603050405020304" pitchFamily="18" charset="0"/>
                  </a:rPr>
                  <a:t> </a:t>
                </a:r>
                <a14:m>
                  <m:oMath xmlns:m="http://schemas.openxmlformats.org/officeDocument/2006/math">
                    <m:r>
                      <a:rPr lang="en-US" sz="3800" b="1">
                        <a:solidFill>
                          <a:schemeClr val="tx1"/>
                        </a:solidFill>
                        <a:latin typeface="Cambria Math"/>
                        <a:cs typeface="Times New Roman" panose="02020603050405020304" pitchFamily="18" charset="0"/>
                      </a:rPr>
                      <m:t>𝟒</m:t>
                    </m:r>
                    <m:sSup>
                      <m:sSupPr>
                        <m:ctrlPr>
                          <a:rPr lang="en-US" sz="3800" b="1" i="1">
                            <a:solidFill>
                              <a:schemeClr val="tx1"/>
                            </a:solidFill>
                            <a:latin typeface="Cambria Math" panose="02040503050406030204" pitchFamily="18" charset="0"/>
                            <a:cs typeface="Times New Roman" panose="02020603050405020304" pitchFamily="18" charset="0"/>
                          </a:rPr>
                        </m:ctrlPr>
                      </m:sSupPr>
                      <m:e>
                        <m:r>
                          <a:rPr lang="en-US" sz="3800" b="1">
                            <a:solidFill>
                              <a:schemeClr val="tx1"/>
                            </a:solidFill>
                            <a:latin typeface="Cambria Math"/>
                            <a:cs typeface="Times New Roman" panose="02020603050405020304" pitchFamily="18" charset="0"/>
                          </a:rPr>
                          <m:t>𝟓</m:t>
                        </m:r>
                      </m:e>
                      <m:sup>
                        <m:r>
                          <a:rPr lang="en-US" sz="3800" b="1">
                            <a:solidFill>
                              <a:schemeClr val="tx1"/>
                            </a:solidFill>
                            <a:latin typeface="Cambria Math"/>
                            <a:cs typeface="Times New Roman" panose="02020603050405020304" pitchFamily="18" charset="0"/>
                          </a:rPr>
                          <m:t>𝟎</m:t>
                        </m:r>
                      </m:sup>
                    </m:sSup>
                    <m:r>
                      <a:rPr lang="en-US" sz="3800" b="1">
                        <a:solidFill>
                          <a:schemeClr val="tx1"/>
                        </a:solidFill>
                        <a:latin typeface="Cambria Math"/>
                        <a:cs typeface="Times New Roman" panose="02020603050405020304" pitchFamily="18" charset="0"/>
                      </a:rPr>
                      <m:t>𝐂</m:t>
                    </m:r>
                  </m:oMath>
                </a14:m>
                <a:r>
                  <a:rPr lang="en-US" sz="3800" b="1" dirty="0">
                    <a:solidFill>
                      <a:schemeClr val="tx1"/>
                    </a:solidFill>
                    <a:latin typeface="Kruti Dev 010" pitchFamily="2" charset="0"/>
                    <a:cs typeface="Times New Roman" panose="02020603050405020304" pitchFamily="18" charset="0"/>
                  </a:rPr>
                  <a:t> </a:t>
                </a:r>
                <a:r>
                  <a:rPr lang="en-US" sz="3800" b="1" dirty="0" err="1">
                    <a:solidFill>
                      <a:schemeClr val="tx1"/>
                    </a:solidFill>
                    <a:latin typeface="Kruti Dev 010" pitchFamily="2" charset="0"/>
                    <a:cs typeface="Times New Roman" panose="02020603050405020304" pitchFamily="18" charset="0"/>
                  </a:rPr>
                  <a:t>ij</a:t>
                </a:r>
                <a:r>
                  <a:rPr lang="en-US" sz="3800" b="1" dirty="0">
                    <a:solidFill>
                      <a:schemeClr val="tx1"/>
                    </a:solidFill>
                    <a:latin typeface="Kruti Dev 010" pitchFamily="2" charset="0"/>
                    <a:cs typeface="Times New Roman" panose="02020603050405020304" pitchFamily="18" charset="0"/>
                  </a:rPr>
                  <a:t> 20 </a:t>
                </a:r>
                <a:r>
                  <a:rPr lang="en-US" sz="3800" b="1" dirty="0" err="1">
                    <a:solidFill>
                      <a:schemeClr val="tx1"/>
                    </a:solidFill>
                    <a:latin typeface="Kruti Dev 010" pitchFamily="2" charset="0"/>
                    <a:cs typeface="Times New Roman" panose="02020603050405020304" pitchFamily="18" charset="0"/>
                  </a:rPr>
                  <a:t>xzke</a:t>
                </a:r>
                <a:r>
                  <a:rPr lang="en-US" sz="3800" b="1" dirty="0">
                    <a:solidFill>
                      <a:schemeClr val="tx1"/>
                    </a:solidFill>
                    <a:latin typeface="Kruti Dev 010" pitchFamily="2" charset="0"/>
                    <a:cs typeface="Times New Roman" panose="02020603050405020304" pitchFamily="18" charset="0"/>
                  </a:rPr>
                  <a:t> </a:t>
                </a:r>
                <a:r>
                  <a:rPr lang="en-US" sz="3800" b="1" dirty="0" err="1">
                    <a:solidFill>
                      <a:schemeClr val="tx1"/>
                    </a:solidFill>
                    <a:latin typeface="Kruti Dev 010" pitchFamily="2" charset="0"/>
                    <a:cs typeface="Times New Roman" panose="02020603050405020304" pitchFamily="18" charset="0"/>
                  </a:rPr>
                  <a:t>ty</a:t>
                </a:r>
                <a:r>
                  <a:rPr lang="en-US" sz="3800" b="1" dirty="0">
                    <a:solidFill>
                      <a:schemeClr val="tx1"/>
                    </a:solidFill>
                    <a:latin typeface="Kruti Dev 010" pitchFamily="2" charset="0"/>
                    <a:cs typeface="Times New Roman" panose="02020603050405020304" pitchFamily="18" charset="0"/>
                  </a:rPr>
                  <a:t> </a:t>
                </a:r>
                <a:r>
                  <a:rPr lang="en-US" sz="3800" b="1" dirty="0" err="1">
                    <a:solidFill>
                      <a:schemeClr val="tx1"/>
                    </a:solidFill>
                    <a:latin typeface="Kruti Dev 010" pitchFamily="2" charset="0"/>
                    <a:cs typeface="Times New Roman" panose="02020603050405020304" pitchFamily="18" charset="0"/>
                  </a:rPr>
                  <a:t>dks</a:t>
                </a:r>
                <a:r>
                  <a:rPr lang="en-US" sz="3800" b="1" dirty="0">
                    <a:solidFill>
                      <a:schemeClr val="tx1"/>
                    </a:solidFill>
                    <a:latin typeface="Kruti Dev 010" pitchFamily="2" charset="0"/>
                    <a:cs typeface="Times New Roman" panose="02020603050405020304" pitchFamily="18" charset="0"/>
                  </a:rPr>
                  <a:t> </a:t>
                </a:r>
                <a:r>
                  <a:rPr lang="en-US" sz="3800" b="1" dirty="0" err="1">
                    <a:solidFill>
                      <a:schemeClr val="tx1"/>
                    </a:solidFill>
                    <a:latin typeface="Kruti Dev 010" pitchFamily="2" charset="0"/>
                    <a:cs typeface="Times New Roman" panose="02020603050405020304" pitchFamily="18" charset="0"/>
                  </a:rPr>
                  <a:t>fefJr</a:t>
                </a:r>
                <a:r>
                  <a:rPr lang="en-US" sz="3800" b="1" dirty="0">
                    <a:solidFill>
                      <a:schemeClr val="tx1"/>
                    </a:solidFill>
                    <a:latin typeface="Kruti Dev 010" pitchFamily="2" charset="0"/>
                    <a:cs typeface="Times New Roman" panose="02020603050405020304" pitchFamily="18" charset="0"/>
                  </a:rPr>
                  <a:t> </a:t>
                </a:r>
                <a:r>
                  <a:rPr lang="en-US" sz="3800" b="1" dirty="0" err="1">
                    <a:solidFill>
                      <a:schemeClr val="tx1"/>
                    </a:solidFill>
                    <a:latin typeface="Kruti Dev 010" pitchFamily="2" charset="0"/>
                    <a:cs typeface="Times New Roman" panose="02020603050405020304" pitchFamily="18" charset="0"/>
                  </a:rPr>
                  <a:t>fd;k</a:t>
                </a:r>
                <a:r>
                  <a:rPr lang="en-US" sz="3800" b="1" dirty="0">
                    <a:solidFill>
                      <a:schemeClr val="tx1"/>
                    </a:solidFill>
                    <a:latin typeface="Kruti Dev 010" pitchFamily="2" charset="0"/>
                    <a:cs typeface="Times New Roman" panose="02020603050405020304" pitchFamily="18" charset="0"/>
                  </a:rPr>
                  <a:t> </a:t>
                </a:r>
                <a:r>
                  <a:rPr lang="en-US" sz="3800" b="1" dirty="0" err="1">
                    <a:solidFill>
                      <a:schemeClr val="tx1"/>
                    </a:solidFill>
                    <a:latin typeface="Kruti Dev 010" pitchFamily="2" charset="0"/>
                    <a:cs typeface="Times New Roman" panose="02020603050405020304" pitchFamily="18" charset="0"/>
                  </a:rPr>
                  <a:t>tkrk</a:t>
                </a:r>
                <a:r>
                  <a:rPr lang="en-US" sz="3800" b="1" dirty="0">
                    <a:solidFill>
                      <a:schemeClr val="tx1"/>
                    </a:solidFill>
                    <a:latin typeface="Kruti Dev 010" pitchFamily="2" charset="0"/>
                    <a:cs typeface="Times New Roman" panose="02020603050405020304" pitchFamily="18" charset="0"/>
                  </a:rPr>
                  <a:t> </a:t>
                </a:r>
                <a:r>
                  <a:rPr lang="en-US" sz="3800" b="1" dirty="0" err="1">
                    <a:solidFill>
                      <a:schemeClr val="tx1"/>
                    </a:solidFill>
                    <a:latin typeface="Kruti Dev 010" pitchFamily="2" charset="0"/>
                    <a:cs typeface="Times New Roman" panose="02020603050405020304" pitchFamily="18" charset="0"/>
                  </a:rPr>
                  <a:t>gSA</a:t>
                </a:r>
                <a:r>
                  <a:rPr lang="en-US" sz="3800" b="1" dirty="0">
                    <a:solidFill>
                      <a:schemeClr val="tx1"/>
                    </a:solidFill>
                    <a:latin typeface="Kruti Dev 010" pitchFamily="2" charset="0"/>
                    <a:cs typeface="Times New Roman" panose="02020603050405020304" pitchFamily="18" charset="0"/>
                  </a:rPr>
                  <a:t> </a:t>
                </a:r>
                <a:r>
                  <a:rPr lang="en-US" sz="3800" b="1" dirty="0" err="1">
                    <a:solidFill>
                      <a:schemeClr val="tx1"/>
                    </a:solidFill>
                    <a:latin typeface="Kruti Dev 010" pitchFamily="2" charset="0"/>
                    <a:cs typeface="Times New Roman" panose="02020603050405020304" pitchFamily="18" charset="0"/>
                  </a:rPr>
                  <a:t>feJ.k</a:t>
                </a:r>
                <a:r>
                  <a:rPr lang="en-US" sz="3800" b="1" dirty="0">
                    <a:solidFill>
                      <a:schemeClr val="tx1"/>
                    </a:solidFill>
                    <a:latin typeface="Kruti Dev 010" pitchFamily="2" charset="0"/>
                    <a:cs typeface="Times New Roman" panose="02020603050405020304" pitchFamily="18" charset="0"/>
                  </a:rPr>
                  <a:t> </a:t>
                </a:r>
                <a:r>
                  <a:rPr lang="en-US" sz="3800" b="1" dirty="0" err="1">
                    <a:solidFill>
                      <a:schemeClr val="tx1"/>
                    </a:solidFill>
                    <a:latin typeface="Kruti Dev 010" pitchFamily="2" charset="0"/>
                    <a:cs typeface="Times New Roman" panose="02020603050405020304" pitchFamily="18" charset="0"/>
                  </a:rPr>
                  <a:t>dk</a:t>
                </a:r>
                <a:r>
                  <a:rPr lang="en-US" sz="3800" b="1" dirty="0">
                    <a:solidFill>
                      <a:schemeClr val="tx1"/>
                    </a:solidFill>
                    <a:latin typeface="Kruti Dev 010" pitchFamily="2" charset="0"/>
                    <a:cs typeface="Times New Roman" panose="02020603050405020304" pitchFamily="18" charset="0"/>
                  </a:rPr>
                  <a:t> </a:t>
                </a:r>
                <a:r>
                  <a:rPr lang="en-US" sz="3800" b="1" dirty="0" err="1">
                    <a:solidFill>
                      <a:schemeClr val="tx1"/>
                    </a:solidFill>
                    <a:latin typeface="Kruti Dev 010" pitchFamily="2" charset="0"/>
                    <a:cs typeface="Times New Roman" panose="02020603050405020304" pitchFamily="18" charset="0"/>
                  </a:rPr>
                  <a:t>rkieku</a:t>
                </a:r>
                <a:r>
                  <a:rPr lang="en-US" sz="3800" b="1" dirty="0">
                    <a:solidFill>
                      <a:schemeClr val="tx1"/>
                    </a:solidFill>
                    <a:latin typeface="Kruti Dev 010" pitchFamily="2" charset="0"/>
                    <a:cs typeface="Times New Roman" panose="02020603050405020304" pitchFamily="18" charset="0"/>
                  </a:rPr>
                  <a:t> </a:t>
                </a:r>
                <a:r>
                  <a:rPr lang="en-US" sz="3800" b="1" dirty="0" err="1">
                    <a:solidFill>
                      <a:schemeClr val="tx1"/>
                    </a:solidFill>
                    <a:latin typeface="Kruti Dev 010" pitchFamily="2" charset="0"/>
                    <a:cs typeface="Times New Roman" panose="02020603050405020304" pitchFamily="18" charset="0"/>
                  </a:rPr>
                  <a:t>gksxkA</a:t>
                </a:r>
                <a:r>
                  <a:rPr lang="en-US" sz="3800" b="1" dirty="0">
                    <a:solidFill>
                      <a:schemeClr val="tx1"/>
                    </a:solidFill>
                    <a:latin typeface="Kruti Dev 010" pitchFamily="2" charset="0"/>
                    <a:cs typeface="Times New Roman" panose="02020603050405020304" pitchFamily="18" charset="0"/>
                  </a:rPr>
                  <a:t> </a:t>
                </a:r>
              </a:p>
              <a:p>
                <a:r>
                  <a:rPr lang="en-US" sz="3800" b="1" dirty="0">
                    <a:solidFill>
                      <a:schemeClr val="tx1"/>
                    </a:solidFill>
                    <a:latin typeface="Times New Roman" panose="02020603050405020304" pitchFamily="18" charset="0"/>
                    <a:cs typeface="Times New Roman" panose="02020603050405020304" pitchFamily="18" charset="0"/>
                  </a:rPr>
                  <a:t>At </a:t>
                </a:r>
                <a14:m>
                  <m:oMath xmlns:m="http://schemas.openxmlformats.org/officeDocument/2006/math">
                    <m:sSup>
                      <m:sSupPr>
                        <m:ctrlPr>
                          <a:rPr lang="en-US" sz="3800" b="1" i="1">
                            <a:solidFill>
                              <a:schemeClr val="tx1"/>
                            </a:solidFill>
                            <a:latin typeface="Cambria Math" panose="02040503050406030204" pitchFamily="18" charset="0"/>
                            <a:cs typeface="Times New Roman" panose="02020603050405020304" pitchFamily="18" charset="0"/>
                          </a:rPr>
                        </m:ctrlPr>
                      </m:sSupPr>
                      <m:e>
                        <m:r>
                          <a:rPr lang="en-US" sz="3800" b="1">
                            <a:solidFill>
                              <a:schemeClr val="tx1"/>
                            </a:solidFill>
                            <a:latin typeface="Cambria Math"/>
                            <a:cs typeface="Times New Roman" panose="02020603050405020304" pitchFamily="18" charset="0"/>
                          </a:rPr>
                          <m:t>𝟎</m:t>
                        </m:r>
                      </m:e>
                      <m:sup>
                        <m:r>
                          <a:rPr lang="en-US" sz="3800" b="1">
                            <a:solidFill>
                              <a:schemeClr val="tx1"/>
                            </a:solidFill>
                            <a:latin typeface="Cambria Math"/>
                            <a:cs typeface="Times New Roman" panose="02020603050405020304" pitchFamily="18" charset="0"/>
                          </a:rPr>
                          <m:t>𝟎</m:t>
                        </m:r>
                      </m:sup>
                    </m:sSup>
                    <m:r>
                      <a:rPr lang="en-US" sz="3800" b="1">
                        <a:solidFill>
                          <a:schemeClr val="tx1"/>
                        </a:solidFill>
                        <a:latin typeface="Cambria Math"/>
                        <a:cs typeface="Times New Roman" panose="02020603050405020304" pitchFamily="18" charset="0"/>
                      </a:rPr>
                      <m:t>𝐂</m:t>
                    </m:r>
                  </m:oMath>
                </a14:m>
                <a:r>
                  <a:rPr lang="en-IN" sz="3800" b="1" dirty="0">
                    <a:solidFill>
                      <a:schemeClr val="tx1"/>
                    </a:solidFill>
                    <a:latin typeface="Times New Roman" panose="02020603050405020304" pitchFamily="18" charset="0"/>
                    <a:cs typeface="Times New Roman" panose="02020603050405020304" pitchFamily="18" charset="0"/>
                  </a:rPr>
                  <a:t> 5 kg of ice and at </a:t>
                </a:r>
                <a14:m>
                  <m:oMath xmlns:m="http://schemas.openxmlformats.org/officeDocument/2006/math">
                    <m:r>
                      <a:rPr lang="en-US" sz="3800" b="1">
                        <a:solidFill>
                          <a:schemeClr val="tx1"/>
                        </a:solidFill>
                        <a:latin typeface="Cambria Math"/>
                        <a:cs typeface="Times New Roman" panose="02020603050405020304" pitchFamily="18" charset="0"/>
                      </a:rPr>
                      <m:t>𝟒</m:t>
                    </m:r>
                    <m:sSup>
                      <m:sSupPr>
                        <m:ctrlPr>
                          <a:rPr lang="en-US" sz="3800" b="1" i="1">
                            <a:solidFill>
                              <a:schemeClr val="tx1"/>
                            </a:solidFill>
                            <a:latin typeface="Cambria Math" panose="02040503050406030204" pitchFamily="18" charset="0"/>
                            <a:cs typeface="Times New Roman" panose="02020603050405020304" pitchFamily="18" charset="0"/>
                          </a:rPr>
                        </m:ctrlPr>
                      </m:sSupPr>
                      <m:e>
                        <m:r>
                          <a:rPr lang="en-US" sz="3800" b="1">
                            <a:solidFill>
                              <a:schemeClr val="tx1"/>
                            </a:solidFill>
                            <a:latin typeface="Cambria Math"/>
                            <a:cs typeface="Times New Roman" panose="02020603050405020304" pitchFamily="18" charset="0"/>
                          </a:rPr>
                          <m:t>𝟓</m:t>
                        </m:r>
                      </m:e>
                      <m:sup>
                        <m:r>
                          <a:rPr lang="en-US" sz="3800" b="1">
                            <a:solidFill>
                              <a:schemeClr val="tx1"/>
                            </a:solidFill>
                            <a:latin typeface="Cambria Math"/>
                            <a:cs typeface="Times New Roman" panose="02020603050405020304" pitchFamily="18" charset="0"/>
                          </a:rPr>
                          <m:t>𝟎</m:t>
                        </m:r>
                      </m:sup>
                    </m:sSup>
                    <m:r>
                      <a:rPr lang="en-US" sz="3800" b="1">
                        <a:solidFill>
                          <a:schemeClr val="tx1"/>
                        </a:solidFill>
                        <a:latin typeface="Cambria Math"/>
                        <a:cs typeface="Times New Roman" panose="02020603050405020304" pitchFamily="18" charset="0"/>
                      </a:rPr>
                      <m:t>𝐂</m:t>
                    </m:r>
                  </m:oMath>
                </a14:m>
                <a:r>
                  <a:rPr lang="en-IN" sz="3800" b="1" dirty="0">
                    <a:solidFill>
                      <a:schemeClr val="tx1"/>
                    </a:solidFill>
                    <a:latin typeface="Times New Roman" panose="02020603050405020304" pitchFamily="18" charset="0"/>
                    <a:cs typeface="Times New Roman" panose="02020603050405020304" pitchFamily="18" charset="0"/>
                  </a:rPr>
                  <a:t> 20 g of water are mixed . The temperature of the mixture will be (</a:t>
                </a:r>
              </a:p>
              <a:p>
                <a:pPr marL="685783" indent="-685783">
                  <a:buFontTx/>
                  <a:buAutoNum type="alphaLcParenBoth"/>
                </a:pPr>
                <a14:m>
                  <m:oMath xmlns:m="http://schemas.openxmlformats.org/officeDocument/2006/math">
                    <m:r>
                      <a:rPr lang="en-US" sz="3800" b="1">
                        <a:solidFill>
                          <a:schemeClr val="tx1"/>
                        </a:solidFill>
                        <a:latin typeface="Cambria Math"/>
                        <a:cs typeface="Times New Roman" panose="02020603050405020304" pitchFamily="18" charset="0"/>
                      </a:rPr>
                      <m:t>𝟏</m:t>
                    </m:r>
                    <m:sSup>
                      <m:sSupPr>
                        <m:ctrlPr>
                          <a:rPr lang="en-US" sz="3800" b="1" i="1">
                            <a:solidFill>
                              <a:schemeClr val="tx1"/>
                            </a:solidFill>
                            <a:latin typeface="Cambria Math" panose="02040503050406030204" pitchFamily="18" charset="0"/>
                            <a:cs typeface="Times New Roman" panose="02020603050405020304" pitchFamily="18" charset="0"/>
                          </a:rPr>
                        </m:ctrlPr>
                      </m:sSupPr>
                      <m:e>
                        <m:r>
                          <a:rPr lang="en-US" sz="3800" b="1">
                            <a:solidFill>
                              <a:schemeClr val="tx1"/>
                            </a:solidFill>
                            <a:latin typeface="Cambria Math"/>
                            <a:cs typeface="Times New Roman" panose="02020603050405020304" pitchFamily="18" charset="0"/>
                          </a:rPr>
                          <m:t>𝟎</m:t>
                        </m:r>
                      </m:e>
                      <m:sup>
                        <m:r>
                          <a:rPr lang="en-US" sz="3800" b="1">
                            <a:solidFill>
                              <a:schemeClr val="tx1"/>
                            </a:solidFill>
                            <a:latin typeface="Cambria Math"/>
                            <a:cs typeface="Times New Roman" panose="02020603050405020304" pitchFamily="18" charset="0"/>
                          </a:rPr>
                          <m:t>°</m:t>
                        </m:r>
                      </m:sup>
                    </m:sSup>
                  </m:oMath>
                </a14:m>
                <a:r>
                  <a:rPr lang="en-US" sz="3800" b="1" dirty="0">
                    <a:solidFill>
                      <a:schemeClr val="tx1"/>
                    </a:solidFill>
                    <a:latin typeface="Times New Roman" panose="02020603050405020304" pitchFamily="18" charset="0"/>
                    <a:cs typeface="Times New Roman" panose="02020603050405020304" pitchFamily="18" charset="0"/>
                  </a:rPr>
                  <a:t>C			(b) 2</a:t>
                </a:r>
                <a14:m>
                  <m:oMath xmlns:m="http://schemas.openxmlformats.org/officeDocument/2006/math">
                    <m:sSup>
                      <m:sSupPr>
                        <m:ctrlPr>
                          <a:rPr lang="en-US" sz="3800" b="1" i="1">
                            <a:solidFill>
                              <a:schemeClr val="tx1"/>
                            </a:solidFill>
                            <a:latin typeface="Cambria Math" panose="02040503050406030204" pitchFamily="18" charset="0"/>
                            <a:cs typeface="Times New Roman" panose="02020603050405020304" pitchFamily="18" charset="0"/>
                          </a:rPr>
                        </m:ctrlPr>
                      </m:sSupPr>
                      <m:e>
                        <m:r>
                          <a:rPr lang="en-US" sz="3800" b="1">
                            <a:solidFill>
                              <a:schemeClr val="tx1"/>
                            </a:solidFill>
                            <a:latin typeface="Cambria Math"/>
                            <a:cs typeface="Times New Roman" panose="02020603050405020304" pitchFamily="18" charset="0"/>
                          </a:rPr>
                          <m:t>𝟎</m:t>
                        </m:r>
                      </m:e>
                      <m:sup>
                        <m:r>
                          <a:rPr lang="en-US" sz="3800" b="1">
                            <a:solidFill>
                              <a:schemeClr val="tx1"/>
                            </a:solidFill>
                            <a:latin typeface="Cambria Math"/>
                            <a:cs typeface="Times New Roman" panose="02020603050405020304" pitchFamily="18" charset="0"/>
                          </a:rPr>
                          <m:t>°</m:t>
                        </m:r>
                      </m:sup>
                    </m:sSup>
                  </m:oMath>
                </a14:m>
                <a:r>
                  <a:rPr lang="en-US" sz="3800" b="1" dirty="0">
                    <a:solidFill>
                      <a:schemeClr val="tx1"/>
                    </a:solidFill>
                    <a:latin typeface="Times New Roman" panose="02020603050405020304" pitchFamily="18" charset="0"/>
                    <a:cs typeface="Times New Roman" panose="02020603050405020304" pitchFamily="18" charset="0"/>
                  </a:rPr>
                  <a:t>C</a:t>
                </a:r>
              </a:p>
              <a:p>
                <a:r>
                  <a:rPr lang="en-US" sz="3800" b="1" dirty="0">
                    <a:solidFill>
                      <a:schemeClr val="tx1"/>
                    </a:solidFill>
                    <a:latin typeface="Times New Roman" panose="02020603050405020304" pitchFamily="18" charset="0"/>
                    <a:cs typeface="Times New Roman" panose="02020603050405020304" pitchFamily="18" charset="0"/>
                  </a:rPr>
                  <a:t>(c)3</a:t>
                </a:r>
                <a14:m>
                  <m:oMath xmlns:m="http://schemas.openxmlformats.org/officeDocument/2006/math">
                    <m:sSup>
                      <m:sSupPr>
                        <m:ctrlPr>
                          <a:rPr lang="en-US" sz="3800" b="1" i="1">
                            <a:solidFill>
                              <a:schemeClr val="tx1"/>
                            </a:solidFill>
                            <a:latin typeface="Cambria Math" panose="02040503050406030204" pitchFamily="18" charset="0"/>
                            <a:cs typeface="Times New Roman" panose="02020603050405020304" pitchFamily="18" charset="0"/>
                          </a:rPr>
                        </m:ctrlPr>
                      </m:sSupPr>
                      <m:e>
                        <m:r>
                          <a:rPr lang="en-US" sz="3800" b="1">
                            <a:solidFill>
                              <a:schemeClr val="tx1"/>
                            </a:solidFill>
                            <a:latin typeface="Cambria Math"/>
                            <a:cs typeface="Times New Roman" panose="02020603050405020304" pitchFamily="18" charset="0"/>
                          </a:rPr>
                          <m:t>𝟎</m:t>
                        </m:r>
                      </m:e>
                      <m:sup>
                        <m:r>
                          <a:rPr lang="en-US" sz="3800" b="1">
                            <a:solidFill>
                              <a:schemeClr val="tx1"/>
                            </a:solidFill>
                            <a:latin typeface="Cambria Math"/>
                            <a:cs typeface="Times New Roman" panose="02020603050405020304" pitchFamily="18" charset="0"/>
                          </a:rPr>
                          <m:t>°</m:t>
                        </m:r>
                      </m:sup>
                    </m:sSup>
                  </m:oMath>
                </a14:m>
                <a:r>
                  <a:rPr lang="en-US" sz="3800" b="1" dirty="0">
                    <a:solidFill>
                      <a:schemeClr val="tx1"/>
                    </a:solidFill>
                    <a:latin typeface="Times New Roman" panose="02020603050405020304" pitchFamily="18" charset="0"/>
                    <a:cs typeface="Times New Roman" panose="02020603050405020304" pitchFamily="18" charset="0"/>
                  </a:rPr>
                  <a:t>C			(d) 4</a:t>
                </a:r>
                <a14:m>
                  <m:oMath xmlns:m="http://schemas.openxmlformats.org/officeDocument/2006/math">
                    <m:sSup>
                      <m:sSupPr>
                        <m:ctrlPr>
                          <a:rPr lang="en-US" sz="3800" b="1" i="1">
                            <a:solidFill>
                              <a:schemeClr val="tx1"/>
                            </a:solidFill>
                            <a:latin typeface="Cambria Math" panose="02040503050406030204" pitchFamily="18" charset="0"/>
                            <a:cs typeface="Times New Roman" panose="02020603050405020304" pitchFamily="18" charset="0"/>
                          </a:rPr>
                        </m:ctrlPr>
                      </m:sSupPr>
                      <m:e>
                        <m:r>
                          <a:rPr lang="en-US" sz="3800" b="1">
                            <a:solidFill>
                              <a:schemeClr val="tx1"/>
                            </a:solidFill>
                            <a:latin typeface="Cambria Math"/>
                            <a:cs typeface="Times New Roman" panose="02020603050405020304" pitchFamily="18" charset="0"/>
                          </a:rPr>
                          <m:t>𝟎</m:t>
                        </m:r>
                      </m:e>
                      <m:sup>
                        <m:r>
                          <a:rPr lang="en-US" sz="3800" b="1">
                            <a:solidFill>
                              <a:schemeClr val="tx1"/>
                            </a:solidFill>
                            <a:latin typeface="Cambria Math"/>
                            <a:cs typeface="Times New Roman" panose="02020603050405020304" pitchFamily="18" charset="0"/>
                          </a:rPr>
                          <m:t>°</m:t>
                        </m:r>
                      </m:sup>
                    </m:sSup>
                  </m:oMath>
                </a14:m>
                <a:r>
                  <a:rPr lang="en-US" sz="3800" b="1" dirty="0">
                    <a:solidFill>
                      <a:schemeClr val="tx1"/>
                    </a:solidFill>
                    <a:latin typeface="Times New Roman" panose="02020603050405020304" pitchFamily="18" charset="0"/>
                    <a:cs typeface="Times New Roman" panose="02020603050405020304" pitchFamily="18" charset="0"/>
                  </a:rPr>
                  <a:t>C</a:t>
                </a:r>
              </a:p>
            </p:txBody>
          </p:sp>
        </mc:Choice>
        <mc:Fallback xmlns="">
          <p:sp>
            <p:nvSpPr>
              <p:cNvPr id="7" name="TextBox 6"/>
              <p:cNvSpPr txBox="1">
                <a:spLocks noRot="1" noChangeAspect="1" noMove="1" noResize="1" noEditPoints="1" noAdjustHandles="1" noChangeArrowheads="1" noChangeShapeType="1" noTextEdit="1"/>
              </p:cNvSpPr>
              <p:nvPr/>
            </p:nvSpPr>
            <p:spPr>
              <a:xfrm>
                <a:off x="495802" y="1004703"/>
                <a:ext cx="11405320" cy="3653564"/>
              </a:xfrm>
              <a:prstGeom prst="rect">
                <a:avLst/>
              </a:prstGeom>
              <a:blipFill>
                <a:blip r:embed="rId2"/>
                <a:stretch>
                  <a:fillRect l="-1764" t="-2170" r="-2672" b="-5843"/>
                </a:stretch>
              </a:blipFill>
            </p:spPr>
            <p:txBody>
              <a:bodyPr/>
              <a:lstStyle/>
              <a:p>
                <a:r>
                  <a:rPr lang="en-US">
                    <a:noFill/>
                  </a:rPr>
                  <a:t> </a:t>
                </a:r>
              </a:p>
            </p:txBody>
          </p:sp>
        </mc:Fallback>
      </mc:AlternateContent>
    </p:spTree>
    <p:extLst>
      <p:ext uri="{BB962C8B-B14F-4D97-AF65-F5344CB8AC3E}">
        <p14:creationId xmlns:p14="http://schemas.microsoft.com/office/powerpoint/2010/main" val="3826058453"/>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527381" y="794842"/>
            <a:ext cx="11405320" cy="5016758"/>
          </a:xfrm>
          <a:prstGeom prst="rect">
            <a:avLst/>
          </a:prstGeom>
          <a:noFill/>
        </p:spPr>
        <p:txBody>
          <a:bodyPr wrap="square" rtlCol="0">
            <a:spAutoFit/>
          </a:bodyPr>
          <a:lstStyle/>
          <a:p>
            <a:r>
              <a:rPr lang="en-US" sz="4000" b="1" dirty="0" err="1">
                <a:latin typeface="Kruti Dev 010" pitchFamily="2" charset="0"/>
                <a:cs typeface="Times New Roman" panose="02020603050405020304" pitchFamily="18" charset="0"/>
              </a:rPr>
              <a:t>fo|qr</a:t>
            </a:r>
            <a:r>
              <a:rPr lang="en-US" sz="4000" b="1" dirty="0">
                <a:latin typeface="Kruti Dev 010" pitchFamily="2" charset="0"/>
                <a:cs typeface="Times New Roman" panose="02020603050405020304" pitchFamily="18" charset="0"/>
              </a:rPr>
              <a:t> ;a=</a:t>
            </a:r>
            <a:r>
              <a:rPr lang="en-US" sz="4000" b="1" dirty="0" err="1">
                <a:latin typeface="Kruti Dev 010" pitchFamily="2" charset="0"/>
                <a:cs typeface="Times New Roman" panose="02020603050405020304" pitchFamily="18" charset="0"/>
              </a:rPr>
              <a:t>ks</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esa</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csdsykbV</a:t>
            </a:r>
            <a:r>
              <a:rPr lang="en-US" sz="4000" b="1" dirty="0">
                <a:latin typeface="Kruti Dev 010" pitchFamily="2" charset="0"/>
                <a:cs typeface="Times New Roman" panose="02020603050405020304" pitchFamily="18" charset="0"/>
              </a:rPr>
              <a:t> dk </a:t>
            </a:r>
            <a:r>
              <a:rPr lang="en-US" sz="4000" b="1" dirty="0" err="1">
                <a:latin typeface="Kruti Dev 010" pitchFamily="2" charset="0"/>
                <a:cs typeface="Times New Roman" panose="02020603050405020304" pitchFamily="18" charset="0"/>
              </a:rPr>
              <a:t>iz;ksx</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fd;k</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tkrk</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gS</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D;ksafd</a:t>
            </a:r>
            <a:r>
              <a:rPr lang="en-US" sz="4000" b="1" dirty="0">
                <a:latin typeface="Kruti Dev 010" pitchFamily="2" charset="0"/>
                <a:cs typeface="Times New Roman" panose="02020603050405020304" pitchFamily="18" charset="0"/>
              </a:rPr>
              <a:t> ;g </a:t>
            </a:r>
          </a:p>
          <a:p>
            <a:r>
              <a:rPr lang="en-US" sz="4000" b="1" dirty="0">
                <a:latin typeface="Times New Roman" panose="02020603050405020304" pitchFamily="18" charset="0"/>
                <a:cs typeface="Times New Roman" panose="02020603050405020304" pitchFamily="18" charset="0"/>
              </a:rPr>
              <a:t>Bakelite is used in electrical equipment because it </a:t>
            </a:r>
            <a:endParaRPr lang="en-IN" sz="4000" b="1" dirty="0">
              <a:latin typeface="Times New Roman" panose="02020603050405020304" pitchFamily="18" charset="0"/>
              <a:cs typeface="Times New Roman" panose="02020603050405020304" pitchFamily="18" charset="0"/>
            </a:endParaRPr>
          </a:p>
          <a:p>
            <a:pPr algn="just"/>
            <a:r>
              <a:rPr lang="en-US" sz="4000" b="1" dirty="0">
                <a:latin typeface="Times New Roman" panose="02020603050405020304" pitchFamily="18" charset="0"/>
                <a:cs typeface="Times New Roman" panose="02020603050405020304" pitchFamily="18" charset="0"/>
              </a:rPr>
              <a:t>(a) is thermoplastic/ </a:t>
            </a:r>
            <a:r>
              <a:rPr lang="en-US" sz="4000" b="1" dirty="0" err="1">
                <a:latin typeface="Kruti Dev 010" pitchFamily="2" charset="0"/>
                <a:cs typeface="Times New Roman" panose="02020603050405020304" pitchFamily="18" charset="0"/>
              </a:rPr>
              <a:t>FkekZsIykfLVd</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gSA</a:t>
            </a:r>
            <a:endParaRPr lang="en-US" sz="4000" b="1" dirty="0">
              <a:latin typeface="Kruti Dev 010" pitchFamily="2" charset="0"/>
              <a:cs typeface="Times New Roman" panose="02020603050405020304" pitchFamily="18" charset="0"/>
            </a:endParaRPr>
          </a:p>
          <a:p>
            <a:pPr algn="just"/>
            <a:r>
              <a:rPr lang="en-US" sz="4000" b="1" dirty="0">
                <a:latin typeface="Times New Roman" panose="02020603050405020304" pitchFamily="18" charset="0"/>
                <a:cs typeface="Times New Roman" panose="02020603050405020304" pitchFamily="18" charset="0"/>
              </a:rPr>
              <a:t>(b) is a good conductor of heat/ </a:t>
            </a:r>
            <a:r>
              <a:rPr lang="en-US" sz="4000" b="1" dirty="0" err="1">
                <a:latin typeface="Kruti Dev 010" pitchFamily="2" charset="0"/>
                <a:cs typeface="Times New Roman" panose="02020603050405020304" pitchFamily="18" charset="0"/>
              </a:rPr>
              <a:t>Å’ek</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dk</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lqpkyd</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gS</a:t>
            </a:r>
            <a:endParaRPr lang="en-US" sz="4000" b="1" dirty="0">
              <a:latin typeface="Kruti Dev 010" pitchFamily="2" charset="0"/>
              <a:cs typeface="Times New Roman" panose="02020603050405020304" pitchFamily="18" charset="0"/>
            </a:endParaRPr>
          </a:p>
          <a:p>
            <a:pPr algn="just"/>
            <a:r>
              <a:rPr lang="en-US" sz="4000" b="1" dirty="0">
                <a:latin typeface="Times New Roman" panose="02020603050405020304" pitchFamily="18" charset="0"/>
                <a:cs typeface="Times New Roman" panose="02020603050405020304" pitchFamily="18" charset="0"/>
              </a:rPr>
              <a:t>(c) is a good conductor of electricity / </a:t>
            </a:r>
          </a:p>
          <a:p>
            <a:pPr algn="just"/>
            <a:r>
              <a:rPr lang="en-US" sz="4000" b="1" dirty="0" err="1">
                <a:latin typeface="Kruti Dev 010" pitchFamily="2" charset="0"/>
                <a:cs typeface="Times New Roman" panose="02020603050405020304" pitchFamily="18" charset="0"/>
              </a:rPr>
              <a:t>fo|qr</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dk</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lqpkyd</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gSA</a:t>
            </a:r>
            <a:endParaRPr lang="en-US" sz="4000" b="1" dirty="0">
              <a:latin typeface="Kruti Dev 010" pitchFamily="2" charset="0"/>
              <a:cs typeface="Times New Roman" panose="02020603050405020304" pitchFamily="18" charset="0"/>
            </a:endParaRPr>
          </a:p>
          <a:p>
            <a:pPr algn="just"/>
            <a:r>
              <a:rPr lang="en-US" sz="4000" b="1" dirty="0">
                <a:latin typeface="Times New Roman" panose="02020603050405020304" pitchFamily="18" charset="0"/>
                <a:cs typeface="Times New Roman" panose="02020603050405020304" pitchFamily="18" charset="0"/>
              </a:rPr>
              <a:t>(d) is a poor conductor of electricity /</a:t>
            </a:r>
          </a:p>
          <a:p>
            <a:pPr algn="just"/>
            <a:r>
              <a:rPr lang="en-US" sz="4000" b="1" dirty="0">
                <a:latin typeface="Times New Roman" panose="02020603050405020304" pitchFamily="18" charset="0"/>
                <a:cs typeface="Times New Roman" panose="02020603050405020304" pitchFamily="18" charset="0"/>
              </a:rPr>
              <a:t> </a:t>
            </a:r>
            <a:r>
              <a:rPr lang="en-US" sz="4000" b="1" dirty="0" err="1">
                <a:latin typeface="Kruti Dev 010" pitchFamily="2" charset="0"/>
                <a:cs typeface="Times New Roman" panose="02020603050405020304" pitchFamily="18" charset="0"/>
              </a:rPr>
              <a:t>fo|qr</a:t>
            </a:r>
            <a:r>
              <a:rPr lang="en-US" sz="4000" b="1" dirty="0">
                <a:latin typeface="Kruti Dev 010" pitchFamily="2" charset="0"/>
                <a:cs typeface="Times New Roman" panose="02020603050405020304" pitchFamily="18" charset="0"/>
              </a:rPr>
              <a:t> dk </a:t>
            </a:r>
            <a:r>
              <a:rPr lang="en-US" sz="4000" b="1" dirty="0" err="1">
                <a:latin typeface="Kruti Dev 010" pitchFamily="2" charset="0"/>
                <a:cs typeface="Times New Roman" panose="02020603050405020304" pitchFamily="18" charset="0"/>
              </a:rPr>
              <a:t>dqpkyd</a:t>
            </a:r>
            <a:r>
              <a:rPr lang="en-US" sz="4000" b="1" dirty="0">
                <a:latin typeface="Kruti Dev 010" pitchFamily="2" charset="0"/>
                <a:cs typeface="Times New Roman" panose="02020603050405020304" pitchFamily="18" charset="0"/>
              </a:rPr>
              <a:t> </a:t>
            </a:r>
            <a:r>
              <a:rPr lang="en-US" sz="4000" b="1" dirty="0" err="1">
                <a:latin typeface="Kruti Dev 010" pitchFamily="2" charset="0"/>
                <a:cs typeface="Times New Roman" panose="02020603050405020304" pitchFamily="18" charset="0"/>
              </a:rPr>
              <a:t>gSA</a:t>
            </a:r>
            <a:endParaRPr lang="en-US" sz="4000"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458063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87F22E4-CC35-C8DE-7807-0CB80684738A}"/>
                  </a:ext>
                </a:extLst>
              </p:cNvPr>
              <p:cNvSpPr txBox="1"/>
              <p:nvPr/>
            </p:nvSpPr>
            <p:spPr>
              <a:xfrm>
                <a:off x="1190846" y="629585"/>
                <a:ext cx="9356651" cy="3676648"/>
              </a:xfrm>
              <a:prstGeom prst="rect">
                <a:avLst/>
              </a:prstGeom>
              <a:noFill/>
            </p:spPr>
            <p:txBody>
              <a:bodyPr wrap="square">
                <a:spAutoFit/>
              </a:bodyPr>
              <a:lstStyle/>
              <a:p>
                <a:r>
                  <a:rPr lang="en-US" sz="2600" b="1" dirty="0">
                    <a:latin typeface="Bookman Old Style" panose="02050604050505020204" pitchFamily="18" charset="0"/>
                  </a:rPr>
                  <a:t>The dimension of </a:t>
                </a:r>
                <a14:m>
                  <m:oMath xmlns:m="http://schemas.openxmlformats.org/officeDocument/2006/math">
                    <m:f>
                      <m:fPr>
                        <m:ctrlPr>
                          <a:rPr lang="el-GR" sz="2600" b="1" i="1" u="none" strike="noStrike" baseline="0" smtClean="0">
                            <a:solidFill>
                              <a:srgbClr val="836967"/>
                            </a:solidFill>
                            <a:latin typeface="Cambria Math" panose="02040503050406030204" pitchFamily="18" charset="0"/>
                          </a:rPr>
                        </m:ctrlPr>
                      </m:fPr>
                      <m:num>
                        <m:r>
                          <a:rPr lang="el-GR" sz="2600" b="1" i="0" u="none" strike="noStrike" baseline="0" smtClean="0">
                            <a:latin typeface="Cambria Math" panose="02040503050406030204" pitchFamily="18" charset="0"/>
                          </a:rPr>
                          <m:t>1</m:t>
                        </m:r>
                      </m:num>
                      <m:den>
                        <m:r>
                          <a:rPr lang="el-GR" sz="2600" b="1" i="0" u="none" strike="noStrike" baseline="0" smtClean="0">
                            <a:latin typeface="Cambria Math" panose="02040503050406030204" pitchFamily="18" charset="0"/>
                          </a:rPr>
                          <m:t>2</m:t>
                        </m:r>
                      </m:den>
                    </m:f>
                  </m:oMath>
                </a14:m>
                <a:r>
                  <a:rPr lang="el-GR" sz="2600" b="1" i="0" u="none" strike="noStrike" baseline="0" dirty="0">
                    <a:latin typeface="Bookman Old Style" panose="02050604050505020204" pitchFamily="18" charset="0"/>
                  </a:rPr>
                  <a:t>ε</a:t>
                </a:r>
                <a:r>
                  <a:rPr lang="en-US" sz="2600" b="1" i="0" u="none" strike="noStrike" baseline="-25000" dirty="0">
                    <a:latin typeface="Bookman Old Style" panose="02050604050505020204" pitchFamily="18" charset="0"/>
                  </a:rPr>
                  <a:t>0</a:t>
                </a:r>
                <a:r>
                  <a:rPr lang="en-US" sz="2600" b="1" i="0" u="none" strike="noStrike" baseline="0" dirty="0">
                    <a:latin typeface="Bookman Old Style" panose="02050604050505020204" pitchFamily="18" charset="0"/>
                  </a:rPr>
                  <a:t>E</a:t>
                </a:r>
                <a:r>
                  <a:rPr lang="en-US" sz="2600" b="1" i="0" u="none" strike="noStrike" baseline="30000" dirty="0">
                    <a:latin typeface="Bookman Old Style" panose="02050604050505020204" pitchFamily="18" charset="0"/>
                  </a:rPr>
                  <a:t>2 </a:t>
                </a:r>
                <a:r>
                  <a:rPr lang="en-US" sz="2600" b="1" i="0" u="none" strike="noStrike" baseline="0" dirty="0">
                    <a:latin typeface="Bookman Old Style" panose="02050604050505020204" pitchFamily="18" charset="0"/>
                  </a:rPr>
                  <a:t>(e</a:t>
                </a:r>
                <a:r>
                  <a:rPr lang="en-US" sz="2600" b="1" i="0" u="none" strike="noStrike" baseline="-25000" dirty="0">
                    <a:latin typeface="Bookman Old Style" panose="02050604050505020204" pitchFamily="18" charset="0"/>
                  </a:rPr>
                  <a:t>0 </a:t>
                </a:r>
                <a:r>
                  <a:rPr lang="en-US" sz="2600" b="1" i="0" u="none" strike="noStrike" baseline="0" dirty="0">
                    <a:latin typeface="Bookman Old Style" panose="02050604050505020204" pitchFamily="18" charset="0"/>
                  </a:rPr>
                  <a:t>: permittivity of free space; E : electric field) is :</a:t>
                </a:r>
              </a:p>
              <a:p>
                <a14:m>
                  <m:oMath xmlns:m="http://schemas.openxmlformats.org/officeDocument/2006/math">
                    <m:f>
                      <m:fPr>
                        <m:ctrlPr>
                          <a:rPr lang="el-GR" sz="2600" b="1" i="1" u="none" strike="noStrike" baseline="0" smtClean="0">
                            <a:solidFill>
                              <a:srgbClr val="836967"/>
                            </a:solidFill>
                            <a:latin typeface="Cambria Math" panose="02040503050406030204" pitchFamily="18" charset="0"/>
                          </a:rPr>
                        </m:ctrlPr>
                      </m:fPr>
                      <m:num>
                        <m:r>
                          <a:rPr lang="el-GR" sz="2600" b="1" i="0" u="none" strike="noStrike" baseline="0" smtClean="0">
                            <a:latin typeface="Cambria Math" panose="02040503050406030204" pitchFamily="18" charset="0"/>
                          </a:rPr>
                          <m:t>1</m:t>
                        </m:r>
                      </m:num>
                      <m:den>
                        <m:r>
                          <a:rPr lang="el-GR" sz="2600" b="1" i="0" u="none" strike="noStrike" baseline="0" smtClean="0">
                            <a:latin typeface="Cambria Math" panose="02040503050406030204" pitchFamily="18" charset="0"/>
                          </a:rPr>
                          <m:t>2</m:t>
                        </m:r>
                      </m:den>
                    </m:f>
                  </m:oMath>
                </a14:m>
                <a:r>
                  <a:rPr lang="el-GR" sz="2600" b="1" i="0" u="none" strike="noStrike" baseline="0" dirty="0">
                    <a:latin typeface="Bookman Old Style" panose="02050604050505020204" pitchFamily="18" charset="0"/>
                  </a:rPr>
                  <a:t>ε</a:t>
                </a:r>
                <a:r>
                  <a:rPr lang="en-US" sz="2600" b="1" i="0" u="none" strike="noStrike" baseline="-25000" dirty="0">
                    <a:latin typeface="Bookman Old Style" panose="02050604050505020204" pitchFamily="18" charset="0"/>
                  </a:rPr>
                  <a:t>0</a:t>
                </a:r>
                <a:r>
                  <a:rPr lang="en-US" sz="2600" b="1" i="0" u="none" strike="noStrike" baseline="0" dirty="0">
                    <a:latin typeface="Bookman Old Style" panose="02050604050505020204" pitchFamily="18" charset="0"/>
                  </a:rPr>
                  <a:t>E</a:t>
                </a:r>
                <a:r>
                  <a:rPr lang="en-US" sz="2600" b="1" i="0" u="none" strike="noStrike" baseline="30000" dirty="0">
                    <a:latin typeface="Bookman Old Style" panose="02050604050505020204" pitchFamily="18" charset="0"/>
                  </a:rPr>
                  <a:t>2 </a:t>
                </a:r>
                <a:r>
                  <a:rPr lang="hi-IN" sz="2600" b="1" dirty="0">
                    <a:latin typeface="Bookman Old Style" panose="02050604050505020204" pitchFamily="18" charset="0"/>
                  </a:rPr>
                  <a:t>का आयाम (</a:t>
                </a:r>
                <a:r>
                  <a:rPr lang="el-GR" sz="2600" b="1" dirty="0">
                    <a:latin typeface="Bookman Old Style" panose="02050604050505020204" pitchFamily="18" charset="0"/>
                  </a:rPr>
                  <a:t>ε</a:t>
                </a:r>
                <a:r>
                  <a:rPr lang="en-US" sz="2600" b="1" baseline="-25000" dirty="0">
                    <a:latin typeface="Bookman Old Style" panose="02050604050505020204" pitchFamily="18" charset="0"/>
                  </a:rPr>
                  <a:t>0</a:t>
                </a:r>
                <a:r>
                  <a:rPr lang="en-US" sz="2600" b="1" baseline="30000" dirty="0">
                    <a:latin typeface="Bookman Old Style" panose="02050604050505020204" pitchFamily="18" charset="0"/>
                  </a:rPr>
                  <a:t> </a:t>
                </a:r>
                <a:r>
                  <a:rPr lang="en-US" sz="2600" b="1" dirty="0">
                    <a:latin typeface="Bookman Old Style" panose="02050604050505020204" pitchFamily="18" charset="0"/>
                  </a:rPr>
                  <a:t>: </a:t>
                </a:r>
                <a:r>
                  <a:rPr lang="hi-IN" sz="2600" b="1" dirty="0">
                    <a:latin typeface="Bookman Old Style" panose="02050604050505020204" pitchFamily="18" charset="0"/>
                  </a:rPr>
                  <a:t>मुक्त स्थान की पारगम्यता; </a:t>
                </a:r>
                <a:r>
                  <a:rPr lang="en-US" sz="2600" b="1" dirty="0">
                    <a:latin typeface="Bookman Old Style" panose="02050604050505020204" pitchFamily="18" charset="0"/>
                  </a:rPr>
                  <a:t>E : </a:t>
                </a:r>
                <a:r>
                  <a:rPr lang="hi-IN" sz="2600" b="1" dirty="0">
                    <a:latin typeface="Bookman Old Style" panose="02050604050505020204" pitchFamily="18" charset="0"/>
                  </a:rPr>
                  <a:t>विद्युत क्षेत्र) क्या है? </a:t>
                </a:r>
                <a:endParaRPr lang="en-US" sz="2600" b="1" i="0" u="none" strike="noStrike" baseline="0" dirty="0">
                  <a:latin typeface="Bookman Old Style" panose="02050604050505020204" pitchFamily="18" charset="0"/>
                </a:endParaRPr>
              </a:p>
              <a:p>
                <a:r>
                  <a:rPr lang="fr-FR" sz="2600" b="1" i="0" u="none" strike="noStrike" baseline="0" dirty="0">
                    <a:solidFill>
                      <a:srgbClr val="FFFF00"/>
                    </a:solidFill>
                    <a:latin typeface="Bookman Old Style" panose="02050604050505020204" pitchFamily="18" charset="0"/>
                  </a:rPr>
                  <a:t>(a)	[MLT</a:t>
                </a:r>
                <a:r>
                  <a:rPr lang="fr-FR" sz="2600" b="1" i="0" u="none" strike="noStrike" baseline="30000" dirty="0">
                    <a:solidFill>
                      <a:srgbClr val="FFFF00"/>
                    </a:solidFill>
                    <a:latin typeface="Bookman Old Style" panose="02050604050505020204" pitchFamily="18" charset="0"/>
                  </a:rPr>
                  <a:t>–1</a:t>
                </a:r>
                <a:r>
                  <a:rPr lang="fr-FR" sz="2600" b="1" i="0" u="none" strike="noStrike" baseline="0" dirty="0">
                    <a:solidFill>
                      <a:srgbClr val="FFFF00"/>
                    </a:solidFill>
                    <a:latin typeface="Bookman Old Style" panose="02050604050505020204" pitchFamily="18" charset="0"/>
                  </a:rPr>
                  <a:t>]		</a:t>
                </a:r>
              </a:p>
              <a:p>
                <a:r>
                  <a:rPr lang="fr-FR" sz="2600" b="1" i="0" u="none" strike="noStrike" baseline="0" dirty="0">
                    <a:solidFill>
                      <a:srgbClr val="FFFF00"/>
                    </a:solidFill>
                    <a:latin typeface="Bookman Old Style" panose="02050604050505020204" pitchFamily="18" charset="0"/>
                  </a:rPr>
                  <a:t>(b) [ML</a:t>
                </a:r>
                <a:r>
                  <a:rPr lang="fr-FR" sz="2600" b="1" i="0" u="none" strike="noStrike" baseline="30000" dirty="0">
                    <a:solidFill>
                      <a:srgbClr val="FFFF00"/>
                    </a:solidFill>
                    <a:latin typeface="Bookman Old Style" panose="02050604050505020204" pitchFamily="18" charset="0"/>
                  </a:rPr>
                  <a:t>2</a:t>
                </a:r>
                <a:r>
                  <a:rPr lang="fr-FR" sz="2600" b="1" i="0" u="none" strike="noStrike" baseline="0" dirty="0">
                    <a:solidFill>
                      <a:srgbClr val="FFFF00"/>
                    </a:solidFill>
                    <a:latin typeface="Bookman Old Style" panose="02050604050505020204" pitchFamily="18" charset="0"/>
                  </a:rPr>
                  <a:t>T</a:t>
                </a:r>
                <a:r>
                  <a:rPr lang="fr-FR" sz="2600" b="1" i="0" u="none" strike="noStrike" baseline="30000" dirty="0">
                    <a:solidFill>
                      <a:srgbClr val="FFFF00"/>
                    </a:solidFill>
                    <a:latin typeface="Bookman Old Style" panose="02050604050505020204" pitchFamily="18" charset="0"/>
                  </a:rPr>
                  <a:t>–2</a:t>
                </a:r>
                <a:r>
                  <a:rPr lang="fr-FR" sz="2600" b="1" i="0" u="none" strike="noStrike" baseline="0" dirty="0">
                    <a:solidFill>
                      <a:srgbClr val="FFFF00"/>
                    </a:solidFill>
                    <a:latin typeface="Bookman Old Style" panose="02050604050505020204" pitchFamily="18" charset="0"/>
                  </a:rPr>
                  <a:t>]</a:t>
                </a:r>
              </a:p>
              <a:p>
                <a:pPr marL="514350" indent="-514350">
                  <a:buAutoNum type="alphaLcParenBoth" startAt="3"/>
                </a:pPr>
                <a:r>
                  <a:rPr lang="en-US" sz="2600" b="1" i="0" u="none" strike="noStrike" baseline="0" dirty="0">
                    <a:solidFill>
                      <a:srgbClr val="FFFF00"/>
                    </a:solidFill>
                    <a:latin typeface="Bookman Old Style" panose="02050604050505020204" pitchFamily="18" charset="0"/>
                  </a:rPr>
                  <a:t>[ML</a:t>
                </a:r>
                <a:r>
                  <a:rPr lang="en-US" sz="2600" b="1" i="0" u="none" strike="noStrike" baseline="30000" dirty="0">
                    <a:solidFill>
                      <a:srgbClr val="FFFF00"/>
                    </a:solidFill>
                    <a:latin typeface="Bookman Old Style" panose="02050604050505020204" pitchFamily="18" charset="0"/>
                  </a:rPr>
                  <a:t>–1</a:t>
                </a:r>
                <a:r>
                  <a:rPr lang="en-US" sz="2600" b="1" i="0" u="none" strike="noStrike" baseline="0" dirty="0">
                    <a:solidFill>
                      <a:srgbClr val="FFFF00"/>
                    </a:solidFill>
                    <a:latin typeface="Bookman Old Style" panose="02050604050505020204" pitchFamily="18" charset="0"/>
                  </a:rPr>
                  <a:t>T</a:t>
                </a:r>
                <a:r>
                  <a:rPr lang="en-US" sz="2600" b="1" i="0" u="none" strike="noStrike" baseline="30000" dirty="0">
                    <a:solidFill>
                      <a:srgbClr val="FFFF00"/>
                    </a:solidFill>
                    <a:latin typeface="Bookman Old Style" panose="02050604050505020204" pitchFamily="18" charset="0"/>
                  </a:rPr>
                  <a:t>–2</a:t>
                </a:r>
                <a:r>
                  <a:rPr lang="en-US" sz="2600" b="1" i="0" u="none" strike="noStrike" baseline="0" dirty="0">
                    <a:solidFill>
                      <a:srgbClr val="FFFF00"/>
                    </a:solidFill>
                    <a:latin typeface="Bookman Old Style" panose="02050604050505020204" pitchFamily="18" charset="0"/>
                  </a:rPr>
                  <a:t>]	</a:t>
                </a:r>
              </a:p>
              <a:p>
                <a:r>
                  <a:rPr lang="en-US" sz="2600" b="1" i="0" u="none" strike="noStrike" baseline="0" dirty="0">
                    <a:solidFill>
                      <a:srgbClr val="FFFF00"/>
                    </a:solidFill>
                    <a:latin typeface="Bookman Old Style" panose="02050604050505020204" pitchFamily="18" charset="0"/>
                  </a:rPr>
                  <a:t>(d) [ML</a:t>
                </a:r>
                <a:r>
                  <a:rPr lang="en-US" sz="2600" b="1" i="0" u="none" strike="noStrike" baseline="30000" dirty="0">
                    <a:solidFill>
                      <a:srgbClr val="FFFF00"/>
                    </a:solidFill>
                    <a:latin typeface="Bookman Old Style" panose="02050604050505020204" pitchFamily="18" charset="0"/>
                  </a:rPr>
                  <a:t>2</a:t>
                </a:r>
                <a:r>
                  <a:rPr lang="en-US" sz="2600" b="1" i="0" u="none" strike="noStrike" baseline="0" dirty="0">
                    <a:solidFill>
                      <a:srgbClr val="FFFF00"/>
                    </a:solidFill>
                    <a:latin typeface="Bookman Old Style" panose="02050604050505020204" pitchFamily="18" charset="0"/>
                  </a:rPr>
                  <a:t>T</a:t>
                </a:r>
                <a:r>
                  <a:rPr lang="en-US" sz="2600" b="1" i="0" u="none" strike="noStrike" baseline="30000" dirty="0">
                    <a:solidFill>
                      <a:srgbClr val="FFFF00"/>
                    </a:solidFill>
                    <a:latin typeface="Bookman Old Style" panose="02050604050505020204" pitchFamily="18" charset="0"/>
                  </a:rPr>
                  <a:t>–1</a:t>
                </a:r>
                <a:r>
                  <a:rPr lang="en-US" sz="2600" b="1" i="0" u="none" strike="noStrike" baseline="0" dirty="0">
                    <a:solidFill>
                      <a:srgbClr val="FFFF00"/>
                    </a:solidFill>
                    <a:latin typeface="Bookman Old Style" panose="02050604050505020204" pitchFamily="18" charset="0"/>
                  </a:rPr>
                  <a:t>]</a:t>
                </a:r>
                <a:endParaRPr lang="en-US" sz="2600" b="1" dirty="0">
                  <a:solidFill>
                    <a:srgbClr val="FFFF00"/>
                  </a:solidFill>
                  <a:latin typeface="Bookman Old Style" panose="02050604050505020204" pitchFamily="18" charset="0"/>
                </a:endParaRPr>
              </a:p>
            </p:txBody>
          </p:sp>
        </mc:Choice>
        <mc:Fallback xmlns="">
          <p:sp>
            <p:nvSpPr>
              <p:cNvPr id="5" name="TextBox 4">
                <a:extLst>
                  <a:ext uri="{FF2B5EF4-FFF2-40B4-BE49-F238E27FC236}">
                    <a16:creationId xmlns:a16="http://schemas.microsoft.com/office/drawing/2014/main" id="{E87F22E4-CC35-C8DE-7807-0CB80684738A}"/>
                  </a:ext>
                </a:extLst>
              </p:cNvPr>
              <p:cNvSpPr txBox="1">
                <a:spLocks noRot="1" noChangeAspect="1" noMove="1" noResize="1" noEditPoints="1" noAdjustHandles="1" noChangeArrowheads="1" noChangeShapeType="1" noTextEdit="1"/>
              </p:cNvSpPr>
              <p:nvPr/>
            </p:nvSpPr>
            <p:spPr>
              <a:xfrm>
                <a:off x="1190846" y="629585"/>
                <a:ext cx="9356651" cy="3676648"/>
              </a:xfrm>
              <a:prstGeom prst="rect">
                <a:avLst/>
              </a:prstGeom>
              <a:blipFill>
                <a:blip r:embed="rId2"/>
                <a:stretch>
                  <a:fillRect l="-1173" b="-1824"/>
                </a:stretch>
              </a:blipFill>
            </p:spPr>
            <p:txBody>
              <a:bodyPr/>
              <a:lstStyle/>
              <a:p>
                <a:r>
                  <a:rPr lang="en-US">
                    <a:noFill/>
                  </a:rPr>
                  <a:t> </a:t>
                </a:r>
              </a:p>
            </p:txBody>
          </p:sp>
        </mc:Fallback>
      </mc:AlternateContent>
    </p:spTree>
    <p:extLst>
      <p:ext uri="{BB962C8B-B14F-4D97-AF65-F5344CB8AC3E}">
        <p14:creationId xmlns:p14="http://schemas.microsoft.com/office/powerpoint/2010/main" val="303798775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Tree>
    <p:extLst>
      <p:ext uri="{BB962C8B-B14F-4D97-AF65-F5344CB8AC3E}">
        <p14:creationId xmlns:p14="http://schemas.microsoft.com/office/powerpoint/2010/main" val="1350535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2A01CE-1F84-A66E-A235-433F11CB5A95}"/>
              </a:ext>
            </a:extLst>
          </p:cNvPr>
          <p:cNvSpPr/>
          <p:nvPr/>
        </p:nvSpPr>
        <p:spPr>
          <a:xfrm>
            <a:off x="10113363" y="134910"/>
            <a:ext cx="1933732" cy="494675"/>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Bookman Old Style" panose="02050604050505020204" pitchFamily="18" charset="0"/>
              </a:rPr>
              <a:t>PHYSICS</a:t>
            </a:r>
          </a:p>
        </p:txBody>
      </p:sp>
      <p:sp>
        <p:nvSpPr>
          <p:cNvPr id="5" name="TextBox 4">
            <a:extLst>
              <a:ext uri="{FF2B5EF4-FFF2-40B4-BE49-F238E27FC236}">
                <a16:creationId xmlns:a16="http://schemas.microsoft.com/office/drawing/2014/main" id="{28C72D23-D786-9628-1A36-D6F5E7AEAF63}"/>
              </a:ext>
            </a:extLst>
          </p:cNvPr>
          <p:cNvSpPr txBox="1"/>
          <p:nvPr/>
        </p:nvSpPr>
        <p:spPr>
          <a:xfrm>
            <a:off x="510363" y="134910"/>
            <a:ext cx="13992446" cy="6894195"/>
          </a:xfrm>
          <a:prstGeom prst="rect">
            <a:avLst/>
          </a:prstGeom>
          <a:noFill/>
        </p:spPr>
        <p:txBody>
          <a:bodyPr wrap="square">
            <a:spAutoFit/>
          </a:bodyPr>
          <a:lstStyle/>
          <a:p>
            <a:pPr algn="just"/>
            <a:r>
              <a:rPr lang="en-US" sz="2600" b="1" dirty="0">
                <a:solidFill>
                  <a:srgbClr val="FFFF00"/>
                </a:solidFill>
                <a:latin typeface="Bookman Old Style" panose="02050604050505020204" pitchFamily="18" charset="0"/>
              </a:rPr>
              <a:t>	Consider the following pairs of quantities :</a:t>
            </a:r>
            <a:endParaRPr lang="en-US" sz="2600" b="1" i="0" u="none" strike="noStrike" baseline="0" dirty="0">
              <a:solidFill>
                <a:srgbClr val="FFFF00"/>
              </a:solidFill>
              <a:latin typeface="Bookman Old Style" panose="02050604050505020204" pitchFamily="18" charset="0"/>
            </a:endParaRPr>
          </a:p>
          <a:p>
            <a:pPr algn="just"/>
            <a:r>
              <a:rPr lang="en-US" sz="2600" b="1" i="0" u="none" strike="noStrike" baseline="0" dirty="0">
                <a:solidFill>
                  <a:srgbClr val="FFFF00"/>
                </a:solidFill>
                <a:latin typeface="Bookman Old Style" panose="02050604050505020204" pitchFamily="18" charset="0"/>
              </a:rPr>
              <a:t>	1.	Young's modulus; pressure</a:t>
            </a:r>
          </a:p>
          <a:p>
            <a:pPr algn="just"/>
            <a:r>
              <a:rPr lang="en-US" sz="2600" b="1" i="0" u="none" strike="noStrike" baseline="0" dirty="0">
                <a:solidFill>
                  <a:srgbClr val="FFFF00"/>
                </a:solidFill>
                <a:latin typeface="Bookman Old Style" panose="02050604050505020204" pitchFamily="18" charset="0"/>
              </a:rPr>
              <a:t>	2.	Torque; energy</a:t>
            </a:r>
          </a:p>
          <a:p>
            <a:pPr algn="just"/>
            <a:r>
              <a:rPr lang="en-US" sz="2600" b="1" i="0" u="none" strike="noStrike" baseline="0" dirty="0">
                <a:solidFill>
                  <a:srgbClr val="FFFF00"/>
                </a:solidFill>
                <a:latin typeface="Bookman Old Style" panose="02050604050505020204" pitchFamily="18" charset="0"/>
              </a:rPr>
              <a:t>	3.	Linear momentum; </a:t>
            </a:r>
            <a:r>
              <a:rPr lang="en-US" sz="2600" b="1" dirty="0">
                <a:solidFill>
                  <a:srgbClr val="FFFF00"/>
                </a:solidFill>
                <a:latin typeface="Bookman Old Style" panose="02050604050505020204" pitchFamily="18" charset="0"/>
              </a:rPr>
              <a:t>power</a:t>
            </a:r>
            <a:endParaRPr lang="en-US" sz="2600" b="1" i="0" u="none" strike="noStrike" baseline="0" dirty="0">
              <a:solidFill>
                <a:srgbClr val="FFFF00"/>
              </a:solidFill>
              <a:latin typeface="Bookman Old Style" panose="02050604050505020204" pitchFamily="18" charset="0"/>
            </a:endParaRPr>
          </a:p>
          <a:p>
            <a:pPr algn="just"/>
            <a:r>
              <a:rPr lang="en-US" sz="2600" b="1" i="0" u="none" strike="noStrike" baseline="0" dirty="0">
                <a:solidFill>
                  <a:srgbClr val="FFFF00"/>
                </a:solidFill>
                <a:latin typeface="Bookman Old Style" panose="02050604050505020204" pitchFamily="18" charset="0"/>
              </a:rPr>
              <a:t>	4.	Solar day; light year</a:t>
            </a:r>
          </a:p>
          <a:p>
            <a:pPr algn="just"/>
            <a:r>
              <a:rPr lang="en-US" sz="2600" b="1" i="0" u="none" strike="noStrike" baseline="0" dirty="0">
                <a:solidFill>
                  <a:srgbClr val="FFFF00"/>
                </a:solidFill>
                <a:latin typeface="Bookman Old Style" panose="02050604050505020204" pitchFamily="18" charset="0"/>
              </a:rPr>
              <a:t>	In which cases are the dimensions, within a pair, same ?</a:t>
            </a:r>
          </a:p>
          <a:p>
            <a:pPr algn="just"/>
            <a:r>
              <a:rPr lang="en-US" sz="2600" b="1" i="0" u="none" strike="noStrike" baseline="0" dirty="0">
                <a:solidFill>
                  <a:srgbClr val="FFFF00"/>
                </a:solidFill>
                <a:latin typeface="Bookman Old Style" panose="02050604050505020204" pitchFamily="18" charset="0"/>
              </a:rPr>
              <a:t>	(a)	1 and 3		(b) 1 and 4</a:t>
            </a:r>
          </a:p>
          <a:p>
            <a:pPr algn="just"/>
            <a:r>
              <a:rPr lang="en-US" sz="2600" b="1" i="0" u="none" strike="noStrike" baseline="0" dirty="0">
                <a:solidFill>
                  <a:srgbClr val="FFFF00"/>
                </a:solidFill>
                <a:latin typeface="Bookman Old Style" panose="02050604050505020204" pitchFamily="18" charset="0"/>
              </a:rPr>
              <a:t>	(c)	1 and 2		(d) 2 and 4</a:t>
            </a:r>
          </a:p>
          <a:p>
            <a:pPr algn="just"/>
            <a:r>
              <a:rPr lang="hi-IN" sz="2600" b="1" dirty="0">
                <a:latin typeface="Bookman Old Style" panose="02050604050505020204" pitchFamily="18" charset="0"/>
              </a:rPr>
              <a:t>	निम्नलिखित मात्राओं के युग्मों पर विचार कीजिये:
	1. यंग मापांक; दाब
	2. </a:t>
            </a:r>
            <a:r>
              <a:rPr lang="en-US" sz="2600" b="1" i="0" u="none" strike="noStrike" baseline="0" dirty="0">
                <a:latin typeface="Bookman Old Style" panose="02050604050505020204" pitchFamily="18" charset="0"/>
              </a:rPr>
              <a:t>Torque</a:t>
            </a:r>
            <a:r>
              <a:rPr lang="hi-IN" sz="2600" b="1" dirty="0">
                <a:latin typeface="Bookman Old Style" panose="02050604050505020204" pitchFamily="18" charset="0"/>
              </a:rPr>
              <a:t>; शक्ति
	3. रैखिक गति; काम
	4. सौर दिन; प्रकाश वर्ष
	किन मामलों में आयाम, एक जोड़ी के भीतर, समान हैं?
	(</a:t>
            </a:r>
            <a:r>
              <a:rPr lang="en-US" sz="2600" b="1" dirty="0">
                <a:latin typeface="Bookman Old Style" panose="02050604050505020204" pitchFamily="18" charset="0"/>
              </a:rPr>
              <a:t>a) 1 </a:t>
            </a:r>
            <a:r>
              <a:rPr lang="hi-IN" sz="2600" b="1" dirty="0">
                <a:latin typeface="Bookman Old Style" panose="02050604050505020204" pitchFamily="18" charset="0"/>
              </a:rPr>
              <a:t>और 3 (</a:t>
            </a:r>
            <a:r>
              <a:rPr lang="en-US" sz="2600" b="1" dirty="0">
                <a:latin typeface="Bookman Old Style" panose="02050604050505020204" pitchFamily="18" charset="0"/>
              </a:rPr>
              <a:t>b) 1 </a:t>
            </a:r>
            <a:r>
              <a:rPr lang="hi-IN" sz="2600" b="1" dirty="0">
                <a:latin typeface="Bookman Old Style" panose="02050604050505020204" pitchFamily="18" charset="0"/>
              </a:rPr>
              <a:t>और 4
	(</a:t>
            </a:r>
            <a:r>
              <a:rPr lang="en-US" sz="2600" b="1" dirty="0">
                <a:latin typeface="Bookman Old Style" panose="02050604050505020204" pitchFamily="18" charset="0"/>
              </a:rPr>
              <a:t>c) 1 </a:t>
            </a:r>
            <a:r>
              <a:rPr lang="hi-IN" sz="2600" b="1" dirty="0">
                <a:latin typeface="Bookman Old Style" panose="02050604050505020204" pitchFamily="18" charset="0"/>
              </a:rPr>
              <a:t>और 2 (</a:t>
            </a:r>
            <a:r>
              <a:rPr lang="en-US" sz="2600" b="1" dirty="0">
                <a:latin typeface="Bookman Old Style" panose="02050604050505020204" pitchFamily="18" charset="0"/>
              </a:rPr>
              <a:t>d) 2 </a:t>
            </a:r>
            <a:r>
              <a:rPr lang="hi-IN" sz="2600" b="1" dirty="0">
                <a:latin typeface="Bookman Old Style" panose="02050604050505020204" pitchFamily="18" charset="0"/>
              </a:rPr>
              <a:t>और 4
</a:t>
            </a:r>
            <a:endParaRPr lang="en-US" sz="2600" b="1" dirty="0">
              <a:latin typeface="Bookman Old Style" panose="02050604050505020204" pitchFamily="18" charset="0"/>
            </a:endParaRPr>
          </a:p>
        </p:txBody>
      </p:sp>
    </p:spTree>
    <p:extLst>
      <p:ext uri="{BB962C8B-B14F-4D97-AF65-F5344CB8AC3E}">
        <p14:creationId xmlns:p14="http://schemas.microsoft.com/office/powerpoint/2010/main" val="3936629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236593" y="6302326"/>
            <a:ext cx="1842868" cy="351692"/>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Bookman Old Style" panose="02050604050505020204" pitchFamily="18" charset="0"/>
              </a:rPr>
              <a:t>Sonu</a:t>
            </a:r>
            <a:r>
              <a:rPr lang="en-US" sz="2800" b="1" dirty="0">
                <a:latin typeface="Bookman Old Style" panose="02050604050505020204" pitchFamily="18" charset="0"/>
              </a:rPr>
              <a:t> Sir</a:t>
            </a:r>
          </a:p>
        </p:txBody>
      </p:sp>
      <p:sp>
        <p:nvSpPr>
          <p:cNvPr id="5" name="Rectangle 4"/>
          <p:cNvSpPr/>
          <p:nvPr/>
        </p:nvSpPr>
        <p:spPr>
          <a:xfrm>
            <a:off x="112543" y="6119446"/>
            <a:ext cx="1589649" cy="463062"/>
          </a:xfrm>
          <a:prstGeom prst="rect">
            <a:avLst/>
          </a:prstGeom>
          <a:solidFill>
            <a:srgbClr val="00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Bookman Old Style" panose="02050604050505020204" pitchFamily="18" charset="0"/>
              </a:rPr>
              <a:t>Physics</a:t>
            </a:r>
          </a:p>
        </p:txBody>
      </p:sp>
      <p:pic>
        <p:nvPicPr>
          <p:cNvPr id="5122" name="Picture 2">
            <a:extLst>
              <a:ext uri="{FF2B5EF4-FFF2-40B4-BE49-F238E27FC236}">
                <a16:creationId xmlns:a16="http://schemas.microsoft.com/office/drawing/2014/main" id="{81CF9EEA-7EDD-2320-FF35-1796011578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4940" y="1878749"/>
            <a:ext cx="1499423" cy="15502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0CA2E2C-4021-61E9-E1FB-6EFBEAABCF16}"/>
              </a:ext>
            </a:extLst>
          </p:cNvPr>
          <p:cNvSpPr txBox="1"/>
          <p:nvPr/>
        </p:nvSpPr>
        <p:spPr>
          <a:xfrm>
            <a:off x="4428347" y="1195021"/>
            <a:ext cx="6188148" cy="4924425"/>
          </a:xfrm>
          <a:prstGeom prst="rect">
            <a:avLst/>
          </a:prstGeom>
          <a:noFill/>
        </p:spPr>
        <p:txBody>
          <a:bodyPr wrap="square">
            <a:spAutoFit/>
          </a:bodyPr>
          <a:lstStyle/>
          <a:p>
            <a:r>
              <a:rPr lang="en-US" sz="2600" b="1" dirty="0">
                <a:latin typeface="Bookman Old Style" panose="02050604050505020204" pitchFamily="18" charset="0"/>
              </a:rPr>
              <a:t>2. Pound is unit of </a:t>
            </a:r>
          </a:p>
          <a:p>
            <a:r>
              <a:rPr lang="en-US" sz="2600" b="1" dirty="0">
                <a:latin typeface="Bookman Old Style" panose="02050604050505020204" pitchFamily="18" charset="0"/>
              </a:rPr>
              <a:t>a.  Mass</a:t>
            </a:r>
          </a:p>
          <a:p>
            <a:r>
              <a:rPr lang="en-US" sz="2600" b="1" dirty="0">
                <a:latin typeface="Bookman Old Style" panose="02050604050505020204" pitchFamily="18" charset="0"/>
              </a:rPr>
              <a:t>b. Time</a:t>
            </a:r>
          </a:p>
          <a:p>
            <a:r>
              <a:rPr lang="en-US" sz="2600" b="1" dirty="0">
                <a:latin typeface="Bookman Old Style" panose="02050604050505020204" pitchFamily="18" charset="0"/>
              </a:rPr>
              <a:t>c. Work done</a:t>
            </a:r>
          </a:p>
          <a:p>
            <a:r>
              <a:rPr lang="en-US" sz="2600" b="1" dirty="0">
                <a:latin typeface="Bookman Old Style" panose="02050604050505020204" pitchFamily="18" charset="0"/>
              </a:rPr>
              <a:t>d. velocity</a:t>
            </a:r>
            <a:r>
              <a:rPr lang="hi-IN" sz="2600" b="1" dirty="0">
                <a:solidFill>
                  <a:schemeClr val="bg1"/>
                </a:solidFill>
                <a:latin typeface="Bookman Old Style" panose="02050604050505020204" pitchFamily="18" charset="0"/>
              </a:rPr>
              <a:t>
</a:t>
            </a:r>
            <a:endParaRPr lang="en-US" sz="2600" b="1" dirty="0">
              <a:solidFill>
                <a:srgbClr val="FFFF00"/>
              </a:solidFill>
            </a:endParaRPr>
          </a:p>
          <a:p>
            <a:r>
              <a:rPr lang="hi-IN" sz="2600" b="1" dirty="0">
                <a:solidFill>
                  <a:srgbClr val="FFFF00"/>
                </a:solidFill>
              </a:rPr>
              <a:t>पाउंड किसकी इकाई है? 
</a:t>
            </a:r>
            <a:r>
              <a:rPr lang="en-US" sz="2800" b="1" dirty="0">
                <a:solidFill>
                  <a:srgbClr val="FFFF00"/>
                </a:solidFill>
                <a:effectLst/>
                <a:cs typeface="Nirmala UI" panose="020B0502040204020203" pitchFamily="34" charset="0"/>
              </a:rPr>
              <a:t>a. </a:t>
            </a:r>
            <a:r>
              <a:rPr lang="hi-IN" sz="2800" b="1" dirty="0">
                <a:solidFill>
                  <a:srgbClr val="FFFF00"/>
                </a:solidFill>
                <a:effectLst/>
                <a:cs typeface="Nirmala UI" panose="020B0502040204020203" pitchFamily="34" charset="0"/>
              </a:rPr>
              <a:t>द्रव्यमान</a:t>
            </a:r>
            <a:r>
              <a:rPr lang="hi-IN" sz="2600" b="1" dirty="0">
                <a:solidFill>
                  <a:srgbClr val="FFFF00"/>
                </a:solidFill>
              </a:rPr>
              <a:t>
</a:t>
            </a:r>
            <a:r>
              <a:rPr lang="en-US" sz="2600" b="1" dirty="0">
                <a:solidFill>
                  <a:srgbClr val="FFFF00"/>
                </a:solidFill>
              </a:rPr>
              <a:t>b. </a:t>
            </a:r>
            <a:r>
              <a:rPr lang="hi-IN" sz="2600" b="1" dirty="0">
                <a:solidFill>
                  <a:srgbClr val="FFFF00"/>
                </a:solidFill>
              </a:rPr>
              <a:t>समय
</a:t>
            </a:r>
            <a:r>
              <a:rPr lang="en-US" sz="2600" b="1" dirty="0">
                <a:solidFill>
                  <a:srgbClr val="FFFF00"/>
                </a:solidFill>
              </a:rPr>
              <a:t>c. </a:t>
            </a:r>
            <a:r>
              <a:rPr lang="hi-IN" sz="2600" b="1" dirty="0">
                <a:solidFill>
                  <a:srgbClr val="FFFF00"/>
                </a:solidFill>
              </a:rPr>
              <a:t>किया गया कार्य
</a:t>
            </a:r>
            <a:r>
              <a:rPr lang="en-US" sz="2600" b="1" dirty="0">
                <a:solidFill>
                  <a:srgbClr val="FFFF00"/>
                </a:solidFill>
              </a:rPr>
              <a:t>d. </a:t>
            </a:r>
            <a:r>
              <a:rPr lang="hi-IN" sz="2600" b="1" dirty="0">
                <a:solidFill>
                  <a:srgbClr val="FFFF00"/>
                </a:solidFill>
                <a:latin typeface="Bookman Old Style" panose="02050604050505020204" pitchFamily="18" charset="0"/>
              </a:rPr>
              <a:t>वेग </a:t>
            </a:r>
            <a:r>
              <a:rPr lang="hi-IN" sz="2600" b="1" dirty="0">
                <a:solidFill>
                  <a:srgbClr val="FFFF00"/>
                </a:solidFill>
              </a:rPr>
              <a:t>
</a:t>
            </a:r>
            <a:endParaRPr lang="en-US" sz="2600" b="1" dirty="0">
              <a:solidFill>
                <a:srgbClr val="FFFF00"/>
              </a:solidFill>
            </a:endParaRPr>
          </a:p>
        </p:txBody>
      </p:sp>
    </p:spTree>
    <p:extLst>
      <p:ext uri="{BB962C8B-B14F-4D97-AF65-F5344CB8AC3E}">
        <p14:creationId xmlns:p14="http://schemas.microsoft.com/office/powerpoint/2010/main" val="1024564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B3DB162-DBE5-2379-8D0C-8CD207F612D0}"/>
              </a:ext>
            </a:extLst>
          </p:cNvPr>
          <p:cNvSpPr txBox="1"/>
          <p:nvPr/>
        </p:nvSpPr>
        <p:spPr>
          <a:xfrm>
            <a:off x="2055848" y="1456687"/>
            <a:ext cx="9654363" cy="3293209"/>
          </a:xfrm>
          <a:prstGeom prst="rect">
            <a:avLst/>
          </a:prstGeom>
          <a:noFill/>
        </p:spPr>
        <p:txBody>
          <a:bodyPr wrap="square">
            <a:spAutoFit/>
          </a:bodyPr>
          <a:lstStyle/>
          <a:p>
            <a:r>
              <a:rPr lang="en-US" sz="2600" b="1" dirty="0">
                <a:solidFill>
                  <a:srgbClr val="FFFF00"/>
                </a:solidFill>
                <a:latin typeface="Bookman Old Style" panose="02050604050505020204" pitchFamily="18" charset="0"/>
              </a:rPr>
              <a:t>A force is given by F = at + bt</a:t>
            </a:r>
            <a:r>
              <a:rPr lang="en-US" sz="2600" b="1" i="0" u="none" strike="noStrike" baseline="30000" dirty="0">
                <a:solidFill>
                  <a:srgbClr val="FFFF00"/>
                </a:solidFill>
                <a:latin typeface="Bookman Old Style" panose="02050604050505020204" pitchFamily="18" charset="0"/>
              </a:rPr>
              <a:t>2</a:t>
            </a:r>
            <a:r>
              <a:rPr lang="en-US" sz="2600" b="1" i="0" u="none" strike="noStrike" baseline="0" dirty="0">
                <a:solidFill>
                  <a:srgbClr val="FFFF00"/>
                </a:solidFill>
                <a:latin typeface="Bookman Old Style" panose="02050604050505020204" pitchFamily="18" charset="0"/>
              </a:rPr>
              <a:t>, where </a:t>
            </a:r>
            <a:r>
              <a:rPr lang="en-US" sz="2600" b="1" i="1" u="none" strike="noStrike" baseline="0" dirty="0">
                <a:solidFill>
                  <a:srgbClr val="FFFF00"/>
                </a:solidFill>
                <a:latin typeface="Bookman Old Style" panose="02050604050505020204" pitchFamily="18" charset="0"/>
              </a:rPr>
              <a:t>t</a:t>
            </a:r>
            <a:r>
              <a:rPr lang="en-US" sz="2600" b="1" i="0" u="none" strike="noStrike" baseline="0" dirty="0">
                <a:solidFill>
                  <a:srgbClr val="FFFF00"/>
                </a:solidFill>
                <a:latin typeface="Bookman Old Style" panose="02050604050505020204" pitchFamily="18" charset="0"/>
              </a:rPr>
              <a:t> is time, the dimensions of </a:t>
            </a:r>
            <a:r>
              <a:rPr lang="en-US" sz="2600" b="1" i="1" u="none" strike="noStrike" baseline="0" dirty="0">
                <a:solidFill>
                  <a:srgbClr val="FFFF00"/>
                </a:solidFill>
                <a:latin typeface="Bookman Old Style" panose="02050604050505020204" pitchFamily="18" charset="0"/>
              </a:rPr>
              <a:t>a</a:t>
            </a:r>
            <a:r>
              <a:rPr lang="en-US" sz="2600" b="1" i="0" u="none" strike="noStrike" baseline="0" dirty="0">
                <a:solidFill>
                  <a:srgbClr val="FFFF00"/>
                </a:solidFill>
                <a:latin typeface="Bookman Old Style" panose="02050604050505020204" pitchFamily="18" charset="0"/>
              </a:rPr>
              <a:t> and </a:t>
            </a:r>
            <a:r>
              <a:rPr lang="en-US" sz="2600" b="1" i="1" u="none" strike="noStrike" baseline="0" dirty="0">
                <a:solidFill>
                  <a:srgbClr val="FFFF00"/>
                </a:solidFill>
                <a:latin typeface="Bookman Old Style" panose="02050604050505020204" pitchFamily="18" charset="0"/>
              </a:rPr>
              <a:t>b</a:t>
            </a:r>
            <a:r>
              <a:rPr lang="en-US" sz="2600" b="1" i="0" u="none" strike="noStrike" baseline="0" dirty="0">
                <a:solidFill>
                  <a:srgbClr val="FFFF00"/>
                </a:solidFill>
                <a:latin typeface="Bookman Old Style" panose="02050604050505020204" pitchFamily="18" charset="0"/>
              </a:rPr>
              <a:t> are</a:t>
            </a:r>
          </a:p>
          <a:p>
            <a:r>
              <a:rPr lang="hi-IN" sz="2600" b="1" dirty="0">
                <a:solidFill>
                  <a:srgbClr val="FFFF00"/>
                </a:solidFill>
                <a:latin typeface="Bookman Old Style" panose="02050604050505020204" pitchFamily="18" charset="0"/>
              </a:rPr>
              <a:t>एक बल </a:t>
            </a:r>
            <a:r>
              <a:rPr lang="en-US" sz="2600" b="1" dirty="0">
                <a:solidFill>
                  <a:srgbClr val="FFFF00"/>
                </a:solidFill>
                <a:latin typeface="Bookman Old Style" panose="02050604050505020204" pitchFamily="18" charset="0"/>
              </a:rPr>
              <a:t>F = at + bt</a:t>
            </a:r>
            <a:r>
              <a:rPr lang="en-US" sz="2600" b="1" i="0" u="none" strike="noStrike" baseline="30000" dirty="0">
                <a:solidFill>
                  <a:srgbClr val="FFFF00"/>
                </a:solidFill>
                <a:latin typeface="Bookman Old Style" panose="02050604050505020204" pitchFamily="18" charset="0"/>
              </a:rPr>
              <a:t>2 </a:t>
            </a:r>
            <a:r>
              <a:rPr lang="hi-IN" sz="2600" b="1" dirty="0">
                <a:solidFill>
                  <a:srgbClr val="FFFF00"/>
                </a:solidFill>
                <a:latin typeface="Bookman Old Style" panose="02050604050505020204" pitchFamily="18" charset="0"/>
              </a:rPr>
              <a:t>द्वारा दिया गया है, जहाँ </a:t>
            </a:r>
            <a:r>
              <a:rPr lang="en-US" sz="2600" b="1" dirty="0">
                <a:solidFill>
                  <a:srgbClr val="FFFF00"/>
                </a:solidFill>
                <a:latin typeface="Bookman Old Style" panose="02050604050505020204" pitchFamily="18" charset="0"/>
              </a:rPr>
              <a:t>t </a:t>
            </a:r>
            <a:r>
              <a:rPr lang="hi-IN" sz="2600" b="1" dirty="0">
                <a:solidFill>
                  <a:srgbClr val="FFFF00"/>
                </a:solidFill>
                <a:latin typeface="Bookman Old Style" panose="02050604050505020204" pitchFamily="18" charset="0"/>
              </a:rPr>
              <a:t>समय है, </a:t>
            </a:r>
            <a:r>
              <a:rPr lang="en-US" sz="2600" b="1" dirty="0">
                <a:solidFill>
                  <a:srgbClr val="FFFF00"/>
                </a:solidFill>
                <a:latin typeface="Bookman Old Style" panose="02050604050505020204" pitchFamily="18" charset="0"/>
              </a:rPr>
              <a:t>a </a:t>
            </a:r>
            <a:r>
              <a:rPr lang="hi-IN" sz="2600" b="1" dirty="0">
                <a:solidFill>
                  <a:srgbClr val="FFFF00"/>
                </a:solidFill>
                <a:latin typeface="Bookman Old Style" panose="02050604050505020204" pitchFamily="18" charset="0"/>
              </a:rPr>
              <a:t>और </a:t>
            </a:r>
            <a:r>
              <a:rPr lang="en-US" sz="2600" b="1" dirty="0">
                <a:solidFill>
                  <a:srgbClr val="FFFF00"/>
                </a:solidFill>
                <a:latin typeface="Bookman Old Style" panose="02050604050505020204" pitchFamily="18" charset="0"/>
              </a:rPr>
              <a:t>b </a:t>
            </a:r>
            <a:r>
              <a:rPr lang="hi-IN" sz="2600" b="1" dirty="0">
                <a:solidFill>
                  <a:srgbClr val="FFFF00"/>
                </a:solidFill>
                <a:latin typeface="Bookman Old Style" panose="02050604050505020204" pitchFamily="18" charset="0"/>
              </a:rPr>
              <a:t>के आयाम क्या हैं?</a:t>
            </a:r>
            <a:endParaRPr lang="en-US" sz="2600" b="1" i="0" u="none" strike="noStrike" baseline="0" dirty="0">
              <a:solidFill>
                <a:srgbClr val="FFFF00"/>
              </a:solidFill>
              <a:latin typeface="Bookman Old Style" panose="02050604050505020204" pitchFamily="18" charset="0"/>
            </a:endParaRPr>
          </a:p>
          <a:p>
            <a:r>
              <a:rPr lang="fr-FR" sz="2600" b="1" i="0" u="none" strike="noStrike" baseline="0" dirty="0">
                <a:latin typeface="Bookman Old Style" panose="02050604050505020204" pitchFamily="18" charset="0"/>
              </a:rPr>
              <a:t>(a)	[M L T</a:t>
            </a:r>
            <a:r>
              <a:rPr lang="fr-FR" sz="2600" b="1" i="0" u="none" strike="noStrike" baseline="30000" dirty="0">
                <a:latin typeface="Bookman Old Style" panose="02050604050505020204" pitchFamily="18" charset="0"/>
              </a:rPr>
              <a:t>–4</a:t>
            </a:r>
            <a:r>
              <a:rPr lang="fr-FR" sz="2600" b="1" i="0" u="none" strike="noStrike" baseline="0" dirty="0">
                <a:latin typeface="Bookman Old Style" panose="02050604050505020204" pitchFamily="18" charset="0"/>
              </a:rPr>
              <a:t>] and [M L T</a:t>
            </a:r>
            <a:r>
              <a:rPr lang="fr-FR" sz="2600" b="1" i="0" u="none" strike="noStrike" baseline="30000" dirty="0">
                <a:latin typeface="Bookman Old Style" panose="02050604050505020204" pitchFamily="18" charset="0"/>
              </a:rPr>
              <a:t>–1</a:t>
            </a:r>
            <a:r>
              <a:rPr lang="fr-FR" sz="2600" b="1" i="0" u="none" strike="noStrike" baseline="0" dirty="0">
                <a:latin typeface="Bookman Old Style" panose="02050604050505020204" pitchFamily="18" charset="0"/>
              </a:rPr>
              <a:t>]</a:t>
            </a:r>
          </a:p>
          <a:p>
            <a:r>
              <a:rPr lang="en-US" sz="2600" b="1" i="0" u="none" strike="noStrike" baseline="0" dirty="0">
                <a:latin typeface="Bookman Old Style" panose="02050604050505020204" pitchFamily="18" charset="0"/>
              </a:rPr>
              <a:t>(b) [M L T</a:t>
            </a:r>
            <a:r>
              <a:rPr lang="en-US" sz="2600" b="1" i="0" u="none" strike="noStrike" baseline="30000" dirty="0">
                <a:latin typeface="Bookman Old Style" panose="02050604050505020204" pitchFamily="18" charset="0"/>
              </a:rPr>
              <a:t>–1</a:t>
            </a:r>
            <a:r>
              <a:rPr lang="en-US" sz="2600" b="1" i="0" u="none" strike="noStrike" baseline="0" dirty="0">
                <a:latin typeface="Bookman Old Style" panose="02050604050505020204" pitchFamily="18" charset="0"/>
              </a:rPr>
              <a:t>] and [M L Tº]</a:t>
            </a:r>
          </a:p>
          <a:p>
            <a:r>
              <a:rPr lang="en-US" sz="2600" b="1" i="0" u="none" strike="noStrike" baseline="0" dirty="0">
                <a:latin typeface="Bookman Old Style" panose="02050604050505020204" pitchFamily="18" charset="0"/>
              </a:rPr>
              <a:t>(c)	[M L T</a:t>
            </a:r>
            <a:r>
              <a:rPr lang="en-US" sz="2600" b="1" i="0" u="none" strike="noStrike" baseline="30000" dirty="0">
                <a:latin typeface="Bookman Old Style" panose="02050604050505020204" pitchFamily="18" charset="0"/>
              </a:rPr>
              <a:t>–3</a:t>
            </a:r>
            <a:r>
              <a:rPr lang="en-US" sz="2600" b="1" i="0" u="none" strike="noStrike" baseline="0" dirty="0">
                <a:latin typeface="Bookman Old Style" panose="02050604050505020204" pitchFamily="18" charset="0"/>
              </a:rPr>
              <a:t>] and [M L T</a:t>
            </a:r>
            <a:r>
              <a:rPr lang="en-US" sz="2600" b="1" i="0" u="none" strike="noStrike" baseline="30000" dirty="0">
                <a:latin typeface="Bookman Old Style" panose="02050604050505020204" pitchFamily="18" charset="0"/>
              </a:rPr>
              <a:t>–4</a:t>
            </a:r>
            <a:r>
              <a:rPr lang="en-US" sz="2600" b="1" i="0" u="none" strike="noStrike" baseline="0" dirty="0">
                <a:latin typeface="Bookman Old Style" panose="02050604050505020204" pitchFamily="18" charset="0"/>
              </a:rPr>
              <a:t>]</a:t>
            </a:r>
          </a:p>
          <a:p>
            <a:r>
              <a:rPr lang="en-US" sz="2600" b="1" i="0" u="none" strike="noStrike" baseline="0" dirty="0">
                <a:latin typeface="Bookman Old Style" panose="02050604050505020204" pitchFamily="18" charset="0"/>
              </a:rPr>
              <a:t>(d)	[M L T</a:t>
            </a:r>
            <a:r>
              <a:rPr lang="en-US" sz="2600" b="1" i="0" u="none" strike="noStrike" baseline="30000" dirty="0">
                <a:latin typeface="Bookman Old Style" panose="02050604050505020204" pitchFamily="18" charset="0"/>
              </a:rPr>
              <a:t>–3</a:t>
            </a:r>
            <a:r>
              <a:rPr lang="en-US" sz="2600" b="1" i="0" u="none" strike="noStrike" baseline="0" dirty="0">
                <a:latin typeface="Bookman Old Style" panose="02050604050505020204" pitchFamily="18" charset="0"/>
              </a:rPr>
              <a:t>] and [M L Tº]</a:t>
            </a:r>
            <a:endParaRPr lang="en-US" sz="2600" b="1" dirty="0">
              <a:latin typeface="Bookman Old Style" panose="02050604050505020204" pitchFamily="18" charset="0"/>
            </a:endParaRPr>
          </a:p>
        </p:txBody>
      </p:sp>
    </p:spTree>
    <p:extLst>
      <p:ext uri="{BB962C8B-B14F-4D97-AF65-F5344CB8AC3E}">
        <p14:creationId xmlns:p14="http://schemas.microsoft.com/office/powerpoint/2010/main" val="843734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C6E03E-B79A-8EAE-DC8E-71797CC38234}"/>
              </a:ext>
            </a:extLst>
          </p:cNvPr>
          <p:cNvSpPr txBox="1"/>
          <p:nvPr/>
        </p:nvSpPr>
        <p:spPr>
          <a:xfrm>
            <a:off x="5391114" y="1318782"/>
            <a:ext cx="6655981" cy="2677656"/>
          </a:xfrm>
          <a:prstGeom prst="rect">
            <a:avLst/>
          </a:prstGeom>
          <a:noFill/>
        </p:spPr>
        <p:txBody>
          <a:bodyPr wrap="square">
            <a:spAutoFit/>
          </a:bodyPr>
          <a:lstStyle/>
          <a:p>
            <a:pPr algn="just"/>
            <a:r>
              <a:rPr lang="en-US" sz="2800" b="1" dirty="0">
                <a:solidFill>
                  <a:srgbClr val="FFFF00"/>
                </a:solidFill>
                <a:latin typeface="Bookman Old Style" panose="02050604050505020204" pitchFamily="18" charset="0"/>
              </a:rPr>
              <a:t>The dimensions of (</a:t>
            </a:r>
            <a:r>
              <a:rPr lang="el-GR" sz="2800" b="1" i="0" u="none" strike="noStrike" baseline="0" dirty="0">
                <a:solidFill>
                  <a:srgbClr val="FFFF00"/>
                </a:solidFill>
                <a:latin typeface="Bookman Old Style" panose="02050604050505020204" pitchFamily="18" charset="0"/>
              </a:rPr>
              <a:t>μ</a:t>
            </a:r>
            <a:r>
              <a:rPr lang="en-US" sz="2800" b="1" i="0" u="none" strike="noStrike" baseline="-25000" dirty="0">
                <a:solidFill>
                  <a:srgbClr val="FFFF00"/>
                </a:solidFill>
                <a:latin typeface="Bookman Old Style" panose="02050604050505020204" pitchFamily="18" charset="0"/>
              </a:rPr>
              <a:t>0</a:t>
            </a:r>
            <a:r>
              <a:rPr lang="el-GR" sz="2800" b="1" i="0" u="none" strike="noStrike" baseline="0" dirty="0">
                <a:solidFill>
                  <a:srgbClr val="FFFF00"/>
                </a:solidFill>
                <a:latin typeface="Bookman Old Style" panose="02050604050505020204" pitchFamily="18" charset="0"/>
              </a:rPr>
              <a:t>ε</a:t>
            </a:r>
            <a:r>
              <a:rPr lang="en-US" sz="2800" b="1" i="0" u="none" strike="noStrike" baseline="-25000" dirty="0">
                <a:solidFill>
                  <a:srgbClr val="FFFF00"/>
                </a:solidFill>
                <a:latin typeface="Bookman Old Style" panose="02050604050505020204" pitchFamily="18" charset="0"/>
              </a:rPr>
              <a:t>0</a:t>
            </a:r>
            <a:r>
              <a:rPr lang="en-US" sz="2800" b="1" i="0" u="none" strike="noStrike" baseline="0" dirty="0">
                <a:solidFill>
                  <a:srgbClr val="FFFF00"/>
                </a:solidFill>
                <a:latin typeface="Bookman Old Style" panose="02050604050505020204" pitchFamily="18" charset="0"/>
              </a:rPr>
              <a:t>)</a:t>
            </a:r>
            <a:r>
              <a:rPr lang="en-US" sz="2800" b="1" i="0" u="none" strike="noStrike" baseline="30000" dirty="0">
                <a:solidFill>
                  <a:srgbClr val="FFFF00"/>
                </a:solidFill>
                <a:latin typeface="Bookman Old Style" panose="02050604050505020204" pitchFamily="18" charset="0"/>
              </a:rPr>
              <a:t>–1/2</a:t>
            </a:r>
            <a:r>
              <a:rPr lang="en-US" sz="2800" b="1" i="0" u="none" strike="noStrike" baseline="0" dirty="0">
                <a:solidFill>
                  <a:srgbClr val="FFFF00"/>
                </a:solidFill>
                <a:latin typeface="Bookman Old Style" panose="02050604050505020204" pitchFamily="18" charset="0"/>
              </a:rPr>
              <a:t> are :</a:t>
            </a:r>
          </a:p>
          <a:p>
            <a:pPr algn="just"/>
            <a:r>
              <a:rPr lang="en-US" sz="2800" b="1" dirty="0">
                <a:solidFill>
                  <a:srgbClr val="FFFF00"/>
                </a:solidFill>
                <a:latin typeface="Bookman Old Style" panose="02050604050505020204" pitchFamily="18" charset="0"/>
              </a:rPr>
              <a:t>(</a:t>
            </a:r>
            <a:r>
              <a:rPr lang="el-GR" sz="2800" b="1" i="0" u="none" strike="noStrike" baseline="0" dirty="0">
                <a:solidFill>
                  <a:srgbClr val="FFFF00"/>
                </a:solidFill>
                <a:latin typeface="Bookman Old Style" panose="02050604050505020204" pitchFamily="18" charset="0"/>
              </a:rPr>
              <a:t>μ</a:t>
            </a:r>
            <a:r>
              <a:rPr lang="en-US" sz="2800" b="1" i="0" u="none" strike="noStrike" baseline="-25000" dirty="0">
                <a:solidFill>
                  <a:srgbClr val="FFFF00"/>
                </a:solidFill>
                <a:latin typeface="Bookman Old Style" panose="02050604050505020204" pitchFamily="18" charset="0"/>
              </a:rPr>
              <a:t>0</a:t>
            </a:r>
            <a:r>
              <a:rPr lang="el-GR" sz="2800" b="1" i="0" u="none" strike="noStrike" baseline="0" dirty="0">
                <a:solidFill>
                  <a:srgbClr val="FFFF00"/>
                </a:solidFill>
                <a:latin typeface="Bookman Old Style" panose="02050604050505020204" pitchFamily="18" charset="0"/>
              </a:rPr>
              <a:t>ε</a:t>
            </a:r>
            <a:r>
              <a:rPr lang="en-US" sz="2800" b="1" i="0" u="none" strike="noStrike" baseline="-25000" dirty="0">
                <a:solidFill>
                  <a:srgbClr val="FFFF00"/>
                </a:solidFill>
                <a:latin typeface="Bookman Old Style" panose="02050604050505020204" pitchFamily="18" charset="0"/>
              </a:rPr>
              <a:t>0</a:t>
            </a:r>
            <a:r>
              <a:rPr lang="en-US" sz="2800" b="1" i="0" u="none" strike="noStrike" baseline="0" dirty="0">
                <a:solidFill>
                  <a:srgbClr val="FFFF00"/>
                </a:solidFill>
                <a:latin typeface="Bookman Old Style" panose="02050604050505020204" pitchFamily="18" charset="0"/>
              </a:rPr>
              <a:t>)</a:t>
            </a:r>
            <a:r>
              <a:rPr lang="en-US" sz="2800" b="1" i="0" u="none" strike="noStrike" baseline="30000" dirty="0">
                <a:solidFill>
                  <a:srgbClr val="FFFF00"/>
                </a:solidFill>
                <a:latin typeface="Bookman Old Style" panose="02050604050505020204" pitchFamily="18" charset="0"/>
              </a:rPr>
              <a:t>–1/2 </a:t>
            </a:r>
            <a:r>
              <a:rPr lang="fr-FR" sz="2800" b="1" dirty="0" err="1">
                <a:solidFill>
                  <a:srgbClr val="FFFF00"/>
                </a:solidFill>
                <a:latin typeface="Bookman Old Style" panose="02050604050505020204" pitchFamily="18" charset="0"/>
              </a:rPr>
              <a:t>के</a:t>
            </a:r>
            <a:r>
              <a:rPr lang="fr-FR" sz="2800" b="1" dirty="0">
                <a:solidFill>
                  <a:srgbClr val="FFFF00"/>
                </a:solidFill>
                <a:latin typeface="Bookman Old Style" panose="02050604050505020204" pitchFamily="18" charset="0"/>
              </a:rPr>
              <a:t> </a:t>
            </a:r>
            <a:r>
              <a:rPr lang="fr-FR" sz="2800" b="1" dirty="0" err="1">
                <a:solidFill>
                  <a:srgbClr val="FFFF00"/>
                </a:solidFill>
                <a:latin typeface="Bookman Old Style" panose="02050604050505020204" pitchFamily="18" charset="0"/>
              </a:rPr>
              <a:t>आयाम</a:t>
            </a:r>
            <a:r>
              <a:rPr lang="fr-FR" sz="2800" b="1" dirty="0">
                <a:solidFill>
                  <a:srgbClr val="FFFF00"/>
                </a:solidFill>
                <a:latin typeface="Bookman Old Style" panose="02050604050505020204" pitchFamily="18" charset="0"/>
              </a:rPr>
              <a:t> </a:t>
            </a:r>
            <a:r>
              <a:rPr lang="fr-FR" sz="2800" b="1" dirty="0" err="1">
                <a:solidFill>
                  <a:srgbClr val="FFFF00"/>
                </a:solidFill>
                <a:latin typeface="Bookman Old Style" panose="02050604050505020204" pitchFamily="18" charset="0"/>
              </a:rPr>
              <a:t>हैं</a:t>
            </a:r>
            <a:r>
              <a:rPr lang="fr-FR" sz="2800" b="1" dirty="0">
                <a:solidFill>
                  <a:srgbClr val="FFFF00"/>
                </a:solidFill>
                <a:latin typeface="Bookman Old Style" panose="02050604050505020204" pitchFamily="18" charset="0"/>
              </a:rPr>
              <a:t>:</a:t>
            </a:r>
            <a:endParaRPr lang="en-US" sz="2800" b="1" i="0" u="none" strike="noStrike" baseline="0" dirty="0">
              <a:solidFill>
                <a:srgbClr val="FFFF00"/>
              </a:solidFill>
              <a:latin typeface="Bookman Old Style" panose="02050604050505020204" pitchFamily="18" charset="0"/>
            </a:endParaRPr>
          </a:p>
          <a:p>
            <a:pPr algn="just"/>
            <a:r>
              <a:rPr lang="fr-FR" sz="2800" b="1" i="0" u="none" strike="noStrike" baseline="0" dirty="0">
                <a:latin typeface="Bookman Old Style" panose="02050604050505020204" pitchFamily="18" charset="0"/>
              </a:rPr>
              <a:t>(a)	[L</a:t>
            </a:r>
            <a:r>
              <a:rPr lang="fr-FR" sz="2800" b="1" i="0" u="none" strike="noStrike" baseline="30000" dirty="0">
                <a:latin typeface="Bookman Old Style" panose="02050604050505020204" pitchFamily="18" charset="0"/>
              </a:rPr>
              <a:t>1/2</a:t>
            </a:r>
            <a:r>
              <a:rPr lang="fr-FR" sz="2800" b="1" i="0" u="none" strike="noStrike" baseline="0" dirty="0">
                <a:latin typeface="Bookman Old Style" panose="02050604050505020204" pitchFamily="18" charset="0"/>
              </a:rPr>
              <a:t>T</a:t>
            </a:r>
            <a:r>
              <a:rPr lang="fr-FR" sz="2800" b="1" i="0" u="none" strike="noStrike" baseline="30000" dirty="0">
                <a:latin typeface="Bookman Old Style" panose="02050604050505020204" pitchFamily="18" charset="0"/>
              </a:rPr>
              <a:t>–1/2</a:t>
            </a:r>
            <a:r>
              <a:rPr lang="fr-FR" sz="2800" b="1" i="0" u="none" strike="noStrike" baseline="0" dirty="0">
                <a:latin typeface="Bookman Old Style" panose="02050604050505020204" pitchFamily="18" charset="0"/>
              </a:rPr>
              <a:t>]	</a:t>
            </a:r>
          </a:p>
          <a:p>
            <a:pPr algn="just"/>
            <a:r>
              <a:rPr lang="fr-FR" sz="2800" b="1" i="0" u="none" strike="noStrike" baseline="0" dirty="0">
                <a:latin typeface="Bookman Old Style" panose="02050604050505020204" pitchFamily="18" charset="0"/>
              </a:rPr>
              <a:t>(b) [L</a:t>
            </a:r>
            <a:r>
              <a:rPr lang="fr-FR" sz="2800" b="1" i="0" u="none" strike="noStrike" baseline="30000" dirty="0">
                <a:latin typeface="Bookman Old Style" panose="02050604050505020204" pitchFamily="18" charset="0"/>
              </a:rPr>
              <a:t>–1</a:t>
            </a:r>
            <a:r>
              <a:rPr lang="fr-FR" sz="2800" b="1" i="0" u="none" strike="noStrike" baseline="0" dirty="0">
                <a:latin typeface="Bookman Old Style" panose="02050604050505020204" pitchFamily="18" charset="0"/>
              </a:rPr>
              <a:t>T]</a:t>
            </a:r>
          </a:p>
          <a:p>
            <a:pPr marL="514350" indent="-514350" algn="just">
              <a:buAutoNum type="alphaLcParenBoth" startAt="3"/>
            </a:pPr>
            <a:r>
              <a:rPr lang="en-US" sz="2800" b="1" i="0" u="none" strike="noStrike" baseline="0" dirty="0">
                <a:latin typeface="Bookman Old Style" panose="02050604050505020204" pitchFamily="18" charset="0"/>
              </a:rPr>
              <a:t>[LT</a:t>
            </a:r>
            <a:r>
              <a:rPr lang="en-US" sz="2800" b="1" i="0" u="none" strike="noStrike" baseline="30000" dirty="0">
                <a:latin typeface="Bookman Old Style" panose="02050604050505020204" pitchFamily="18" charset="0"/>
              </a:rPr>
              <a:t>–1</a:t>
            </a:r>
            <a:r>
              <a:rPr lang="en-US" sz="2800" b="1" i="0" u="none" strike="noStrike" baseline="0" dirty="0">
                <a:latin typeface="Bookman Old Style" panose="02050604050505020204" pitchFamily="18" charset="0"/>
              </a:rPr>
              <a:t>]		</a:t>
            </a:r>
          </a:p>
          <a:p>
            <a:pPr algn="just"/>
            <a:r>
              <a:rPr lang="en-US" sz="2800" b="1" i="0" u="none" strike="noStrike" baseline="0" dirty="0">
                <a:latin typeface="Bookman Old Style" panose="02050604050505020204" pitchFamily="18" charset="0"/>
              </a:rPr>
              <a:t>(d) [L</a:t>
            </a:r>
            <a:r>
              <a:rPr lang="en-US" sz="2800" b="1" i="0" u="none" strike="noStrike" baseline="30000" dirty="0">
                <a:latin typeface="Bookman Old Style" panose="02050604050505020204" pitchFamily="18" charset="0"/>
              </a:rPr>
              <a:t>1/2</a:t>
            </a:r>
            <a:r>
              <a:rPr lang="en-US" sz="2800" b="1" i="0" u="none" strike="noStrike" baseline="0" dirty="0">
                <a:latin typeface="Bookman Old Style" panose="02050604050505020204" pitchFamily="18" charset="0"/>
              </a:rPr>
              <a:t>T</a:t>
            </a:r>
            <a:r>
              <a:rPr lang="en-US" sz="2800" b="1" i="0" u="none" strike="noStrike" baseline="30000" dirty="0">
                <a:latin typeface="Bookman Old Style" panose="02050604050505020204" pitchFamily="18" charset="0"/>
              </a:rPr>
              <a:t>1/2</a:t>
            </a:r>
            <a:r>
              <a:rPr lang="en-US" sz="2800" b="1" i="0" u="none" strike="noStrike" baseline="0" dirty="0">
                <a:latin typeface="Bookman Old Style" panose="02050604050505020204" pitchFamily="18" charset="0"/>
              </a:rPr>
              <a:t>]</a:t>
            </a:r>
            <a:endParaRPr lang="en-US" sz="2800" b="1" dirty="0">
              <a:latin typeface="Bookman Old Style" panose="02050604050505020204" pitchFamily="18" charset="0"/>
            </a:endParaRPr>
          </a:p>
        </p:txBody>
      </p:sp>
    </p:spTree>
    <p:extLst>
      <p:ext uri="{BB962C8B-B14F-4D97-AF65-F5344CB8AC3E}">
        <p14:creationId xmlns:p14="http://schemas.microsoft.com/office/powerpoint/2010/main" val="3717227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5D1862A-1D86-33BA-1B42-665DF3BBED9D}"/>
              </a:ext>
            </a:extLst>
          </p:cNvPr>
          <p:cNvSpPr txBox="1"/>
          <p:nvPr/>
        </p:nvSpPr>
        <p:spPr>
          <a:xfrm>
            <a:off x="680484" y="840927"/>
            <a:ext cx="11185451" cy="2492990"/>
          </a:xfrm>
          <a:prstGeom prst="rect">
            <a:avLst/>
          </a:prstGeom>
          <a:noFill/>
        </p:spPr>
        <p:txBody>
          <a:bodyPr wrap="square">
            <a:spAutoFit/>
          </a:bodyPr>
          <a:lstStyle/>
          <a:p>
            <a:r>
              <a:rPr lang="en-US" sz="2600" b="1" dirty="0">
                <a:solidFill>
                  <a:srgbClr val="FFFF00"/>
                </a:solidFill>
                <a:latin typeface="Bookman Old Style" panose="02050604050505020204" pitchFamily="18" charset="0"/>
              </a:rPr>
              <a:t>Young's modulus of steel is 1.9 × 10</a:t>
            </a:r>
            <a:r>
              <a:rPr lang="en-US" sz="2600" b="1" i="0" u="none" strike="noStrike" baseline="30000" dirty="0">
                <a:solidFill>
                  <a:srgbClr val="FFFF00"/>
                </a:solidFill>
                <a:latin typeface="Bookman Old Style" panose="02050604050505020204" pitchFamily="18" charset="0"/>
              </a:rPr>
              <a:t>11 </a:t>
            </a:r>
            <a:r>
              <a:rPr lang="en-US" sz="2600" b="1" i="0" u="none" strike="noStrike" baseline="0" dirty="0">
                <a:solidFill>
                  <a:srgbClr val="FFFF00"/>
                </a:solidFill>
                <a:latin typeface="Bookman Old Style" panose="02050604050505020204" pitchFamily="18" charset="0"/>
              </a:rPr>
              <a:t>N/m</a:t>
            </a:r>
            <a:r>
              <a:rPr lang="en-US" sz="2600" b="1" i="0" u="none" strike="noStrike" baseline="30000" dirty="0">
                <a:solidFill>
                  <a:srgbClr val="FFFF00"/>
                </a:solidFill>
                <a:latin typeface="Bookman Old Style" panose="02050604050505020204" pitchFamily="18" charset="0"/>
              </a:rPr>
              <a:t>2</a:t>
            </a:r>
            <a:r>
              <a:rPr lang="en-US" sz="2600" b="1" i="0" u="none" strike="noStrike" baseline="0" dirty="0">
                <a:solidFill>
                  <a:srgbClr val="FFFF00"/>
                </a:solidFill>
                <a:latin typeface="Bookman Old Style" panose="02050604050505020204" pitchFamily="18" charset="0"/>
              </a:rPr>
              <a:t>. When     expressed in CGS of dyne/cm</a:t>
            </a:r>
            <a:r>
              <a:rPr lang="en-US" sz="2600" b="1" i="0" u="none" strike="noStrike" baseline="30000" dirty="0">
                <a:solidFill>
                  <a:srgbClr val="FFFF00"/>
                </a:solidFill>
                <a:latin typeface="Bookman Old Style" panose="02050604050505020204" pitchFamily="18" charset="0"/>
              </a:rPr>
              <a:t>2</a:t>
            </a:r>
            <a:r>
              <a:rPr lang="en-US" sz="2600" b="1" i="0" u="none" strike="noStrike" baseline="0" dirty="0">
                <a:solidFill>
                  <a:srgbClr val="FFFF00"/>
                </a:solidFill>
                <a:latin typeface="Bookman Old Style" panose="02050604050505020204" pitchFamily="18" charset="0"/>
              </a:rPr>
              <a:t>, it will be equal to (1N = 10</a:t>
            </a:r>
            <a:r>
              <a:rPr lang="en-US" sz="2600" b="1" i="0" u="none" strike="noStrike" baseline="30000" dirty="0">
                <a:solidFill>
                  <a:srgbClr val="FFFF00"/>
                </a:solidFill>
                <a:latin typeface="Bookman Old Style" panose="02050604050505020204" pitchFamily="18" charset="0"/>
              </a:rPr>
              <a:t>5 </a:t>
            </a:r>
            <a:r>
              <a:rPr lang="en-US" sz="2600" b="1" i="0" u="none" strike="noStrike" baseline="0" dirty="0">
                <a:solidFill>
                  <a:srgbClr val="FFFF00"/>
                </a:solidFill>
                <a:latin typeface="Bookman Old Style" panose="02050604050505020204" pitchFamily="18" charset="0"/>
              </a:rPr>
              <a:t>dyne, 1 m</a:t>
            </a:r>
            <a:r>
              <a:rPr lang="en-US" sz="2600" b="1" i="0" u="none" strike="noStrike" baseline="30000" dirty="0">
                <a:solidFill>
                  <a:srgbClr val="FFFF00"/>
                </a:solidFill>
                <a:latin typeface="Bookman Old Style" panose="02050604050505020204" pitchFamily="18" charset="0"/>
              </a:rPr>
              <a:t>2</a:t>
            </a:r>
            <a:r>
              <a:rPr lang="en-US" sz="2600" b="1" i="0" u="none" strike="noStrike" baseline="0" dirty="0">
                <a:solidFill>
                  <a:srgbClr val="FFFF00"/>
                </a:solidFill>
                <a:latin typeface="Bookman Old Style" panose="02050604050505020204" pitchFamily="18" charset="0"/>
              </a:rPr>
              <a:t> = 10</a:t>
            </a:r>
            <a:r>
              <a:rPr lang="en-US" sz="2600" b="1" i="0" u="none" strike="noStrike" baseline="30000" dirty="0">
                <a:solidFill>
                  <a:srgbClr val="FFFF00"/>
                </a:solidFill>
                <a:latin typeface="Bookman Old Style" panose="02050604050505020204" pitchFamily="18" charset="0"/>
              </a:rPr>
              <a:t>4</a:t>
            </a:r>
            <a:r>
              <a:rPr lang="en-US" sz="2600" b="1" i="0" u="none" strike="noStrike" baseline="0" dirty="0">
                <a:solidFill>
                  <a:srgbClr val="FFFF00"/>
                </a:solidFill>
                <a:latin typeface="Bookman Old Style" panose="02050604050505020204" pitchFamily="18" charset="0"/>
              </a:rPr>
              <a:t> cm</a:t>
            </a:r>
            <a:r>
              <a:rPr lang="en-US" sz="2600" b="1" i="0" u="none" strike="noStrike" baseline="30000" dirty="0">
                <a:solidFill>
                  <a:srgbClr val="FFFF00"/>
                </a:solidFill>
                <a:latin typeface="Bookman Old Style" panose="02050604050505020204" pitchFamily="18" charset="0"/>
              </a:rPr>
              <a:t>2</a:t>
            </a:r>
            <a:r>
              <a:rPr lang="en-US" sz="2600" b="1" i="0" u="none" strike="noStrike" baseline="0" dirty="0">
                <a:solidFill>
                  <a:srgbClr val="FFFF00"/>
                </a:solidFill>
                <a:latin typeface="Bookman Old Style" panose="02050604050505020204" pitchFamily="18" charset="0"/>
              </a:rPr>
              <a:t>).</a:t>
            </a:r>
            <a:r>
              <a:rPr lang="hi-IN" sz="2600" b="1" dirty="0">
                <a:solidFill>
                  <a:srgbClr val="FFFF00"/>
                </a:solidFill>
                <a:latin typeface="Bookman Old Style" panose="02050604050505020204" pitchFamily="18" charset="0"/>
              </a:rPr>
              <a:t> </a:t>
            </a:r>
            <a:endParaRPr lang="en-US" sz="2600" b="1" dirty="0">
              <a:solidFill>
                <a:srgbClr val="FFFF00"/>
              </a:solidFill>
              <a:latin typeface="Bookman Old Style" panose="02050604050505020204" pitchFamily="18" charset="0"/>
            </a:endParaRPr>
          </a:p>
          <a:p>
            <a:r>
              <a:rPr lang="hi-IN" sz="2600" b="1" dirty="0">
                <a:solidFill>
                  <a:srgbClr val="FFFF00"/>
                </a:solidFill>
                <a:latin typeface="Bookman Old Style" panose="02050604050505020204" pitchFamily="18" charset="0"/>
              </a:rPr>
              <a:t>यंग का स्टील का मापांक </a:t>
            </a:r>
            <a:r>
              <a:rPr lang="en-US" sz="2600" b="1" dirty="0">
                <a:solidFill>
                  <a:srgbClr val="FFFF00"/>
                </a:solidFill>
                <a:latin typeface="Bookman Old Style" panose="02050604050505020204" pitchFamily="18" charset="0"/>
              </a:rPr>
              <a:t>1.9 × 10</a:t>
            </a:r>
            <a:r>
              <a:rPr lang="en-US" sz="2600" b="1" i="0" u="none" strike="noStrike" baseline="30000" dirty="0">
                <a:solidFill>
                  <a:srgbClr val="FFFF00"/>
                </a:solidFill>
                <a:latin typeface="Bookman Old Style" panose="02050604050505020204" pitchFamily="18" charset="0"/>
              </a:rPr>
              <a:t>11 </a:t>
            </a:r>
            <a:r>
              <a:rPr lang="en-US" sz="2600" b="1" i="0" u="none" strike="noStrike" baseline="0" dirty="0">
                <a:solidFill>
                  <a:srgbClr val="FFFF00"/>
                </a:solidFill>
                <a:latin typeface="Bookman Old Style" panose="02050604050505020204" pitchFamily="18" charset="0"/>
              </a:rPr>
              <a:t>N/m</a:t>
            </a:r>
            <a:r>
              <a:rPr lang="en-US" sz="2600" b="1" i="0" u="none" strike="noStrike" baseline="30000" dirty="0">
                <a:solidFill>
                  <a:srgbClr val="FFFF00"/>
                </a:solidFill>
                <a:latin typeface="Bookman Old Style" panose="02050604050505020204" pitchFamily="18" charset="0"/>
              </a:rPr>
              <a:t>2 </a:t>
            </a:r>
            <a:r>
              <a:rPr lang="hi-IN" sz="2600" b="1" dirty="0">
                <a:solidFill>
                  <a:srgbClr val="FFFF00"/>
                </a:solidFill>
                <a:latin typeface="Bookman Old Style" panose="02050604050505020204" pitchFamily="18" charset="0"/>
              </a:rPr>
              <a:t>है। जब </a:t>
            </a:r>
            <a:r>
              <a:rPr lang="en-US" sz="2600" b="1" i="0" u="none" strike="noStrike" baseline="0" dirty="0">
                <a:solidFill>
                  <a:srgbClr val="FFFF00"/>
                </a:solidFill>
                <a:latin typeface="Bookman Old Style" panose="02050604050505020204" pitchFamily="18" charset="0"/>
              </a:rPr>
              <a:t>dyne/cm</a:t>
            </a:r>
            <a:r>
              <a:rPr lang="en-US" sz="2600" b="1" i="0" u="none" strike="noStrike" baseline="30000" dirty="0">
                <a:solidFill>
                  <a:srgbClr val="FFFF00"/>
                </a:solidFill>
                <a:latin typeface="Bookman Old Style" panose="02050604050505020204" pitchFamily="18" charset="0"/>
              </a:rPr>
              <a:t>2</a:t>
            </a:r>
            <a:r>
              <a:rPr lang="en-US" sz="2600" b="1" dirty="0">
                <a:solidFill>
                  <a:srgbClr val="FFFF00"/>
                </a:solidFill>
                <a:latin typeface="Bookman Old Style" panose="02050604050505020204" pitchFamily="18" charset="0"/>
              </a:rPr>
              <a:t> </a:t>
            </a:r>
            <a:r>
              <a:rPr lang="hi-IN" sz="2600" b="1" dirty="0">
                <a:solidFill>
                  <a:srgbClr val="FFFF00"/>
                </a:solidFill>
                <a:latin typeface="Bookman Old Style" panose="02050604050505020204" pitchFamily="18" charset="0"/>
              </a:rPr>
              <a:t>के </a:t>
            </a:r>
            <a:r>
              <a:rPr lang="en-US" sz="2600" b="1" dirty="0">
                <a:solidFill>
                  <a:srgbClr val="FFFF00"/>
                </a:solidFill>
                <a:latin typeface="Bookman Old Style" panose="02050604050505020204" pitchFamily="18" charset="0"/>
              </a:rPr>
              <a:t>CGS </a:t>
            </a:r>
            <a:r>
              <a:rPr lang="hi-IN" sz="2600" b="1" dirty="0">
                <a:solidFill>
                  <a:srgbClr val="FFFF00"/>
                </a:solidFill>
                <a:latin typeface="Bookman Old Style" panose="02050604050505020204" pitchFamily="18" charset="0"/>
              </a:rPr>
              <a:t>में व्यक्त किया जाता है, तो यह (1</a:t>
            </a:r>
            <a:r>
              <a:rPr lang="en-US" sz="2600" b="1" dirty="0">
                <a:solidFill>
                  <a:srgbClr val="FFFF00"/>
                </a:solidFill>
                <a:latin typeface="Bookman Old Style" panose="02050604050505020204" pitchFamily="18" charset="0"/>
              </a:rPr>
              <a:t>N = </a:t>
            </a:r>
            <a:r>
              <a:rPr lang="en-US" sz="2600" b="1" i="0" u="none" strike="noStrike" baseline="0" dirty="0">
                <a:solidFill>
                  <a:srgbClr val="FFFF00"/>
                </a:solidFill>
                <a:latin typeface="Bookman Old Style" panose="02050604050505020204" pitchFamily="18" charset="0"/>
              </a:rPr>
              <a:t>10</a:t>
            </a:r>
            <a:r>
              <a:rPr lang="en-US" sz="2600" b="1" i="0" u="none" strike="noStrike" baseline="30000" dirty="0">
                <a:solidFill>
                  <a:srgbClr val="FFFF00"/>
                </a:solidFill>
                <a:latin typeface="Bookman Old Style" panose="02050604050505020204" pitchFamily="18" charset="0"/>
              </a:rPr>
              <a:t>5</a:t>
            </a:r>
            <a:r>
              <a:rPr lang="en-US" sz="2600" b="1" dirty="0">
                <a:solidFill>
                  <a:srgbClr val="FFFF00"/>
                </a:solidFill>
                <a:latin typeface="Bookman Old Style" panose="02050604050505020204" pitchFamily="18" charset="0"/>
              </a:rPr>
              <a:t> dyne, 1 </a:t>
            </a:r>
            <a:r>
              <a:rPr lang="en-US" sz="2600" b="1" i="0" u="none" strike="noStrike" baseline="0" dirty="0">
                <a:solidFill>
                  <a:srgbClr val="FFFF00"/>
                </a:solidFill>
                <a:latin typeface="Bookman Old Style" panose="02050604050505020204" pitchFamily="18" charset="0"/>
              </a:rPr>
              <a:t>m</a:t>
            </a:r>
            <a:r>
              <a:rPr lang="en-US" sz="2600" b="1" i="0" u="none" strike="noStrike" baseline="30000" dirty="0">
                <a:solidFill>
                  <a:srgbClr val="FFFF00"/>
                </a:solidFill>
                <a:latin typeface="Bookman Old Style" panose="02050604050505020204" pitchFamily="18" charset="0"/>
              </a:rPr>
              <a:t>2</a:t>
            </a:r>
            <a:r>
              <a:rPr lang="en-US" sz="2600" b="1" dirty="0">
                <a:solidFill>
                  <a:srgbClr val="FFFF00"/>
                </a:solidFill>
                <a:latin typeface="Bookman Old Style" panose="02050604050505020204" pitchFamily="18" charset="0"/>
              </a:rPr>
              <a:t> = </a:t>
            </a:r>
            <a:r>
              <a:rPr lang="en-US" sz="2600" b="1" i="0" u="none" strike="noStrike" baseline="0" dirty="0">
                <a:solidFill>
                  <a:srgbClr val="FFFF00"/>
                </a:solidFill>
                <a:latin typeface="Bookman Old Style" panose="02050604050505020204" pitchFamily="18" charset="0"/>
              </a:rPr>
              <a:t>10</a:t>
            </a:r>
            <a:r>
              <a:rPr lang="en-US" sz="2600" b="1" i="0" u="none" strike="noStrike" baseline="30000" dirty="0">
                <a:solidFill>
                  <a:srgbClr val="FFFF00"/>
                </a:solidFill>
                <a:latin typeface="Bookman Old Style" panose="02050604050505020204" pitchFamily="18" charset="0"/>
              </a:rPr>
              <a:t>4</a:t>
            </a:r>
            <a:r>
              <a:rPr lang="en-US" sz="2600" b="1" i="0" u="none" strike="noStrike" baseline="0" dirty="0">
                <a:solidFill>
                  <a:srgbClr val="FFFF00"/>
                </a:solidFill>
                <a:latin typeface="Bookman Old Style" panose="02050604050505020204" pitchFamily="18" charset="0"/>
              </a:rPr>
              <a:t> cm</a:t>
            </a:r>
            <a:r>
              <a:rPr lang="en-US" sz="2600" b="1" i="0" u="none" strike="noStrike" baseline="30000" dirty="0">
                <a:solidFill>
                  <a:srgbClr val="FFFF00"/>
                </a:solidFill>
                <a:latin typeface="Bookman Old Style" panose="02050604050505020204" pitchFamily="18" charset="0"/>
              </a:rPr>
              <a:t>2</a:t>
            </a:r>
            <a:r>
              <a:rPr lang="en-US" sz="2600" b="1" dirty="0">
                <a:solidFill>
                  <a:srgbClr val="FFFF00"/>
                </a:solidFill>
                <a:latin typeface="Bookman Old Style" panose="02050604050505020204" pitchFamily="18" charset="0"/>
              </a:rPr>
              <a:t>) </a:t>
            </a:r>
            <a:r>
              <a:rPr lang="hi-IN" sz="2600" b="1" dirty="0">
                <a:solidFill>
                  <a:srgbClr val="FFFF00"/>
                </a:solidFill>
                <a:latin typeface="Bookman Old Style" panose="02050604050505020204" pitchFamily="18" charset="0"/>
              </a:rPr>
              <a:t>के बराबर होगा।</a:t>
            </a:r>
            <a:endParaRPr lang="en-US" sz="2600" b="1" i="0" u="none" strike="noStrike" baseline="0" dirty="0">
              <a:solidFill>
                <a:srgbClr val="FFFF00"/>
              </a:solidFill>
              <a:latin typeface="Bookman Old Style" panose="02050604050505020204" pitchFamily="18" charset="0"/>
            </a:endParaRPr>
          </a:p>
        </p:txBody>
      </p:sp>
      <p:sp>
        <p:nvSpPr>
          <p:cNvPr id="7" name="TextBox 6">
            <a:extLst>
              <a:ext uri="{FF2B5EF4-FFF2-40B4-BE49-F238E27FC236}">
                <a16:creationId xmlns:a16="http://schemas.microsoft.com/office/drawing/2014/main" id="{169ED09E-4220-2DE8-DF2E-FBC886B097E1}"/>
              </a:ext>
            </a:extLst>
          </p:cNvPr>
          <p:cNvSpPr txBox="1"/>
          <p:nvPr/>
        </p:nvSpPr>
        <p:spPr>
          <a:xfrm>
            <a:off x="4189228" y="3017085"/>
            <a:ext cx="7322288" cy="2062103"/>
          </a:xfrm>
          <a:prstGeom prst="rect">
            <a:avLst/>
          </a:prstGeom>
          <a:noFill/>
        </p:spPr>
        <p:txBody>
          <a:bodyPr wrap="square">
            <a:spAutoFit/>
          </a:bodyPr>
          <a:lstStyle/>
          <a:p>
            <a:pPr lvl="8"/>
            <a:r>
              <a:rPr lang="pt-BR" sz="3200" b="1" i="0" u="none" strike="noStrike" baseline="0" dirty="0">
                <a:latin typeface="Bookman Old Style" panose="02050604050505020204" pitchFamily="18" charset="0"/>
              </a:rPr>
              <a:t>(a) 1.9 × 10</a:t>
            </a:r>
            <a:r>
              <a:rPr lang="pt-BR" sz="3200" b="1" i="0" u="none" strike="noStrike" baseline="30000" dirty="0">
                <a:latin typeface="Bookman Old Style" panose="02050604050505020204" pitchFamily="18" charset="0"/>
              </a:rPr>
              <a:t>10</a:t>
            </a:r>
            <a:r>
              <a:rPr lang="pt-BR" sz="3200" b="1" i="0" u="none" strike="noStrike" baseline="0" dirty="0">
                <a:latin typeface="Bookman Old Style" panose="02050604050505020204" pitchFamily="18" charset="0"/>
              </a:rPr>
              <a:t>	</a:t>
            </a:r>
          </a:p>
          <a:p>
            <a:pPr lvl="8"/>
            <a:r>
              <a:rPr lang="pt-BR" sz="3200" b="1" i="0" u="none" strike="noStrike" baseline="0" dirty="0">
                <a:latin typeface="Bookman Old Style" panose="02050604050505020204" pitchFamily="18" charset="0"/>
              </a:rPr>
              <a:t>(b) 1.9 × 10</a:t>
            </a:r>
            <a:r>
              <a:rPr lang="pt-BR" sz="3200" b="1" i="0" u="none" strike="noStrike" baseline="30000" dirty="0">
                <a:latin typeface="Bookman Old Style" panose="02050604050505020204" pitchFamily="18" charset="0"/>
              </a:rPr>
              <a:t>11</a:t>
            </a:r>
          </a:p>
          <a:p>
            <a:pPr marL="4171950" lvl="8" indent="-514350">
              <a:buAutoNum type="alphaLcParenBoth" startAt="3"/>
            </a:pPr>
            <a:r>
              <a:rPr lang="en-US" sz="3200" b="1" i="0" u="none" strike="noStrike" baseline="0" dirty="0">
                <a:latin typeface="Bookman Old Style" panose="02050604050505020204" pitchFamily="18" charset="0"/>
              </a:rPr>
              <a:t> 1.9 × 10</a:t>
            </a:r>
            <a:r>
              <a:rPr lang="en-US" sz="3200" b="1" i="0" u="none" strike="noStrike" baseline="30000" dirty="0">
                <a:latin typeface="Bookman Old Style" panose="02050604050505020204" pitchFamily="18" charset="0"/>
              </a:rPr>
              <a:t>12</a:t>
            </a:r>
            <a:r>
              <a:rPr lang="en-US" sz="3200" b="1" i="0" u="none" strike="noStrike" baseline="0" dirty="0">
                <a:latin typeface="Bookman Old Style" panose="02050604050505020204" pitchFamily="18" charset="0"/>
              </a:rPr>
              <a:t>	</a:t>
            </a:r>
          </a:p>
          <a:p>
            <a:pPr lvl="8"/>
            <a:r>
              <a:rPr lang="en-US" sz="3200" b="1" i="0" u="none" strike="noStrike" baseline="0" dirty="0">
                <a:latin typeface="Bookman Old Style" panose="02050604050505020204" pitchFamily="18" charset="0"/>
              </a:rPr>
              <a:t>(d) 1.9 × 10</a:t>
            </a:r>
            <a:r>
              <a:rPr lang="en-US" sz="3200" b="1" i="0" u="none" strike="noStrike" baseline="30000" dirty="0">
                <a:latin typeface="Bookman Old Style" panose="02050604050505020204" pitchFamily="18" charset="0"/>
              </a:rPr>
              <a:t>13</a:t>
            </a:r>
            <a:endParaRPr lang="en-US" sz="3200" b="1" dirty="0">
              <a:latin typeface="Bookman Old Style" panose="02050604050505020204" pitchFamily="18" charset="0"/>
            </a:endParaRPr>
          </a:p>
        </p:txBody>
      </p:sp>
    </p:spTree>
    <p:extLst>
      <p:ext uri="{BB962C8B-B14F-4D97-AF65-F5344CB8AC3E}">
        <p14:creationId xmlns:p14="http://schemas.microsoft.com/office/powerpoint/2010/main" val="2920486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2A01CE-1F84-A66E-A235-433F11CB5A95}"/>
              </a:ext>
            </a:extLst>
          </p:cNvPr>
          <p:cNvSpPr/>
          <p:nvPr/>
        </p:nvSpPr>
        <p:spPr>
          <a:xfrm>
            <a:off x="10113363" y="134910"/>
            <a:ext cx="1933732" cy="494675"/>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Bookman Old Style" panose="02050604050505020204" pitchFamily="18" charset="0"/>
              </a:rPr>
              <a:t>PHYSICS</a:t>
            </a:r>
          </a:p>
        </p:txBody>
      </p:sp>
      <p:sp>
        <p:nvSpPr>
          <p:cNvPr id="5" name="TextBox 4">
            <a:extLst>
              <a:ext uri="{FF2B5EF4-FFF2-40B4-BE49-F238E27FC236}">
                <a16:creationId xmlns:a16="http://schemas.microsoft.com/office/drawing/2014/main" id="{E963C66B-C1D4-1637-688F-C0F39CFF16D1}"/>
              </a:ext>
            </a:extLst>
          </p:cNvPr>
          <p:cNvSpPr txBox="1"/>
          <p:nvPr/>
        </p:nvSpPr>
        <p:spPr>
          <a:xfrm>
            <a:off x="1169582" y="936010"/>
            <a:ext cx="10877513" cy="2677656"/>
          </a:xfrm>
          <a:prstGeom prst="rect">
            <a:avLst/>
          </a:prstGeom>
          <a:noFill/>
        </p:spPr>
        <p:txBody>
          <a:bodyPr wrap="square">
            <a:spAutoFit/>
          </a:bodyPr>
          <a:lstStyle/>
          <a:p>
            <a:pPr algn="just"/>
            <a:r>
              <a:rPr lang="en-US" sz="2800" b="1" dirty="0">
                <a:solidFill>
                  <a:srgbClr val="FFFF00"/>
                </a:solidFill>
                <a:latin typeface="Bookman Old Style" panose="02050604050505020204" pitchFamily="18" charset="0"/>
              </a:rPr>
              <a:t>The dimensional formula of velocity gradient is</a:t>
            </a:r>
          </a:p>
          <a:p>
            <a:pPr algn="just"/>
            <a:r>
              <a:rPr lang="hi-IN" sz="2800" b="1" dirty="0">
                <a:solidFill>
                  <a:srgbClr val="FFFF00"/>
                </a:solidFill>
                <a:latin typeface="Bookman Old Style" panose="02050604050505020204" pitchFamily="18" charset="0"/>
              </a:rPr>
              <a:t>वेग प्रवणता का आयामी सूत्र क्या है?</a:t>
            </a:r>
            <a:endParaRPr lang="en-US" sz="2800" b="1" i="0" u="none" strike="noStrike" baseline="0" dirty="0">
              <a:solidFill>
                <a:srgbClr val="FFFF00"/>
              </a:solidFill>
              <a:latin typeface="Bookman Old Style" panose="02050604050505020204" pitchFamily="18" charset="0"/>
            </a:endParaRPr>
          </a:p>
          <a:p>
            <a:pPr algn="just"/>
            <a:r>
              <a:rPr lang="fr-FR" sz="2800" b="1" i="0" u="none" strike="noStrike" baseline="0" dirty="0">
                <a:latin typeface="Bookman Old Style" panose="02050604050505020204" pitchFamily="18" charset="0"/>
              </a:rPr>
              <a:t>(a)	[MºLºT</a:t>
            </a:r>
            <a:r>
              <a:rPr lang="fr-FR" sz="2800" b="1" i="0" u="none" strike="noStrike" baseline="30000" dirty="0">
                <a:latin typeface="Bookman Old Style" panose="02050604050505020204" pitchFamily="18" charset="0"/>
              </a:rPr>
              <a:t>–1</a:t>
            </a:r>
            <a:r>
              <a:rPr lang="fr-FR" sz="2800" b="1" i="0" u="none" strike="noStrike" baseline="0" dirty="0">
                <a:latin typeface="Bookman Old Style" panose="02050604050505020204" pitchFamily="18" charset="0"/>
              </a:rPr>
              <a:t>]	</a:t>
            </a:r>
          </a:p>
          <a:p>
            <a:pPr algn="just"/>
            <a:r>
              <a:rPr lang="fr-FR" sz="2800" b="1" i="0" u="none" strike="noStrike" baseline="0" dirty="0">
                <a:latin typeface="Bookman Old Style" panose="02050604050505020204" pitchFamily="18" charset="0"/>
              </a:rPr>
              <a:t>(b) [MLT</a:t>
            </a:r>
            <a:r>
              <a:rPr lang="fr-FR" sz="2800" b="1" i="0" u="none" strike="noStrike" baseline="30000" dirty="0">
                <a:latin typeface="Bookman Old Style" panose="02050604050505020204" pitchFamily="18" charset="0"/>
              </a:rPr>
              <a:t>1</a:t>
            </a:r>
            <a:r>
              <a:rPr lang="fr-FR" sz="2800" b="1" i="0" u="none" strike="noStrike" baseline="0" dirty="0">
                <a:latin typeface="Bookman Old Style" panose="02050604050505020204" pitchFamily="18" charset="0"/>
              </a:rPr>
              <a:t>]</a:t>
            </a:r>
          </a:p>
          <a:p>
            <a:pPr marL="514350" indent="-514350" algn="just">
              <a:buAutoNum type="alphaLcParenBoth" startAt="3"/>
            </a:pPr>
            <a:r>
              <a:rPr lang="en-US" sz="2800" b="1" i="0" u="none" strike="noStrike" baseline="0" dirty="0">
                <a:latin typeface="Bookman Old Style" panose="02050604050505020204" pitchFamily="18" charset="0"/>
              </a:rPr>
              <a:t>[MLºT</a:t>
            </a:r>
            <a:r>
              <a:rPr lang="en-US" sz="2800" b="1" i="0" u="none" strike="noStrike" baseline="30000" dirty="0">
                <a:latin typeface="Bookman Old Style" panose="02050604050505020204" pitchFamily="18" charset="0"/>
              </a:rPr>
              <a:t>–1</a:t>
            </a:r>
            <a:r>
              <a:rPr lang="en-US" sz="2800" b="1" i="0" u="none" strike="noStrike" baseline="0" dirty="0">
                <a:latin typeface="Bookman Old Style" panose="02050604050505020204" pitchFamily="18" charset="0"/>
              </a:rPr>
              <a:t>]	</a:t>
            </a:r>
          </a:p>
          <a:p>
            <a:pPr algn="just"/>
            <a:r>
              <a:rPr lang="en-US" sz="2800" b="1" i="0" u="none" strike="noStrike" baseline="0" dirty="0">
                <a:latin typeface="Bookman Old Style" panose="02050604050505020204" pitchFamily="18" charset="0"/>
              </a:rPr>
              <a:t>(d) [MºLT</a:t>
            </a:r>
            <a:r>
              <a:rPr lang="en-US" sz="2800" b="1" i="0" u="none" strike="noStrike" baseline="30000" dirty="0">
                <a:latin typeface="Bookman Old Style" panose="02050604050505020204" pitchFamily="18" charset="0"/>
              </a:rPr>
              <a:t>–2</a:t>
            </a:r>
            <a:r>
              <a:rPr lang="en-US" sz="2800" b="1" i="0" u="none" strike="noStrike" baseline="0" dirty="0">
                <a:latin typeface="Bookman Old Style" panose="02050604050505020204" pitchFamily="18" charset="0"/>
              </a:rPr>
              <a:t>]</a:t>
            </a:r>
            <a:endParaRPr lang="en-US" sz="2800" b="1" dirty="0">
              <a:latin typeface="Bookman Old Style" panose="02050604050505020204" pitchFamily="18" charset="0"/>
            </a:endParaRPr>
          </a:p>
        </p:txBody>
      </p:sp>
    </p:spTree>
    <p:extLst>
      <p:ext uri="{BB962C8B-B14F-4D97-AF65-F5344CB8AC3E}">
        <p14:creationId xmlns:p14="http://schemas.microsoft.com/office/powerpoint/2010/main" val="1702823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2A01CE-1F84-A66E-A235-433F11CB5A95}"/>
              </a:ext>
            </a:extLst>
          </p:cNvPr>
          <p:cNvSpPr/>
          <p:nvPr/>
        </p:nvSpPr>
        <p:spPr>
          <a:xfrm>
            <a:off x="10113363" y="134910"/>
            <a:ext cx="1933732" cy="494675"/>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Bookman Old Style" panose="02050604050505020204" pitchFamily="18" charset="0"/>
              </a:rPr>
              <a:t>PHYSICS</a:t>
            </a:r>
          </a:p>
        </p:txBody>
      </p:sp>
      <p:sp>
        <p:nvSpPr>
          <p:cNvPr id="3" name="Rectangle 2">
            <a:extLst>
              <a:ext uri="{FF2B5EF4-FFF2-40B4-BE49-F238E27FC236}">
                <a16:creationId xmlns:a16="http://schemas.microsoft.com/office/drawing/2014/main" id="{F93EC3DE-E194-F687-423C-795DEB38FCC2}"/>
              </a:ext>
            </a:extLst>
          </p:cNvPr>
          <p:cNvSpPr/>
          <p:nvPr/>
        </p:nvSpPr>
        <p:spPr>
          <a:xfrm>
            <a:off x="0" y="0"/>
            <a:ext cx="12192000" cy="6858000"/>
          </a:xfrm>
          <a:prstGeom prst="rect">
            <a:avLst/>
          </a:prstGeom>
          <a:noFill/>
          <a:ln w="152400" cmpd="tri">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9054053-2299-0C23-28C0-27E493F89D6A}"/>
              </a:ext>
            </a:extLst>
          </p:cNvPr>
          <p:cNvSpPr txBox="1"/>
          <p:nvPr/>
        </p:nvSpPr>
        <p:spPr>
          <a:xfrm>
            <a:off x="1800447" y="629585"/>
            <a:ext cx="8591106" cy="2677656"/>
          </a:xfrm>
          <a:prstGeom prst="rect">
            <a:avLst/>
          </a:prstGeom>
          <a:noFill/>
        </p:spPr>
        <p:txBody>
          <a:bodyPr wrap="square">
            <a:spAutoFit/>
          </a:bodyPr>
          <a:lstStyle/>
          <a:p>
            <a:r>
              <a:rPr lang="en-US" sz="2800" b="1" dirty="0">
                <a:solidFill>
                  <a:srgbClr val="FFFF00"/>
                </a:solidFill>
                <a:latin typeface="Bookman Old Style" panose="02050604050505020204" pitchFamily="18" charset="0"/>
              </a:rPr>
              <a:t>The unit of current in C.G.S. system is C.G.S. </a:t>
            </a:r>
            <a:r>
              <a:rPr lang="hi-IN" sz="2800" b="1" dirty="0">
                <a:solidFill>
                  <a:srgbClr val="FFFF00"/>
                </a:solidFill>
                <a:latin typeface="Bookman Old Style" panose="02050604050505020204" pitchFamily="18" charset="0"/>
              </a:rPr>
              <a:t>प्रणाली में धारा की इकाई क्या है?</a:t>
            </a:r>
            <a:endParaRPr lang="en-US" sz="2800" b="1" i="0" u="none" strike="noStrike" baseline="0" dirty="0">
              <a:solidFill>
                <a:srgbClr val="FFFF00"/>
              </a:solidFill>
              <a:latin typeface="Bookman Old Style" panose="02050604050505020204" pitchFamily="18" charset="0"/>
            </a:endParaRPr>
          </a:p>
          <a:p>
            <a:pPr marL="514350" indent="-514350">
              <a:buAutoNum type="alphaLcParenBoth"/>
            </a:pPr>
            <a:r>
              <a:rPr lang="pt-BR" sz="2800" b="1" i="0" u="none" strike="noStrike" baseline="0" dirty="0">
                <a:latin typeface="Bookman Old Style" panose="02050604050505020204" pitchFamily="18" charset="0"/>
              </a:rPr>
              <a:t>10 A	</a:t>
            </a:r>
          </a:p>
          <a:p>
            <a:r>
              <a:rPr lang="pt-BR" sz="2800" b="1" i="0" u="none" strike="noStrike" baseline="0" dirty="0">
                <a:latin typeface="Bookman Old Style" panose="02050604050505020204" pitchFamily="18" charset="0"/>
              </a:rPr>
              <a:t>(b) 1/10 A	</a:t>
            </a:r>
          </a:p>
          <a:p>
            <a:r>
              <a:rPr lang="pt-BR" sz="2800" b="1" i="0" u="none" strike="noStrike" baseline="0" dirty="0">
                <a:latin typeface="Bookman Old Style" panose="02050604050505020204" pitchFamily="18" charset="0"/>
              </a:rPr>
              <a:t>(c) 1/100 A	</a:t>
            </a:r>
          </a:p>
          <a:p>
            <a:r>
              <a:rPr lang="pt-BR" sz="2800" b="1" i="0" u="none" strike="noStrike" baseline="0" dirty="0">
                <a:latin typeface="Bookman Old Style" panose="02050604050505020204" pitchFamily="18" charset="0"/>
              </a:rPr>
              <a:t>(d) 1/1000 A</a:t>
            </a:r>
            <a:endParaRPr lang="en-US" sz="2800" b="1" dirty="0">
              <a:latin typeface="Bookman Old Style" panose="02050604050505020204" pitchFamily="18" charset="0"/>
            </a:endParaRPr>
          </a:p>
        </p:txBody>
      </p:sp>
    </p:spTree>
    <p:extLst>
      <p:ext uri="{BB962C8B-B14F-4D97-AF65-F5344CB8AC3E}">
        <p14:creationId xmlns:p14="http://schemas.microsoft.com/office/powerpoint/2010/main" val="11187154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44B634-8D63-ECF4-740F-C79F45147591}"/>
              </a:ext>
            </a:extLst>
          </p:cNvPr>
          <p:cNvSpPr txBox="1"/>
          <p:nvPr/>
        </p:nvSpPr>
        <p:spPr>
          <a:xfrm>
            <a:off x="1219200" y="311557"/>
            <a:ext cx="10822745" cy="2862322"/>
          </a:xfrm>
          <a:prstGeom prst="rect">
            <a:avLst/>
          </a:prstGeom>
          <a:noFill/>
        </p:spPr>
        <p:txBody>
          <a:bodyPr wrap="square">
            <a:spAutoFit/>
          </a:bodyPr>
          <a:lstStyle/>
          <a:p>
            <a:r>
              <a:rPr lang="en-US" sz="3000" b="1" dirty="0" err="1">
                <a:solidFill>
                  <a:srgbClr val="FFFF00"/>
                </a:solidFill>
                <a:latin typeface="Kruti Dev 010" pitchFamily="2" charset="0"/>
                <a:cs typeface="Times New Roman" panose="02020603050405020304" pitchFamily="18" charset="0"/>
              </a:rPr>
              <a:t>lery</a:t>
            </a:r>
            <a:r>
              <a:rPr lang="en-US" sz="3000" b="1" dirty="0">
                <a:solidFill>
                  <a:srgbClr val="FFFF00"/>
                </a:solidFill>
                <a:latin typeface="Kruti Dev 010" pitchFamily="2" charset="0"/>
                <a:cs typeface="Times New Roman" panose="02020603050405020304" pitchFamily="18" charset="0"/>
              </a:rPr>
              <a:t> </a:t>
            </a:r>
            <a:r>
              <a:rPr lang="en-US" sz="3000" b="1" dirty="0" err="1">
                <a:solidFill>
                  <a:srgbClr val="FFFF00"/>
                </a:solidFill>
                <a:latin typeface="Kruti Dev 010" pitchFamily="2" charset="0"/>
                <a:cs typeface="Times New Roman" panose="02020603050405020304" pitchFamily="18" charset="0"/>
              </a:rPr>
              <a:t>niZ.k</a:t>
            </a:r>
            <a:r>
              <a:rPr lang="en-US" sz="3000" b="1" dirty="0">
                <a:solidFill>
                  <a:srgbClr val="FFFF00"/>
                </a:solidFill>
                <a:latin typeface="Kruti Dev 010" pitchFamily="2" charset="0"/>
                <a:cs typeface="Times New Roman" panose="02020603050405020304" pitchFamily="18" charset="0"/>
              </a:rPr>
              <a:t> </a:t>
            </a:r>
            <a:r>
              <a:rPr lang="en-US" sz="3000" b="1" dirty="0" err="1">
                <a:solidFill>
                  <a:srgbClr val="FFFF00"/>
                </a:solidFill>
                <a:latin typeface="Kruti Dev 010" pitchFamily="2" charset="0"/>
                <a:cs typeface="Times New Roman" panose="02020603050405020304" pitchFamily="18" charset="0"/>
              </a:rPr>
              <a:t>cuh</a:t>
            </a:r>
            <a:r>
              <a:rPr lang="en-US" sz="3000" b="1" dirty="0">
                <a:solidFill>
                  <a:srgbClr val="FFFF00"/>
                </a:solidFill>
                <a:latin typeface="Kruti Dev 010" pitchFamily="2" charset="0"/>
                <a:cs typeface="Times New Roman" panose="02020603050405020304" pitchFamily="18" charset="0"/>
              </a:rPr>
              <a:t> </a:t>
            </a:r>
            <a:r>
              <a:rPr lang="en-US" sz="3000" b="1" dirty="0" err="1">
                <a:solidFill>
                  <a:srgbClr val="FFFF00"/>
                </a:solidFill>
                <a:latin typeface="Kruti Dev 010" pitchFamily="2" charset="0"/>
                <a:cs typeface="Times New Roman" panose="02020603050405020304" pitchFamily="18" charset="0"/>
              </a:rPr>
              <a:t>izfrfCkEc</a:t>
            </a:r>
            <a:endParaRPr lang="en-IN" sz="3000" b="1" dirty="0">
              <a:solidFill>
                <a:srgbClr val="FFFF00"/>
              </a:solidFill>
              <a:latin typeface="Times New Roman" panose="02020603050405020304" pitchFamily="18" charset="0"/>
              <a:cs typeface="Times New Roman" panose="02020603050405020304" pitchFamily="18" charset="0"/>
            </a:endParaRPr>
          </a:p>
          <a:p>
            <a:r>
              <a:rPr lang="en-US" sz="3000" b="1" dirty="0">
                <a:solidFill>
                  <a:srgbClr val="FFFF00"/>
                </a:solidFill>
                <a:latin typeface="Times New Roman" panose="02020603050405020304" pitchFamily="18" charset="0"/>
                <a:cs typeface="Times New Roman" panose="02020603050405020304" pitchFamily="18" charset="0"/>
              </a:rPr>
              <a:t>Image formed by plane mirror-</a:t>
            </a:r>
          </a:p>
          <a:p>
            <a:r>
              <a:rPr lang="en-IN" sz="3000" b="1" dirty="0">
                <a:latin typeface="Times New Roman" panose="02020603050405020304" pitchFamily="18" charset="0"/>
                <a:cs typeface="Times New Roman" panose="02020603050405020304" pitchFamily="18" charset="0"/>
              </a:rPr>
              <a:t>(a) Is real/ </a:t>
            </a:r>
            <a:r>
              <a:rPr lang="en-IN" sz="3000" b="1" dirty="0" err="1">
                <a:latin typeface="Kruti Dev 010" pitchFamily="2" charset="0"/>
                <a:cs typeface="Times New Roman" panose="02020603050405020304" pitchFamily="18" charset="0"/>
              </a:rPr>
              <a:t>okLrfod</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gksrk</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gS</a:t>
            </a:r>
            <a:endParaRPr lang="en-IN" sz="3000" b="1" dirty="0">
              <a:latin typeface="Kruti Dev 010" pitchFamily="2" charset="0"/>
              <a:cs typeface="Times New Roman" panose="02020603050405020304" pitchFamily="18" charset="0"/>
            </a:endParaRPr>
          </a:p>
          <a:p>
            <a:r>
              <a:rPr lang="en-IN" sz="3000" b="1" dirty="0">
                <a:latin typeface="Times New Roman" panose="02020603050405020304" pitchFamily="18" charset="0"/>
                <a:cs typeface="Times New Roman" panose="02020603050405020304" pitchFamily="18" charset="0"/>
              </a:rPr>
              <a:t>(b) Virtual / </a:t>
            </a:r>
            <a:r>
              <a:rPr lang="en-IN" sz="3000" b="1" dirty="0" err="1">
                <a:latin typeface="Kruti Dev 010" pitchFamily="2" charset="0"/>
                <a:cs typeface="Times New Roman" panose="02020603050405020304" pitchFamily="18" charset="0"/>
              </a:rPr>
              <a:t>vkHkkl</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gksrk</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gS</a:t>
            </a:r>
            <a:endParaRPr lang="en-IN" sz="3000" b="1" dirty="0">
              <a:latin typeface="Kruti Dev 010" pitchFamily="2" charset="0"/>
              <a:cs typeface="Times New Roman" panose="02020603050405020304" pitchFamily="18" charset="0"/>
            </a:endParaRPr>
          </a:p>
          <a:p>
            <a:r>
              <a:rPr lang="en-IN" sz="3000" b="1" dirty="0">
                <a:latin typeface="Times New Roman" panose="02020603050405020304" pitchFamily="18" charset="0"/>
                <a:cs typeface="Times New Roman" panose="02020603050405020304" pitchFamily="18" charset="0"/>
              </a:rPr>
              <a:t>(c)can be made on the table/</a:t>
            </a:r>
            <a:r>
              <a:rPr lang="en-IN" sz="3000" b="1" dirty="0" err="1">
                <a:latin typeface="Kruti Dev 010" pitchFamily="2" charset="0"/>
                <a:cs typeface="Times New Roman" panose="02020603050405020304" pitchFamily="18" charset="0"/>
              </a:rPr>
              <a:t>iVy</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ij</a:t>
            </a:r>
            <a:r>
              <a:rPr lang="en-IN" sz="3000" b="1" dirty="0">
                <a:latin typeface="Kruti Dev 010" pitchFamily="2" charset="0"/>
                <a:cs typeface="Times New Roman" panose="02020603050405020304" pitchFamily="18" charset="0"/>
              </a:rPr>
              <a:t> cu </a:t>
            </a:r>
            <a:r>
              <a:rPr lang="en-IN" sz="3000" b="1" dirty="0" err="1">
                <a:latin typeface="Kruti Dev 010" pitchFamily="2" charset="0"/>
                <a:cs typeface="Times New Roman" panose="02020603050405020304" pitchFamily="18" charset="0"/>
              </a:rPr>
              <a:t>ldrk</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gS</a:t>
            </a:r>
            <a:endParaRPr lang="en-IN" sz="3000" b="1" dirty="0">
              <a:latin typeface="Times New Roman" panose="02020603050405020304" pitchFamily="18" charset="0"/>
              <a:cs typeface="Times New Roman" panose="02020603050405020304" pitchFamily="18" charset="0"/>
            </a:endParaRPr>
          </a:p>
          <a:p>
            <a:r>
              <a:rPr lang="en-IN" sz="3000" b="1" dirty="0">
                <a:latin typeface="Times New Roman" panose="02020603050405020304" pitchFamily="18" charset="0"/>
                <a:cs typeface="Times New Roman" panose="02020603050405020304" pitchFamily="18" charset="0"/>
              </a:rPr>
              <a:t>(d) slightly smaller than the object/ </a:t>
            </a:r>
            <a:r>
              <a:rPr lang="en-IN" sz="3000" b="1" dirty="0" err="1">
                <a:latin typeface="Kruti Dev 010" pitchFamily="2" charset="0"/>
                <a:cs typeface="Times New Roman" panose="02020603050405020304" pitchFamily="18" charset="0"/>
              </a:rPr>
              <a:t>oLrq</a:t>
            </a:r>
            <a:r>
              <a:rPr lang="en-IN" sz="3000" b="1" dirty="0">
                <a:latin typeface="Kruti Dev 010" pitchFamily="2" charset="0"/>
                <a:cs typeface="Times New Roman" panose="02020603050405020304" pitchFamily="18" charset="0"/>
              </a:rPr>
              <a:t> ls </a:t>
            </a:r>
            <a:r>
              <a:rPr lang="en-IN" sz="3000" b="1" dirty="0" err="1">
                <a:latin typeface="Kruti Dev 010" pitchFamily="2" charset="0"/>
                <a:cs typeface="Times New Roman" panose="02020603050405020304" pitchFamily="18" charset="0"/>
              </a:rPr>
              <a:t>tjk</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lk</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NksVk</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curk</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gSA</a:t>
            </a:r>
            <a:endParaRPr lang="en-IN" sz="3000" b="1" dirty="0">
              <a:latin typeface="Kruti Dev 010" pitchFamily="2" charset="0"/>
              <a:cs typeface="Times New Roman" panose="02020603050405020304" pitchFamily="18" charset="0"/>
            </a:endParaRPr>
          </a:p>
        </p:txBody>
      </p:sp>
      <p:pic>
        <p:nvPicPr>
          <p:cNvPr id="2052" name="Picture 4" descr="Basic Properties of Mirrors - Introduction to Mirrors | Olympus LS">
            <a:extLst>
              <a:ext uri="{FF2B5EF4-FFF2-40B4-BE49-F238E27FC236}">
                <a16:creationId xmlns:a16="http://schemas.microsoft.com/office/drawing/2014/main" id="{B4583D3D-B36C-BDEB-23C4-D393A488B3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7231" y="3408036"/>
            <a:ext cx="3971046" cy="3138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4403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44B100-EF6B-35DF-D11E-FCC2DDF4A9CE}"/>
              </a:ext>
            </a:extLst>
          </p:cNvPr>
          <p:cNvSpPr txBox="1"/>
          <p:nvPr/>
        </p:nvSpPr>
        <p:spPr>
          <a:xfrm>
            <a:off x="72190" y="950017"/>
            <a:ext cx="12192000" cy="4247317"/>
          </a:xfrm>
          <a:prstGeom prst="rect">
            <a:avLst/>
          </a:prstGeom>
          <a:noFill/>
        </p:spPr>
        <p:txBody>
          <a:bodyPr wrap="square">
            <a:spAutoFit/>
          </a:bodyPr>
          <a:lstStyle/>
          <a:p>
            <a:r>
              <a:rPr lang="en-US" sz="3000" b="1" dirty="0">
                <a:solidFill>
                  <a:srgbClr val="FFFF00"/>
                </a:solidFill>
                <a:latin typeface="Kruti Dev 010" pitchFamily="2" charset="0"/>
                <a:cs typeface="Times New Roman" panose="02020603050405020304" pitchFamily="18" charset="0"/>
              </a:rPr>
              <a:t>can </a:t>
            </a:r>
            <a:r>
              <a:rPr lang="en-US" sz="3000" b="1" dirty="0" err="1">
                <a:solidFill>
                  <a:srgbClr val="FFFF00"/>
                </a:solidFill>
                <a:latin typeface="Kruti Dev 010" pitchFamily="2" charset="0"/>
                <a:cs typeface="Times New Roman" panose="02020603050405020304" pitchFamily="18" charset="0"/>
              </a:rPr>
              <a:t>dejs</a:t>
            </a:r>
            <a:r>
              <a:rPr lang="en-US" sz="3000" b="1" dirty="0">
                <a:solidFill>
                  <a:srgbClr val="FFFF00"/>
                </a:solidFill>
                <a:latin typeface="Kruti Dev 010" pitchFamily="2" charset="0"/>
                <a:cs typeface="Times New Roman" panose="02020603050405020304" pitchFamily="18" charset="0"/>
              </a:rPr>
              <a:t> dh f[</a:t>
            </a:r>
            <a:r>
              <a:rPr lang="en-US" sz="3000" b="1" dirty="0" err="1">
                <a:solidFill>
                  <a:srgbClr val="FFFF00"/>
                </a:solidFill>
                <a:latin typeface="Kruti Dev 010" pitchFamily="2" charset="0"/>
                <a:cs typeface="Times New Roman" panose="02020603050405020304" pitchFamily="18" charset="0"/>
              </a:rPr>
              <a:t>kM+dh</a:t>
            </a:r>
            <a:r>
              <a:rPr lang="en-US" sz="3000" b="1" dirty="0">
                <a:solidFill>
                  <a:srgbClr val="FFFF00"/>
                </a:solidFill>
                <a:latin typeface="Kruti Dev 010" pitchFamily="2" charset="0"/>
                <a:cs typeface="Times New Roman" panose="02020603050405020304" pitchFamily="18" charset="0"/>
              </a:rPr>
              <a:t> </a:t>
            </a:r>
            <a:r>
              <a:rPr lang="en-US" sz="3000" b="1" dirty="0" err="1">
                <a:solidFill>
                  <a:srgbClr val="FFFF00"/>
                </a:solidFill>
                <a:latin typeface="Kruti Dev 010" pitchFamily="2" charset="0"/>
                <a:cs typeface="Times New Roman" panose="02020603050405020304" pitchFamily="18" charset="0"/>
              </a:rPr>
              <a:t>esa</a:t>
            </a:r>
            <a:r>
              <a:rPr lang="en-US" sz="3000" b="1" dirty="0">
                <a:solidFill>
                  <a:srgbClr val="FFFF00"/>
                </a:solidFill>
                <a:latin typeface="Kruti Dev 010" pitchFamily="2" charset="0"/>
                <a:cs typeface="Times New Roman" panose="02020603050405020304" pitchFamily="18" charset="0"/>
              </a:rPr>
              <a:t> ,d </a:t>
            </a:r>
            <a:r>
              <a:rPr lang="en-US" sz="3000" b="1" dirty="0" err="1">
                <a:solidFill>
                  <a:srgbClr val="FFFF00"/>
                </a:solidFill>
                <a:latin typeface="Kruti Dev 010" pitchFamily="2" charset="0"/>
                <a:cs typeface="Times New Roman" panose="02020603050405020304" pitchFamily="18" charset="0"/>
              </a:rPr>
              <a:t>NksVk</a:t>
            </a:r>
            <a:r>
              <a:rPr lang="en-US" sz="3000" b="1" dirty="0">
                <a:solidFill>
                  <a:srgbClr val="FFFF00"/>
                </a:solidFill>
                <a:latin typeface="Kruti Dev 010" pitchFamily="2" charset="0"/>
                <a:cs typeface="Times New Roman" panose="02020603050405020304" pitchFamily="18" charset="0"/>
              </a:rPr>
              <a:t> </a:t>
            </a:r>
            <a:r>
              <a:rPr lang="en-US" sz="3000" b="1" dirty="0" err="1">
                <a:solidFill>
                  <a:srgbClr val="FFFF00"/>
                </a:solidFill>
                <a:latin typeface="Kruti Dev 010" pitchFamily="2" charset="0"/>
                <a:cs typeface="Times New Roman" panose="02020603050405020304" pitchFamily="18" charset="0"/>
              </a:rPr>
              <a:t>fNnz</a:t>
            </a:r>
            <a:r>
              <a:rPr lang="en-US" sz="3000" b="1" dirty="0">
                <a:solidFill>
                  <a:srgbClr val="FFFF00"/>
                </a:solidFill>
                <a:latin typeface="Kruti Dev 010" pitchFamily="2" charset="0"/>
                <a:cs typeface="Times New Roman" panose="02020603050405020304" pitchFamily="18" charset="0"/>
              </a:rPr>
              <a:t> </a:t>
            </a:r>
            <a:r>
              <a:rPr lang="en-US" sz="3000" b="1" dirty="0" err="1">
                <a:solidFill>
                  <a:srgbClr val="FFFF00"/>
                </a:solidFill>
                <a:latin typeface="Kruti Dev 010" pitchFamily="2" charset="0"/>
                <a:cs typeface="Times New Roman" panose="02020603050405020304" pitchFamily="18" charset="0"/>
              </a:rPr>
              <a:t>dejs</a:t>
            </a:r>
            <a:r>
              <a:rPr lang="en-US" sz="3000" b="1" dirty="0">
                <a:solidFill>
                  <a:srgbClr val="FFFF00"/>
                </a:solidFill>
                <a:latin typeface="Kruti Dev 010" pitchFamily="2" charset="0"/>
                <a:cs typeface="Times New Roman" panose="02020603050405020304" pitchFamily="18" charset="0"/>
              </a:rPr>
              <a:t> ls </a:t>
            </a:r>
            <a:r>
              <a:rPr lang="en-US" sz="3000" b="1" dirty="0" err="1">
                <a:solidFill>
                  <a:srgbClr val="FFFF00"/>
                </a:solidFill>
                <a:latin typeface="Kruti Dev 010" pitchFamily="2" charset="0"/>
                <a:cs typeface="Times New Roman" panose="02020603050405020304" pitchFamily="18" charset="0"/>
              </a:rPr>
              <a:t>ckgj</a:t>
            </a:r>
            <a:r>
              <a:rPr lang="en-US" sz="3000" b="1" dirty="0">
                <a:solidFill>
                  <a:srgbClr val="FFFF00"/>
                </a:solidFill>
                <a:latin typeface="Kruti Dev 010" pitchFamily="2" charset="0"/>
                <a:cs typeface="Times New Roman" panose="02020603050405020304" pitchFamily="18" charset="0"/>
              </a:rPr>
              <a:t> dh </a:t>
            </a:r>
            <a:r>
              <a:rPr lang="en-US" sz="3000" b="1" dirty="0" err="1">
                <a:solidFill>
                  <a:srgbClr val="FFFF00"/>
                </a:solidFill>
                <a:latin typeface="Kruti Dev 010" pitchFamily="2" charset="0"/>
                <a:cs typeface="Times New Roman" panose="02020603050405020304" pitchFamily="18" charset="0"/>
              </a:rPr>
              <a:t>oLrqvksa</a:t>
            </a:r>
            <a:r>
              <a:rPr lang="en-US" sz="3000" b="1" dirty="0">
                <a:solidFill>
                  <a:srgbClr val="FFFF00"/>
                </a:solidFill>
                <a:latin typeface="Kruti Dev 010" pitchFamily="2" charset="0"/>
                <a:cs typeface="Times New Roman" panose="02020603050405020304" pitchFamily="18" charset="0"/>
              </a:rPr>
              <a:t> dk </a:t>
            </a:r>
            <a:r>
              <a:rPr lang="en-US" sz="3000" b="1" dirty="0" err="1">
                <a:solidFill>
                  <a:srgbClr val="FFFF00"/>
                </a:solidFill>
                <a:latin typeface="Kruti Dev 010" pitchFamily="2" charset="0"/>
                <a:cs typeface="Times New Roman" panose="02020603050405020304" pitchFamily="18" charset="0"/>
              </a:rPr>
              <a:t>dejs</a:t>
            </a:r>
            <a:r>
              <a:rPr lang="en-US" sz="3000" b="1" dirty="0">
                <a:solidFill>
                  <a:srgbClr val="FFFF00"/>
                </a:solidFill>
                <a:latin typeface="Kruti Dev 010" pitchFamily="2" charset="0"/>
                <a:cs typeface="Times New Roman" panose="02020603050405020304" pitchFamily="18" charset="0"/>
              </a:rPr>
              <a:t> dh </a:t>
            </a:r>
            <a:r>
              <a:rPr lang="en-US" sz="3000" b="1" dirty="0" err="1">
                <a:solidFill>
                  <a:srgbClr val="FFFF00"/>
                </a:solidFill>
                <a:latin typeface="Kruti Dev 010" pitchFamily="2" charset="0"/>
                <a:cs typeface="Times New Roman" panose="02020603050405020304" pitchFamily="18" charset="0"/>
              </a:rPr>
              <a:t>lkeus</a:t>
            </a:r>
            <a:r>
              <a:rPr lang="en-US" sz="3000" b="1" dirty="0">
                <a:solidFill>
                  <a:srgbClr val="FFFF00"/>
                </a:solidFill>
                <a:latin typeface="Kruti Dev 010" pitchFamily="2" charset="0"/>
                <a:cs typeface="Times New Roman" panose="02020603050405020304" pitchFamily="18" charset="0"/>
              </a:rPr>
              <a:t> dh </a:t>
            </a:r>
            <a:r>
              <a:rPr lang="en-US" sz="3000" b="1" dirty="0" err="1">
                <a:solidFill>
                  <a:srgbClr val="FFFF00"/>
                </a:solidFill>
                <a:latin typeface="Kruti Dev 010" pitchFamily="2" charset="0"/>
                <a:cs typeface="Times New Roman" panose="02020603050405020304" pitchFamily="18" charset="0"/>
              </a:rPr>
              <a:t>nhokj</a:t>
            </a:r>
            <a:r>
              <a:rPr lang="en-US" sz="3000" b="1" dirty="0">
                <a:solidFill>
                  <a:srgbClr val="FFFF00"/>
                </a:solidFill>
                <a:latin typeface="Kruti Dev 010" pitchFamily="2" charset="0"/>
                <a:cs typeface="Times New Roman" panose="02020603050405020304" pitchFamily="18" charset="0"/>
              </a:rPr>
              <a:t> </a:t>
            </a:r>
            <a:r>
              <a:rPr lang="en-US" sz="3000" b="1" dirty="0" err="1">
                <a:solidFill>
                  <a:srgbClr val="FFFF00"/>
                </a:solidFill>
                <a:latin typeface="Kruti Dev 010" pitchFamily="2" charset="0"/>
                <a:cs typeface="Times New Roman" panose="02020603050405020304" pitchFamily="18" charset="0"/>
              </a:rPr>
              <a:t>ij</a:t>
            </a:r>
            <a:r>
              <a:rPr lang="en-US" sz="3000" b="1" dirty="0">
                <a:solidFill>
                  <a:srgbClr val="FFFF00"/>
                </a:solidFill>
                <a:latin typeface="Kruti Dev 010" pitchFamily="2" charset="0"/>
                <a:cs typeface="Times New Roman" panose="02020603050405020304" pitchFamily="18" charset="0"/>
              </a:rPr>
              <a:t> </a:t>
            </a:r>
            <a:r>
              <a:rPr lang="en-US" sz="3000" b="1" dirty="0" err="1">
                <a:solidFill>
                  <a:srgbClr val="FFFF00"/>
                </a:solidFill>
                <a:latin typeface="Kruti Dev 010" pitchFamily="2" charset="0"/>
                <a:cs typeface="Times New Roman" panose="02020603050405020304" pitchFamily="18" charset="0"/>
              </a:rPr>
              <a:t>mYVk</a:t>
            </a:r>
            <a:r>
              <a:rPr lang="en-US" sz="3000" b="1" dirty="0">
                <a:solidFill>
                  <a:srgbClr val="FFFF00"/>
                </a:solidFill>
                <a:latin typeface="Kruti Dev 010" pitchFamily="2" charset="0"/>
                <a:cs typeface="Times New Roman" panose="02020603050405020304" pitchFamily="18" charset="0"/>
              </a:rPr>
              <a:t> </a:t>
            </a:r>
            <a:r>
              <a:rPr lang="en-US" sz="3000" b="1" dirty="0" err="1">
                <a:solidFill>
                  <a:srgbClr val="FFFF00"/>
                </a:solidFill>
                <a:latin typeface="Kruti Dev 010" pitchFamily="2" charset="0"/>
                <a:cs typeface="Times New Roman" panose="02020603050405020304" pitchFamily="18" charset="0"/>
              </a:rPr>
              <a:t>izfrfcEc</a:t>
            </a:r>
            <a:r>
              <a:rPr lang="en-US" sz="3000" b="1" dirty="0">
                <a:solidFill>
                  <a:srgbClr val="FFFF00"/>
                </a:solidFill>
                <a:latin typeface="Kruti Dev 010" pitchFamily="2" charset="0"/>
                <a:cs typeface="Times New Roman" panose="02020603050405020304" pitchFamily="18" charset="0"/>
              </a:rPr>
              <a:t> </a:t>
            </a:r>
            <a:r>
              <a:rPr lang="en-US" sz="3000" b="1" dirty="0" err="1">
                <a:solidFill>
                  <a:srgbClr val="FFFF00"/>
                </a:solidFill>
                <a:latin typeface="Kruti Dev 010" pitchFamily="2" charset="0"/>
                <a:cs typeface="Times New Roman" panose="02020603050405020304" pitchFamily="18" charset="0"/>
              </a:rPr>
              <a:t>cukrk</a:t>
            </a:r>
            <a:r>
              <a:rPr lang="en-US" sz="3000" b="1" dirty="0">
                <a:solidFill>
                  <a:srgbClr val="FFFF00"/>
                </a:solidFill>
                <a:latin typeface="Kruti Dev 010" pitchFamily="2" charset="0"/>
                <a:cs typeface="Times New Roman" panose="02020603050405020304" pitchFamily="18" charset="0"/>
              </a:rPr>
              <a:t> </a:t>
            </a:r>
            <a:r>
              <a:rPr lang="en-US" sz="3000" b="1" dirty="0" err="1">
                <a:solidFill>
                  <a:srgbClr val="FFFF00"/>
                </a:solidFill>
                <a:latin typeface="Kruti Dev 010" pitchFamily="2" charset="0"/>
                <a:cs typeface="Times New Roman" panose="02020603050405020304" pitchFamily="18" charset="0"/>
              </a:rPr>
              <a:t>gS</a:t>
            </a:r>
            <a:r>
              <a:rPr lang="en-US" sz="3000" b="1" dirty="0">
                <a:solidFill>
                  <a:srgbClr val="FFFF00"/>
                </a:solidFill>
                <a:latin typeface="Kruti Dev 010" pitchFamily="2" charset="0"/>
                <a:cs typeface="Times New Roman" panose="02020603050405020304" pitchFamily="18" charset="0"/>
              </a:rPr>
              <a:t>] </a:t>
            </a:r>
            <a:r>
              <a:rPr lang="en-US" sz="3000" b="1" dirty="0" err="1">
                <a:solidFill>
                  <a:srgbClr val="FFFF00"/>
                </a:solidFill>
                <a:latin typeface="Kruti Dev 010" pitchFamily="2" charset="0"/>
                <a:cs typeface="Times New Roman" panose="02020603050405020304" pitchFamily="18" charset="0"/>
              </a:rPr>
              <a:t>bldk</a:t>
            </a:r>
            <a:r>
              <a:rPr lang="en-US" sz="3000" b="1" dirty="0">
                <a:solidFill>
                  <a:srgbClr val="FFFF00"/>
                </a:solidFill>
                <a:latin typeface="Kruti Dev 010" pitchFamily="2" charset="0"/>
                <a:cs typeface="Times New Roman" panose="02020603050405020304" pitchFamily="18" charset="0"/>
              </a:rPr>
              <a:t> </a:t>
            </a:r>
            <a:r>
              <a:rPr lang="en-US" sz="3000" b="1" dirty="0" err="1">
                <a:solidFill>
                  <a:srgbClr val="FFFF00"/>
                </a:solidFill>
                <a:latin typeface="Kruti Dev 010" pitchFamily="2" charset="0"/>
                <a:cs typeface="Times New Roman" panose="02020603050405020304" pitchFamily="18" charset="0"/>
              </a:rPr>
              <a:t>dkj.k</a:t>
            </a:r>
            <a:r>
              <a:rPr lang="en-US" sz="3000" b="1" dirty="0">
                <a:solidFill>
                  <a:srgbClr val="FFFF00"/>
                </a:solidFill>
                <a:latin typeface="Kruti Dev 010" pitchFamily="2" charset="0"/>
                <a:cs typeface="Times New Roman" panose="02020603050405020304" pitchFamily="18" charset="0"/>
              </a:rPr>
              <a:t> &amp;</a:t>
            </a:r>
            <a:endParaRPr lang="en-IN" sz="3000" b="1" dirty="0">
              <a:solidFill>
                <a:srgbClr val="FFFF00"/>
              </a:solidFill>
              <a:latin typeface="Times New Roman" panose="02020603050405020304" pitchFamily="18" charset="0"/>
              <a:cs typeface="Times New Roman" panose="02020603050405020304" pitchFamily="18" charset="0"/>
            </a:endParaRPr>
          </a:p>
          <a:p>
            <a:r>
              <a:rPr lang="en-US" sz="3000" b="1" dirty="0">
                <a:solidFill>
                  <a:srgbClr val="FFFF00"/>
                </a:solidFill>
                <a:latin typeface="Times New Roman" panose="02020603050405020304" pitchFamily="18" charset="0"/>
                <a:cs typeface="Times New Roman" panose="02020603050405020304" pitchFamily="18" charset="0"/>
              </a:rPr>
              <a:t>A small hole in the window of a closed room creates an inverted image of the objects outside the room on the front wall of the room, because of-</a:t>
            </a:r>
          </a:p>
          <a:p>
            <a:r>
              <a:rPr lang="en-IN" sz="3000" b="1" dirty="0">
                <a:latin typeface="Times New Roman" panose="02020603050405020304" pitchFamily="18" charset="0"/>
                <a:cs typeface="Times New Roman" panose="02020603050405020304" pitchFamily="18" charset="0"/>
              </a:rPr>
              <a:t>(a) lateral  change takes place after the ray of light enters the hole/ </a:t>
            </a:r>
            <a:r>
              <a:rPr lang="en-IN" sz="3000" b="1" dirty="0" err="1">
                <a:latin typeface="Kruti Dev 010" pitchFamily="2" charset="0"/>
                <a:cs typeface="Times New Roman" panose="02020603050405020304" pitchFamily="18" charset="0"/>
              </a:rPr>
              <a:t>izdk”k</a:t>
            </a:r>
            <a:r>
              <a:rPr lang="en-IN" sz="3000" b="1" dirty="0">
                <a:latin typeface="Kruti Dev 010" pitchFamily="2" charset="0"/>
                <a:cs typeface="Times New Roman" panose="02020603050405020304" pitchFamily="18" charset="0"/>
              </a:rPr>
              <a:t> dh </a:t>
            </a:r>
            <a:r>
              <a:rPr lang="en-IN" sz="3000" b="1" dirty="0" err="1">
                <a:latin typeface="Kruti Dev 010" pitchFamily="2" charset="0"/>
                <a:cs typeface="Times New Roman" panose="02020603050405020304" pitchFamily="18" charset="0"/>
              </a:rPr>
              <a:t>fdj.k</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fNnz</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esa</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izos”k</a:t>
            </a:r>
            <a:r>
              <a:rPr lang="en-IN" sz="3000" b="1" dirty="0">
                <a:latin typeface="Kruti Dev 010" pitchFamily="2" charset="0"/>
                <a:cs typeface="Times New Roman" panose="02020603050405020304" pitchFamily="18" charset="0"/>
              </a:rPr>
              <a:t> ds </a:t>
            </a:r>
            <a:r>
              <a:rPr lang="en-IN" sz="3000" b="1" dirty="0" err="1">
                <a:latin typeface="Kruti Dev 010" pitchFamily="2" charset="0"/>
                <a:cs typeface="Times New Roman" panose="02020603050405020304" pitchFamily="18" charset="0"/>
              </a:rPr>
              <a:t>Ik”pkr</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ik”oZ</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ifjorZu</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gks</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tkrk</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gSSA</a:t>
            </a:r>
            <a:endParaRPr lang="en-IN" sz="3000" b="1" dirty="0">
              <a:latin typeface="Kruti Dev 010" pitchFamily="2" charset="0"/>
              <a:cs typeface="Times New Roman" panose="02020603050405020304" pitchFamily="18" charset="0"/>
            </a:endParaRPr>
          </a:p>
          <a:p>
            <a:r>
              <a:rPr lang="en-IN" sz="3000" b="1" dirty="0">
                <a:latin typeface="Times New Roman" panose="02020603050405020304" pitchFamily="18" charset="0"/>
                <a:cs typeface="Times New Roman" panose="02020603050405020304" pitchFamily="18" charset="0"/>
              </a:rPr>
              <a:t>(b) Rectilinear propagation of light /</a:t>
            </a:r>
            <a:r>
              <a:rPr lang="en-IN" sz="3000" b="1" dirty="0" err="1">
                <a:latin typeface="Kruti Dev 010" pitchFamily="2" charset="0"/>
                <a:cs typeface="Times New Roman" panose="02020603050405020304" pitchFamily="18" charset="0"/>
              </a:rPr>
              <a:t>izdk”k</a:t>
            </a:r>
            <a:r>
              <a:rPr lang="en-IN" sz="3000" b="1" dirty="0">
                <a:latin typeface="Kruti Dev 010" pitchFamily="2" charset="0"/>
                <a:cs typeface="Times New Roman" panose="02020603050405020304" pitchFamily="18" charset="0"/>
              </a:rPr>
              <a:t> dk _</a:t>
            </a:r>
            <a:r>
              <a:rPr lang="en-IN" sz="3000" b="1" dirty="0" err="1">
                <a:latin typeface="Kruti Dev 010" pitchFamily="2" charset="0"/>
                <a:cs typeface="Times New Roman" panose="02020603050405020304" pitchFamily="18" charset="0"/>
              </a:rPr>
              <a:t>tqjs</a:t>
            </a:r>
            <a:r>
              <a:rPr lang="en-IN" sz="3000" b="1" dirty="0">
                <a:latin typeface="Kruti Dev 010" pitchFamily="2" charset="0"/>
                <a:cs typeface="Times New Roman" panose="02020603050405020304" pitchFamily="18" charset="0"/>
              </a:rPr>
              <a:t>[</a:t>
            </a:r>
            <a:r>
              <a:rPr lang="en-IN" sz="3000" b="1" dirty="0" err="1">
                <a:latin typeface="Kruti Dev 010" pitchFamily="2" charset="0"/>
                <a:cs typeface="Times New Roman" panose="02020603050405020304" pitchFamily="18" charset="0"/>
              </a:rPr>
              <a:t>kh</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lapj.k</a:t>
            </a:r>
            <a:endParaRPr lang="en-IN" sz="3000" b="1" dirty="0">
              <a:latin typeface="Kruti Dev 010" pitchFamily="2" charset="0"/>
              <a:cs typeface="Times New Roman" panose="02020603050405020304" pitchFamily="18" charset="0"/>
            </a:endParaRPr>
          </a:p>
          <a:p>
            <a:r>
              <a:rPr lang="en-IN" sz="3000" b="1" dirty="0">
                <a:latin typeface="Times New Roman" panose="02020603050405020304" pitchFamily="18" charset="0"/>
                <a:cs typeface="Times New Roman" panose="02020603050405020304" pitchFamily="18" charset="0"/>
              </a:rPr>
              <a:t>(c) aperture to act a convex lens/ </a:t>
            </a:r>
            <a:r>
              <a:rPr lang="en-IN" sz="3000" b="1" dirty="0" err="1">
                <a:latin typeface="Kruti Dev 010" pitchFamily="2" charset="0"/>
                <a:cs typeface="Times New Roman" panose="02020603050405020304" pitchFamily="18" charset="0"/>
              </a:rPr>
              <a:t>fNnz</a:t>
            </a:r>
            <a:r>
              <a:rPr lang="en-IN" sz="3000" b="1" dirty="0">
                <a:latin typeface="Kruti Dev 010" pitchFamily="2" charset="0"/>
                <a:cs typeface="Times New Roman" panose="02020603050405020304" pitchFamily="18" charset="0"/>
              </a:rPr>
              <a:t> dk </a:t>
            </a:r>
            <a:r>
              <a:rPr lang="en-IN" sz="3000" b="1" dirty="0" err="1">
                <a:latin typeface="Kruti Dev 010" pitchFamily="2" charset="0"/>
                <a:cs typeface="Times New Roman" panose="02020603050405020304" pitchFamily="18" charset="0"/>
              </a:rPr>
              <a:t>mÙky</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ysal</a:t>
            </a:r>
            <a:r>
              <a:rPr lang="en-IN" sz="3000" b="1" dirty="0">
                <a:latin typeface="Kruti Dev 010" pitchFamily="2" charset="0"/>
                <a:cs typeface="Times New Roman" panose="02020603050405020304" pitchFamily="18" charset="0"/>
              </a:rPr>
              <a:t> ds :</a:t>
            </a:r>
            <a:r>
              <a:rPr lang="en-IN" sz="3000" b="1" dirty="0" err="1">
                <a:latin typeface="Kruti Dev 010" pitchFamily="2" charset="0"/>
                <a:cs typeface="Times New Roman" panose="02020603050405020304" pitchFamily="18" charset="0"/>
              </a:rPr>
              <a:t>Ik</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esa</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dk;Z</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djrk</a:t>
            </a:r>
            <a:r>
              <a:rPr lang="en-IN" sz="3000" b="1" dirty="0">
                <a:latin typeface="Kruti Dev 010" pitchFamily="2" charset="0"/>
                <a:cs typeface="Times New Roman" panose="02020603050405020304" pitchFamily="18" charset="0"/>
              </a:rPr>
              <a:t> </a:t>
            </a:r>
            <a:endParaRPr lang="en-IN" sz="3000" b="1" dirty="0">
              <a:latin typeface="Times New Roman" panose="02020603050405020304" pitchFamily="18" charset="0"/>
              <a:cs typeface="Times New Roman" panose="02020603050405020304" pitchFamily="18" charset="0"/>
            </a:endParaRPr>
          </a:p>
          <a:p>
            <a:r>
              <a:rPr lang="en-IN" sz="3000" b="1" dirty="0">
                <a:latin typeface="Times New Roman" panose="02020603050405020304" pitchFamily="18" charset="0"/>
                <a:cs typeface="Times New Roman" panose="02020603050405020304" pitchFamily="18" charset="0"/>
              </a:rPr>
              <a:t>(d) the hole acting as a prism / </a:t>
            </a:r>
            <a:r>
              <a:rPr lang="en-IN" sz="3000" b="1" dirty="0" err="1">
                <a:latin typeface="Kruti Dev 010" pitchFamily="2" charset="0"/>
                <a:cs typeface="Times New Roman" panose="02020603050405020304" pitchFamily="18" charset="0"/>
              </a:rPr>
              <a:t>fNnz</a:t>
            </a:r>
            <a:r>
              <a:rPr lang="en-IN" sz="3000" b="1" dirty="0">
                <a:latin typeface="Kruti Dev 010" pitchFamily="2" charset="0"/>
                <a:cs typeface="Times New Roman" panose="02020603050405020304" pitchFamily="18" charset="0"/>
              </a:rPr>
              <a:t> dk </a:t>
            </a:r>
            <a:r>
              <a:rPr lang="en-IN" sz="3000" b="1" dirty="0" err="1">
                <a:latin typeface="Kruti Dev 010" pitchFamily="2" charset="0"/>
                <a:cs typeface="Times New Roman" panose="02020603050405020304" pitchFamily="18" charset="0"/>
              </a:rPr>
              <a:t>fizTe</a:t>
            </a:r>
            <a:r>
              <a:rPr lang="en-IN" sz="3000" b="1" dirty="0">
                <a:latin typeface="Kruti Dev 010" pitchFamily="2" charset="0"/>
                <a:cs typeface="Times New Roman" panose="02020603050405020304" pitchFamily="18" charset="0"/>
              </a:rPr>
              <a:t> ds :</a:t>
            </a:r>
            <a:r>
              <a:rPr lang="en-IN" sz="3000" b="1" dirty="0" err="1">
                <a:latin typeface="Kruti Dev 010" pitchFamily="2" charset="0"/>
                <a:cs typeface="Times New Roman" panose="02020603050405020304" pitchFamily="18" charset="0"/>
              </a:rPr>
              <a:t>i</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esa</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dk;Z</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djuk</a:t>
            </a:r>
            <a:r>
              <a:rPr lang="en-IN" sz="3000" b="1" dirty="0">
                <a:latin typeface="Kruti Dev 010" pitchFamily="2" charset="0"/>
                <a:cs typeface="Times New Roman" panose="02020603050405020304" pitchFamily="18" charset="0"/>
              </a:rPr>
              <a:t> </a:t>
            </a:r>
          </a:p>
        </p:txBody>
      </p:sp>
      <p:pic>
        <p:nvPicPr>
          <p:cNvPr id="1026" name="Picture 2" descr="Pinhole camera model - Wikipedia">
            <a:extLst>
              <a:ext uri="{FF2B5EF4-FFF2-40B4-BE49-F238E27FC236}">
                <a16:creationId xmlns:a16="http://schemas.microsoft.com/office/drawing/2014/main" id="{F68E893F-C639-E6C0-9001-87F654BB22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8875" y="5196616"/>
            <a:ext cx="2442684" cy="166138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5856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C2ABFE-A60E-2E7A-57B7-D321DF986EDE}"/>
              </a:ext>
            </a:extLst>
          </p:cNvPr>
          <p:cNvSpPr txBox="1"/>
          <p:nvPr/>
        </p:nvSpPr>
        <p:spPr>
          <a:xfrm>
            <a:off x="199060" y="960360"/>
            <a:ext cx="11793879" cy="5509200"/>
          </a:xfrm>
          <a:prstGeom prst="rect">
            <a:avLst/>
          </a:prstGeom>
          <a:noFill/>
        </p:spPr>
        <p:txBody>
          <a:bodyPr wrap="square">
            <a:spAutoFit/>
          </a:bodyPr>
          <a:lstStyle/>
          <a:p>
            <a:r>
              <a:rPr lang="en-US" sz="3200" b="1" dirty="0">
                <a:solidFill>
                  <a:srgbClr val="FFFF00"/>
                </a:solidFill>
                <a:latin typeface="Kruti Dev 010" pitchFamily="2" charset="0"/>
                <a:cs typeface="Times New Roman" panose="02020603050405020304" pitchFamily="18" charset="0"/>
              </a:rPr>
              <a:t>fdlh </a:t>
            </a:r>
            <a:r>
              <a:rPr lang="en-US" sz="3200" b="1" dirty="0" err="1">
                <a:solidFill>
                  <a:srgbClr val="FFFF00"/>
                </a:solidFill>
                <a:latin typeface="Kruti Dev 010" pitchFamily="2" charset="0"/>
                <a:cs typeface="Times New Roman" panose="02020603050405020304" pitchFamily="18" charset="0"/>
              </a:rPr>
              <a:t>O;fDr</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kjk</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viuk</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iw.kZ</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izfrfCkEc</a:t>
            </a:r>
            <a:r>
              <a:rPr lang="en-US" sz="3200" b="1" dirty="0">
                <a:solidFill>
                  <a:srgbClr val="FFFF00"/>
                </a:solidFill>
                <a:latin typeface="Kruti Dev 010" pitchFamily="2" charset="0"/>
                <a:cs typeface="Times New Roman" panose="02020603050405020304" pitchFamily="18" charset="0"/>
              </a:rPr>
              <a:t> ns[</a:t>
            </a:r>
            <a:r>
              <a:rPr lang="en-US" sz="3200" b="1" dirty="0" err="1">
                <a:solidFill>
                  <a:srgbClr val="FFFF00"/>
                </a:solidFill>
                <a:latin typeface="Kruti Dev 010" pitchFamily="2" charset="0"/>
                <a:cs typeface="Times New Roman" panose="02020603050405020304" pitchFamily="18" charset="0"/>
              </a:rPr>
              <a:t>kus</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gsrq</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lery</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niZ.k</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gh</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U;wure</a:t>
            </a:r>
            <a:r>
              <a:rPr lang="en-US" sz="3200" b="1" dirty="0">
                <a:solidFill>
                  <a:srgbClr val="FFFF00"/>
                </a:solidFill>
                <a:latin typeface="Kruti Dev 010" pitchFamily="2" charset="0"/>
                <a:cs typeface="Times New Roman" panose="02020603050405020304" pitchFamily="18" charset="0"/>
              </a:rPr>
              <a:t> </a:t>
            </a:r>
            <a:r>
              <a:rPr lang="hi-IN" sz="2800" b="1" dirty="0">
                <a:solidFill>
                  <a:srgbClr val="FFFF00"/>
                </a:solidFill>
                <a:effectLst/>
                <a:cs typeface="Nirmala UI" panose="020B0502040204020203" pitchFamily="34" charset="0"/>
              </a:rPr>
              <a:t>ऊंचाई</a:t>
            </a:r>
            <a:endParaRPr lang="en-US" sz="2800" b="1" dirty="0">
              <a:solidFill>
                <a:srgbClr val="FFFF00"/>
              </a:solidFill>
              <a:effectLst/>
              <a:cs typeface="Nirmala UI" panose="020B0502040204020203" pitchFamily="34" charset="0"/>
            </a:endParaRPr>
          </a:p>
          <a:p>
            <a:r>
              <a:rPr lang="en-US" sz="3200" b="1" dirty="0">
                <a:solidFill>
                  <a:srgbClr val="FFFF00"/>
                </a:solidFill>
                <a:latin typeface="Times New Roman" panose="02020603050405020304" pitchFamily="18" charset="0"/>
                <a:cs typeface="Times New Roman" panose="02020603050405020304" pitchFamily="18" charset="0"/>
              </a:rPr>
              <a:t>The minimum height of a plane mirror for a person to see his full image</a:t>
            </a:r>
          </a:p>
          <a:p>
            <a:pPr marL="457200" indent="-457200">
              <a:buAutoNum type="alphaLcParenBoth"/>
            </a:pPr>
            <a:r>
              <a:rPr lang="en-IN" sz="3200" b="1" dirty="0">
                <a:latin typeface="Times New Roman" panose="02020603050405020304" pitchFamily="18" charset="0"/>
                <a:cs typeface="Times New Roman" panose="02020603050405020304" pitchFamily="18" charset="0"/>
              </a:rPr>
              <a:t>should be equal to the height of the person / </a:t>
            </a:r>
          </a:p>
          <a:p>
            <a:r>
              <a:rPr lang="en-IN" sz="3200" b="1" dirty="0" err="1">
                <a:latin typeface="Kruti Dev 010" pitchFamily="2" charset="0"/>
                <a:cs typeface="Times New Roman" panose="02020603050405020304" pitchFamily="18" charset="0"/>
              </a:rPr>
              <a:t>O;fDr</a:t>
            </a:r>
            <a:r>
              <a:rPr lang="en-IN" sz="3200" b="1" dirty="0">
                <a:latin typeface="Kruti Dev 010" pitchFamily="2" charset="0"/>
                <a:cs typeface="Times New Roman" panose="02020603050405020304" pitchFamily="18" charset="0"/>
              </a:rPr>
              <a:t> dh </a:t>
            </a:r>
            <a:r>
              <a:rPr lang="en-IN" sz="3200" b="1" dirty="0" err="1">
                <a:latin typeface="Kruti Dev 010" pitchFamily="2" charset="0"/>
                <a:cs typeface="Times New Roman" panose="02020603050405020304" pitchFamily="18" charset="0"/>
              </a:rPr>
              <a:t>yEckbZ</a:t>
            </a:r>
            <a:r>
              <a:rPr lang="en-IN" sz="3200" b="1" dirty="0">
                <a:latin typeface="Kruti Dev 010" pitchFamily="2" charset="0"/>
                <a:cs typeface="Times New Roman" panose="02020603050405020304" pitchFamily="18" charset="0"/>
              </a:rPr>
              <a:t> ds </a:t>
            </a:r>
            <a:r>
              <a:rPr lang="en-IN" sz="3200" b="1" dirty="0" err="1">
                <a:latin typeface="Kruti Dev 010" pitchFamily="2" charset="0"/>
                <a:cs typeface="Times New Roman" panose="02020603050405020304" pitchFamily="18" charset="0"/>
              </a:rPr>
              <a:t>cjkcj</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gksuh</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pkfg</a:t>
            </a:r>
            <a:r>
              <a:rPr lang="en-IN" sz="3200" b="1" dirty="0">
                <a:latin typeface="Kruti Dev 010" pitchFamily="2" charset="0"/>
                <a:cs typeface="Times New Roman" panose="02020603050405020304" pitchFamily="18" charset="0"/>
              </a:rPr>
              <a:t>,</a:t>
            </a:r>
          </a:p>
          <a:p>
            <a:r>
              <a:rPr lang="en-IN" sz="3200" b="1" dirty="0">
                <a:latin typeface="Times New Roman" panose="02020603050405020304" pitchFamily="18" charset="0"/>
                <a:cs typeface="Times New Roman" panose="02020603050405020304" pitchFamily="18" charset="0"/>
              </a:rPr>
              <a:t>(b) should be slightly more than the height of the person /</a:t>
            </a:r>
          </a:p>
          <a:p>
            <a:r>
              <a:rPr lang="en-IN" sz="3200" b="1" dirty="0" err="1">
                <a:latin typeface="Kruti Dev 010" pitchFamily="2" charset="0"/>
                <a:cs typeface="Times New Roman" panose="02020603050405020304" pitchFamily="18" charset="0"/>
              </a:rPr>
              <a:t>O;fDr</a:t>
            </a:r>
            <a:r>
              <a:rPr lang="en-IN" sz="3200" b="1" dirty="0">
                <a:latin typeface="Kruti Dev 010" pitchFamily="2" charset="0"/>
                <a:cs typeface="Times New Roman" panose="02020603050405020304" pitchFamily="18" charset="0"/>
              </a:rPr>
              <a:t> dh </a:t>
            </a:r>
            <a:r>
              <a:rPr lang="en-IN" sz="3200" b="1" dirty="0" err="1">
                <a:latin typeface="Kruti Dev 010" pitchFamily="2" charset="0"/>
                <a:cs typeface="Times New Roman" panose="02020603050405020304" pitchFamily="18" charset="0"/>
              </a:rPr>
              <a:t>yEckbZ</a:t>
            </a:r>
            <a:r>
              <a:rPr lang="en-IN" sz="3200" b="1" dirty="0">
                <a:latin typeface="Kruti Dev 010" pitchFamily="2" charset="0"/>
                <a:cs typeface="Times New Roman" panose="02020603050405020304" pitchFamily="18" charset="0"/>
              </a:rPr>
              <a:t> ls </a:t>
            </a:r>
            <a:r>
              <a:rPr lang="en-IN" sz="3200" b="1" dirty="0" err="1">
                <a:latin typeface="Kruti Dev 010" pitchFamily="2" charset="0"/>
                <a:cs typeface="Times New Roman" panose="02020603050405020304" pitchFamily="18" charset="0"/>
              </a:rPr>
              <a:t>FkksM+k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vf</a:t>
            </a:r>
            <a:r>
              <a:rPr lang="en-IN" sz="3200" b="1" dirty="0">
                <a:latin typeface="Kruti Dev 010" pitchFamily="2" charset="0"/>
                <a:cs typeface="Times New Roman" panose="02020603050405020304" pitchFamily="18" charset="0"/>
              </a:rPr>
              <a:t>/</a:t>
            </a:r>
            <a:r>
              <a:rPr lang="en-IN" sz="3200" b="1" dirty="0" err="1">
                <a:latin typeface="Kruti Dev 010" pitchFamily="2" charset="0"/>
                <a:cs typeface="Times New Roman" panose="02020603050405020304" pitchFamily="18" charset="0"/>
              </a:rPr>
              <a:t>kd</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gksuh</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pkfg</a:t>
            </a:r>
            <a:r>
              <a:rPr lang="en-IN" sz="3200" b="1" dirty="0">
                <a:latin typeface="Kruti Dev 010" pitchFamily="2" charset="0"/>
                <a:cs typeface="Times New Roman" panose="02020603050405020304" pitchFamily="18" charset="0"/>
              </a:rPr>
              <a:t>,</a:t>
            </a:r>
          </a:p>
          <a:p>
            <a:r>
              <a:rPr lang="en-IN" sz="3200" b="1" dirty="0">
                <a:latin typeface="Times New Roman" panose="02020603050405020304" pitchFamily="18" charset="0"/>
                <a:cs typeface="Times New Roman" panose="02020603050405020304" pitchFamily="18" charset="0"/>
              </a:rPr>
              <a:t>(c) should be </a:t>
            </a:r>
            <a:r>
              <a:rPr lang="en-IN" sz="3200" b="1" dirty="0" err="1">
                <a:latin typeface="Times New Roman" panose="02020603050405020304" pitchFamily="18" charset="0"/>
                <a:cs typeface="Times New Roman" panose="02020603050405020304" pitchFamily="18" charset="0"/>
              </a:rPr>
              <a:t>halft</a:t>
            </a:r>
            <a:r>
              <a:rPr lang="en-IN" sz="3200" b="1" dirty="0">
                <a:latin typeface="Times New Roman" panose="02020603050405020304" pitchFamily="18" charset="0"/>
                <a:cs typeface="Times New Roman" panose="02020603050405020304" pitchFamily="18" charset="0"/>
              </a:rPr>
              <a:t> the height of the person /</a:t>
            </a:r>
          </a:p>
          <a:p>
            <a:r>
              <a:rPr lang="en-IN" sz="3200" b="1" dirty="0">
                <a:latin typeface="Times New Roman" panose="02020603050405020304" pitchFamily="18" charset="0"/>
                <a:cs typeface="Times New Roman" panose="02020603050405020304" pitchFamily="18" charset="0"/>
              </a:rPr>
              <a:t> </a:t>
            </a:r>
            <a:r>
              <a:rPr lang="en-IN" sz="3200" b="1" dirty="0" err="1">
                <a:latin typeface="Kruti Dev 010" pitchFamily="2" charset="0"/>
                <a:cs typeface="Times New Roman" panose="02020603050405020304" pitchFamily="18" charset="0"/>
              </a:rPr>
              <a:t>O;fDr</a:t>
            </a:r>
            <a:r>
              <a:rPr lang="en-IN" sz="3200" b="1" dirty="0">
                <a:latin typeface="Kruti Dev 010" pitchFamily="2" charset="0"/>
                <a:cs typeface="Times New Roman" panose="02020603050405020304" pitchFamily="18" charset="0"/>
              </a:rPr>
              <a:t> dh </a:t>
            </a:r>
            <a:r>
              <a:rPr lang="en-IN" sz="3200" b="1" dirty="0" err="1">
                <a:latin typeface="Kruti Dev 010" pitchFamily="2" charset="0"/>
                <a:cs typeface="Times New Roman" panose="02020603050405020304" pitchFamily="18" charset="0"/>
              </a:rPr>
              <a:t>yEckbZ</a:t>
            </a:r>
            <a:r>
              <a:rPr lang="en-IN" sz="3200" b="1" dirty="0">
                <a:latin typeface="Kruti Dev 010" pitchFamily="2" charset="0"/>
                <a:cs typeface="Times New Roman" panose="02020603050405020304" pitchFamily="18" charset="0"/>
              </a:rPr>
              <a:t> dh </a:t>
            </a:r>
            <a:r>
              <a:rPr lang="en-IN" sz="3200" b="1" dirty="0" err="1">
                <a:latin typeface="Kruti Dev 010" pitchFamily="2" charset="0"/>
                <a:cs typeface="Times New Roman" panose="02020603050405020304" pitchFamily="18" charset="0"/>
              </a:rPr>
              <a:t>vk</a:t>
            </a:r>
            <a:r>
              <a:rPr lang="en-IN" sz="3200" b="1" dirty="0">
                <a:latin typeface="Kruti Dev 010" pitchFamily="2" charset="0"/>
                <a:cs typeface="Times New Roman" panose="02020603050405020304" pitchFamily="18" charset="0"/>
              </a:rPr>
              <a:t>/</a:t>
            </a:r>
            <a:r>
              <a:rPr lang="en-IN" sz="3200" b="1" dirty="0" err="1">
                <a:latin typeface="Kruti Dev 010" pitchFamily="2" charset="0"/>
                <a:cs typeface="Times New Roman" panose="02020603050405020304" pitchFamily="18" charset="0"/>
              </a:rPr>
              <a:t>kh</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gksuh</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pkfg</a:t>
            </a:r>
            <a:r>
              <a:rPr lang="en-IN" sz="3200" b="1" dirty="0">
                <a:latin typeface="Kruti Dev 010" pitchFamily="2" charset="0"/>
                <a:cs typeface="Times New Roman" panose="02020603050405020304" pitchFamily="18" charset="0"/>
              </a:rPr>
              <a:t>,</a:t>
            </a:r>
            <a:endParaRPr lang="en-IN" sz="3200" b="1" dirty="0">
              <a:latin typeface="Times New Roman" panose="02020603050405020304" pitchFamily="18"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(d) should be one-fourth of the person’s height / </a:t>
            </a:r>
          </a:p>
          <a:p>
            <a:r>
              <a:rPr lang="en-IN" sz="3200" b="1" dirty="0" err="1">
                <a:latin typeface="Kruti Dev 010" pitchFamily="2" charset="0"/>
                <a:cs typeface="Times New Roman" panose="02020603050405020304" pitchFamily="18" charset="0"/>
              </a:rPr>
              <a:t>O;fDr</a:t>
            </a:r>
            <a:r>
              <a:rPr lang="en-IN" sz="3200" b="1" dirty="0">
                <a:latin typeface="Kruti Dev 010" pitchFamily="2" charset="0"/>
                <a:cs typeface="Times New Roman" panose="02020603050405020304" pitchFamily="18" charset="0"/>
              </a:rPr>
              <a:t> dh </a:t>
            </a:r>
            <a:r>
              <a:rPr lang="en-IN" sz="3200" b="1" dirty="0" err="1">
                <a:latin typeface="Kruti Dev 010" pitchFamily="2" charset="0"/>
                <a:cs typeface="Times New Roman" panose="02020603050405020304" pitchFamily="18" charset="0"/>
              </a:rPr>
              <a:t>yEckbZ</a:t>
            </a:r>
            <a:r>
              <a:rPr lang="en-IN" sz="3200" b="1" dirty="0">
                <a:latin typeface="Kruti Dev 010" pitchFamily="2" charset="0"/>
                <a:cs typeface="Times New Roman" panose="02020603050405020304" pitchFamily="18" charset="0"/>
              </a:rPr>
              <a:t> dh ,</a:t>
            </a:r>
            <a:r>
              <a:rPr lang="en-IN" sz="3200" b="1" dirty="0" err="1">
                <a:latin typeface="Kruti Dev 010" pitchFamily="2" charset="0"/>
                <a:cs typeface="Times New Roman" panose="02020603050405020304" pitchFamily="18" charset="0"/>
              </a:rPr>
              <a:t>d&amp;pkSFkkbZ</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gksuh</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pkfg</a:t>
            </a:r>
            <a:r>
              <a:rPr lang="en-IN" sz="3200" b="1" dirty="0">
                <a:latin typeface="Kruti Dev 010" pitchFamily="2" charset="0"/>
                <a:cs typeface="Times New Roman" panose="02020603050405020304" pitchFamily="18" charset="0"/>
              </a:rPr>
              <a:t>,</a:t>
            </a:r>
          </a:p>
        </p:txBody>
      </p:sp>
    </p:spTree>
    <p:extLst>
      <p:ext uri="{BB962C8B-B14F-4D97-AF65-F5344CB8AC3E}">
        <p14:creationId xmlns:p14="http://schemas.microsoft.com/office/powerpoint/2010/main" val="22379183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7865C4-8D06-42C9-ABAD-43A5D8103A80}"/>
              </a:ext>
            </a:extLst>
          </p:cNvPr>
          <p:cNvSpPr txBox="1"/>
          <p:nvPr/>
        </p:nvSpPr>
        <p:spPr>
          <a:xfrm>
            <a:off x="763680" y="1147043"/>
            <a:ext cx="11203731" cy="4801314"/>
          </a:xfrm>
          <a:prstGeom prst="rect">
            <a:avLst/>
          </a:prstGeom>
          <a:noFill/>
        </p:spPr>
        <p:txBody>
          <a:bodyPr wrap="square">
            <a:spAutoFit/>
          </a:bodyPr>
          <a:lstStyle/>
          <a:p>
            <a:r>
              <a:rPr lang="en-US" sz="3400" b="1" dirty="0">
                <a:solidFill>
                  <a:srgbClr val="FFFF00"/>
                </a:solidFill>
                <a:latin typeface="Kruti Dev 010" pitchFamily="2" charset="0"/>
                <a:cs typeface="Times New Roman" panose="02020603050405020304" pitchFamily="18" charset="0"/>
              </a:rPr>
              <a:t>;</a:t>
            </a:r>
            <a:r>
              <a:rPr lang="en-US" sz="3400" b="1" dirty="0" err="1">
                <a:solidFill>
                  <a:srgbClr val="FFFF00"/>
                </a:solidFill>
                <a:latin typeface="Kruti Dev 010" pitchFamily="2" charset="0"/>
                <a:cs typeface="Times New Roman" panose="02020603050405020304" pitchFamily="18" charset="0"/>
              </a:rPr>
              <a:t>fn</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vki</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lery</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niZ.k</a:t>
            </a:r>
            <a:r>
              <a:rPr lang="en-US" sz="3400" b="1" dirty="0">
                <a:solidFill>
                  <a:srgbClr val="FFFF00"/>
                </a:solidFill>
                <a:latin typeface="Kruti Dev 010" pitchFamily="2" charset="0"/>
                <a:cs typeface="Times New Roman" panose="02020603050405020304" pitchFamily="18" charset="0"/>
              </a:rPr>
              <a:t> dh </a:t>
            </a:r>
            <a:r>
              <a:rPr lang="en-US" sz="3400" b="1" dirty="0" err="1">
                <a:solidFill>
                  <a:srgbClr val="FFFF00"/>
                </a:solidFill>
                <a:latin typeface="Kruti Dev 010" pitchFamily="2" charset="0"/>
                <a:cs typeface="Times New Roman" panose="02020603050405020304" pitchFamily="18" charset="0"/>
              </a:rPr>
              <a:t>vkSj</a:t>
            </a:r>
            <a:r>
              <a:rPr lang="en-US" sz="3400" b="1" dirty="0">
                <a:solidFill>
                  <a:srgbClr val="FFFF00"/>
                </a:solidFill>
                <a:latin typeface="Kruti Dev 010" pitchFamily="2" charset="0"/>
                <a:cs typeface="Times New Roman" panose="02020603050405020304" pitchFamily="18" charset="0"/>
              </a:rPr>
              <a:t> 10 </a:t>
            </a:r>
            <a:r>
              <a:rPr lang="en-US" sz="3400" b="1" dirty="0" err="1">
                <a:solidFill>
                  <a:srgbClr val="FFFF00"/>
                </a:solidFill>
                <a:latin typeface="Kruti Dev 010" pitchFamily="2" charset="0"/>
                <a:cs typeface="Times New Roman" panose="02020603050405020304" pitchFamily="18" charset="0"/>
              </a:rPr>
              <a:t>lseh</a:t>
            </a:r>
            <a:r>
              <a:rPr lang="en-US" sz="3400" b="1" dirty="0">
                <a:solidFill>
                  <a:srgbClr val="FFFF00"/>
                </a:solidFill>
                <a:latin typeface="Kruti Dev 010" pitchFamily="2" charset="0"/>
                <a:cs typeface="Times New Roman" panose="02020603050405020304" pitchFamily="18" charset="0"/>
              </a:rPr>
              <a:t>- @lsds.M ds </a:t>
            </a:r>
            <a:r>
              <a:rPr lang="en-US" sz="3400" b="1" dirty="0" err="1">
                <a:solidFill>
                  <a:srgbClr val="FFFF00"/>
                </a:solidFill>
                <a:latin typeface="Kruti Dev 010" pitchFamily="2" charset="0"/>
                <a:cs typeface="Times New Roman" panose="02020603050405020304" pitchFamily="18" charset="0"/>
              </a:rPr>
              <a:t>osls</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tk</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jgs</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gks</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rks</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vkidk</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izfrfcEc</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vki</a:t>
            </a:r>
            <a:r>
              <a:rPr lang="en-US" sz="3400" b="1" dirty="0">
                <a:solidFill>
                  <a:srgbClr val="FFFF00"/>
                </a:solidFill>
                <a:latin typeface="Kruti Dev 010" pitchFamily="2" charset="0"/>
                <a:cs typeface="Times New Roman" panose="02020603050405020304" pitchFamily="18" charset="0"/>
              </a:rPr>
              <a:t> dh </a:t>
            </a:r>
            <a:r>
              <a:rPr lang="en-US" sz="3400" b="1" dirty="0" err="1">
                <a:solidFill>
                  <a:srgbClr val="FFFF00"/>
                </a:solidFill>
                <a:latin typeface="Kruti Dev 010" pitchFamily="2" charset="0"/>
                <a:cs typeface="Times New Roman" panose="02020603050405020304" pitchFamily="18" charset="0"/>
              </a:rPr>
              <a:t>vksj</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fdl</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osx</a:t>
            </a:r>
            <a:r>
              <a:rPr lang="en-US" sz="3400" b="1" dirty="0">
                <a:solidFill>
                  <a:srgbClr val="FFFF00"/>
                </a:solidFill>
                <a:latin typeface="Kruti Dev 010" pitchFamily="2" charset="0"/>
                <a:cs typeface="Times New Roman" panose="02020603050405020304" pitchFamily="18" charset="0"/>
              </a:rPr>
              <a:t> ls </a:t>
            </a:r>
            <a:r>
              <a:rPr lang="en-US" sz="3400" b="1" dirty="0" err="1">
                <a:solidFill>
                  <a:srgbClr val="FFFF00"/>
                </a:solidFill>
                <a:latin typeface="Kruti Dev 010" pitchFamily="2" charset="0"/>
                <a:cs typeface="Times New Roman" panose="02020603050405020304" pitchFamily="18" charset="0"/>
              </a:rPr>
              <a:t>vk,xk</a:t>
            </a:r>
            <a:r>
              <a:rPr lang="en-US" sz="3400" b="1" dirty="0">
                <a:solidFill>
                  <a:srgbClr val="FFFF00"/>
                </a:solidFill>
                <a:latin typeface="Kruti Dev 010" pitchFamily="2" charset="0"/>
                <a:cs typeface="Times New Roman" panose="02020603050405020304" pitchFamily="18" charset="0"/>
              </a:rPr>
              <a:t>\</a:t>
            </a:r>
            <a:endParaRPr lang="en-IN" sz="3400" b="1" dirty="0">
              <a:solidFill>
                <a:srgbClr val="FFFF00"/>
              </a:solidFill>
              <a:latin typeface="Times New Roman" panose="02020603050405020304" pitchFamily="18" charset="0"/>
              <a:cs typeface="Times New Roman" panose="02020603050405020304" pitchFamily="18" charset="0"/>
            </a:endParaRPr>
          </a:p>
          <a:p>
            <a:r>
              <a:rPr lang="en-US" sz="3400" b="1" dirty="0">
                <a:solidFill>
                  <a:srgbClr val="FFFF00"/>
                </a:solidFill>
                <a:latin typeface="Times New Roman" panose="02020603050405020304" pitchFamily="18" charset="0"/>
                <a:cs typeface="Times New Roman" panose="02020603050405020304" pitchFamily="18" charset="0"/>
              </a:rPr>
              <a:t>If you are going towards a plane mirror with a velocity of 10 cm-/s, then with what velocity will your image come towards you?</a:t>
            </a:r>
          </a:p>
          <a:p>
            <a:r>
              <a:rPr lang="en-IN" sz="3400" b="1" dirty="0">
                <a:latin typeface="Times New Roman" panose="02020603050405020304" pitchFamily="18" charset="0"/>
                <a:cs typeface="Times New Roman" panose="02020603050405020304" pitchFamily="18" charset="0"/>
              </a:rPr>
              <a:t>(a) 5 cm</a:t>
            </a:r>
            <a:endParaRPr lang="en-IN" sz="3400" b="1" dirty="0">
              <a:latin typeface="Kruti Dev 010" pitchFamily="2" charset="0"/>
              <a:cs typeface="Times New Roman" panose="02020603050405020304" pitchFamily="18" charset="0"/>
            </a:endParaRPr>
          </a:p>
          <a:p>
            <a:r>
              <a:rPr lang="en-US" sz="3400" b="1" dirty="0">
                <a:latin typeface="Times New Roman" panose="02020603050405020304" pitchFamily="18" charset="0"/>
                <a:cs typeface="Times New Roman" panose="02020603050405020304" pitchFamily="18" charset="0"/>
              </a:rPr>
              <a:t>(b) 10 cm</a:t>
            </a:r>
          </a:p>
          <a:p>
            <a:r>
              <a:rPr lang="en-US" sz="3400" b="1" dirty="0">
                <a:latin typeface="Times New Roman" panose="02020603050405020304" pitchFamily="18" charset="0"/>
                <a:cs typeface="Times New Roman" panose="02020603050405020304" pitchFamily="18" charset="0"/>
              </a:rPr>
              <a:t>(c) 20 cm</a:t>
            </a:r>
          </a:p>
          <a:p>
            <a:r>
              <a:rPr lang="en-US" sz="3400" b="1" dirty="0">
                <a:latin typeface="Times New Roman" panose="02020603050405020304" pitchFamily="18" charset="0"/>
                <a:cs typeface="Times New Roman" panose="02020603050405020304" pitchFamily="18" charset="0"/>
              </a:rPr>
              <a:t>(d) insufficient information </a:t>
            </a:r>
            <a:endParaRPr lang="en-IN" sz="3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73204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2A2256-43C7-ECFB-C837-F104B18687C9}"/>
              </a:ext>
            </a:extLst>
          </p:cNvPr>
          <p:cNvSpPr txBox="1"/>
          <p:nvPr/>
        </p:nvSpPr>
        <p:spPr>
          <a:xfrm>
            <a:off x="1218919" y="1194051"/>
            <a:ext cx="9996377" cy="4801314"/>
          </a:xfrm>
          <a:prstGeom prst="rect">
            <a:avLst/>
          </a:prstGeom>
          <a:noFill/>
        </p:spPr>
        <p:txBody>
          <a:bodyPr wrap="square">
            <a:spAutoFit/>
          </a:bodyPr>
          <a:lstStyle/>
          <a:p>
            <a:r>
              <a:rPr lang="en-US" sz="3400" b="1" dirty="0" err="1">
                <a:solidFill>
                  <a:srgbClr val="FFFF00"/>
                </a:solidFill>
                <a:latin typeface="Kruti Dev 010" pitchFamily="2" charset="0"/>
                <a:cs typeface="Times New Roman" panose="02020603050405020304" pitchFamily="18" charset="0"/>
              </a:rPr>
              <a:t>dejs</a:t>
            </a:r>
            <a:r>
              <a:rPr lang="en-US" sz="3400" b="1" dirty="0">
                <a:solidFill>
                  <a:srgbClr val="FFFF00"/>
                </a:solidFill>
                <a:latin typeface="Kruti Dev 010" pitchFamily="2" charset="0"/>
                <a:cs typeface="Times New Roman" panose="02020603050405020304" pitchFamily="18" charset="0"/>
              </a:rPr>
              <a:t> dh </a:t>
            </a:r>
            <a:r>
              <a:rPr lang="en-US" sz="3400" b="1" dirty="0" err="1">
                <a:solidFill>
                  <a:srgbClr val="FFFF00"/>
                </a:solidFill>
                <a:latin typeface="Kruti Dev 010" pitchFamily="2" charset="0"/>
                <a:cs typeface="Times New Roman" panose="02020603050405020304" pitchFamily="18" charset="0"/>
              </a:rPr>
              <a:t>vyx&amp;vyx</a:t>
            </a:r>
            <a:r>
              <a:rPr lang="en-US" sz="3400" b="1" dirty="0">
                <a:solidFill>
                  <a:srgbClr val="FFFF00"/>
                </a:solidFill>
                <a:latin typeface="Kruti Dev 010" pitchFamily="2" charset="0"/>
                <a:cs typeface="Times New Roman" panose="02020603050405020304" pitchFamily="18" charset="0"/>
              </a:rPr>
              <a:t> dh </a:t>
            </a:r>
            <a:r>
              <a:rPr lang="en-US" sz="3400" b="1" dirty="0" err="1">
                <a:solidFill>
                  <a:srgbClr val="FFFF00"/>
                </a:solidFill>
                <a:latin typeface="Kruti Dev 010" pitchFamily="2" charset="0"/>
                <a:cs typeface="Times New Roman" panose="02020603050405020304" pitchFamily="18" charset="0"/>
              </a:rPr>
              <a:t>nks</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nhokjksa</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ij</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lery</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nIkZ.k</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yxs</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gS</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vkSj</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vki</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dejs</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esa</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gks</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rks</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vkidks</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fn</a:t>
            </a:r>
            <a:r>
              <a:rPr lang="en-US" sz="3400" b="1" dirty="0">
                <a:solidFill>
                  <a:srgbClr val="FFFF00"/>
                </a:solidFill>
                <a:latin typeface="Kruti Dev 010" pitchFamily="2" charset="0"/>
                <a:cs typeface="Times New Roman" panose="02020603050405020304" pitchFamily="18" charset="0"/>
              </a:rPr>
              <a:t>[</a:t>
            </a:r>
            <a:r>
              <a:rPr lang="en-US" sz="3400" b="1" dirty="0" err="1">
                <a:solidFill>
                  <a:srgbClr val="FFFF00"/>
                </a:solidFill>
                <a:latin typeface="Kruti Dev 010" pitchFamily="2" charset="0"/>
                <a:cs typeface="Times New Roman" panose="02020603050405020304" pitchFamily="18" charset="0"/>
              </a:rPr>
              <a:t>kkbZ</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nsus</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okys</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izfrfcEcksa</a:t>
            </a:r>
            <a:r>
              <a:rPr lang="en-US" sz="3400" b="1" dirty="0">
                <a:solidFill>
                  <a:srgbClr val="FFFF00"/>
                </a:solidFill>
                <a:latin typeface="Kruti Dev 010" pitchFamily="2" charset="0"/>
                <a:cs typeface="Times New Roman" panose="02020603050405020304" pitchFamily="18" charset="0"/>
              </a:rPr>
              <a:t> dh la[;k</a:t>
            </a:r>
            <a:endParaRPr lang="en-US" sz="3400" b="1" dirty="0">
              <a:solidFill>
                <a:srgbClr val="FFFF00"/>
              </a:solidFill>
              <a:latin typeface="Times New Roman" panose="02020603050405020304" pitchFamily="18" charset="0"/>
              <a:cs typeface="Times New Roman" panose="02020603050405020304" pitchFamily="18" charset="0"/>
            </a:endParaRPr>
          </a:p>
          <a:p>
            <a:r>
              <a:rPr lang="en-US" sz="3400" b="1" dirty="0">
                <a:solidFill>
                  <a:srgbClr val="FFFF00"/>
                </a:solidFill>
                <a:latin typeface="Times New Roman" panose="02020603050405020304" pitchFamily="18" charset="0"/>
                <a:cs typeface="Times New Roman" panose="02020603050405020304" pitchFamily="18" charset="0"/>
              </a:rPr>
              <a:t>There are plane mirrors on two adjacent walls of the room and if you are in the room, the number of images you can see is </a:t>
            </a:r>
          </a:p>
          <a:p>
            <a:pPr marL="457200" indent="-457200">
              <a:buAutoNum type="alphaLcParenBoth"/>
            </a:pPr>
            <a:r>
              <a:rPr lang="en-US" sz="3400" b="1" dirty="0">
                <a:latin typeface="Times New Roman" panose="02020603050405020304" pitchFamily="18" charset="0"/>
                <a:cs typeface="Times New Roman" panose="02020603050405020304" pitchFamily="18" charset="0"/>
              </a:rPr>
              <a:t> 2</a:t>
            </a:r>
          </a:p>
          <a:p>
            <a:pPr marL="457200" indent="-457200">
              <a:buAutoNum type="alphaLcParenBoth"/>
            </a:pPr>
            <a:r>
              <a:rPr lang="en-US" sz="3400" b="1" dirty="0">
                <a:latin typeface="Times New Roman" panose="02020603050405020304" pitchFamily="18" charset="0"/>
                <a:cs typeface="Times New Roman" panose="02020603050405020304" pitchFamily="18" charset="0"/>
              </a:rPr>
              <a:t> 3</a:t>
            </a:r>
          </a:p>
          <a:p>
            <a:pPr marL="457200" indent="-457200">
              <a:buAutoNum type="alphaLcParenBoth"/>
            </a:pPr>
            <a:r>
              <a:rPr lang="en-US" sz="3400" b="1" dirty="0">
                <a:latin typeface="Times New Roman" panose="02020603050405020304" pitchFamily="18" charset="0"/>
                <a:cs typeface="Times New Roman" panose="02020603050405020304" pitchFamily="18" charset="0"/>
              </a:rPr>
              <a:t> 4</a:t>
            </a:r>
          </a:p>
          <a:p>
            <a:pPr marL="457200" indent="-457200">
              <a:buAutoNum type="alphaLcParenBoth"/>
            </a:pPr>
            <a:r>
              <a:rPr lang="en-US" sz="3400" b="1" dirty="0">
                <a:latin typeface="Times New Roman" panose="02020603050405020304" pitchFamily="18" charset="0"/>
                <a:cs typeface="Times New Roman" panose="02020603050405020304" pitchFamily="18" charset="0"/>
              </a:rPr>
              <a:t>infinite</a:t>
            </a:r>
          </a:p>
        </p:txBody>
      </p:sp>
    </p:spTree>
    <p:extLst>
      <p:ext uri="{BB962C8B-B14F-4D97-AF65-F5344CB8AC3E}">
        <p14:creationId xmlns:p14="http://schemas.microsoft.com/office/powerpoint/2010/main" val="1272555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236593" y="6302326"/>
            <a:ext cx="1842868" cy="351692"/>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Bookman Old Style" panose="02050604050505020204" pitchFamily="18" charset="0"/>
              </a:rPr>
              <a:t>Sonu</a:t>
            </a:r>
            <a:r>
              <a:rPr lang="en-US" sz="2800" b="1" dirty="0">
                <a:latin typeface="Bookman Old Style" panose="02050604050505020204" pitchFamily="18" charset="0"/>
              </a:rPr>
              <a:t> Sir</a:t>
            </a:r>
          </a:p>
        </p:txBody>
      </p:sp>
      <p:sp>
        <p:nvSpPr>
          <p:cNvPr id="5" name="Rectangle 4"/>
          <p:cNvSpPr/>
          <p:nvPr/>
        </p:nvSpPr>
        <p:spPr>
          <a:xfrm>
            <a:off x="112543" y="6119446"/>
            <a:ext cx="1589649" cy="463062"/>
          </a:xfrm>
          <a:prstGeom prst="rect">
            <a:avLst/>
          </a:prstGeom>
          <a:solidFill>
            <a:srgbClr val="00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Bookman Old Style" panose="02050604050505020204" pitchFamily="18" charset="0"/>
              </a:rPr>
              <a:t>Physics</a:t>
            </a:r>
          </a:p>
        </p:txBody>
      </p:sp>
      <p:sp>
        <p:nvSpPr>
          <p:cNvPr id="9" name="TextBox 8">
            <a:extLst>
              <a:ext uri="{FF2B5EF4-FFF2-40B4-BE49-F238E27FC236}">
                <a16:creationId xmlns:a16="http://schemas.microsoft.com/office/drawing/2014/main" id="{CCE032AC-11D0-58CA-6CE1-8D0005B680E7}"/>
              </a:ext>
            </a:extLst>
          </p:cNvPr>
          <p:cNvSpPr txBox="1"/>
          <p:nvPr/>
        </p:nvSpPr>
        <p:spPr>
          <a:xfrm>
            <a:off x="4529470" y="975143"/>
            <a:ext cx="7549991" cy="2893100"/>
          </a:xfrm>
          <a:prstGeom prst="rect">
            <a:avLst/>
          </a:prstGeom>
          <a:noFill/>
        </p:spPr>
        <p:txBody>
          <a:bodyPr wrap="square">
            <a:spAutoFit/>
          </a:bodyPr>
          <a:lstStyle/>
          <a:p>
            <a:pPr fontAlgn="base"/>
            <a:r>
              <a:rPr lang="en-US" sz="2600" b="1" dirty="0">
                <a:latin typeface="Bookman Old Style" panose="02050604050505020204" pitchFamily="18" charset="0"/>
              </a:rPr>
              <a:t>Astronomical unit  is distance between </a:t>
            </a:r>
            <a:br>
              <a:rPr lang="en-US" sz="2600" b="1" dirty="0">
                <a:latin typeface="Bookman Old Style" panose="02050604050505020204" pitchFamily="18" charset="0"/>
              </a:rPr>
            </a:br>
            <a:r>
              <a:rPr lang="en-US" sz="2600" b="1" dirty="0">
                <a:latin typeface="Bookman Old Style" panose="02050604050505020204" pitchFamily="18" charset="0"/>
              </a:rPr>
              <a:t>(A) Earth and Moon
(B) Earth and Sun
(C) Moon and Sun
(D) Earth and Mars</a:t>
            </a:r>
          </a:p>
          <a:p>
            <a:pPr fontAlgn="base"/>
            <a:r>
              <a:rPr lang="hi-IN" sz="2600" b="1" dirty="0">
                <a:latin typeface="Bookman Old Style" panose="02050604050505020204" pitchFamily="18" charset="0"/>
              </a:rPr>
              <a:t>
</a:t>
            </a:r>
            <a:endParaRPr lang="en-US" sz="2600" b="1" i="0" dirty="0">
              <a:effectLst/>
              <a:latin typeface="Bookman Old Style" panose="02050604050505020204" pitchFamily="18" charset="0"/>
            </a:endParaRPr>
          </a:p>
        </p:txBody>
      </p:sp>
      <p:sp>
        <p:nvSpPr>
          <p:cNvPr id="4" name="Rectangle 2">
            <a:extLst>
              <a:ext uri="{FF2B5EF4-FFF2-40B4-BE49-F238E27FC236}">
                <a16:creationId xmlns:a16="http://schemas.microsoft.com/office/drawing/2014/main" id="{688D482F-5395-D29A-21AB-6E2C87F9AC45}"/>
              </a:ext>
            </a:extLst>
          </p:cNvPr>
          <p:cNvSpPr>
            <a:spLocks noChangeArrowheads="1"/>
          </p:cNvSpPr>
          <p:nvPr/>
        </p:nvSpPr>
        <p:spPr bwMode="auto">
          <a:xfrm>
            <a:off x="4529470" y="3390795"/>
            <a:ext cx="6086603" cy="1965293"/>
          </a:xfrm>
          <a:prstGeom prst="rect">
            <a:avLst/>
          </a:prstGeom>
          <a:noFill/>
          <a:ln>
            <a:noFill/>
          </a:ln>
          <a:effec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i-IN" altLang="en-US" sz="2600" b="1" i="0" u="none" strike="noStrike" cap="none" normalizeH="0" baseline="0" dirty="0">
                <a:ln>
                  <a:noFill/>
                </a:ln>
                <a:solidFill>
                  <a:srgbClr val="FFFF00"/>
                </a:solidFill>
                <a:effectLst/>
                <a:latin typeface="inherit"/>
                <a:cs typeface="Mangal" panose="02040503050203030202" pitchFamily="18" charset="0"/>
              </a:rPr>
              <a:t>खगोलीय इकाई</a:t>
            </a:r>
            <a:r>
              <a:rPr kumimoji="0" lang="en-US" altLang="en-US" sz="2600" b="1" i="0" u="none" strike="noStrike" cap="none" normalizeH="0" baseline="0" dirty="0">
                <a:ln>
                  <a:noFill/>
                </a:ln>
                <a:solidFill>
                  <a:srgbClr val="FFFF00"/>
                </a:solidFill>
                <a:effectLst/>
                <a:latin typeface="inherit"/>
                <a:cs typeface="Mangal" panose="02040503050203030202" pitchFamily="18" charset="0"/>
              </a:rPr>
              <a:t>............</a:t>
            </a:r>
            <a:r>
              <a:rPr kumimoji="0" lang="hi-IN" altLang="en-US" sz="2600" b="1" i="0" u="none" strike="noStrike" cap="none" normalizeH="0" baseline="0" dirty="0">
                <a:ln>
                  <a:noFill/>
                </a:ln>
                <a:solidFill>
                  <a:srgbClr val="FFFF00"/>
                </a:solidFill>
                <a:effectLst/>
                <a:latin typeface="inherit"/>
                <a:cs typeface="Mangal" panose="02040503050203030202" pitchFamily="18" charset="0"/>
              </a:rPr>
              <a:t> के बीच की दूरी है</a:t>
            </a:r>
            <a:r>
              <a:rPr kumimoji="0" lang="en-US" altLang="en-US" sz="2600" b="1" i="0" u="none" strike="noStrike" cap="none" normalizeH="0" baseline="0" dirty="0">
                <a:ln>
                  <a:noFill/>
                </a:ln>
                <a:solidFill>
                  <a:srgbClr val="FFFF00"/>
                </a:solidFill>
                <a:effectLst/>
                <a:latin typeface="inherit"/>
                <a:cs typeface="Mangal" panose="02040503050203030202" pitchFamily="18" charset="0"/>
              </a:rPr>
              <a:t> ?</a:t>
            </a:r>
            <a:r>
              <a:rPr kumimoji="0" lang="hi-IN" altLang="en-US" sz="2600" b="1" i="0" u="none" strike="noStrike" cap="none" normalizeH="0" baseline="0" dirty="0">
                <a:ln>
                  <a:noFill/>
                </a:ln>
                <a:solidFill>
                  <a:srgbClr val="FFFF00"/>
                </a:solidFill>
                <a:effectLst/>
                <a:latin typeface="inherit"/>
                <a:cs typeface="Mangal" panose="02040503050203030202" pitchFamily="18" charset="0"/>
              </a:rPr>
              <a:t> </a:t>
            </a:r>
            <a:endParaRPr kumimoji="0" lang="en-US" altLang="en-US" sz="2600" b="1" i="0" u="none" strike="noStrike" cap="none" normalizeH="0" baseline="0" dirty="0">
              <a:ln>
                <a:noFill/>
              </a:ln>
              <a:solidFill>
                <a:srgbClr val="FFFF00"/>
              </a:solidFill>
              <a:effectLst/>
              <a:latin typeface="inherit"/>
              <a:cs typeface="Mangal" panose="02040503050203030202"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i-IN" altLang="en-US" sz="2600" b="1" i="0" u="none" strike="noStrike" cap="none" normalizeH="0" baseline="0" dirty="0">
                <a:ln>
                  <a:noFill/>
                </a:ln>
                <a:solidFill>
                  <a:srgbClr val="FFFF00"/>
                </a:solidFill>
                <a:effectLst/>
                <a:latin typeface="inherit"/>
                <a:cs typeface="Mangal" panose="02040503050203030202" pitchFamily="18" charset="0"/>
              </a:rPr>
              <a:t>(A) पृथ्वी और चंद्रमा</a:t>
            </a:r>
            <a:endParaRPr kumimoji="0" lang="en-US" altLang="en-US" sz="2600" b="1" i="0" u="none" strike="noStrike" cap="none" normalizeH="0" baseline="0" dirty="0">
              <a:ln>
                <a:noFill/>
              </a:ln>
              <a:solidFill>
                <a:srgbClr val="FFFF00"/>
              </a:solidFill>
              <a:effectLst/>
              <a:latin typeface="inherit"/>
              <a:cs typeface="Mangal" panose="02040503050203030202"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i-IN" altLang="en-US" sz="2600" b="1" i="0" u="none" strike="noStrike" cap="none" normalizeH="0" baseline="0" dirty="0">
                <a:ln>
                  <a:noFill/>
                </a:ln>
                <a:solidFill>
                  <a:srgbClr val="FFFF00"/>
                </a:solidFill>
                <a:effectLst/>
                <a:latin typeface="inherit"/>
                <a:cs typeface="Mangal" panose="02040503050203030202" pitchFamily="18" charset="0"/>
              </a:rPr>
              <a:t>(</a:t>
            </a:r>
            <a:r>
              <a:rPr kumimoji="0" lang="en-US" altLang="en-US" sz="2600" b="1" i="0" u="none" strike="noStrike" cap="none" normalizeH="0" baseline="0" dirty="0">
                <a:ln>
                  <a:noFill/>
                </a:ln>
                <a:solidFill>
                  <a:srgbClr val="FFFF00"/>
                </a:solidFill>
                <a:effectLst/>
                <a:latin typeface="inherit"/>
                <a:cs typeface="Mangal" panose="02040503050203030202" pitchFamily="18" charset="0"/>
              </a:rPr>
              <a:t>B</a:t>
            </a:r>
            <a:r>
              <a:rPr kumimoji="0" lang="hi-IN" altLang="en-US" sz="2600" b="1" i="0" u="none" strike="noStrike" cap="none" normalizeH="0" baseline="0" dirty="0">
                <a:ln>
                  <a:noFill/>
                </a:ln>
                <a:solidFill>
                  <a:srgbClr val="FFFF00"/>
                </a:solidFill>
                <a:effectLst/>
                <a:latin typeface="inherit"/>
                <a:cs typeface="Mangal" panose="02040503050203030202" pitchFamily="18" charset="0"/>
              </a:rPr>
              <a:t>) पृथ्वी और सूर्य </a:t>
            </a:r>
            <a:endParaRPr kumimoji="0" lang="en-US" altLang="en-US" sz="2600" b="1" i="0" u="none" strike="noStrike" cap="none" normalizeH="0" baseline="0" dirty="0">
              <a:ln>
                <a:noFill/>
              </a:ln>
              <a:solidFill>
                <a:srgbClr val="FFFF00"/>
              </a:solidFill>
              <a:effectLst/>
              <a:latin typeface="inherit"/>
              <a:cs typeface="Mangal" panose="02040503050203030202"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i-IN" altLang="en-US" sz="2600" b="1" i="0" u="none" strike="noStrike" cap="none" normalizeH="0" baseline="0" dirty="0">
                <a:ln>
                  <a:noFill/>
                </a:ln>
                <a:solidFill>
                  <a:srgbClr val="FFFF00"/>
                </a:solidFill>
                <a:effectLst/>
                <a:latin typeface="inherit"/>
                <a:cs typeface="Mangal" panose="02040503050203030202" pitchFamily="18" charset="0"/>
              </a:rPr>
              <a:t>(</a:t>
            </a:r>
            <a:r>
              <a:rPr lang="en-US" altLang="en-US" sz="2600" b="1" dirty="0">
                <a:solidFill>
                  <a:srgbClr val="FFFF00"/>
                </a:solidFill>
                <a:latin typeface="inherit"/>
                <a:cs typeface="Mangal" panose="02040503050203030202" pitchFamily="18" charset="0"/>
              </a:rPr>
              <a:t>C</a:t>
            </a:r>
            <a:r>
              <a:rPr kumimoji="0" lang="hi-IN" altLang="en-US" sz="2600" b="1" i="0" u="none" strike="noStrike" cap="none" normalizeH="0" baseline="0" dirty="0">
                <a:ln>
                  <a:noFill/>
                </a:ln>
                <a:solidFill>
                  <a:srgbClr val="FFFF00"/>
                </a:solidFill>
                <a:effectLst/>
                <a:latin typeface="inherit"/>
                <a:cs typeface="Mangal" panose="02040503050203030202" pitchFamily="18" charset="0"/>
              </a:rPr>
              <a:t>) चंद्रमा और सूर्य </a:t>
            </a:r>
            <a:endParaRPr kumimoji="0" lang="en-US" altLang="en-US" sz="2600" b="1" i="0" u="none" strike="noStrike" cap="none" normalizeH="0" baseline="0" dirty="0">
              <a:ln>
                <a:noFill/>
              </a:ln>
              <a:solidFill>
                <a:srgbClr val="FFFF00"/>
              </a:solidFill>
              <a:effectLst/>
              <a:latin typeface="inherit"/>
              <a:cs typeface="Mangal" panose="02040503050203030202"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i-IN" altLang="en-US" sz="2600" b="1" i="0" u="none" strike="noStrike" cap="none" normalizeH="0" baseline="0" dirty="0">
                <a:ln>
                  <a:noFill/>
                </a:ln>
                <a:solidFill>
                  <a:srgbClr val="FFFF00"/>
                </a:solidFill>
                <a:effectLst/>
                <a:latin typeface="inherit"/>
                <a:cs typeface="Mangal" panose="02040503050203030202" pitchFamily="18" charset="0"/>
              </a:rPr>
              <a:t>(</a:t>
            </a:r>
            <a:r>
              <a:rPr kumimoji="0" lang="en-US" altLang="en-US" sz="2600" b="1" i="0" u="none" strike="noStrike" cap="none" normalizeH="0" baseline="0" dirty="0">
                <a:ln>
                  <a:noFill/>
                </a:ln>
                <a:solidFill>
                  <a:srgbClr val="FFFF00"/>
                </a:solidFill>
                <a:effectLst/>
                <a:latin typeface="inherit"/>
                <a:cs typeface="Mangal" panose="02040503050203030202" pitchFamily="18" charset="0"/>
              </a:rPr>
              <a:t>D</a:t>
            </a:r>
            <a:r>
              <a:rPr kumimoji="0" lang="hi-IN" altLang="en-US" sz="2600" b="1" i="0" u="none" strike="noStrike" cap="none" normalizeH="0" baseline="0" dirty="0">
                <a:ln>
                  <a:noFill/>
                </a:ln>
                <a:solidFill>
                  <a:srgbClr val="FFFF00"/>
                </a:solidFill>
                <a:effectLst/>
                <a:latin typeface="inherit"/>
                <a:cs typeface="Mangal" panose="02040503050203030202" pitchFamily="18" charset="0"/>
              </a:rPr>
              <a:t>) पृथ्वी और मंगल</a:t>
            </a:r>
            <a:r>
              <a:rPr kumimoji="0" lang="hi-IN" altLang="en-US" sz="2600" b="1" i="0" u="none" strike="noStrike" cap="none" normalizeH="0" baseline="0" dirty="0">
                <a:ln>
                  <a:noFill/>
                </a:ln>
                <a:solidFill>
                  <a:srgbClr val="FFFF00"/>
                </a:solidFill>
                <a:effectLst/>
                <a:cs typeface="Mangal" panose="02040503050203030202" pitchFamily="18" charset="0"/>
              </a:rPr>
              <a:t> </a:t>
            </a:r>
            <a:endParaRPr kumimoji="0" lang="en-US" altLang="en-US" sz="2600" b="1" i="0" u="none" strike="noStrike" cap="none" normalizeH="0" baseline="0" dirty="0">
              <a:ln>
                <a:noFill/>
              </a:ln>
              <a:solidFill>
                <a:srgbClr val="FFFF00"/>
              </a:solidFill>
              <a:effectLst/>
              <a:latin typeface="Arial" panose="020B0604020202020204" pitchFamily="34" charset="0"/>
            </a:endParaRPr>
          </a:p>
        </p:txBody>
      </p:sp>
      <p:pic>
        <p:nvPicPr>
          <p:cNvPr id="1028" name="Picture 4" descr="sun earth and moon clipart - Clip Art Library">
            <a:extLst>
              <a:ext uri="{FF2B5EF4-FFF2-40B4-BE49-F238E27FC236}">
                <a16:creationId xmlns:a16="http://schemas.microsoft.com/office/drawing/2014/main" id="{A24DD62F-4F48-5B10-DC2A-5FEDD075D1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760" y="1335698"/>
            <a:ext cx="2647950"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08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714369-C158-FC27-938E-6AA98BF30348}"/>
              </a:ext>
            </a:extLst>
          </p:cNvPr>
          <p:cNvSpPr txBox="1"/>
          <p:nvPr/>
        </p:nvSpPr>
        <p:spPr>
          <a:xfrm>
            <a:off x="297712" y="1007143"/>
            <a:ext cx="9744646" cy="4801314"/>
          </a:xfrm>
          <a:prstGeom prst="rect">
            <a:avLst/>
          </a:prstGeom>
          <a:noFill/>
        </p:spPr>
        <p:txBody>
          <a:bodyPr wrap="square">
            <a:spAutoFit/>
          </a:bodyPr>
          <a:lstStyle/>
          <a:p>
            <a:r>
              <a:rPr lang="en-US" sz="3400" b="1" dirty="0">
                <a:solidFill>
                  <a:srgbClr val="FFFF00"/>
                </a:solidFill>
                <a:latin typeface="Kruti Dev 010" pitchFamily="2" charset="0"/>
                <a:cs typeface="Times New Roman" panose="02020603050405020304" pitchFamily="18" charset="0"/>
              </a:rPr>
              <a:t>fdlh </a:t>
            </a:r>
            <a:r>
              <a:rPr lang="en-US" sz="3400" b="1" dirty="0" err="1">
                <a:solidFill>
                  <a:srgbClr val="FFFF00"/>
                </a:solidFill>
                <a:latin typeface="Kruti Dev 010" pitchFamily="2" charset="0"/>
                <a:cs typeface="Times New Roman" panose="02020603050405020304" pitchFamily="18" charset="0"/>
              </a:rPr>
              <a:t>oLrq</a:t>
            </a:r>
            <a:r>
              <a:rPr lang="en-US" sz="3400" b="1" dirty="0">
                <a:solidFill>
                  <a:srgbClr val="FFFF00"/>
                </a:solidFill>
                <a:latin typeface="Kruti Dev 010" pitchFamily="2" charset="0"/>
                <a:cs typeface="Times New Roman" panose="02020603050405020304" pitchFamily="18" charset="0"/>
              </a:rPr>
              <a:t> dk </a:t>
            </a:r>
            <a:r>
              <a:rPr lang="en-US" sz="3400" b="1" dirty="0" err="1">
                <a:solidFill>
                  <a:srgbClr val="FFFF00"/>
                </a:solidFill>
                <a:latin typeface="Kruti Dev 010" pitchFamily="2" charset="0"/>
                <a:cs typeface="Times New Roman" panose="02020603050405020304" pitchFamily="18" charset="0"/>
              </a:rPr>
              <a:t>okLrfod</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izfrfcEc</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izkIr</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djus</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gsrq</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vko</a:t>
            </a:r>
            <a:r>
              <a:rPr lang="en-US" sz="3400" b="1" dirty="0">
                <a:solidFill>
                  <a:srgbClr val="FFFF00"/>
                </a:solidFill>
                <a:latin typeface="Kruti Dev 010" pitchFamily="2" charset="0"/>
                <a:cs typeface="Times New Roman" panose="02020603050405020304" pitchFamily="18" charset="0"/>
              </a:rPr>
              <a:t>”;d </a:t>
            </a:r>
            <a:r>
              <a:rPr lang="en-US" sz="3400" b="1" dirty="0" err="1">
                <a:solidFill>
                  <a:srgbClr val="FFFF00"/>
                </a:solidFill>
                <a:latin typeface="Kruti Dev 010" pitchFamily="2" charset="0"/>
                <a:cs typeface="Times New Roman" panose="02020603050405020304" pitchFamily="18" charset="0"/>
              </a:rPr>
              <a:t>niZ.k</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dkSu</a:t>
            </a:r>
            <a:r>
              <a:rPr lang="en-US" sz="3400" b="1" dirty="0">
                <a:solidFill>
                  <a:srgbClr val="FFFF00"/>
                </a:solidFill>
                <a:latin typeface="Kruti Dev 010" pitchFamily="2" charset="0"/>
                <a:cs typeface="Times New Roman" panose="02020603050405020304" pitchFamily="18" charset="0"/>
              </a:rPr>
              <a:t> &amp;</a:t>
            </a:r>
            <a:r>
              <a:rPr lang="en-US" sz="3400" b="1" dirty="0" err="1">
                <a:solidFill>
                  <a:srgbClr val="FFFF00"/>
                </a:solidFill>
                <a:latin typeface="Kruti Dev 010" pitchFamily="2" charset="0"/>
                <a:cs typeface="Times New Roman" panose="02020603050405020304" pitchFamily="18" charset="0"/>
              </a:rPr>
              <a:t>lk</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gksxk</a:t>
            </a:r>
            <a:r>
              <a:rPr lang="en-US" sz="3400" b="1" dirty="0">
                <a:solidFill>
                  <a:srgbClr val="FFFF00"/>
                </a:solidFill>
                <a:latin typeface="Kruti Dev 010" pitchFamily="2" charset="0"/>
                <a:cs typeface="Times New Roman" panose="02020603050405020304" pitchFamily="18" charset="0"/>
              </a:rPr>
              <a:t> \</a:t>
            </a:r>
            <a:endParaRPr lang="en-IN" sz="3400" b="1" dirty="0">
              <a:solidFill>
                <a:srgbClr val="FFFF00"/>
              </a:solidFill>
              <a:latin typeface="Times New Roman" panose="02020603050405020304" pitchFamily="18" charset="0"/>
              <a:cs typeface="Times New Roman" panose="02020603050405020304" pitchFamily="18" charset="0"/>
            </a:endParaRPr>
          </a:p>
          <a:p>
            <a:r>
              <a:rPr lang="en-US" sz="3400" b="1" dirty="0">
                <a:solidFill>
                  <a:srgbClr val="FFFF00"/>
                </a:solidFill>
                <a:latin typeface="Times New Roman" panose="02020603050405020304" pitchFamily="18" charset="0"/>
                <a:cs typeface="Times New Roman" panose="02020603050405020304" pitchFamily="18" charset="0"/>
              </a:rPr>
              <a:t>What would be the mirror required to obtain the true image of an object?</a:t>
            </a:r>
          </a:p>
          <a:p>
            <a:pPr marL="514350" indent="-514350">
              <a:buAutoNum type="alphaLcParenBoth"/>
            </a:pPr>
            <a:r>
              <a:rPr lang="en-IN" sz="3400" b="1" dirty="0">
                <a:latin typeface="Times New Roman" panose="02020603050405020304" pitchFamily="18" charset="0"/>
                <a:cs typeface="Times New Roman" panose="02020603050405020304" pitchFamily="18" charset="0"/>
              </a:rPr>
              <a:t>plane mirror / </a:t>
            </a:r>
            <a:r>
              <a:rPr lang="en-IN" sz="3400" b="1" dirty="0" err="1">
                <a:latin typeface="Kruti Dev 010" pitchFamily="2" charset="0"/>
                <a:cs typeface="Times New Roman" panose="02020603050405020304" pitchFamily="18" charset="0"/>
              </a:rPr>
              <a:t>lery</a:t>
            </a:r>
            <a:r>
              <a:rPr lang="en-IN" sz="3400" b="1" dirty="0">
                <a:latin typeface="Kruti Dev 010" pitchFamily="2" charset="0"/>
                <a:cs typeface="Times New Roman" panose="02020603050405020304" pitchFamily="18" charset="0"/>
              </a:rPr>
              <a:t> </a:t>
            </a:r>
            <a:r>
              <a:rPr lang="en-US" sz="3400" b="1" dirty="0" err="1">
                <a:latin typeface="Kruti Dev 010" pitchFamily="2" charset="0"/>
                <a:cs typeface="Times New Roman" panose="02020603050405020304" pitchFamily="18" charset="0"/>
              </a:rPr>
              <a:t>niZ.k</a:t>
            </a:r>
            <a:r>
              <a:rPr lang="en-US" sz="3400" b="1" dirty="0">
                <a:latin typeface="Kruti Dev 010" pitchFamily="2" charset="0"/>
                <a:cs typeface="Times New Roman" panose="02020603050405020304" pitchFamily="18" charset="0"/>
              </a:rPr>
              <a:t> </a:t>
            </a:r>
          </a:p>
          <a:p>
            <a:r>
              <a:rPr lang="en-IN" sz="3400" b="1" dirty="0">
                <a:latin typeface="Times New Roman" panose="02020603050405020304" pitchFamily="18" charset="0"/>
                <a:cs typeface="Times New Roman" panose="02020603050405020304" pitchFamily="18" charset="0"/>
              </a:rPr>
              <a:t>(b) concave mirror / </a:t>
            </a:r>
            <a:r>
              <a:rPr lang="en-IN" sz="3400" b="1" dirty="0" err="1">
                <a:latin typeface="Kruti Dev 010" pitchFamily="2" charset="0"/>
                <a:cs typeface="Times New Roman" panose="02020603050405020304" pitchFamily="18" charset="0"/>
              </a:rPr>
              <a:t>vory</a:t>
            </a:r>
            <a:r>
              <a:rPr lang="en-IN" sz="3400" b="1" dirty="0">
                <a:latin typeface="Kruti Dev 010" pitchFamily="2" charset="0"/>
                <a:cs typeface="Times New Roman" panose="02020603050405020304" pitchFamily="18" charset="0"/>
              </a:rPr>
              <a:t> </a:t>
            </a:r>
            <a:r>
              <a:rPr lang="en-US" sz="3400" b="1" dirty="0" err="1">
                <a:latin typeface="Kruti Dev 010" pitchFamily="2" charset="0"/>
                <a:cs typeface="Times New Roman" panose="02020603050405020304" pitchFamily="18" charset="0"/>
              </a:rPr>
              <a:t>niZ.k</a:t>
            </a:r>
            <a:r>
              <a:rPr lang="en-US" sz="3400" b="1" dirty="0">
                <a:latin typeface="Kruti Dev 010" pitchFamily="2" charset="0"/>
                <a:cs typeface="Times New Roman" panose="02020603050405020304" pitchFamily="18" charset="0"/>
              </a:rPr>
              <a:t> </a:t>
            </a:r>
          </a:p>
          <a:p>
            <a:r>
              <a:rPr lang="en-IN" sz="3400" b="1" dirty="0">
                <a:latin typeface="Times New Roman" panose="02020603050405020304" pitchFamily="18" charset="0"/>
                <a:cs typeface="Times New Roman" panose="02020603050405020304" pitchFamily="18" charset="0"/>
              </a:rPr>
              <a:t>(c) convex mirror / </a:t>
            </a:r>
            <a:r>
              <a:rPr lang="en-IN" sz="3400" b="1" dirty="0" err="1">
                <a:latin typeface="Kruti Dev 010" pitchFamily="2" charset="0"/>
                <a:cs typeface="Times New Roman" panose="02020603050405020304" pitchFamily="18" charset="0"/>
              </a:rPr>
              <a:t>mÙky</a:t>
            </a:r>
            <a:r>
              <a:rPr lang="en-IN" sz="3400" b="1" dirty="0">
                <a:latin typeface="Kruti Dev 010" pitchFamily="2" charset="0"/>
                <a:cs typeface="Times New Roman" panose="02020603050405020304" pitchFamily="18" charset="0"/>
              </a:rPr>
              <a:t> </a:t>
            </a:r>
            <a:r>
              <a:rPr lang="en-US" sz="3400" b="1" dirty="0" err="1">
                <a:latin typeface="Kruti Dev 010" pitchFamily="2" charset="0"/>
                <a:cs typeface="Times New Roman" panose="02020603050405020304" pitchFamily="18" charset="0"/>
              </a:rPr>
              <a:t>niZ.k</a:t>
            </a:r>
            <a:r>
              <a:rPr lang="en-US" sz="3400" b="1" dirty="0">
                <a:latin typeface="Kruti Dev 010" pitchFamily="2" charset="0"/>
                <a:cs typeface="Times New Roman" panose="02020603050405020304" pitchFamily="18" charset="0"/>
              </a:rPr>
              <a:t> </a:t>
            </a:r>
          </a:p>
          <a:p>
            <a:r>
              <a:rPr lang="en-IN" sz="3400" b="1" dirty="0">
                <a:latin typeface="Times New Roman" panose="02020603050405020304" pitchFamily="18" charset="0"/>
                <a:cs typeface="Times New Roman" panose="02020603050405020304" pitchFamily="18" charset="0"/>
              </a:rPr>
              <a:t>(d) No mirror can form a real image / </a:t>
            </a:r>
            <a:r>
              <a:rPr lang="en-IN" sz="3400" b="1" dirty="0" err="1">
                <a:latin typeface="Kruti Dev 010" pitchFamily="2" charset="0"/>
                <a:cs typeface="Times New Roman" panose="02020603050405020304" pitchFamily="18" charset="0"/>
              </a:rPr>
              <a:t>dksbZ</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Hkh</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niZ.k</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okLrfod</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izfrfcEc</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ugha</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cuk</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ldrk</a:t>
            </a:r>
            <a:r>
              <a:rPr lang="en-IN" sz="3400" b="1" dirty="0">
                <a:latin typeface="Kruti Dev 010" pitchFamily="2" charset="0"/>
                <a:cs typeface="Times New Roman" panose="02020603050405020304" pitchFamily="18" charset="0"/>
              </a:rPr>
              <a:t> </a:t>
            </a:r>
          </a:p>
        </p:txBody>
      </p:sp>
    </p:spTree>
    <p:extLst>
      <p:ext uri="{BB962C8B-B14F-4D97-AF65-F5344CB8AC3E}">
        <p14:creationId xmlns:p14="http://schemas.microsoft.com/office/powerpoint/2010/main" val="42149700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FB9A3-2C16-73F2-6096-5AE415F1139C}"/>
              </a:ext>
            </a:extLst>
          </p:cNvPr>
          <p:cNvSpPr txBox="1"/>
          <p:nvPr/>
        </p:nvSpPr>
        <p:spPr>
          <a:xfrm>
            <a:off x="3722888" y="799238"/>
            <a:ext cx="8469112" cy="3231654"/>
          </a:xfrm>
          <a:prstGeom prst="rect">
            <a:avLst/>
          </a:prstGeom>
          <a:noFill/>
        </p:spPr>
        <p:txBody>
          <a:bodyPr wrap="square">
            <a:spAutoFit/>
          </a:bodyPr>
          <a:lstStyle/>
          <a:p>
            <a:r>
              <a:rPr lang="en-US" sz="3400" b="1" dirty="0" err="1">
                <a:solidFill>
                  <a:srgbClr val="FFFF00"/>
                </a:solidFill>
                <a:latin typeface="Kruti Dev 010" pitchFamily="2" charset="0"/>
                <a:cs typeface="Times New Roman" panose="02020603050405020304" pitchFamily="18" charset="0"/>
              </a:rPr>
              <a:t>nar</a:t>
            </a:r>
            <a:r>
              <a:rPr lang="en-US" sz="3400" b="1" dirty="0">
                <a:solidFill>
                  <a:srgbClr val="FFFF00"/>
                </a:solidFill>
                <a:latin typeface="Kruti Dev 010" pitchFamily="2" charset="0"/>
                <a:cs typeface="Times New Roman" panose="02020603050405020304" pitchFamily="18" charset="0"/>
              </a:rPr>
              <a:t> &amp;</a:t>
            </a:r>
            <a:r>
              <a:rPr lang="en-US" sz="3400" b="1" dirty="0" err="1">
                <a:solidFill>
                  <a:srgbClr val="FFFF00"/>
                </a:solidFill>
                <a:latin typeface="Kruti Dev 010" pitchFamily="2" charset="0"/>
                <a:cs typeface="Times New Roman" panose="02020603050405020304" pitchFamily="18" charset="0"/>
              </a:rPr>
              <a:t>fpfdRld</a:t>
            </a:r>
            <a:r>
              <a:rPr lang="en-US" sz="3400" b="1" dirty="0">
                <a:solidFill>
                  <a:srgbClr val="FFFF00"/>
                </a:solidFill>
                <a:latin typeface="Kruti Dev 010" pitchFamily="2" charset="0"/>
                <a:cs typeface="Times New Roman" panose="02020603050405020304" pitchFamily="18" charset="0"/>
              </a:rPr>
              <a:t> dk </a:t>
            </a:r>
            <a:r>
              <a:rPr lang="en-US" sz="3400" b="1" dirty="0" err="1">
                <a:solidFill>
                  <a:srgbClr val="FFFF00"/>
                </a:solidFill>
                <a:latin typeface="Kruti Dev 010" pitchFamily="2" charset="0"/>
                <a:cs typeface="Times New Roman" panose="02020603050405020304" pitchFamily="18" charset="0"/>
              </a:rPr>
              <a:t>niZ.k</a:t>
            </a:r>
            <a:r>
              <a:rPr lang="en-US" sz="3400" b="1" dirty="0">
                <a:solidFill>
                  <a:srgbClr val="FFFF00"/>
                </a:solidFill>
                <a:latin typeface="Kruti Dev 010" pitchFamily="2" charset="0"/>
                <a:cs typeface="Times New Roman" panose="02020603050405020304" pitchFamily="18" charset="0"/>
              </a:rPr>
              <a:t> &amp;</a:t>
            </a:r>
            <a:endParaRPr lang="en-IN" sz="3400" b="1" dirty="0">
              <a:solidFill>
                <a:srgbClr val="FFFF00"/>
              </a:solidFill>
              <a:latin typeface="Times New Roman" panose="02020603050405020304" pitchFamily="18" charset="0"/>
              <a:cs typeface="Times New Roman" panose="02020603050405020304" pitchFamily="18" charset="0"/>
            </a:endParaRPr>
          </a:p>
          <a:p>
            <a:r>
              <a:rPr lang="en-US" sz="3400" b="1" dirty="0">
                <a:solidFill>
                  <a:srgbClr val="FFFF00"/>
                </a:solidFill>
                <a:latin typeface="Times New Roman" panose="02020603050405020304" pitchFamily="18" charset="0"/>
                <a:cs typeface="Times New Roman" panose="02020603050405020304" pitchFamily="18" charset="0"/>
              </a:rPr>
              <a:t>Dentist’s mirror</a:t>
            </a:r>
          </a:p>
          <a:p>
            <a:r>
              <a:rPr lang="en-IN" sz="3400" b="1" dirty="0">
                <a:latin typeface="Times New Roman" panose="02020603050405020304" pitchFamily="18" charset="0"/>
                <a:cs typeface="Times New Roman" panose="02020603050405020304" pitchFamily="18" charset="0"/>
              </a:rPr>
              <a:t>(a) cylindrical mirror / </a:t>
            </a:r>
            <a:r>
              <a:rPr lang="en-IN" sz="3400" b="1" dirty="0" err="1">
                <a:latin typeface="Kruti Dev 010" pitchFamily="2" charset="0"/>
                <a:cs typeface="Times New Roman" panose="02020603050405020304" pitchFamily="18" charset="0"/>
              </a:rPr>
              <a:t>csyukdkj</a:t>
            </a:r>
            <a:r>
              <a:rPr lang="en-IN" sz="3400" b="1" dirty="0">
                <a:latin typeface="Kruti Dev 010" pitchFamily="2" charset="0"/>
                <a:cs typeface="Times New Roman" panose="02020603050405020304" pitchFamily="18" charset="0"/>
              </a:rPr>
              <a:t> </a:t>
            </a:r>
            <a:r>
              <a:rPr lang="en-US" sz="3400" b="1" dirty="0" err="1">
                <a:latin typeface="Kruti Dev 010" pitchFamily="2" charset="0"/>
                <a:cs typeface="Times New Roman" panose="02020603050405020304" pitchFamily="18" charset="0"/>
              </a:rPr>
              <a:t>niZ.k</a:t>
            </a:r>
            <a:r>
              <a:rPr lang="en-US" sz="3400" b="1" dirty="0">
                <a:latin typeface="Kruti Dev 010" pitchFamily="2" charset="0"/>
                <a:cs typeface="Times New Roman" panose="02020603050405020304" pitchFamily="18" charset="0"/>
              </a:rPr>
              <a:t> </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gksrk</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gSA</a:t>
            </a:r>
            <a:endParaRPr lang="en-US" sz="3400" b="1" dirty="0">
              <a:latin typeface="Times New Roman" panose="02020603050405020304" pitchFamily="18" charset="0"/>
              <a:cs typeface="Times New Roman" panose="02020603050405020304" pitchFamily="18" charset="0"/>
            </a:endParaRPr>
          </a:p>
          <a:p>
            <a:r>
              <a:rPr lang="en-IN" sz="3400" b="1" dirty="0">
                <a:latin typeface="Times New Roman" panose="02020603050405020304" pitchFamily="18" charset="0"/>
                <a:cs typeface="Times New Roman" panose="02020603050405020304" pitchFamily="18" charset="0"/>
              </a:rPr>
              <a:t>(a) a plane mirror / </a:t>
            </a:r>
            <a:r>
              <a:rPr lang="en-IN" sz="3400" b="1" dirty="0" err="1">
                <a:latin typeface="Kruti Dev 010" pitchFamily="2" charset="0"/>
                <a:cs typeface="Times New Roman" panose="02020603050405020304" pitchFamily="18" charset="0"/>
              </a:rPr>
              <a:t>lery</a:t>
            </a:r>
            <a:r>
              <a:rPr lang="en-IN" sz="3400" b="1" dirty="0">
                <a:latin typeface="Kruti Dev 010" pitchFamily="2" charset="0"/>
                <a:cs typeface="Times New Roman" panose="02020603050405020304" pitchFamily="18" charset="0"/>
              </a:rPr>
              <a:t> </a:t>
            </a:r>
            <a:r>
              <a:rPr lang="en-US" sz="3400" b="1" dirty="0" err="1">
                <a:latin typeface="Kruti Dev 010" pitchFamily="2" charset="0"/>
                <a:cs typeface="Times New Roman" panose="02020603050405020304" pitchFamily="18" charset="0"/>
              </a:rPr>
              <a:t>niZ.k</a:t>
            </a:r>
            <a:r>
              <a:rPr lang="en-US"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gksrk</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gSA</a:t>
            </a:r>
            <a:endParaRPr lang="en-US" sz="3400" b="1" dirty="0">
              <a:latin typeface="Times New Roman" panose="02020603050405020304" pitchFamily="18" charset="0"/>
              <a:cs typeface="Times New Roman" panose="02020603050405020304" pitchFamily="18" charset="0"/>
            </a:endParaRPr>
          </a:p>
          <a:p>
            <a:r>
              <a:rPr lang="en-IN" sz="3400" b="1" dirty="0">
                <a:latin typeface="Times New Roman" panose="02020603050405020304" pitchFamily="18" charset="0"/>
                <a:cs typeface="Times New Roman" panose="02020603050405020304" pitchFamily="18" charset="0"/>
              </a:rPr>
              <a:t>(b) a concave mirror / </a:t>
            </a:r>
            <a:r>
              <a:rPr lang="en-IN" sz="3400" b="1" dirty="0" err="1">
                <a:latin typeface="Kruti Dev 010" pitchFamily="2" charset="0"/>
                <a:cs typeface="Times New Roman" panose="02020603050405020304" pitchFamily="18" charset="0"/>
              </a:rPr>
              <a:t>vory</a:t>
            </a:r>
            <a:r>
              <a:rPr lang="en-IN" sz="3400" b="1" dirty="0">
                <a:latin typeface="Kruti Dev 010" pitchFamily="2" charset="0"/>
                <a:cs typeface="Times New Roman" panose="02020603050405020304" pitchFamily="18" charset="0"/>
              </a:rPr>
              <a:t> </a:t>
            </a:r>
            <a:r>
              <a:rPr lang="en-US" sz="3400" b="1" dirty="0" err="1">
                <a:latin typeface="Kruti Dev 010" pitchFamily="2" charset="0"/>
                <a:cs typeface="Times New Roman" panose="02020603050405020304" pitchFamily="18" charset="0"/>
              </a:rPr>
              <a:t>niZ.k</a:t>
            </a:r>
            <a:r>
              <a:rPr lang="en-US"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gksrk</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gSA</a:t>
            </a:r>
            <a:endParaRPr lang="en-IN" sz="3400" b="1" dirty="0">
              <a:latin typeface="Kruti Dev 010" pitchFamily="2" charset="0"/>
              <a:cs typeface="Times New Roman" panose="02020603050405020304" pitchFamily="18" charset="0"/>
            </a:endParaRPr>
          </a:p>
          <a:p>
            <a:r>
              <a:rPr lang="en-IN" sz="3400" b="1" dirty="0">
                <a:latin typeface="Times New Roman" panose="02020603050405020304" pitchFamily="18" charset="0"/>
                <a:cs typeface="Times New Roman" panose="02020603050405020304" pitchFamily="18" charset="0"/>
              </a:rPr>
              <a:t>(c) a convex mirror / </a:t>
            </a:r>
            <a:r>
              <a:rPr lang="en-IN" sz="3400" b="1" dirty="0" err="1">
                <a:latin typeface="Kruti Dev 010" pitchFamily="2" charset="0"/>
                <a:cs typeface="Times New Roman" panose="02020603050405020304" pitchFamily="18" charset="0"/>
              </a:rPr>
              <a:t>mÙky</a:t>
            </a:r>
            <a:r>
              <a:rPr lang="en-IN" sz="3400" b="1" dirty="0">
                <a:latin typeface="Kruti Dev 010" pitchFamily="2" charset="0"/>
                <a:cs typeface="Times New Roman" panose="02020603050405020304" pitchFamily="18" charset="0"/>
              </a:rPr>
              <a:t> </a:t>
            </a:r>
            <a:r>
              <a:rPr lang="en-US" sz="3400" b="1" dirty="0" err="1">
                <a:latin typeface="Kruti Dev 010" pitchFamily="2" charset="0"/>
                <a:cs typeface="Times New Roman" panose="02020603050405020304" pitchFamily="18" charset="0"/>
              </a:rPr>
              <a:t>niZ.k</a:t>
            </a:r>
            <a:r>
              <a:rPr lang="en-US" sz="3400" b="1" dirty="0">
                <a:latin typeface="Kruti Dev 010" pitchFamily="2" charset="0"/>
                <a:cs typeface="Times New Roman" panose="02020603050405020304" pitchFamily="18" charset="0"/>
              </a:rPr>
              <a:t> </a:t>
            </a:r>
            <a:endParaRPr lang="en-IN" sz="3400" b="1" dirty="0">
              <a:latin typeface="Kruti Dev 010" pitchFamily="2" charset="0"/>
              <a:cs typeface="Times New Roman" panose="02020603050405020304" pitchFamily="18" charset="0"/>
            </a:endParaRPr>
          </a:p>
        </p:txBody>
      </p:sp>
      <p:pic>
        <p:nvPicPr>
          <p:cNvPr id="5124" name="Picture 4" descr="HTS 313D6 6 Stainless Steel Dental Inspection Mirror : Amazon.in:  Industrial &amp; Scientific">
            <a:extLst>
              <a:ext uri="{FF2B5EF4-FFF2-40B4-BE49-F238E27FC236}">
                <a16:creationId xmlns:a16="http://schemas.microsoft.com/office/drawing/2014/main" id="{F39DA786-1FB6-AD41-D21A-67B0E8B77A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722" r="-9888" b="7105"/>
          <a:stretch/>
        </p:blipFill>
        <p:spPr bwMode="auto">
          <a:xfrm rot="6715451">
            <a:off x="6844567" y="4439820"/>
            <a:ext cx="2606247" cy="1990877"/>
          </a:xfrm>
          <a:prstGeom prst="rect">
            <a:avLst/>
          </a:prstGeom>
          <a:noFill/>
        </p:spPr>
      </p:pic>
    </p:spTree>
    <p:extLst>
      <p:ext uri="{BB962C8B-B14F-4D97-AF65-F5344CB8AC3E}">
        <p14:creationId xmlns:p14="http://schemas.microsoft.com/office/powerpoint/2010/main" val="26280934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CAB7FA-686B-8C12-E6AF-6891BE9479DB}"/>
              </a:ext>
            </a:extLst>
          </p:cNvPr>
          <p:cNvSpPr txBox="1"/>
          <p:nvPr/>
        </p:nvSpPr>
        <p:spPr>
          <a:xfrm>
            <a:off x="1145050" y="997565"/>
            <a:ext cx="10694023" cy="4339650"/>
          </a:xfrm>
          <a:prstGeom prst="rect">
            <a:avLst/>
          </a:prstGeom>
          <a:noFill/>
        </p:spPr>
        <p:txBody>
          <a:bodyPr wrap="square">
            <a:spAutoFit/>
          </a:bodyPr>
          <a:lstStyle/>
          <a:p>
            <a:r>
              <a:rPr lang="en-IN" sz="3600" b="1" dirty="0">
                <a:solidFill>
                  <a:srgbClr val="FFFF00"/>
                </a:solidFill>
                <a:latin typeface="Times New Roman" panose="02020603050405020304" pitchFamily="18" charset="0"/>
                <a:cs typeface="Times New Roman" panose="02020603050405020304" pitchFamily="18" charset="0"/>
              </a:rPr>
              <a:t> </a:t>
            </a:r>
            <a:r>
              <a:rPr lang="en-US" sz="3600" b="1" dirty="0">
                <a:solidFill>
                  <a:srgbClr val="FFFF00"/>
                </a:solidFill>
                <a:latin typeface="Kruti Dev 010" pitchFamily="2" charset="0"/>
                <a:cs typeface="Times New Roman" panose="02020603050405020304" pitchFamily="18" charset="0"/>
              </a:rPr>
              <a:t>,d </a:t>
            </a:r>
            <a:r>
              <a:rPr lang="en-US" sz="3600" b="1" dirty="0" err="1">
                <a:solidFill>
                  <a:srgbClr val="FFFF00"/>
                </a:solidFill>
                <a:latin typeface="Kruti Dev 010" pitchFamily="2" charset="0"/>
                <a:cs typeface="Times New Roman" panose="02020603050405020304" pitchFamily="18" charset="0"/>
              </a:rPr>
              <a:t>oLrq</a:t>
            </a:r>
            <a:r>
              <a:rPr lang="en-US" sz="3600" b="1" dirty="0">
                <a:solidFill>
                  <a:srgbClr val="FFFF00"/>
                </a:solidFill>
                <a:latin typeface="Kruti Dev 010" pitchFamily="2" charset="0"/>
                <a:cs typeface="Times New Roman" panose="02020603050405020304" pitchFamily="18" charset="0"/>
              </a:rPr>
              <a:t> </a:t>
            </a:r>
            <a:r>
              <a:rPr lang="en-US" sz="3600" b="1" dirty="0" err="1">
                <a:solidFill>
                  <a:srgbClr val="FFFF00"/>
                </a:solidFill>
                <a:latin typeface="Kruti Dev 010" pitchFamily="2" charset="0"/>
                <a:cs typeface="Times New Roman" panose="02020603050405020304" pitchFamily="18" charset="0"/>
              </a:rPr>
              <a:t>lery</a:t>
            </a:r>
            <a:r>
              <a:rPr lang="en-US" sz="3600" b="1" dirty="0">
                <a:solidFill>
                  <a:srgbClr val="FFFF00"/>
                </a:solidFill>
                <a:latin typeface="Kruti Dev 010" pitchFamily="2" charset="0"/>
                <a:cs typeface="Times New Roman" panose="02020603050405020304" pitchFamily="18" charset="0"/>
              </a:rPr>
              <a:t> </a:t>
            </a:r>
            <a:r>
              <a:rPr lang="en-US" sz="3600" b="1" dirty="0" err="1">
                <a:solidFill>
                  <a:srgbClr val="FFFF00"/>
                </a:solidFill>
                <a:latin typeface="Kruti Dev 010" pitchFamily="2" charset="0"/>
                <a:cs typeface="Times New Roman" panose="02020603050405020304" pitchFamily="18" charset="0"/>
              </a:rPr>
              <a:t>niZ.k</a:t>
            </a:r>
            <a:r>
              <a:rPr lang="en-US" sz="3600" b="1" dirty="0">
                <a:solidFill>
                  <a:srgbClr val="FFFF00"/>
                </a:solidFill>
                <a:latin typeface="Kruti Dev 010" pitchFamily="2" charset="0"/>
                <a:cs typeface="Times New Roman" panose="02020603050405020304" pitchFamily="18" charset="0"/>
              </a:rPr>
              <a:t> ls 0-5 </a:t>
            </a:r>
            <a:r>
              <a:rPr lang="en-US" sz="3600" b="1" dirty="0" err="1">
                <a:solidFill>
                  <a:srgbClr val="FFFF00"/>
                </a:solidFill>
                <a:latin typeface="Kruti Dev 010" pitchFamily="2" charset="0"/>
                <a:cs typeface="Times New Roman" panose="02020603050405020304" pitchFamily="18" charset="0"/>
              </a:rPr>
              <a:t>ehVj</a:t>
            </a:r>
            <a:r>
              <a:rPr lang="en-US" sz="3600" b="1" dirty="0">
                <a:solidFill>
                  <a:srgbClr val="FFFF00"/>
                </a:solidFill>
                <a:latin typeface="Kruti Dev 010" pitchFamily="2" charset="0"/>
                <a:cs typeface="Times New Roman" panose="02020603050405020304" pitchFamily="18" charset="0"/>
              </a:rPr>
              <a:t> dh </a:t>
            </a:r>
            <a:r>
              <a:rPr lang="en-US" sz="3600" b="1" dirty="0" err="1">
                <a:solidFill>
                  <a:srgbClr val="FFFF00"/>
                </a:solidFill>
                <a:latin typeface="Kruti Dev 010" pitchFamily="2" charset="0"/>
                <a:cs typeface="Times New Roman" panose="02020603050405020304" pitchFamily="18" charset="0"/>
              </a:rPr>
              <a:t>nwjh</a:t>
            </a:r>
            <a:r>
              <a:rPr lang="en-US" sz="3600" b="1" dirty="0">
                <a:solidFill>
                  <a:srgbClr val="FFFF00"/>
                </a:solidFill>
                <a:latin typeface="Kruti Dev 010" pitchFamily="2" charset="0"/>
                <a:cs typeface="Times New Roman" panose="02020603050405020304" pitchFamily="18" charset="0"/>
              </a:rPr>
              <a:t> </a:t>
            </a:r>
            <a:r>
              <a:rPr lang="en-US" sz="3600" b="1" dirty="0" err="1">
                <a:solidFill>
                  <a:srgbClr val="FFFF00"/>
                </a:solidFill>
                <a:latin typeface="Kruti Dev 010" pitchFamily="2" charset="0"/>
                <a:cs typeface="Times New Roman" panose="02020603050405020304" pitchFamily="18" charset="0"/>
              </a:rPr>
              <a:t>ij</a:t>
            </a:r>
            <a:r>
              <a:rPr lang="en-US" sz="3600" b="1" dirty="0">
                <a:solidFill>
                  <a:srgbClr val="FFFF00"/>
                </a:solidFill>
                <a:latin typeface="Kruti Dev 010" pitchFamily="2" charset="0"/>
                <a:cs typeface="Times New Roman" panose="02020603050405020304" pitchFamily="18" charset="0"/>
              </a:rPr>
              <a:t> </a:t>
            </a:r>
            <a:r>
              <a:rPr lang="en-US" sz="3600" b="1" dirty="0" err="1">
                <a:solidFill>
                  <a:srgbClr val="FFFF00"/>
                </a:solidFill>
                <a:latin typeface="Kruti Dev 010" pitchFamily="2" charset="0"/>
                <a:cs typeface="Times New Roman" panose="02020603050405020304" pitchFamily="18" charset="0"/>
              </a:rPr>
              <a:t>fLFkr</a:t>
            </a:r>
            <a:r>
              <a:rPr lang="en-US" sz="3600" b="1" dirty="0">
                <a:solidFill>
                  <a:srgbClr val="FFFF00"/>
                </a:solidFill>
                <a:latin typeface="Kruti Dev 010" pitchFamily="2" charset="0"/>
                <a:cs typeface="Times New Roman" panose="02020603050405020304" pitchFamily="18" charset="0"/>
              </a:rPr>
              <a:t> </a:t>
            </a:r>
            <a:r>
              <a:rPr lang="en-US" sz="3600" b="1" dirty="0" err="1">
                <a:solidFill>
                  <a:srgbClr val="FFFF00"/>
                </a:solidFill>
                <a:latin typeface="Kruti Dev 010" pitchFamily="2" charset="0"/>
                <a:cs typeface="Times New Roman" panose="02020603050405020304" pitchFamily="18" charset="0"/>
              </a:rPr>
              <a:t>gSA</a:t>
            </a:r>
            <a:r>
              <a:rPr lang="en-US" sz="3600" b="1" dirty="0">
                <a:solidFill>
                  <a:srgbClr val="FFFF00"/>
                </a:solidFill>
                <a:latin typeface="Kruti Dev 010" pitchFamily="2" charset="0"/>
                <a:cs typeface="Times New Roman" panose="02020603050405020304" pitchFamily="18" charset="0"/>
              </a:rPr>
              <a:t> </a:t>
            </a:r>
            <a:r>
              <a:rPr lang="en-US" sz="3600" b="1" dirty="0" err="1">
                <a:solidFill>
                  <a:srgbClr val="FFFF00"/>
                </a:solidFill>
                <a:latin typeface="Kruti Dev 010" pitchFamily="2" charset="0"/>
                <a:cs typeface="Times New Roman" panose="02020603050405020304" pitchFamily="18" charset="0"/>
              </a:rPr>
              <a:t>oLrq</a:t>
            </a:r>
            <a:r>
              <a:rPr lang="en-US" sz="3600" b="1" dirty="0">
                <a:solidFill>
                  <a:srgbClr val="FFFF00"/>
                </a:solidFill>
                <a:latin typeface="Kruti Dev 010" pitchFamily="2" charset="0"/>
                <a:cs typeface="Times New Roman" panose="02020603050405020304" pitchFamily="18" charset="0"/>
              </a:rPr>
              <a:t> ,</a:t>
            </a:r>
            <a:r>
              <a:rPr lang="en-US" sz="3600" b="1" dirty="0" err="1">
                <a:solidFill>
                  <a:srgbClr val="FFFF00"/>
                </a:solidFill>
                <a:latin typeface="Kruti Dev 010" pitchFamily="2" charset="0"/>
                <a:cs typeface="Times New Roman" panose="02020603050405020304" pitchFamily="18" charset="0"/>
              </a:rPr>
              <a:t>oa</a:t>
            </a:r>
            <a:r>
              <a:rPr lang="en-US" sz="3600" b="1" dirty="0">
                <a:solidFill>
                  <a:srgbClr val="FFFF00"/>
                </a:solidFill>
                <a:latin typeface="Kruti Dev 010" pitchFamily="2" charset="0"/>
                <a:cs typeface="Times New Roman" panose="02020603050405020304" pitchFamily="18" charset="0"/>
              </a:rPr>
              <a:t> </a:t>
            </a:r>
            <a:r>
              <a:rPr lang="en-US" sz="3600" b="1" dirty="0" err="1">
                <a:solidFill>
                  <a:srgbClr val="FFFF00"/>
                </a:solidFill>
                <a:latin typeface="Kruti Dev 010" pitchFamily="2" charset="0"/>
                <a:cs typeface="Times New Roman" panose="02020603050405020304" pitchFamily="18" charset="0"/>
              </a:rPr>
              <a:t>izfrfcEc</a:t>
            </a:r>
            <a:r>
              <a:rPr lang="en-US" sz="3600" b="1" dirty="0">
                <a:solidFill>
                  <a:srgbClr val="FFFF00"/>
                </a:solidFill>
                <a:latin typeface="Kruti Dev 010" pitchFamily="2" charset="0"/>
                <a:cs typeface="Times New Roman" panose="02020603050405020304" pitchFamily="18" charset="0"/>
              </a:rPr>
              <a:t> ds </a:t>
            </a:r>
            <a:r>
              <a:rPr lang="en-US" sz="3600" b="1" dirty="0" err="1">
                <a:solidFill>
                  <a:srgbClr val="FFFF00"/>
                </a:solidFill>
                <a:latin typeface="Kruti Dev 010" pitchFamily="2" charset="0"/>
                <a:cs typeface="Times New Roman" panose="02020603050405020304" pitchFamily="18" charset="0"/>
              </a:rPr>
              <a:t>chp</a:t>
            </a:r>
            <a:r>
              <a:rPr lang="en-US" sz="3600" b="1" dirty="0">
                <a:solidFill>
                  <a:srgbClr val="FFFF00"/>
                </a:solidFill>
                <a:latin typeface="Kruti Dev 010" pitchFamily="2" charset="0"/>
                <a:cs typeface="Times New Roman" panose="02020603050405020304" pitchFamily="18" charset="0"/>
              </a:rPr>
              <a:t> dh </a:t>
            </a:r>
            <a:r>
              <a:rPr lang="en-US" sz="3600" b="1" dirty="0" err="1">
                <a:solidFill>
                  <a:srgbClr val="FFFF00"/>
                </a:solidFill>
                <a:latin typeface="Kruti Dev 010" pitchFamily="2" charset="0"/>
                <a:cs typeface="Times New Roman" panose="02020603050405020304" pitchFamily="18" charset="0"/>
              </a:rPr>
              <a:t>nwjh</a:t>
            </a:r>
            <a:r>
              <a:rPr lang="en-US" sz="3600" b="1" dirty="0">
                <a:solidFill>
                  <a:srgbClr val="FFFF00"/>
                </a:solidFill>
                <a:latin typeface="Kruti Dev 010" pitchFamily="2" charset="0"/>
                <a:cs typeface="Times New Roman" panose="02020603050405020304" pitchFamily="18" charset="0"/>
              </a:rPr>
              <a:t> </a:t>
            </a:r>
            <a:r>
              <a:rPr lang="en-US" sz="3600" b="1" dirty="0" err="1">
                <a:solidFill>
                  <a:srgbClr val="FFFF00"/>
                </a:solidFill>
                <a:latin typeface="Kruti Dev 010" pitchFamily="2" charset="0"/>
                <a:cs typeface="Times New Roman" panose="02020603050405020304" pitchFamily="18" charset="0"/>
              </a:rPr>
              <a:t>gSA</a:t>
            </a:r>
            <a:endParaRPr lang="en-IN" sz="3600" b="1" dirty="0">
              <a:solidFill>
                <a:srgbClr val="FFFF00"/>
              </a:solidFill>
              <a:latin typeface="Times New Roman" panose="02020603050405020304" pitchFamily="18" charset="0"/>
              <a:cs typeface="Times New Roman" panose="02020603050405020304" pitchFamily="18" charset="0"/>
            </a:endParaRPr>
          </a:p>
          <a:p>
            <a:r>
              <a:rPr lang="en-US" sz="3400" b="1" dirty="0">
                <a:solidFill>
                  <a:srgbClr val="FFFF00"/>
                </a:solidFill>
                <a:latin typeface="Times New Roman" panose="02020603050405020304" pitchFamily="18" charset="0"/>
                <a:cs typeface="Times New Roman" panose="02020603050405020304" pitchFamily="18" charset="0"/>
              </a:rPr>
              <a:t>An object is located at a distance of 0.5 m from a plane mirror. The distance between the object and the image is </a:t>
            </a:r>
          </a:p>
          <a:p>
            <a:r>
              <a:rPr lang="en-US" sz="3400" b="1" dirty="0">
                <a:latin typeface="Times New Roman" panose="02020603050405020304" pitchFamily="18" charset="0"/>
                <a:cs typeface="Times New Roman" panose="02020603050405020304" pitchFamily="18" charset="0"/>
              </a:rPr>
              <a:t>(a) 0.5 meters</a:t>
            </a:r>
          </a:p>
          <a:p>
            <a:r>
              <a:rPr lang="en-US" sz="3400" b="1" dirty="0">
                <a:latin typeface="Times New Roman" panose="02020603050405020304" pitchFamily="18" charset="0"/>
                <a:cs typeface="Times New Roman" panose="02020603050405020304" pitchFamily="18" charset="0"/>
              </a:rPr>
              <a:t>(b) 1 meters</a:t>
            </a:r>
          </a:p>
          <a:p>
            <a:r>
              <a:rPr lang="en-US" sz="3400" b="1" dirty="0">
                <a:latin typeface="Times New Roman" panose="02020603050405020304" pitchFamily="18" charset="0"/>
                <a:cs typeface="Times New Roman" panose="02020603050405020304" pitchFamily="18" charset="0"/>
              </a:rPr>
              <a:t>(c) 0.25 meters</a:t>
            </a:r>
          </a:p>
          <a:p>
            <a:r>
              <a:rPr lang="en-US" sz="3400" b="1" dirty="0">
                <a:latin typeface="Times New Roman" panose="02020603050405020304" pitchFamily="18" charset="0"/>
                <a:cs typeface="Times New Roman" panose="02020603050405020304" pitchFamily="18" charset="0"/>
              </a:rPr>
              <a:t>(d) 1.5 meters</a:t>
            </a:r>
            <a:endParaRPr lang="en-IN" sz="3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39945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BC5582-BB33-DBA2-105C-79D9DB716539}"/>
              </a:ext>
            </a:extLst>
          </p:cNvPr>
          <p:cNvSpPr txBox="1"/>
          <p:nvPr/>
        </p:nvSpPr>
        <p:spPr>
          <a:xfrm>
            <a:off x="1471770" y="746918"/>
            <a:ext cx="10334846" cy="3539430"/>
          </a:xfrm>
          <a:prstGeom prst="rect">
            <a:avLst/>
          </a:prstGeom>
          <a:noFill/>
        </p:spPr>
        <p:txBody>
          <a:bodyPr wrap="square">
            <a:spAutoFit/>
          </a:bodyPr>
          <a:lstStyle/>
          <a:p>
            <a:r>
              <a:rPr lang="en-US" sz="3200" b="1" dirty="0" err="1">
                <a:solidFill>
                  <a:srgbClr val="FFFF00"/>
                </a:solidFill>
                <a:latin typeface="Kruti Dev 010" pitchFamily="2" charset="0"/>
                <a:cs typeface="Times New Roman" panose="02020603050405020304" pitchFamily="18" charset="0"/>
              </a:rPr>
              <a:t>dkj</a:t>
            </a:r>
            <a:r>
              <a:rPr lang="en-US" sz="3200" b="1" dirty="0">
                <a:solidFill>
                  <a:srgbClr val="FFFF00"/>
                </a:solidFill>
                <a:latin typeface="Kruti Dev 010" pitchFamily="2" charset="0"/>
                <a:cs typeface="Times New Roman" panose="02020603050405020304" pitchFamily="18" charset="0"/>
              </a:rPr>
              <a:t> ds </a:t>
            </a:r>
            <a:r>
              <a:rPr lang="en-US" sz="3200" b="1" dirty="0" err="1">
                <a:solidFill>
                  <a:srgbClr val="FFFF00"/>
                </a:solidFill>
                <a:latin typeface="Kruti Dev 010" pitchFamily="2" charset="0"/>
                <a:cs typeface="Times New Roman" panose="02020603050405020304" pitchFamily="18" charset="0"/>
              </a:rPr>
              <a:t>gSM&amp;ySEi</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esa</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iz;qDr</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niZ.k</a:t>
            </a:r>
            <a:r>
              <a:rPr lang="en-US" sz="3200" b="1" dirty="0">
                <a:solidFill>
                  <a:srgbClr val="FFFF00"/>
                </a:solidFill>
                <a:latin typeface="Kruti Dev 010" pitchFamily="2" charset="0"/>
                <a:cs typeface="Times New Roman" panose="02020603050405020304" pitchFamily="18" charset="0"/>
              </a:rPr>
              <a:t>&amp;</a:t>
            </a:r>
            <a:endParaRPr lang="en-IN" sz="3200" b="1" dirty="0">
              <a:solidFill>
                <a:srgbClr val="FFFF00"/>
              </a:solidFill>
              <a:latin typeface="Times New Roman" panose="02020603050405020304" pitchFamily="18" charset="0"/>
              <a:cs typeface="Times New Roman" panose="02020603050405020304" pitchFamily="18" charset="0"/>
            </a:endParaRPr>
          </a:p>
          <a:p>
            <a:r>
              <a:rPr lang="en-US" sz="3200" b="1" dirty="0">
                <a:solidFill>
                  <a:srgbClr val="FFFF00"/>
                </a:solidFill>
                <a:latin typeface="Times New Roman" panose="02020603050405020304" pitchFamily="18" charset="0"/>
                <a:cs typeface="Times New Roman" panose="02020603050405020304" pitchFamily="18" charset="0"/>
              </a:rPr>
              <a:t>The mirror used in the head lamp of a car</a:t>
            </a:r>
          </a:p>
          <a:p>
            <a:r>
              <a:rPr lang="en-IN" sz="3200" b="1" dirty="0">
                <a:latin typeface="Times New Roman" panose="02020603050405020304" pitchFamily="18" charset="0"/>
                <a:cs typeface="Times New Roman" panose="02020603050405020304" pitchFamily="18" charset="0"/>
              </a:rPr>
              <a:t>(a) plane mirror / </a:t>
            </a:r>
            <a:r>
              <a:rPr lang="en-IN" sz="3200" b="1" dirty="0" err="1">
                <a:latin typeface="Kruti Dev 010" pitchFamily="2" charset="0"/>
                <a:cs typeface="Times New Roman" panose="02020603050405020304" pitchFamily="18" charset="0"/>
              </a:rPr>
              <a:t>lery</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ni.kZ</a:t>
            </a:r>
            <a:endParaRPr lang="en-IN" sz="3200" b="1" dirty="0">
              <a:latin typeface="Kruti Dev 010" pitchFamily="2"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(b) a spherical mirror is attached/ </a:t>
            </a:r>
            <a:r>
              <a:rPr lang="en-IN" sz="3200" b="1" dirty="0" err="1">
                <a:latin typeface="Kruti Dev 010" pitchFamily="2" charset="0"/>
                <a:cs typeface="Times New Roman" panose="02020603050405020304" pitchFamily="18" charset="0"/>
              </a:rPr>
              <a:t>xksyh</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niZ.k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yxk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gksrk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t>
            </a:r>
            <a:endParaRPr lang="en-IN" sz="3200" b="1" dirty="0">
              <a:latin typeface="Kruti Dev 010" pitchFamily="2"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(c) spherical concave mirror is attached/ </a:t>
            </a:r>
            <a:r>
              <a:rPr lang="en-IN" sz="3200" b="1" dirty="0" err="1">
                <a:latin typeface="Kruti Dev 010" pitchFamily="2" charset="0"/>
                <a:cs typeface="Times New Roman" panose="02020603050405020304" pitchFamily="18" charset="0"/>
              </a:rPr>
              <a:t>xksyh</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vory</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niZ.k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yxk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gksrk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t>
            </a:r>
            <a:endParaRPr lang="en-IN" sz="3200" b="1" dirty="0">
              <a:latin typeface="Kruti Dev 010" pitchFamily="2"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(d) a parabolic concave mirror/ </a:t>
            </a:r>
            <a:r>
              <a:rPr lang="en-IN" sz="3200" b="1" dirty="0" err="1">
                <a:latin typeface="Kruti Dev 010" pitchFamily="2" charset="0"/>
                <a:cs typeface="Times New Roman" panose="02020603050405020304" pitchFamily="18" charset="0"/>
              </a:rPr>
              <a:t>ijoyf;d</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vory</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niZ.k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gksrk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t>
            </a:r>
            <a:endParaRPr lang="en-IN" sz="3200"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37846913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F1118B-8A41-08AD-17DF-D2CB2512E37C}"/>
              </a:ext>
            </a:extLst>
          </p:cNvPr>
          <p:cNvSpPr txBox="1"/>
          <p:nvPr/>
        </p:nvSpPr>
        <p:spPr>
          <a:xfrm>
            <a:off x="583577" y="902087"/>
            <a:ext cx="11399875" cy="4524315"/>
          </a:xfrm>
          <a:prstGeom prst="rect">
            <a:avLst/>
          </a:prstGeom>
          <a:noFill/>
        </p:spPr>
        <p:txBody>
          <a:bodyPr wrap="square">
            <a:spAutoFit/>
          </a:bodyPr>
          <a:lstStyle/>
          <a:p>
            <a:r>
              <a:rPr lang="en-US" sz="3200" b="1" dirty="0">
                <a:solidFill>
                  <a:srgbClr val="FFFF00"/>
                </a:solidFill>
                <a:latin typeface="Kruti Dev 010" pitchFamily="2" charset="0"/>
                <a:cs typeface="Times New Roman" panose="02020603050405020304" pitchFamily="18" charset="0"/>
              </a:rPr>
              <a:t>ty </a:t>
            </a:r>
            <a:r>
              <a:rPr lang="en-US" sz="3200" b="1" dirty="0" err="1">
                <a:solidFill>
                  <a:srgbClr val="FFFF00"/>
                </a:solidFill>
                <a:latin typeface="Kruti Dev 010" pitchFamily="2" charset="0"/>
                <a:cs typeface="Times New Roman" panose="02020603050405020304" pitchFamily="18" charset="0"/>
              </a:rPr>
              <a:t>esa</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vkaf”kd</a:t>
            </a:r>
            <a:r>
              <a:rPr lang="en-US" sz="3200" b="1" dirty="0">
                <a:solidFill>
                  <a:srgbClr val="FFFF00"/>
                </a:solidFill>
                <a:latin typeface="Kruti Dev 010" pitchFamily="2" charset="0"/>
                <a:cs typeface="Times New Roman" panose="02020603050405020304" pitchFamily="18" charset="0"/>
              </a:rPr>
              <a:t> ls </a:t>
            </a:r>
            <a:r>
              <a:rPr lang="en-US" sz="3200" b="1" dirty="0" err="1">
                <a:solidFill>
                  <a:srgbClr val="FFFF00"/>
                </a:solidFill>
                <a:latin typeface="Kruti Dev 010" pitchFamily="2" charset="0"/>
                <a:cs typeface="Times New Roman" panose="02020603050405020304" pitchFamily="18" charset="0"/>
              </a:rPr>
              <a:t>frjNh</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Mwch</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isafly</a:t>
            </a:r>
            <a:r>
              <a:rPr lang="en-US" sz="3200" b="1" dirty="0">
                <a:solidFill>
                  <a:srgbClr val="FFFF00"/>
                </a:solidFill>
                <a:latin typeface="Kruti Dev 010" pitchFamily="2" charset="0"/>
                <a:cs typeface="Times New Roman" panose="02020603050405020304" pitchFamily="18" charset="0"/>
              </a:rPr>
              <a:t> dk </a:t>
            </a:r>
            <a:r>
              <a:rPr lang="en-US" sz="3200" b="1" dirty="0" err="1">
                <a:solidFill>
                  <a:srgbClr val="FFFF00"/>
                </a:solidFill>
                <a:latin typeface="Kruti Dev 010" pitchFamily="2" charset="0"/>
                <a:cs typeface="Times New Roman" panose="02020603050405020304" pitchFamily="18" charset="0"/>
              </a:rPr>
              <a:t>Mwck</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Hkkx</a:t>
            </a:r>
            <a:endParaRPr lang="en-IN" sz="3200" b="1" dirty="0">
              <a:solidFill>
                <a:srgbClr val="FFFF00"/>
              </a:solidFill>
              <a:latin typeface="Times New Roman" panose="02020603050405020304" pitchFamily="18" charset="0"/>
              <a:cs typeface="Times New Roman" panose="02020603050405020304" pitchFamily="18" charset="0"/>
            </a:endParaRPr>
          </a:p>
          <a:p>
            <a:r>
              <a:rPr lang="en-US" sz="3200" b="1" dirty="0">
                <a:solidFill>
                  <a:srgbClr val="FFFF00"/>
                </a:solidFill>
                <a:latin typeface="Times New Roman" panose="02020603050405020304" pitchFamily="18" charset="0"/>
                <a:cs typeface="Times New Roman" panose="02020603050405020304" pitchFamily="18" charset="0"/>
              </a:rPr>
              <a:t>The submerged part of a pencil partially dipped in water</a:t>
            </a:r>
          </a:p>
          <a:p>
            <a:r>
              <a:rPr lang="en-IN" sz="3200" b="1" dirty="0">
                <a:latin typeface="Times New Roman" panose="02020603050405020304" pitchFamily="18" charset="0"/>
                <a:cs typeface="Times New Roman" panose="02020603050405020304" pitchFamily="18" charset="0"/>
              </a:rPr>
              <a:t>(a) appears to be bent towards the bottom / </a:t>
            </a:r>
            <a:r>
              <a:rPr lang="en-IN" sz="3200" b="1" dirty="0" err="1">
                <a:latin typeface="Kruti Dev 010" pitchFamily="2" charset="0"/>
                <a:cs typeface="Times New Roman" panose="02020603050405020304" pitchFamily="18" charset="0"/>
              </a:rPr>
              <a:t>ry</a:t>
            </a:r>
            <a:r>
              <a:rPr lang="en-IN" sz="3200" b="1" dirty="0">
                <a:latin typeface="Kruti Dev 010" pitchFamily="2" charset="0"/>
                <a:cs typeface="Times New Roman" panose="02020603050405020304" pitchFamily="18" charset="0"/>
              </a:rPr>
              <a:t> dh </a:t>
            </a:r>
            <a:r>
              <a:rPr lang="en-IN" sz="3200" b="1" dirty="0" err="1">
                <a:latin typeface="Kruti Dev 010" pitchFamily="2" charset="0"/>
                <a:cs typeface="Times New Roman" panose="02020603050405020304" pitchFamily="18" charset="0"/>
              </a:rPr>
              <a:t>vksj</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eqM+k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gqvk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izrhr</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gksrk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t>
            </a:r>
            <a:endParaRPr lang="en-IN" sz="3200" b="1" dirty="0">
              <a:latin typeface="Kruti Dev 010" pitchFamily="2"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(b) appears to be bent towards the surface of the water/</a:t>
            </a:r>
            <a:r>
              <a:rPr lang="en-IN" sz="3200" b="1" dirty="0">
                <a:latin typeface="Kruti Dev 010" pitchFamily="2" charset="0"/>
                <a:cs typeface="Times New Roman" panose="02020603050405020304" pitchFamily="18" charset="0"/>
              </a:rPr>
              <a:t>ty dh </a:t>
            </a:r>
            <a:r>
              <a:rPr lang="en-IN" sz="3200" b="1" dirty="0" err="1">
                <a:latin typeface="Kruti Dev 010" pitchFamily="2" charset="0"/>
                <a:cs typeface="Times New Roman" panose="02020603050405020304" pitchFamily="18" charset="0"/>
              </a:rPr>
              <a:t>lrg</a:t>
            </a:r>
            <a:r>
              <a:rPr lang="en-IN" sz="3200" b="1" dirty="0">
                <a:latin typeface="Kruti Dev 010" pitchFamily="2" charset="0"/>
                <a:cs typeface="Times New Roman" panose="02020603050405020304" pitchFamily="18" charset="0"/>
              </a:rPr>
              <a:t> dh </a:t>
            </a:r>
            <a:r>
              <a:rPr lang="en-IN" sz="3200" b="1" dirty="0" err="1">
                <a:latin typeface="Kruti Dev 010" pitchFamily="2" charset="0"/>
                <a:cs typeface="Times New Roman" panose="02020603050405020304" pitchFamily="18" charset="0"/>
              </a:rPr>
              <a:t>vksj</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eqM+k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izrhr</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gksrh</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t>
            </a:r>
            <a:endParaRPr lang="en-IN" sz="3200" b="1" dirty="0">
              <a:latin typeface="Kruti Dev 010" pitchFamily="2"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(c) appears to be crookedly bent / </a:t>
            </a:r>
            <a:r>
              <a:rPr lang="en-IN" sz="3200" b="1" dirty="0">
                <a:latin typeface="Kruti Dev 010" pitchFamily="2" charset="0"/>
                <a:cs typeface="Times New Roman" panose="02020603050405020304" pitchFamily="18" charset="0"/>
              </a:rPr>
              <a:t>Vs&lt;+</a:t>
            </a:r>
            <a:r>
              <a:rPr lang="en-IN" sz="3200" b="1" dirty="0" err="1">
                <a:latin typeface="Kruti Dev 010" pitchFamily="2" charset="0"/>
                <a:cs typeface="Times New Roman" panose="02020603050405020304" pitchFamily="18" charset="0"/>
              </a:rPr>
              <a:t>k&amp;es</a:t>
            </a:r>
            <a:r>
              <a:rPr lang="en-IN" sz="3200" b="1" dirty="0">
                <a:latin typeface="Kruti Dev 010" pitchFamily="2" charset="0"/>
                <a:cs typeface="Times New Roman" panose="02020603050405020304" pitchFamily="18" charset="0"/>
              </a:rPr>
              <a:t>&lt;+k </a:t>
            </a:r>
            <a:r>
              <a:rPr lang="en-IN" sz="3200" b="1" dirty="0" err="1">
                <a:latin typeface="Kruti Dev 010" pitchFamily="2" charset="0"/>
                <a:cs typeface="Times New Roman" panose="02020603050405020304" pitchFamily="18" charset="0"/>
              </a:rPr>
              <a:t>eqM+k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izrhr</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gksrk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t>
            </a:r>
            <a:endParaRPr lang="en-IN" sz="3200" b="1" dirty="0">
              <a:latin typeface="Times New Roman" panose="02020603050405020304" pitchFamily="18"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(d) a downward curve appears / </a:t>
            </a:r>
            <a:r>
              <a:rPr lang="en-IN" sz="3200" b="1" dirty="0" err="1">
                <a:latin typeface="Kruti Dev 010" pitchFamily="2" charset="0"/>
                <a:cs typeface="Times New Roman" panose="02020603050405020304" pitchFamily="18" charset="0"/>
              </a:rPr>
              <a:t>uhps</a:t>
            </a:r>
            <a:r>
              <a:rPr lang="en-IN" sz="3200" b="1" dirty="0">
                <a:latin typeface="Kruti Dev 010" pitchFamily="2" charset="0"/>
                <a:cs typeface="Times New Roman" panose="02020603050405020304" pitchFamily="18" charset="0"/>
              </a:rPr>
              <a:t> dh </a:t>
            </a:r>
            <a:r>
              <a:rPr lang="en-IN" sz="3200" b="1" dirty="0" err="1">
                <a:latin typeface="Kruti Dev 010" pitchFamily="2" charset="0"/>
                <a:cs typeface="Times New Roman" panose="02020603050405020304" pitchFamily="18" charset="0"/>
              </a:rPr>
              <a:t>vksj</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oØ</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fn</a:t>
            </a:r>
            <a:r>
              <a:rPr lang="en-IN" sz="3200" b="1" dirty="0">
                <a:latin typeface="Kruti Dev 010" pitchFamily="2" charset="0"/>
                <a:cs typeface="Times New Roman" panose="02020603050405020304" pitchFamily="18" charset="0"/>
              </a:rPr>
              <a:t>[</a:t>
            </a:r>
            <a:r>
              <a:rPr lang="en-IN" sz="3200" b="1" dirty="0" err="1">
                <a:latin typeface="Kruti Dev 010" pitchFamily="2" charset="0"/>
                <a:cs typeface="Times New Roman" panose="02020603050405020304" pitchFamily="18" charset="0"/>
              </a:rPr>
              <a:t>kkbZ</a:t>
            </a:r>
            <a:r>
              <a:rPr lang="en-IN" sz="3200" b="1" dirty="0">
                <a:latin typeface="Kruti Dev 010" pitchFamily="2" charset="0"/>
                <a:cs typeface="Times New Roman" panose="02020603050405020304" pitchFamily="18" charset="0"/>
              </a:rPr>
              <a:t> </a:t>
            </a:r>
          </a:p>
          <a:p>
            <a:r>
              <a:rPr lang="en-IN" sz="3200" b="1" dirty="0" err="1">
                <a:latin typeface="Kruti Dev 010" pitchFamily="2" charset="0"/>
                <a:cs typeface="Times New Roman" panose="02020603050405020304" pitchFamily="18" charset="0"/>
              </a:rPr>
              <a:t>iM+rk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t>
            </a:r>
            <a:endParaRPr lang="en-IN" sz="3200"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33994056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B6187A-75F2-C0F5-C567-AE68DD04C8AB}"/>
              </a:ext>
            </a:extLst>
          </p:cNvPr>
          <p:cNvSpPr txBox="1"/>
          <p:nvPr/>
        </p:nvSpPr>
        <p:spPr>
          <a:xfrm>
            <a:off x="598625" y="945053"/>
            <a:ext cx="10275482" cy="3662541"/>
          </a:xfrm>
          <a:prstGeom prst="rect">
            <a:avLst/>
          </a:prstGeom>
          <a:noFill/>
        </p:spPr>
        <p:txBody>
          <a:bodyPr wrap="square">
            <a:spAutoFit/>
          </a:bodyPr>
          <a:lstStyle/>
          <a:p>
            <a:r>
              <a:rPr lang="en-IN" sz="3200" b="1" dirty="0">
                <a:solidFill>
                  <a:srgbClr val="FFFF00"/>
                </a:solidFill>
                <a:latin typeface="Times New Roman" panose="02020603050405020304" pitchFamily="18" charset="0"/>
                <a:cs typeface="Times New Roman" panose="02020603050405020304" pitchFamily="18" charset="0"/>
              </a:rPr>
              <a:t> </a:t>
            </a:r>
            <a:r>
              <a:rPr lang="en-US" sz="3200" b="1" dirty="0">
                <a:solidFill>
                  <a:srgbClr val="FFFF00"/>
                </a:solidFill>
                <a:latin typeface="Kruti Dev 010" pitchFamily="2" charset="0"/>
                <a:cs typeface="Times New Roman" panose="02020603050405020304" pitchFamily="18" charset="0"/>
              </a:rPr>
              <a:t>f{</a:t>
            </a:r>
            <a:r>
              <a:rPr lang="en-US" sz="3200" b="1" dirty="0" err="1">
                <a:solidFill>
                  <a:srgbClr val="FFFF00"/>
                </a:solidFill>
                <a:latin typeface="Kruti Dev 010" pitchFamily="2" charset="0"/>
                <a:cs typeface="Times New Roman" panose="02020603050405020304" pitchFamily="18" charset="0"/>
              </a:rPr>
              <a:t>kfrt</a:t>
            </a:r>
            <a:r>
              <a:rPr lang="en-US" sz="3200" b="1" dirty="0">
                <a:solidFill>
                  <a:srgbClr val="FFFF00"/>
                </a:solidFill>
                <a:latin typeface="Kruti Dev 010" pitchFamily="2" charset="0"/>
                <a:cs typeface="Times New Roman" panose="02020603050405020304" pitchFamily="18" charset="0"/>
              </a:rPr>
              <a:t> ds </a:t>
            </a:r>
            <a:r>
              <a:rPr lang="en-US" sz="3200" b="1" dirty="0" err="1">
                <a:solidFill>
                  <a:srgbClr val="FFFF00"/>
                </a:solidFill>
                <a:latin typeface="Kruti Dev 010" pitchFamily="2" charset="0"/>
                <a:cs typeface="Times New Roman" panose="02020603050405020304" pitchFamily="18" charset="0"/>
              </a:rPr>
              <a:t>uhps</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okLRko</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esa</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Mwc</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tkus</a:t>
            </a:r>
            <a:r>
              <a:rPr lang="en-US" sz="3200" b="1" dirty="0">
                <a:solidFill>
                  <a:srgbClr val="FFFF00"/>
                </a:solidFill>
                <a:latin typeface="Kruti Dev 010" pitchFamily="2" charset="0"/>
                <a:cs typeface="Times New Roman" panose="02020603050405020304" pitchFamily="18" charset="0"/>
              </a:rPr>
              <a:t> ds </a:t>
            </a:r>
            <a:r>
              <a:rPr lang="en-US" sz="3200" b="1" dirty="0" err="1">
                <a:solidFill>
                  <a:srgbClr val="FFFF00"/>
                </a:solidFill>
                <a:latin typeface="Kruti Dev 010" pitchFamily="2" charset="0"/>
                <a:cs typeface="Times New Roman" panose="02020603050405020304" pitchFamily="18" charset="0"/>
              </a:rPr>
              <a:t>ckn</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Hkh</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lw;Z</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dqN</a:t>
            </a:r>
            <a:r>
              <a:rPr lang="en-US" sz="3200" b="1" dirty="0">
                <a:solidFill>
                  <a:srgbClr val="FFFF00"/>
                </a:solidFill>
                <a:latin typeface="Kruti Dev 010" pitchFamily="2" charset="0"/>
                <a:cs typeface="Times New Roman" panose="02020603050405020304" pitchFamily="18" charset="0"/>
              </a:rPr>
              <a:t> le; </a:t>
            </a:r>
            <a:r>
              <a:rPr lang="en-US" sz="3200" b="1" dirty="0" err="1">
                <a:solidFill>
                  <a:srgbClr val="FFFF00"/>
                </a:solidFill>
                <a:latin typeface="Kruti Dev 010" pitchFamily="2" charset="0"/>
                <a:cs typeface="Times New Roman" panose="02020603050405020304" pitchFamily="18" charset="0"/>
              </a:rPr>
              <a:t>rd</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fn</a:t>
            </a:r>
            <a:r>
              <a:rPr lang="en-US" sz="3200" b="1" dirty="0">
                <a:solidFill>
                  <a:srgbClr val="FFFF00"/>
                </a:solidFill>
                <a:latin typeface="Kruti Dev 010" pitchFamily="2" charset="0"/>
                <a:cs typeface="Times New Roman" panose="02020603050405020304" pitchFamily="18" charset="0"/>
              </a:rPr>
              <a:t>[</a:t>
            </a:r>
            <a:r>
              <a:rPr lang="en-US" sz="3200" b="1" dirty="0" err="1">
                <a:solidFill>
                  <a:srgbClr val="FFFF00"/>
                </a:solidFill>
                <a:latin typeface="Kruti Dev 010" pitchFamily="2" charset="0"/>
                <a:cs typeface="Times New Roman" panose="02020603050405020304" pitchFamily="18" charset="0"/>
              </a:rPr>
              <a:t>kkbZ</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nsrk</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jgrk</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gSA</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bldk</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dkj.k</a:t>
            </a:r>
            <a:endParaRPr lang="en-IN" sz="3200" b="1" dirty="0">
              <a:solidFill>
                <a:srgbClr val="FFFF00"/>
              </a:solidFill>
              <a:latin typeface="Times New Roman" panose="02020603050405020304" pitchFamily="18" charset="0"/>
              <a:cs typeface="Times New Roman" panose="02020603050405020304" pitchFamily="18" charset="0"/>
            </a:endParaRPr>
          </a:p>
          <a:p>
            <a:r>
              <a:rPr lang="en-US" sz="2800" b="1" dirty="0">
                <a:solidFill>
                  <a:srgbClr val="FFFF00"/>
                </a:solidFill>
                <a:latin typeface="Times New Roman" panose="02020603050405020304" pitchFamily="18" charset="0"/>
                <a:cs typeface="Times New Roman" panose="02020603050405020304" pitchFamily="18" charset="0"/>
              </a:rPr>
              <a:t>The sun remains visible for some time even after is has actually sunk below the horizon. The reason is</a:t>
            </a:r>
          </a:p>
          <a:p>
            <a:r>
              <a:rPr lang="en-IN" sz="2800" b="1" dirty="0">
                <a:latin typeface="Times New Roman" panose="02020603050405020304" pitchFamily="18" charset="0"/>
                <a:cs typeface="Times New Roman" panose="02020603050405020304" pitchFamily="18" charset="0"/>
              </a:rPr>
              <a:t>(a) atmospheric refraction/</a:t>
            </a:r>
            <a:r>
              <a:rPr lang="en-IN" sz="2800" b="1" dirty="0" err="1">
                <a:latin typeface="Kruti Dev 010" pitchFamily="2" charset="0"/>
                <a:cs typeface="Times New Roman" panose="02020603050405020304" pitchFamily="18" charset="0"/>
              </a:rPr>
              <a:t>ok;qeaMyh</a:t>
            </a:r>
            <a:r>
              <a:rPr lang="en-IN" sz="2800" b="1" dirty="0">
                <a:latin typeface="Kruti Dev 010" pitchFamily="2" charset="0"/>
                <a:cs typeface="Times New Roman" panose="02020603050405020304" pitchFamily="18" charset="0"/>
              </a:rPr>
              <a:t>; </a:t>
            </a:r>
            <a:r>
              <a:rPr lang="en-IN" sz="2800" b="1" dirty="0" err="1">
                <a:latin typeface="Kruti Dev 010" pitchFamily="2" charset="0"/>
                <a:cs typeface="Times New Roman" panose="02020603050405020304" pitchFamily="18" charset="0"/>
              </a:rPr>
              <a:t>vioRkZu</a:t>
            </a:r>
            <a:r>
              <a:rPr lang="en-IN" sz="2800" b="1" dirty="0">
                <a:latin typeface="Kruti Dev 010" pitchFamily="2" charset="0"/>
                <a:cs typeface="Times New Roman" panose="02020603050405020304" pitchFamily="18" charset="0"/>
              </a:rPr>
              <a:t> </a:t>
            </a:r>
            <a:endParaRPr lang="en-IN" sz="2800" b="1" dirty="0">
              <a:latin typeface="Times New Roman" panose="02020603050405020304" pitchFamily="18" charset="0"/>
              <a:cs typeface="Times New Roman" panose="02020603050405020304" pitchFamily="18" charset="0"/>
            </a:endParaRPr>
          </a:p>
          <a:p>
            <a:r>
              <a:rPr lang="en-IN" sz="2800" b="1" dirty="0">
                <a:latin typeface="Times New Roman" panose="02020603050405020304" pitchFamily="18" charset="0"/>
                <a:cs typeface="Times New Roman" panose="02020603050405020304" pitchFamily="18" charset="0"/>
              </a:rPr>
              <a:t>(b) scattering of light/ </a:t>
            </a:r>
            <a:r>
              <a:rPr lang="en-IN" sz="2800" b="1" dirty="0" err="1">
                <a:latin typeface="Kruti Dev 010" pitchFamily="2" charset="0"/>
                <a:cs typeface="Times New Roman" panose="02020603050405020304" pitchFamily="18" charset="0"/>
              </a:rPr>
              <a:t>izdk”k</a:t>
            </a:r>
            <a:r>
              <a:rPr lang="en-IN" sz="2800" b="1" dirty="0">
                <a:latin typeface="Kruti Dev 010" pitchFamily="2" charset="0"/>
                <a:cs typeface="Times New Roman" panose="02020603050405020304" pitchFamily="18" charset="0"/>
              </a:rPr>
              <a:t> dk </a:t>
            </a:r>
            <a:r>
              <a:rPr lang="en-IN" sz="2800" b="1" dirty="0" err="1">
                <a:latin typeface="Kruti Dev 010" pitchFamily="2" charset="0"/>
                <a:cs typeface="Times New Roman" panose="02020603050405020304" pitchFamily="18" charset="0"/>
              </a:rPr>
              <a:t>izdh.kZu</a:t>
            </a:r>
            <a:endParaRPr lang="en-IN" sz="2800" b="1" dirty="0">
              <a:latin typeface="Kruti Dev 010" pitchFamily="2" charset="0"/>
              <a:cs typeface="Times New Roman" panose="02020603050405020304" pitchFamily="18" charset="0"/>
            </a:endParaRPr>
          </a:p>
          <a:p>
            <a:r>
              <a:rPr lang="en-IN" sz="2800" b="1" dirty="0">
                <a:latin typeface="Times New Roman" panose="02020603050405020304" pitchFamily="18" charset="0"/>
                <a:cs typeface="Times New Roman" panose="02020603050405020304" pitchFamily="18" charset="0"/>
              </a:rPr>
              <a:t>(c) is a characterization/ </a:t>
            </a:r>
            <a:r>
              <a:rPr lang="en-IN" sz="2800" b="1" dirty="0" err="1">
                <a:latin typeface="Kruti Dev 010" pitchFamily="2" charset="0"/>
                <a:cs typeface="Times New Roman" panose="02020603050405020304" pitchFamily="18" charset="0"/>
              </a:rPr>
              <a:t>o.kZ&amp;ifjis</a:t>
            </a:r>
            <a:r>
              <a:rPr lang="en-IN" sz="2800" b="1" dirty="0">
                <a:latin typeface="Kruti Dev 010" pitchFamily="2" charset="0"/>
                <a:cs typeface="Times New Roman" panose="02020603050405020304" pitchFamily="18" charset="0"/>
              </a:rPr>
              <a:t>{</a:t>
            </a:r>
            <a:r>
              <a:rPr lang="en-IN" sz="2800" b="1" dirty="0" err="1">
                <a:latin typeface="Kruti Dev 010" pitchFamily="2" charset="0"/>
                <a:cs typeface="Times New Roman" panose="02020603050405020304" pitchFamily="18" charset="0"/>
              </a:rPr>
              <a:t>k.k</a:t>
            </a:r>
            <a:r>
              <a:rPr lang="en-IN" sz="2800" b="1" dirty="0">
                <a:latin typeface="Kruti Dev 010" pitchFamily="2" charset="0"/>
                <a:cs typeface="Times New Roman" panose="02020603050405020304" pitchFamily="18" charset="0"/>
              </a:rPr>
              <a:t> </a:t>
            </a:r>
          </a:p>
          <a:p>
            <a:r>
              <a:rPr lang="en-IN" sz="2800" b="1" dirty="0">
                <a:latin typeface="Times New Roman" panose="02020603050405020304" pitchFamily="18" charset="0"/>
                <a:cs typeface="Times New Roman" panose="02020603050405020304" pitchFamily="18" charset="0"/>
              </a:rPr>
              <a:t>(d) Persists of vision / </a:t>
            </a:r>
            <a:r>
              <a:rPr lang="en-IN" sz="2800" b="1" dirty="0" err="1">
                <a:latin typeface="Kruti Dev 010" pitchFamily="2" charset="0"/>
                <a:cs typeface="Times New Roman" panose="02020603050405020304" pitchFamily="18" charset="0"/>
              </a:rPr>
              <a:t>n`f’V</a:t>
            </a:r>
            <a:r>
              <a:rPr lang="en-IN" sz="2800" b="1" dirty="0">
                <a:latin typeface="Kruti Dev 010" pitchFamily="2" charset="0"/>
                <a:cs typeface="Times New Roman" panose="02020603050405020304" pitchFamily="18" charset="0"/>
              </a:rPr>
              <a:t> </a:t>
            </a:r>
            <a:r>
              <a:rPr lang="en-IN" sz="2800" b="1" dirty="0" err="1">
                <a:latin typeface="Kruti Dev 010" pitchFamily="2" charset="0"/>
                <a:cs typeface="Times New Roman" panose="02020603050405020304" pitchFamily="18" charset="0"/>
              </a:rPr>
              <a:t>fucZ</a:t>
            </a:r>
            <a:r>
              <a:rPr lang="en-IN" sz="2800" b="1" dirty="0">
                <a:latin typeface="Kruti Dev 010" pitchFamily="2" charset="0"/>
                <a:cs typeface="Times New Roman" panose="02020603050405020304" pitchFamily="18" charset="0"/>
              </a:rPr>
              <a:t>/k</a:t>
            </a:r>
          </a:p>
        </p:txBody>
      </p:sp>
      <p:pic>
        <p:nvPicPr>
          <p:cNvPr id="1026" name="Picture 2" descr="The sun set in the wrong direction today. : r/confusing_perspective">
            <a:extLst>
              <a:ext uri="{FF2B5EF4-FFF2-40B4-BE49-F238E27FC236}">
                <a16:creationId xmlns:a16="http://schemas.microsoft.com/office/drawing/2014/main" id="{66D1C910-23D1-7A04-B15F-C60224A7E6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8052" y="2519141"/>
            <a:ext cx="3285323" cy="2460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0750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7D3435-1C9A-FFAC-27CB-6FC9DBF77F42}"/>
              </a:ext>
            </a:extLst>
          </p:cNvPr>
          <p:cNvSpPr txBox="1"/>
          <p:nvPr/>
        </p:nvSpPr>
        <p:spPr>
          <a:xfrm>
            <a:off x="2485477" y="790059"/>
            <a:ext cx="8838028" cy="3754874"/>
          </a:xfrm>
          <a:prstGeom prst="rect">
            <a:avLst/>
          </a:prstGeom>
          <a:noFill/>
        </p:spPr>
        <p:txBody>
          <a:bodyPr wrap="square">
            <a:spAutoFit/>
          </a:bodyPr>
          <a:lstStyle/>
          <a:p>
            <a:r>
              <a:rPr lang="en-US" sz="3400" b="1" dirty="0">
                <a:solidFill>
                  <a:srgbClr val="FFFF00"/>
                </a:solidFill>
                <a:latin typeface="Kruti Dev 010" pitchFamily="2" charset="0"/>
                <a:cs typeface="Times New Roman" panose="02020603050405020304" pitchFamily="18" charset="0"/>
              </a:rPr>
              <a:t>;</a:t>
            </a:r>
            <a:r>
              <a:rPr lang="en-US" sz="3400" b="1" dirty="0" err="1">
                <a:solidFill>
                  <a:srgbClr val="FFFF00"/>
                </a:solidFill>
                <a:latin typeface="Kruti Dev 010" pitchFamily="2" charset="0"/>
                <a:cs typeface="Times New Roman" panose="02020603050405020304" pitchFamily="18" charset="0"/>
              </a:rPr>
              <a:t>fn</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ok;qeaMy</a:t>
            </a:r>
            <a:r>
              <a:rPr lang="en-US" sz="3400" b="1" dirty="0">
                <a:solidFill>
                  <a:srgbClr val="FFFF00"/>
                </a:solidFill>
                <a:latin typeface="Kruti Dev 010" pitchFamily="2" charset="0"/>
                <a:cs typeface="Times New Roman" panose="02020603050405020304" pitchFamily="18" charset="0"/>
              </a:rPr>
              <a:t> u </a:t>
            </a:r>
            <a:r>
              <a:rPr lang="en-US" sz="3400" b="1" dirty="0" err="1">
                <a:solidFill>
                  <a:srgbClr val="FFFF00"/>
                </a:solidFill>
                <a:latin typeface="Kruti Dev 010" pitchFamily="2" charset="0"/>
                <a:cs typeface="Times New Roman" panose="02020603050405020304" pitchFamily="18" charset="0"/>
              </a:rPr>
              <a:t>gksrk</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rks</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fnu</a:t>
            </a:r>
            <a:r>
              <a:rPr lang="en-US" sz="3400" b="1" dirty="0">
                <a:solidFill>
                  <a:srgbClr val="FFFF00"/>
                </a:solidFill>
                <a:latin typeface="Kruti Dev 010" pitchFamily="2" charset="0"/>
                <a:cs typeface="Times New Roman" panose="02020603050405020304" pitchFamily="18" charset="0"/>
              </a:rPr>
              <a:t> dh </a:t>
            </a:r>
            <a:r>
              <a:rPr lang="en-US" sz="3400" b="1" dirty="0" err="1">
                <a:solidFill>
                  <a:srgbClr val="FFFF00"/>
                </a:solidFill>
                <a:latin typeface="Kruti Dev 010" pitchFamily="2" charset="0"/>
                <a:cs typeface="Times New Roman" panose="02020603050405020304" pitchFamily="18" charset="0"/>
              </a:rPr>
              <a:t>vof</a:t>
            </a:r>
            <a:r>
              <a:rPr lang="en-US" sz="3400" b="1" dirty="0">
                <a:solidFill>
                  <a:srgbClr val="FFFF00"/>
                </a:solidFill>
                <a:latin typeface="Kruti Dev 010" pitchFamily="2" charset="0"/>
                <a:cs typeface="Times New Roman" panose="02020603050405020304" pitchFamily="18" charset="0"/>
              </a:rPr>
              <a:t>/k</a:t>
            </a:r>
            <a:endParaRPr lang="en-IN" sz="3400" b="1" dirty="0">
              <a:solidFill>
                <a:srgbClr val="FFFF00"/>
              </a:solidFill>
              <a:latin typeface="Times New Roman" panose="02020603050405020304" pitchFamily="18" charset="0"/>
              <a:cs typeface="Times New Roman" panose="02020603050405020304" pitchFamily="18" charset="0"/>
            </a:endParaRPr>
          </a:p>
          <a:p>
            <a:r>
              <a:rPr lang="en-US" sz="3400" b="1" dirty="0">
                <a:solidFill>
                  <a:srgbClr val="FFFF00"/>
                </a:solidFill>
                <a:latin typeface="Times New Roman" panose="02020603050405020304" pitchFamily="18" charset="0"/>
                <a:cs typeface="Times New Roman" panose="02020603050405020304" pitchFamily="18" charset="0"/>
              </a:rPr>
              <a:t>If there was no atmosphere, then the duration of the day would be </a:t>
            </a:r>
          </a:p>
          <a:p>
            <a:r>
              <a:rPr lang="en-IN" sz="3400" b="1" dirty="0">
                <a:latin typeface="Times New Roman" panose="02020603050405020304" pitchFamily="18" charset="0"/>
                <a:cs typeface="Times New Roman" panose="02020603050405020304" pitchFamily="18" charset="0"/>
              </a:rPr>
              <a:t>(a) decreases / </a:t>
            </a:r>
            <a:r>
              <a:rPr lang="en-IN" sz="3400" b="1" dirty="0">
                <a:latin typeface="Kruti Dev 010" pitchFamily="2" charset="0"/>
                <a:cs typeface="Times New Roman" panose="02020603050405020304" pitchFamily="18" charset="0"/>
              </a:rPr>
              <a:t>de </a:t>
            </a:r>
            <a:r>
              <a:rPr lang="en-IN" sz="3400" b="1" dirty="0" err="1">
                <a:latin typeface="Kruti Dev 010" pitchFamily="2" charset="0"/>
                <a:cs typeface="Times New Roman" panose="02020603050405020304" pitchFamily="18" charset="0"/>
              </a:rPr>
              <a:t>gks</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tkrh</a:t>
            </a:r>
            <a:r>
              <a:rPr lang="en-IN" sz="3400" b="1" dirty="0">
                <a:latin typeface="Kruti Dev 010" pitchFamily="2" charset="0"/>
                <a:cs typeface="Times New Roman" panose="02020603050405020304" pitchFamily="18" charset="0"/>
              </a:rPr>
              <a:t> </a:t>
            </a:r>
            <a:endParaRPr lang="en-IN" sz="3400" b="1" dirty="0">
              <a:latin typeface="Times New Roman" panose="02020603050405020304" pitchFamily="18" charset="0"/>
              <a:cs typeface="Times New Roman" panose="02020603050405020304" pitchFamily="18" charset="0"/>
            </a:endParaRPr>
          </a:p>
          <a:p>
            <a:r>
              <a:rPr lang="en-IN" sz="3400" b="1" dirty="0">
                <a:latin typeface="Times New Roman" panose="02020603050405020304" pitchFamily="18" charset="0"/>
                <a:cs typeface="Times New Roman" panose="02020603050405020304" pitchFamily="18" charset="0"/>
              </a:rPr>
              <a:t>(b) there is no change in / </a:t>
            </a:r>
            <a:r>
              <a:rPr lang="en-IN" sz="3400" b="1" dirty="0" err="1">
                <a:latin typeface="Kruti Dev 010" pitchFamily="2" charset="0"/>
                <a:cs typeface="Times New Roman" panose="02020603050405020304" pitchFamily="18" charset="0"/>
              </a:rPr>
              <a:t>esa</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dksbZ</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ifjorZu</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ugha</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gksrh</a:t>
            </a:r>
            <a:r>
              <a:rPr lang="en-IN" sz="3400" b="1" dirty="0">
                <a:latin typeface="Kruti Dev 010" pitchFamily="2" charset="0"/>
                <a:cs typeface="Times New Roman" panose="02020603050405020304" pitchFamily="18" charset="0"/>
              </a:rPr>
              <a:t> </a:t>
            </a:r>
          </a:p>
          <a:p>
            <a:r>
              <a:rPr lang="en-IN" sz="3400" b="1" dirty="0">
                <a:latin typeface="Times New Roman" panose="02020603050405020304" pitchFamily="18" charset="0"/>
                <a:cs typeface="Times New Roman" panose="02020603050405020304" pitchFamily="18" charset="0"/>
              </a:rPr>
              <a:t>(c) increases/ </a:t>
            </a:r>
            <a:r>
              <a:rPr lang="en-IN" sz="3400" b="1" dirty="0">
                <a:latin typeface="Kruti Dev 010" pitchFamily="2" charset="0"/>
                <a:cs typeface="Times New Roman" panose="02020603050405020304" pitchFamily="18" charset="0"/>
              </a:rPr>
              <a:t>c&lt;+ </a:t>
            </a:r>
            <a:r>
              <a:rPr lang="en-IN" sz="3400" b="1" dirty="0" err="1">
                <a:latin typeface="Kruti Dev 010" pitchFamily="2" charset="0"/>
                <a:cs typeface="Times New Roman" panose="02020603050405020304" pitchFamily="18" charset="0"/>
              </a:rPr>
              <a:t>tkrh</a:t>
            </a:r>
            <a:r>
              <a:rPr lang="en-IN" sz="3400" b="1" dirty="0">
                <a:latin typeface="Kruti Dev 010" pitchFamily="2" charset="0"/>
                <a:cs typeface="Times New Roman" panose="02020603050405020304" pitchFamily="18" charset="0"/>
              </a:rPr>
              <a:t> </a:t>
            </a:r>
          </a:p>
          <a:p>
            <a:r>
              <a:rPr lang="en-IN" sz="3400" b="1" dirty="0">
                <a:latin typeface="Times New Roman" panose="02020603050405020304" pitchFamily="18" charset="0"/>
                <a:cs typeface="Times New Roman" panose="02020603050405020304" pitchFamily="18" charset="0"/>
              </a:rPr>
              <a:t>(d) become almost half/ </a:t>
            </a:r>
            <a:r>
              <a:rPr lang="en-IN" sz="3400" b="1" dirty="0" err="1">
                <a:latin typeface="Kruti Dev 010" pitchFamily="2" charset="0"/>
                <a:cs typeface="Times New Roman" panose="02020603050405020304" pitchFamily="18" charset="0"/>
              </a:rPr>
              <a:t>yxHkx</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vk</a:t>
            </a:r>
            <a:r>
              <a:rPr lang="en-IN" sz="3400" b="1" dirty="0">
                <a:latin typeface="Kruti Dev 010" pitchFamily="2" charset="0"/>
                <a:cs typeface="Times New Roman" panose="02020603050405020304" pitchFamily="18" charset="0"/>
              </a:rPr>
              <a:t>/</a:t>
            </a:r>
            <a:r>
              <a:rPr lang="en-IN" sz="3400" b="1" dirty="0" err="1">
                <a:latin typeface="Kruti Dev 010" pitchFamily="2" charset="0"/>
                <a:cs typeface="Times New Roman" panose="02020603050405020304" pitchFamily="18" charset="0"/>
              </a:rPr>
              <a:t>kh</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gks</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tkrh</a:t>
            </a:r>
            <a:endParaRPr lang="en-IN" sz="3400"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330164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4EA1EE-D51D-7F9A-1858-E3FD05565DAD}"/>
              </a:ext>
            </a:extLst>
          </p:cNvPr>
          <p:cNvSpPr txBox="1"/>
          <p:nvPr/>
        </p:nvSpPr>
        <p:spPr>
          <a:xfrm>
            <a:off x="721895" y="1115796"/>
            <a:ext cx="11171722" cy="3539430"/>
          </a:xfrm>
          <a:prstGeom prst="rect">
            <a:avLst/>
          </a:prstGeom>
          <a:noFill/>
        </p:spPr>
        <p:txBody>
          <a:bodyPr wrap="square">
            <a:spAutoFit/>
          </a:bodyPr>
          <a:lstStyle/>
          <a:p>
            <a:r>
              <a:rPr lang="en-US" sz="3200" b="1" dirty="0">
                <a:solidFill>
                  <a:srgbClr val="FFFF00"/>
                </a:solidFill>
                <a:latin typeface="Kruti Dev 010" pitchFamily="2" charset="0"/>
                <a:cs typeface="Times New Roman" panose="02020603050405020304" pitchFamily="18" charset="0"/>
              </a:rPr>
              <a:t>f{</a:t>
            </a:r>
            <a:r>
              <a:rPr lang="en-US" sz="3200" b="1" dirty="0" err="1">
                <a:solidFill>
                  <a:srgbClr val="FFFF00"/>
                </a:solidFill>
                <a:latin typeface="Kruti Dev 010" pitchFamily="2" charset="0"/>
                <a:cs typeface="Times New Roman" panose="02020603050405020304" pitchFamily="18" charset="0"/>
              </a:rPr>
              <a:t>kfrt</a:t>
            </a:r>
            <a:r>
              <a:rPr lang="en-US" sz="3200" b="1" dirty="0">
                <a:solidFill>
                  <a:srgbClr val="FFFF00"/>
                </a:solidFill>
                <a:latin typeface="Kruti Dev 010" pitchFamily="2" charset="0"/>
                <a:cs typeface="Times New Roman" panose="02020603050405020304" pitchFamily="18" charset="0"/>
              </a:rPr>
              <a:t> ds </a:t>
            </a:r>
            <a:r>
              <a:rPr lang="en-US" sz="3200" b="1" dirty="0" err="1">
                <a:solidFill>
                  <a:srgbClr val="FFFF00"/>
                </a:solidFill>
                <a:latin typeface="Kruti Dev 010" pitchFamily="2" charset="0"/>
                <a:cs typeface="Times New Roman" panose="02020603050405020304" pitchFamily="18" charset="0"/>
              </a:rPr>
              <a:t>fudV</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gksus</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ij</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lw;Z</a:t>
            </a:r>
            <a:r>
              <a:rPr lang="en-US" sz="3200" b="1" dirty="0">
                <a:solidFill>
                  <a:srgbClr val="FFFF00"/>
                </a:solidFill>
                <a:latin typeface="Kruti Dev 010" pitchFamily="2" charset="0"/>
                <a:cs typeface="Times New Roman" panose="02020603050405020304" pitchFamily="18" charset="0"/>
              </a:rPr>
              <a:t> o </a:t>
            </a:r>
            <a:r>
              <a:rPr lang="en-US" sz="3200" b="1" dirty="0" err="1">
                <a:solidFill>
                  <a:srgbClr val="FFFF00"/>
                </a:solidFill>
                <a:latin typeface="Kruti Dev 010" pitchFamily="2" charset="0"/>
                <a:cs typeface="Times New Roman" panose="02020603050405020304" pitchFamily="18" charset="0"/>
              </a:rPr>
              <a:t>pUnzek</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nh?kZ</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o`Ùkkdkj</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izrhr</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gksrs</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gSa</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bldk</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dkj.k</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gS</a:t>
            </a:r>
            <a:endParaRPr lang="en-IN" sz="3200" b="1" dirty="0">
              <a:solidFill>
                <a:srgbClr val="FFFF00"/>
              </a:solidFill>
              <a:latin typeface="Times New Roman" panose="02020603050405020304" pitchFamily="18" charset="0"/>
              <a:cs typeface="Times New Roman" panose="02020603050405020304" pitchFamily="18" charset="0"/>
            </a:endParaRPr>
          </a:p>
          <a:p>
            <a:r>
              <a:rPr lang="en-US" sz="3200" b="1" dirty="0">
                <a:solidFill>
                  <a:srgbClr val="FFFF00"/>
                </a:solidFill>
                <a:latin typeface="Times New Roman" panose="02020603050405020304" pitchFamily="18" charset="0"/>
                <a:cs typeface="Times New Roman" panose="02020603050405020304" pitchFamily="18" charset="0"/>
              </a:rPr>
              <a:t>The sun and the Moon appear elliptical when they are near the horizon, the reason for this is </a:t>
            </a:r>
          </a:p>
          <a:p>
            <a:r>
              <a:rPr lang="en-IN" sz="3200" b="1" dirty="0">
                <a:latin typeface="Times New Roman" panose="02020603050405020304" pitchFamily="18" charset="0"/>
                <a:cs typeface="Times New Roman" panose="02020603050405020304" pitchFamily="18" charset="0"/>
              </a:rPr>
              <a:t>(a) optical  illusion / </a:t>
            </a:r>
            <a:r>
              <a:rPr lang="en-IN" sz="3200" b="1" dirty="0" err="1">
                <a:latin typeface="Kruti Dev 010" pitchFamily="2" charset="0"/>
                <a:cs typeface="Times New Roman" panose="02020603050405020304" pitchFamily="18" charset="0"/>
              </a:rPr>
              <a:t>izdk”kh</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n`f’V</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Hkze</a:t>
            </a:r>
            <a:endParaRPr lang="en-IN" sz="3200" b="1" dirty="0">
              <a:latin typeface="Times New Roman" panose="02020603050405020304" pitchFamily="18"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(b) interference / </a:t>
            </a:r>
            <a:r>
              <a:rPr lang="en-IN" sz="3200" b="1" dirty="0" err="1">
                <a:latin typeface="Kruti Dev 010" pitchFamily="2" charset="0"/>
                <a:cs typeface="Times New Roman" panose="02020603050405020304" pitchFamily="18" charset="0"/>
              </a:rPr>
              <a:t>O;frdj.k</a:t>
            </a:r>
            <a:endParaRPr lang="en-IN" sz="3200" b="1" dirty="0">
              <a:latin typeface="Kruti Dev 010" pitchFamily="2"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(c) Refraction / </a:t>
            </a:r>
            <a:r>
              <a:rPr lang="en-IN" sz="3200" b="1" dirty="0" err="1">
                <a:latin typeface="Kruti Dev 010" pitchFamily="2" charset="0"/>
                <a:cs typeface="Times New Roman" panose="02020603050405020304" pitchFamily="18" charset="0"/>
              </a:rPr>
              <a:t>viorZu</a:t>
            </a:r>
            <a:r>
              <a:rPr lang="en-IN" sz="3200" b="1" dirty="0">
                <a:latin typeface="Kruti Dev 010" pitchFamily="2" charset="0"/>
                <a:cs typeface="Times New Roman" panose="02020603050405020304" pitchFamily="18" charset="0"/>
              </a:rPr>
              <a:t> </a:t>
            </a:r>
          </a:p>
          <a:p>
            <a:r>
              <a:rPr lang="en-IN" sz="3200" b="1" dirty="0">
                <a:latin typeface="Times New Roman" panose="02020603050405020304" pitchFamily="18" charset="0"/>
                <a:cs typeface="Times New Roman" panose="02020603050405020304" pitchFamily="18" charset="0"/>
              </a:rPr>
              <a:t>(d) Actual change in their shape/ </a:t>
            </a:r>
            <a:r>
              <a:rPr lang="en-IN" sz="3200" b="1" dirty="0" err="1">
                <a:latin typeface="Kruti Dev 010" pitchFamily="2" charset="0"/>
                <a:cs typeface="Times New Roman" panose="02020603050405020304" pitchFamily="18" charset="0"/>
              </a:rPr>
              <a:t>budh</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vkd`fr</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esa</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okLrfod</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ifjorZu</a:t>
            </a:r>
            <a:endParaRPr lang="en-IN" sz="3200"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524833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AB6891-E6DD-937E-1642-A554E5A8472E}"/>
              </a:ext>
            </a:extLst>
          </p:cNvPr>
          <p:cNvSpPr txBox="1"/>
          <p:nvPr/>
        </p:nvSpPr>
        <p:spPr>
          <a:xfrm>
            <a:off x="208548" y="1036660"/>
            <a:ext cx="10844464" cy="4278094"/>
          </a:xfrm>
          <a:prstGeom prst="rect">
            <a:avLst/>
          </a:prstGeom>
          <a:noFill/>
        </p:spPr>
        <p:txBody>
          <a:bodyPr wrap="square">
            <a:spAutoFit/>
          </a:bodyPr>
          <a:lstStyle/>
          <a:p>
            <a:r>
              <a:rPr lang="en-US" sz="3400" b="1" dirty="0" err="1">
                <a:solidFill>
                  <a:srgbClr val="FFFF00"/>
                </a:solidFill>
                <a:latin typeface="Kruti Dev 010" pitchFamily="2" charset="0"/>
                <a:cs typeface="Times New Roman" panose="02020603050405020304" pitchFamily="18" charset="0"/>
              </a:rPr>
              <a:t>bUnz</a:t>
            </a:r>
            <a:r>
              <a:rPr lang="en-US" sz="3400" b="1" dirty="0">
                <a:solidFill>
                  <a:srgbClr val="FFFF00"/>
                </a:solidFill>
                <a:latin typeface="Kruti Dev 010" pitchFamily="2" charset="0"/>
                <a:cs typeface="Times New Roman" panose="02020603050405020304" pitchFamily="18" charset="0"/>
              </a:rPr>
              <a:t>/</a:t>
            </a:r>
            <a:r>
              <a:rPr lang="en-US" sz="3400" b="1" dirty="0" err="1">
                <a:solidFill>
                  <a:srgbClr val="FFFF00"/>
                </a:solidFill>
                <a:latin typeface="Kruti Dev 010" pitchFamily="2" charset="0"/>
                <a:cs typeface="Times New Roman" panose="02020603050405020304" pitchFamily="18" charset="0"/>
              </a:rPr>
              <a:t>kuq’k</a:t>
            </a:r>
            <a:r>
              <a:rPr lang="en-US" sz="3400" b="1" dirty="0">
                <a:solidFill>
                  <a:srgbClr val="FFFF00"/>
                </a:solidFill>
                <a:latin typeface="Kruti Dev 010" pitchFamily="2" charset="0"/>
                <a:cs typeface="Times New Roman" panose="02020603050405020304" pitchFamily="18" charset="0"/>
              </a:rPr>
              <a:t> dk </a:t>
            </a:r>
            <a:r>
              <a:rPr lang="en-US" sz="3400" b="1" dirty="0" err="1">
                <a:solidFill>
                  <a:srgbClr val="FFFF00"/>
                </a:solidFill>
                <a:latin typeface="Kruti Dev 010" pitchFamily="2" charset="0"/>
                <a:cs typeface="Times New Roman" panose="02020603050405020304" pitchFamily="18" charset="0"/>
              </a:rPr>
              <a:t>cuuk</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ok;qeaMy</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esa</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orZeku</a:t>
            </a:r>
            <a:r>
              <a:rPr lang="en-US" sz="3400" b="1" dirty="0">
                <a:solidFill>
                  <a:srgbClr val="FFFF00"/>
                </a:solidFill>
                <a:latin typeface="Kruti Dev 010" pitchFamily="2" charset="0"/>
                <a:cs typeface="Times New Roman" panose="02020603050405020304" pitchFamily="18" charset="0"/>
              </a:rPr>
              <a:t> ty dh </a:t>
            </a:r>
            <a:r>
              <a:rPr lang="en-US" sz="3400" b="1" dirty="0" err="1">
                <a:solidFill>
                  <a:srgbClr val="FFFF00"/>
                </a:solidFill>
                <a:latin typeface="Kruti Dev 010" pitchFamily="2" charset="0"/>
                <a:cs typeface="Times New Roman" panose="02020603050405020304" pitchFamily="18" charset="0"/>
              </a:rPr>
              <a:t>cw¡nksa</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kjk</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izdk”k</a:t>
            </a:r>
            <a:r>
              <a:rPr lang="en-US" sz="3400" b="1" dirty="0">
                <a:solidFill>
                  <a:srgbClr val="FFFF00"/>
                </a:solidFill>
                <a:latin typeface="Kruti Dev 010" pitchFamily="2" charset="0"/>
                <a:cs typeface="Times New Roman" panose="02020603050405020304" pitchFamily="18" charset="0"/>
              </a:rPr>
              <a:t> dk </a:t>
            </a:r>
            <a:endParaRPr lang="en-IN" sz="3400" b="1" dirty="0">
              <a:solidFill>
                <a:srgbClr val="FFFF00"/>
              </a:solidFill>
              <a:latin typeface="Times New Roman" panose="02020603050405020304" pitchFamily="18" charset="0"/>
              <a:cs typeface="Times New Roman" panose="02020603050405020304" pitchFamily="18" charset="0"/>
            </a:endParaRPr>
          </a:p>
          <a:p>
            <a:r>
              <a:rPr lang="en-US" sz="3400" b="1" dirty="0">
                <a:solidFill>
                  <a:srgbClr val="FFFF00"/>
                </a:solidFill>
                <a:latin typeface="Times New Roman" panose="02020603050405020304" pitchFamily="18" charset="0"/>
                <a:cs typeface="Times New Roman" panose="02020603050405020304" pitchFamily="18" charset="0"/>
              </a:rPr>
              <a:t>Formation of rainbow of light by water droplets present in the atmosphere</a:t>
            </a:r>
          </a:p>
          <a:p>
            <a:r>
              <a:rPr lang="en-IN" sz="3400" b="1" dirty="0">
                <a:latin typeface="Times New Roman" panose="02020603050405020304" pitchFamily="18" charset="0"/>
                <a:cs typeface="Times New Roman" panose="02020603050405020304" pitchFamily="18" charset="0"/>
              </a:rPr>
              <a:t>(a) dispersion/ </a:t>
            </a:r>
            <a:r>
              <a:rPr lang="en-US" sz="3400" b="1" dirty="0" err="1">
                <a:latin typeface="Kruti Dev 010" pitchFamily="2" charset="0"/>
                <a:cs typeface="Times New Roman" panose="02020603050405020304" pitchFamily="18" charset="0"/>
              </a:rPr>
              <a:t>ifj</a:t>
            </a:r>
            <a:r>
              <a:rPr lang="en-US" sz="3400" b="1" dirty="0">
                <a:latin typeface="Kruti Dev 010" pitchFamily="2" charset="0"/>
                <a:cs typeface="Times New Roman" panose="02020603050405020304" pitchFamily="18" charset="0"/>
              </a:rPr>
              <a:t>{</a:t>
            </a:r>
            <a:r>
              <a:rPr lang="en-US" sz="3400" b="1" dirty="0" err="1">
                <a:latin typeface="Kruti Dev 010" pitchFamily="2" charset="0"/>
                <a:cs typeface="Times New Roman" panose="02020603050405020304" pitchFamily="18" charset="0"/>
              </a:rPr>
              <a:t>ksi.k</a:t>
            </a:r>
            <a:endParaRPr lang="en-IN" sz="3400" b="1" dirty="0">
              <a:latin typeface="Kruti Dev 010" pitchFamily="2" charset="0"/>
              <a:cs typeface="Times New Roman" panose="02020603050405020304" pitchFamily="18" charset="0"/>
            </a:endParaRPr>
          </a:p>
          <a:p>
            <a:r>
              <a:rPr lang="en-IN" sz="3400" b="1" dirty="0">
                <a:latin typeface="Times New Roman" panose="02020603050405020304" pitchFamily="18" charset="0"/>
                <a:cs typeface="Times New Roman" panose="02020603050405020304" pitchFamily="18" charset="0"/>
              </a:rPr>
              <a:t>(b) scattering/ </a:t>
            </a:r>
            <a:r>
              <a:rPr lang="en-US" sz="3400" b="1" dirty="0" err="1">
                <a:latin typeface="Kruti Dev 010" pitchFamily="2" charset="0"/>
                <a:cs typeface="Times New Roman" panose="02020603050405020304" pitchFamily="18" charset="0"/>
              </a:rPr>
              <a:t>izdh.kZu</a:t>
            </a:r>
            <a:r>
              <a:rPr lang="en-US" sz="3400" b="1" dirty="0">
                <a:latin typeface="Kruti Dev 010" pitchFamily="2" charset="0"/>
                <a:cs typeface="Times New Roman" panose="02020603050405020304" pitchFamily="18" charset="0"/>
              </a:rPr>
              <a:t> </a:t>
            </a:r>
            <a:endParaRPr lang="en-IN" sz="3400" b="1" dirty="0">
              <a:latin typeface="Kruti Dev 010" pitchFamily="2" charset="0"/>
              <a:cs typeface="Times New Roman" panose="02020603050405020304" pitchFamily="18" charset="0"/>
            </a:endParaRPr>
          </a:p>
          <a:p>
            <a:r>
              <a:rPr lang="en-IN" sz="3400" b="1" dirty="0">
                <a:latin typeface="Times New Roman" panose="02020603050405020304" pitchFamily="18" charset="0"/>
                <a:cs typeface="Times New Roman" panose="02020603050405020304" pitchFamily="18" charset="0"/>
              </a:rPr>
              <a:t>(c) total internal reflection / </a:t>
            </a:r>
            <a:r>
              <a:rPr lang="en-IN" sz="3400" b="1" dirty="0" err="1">
                <a:latin typeface="Kruti Dev 010" pitchFamily="2" charset="0"/>
                <a:cs typeface="Times New Roman" panose="02020603050405020304" pitchFamily="18" charset="0"/>
              </a:rPr>
              <a:t>iw.kZ</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vkUrfjd</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ijkorZu</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gSA</a:t>
            </a:r>
            <a:endParaRPr lang="en-IN" sz="3400" b="1" dirty="0">
              <a:latin typeface="Times New Roman" panose="02020603050405020304" pitchFamily="18" charset="0"/>
              <a:cs typeface="Times New Roman" panose="02020603050405020304" pitchFamily="18" charset="0"/>
            </a:endParaRPr>
          </a:p>
          <a:p>
            <a:r>
              <a:rPr lang="en-IN" sz="3400" b="1" dirty="0">
                <a:latin typeface="Times New Roman" panose="02020603050405020304" pitchFamily="18" charset="0"/>
                <a:cs typeface="Times New Roman" panose="02020603050405020304" pitchFamily="18" charset="0"/>
              </a:rPr>
              <a:t>(d) both dispersion and complete/</a:t>
            </a:r>
            <a:r>
              <a:rPr lang="en-US" sz="3400" b="1" dirty="0" err="1">
                <a:latin typeface="Kruti Dev 010" pitchFamily="2" charset="0"/>
                <a:cs typeface="Times New Roman" panose="02020603050405020304" pitchFamily="18" charset="0"/>
              </a:rPr>
              <a:t>ifj</a:t>
            </a:r>
            <a:r>
              <a:rPr lang="en-US" sz="3400" b="1" dirty="0">
                <a:latin typeface="Kruti Dev 010" pitchFamily="2" charset="0"/>
                <a:cs typeface="Times New Roman" panose="02020603050405020304" pitchFamily="18" charset="0"/>
              </a:rPr>
              <a:t>{</a:t>
            </a:r>
            <a:r>
              <a:rPr lang="en-US" sz="3400" b="1" dirty="0" err="1">
                <a:latin typeface="Kruti Dev 010" pitchFamily="2" charset="0"/>
                <a:cs typeface="Times New Roman" panose="02020603050405020304" pitchFamily="18" charset="0"/>
              </a:rPr>
              <a:t>ksi.k</a:t>
            </a:r>
            <a:r>
              <a:rPr lang="en-IN" sz="3400" b="1" dirty="0">
                <a:latin typeface="Kruti Dev 010" pitchFamily="2" charset="0"/>
                <a:cs typeface="Times New Roman" panose="02020603050405020304" pitchFamily="18" charset="0"/>
              </a:rPr>
              <a:t> o</a:t>
            </a:r>
            <a:r>
              <a:rPr lang="en-IN" sz="3400" b="1" dirty="0">
                <a:latin typeface="Times New Roman" panose="02020603050405020304" pitchFamily="18" charset="0"/>
                <a:cs typeface="Times New Roman" panose="02020603050405020304" pitchFamily="18" charset="0"/>
              </a:rPr>
              <a:t> </a:t>
            </a:r>
            <a:r>
              <a:rPr lang="en-IN" sz="3400" b="1" dirty="0" err="1">
                <a:latin typeface="Kruti Dev 010" pitchFamily="2" charset="0"/>
                <a:cs typeface="Times New Roman" panose="02020603050405020304" pitchFamily="18" charset="0"/>
              </a:rPr>
              <a:t>iw.kZ</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vkUrfjd</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ijkorZu</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gSA</a:t>
            </a:r>
            <a:endParaRPr lang="en-IN" sz="3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72923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DF621A-3ECD-F22E-7BE4-344777B35128}"/>
              </a:ext>
            </a:extLst>
          </p:cNvPr>
          <p:cNvSpPr txBox="1"/>
          <p:nvPr/>
        </p:nvSpPr>
        <p:spPr>
          <a:xfrm>
            <a:off x="799329" y="1002065"/>
            <a:ext cx="9372600" cy="4524315"/>
          </a:xfrm>
          <a:prstGeom prst="rect">
            <a:avLst/>
          </a:prstGeom>
          <a:noFill/>
        </p:spPr>
        <p:txBody>
          <a:bodyPr wrap="square">
            <a:spAutoFit/>
          </a:bodyPr>
          <a:lstStyle/>
          <a:p>
            <a:r>
              <a:rPr lang="en-US" sz="3200" b="1" dirty="0" err="1">
                <a:solidFill>
                  <a:srgbClr val="FFFF00"/>
                </a:solidFill>
                <a:latin typeface="Kruti Dev 010" pitchFamily="2" charset="0"/>
                <a:cs typeface="Times New Roman" panose="02020603050405020304" pitchFamily="18" charset="0"/>
              </a:rPr>
              <a:t>o’kkZ</a:t>
            </a:r>
            <a:r>
              <a:rPr lang="en-US" sz="3200" b="1" dirty="0">
                <a:solidFill>
                  <a:srgbClr val="FFFF00"/>
                </a:solidFill>
                <a:latin typeface="Kruti Dev 010" pitchFamily="2" charset="0"/>
                <a:cs typeface="Times New Roman" panose="02020603050405020304" pitchFamily="18" charset="0"/>
              </a:rPr>
              <a:t> ds :</a:t>
            </a:r>
            <a:r>
              <a:rPr lang="en-US" sz="3200" b="1" dirty="0" err="1">
                <a:solidFill>
                  <a:srgbClr val="FFFF00"/>
                </a:solidFill>
                <a:latin typeface="Kruti Dev 010" pitchFamily="2" charset="0"/>
                <a:cs typeface="Times New Roman" panose="02020603050405020304" pitchFamily="18" charset="0"/>
              </a:rPr>
              <a:t>dus</a:t>
            </a:r>
            <a:r>
              <a:rPr lang="en-US" sz="3200" b="1" dirty="0">
                <a:solidFill>
                  <a:srgbClr val="FFFF00"/>
                </a:solidFill>
                <a:latin typeface="Kruti Dev 010" pitchFamily="2" charset="0"/>
                <a:cs typeface="Times New Roman" panose="02020603050405020304" pitchFamily="18" charset="0"/>
              </a:rPr>
              <a:t> ds </a:t>
            </a:r>
            <a:r>
              <a:rPr lang="en-US" sz="3200" b="1" dirty="0" err="1">
                <a:solidFill>
                  <a:srgbClr val="FFFF00"/>
                </a:solidFill>
                <a:latin typeface="Kruti Dev 010" pitchFamily="2" charset="0"/>
                <a:cs typeface="Times New Roman" panose="02020603050405020304" pitchFamily="18" charset="0"/>
              </a:rPr>
              <a:t>mIkjkUr</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bUnz</a:t>
            </a:r>
            <a:r>
              <a:rPr lang="en-US" sz="3200" b="1" dirty="0">
                <a:solidFill>
                  <a:srgbClr val="FFFF00"/>
                </a:solidFill>
                <a:latin typeface="Kruti Dev 010" pitchFamily="2" charset="0"/>
                <a:cs typeface="Times New Roman" panose="02020603050405020304" pitchFamily="18" charset="0"/>
              </a:rPr>
              <a:t>/</a:t>
            </a:r>
            <a:r>
              <a:rPr lang="en-US" sz="3200" b="1" dirty="0" err="1">
                <a:solidFill>
                  <a:srgbClr val="FFFF00"/>
                </a:solidFill>
                <a:latin typeface="Kruti Dev 010" pitchFamily="2" charset="0"/>
                <a:cs typeface="Times New Roman" panose="02020603050405020304" pitchFamily="18" charset="0"/>
              </a:rPr>
              <a:t>kuq’k</a:t>
            </a:r>
            <a:endParaRPr lang="en-IN" sz="3200" b="1" dirty="0">
              <a:solidFill>
                <a:srgbClr val="FFFF00"/>
              </a:solidFill>
              <a:latin typeface="Times New Roman" panose="02020603050405020304" pitchFamily="18" charset="0"/>
              <a:cs typeface="Times New Roman" panose="02020603050405020304" pitchFamily="18" charset="0"/>
            </a:endParaRPr>
          </a:p>
          <a:p>
            <a:r>
              <a:rPr lang="en-US" sz="3200" b="1" dirty="0">
                <a:solidFill>
                  <a:srgbClr val="FFFF00"/>
                </a:solidFill>
                <a:latin typeface="Times New Roman" panose="02020603050405020304" pitchFamily="18" charset="0"/>
                <a:cs typeface="Times New Roman" panose="02020603050405020304" pitchFamily="18" charset="0"/>
              </a:rPr>
              <a:t>After the rain stops, the rainbow</a:t>
            </a:r>
          </a:p>
          <a:p>
            <a:r>
              <a:rPr lang="en-US" sz="3200" b="1" dirty="0">
                <a:latin typeface="Times New Roman" panose="02020603050405020304" pitchFamily="18" charset="0"/>
                <a:cs typeface="Times New Roman" panose="02020603050405020304" pitchFamily="18" charset="0"/>
              </a:rPr>
              <a:t> </a:t>
            </a:r>
            <a:r>
              <a:rPr lang="en-IN" sz="3200" b="1" dirty="0">
                <a:latin typeface="Times New Roman" panose="02020603050405020304" pitchFamily="18" charset="0"/>
                <a:cs typeface="Times New Roman" panose="02020603050405020304" pitchFamily="18" charset="0"/>
              </a:rPr>
              <a:t>(a)is visible towards the sun/ </a:t>
            </a:r>
            <a:r>
              <a:rPr lang="en-US" sz="3200" b="1" dirty="0" err="1">
                <a:latin typeface="Kruti Dev 010" pitchFamily="2" charset="0"/>
                <a:cs typeface="Times New Roman" panose="02020603050405020304" pitchFamily="18" charset="0"/>
              </a:rPr>
              <a:t>lw;Z</a:t>
            </a:r>
            <a:r>
              <a:rPr lang="en-US" sz="3200" b="1" dirty="0">
                <a:latin typeface="Kruti Dev 010" pitchFamily="2" charset="0"/>
                <a:cs typeface="Times New Roman" panose="02020603050405020304" pitchFamily="18" charset="0"/>
              </a:rPr>
              <a:t> dh </a:t>
            </a:r>
            <a:r>
              <a:rPr lang="en-US" sz="3200" b="1" dirty="0" err="1">
                <a:latin typeface="Kruti Dev 010" pitchFamily="2" charset="0"/>
                <a:cs typeface="Times New Roman" panose="02020603050405020304" pitchFamily="18" charset="0"/>
              </a:rPr>
              <a:t>vksj</a:t>
            </a:r>
            <a:r>
              <a:rPr lang="en-US" sz="3200" b="1" dirty="0">
                <a:latin typeface="Kruti Dev 010" pitchFamily="2" charset="0"/>
                <a:cs typeface="Times New Roman" panose="02020603050405020304" pitchFamily="18" charset="0"/>
              </a:rPr>
              <a:t> </a:t>
            </a:r>
            <a:r>
              <a:rPr lang="en-US" sz="3200" b="1" dirty="0" err="1">
                <a:latin typeface="Kruti Dev 010" pitchFamily="2" charset="0"/>
                <a:cs typeface="Times New Roman" panose="02020603050405020304" pitchFamily="18" charset="0"/>
              </a:rPr>
              <a:t>fn</a:t>
            </a:r>
            <a:r>
              <a:rPr lang="en-US" sz="3200" b="1" dirty="0">
                <a:latin typeface="Kruti Dev 010" pitchFamily="2" charset="0"/>
                <a:cs typeface="Times New Roman" panose="02020603050405020304" pitchFamily="18" charset="0"/>
              </a:rPr>
              <a:t>[</a:t>
            </a:r>
            <a:r>
              <a:rPr lang="en-US" sz="3200" b="1" dirty="0" err="1">
                <a:latin typeface="Kruti Dev 010" pitchFamily="2" charset="0"/>
                <a:cs typeface="Times New Roman" panose="02020603050405020304" pitchFamily="18" charset="0"/>
              </a:rPr>
              <a:t>kkbZ</a:t>
            </a:r>
            <a:r>
              <a:rPr lang="en-US" sz="3200" b="1" dirty="0">
                <a:latin typeface="Kruti Dev 010" pitchFamily="2" charset="0"/>
                <a:cs typeface="Times New Roman" panose="02020603050405020304" pitchFamily="18" charset="0"/>
              </a:rPr>
              <a:t> </a:t>
            </a:r>
            <a:r>
              <a:rPr lang="en-US" sz="3200" b="1" dirty="0" err="1">
                <a:latin typeface="Kruti Dev 010" pitchFamily="2" charset="0"/>
                <a:cs typeface="Times New Roman" panose="02020603050405020304" pitchFamily="18" charset="0"/>
              </a:rPr>
              <a:t>iM+rk</a:t>
            </a:r>
            <a:r>
              <a:rPr lang="en-US" sz="3200" b="1" dirty="0">
                <a:latin typeface="Kruti Dev 010" pitchFamily="2" charset="0"/>
                <a:cs typeface="Times New Roman" panose="02020603050405020304" pitchFamily="18" charset="0"/>
              </a:rPr>
              <a:t> </a:t>
            </a:r>
            <a:r>
              <a:rPr lang="en-US" sz="3200" b="1" dirty="0" err="1">
                <a:latin typeface="Kruti Dev 010" pitchFamily="2" charset="0"/>
                <a:cs typeface="Times New Roman" panose="02020603050405020304" pitchFamily="18" charset="0"/>
              </a:rPr>
              <a:t>gSA</a:t>
            </a:r>
            <a:endParaRPr lang="en-IN" sz="3200" b="1" dirty="0">
              <a:latin typeface="Kruti Dev 010" pitchFamily="2"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(b) appears in the opposite direction of the sun/ </a:t>
            </a:r>
            <a:r>
              <a:rPr lang="en-US" sz="3200" b="1" dirty="0" err="1">
                <a:latin typeface="Kruti Dev 010" pitchFamily="2" charset="0"/>
                <a:cs typeface="Times New Roman" panose="02020603050405020304" pitchFamily="18" charset="0"/>
              </a:rPr>
              <a:t>lw;Z</a:t>
            </a:r>
            <a:r>
              <a:rPr lang="en-US" sz="3200" b="1" dirty="0">
                <a:latin typeface="Kruti Dev 010" pitchFamily="2" charset="0"/>
                <a:cs typeface="Times New Roman" panose="02020603050405020304" pitchFamily="18" charset="0"/>
              </a:rPr>
              <a:t> dh </a:t>
            </a:r>
            <a:r>
              <a:rPr lang="en-US" sz="3200" b="1" dirty="0" err="1">
                <a:latin typeface="Kruti Dev 010" pitchFamily="2" charset="0"/>
                <a:cs typeface="Times New Roman" panose="02020603050405020304" pitchFamily="18" charset="0"/>
              </a:rPr>
              <a:t>foijhr</a:t>
            </a:r>
            <a:r>
              <a:rPr lang="en-US" sz="3200" b="1" dirty="0">
                <a:latin typeface="Kruti Dev 010" pitchFamily="2" charset="0"/>
                <a:cs typeface="Times New Roman" panose="02020603050405020304" pitchFamily="18" charset="0"/>
              </a:rPr>
              <a:t> </a:t>
            </a:r>
            <a:r>
              <a:rPr lang="en-US" sz="3200" b="1" dirty="0" err="1">
                <a:latin typeface="Kruti Dev 010" pitchFamily="2" charset="0"/>
                <a:cs typeface="Times New Roman" panose="02020603050405020304" pitchFamily="18" charset="0"/>
              </a:rPr>
              <a:t>fn”kk</a:t>
            </a:r>
            <a:r>
              <a:rPr lang="en-US" sz="3200" b="1" dirty="0">
                <a:latin typeface="Kruti Dev 010" pitchFamily="2" charset="0"/>
                <a:cs typeface="Times New Roman" panose="02020603050405020304" pitchFamily="18" charset="0"/>
              </a:rPr>
              <a:t> </a:t>
            </a:r>
            <a:r>
              <a:rPr lang="en-US" sz="3200" b="1" dirty="0" err="1">
                <a:latin typeface="Kruti Dev 010" pitchFamily="2" charset="0"/>
                <a:cs typeface="Times New Roman" panose="02020603050405020304" pitchFamily="18" charset="0"/>
              </a:rPr>
              <a:t>esa</a:t>
            </a:r>
            <a:r>
              <a:rPr lang="en-US" sz="3200" b="1" dirty="0">
                <a:latin typeface="Kruti Dev 010" pitchFamily="2" charset="0"/>
                <a:cs typeface="Times New Roman" panose="02020603050405020304" pitchFamily="18" charset="0"/>
              </a:rPr>
              <a:t> </a:t>
            </a:r>
            <a:r>
              <a:rPr lang="en-US" sz="3200" b="1" dirty="0" err="1">
                <a:latin typeface="Kruti Dev 010" pitchFamily="2" charset="0"/>
                <a:cs typeface="Times New Roman" panose="02020603050405020304" pitchFamily="18" charset="0"/>
              </a:rPr>
              <a:t>fn</a:t>
            </a:r>
            <a:r>
              <a:rPr lang="en-US" sz="3200" b="1" dirty="0">
                <a:latin typeface="Kruti Dev 010" pitchFamily="2" charset="0"/>
                <a:cs typeface="Times New Roman" panose="02020603050405020304" pitchFamily="18" charset="0"/>
              </a:rPr>
              <a:t>[</a:t>
            </a:r>
            <a:r>
              <a:rPr lang="en-US" sz="3200" b="1" dirty="0" err="1">
                <a:latin typeface="Kruti Dev 010" pitchFamily="2" charset="0"/>
                <a:cs typeface="Times New Roman" panose="02020603050405020304" pitchFamily="18" charset="0"/>
              </a:rPr>
              <a:t>kkbZ</a:t>
            </a:r>
            <a:r>
              <a:rPr lang="en-US" sz="3200" b="1" dirty="0">
                <a:latin typeface="Kruti Dev 010" pitchFamily="2" charset="0"/>
                <a:cs typeface="Times New Roman" panose="02020603050405020304" pitchFamily="18" charset="0"/>
              </a:rPr>
              <a:t> </a:t>
            </a:r>
            <a:r>
              <a:rPr lang="en-US" sz="3200" b="1" dirty="0" err="1">
                <a:latin typeface="Kruti Dev 010" pitchFamily="2" charset="0"/>
                <a:cs typeface="Times New Roman" panose="02020603050405020304" pitchFamily="18" charset="0"/>
              </a:rPr>
              <a:t>iM+rk</a:t>
            </a:r>
            <a:r>
              <a:rPr lang="en-US" sz="3200" b="1" dirty="0">
                <a:latin typeface="Kruti Dev 010" pitchFamily="2" charset="0"/>
                <a:cs typeface="Times New Roman" panose="02020603050405020304" pitchFamily="18" charset="0"/>
              </a:rPr>
              <a:t> </a:t>
            </a:r>
            <a:r>
              <a:rPr lang="en-US" sz="3200" b="1" dirty="0" err="1">
                <a:latin typeface="Kruti Dev 010" pitchFamily="2" charset="0"/>
                <a:cs typeface="Times New Roman" panose="02020603050405020304" pitchFamily="18" charset="0"/>
              </a:rPr>
              <a:t>gSA</a:t>
            </a:r>
            <a:endParaRPr lang="en-IN" sz="3200" b="1" dirty="0">
              <a:latin typeface="Kruti Dev 010" pitchFamily="2"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(c) is visible in any direction not based / </a:t>
            </a:r>
            <a:r>
              <a:rPr lang="en-IN" sz="3200" b="1" dirty="0" err="1">
                <a:latin typeface="Kruti Dev 010" pitchFamily="2" charset="0"/>
                <a:cs typeface="Times New Roman" panose="02020603050405020304" pitchFamily="18" charset="0"/>
              </a:rPr>
              <a:t>lw;Z</a:t>
            </a:r>
            <a:r>
              <a:rPr lang="en-IN" sz="3200" b="1" dirty="0">
                <a:latin typeface="Kruti Dev 010" pitchFamily="2" charset="0"/>
                <a:cs typeface="Times New Roman" panose="02020603050405020304" pitchFamily="18" charset="0"/>
              </a:rPr>
              <a:t> dh </a:t>
            </a:r>
            <a:r>
              <a:rPr lang="en-IN" sz="3200" b="1" dirty="0" err="1">
                <a:latin typeface="Kruti Dev 010" pitchFamily="2" charset="0"/>
                <a:cs typeface="Times New Roman" panose="02020603050405020304" pitchFamily="18" charset="0"/>
              </a:rPr>
              <a:t>fLFkfr</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ij</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vk</a:t>
            </a:r>
            <a:r>
              <a:rPr lang="en-IN" sz="3200" b="1" dirty="0">
                <a:latin typeface="Kruti Dev 010" pitchFamily="2" charset="0"/>
                <a:cs typeface="Times New Roman" panose="02020603050405020304" pitchFamily="18" charset="0"/>
              </a:rPr>
              <a:t>/</a:t>
            </a:r>
            <a:r>
              <a:rPr lang="en-IN" sz="3200" b="1" dirty="0" err="1">
                <a:latin typeface="Kruti Dev 010" pitchFamily="2" charset="0"/>
                <a:cs typeface="Times New Roman" panose="02020603050405020304" pitchFamily="18" charset="0"/>
              </a:rPr>
              <a:t>kkkfjr</a:t>
            </a:r>
            <a:r>
              <a:rPr lang="en-IN" sz="3200" b="1" dirty="0">
                <a:latin typeface="Kruti Dev 010" pitchFamily="2" charset="0"/>
                <a:cs typeface="Times New Roman" panose="02020603050405020304" pitchFamily="18" charset="0"/>
              </a:rPr>
              <a:t> u </a:t>
            </a:r>
            <a:r>
              <a:rPr lang="en-IN" sz="3200" b="1" dirty="0" err="1">
                <a:latin typeface="Kruti Dev 010" pitchFamily="2" charset="0"/>
                <a:cs typeface="Times New Roman" panose="02020603050405020304" pitchFamily="18" charset="0"/>
              </a:rPr>
              <a:t>gksdj</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fdl</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Hkh</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fn”kk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esa</a:t>
            </a:r>
            <a:r>
              <a:rPr lang="en-IN" sz="3200" b="1" dirty="0">
                <a:latin typeface="Kruti Dev 010" pitchFamily="2" charset="0"/>
                <a:cs typeface="Times New Roman" panose="02020603050405020304" pitchFamily="18" charset="0"/>
              </a:rPr>
              <a:t> </a:t>
            </a:r>
            <a:r>
              <a:rPr lang="en-US" sz="3200" b="1" dirty="0" err="1">
                <a:latin typeface="Kruti Dev 010" pitchFamily="2" charset="0"/>
                <a:cs typeface="Times New Roman" panose="02020603050405020304" pitchFamily="18" charset="0"/>
              </a:rPr>
              <a:t>fn</a:t>
            </a:r>
            <a:r>
              <a:rPr lang="en-US" sz="3200" b="1" dirty="0">
                <a:latin typeface="Kruti Dev 010" pitchFamily="2" charset="0"/>
                <a:cs typeface="Times New Roman" panose="02020603050405020304" pitchFamily="18" charset="0"/>
              </a:rPr>
              <a:t>[</a:t>
            </a:r>
            <a:r>
              <a:rPr lang="en-US" sz="3200" b="1" dirty="0" err="1">
                <a:latin typeface="Kruti Dev 010" pitchFamily="2" charset="0"/>
                <a:cs typeface="Times New Roman" panose="02020603050405020304" pitchFamily="18" charset="0"/>
              </a:rPr>
              <a:t>kkbZ</a:t>
            </a:r>
            <a:r>
              <a:rPr lang="en-US" sz="3200" b="1" dirty="0">
                <a:latin typeface="Kruti Dev 010" pitchFamily="2" charset="0"/>
                <a:cs typeface="Times New Roman" panose="02020603050405020304" pitchFamily="18" charset="0"/>
              </a:rPr>
              <a:t> </a:t>
            </a:r>
            <a:r>
              <a:rPr lang="en-US" sz="3200" b="1" dirty="0" err="1">
                <a:latin typeface="Kruti Dev 010" pitchFamily="2" charset="0"/>
                <a:cs typeface="Times New Roman" panose="02020603050405020304" pitchFamily="18" charset="0"/>
              </a:rPr>
              <a:t>iM+rk</a:t>
            </a:r>
            <a:r>
              <a:rPr lang="en-US" sz="3200" b="1" dirty="0">
                <a:latin typeface="Kruti Dev 010" pitchFamily="2" charset="0"/>
                <a:cs typeface="Times New Roman" panose="02020603050405020304" pitchFamily="18" charset="0"/>
              </a:rPr>
              <a:t> </a:t>
            </a:r>
            <a:r>
              <a:rPr lang="en-US" sz="3200" b="1" dirty="0" err="1">
                <a:latin typeface="Kruti Dev 010" pitchFamily="2" charset="0"/>
                <a:cs typeface="Times New Roman" panose="02020603050405020304" pitchFamily="18" charset="0"/>
              </a:rPr>
              <a:t>gSA</a:t>
            </a:r>
            <a:endParaRPr lang="en-IN" sz="3200" b="1" dirty="0">
              <a:latin typeface="Times New Roman" panose="02020603050405020304" pitchFamily="18"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(d) visible even when there is no sun /</a:t>
            </a:r>
            <a:r>
              <a:rPr lang="en-US" sz="3200" b="1" dirty="0" err="1">
                <a:latin typeface="Kruti Dev 010" pitchFamily="2" charset="0"/>
                <a:cs typeface="Times New Roman" panose="02020603050405020304" pitchFamily="18" charset="0"/>
              </a:rPr>
              <a:t>lw;Z</a:t>
            </a:r>
            <a:r>
              <a:rPr lang="en-US" sz="3200" b="1" dirty="0">
                <a:latin typeface="Kruti Dev 010" pitchFamily="2" charset="0"/>
                <a:cs typeface="Times New Roman" panose="02020603050405020304" pitchFamily="18" charset="0"/>
              </a:rPr>
              <a:t> u </a:t>
            </a:r>
            <a:r>
              <a:rPr lang="en-US" sz="3200" b="1" dirty="0" err="1">
                <a:latin typeface="Kruti Dev 010" pitchFamily="2" charset="0"/>
                <a:cs typeface="Times New Roman" panose="02020603050405020304" pitchFamily="18" charset="0"/>
              </a:rPr>
              <a:t>Hkh</a:t>
            </a:r>
            <a:r>
              <a:rPr lang="en-US" sz="3200" b="1" dirty="0">
                <a:latin typeface="Kruti Dev 010" pitchFamily="2" charset="0"/>
                <a:cs typeface="Times New Roman" panose="02020603050405020304" pitchFamily="18" charset="0"/>
              </a:rPr>
              <a:t> </a:t>
            </a:r>
            <a:r>
              <a:rPr lang="en-US" sz="3200" b="1" dirty="0" err="1">
                <a:latin typeface="Kruti Dev 010" pitchFamily="2" charset="0"/>
                <a:cs typeface="Times New Roman" panose="02020603050405020304" pitchFamily="18" charset="0"/>
              </a:rPr>
              <a:t>gks</a:t>
            </a:r>
            <a:r>
              <a:rPr lang="en-US" sz="3200" b="1" dirty="0">
                <a:latin typeface="Kruti Dev 010" pitchFamily="2" charset="0"/>
                <a:cs typeface="Times New Roman" panose="02020603050405020304" pitchFamily="18" charset="0"/>
              </a:rPr>
              <a:t> </a:t>
            </a:r>
            <a:r>
              <a:rPr lang="en-US" sz="3200" b="1" dirty="0" err="1">
                <a:latin typeface="Kruti Dev 010" pitchFamily="2" charset="0"/>
                <a:cs typeface="Times New Roman" panose="02020603050405020304" pitchFamily="18" charset="0"/>
              </a:rPr>
              <a:t>rc</a:t>
            </a:r>
            <a:r>
              <a:rPr lang="en-US" sz="3200" b="1" dirty="0">
                <a:latin typeface="Kruti Dev 010" pitchFamily="2" charset="0"/>
                <a:cs typeface="Times New Roman" panose="02020603050405020304" pitchFamily="18" charset="0"/>
              </a:rPr>
              <a:t> </a:t>
            </a:r>
            <a:r>
              <a:rPr lang="en-US" sz="3200" b="1" dirty="0" err="1">
                <a:latin typeface="Kruti Dev 010" pitchFamily="2" charset="0"/>
                <a:cs typeface="Times New Roman" panose="02020603050405020304" pitchFamily="18" charset="0"/>
              </a:rPr>
              <a:t>Hkh</a:t>
            </a:r>
            <a:r>
              <a:rPr lang="en-US" sz="3200" b="1" dirty="0">
                <a:latin typeface="Kruti Dev 010" pitchFamily="2" charset="0"/>
                <a:cs typeface="Times New Roman" panose="02020603050405020304" pitchFamily="18" charset="0"/>
              </a:rPr>
              <a:t> </a:t>
            </a:r>
            <a:r>
              <a:rPr lang="en-US" sz="3200" b="1" dirty="0" err="1">
                <a:latin typeface="Kruti Dev 010" pitchFamily="2" charset="0"/>
                <a:cs typeface="Times New Roman" panose="02020603050405020304" pitchFamily="18" charset="0"/>
              </a:rPr>
              <a:t>fn</a:t>
            </a:r>
            <a:r>
              <a:rPr lang="en-US" sz="3200" b="1" dirty="0">
                <a:latin typeface="Kruti Dev 010" pitchFamily="2" charset="0"/>
                <a:cs typeface="Times New Roman" panose="02020603050405020304" pitchFamily="18" charset="0"/>
              </a:rPr>
              <a:t>[</a:t>
            </a:r>
            <a:r>
              <a:rPr lang="en-US" sz="3200" b="1" dirty="0" err="1">
                <a:latin typeface="Kruti Dev 010" pitchFamily="2" charset="0"/>
                <a:cs typeface="Times New Roman" panose="02020603050405020304" pitchFamily="18" charset="0"/>
              </a:rPr>
              <a:t>kkbZ</a:t>
            </a:r>
            <a:r>
              <a:rPr lang="en-US" sz="3200" b="1" dirty="0">
                <a:latin typeface="Kruti Dev 010" pitchFamily="2" charset="0"/>
                <a:cs typeface="Times New Roman" panose="02020603050405020304" pitchFamily="18" charset="0"/>
              </a:rPr>
              <a:t> </a:t>
            </a:r>
            <a:r>
              <a:rPr lang="en-US" sz="3200" b="1" dirty="0" err="1">
                <a:latin typeface="Kruti Dev 010" pitchFamily="2" charset="0"/>
                <a:cs typeface="Times New Roman" panose="02020603050405020304" pitchFamily="18" charset="0"/>
              </a:rPr>
              <a:t>iM+rk</a:t>
            </a:r>
            <a:r>
              <a:rPr lang="en-US" sz="3200" b="1" dirty="0">
                <a:latin typeface="Kruti Dev 010" pitchFamily="2" charset="0"/>
                <a:cs typeface="Times New Roman" panose="02020603050405020304" pitchFamily="18" charset="0"/>
              </a:rPr>
              <a:t> </a:t>
            </a:r>
            <a:r>
              <a:rPr lang="en-US" sz="3200" b="1" dirty="0" err="1">
                <a:latin typeface="Kruti Dev 010" pitchFamily="2" charset="0"/>
                <a:cs typeface="Times New Roman" panose="02020603050405020304" pitchFamily="18" charset="0"/>
              </a:rPr>
              <a:t>gSA</a:t>
            </a:r>
            <a:endParaRPr lang="en-IN" sz="3200"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1016104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B29BF30-E429-901B-5B9F-0F1D94D319F9}"/>
              </a:ext>
            </a:extLst>
          </p:cNvPr>
          <p:cNvSpPr txBox="1"/>
          <p:nvPr/>
        </p:nvSpPr>
        <p:spPr>
          <a:xfrm>
            <a:off x="2054882" y="1096914"/>
            <a:ext cx="10334846" cy="5293757"/>
          </a:xfrm>
          <a:prstGeom prst="rect">
            <a:avLst/>
          </a:prstGeom>
          <a:noFill/>
        </p:spPr>
        <p:txBody>
          <a:bodyPr wrap="square">
            <a:spAutoFit/>
          </a:bodyPr>
          <a:lstStyle/>
          <a:p>
            <a:pPr algn="just"/>
            <a:r>
              <a:rPr lang="en-US" sz="2600" b="1" dirty="0">
                <a:solidFill>
                  <a:srgbClr val="FFFF00"/>
                </a:solidFill>
                <a:latin typeface="Bookman Old Style" panose="02050604050505020204" pitchFamily="18" charset="0"/>
              </a:rPr>
              <a:t>Find the dimension of '</a:t>
            </a:r>
            <a:r>
              <a:rPr lang="el-GR" sz="2600" b="1" i="0" u="none" strike="noStrike" baseline="0" dirty="0">
                <a:solidFill>
                  <a:srgbClr val="FFFF00"/>
                </a:solidFill>
                <a:latin typeface="Bookman Old Style" panose="02050604050505020204" pitchFamily="18" charset="0"/>
              </a:rPr>
              <a:t>η</a:t>
            </a:r>
            <a:r>
              <a:rPr lang="en-US" sz="2600" b="1" i="0" u="none" strike="noStrike" baseline="0" dirty="0">
                <a:solidFill>
                  <a:srgbClr val="FFFF00"/>
                </a:solidFill>
                <a:latin typeface="Bookman Old Style" panose="02050604050505020204" pitchFamily="18" charset="0"/>
              </a:rPr>
              <a:t>' in the </a:t>
            </a:r>
            <a:r>
              <a:rPr lang="en-US" sz="2600" b="1" i="0" u="none" strike="noStrike" baseline="0" dirty="0" err="1">
                <a:solidFill>
                  <a:srgbClr val="FFFF00"/>
                </a:solidFill>
                <a:latin typeface="Bookman Old Style" panose="02050604050505020204" pitchFamily="18" charset="0"/>
              </a:rPr>
              <a:t>Stoke's</a:t>
            </a:r>
            <a:r>
              <a:rPr lang="en-US" sz="2600" b="1" i="0" u="none" strike="noStrike" baseline="0" dirty="0">
                <a:solidFill>
                  <a:srgbClr val="FFFF00"/>
                </a:solidFill>
                <a:latin typeface="Bookman Old Style" panose="02050604050505020204" pitchFamily="18" charset="0"/>
              </a:rPr>
              <a:t> Law formula ?</a:t>
            </a:r>
          </a:p>
          <a:p>
            <a:pPr algn="just"/>
            <a:r>
              <a:rPr lang="fr-FR" sz="2600" b="1" i="0" u="none" strike="noStrike" baseline="0" dirty="0">
                <a:solidFill>
                  <a:srgbClr val="FFFF00"/>
                </a:solidFill>
                <a:latin typeface="Bookman Old Style" panose="02050604050505020204" pitchFamily="18" charset="0"/>
              </a:rPr>
              <a:t>(a)	[M</a:t>
            </a:r>
            <a:r>
              <a:rPr lang="fr-FR" sz="2600" b="1" i="0" u="none" strike="noStrike" baseline="30000" dirty="0">
                <a:solidFill>
                  <a:srgbClr val="FFFF00"/>
                </a:solidFill>
                <a:latin typeface="Bookman Old Style" panose="02050604050505020204" pitchFamily="18" charset="0"/>
              </a:rPr>
              <a:t>0</a:t>
            </a:r>
            <a:r>
              <a:rPr lang="fr-FR" sz="2600" b="1" i="0" u="none" strike="noStrike" baseline="0" dirty="0">
                <a:solidFill>
                  <a:srgbClr val="FFFF00"/>
                </a:solidFill>
                <a:latin typeface="Bookman Old Style" panose="02050604050505020204" pitchFamily="18" charset="0"/>
              </a:rPr>
              <a:t>LT</a:t>
            </a:r>
            <a:r>
              <a:rPr lang="fr-FR" sz="2600" b="1" i="0" u="none" strike="noStrike" baseline="30000" dirty="0">
                <a:solidFill>
                  <a:srgbClr val="FFFF00"/>
                </a:solidFill>
                <a:latin typeface="Bookman Old Style" panose="02050604050505020204" pitchFamily="18" charset="0"/>
              </a:rPr>
              <a:t>–2</a:t>
            </a:r>
            <a:r>
              <a:rPr lang="fr-FR" sz="2600" b="1" i="0" u="none" strike="noStrike" baseline="0" dirty="0">
                <a:solidFill>
                  <a:srgbClr val="FFFF00"/>
                </a:solidFill>
                <a:latin typeface="Bookman Old Style" panose="02050604050505020204" pitchFamily="18" charset="0"/>
              </a:rPr>
              <a:t>]	</a:t>
            </a:r>
          </a:p>
          <a:p>
            <a:pPr algn="just"/>
            <a:r>
              <a:rPr lang="fr-FR" sz="2600" b="1" i="0" u="none" strike="noStrike" baseline="0" dirty="0">
                <a:solidFill>
                  <a:srgbClr val="FFFF00"/>
                </a:solidFill>
                <a:latin typeface="Bookman Old Style" panose="02050604050505020204" pitchFamily="18" charset="0"/>
              </a:rPr>
              <a:t>(b) [ML</a:t>
            </a:r>
            <a:r>
              <a:rPr lang="fr-FR" sz="2600" b="1" i="0" u="none" strike="noStrike" baseline="30000" dirty="0">
                <a:solidFill>
                  <a:srgbClr val="FFFF00"/>
                </a:solidFill>
                <a:latin typeface="Bookman Old Style" panose="02050604050505020204" pitchFamily="18" charset="0"/>
              </a:rPr>
              <a:t>–1</a:t>
            </a:r>
            <a:r>
              <a:rPr lang="fr-FR" sz="2600" b="1" i="0" u="none" strike="noStrike" baseline="0" dirty="0">
                <a:solidFill>
                  <a:srgbClr val="FFFF00"/>
                </a:solidFill>
                <a:latin typeface="Bookman Old Style" panose="02050604050505020204" pitchFamily="18" charset="0"/>
              </a:rPr>
              <a:t>T</a:t>
            </a:r>
            <a:r>
              <a:rPr lang="fr-FR" sz="2600" b="1" i="0" u="none" strike="noStrike" baseline="30000" dirty="0">
                <a:solidFill>
                  <a:srgbClr val="FFFF00"/>
                </a:solidFill>
                <a:latin typeface="Bookman Old Style" panose="02050604050505020204" pitchFamily="18" charset="0"/>
              </a:rPr>
              <a:t>–2</a:t>
            </a:r>
            <a:r>
              <a:rPr lang="fr-FR" sz="2600" b="1" i="0" u="none" strike="noStrike" baseline="0" dirty="0">
                <a:solidFill>
                  <a:srgbClr val="FFFF00"/>
                </a:solidFill>
                <a:latin typeface="Bookman Old Style" panose="02050604050505020204" pitchFamily="18" charset="0"/>
              </a:rPr>
              <a:t>]</a:t>
            </a:r>
          </a:p>
          <a:p>
            <a:pPr marL="514350" indent="-514350" algn="just">
              <a:buAutoNum type="alphaLcParenBoth" startAt="3"/>
            </a:pPr>
            <a:r>
              <a:rPr lang="en-US" sz="2600" b="1" i="0" u="none" strike="noStrike" baseline="0" dirty="0">
                <a:solidFill>
                  <a:srgbClr val="FFFF00"/>
                </a:solidFill>
                <a:latin typeface="Bookman Old Style" panose="02050604050505020204" pitchFamily="18" charset="0"/>
              </a:rPr>
              <a:t>[ML</a:t>
            </a:r>
            <a:r>
              <a:rPr lang="en-US" sz="2600" b="1" i="0" u="none" strike="noStrike" baseline="30000" dirty="0">
                <a:solidFill>
                  <a:srgbClr val="FFFF00"/>
                </a:solidFill>
                <a:latin typeface="Bookman Old Style" panose="02050604050505020204" pitchFamily="18" charset="0"/>
              </a:rPr>
              <a:t>–1</a:t>
            </a:r>
            <a:r>
              <a:rPr lang="en-US" sz="2600" b="1" i="0" u="none" strike="noStrike" baseline="0" dirty="0">
                <a:solidFill>
                  <a:srgbClr val="FFFF00"/>
                </a:solidFill>
                <a:latin typeface="Bookman Old Style" panose="02050604050505020204" pitchFamily="18" charset="0"/>
              </a:rPr>
              <a:t>T</a:t>
            </a:r>
            <a:r>
              <a:rPr lang="en-US" sz="2600" b="1" i="0" u="none" strike="noStrike" baseline="30000" dirty="0">
                <a:solidFill>
                  <a:srgbClr val="FFFF00"/>
                </a:solidFill>
                <a:latin typeface="Bookman Old Style" panose="02050604050505020204" pitchFamily="18" charset="0"/>
              </a:rPr>
              <a:t>–1</a:t>
            </a:r>
            <a:r>
              <a:rPr lang="en-US" sz="2600" b="1" i="0" u="none" strike="noStrike" baseline="0" dirty="0">
                <a:solidFill>
                  <a:srgbClr val="FFFF00"/>
                </a:solidFill>
                <a:latin typeface="Bookman Old Style" panose="02050604050505020204" pitchFamily="18" charset="0"/>
              </a:rPr>
              <a:t>]	</a:t>
            </a:r>
          </a:p>
          <a:p>
            <a:pPr algn="just"/>
            <a:r>
              <a:rPr lang="en-US" sz="2600" b="1" i="0" u="none" strike="noStrike" baseline="0" dirty="0">
                <a:solidFill>
                  <a:srgbClr val="FFFF00"/>
                </a:solidFill>
                <a:latin typeface="Bookman Old Style" panose="02050604050505020204" pitchFamily="18" charset="0"/>
              </a:rPr>
              <a:t>(d) [M</a:t>
            </a:r>
            <a:r>
              <a:rPr lang="en-US" sz="2600" b="1" i="0" u="none" strike="noStrike" baseline="30000" dirty="0">
                <a:solidFill>
                  <a:srgbClr val="FFFF00"/>
                </a:solidFill>
                <a:latin typeface="Bookman Old Style" panose="02050604050505020204" pitchFamily="18" charset="0"/>
              </a:rPr>
              <a:t>1</a:t>
            </a:r>
            <a:r>
              <a:rPr lang="en-US" sz="2600" b="1" i="0" u="none" strike="noStrike" baseline="0" dirty="0">
                <a:solidFill>
                  <a:srgbClr val="FFFF00"/>
                </a:solidFill>
                <a:latin typeface="Bookman Old Style" panose="02050604050505020204" pitchFamily="18" charset="0"/>
              </a:rPr>
              <a:t>LT</a:t>
            </a:r>
            <a:r>
              <a:rPr lang="en-US" sz="2600" b="1" i="0" u="none" strike="noStrike" baseline="30000" dirty="0">
                <a:solidFill>
                  <a:srgbClr val="FFFF00"/>
                </a:solidFill>
                <a:latin typeface="Bookman Old Style" panose="02050604050505020204" pitchFamily="18" charset="0"/>
              </a:rPr>
              <a:t>–2</a:t>
            </a:r>
            <a:r>
              <a:rPr lang="en-US" sz="2600" b="1" i="0" u="none" strike="noStrike" baseline="0" dirty="0">
                <a:solidFill>
                  <a:srgbClr val="FFFF00"/>
                </a:solidFill>
                <a:latin typeface="Bookman Old Style" panose="02050604050505020204" pitchFamily="18" charset="0"/>
              </a:rPr>
              <a:t>]</a:t>
            </a:r>
          </a:p>
          <a:p>
            <a:pPr algn="just"/>
            <a:endParaRPr lang="en-US" sz="2600" b="1" i="0" u="none" strike="noStrike" baseline="0" dirty="0">
              <a:solidFill>
                <a:srgbClr val="FFFF00"/>
              </a:solidFill>
              <a:latin typeface="Bookman Old Style" panose="02050604050505020204" pitchFamily="18" charset="0"/>
            </a:endParaRPr>
          </a:p>
          <a:p>
            <a:pPr algn="just"/>
            <a:r>
              <a:rPr lang="hi-IN" sz="2600" b="1" dirty="0">
                <a:latin typeface="Bookman Old Style" panose="02050604050505020204" pitchFamily="18" charset="0"/>
              </a:rPr>
              <a:t>स्टोक के नियम सूत्र में '</a:t>
            </a:r>
            <a:r>
              <a:rPr lang="el-GR" sz="2600" b="1" i="0" u="none" strike="noStrike" baseline="0" dirty="0">
                <a:latin typeface="Bookman Old Style" panose="02050604050505020204" pitchFamily="18" charset="0"/>
              </a:rPr>
              <a:t> η </a:t>
            </a:r>
            <a:r>
              <a:rPr lang="en-US" sz="2600" b="1" dirty="0">
                <a:latin typeface="Bookman Old Style" panose="02050604050505020204" pitchFamily="18" charset="0"/>
              </a:rPr>
              <a:t>' </a:t>
            </a:r>
            <a:r>
              <a:rPr lang="hi-IN" sz="2600" b="1" dirty="0">
                <a:latin typeface="Bookman Old Style" panose="02050604050505020204" pitchFamily="18" charset="0"/>
              </a:rPr>
              <a:t>का आयाम ज्ञात कीजिये।
</a:t>
            </a:r>
            <a:r>
              <a:rPr lang="fr-FR" sz="2600" b="1" i="0" u="none" strike="noStrike" baseline="0" dirty="0">
                <a:latin typeface="Bookman Old Style" panose="02050604050505020204" pitchFamily="18" charset="0"/>
              </a:rPr>
              <a:t>(a)	[M</a:t>
            </a:r>
            <a:r>
              <a:rPr lang="fr-FR" sz="2600" b="1" i="0" u="none" strike="noStrike" baseline="30000" dirty="0">
                <a:latin typeface="Bookman Old Style" panose="02050604050505020204" pitchFamily="18" charset="0"/>
              </a:rPr>
              <a:t>0</a:t>
            </a:r>
            <a:r>
              <a:rPr lang="fr-FR" sz="2600" b="1" i="0" u="none" strike="noStrike" baseline="0" dirty="0">
                <a:latin typeface="Bookman Old Style" panose="02050604050505020204" pitchFamily="18" charset="0"/>
              </a:rPr>
              <a:t>LT</a:t>
            </a:r>
            <a:r>
              <a:rPr lang="fr-FR" sz="2600" b="1" i="0" u="none" strike="noStrike" baseline="30000" dirty="0">
                <a:latin typeface="Bookman Old Style" panose="02050604050505020204" pitchFamily="18" charset="0"/>
              </a:rPr>
              <a:t>–2</a:t>
            </a:r>
            <a:r>
              <a:rPr lang="fr-FR" sz="2600" b="1" i="0" u="none" strike="noStrike" baseline="0" dirty="0">
                <a:latin typeface="Bookman Old Style" panose="02050604050505020204" pitchFamily="18" charset="0"/>
              </a:rPr>
              <a:t>]	</a:t>
            </a:r>
          </a:p>
          <a:p>
            <a:pPr algn="just"/>
            <a:r>
              <a:rPr lang="fr-FR" sz="2600" b="1" i="0" u="none" strike="noStrike" baseline="0" dirty="0">
                <a:latin typeface="Bookman Old Style" panose="02050604050505020204" pitchFamily="18" charset="0"/>
              </a:rPr>
              <a:t>(b) [ML</a:t>
            </a:r>
            <a:r>
              <a:rPr lang="fr-FR" sz="2600" b="1" i="0" u="none" strike="noStrike" baseline="30000" dirty="0">
                <a:latin typeface="Bookman Old Style" panose="02050604050505020204" pitchFamily="18" charset="0"/>
              </a:rPr>
              <a:t>–1</a:t>
            </a:r>
            <a:r>
              <a:rPr lang="fr-FR" sz="2600" b="1" i="0" u="none" strike="noStrike" baseline="0" dirty="0">
                <a:latin typeface="Bookman Old Style" panose="02050604050505020204" pitchFamily="18" charset="0"/>
              </a:rPr>
              <a:t>T</a:t>
            </a:r>
            <a:r>
              <a:rPr lang="fr-FR" sz="2600" b="1" i="0" u="none" strike="noStrike" baseline="30000" dirty="0">
                <a:latin typeface="Bookman Old Style" panose="02050604050505020204" pitchFamily="18" charset="0"/>
              </a:rPr>
              <a:t>–2</a:t>
            </a:r>
            <a:r>
              <a:rPr lang="fr-FR" sz="2600" b="1" i="0" u="none" strike="noStrike" baseline="0" dirty="0">
                <a:latin typeface="Bookman Old Style" panose="02050604050505020204" pitchFamily="18" charset="0"/>
              </a:rPr>
              <a:t>]</a:t>
            </a:r>
          </a:p>
          <a:p>
            <a:pPr marL="514350" indent="-514350" algn="just">
              <a:buAutoNum type="alphaLcParenBoth" startAt="3"/>
            </a:pPr>
            <a:r>
              <a:rPr lang="en-US" sz="2600" b="1" i="0" u="none" strike="noStrike" baseline="0" dirty="0">
                <a:latin typeface="Bookman Old Style" panose="02050604050505020204" pitchFamily="18" charset="0"/>
              </a:rPr>
              <a:t>[ML</a:t>
            </a:r>
            <a:r>
              <a:rPr lang="en-US" sz="2600" b="1" i="0" u="none" strike="noStrike" baseline="30000" dirty="0">
                <a:latin typeface="Bookman Old Style" panose="02050604050505020204" pitchFamily="18" charset="0"/>
              </a:rPr>
              <a:t>–1</a:t>
            </a:r>
            <a:r>
              <a:rPr lang="en-US" sz="2600" b="1" i="0" u="none" strike="noStrike" baseline="0" dirty="0">
                <a:latin typeface="Bookman Old Style" panose="02050604050505020204" pitchFamily="18" charset="0"/>
              </a:rPr>
              <a:t>T</a:t>
            </a:r>
            <a:r>
              <a:rPr lang="en-US" sz="2600" b="1" i="0" u="none" strike="noStrike" baseline="30000" dirty="0">
                <a:latin typeface="Bookman Old Style" panose="02050604050505020204" pitchFamily="18" charset="0"/>
              </a:rPr>
              <a:t>–1</a:t>
            </a:r>
            <a:r>
              <a:rPr lang="en-US" sz="2600" b="1" i="0" u="none" strike="noStrike" baseline="0" dirty="0">
                <a:latin typeface="Bookman Old Style" panose="02050604050505020204" pitchFamily="18" charset="0"/>
              </a:rPr>
              <a:t>]	</a:t>
            </a:r>
          </a:p>
          <a:p>
            <a:pPr algn="just"/>
            <a:r>
              <a:rPr lang="en-US" sz="2600" b="1" i="0" u="none" strike="noStrike" baseline="0" dirty="0">
                <a:latin typeface="Bookman Old Style" panose="02050604050505020204" pitchFamily="18" charset="0"/>
              </a:rPr>
              <a:t>(d) [M</a:t>
            </a:r>
            <a:r>
              <a:rPr lang="en-US" sz="2600" b="1" i="0" u="none" strike="noStrike" baseline="30000" dirty="0">
                <a:latin typeface="Bookman Old Style" panose="02050604050505020204" pitchFamily="18" charset="0"/>
              </a:rPr>
              <a:t>1</a:t>
            </a:r>
            <a:r>
              <a:rPr lang="en-US" sz="2600" b="1" i="0" u="none" strike="noStrike" baseline="0" dirty="0">
                <a:latin typeface="Bookman Old Style" panose="02050604050505020204" pitchFamily="18" charset="0"/>
              </a:rPr>
              <a:t>LT</a:t>
            </a:r>
            <a:r>
              <a:rPr lang="en-US" sz="2600" b="1" i="0" u="none" strike="noStrike" baseline="30000" dirty="0">
                <a:latin typeface="Bookman Old Style" panose="02050604050505020204" pitchFamily="18" charset="0"/>
              </a:rPr>
              <a:t>–2</a:t>
            </a:r>
            <a:r>
              <a:rPr lang="en-US" sz="2600" b="1" i="0" u="none" strike="noStrike" baseline="0" dirty="0">
                <a:latin typeface="Bookman Old Style" panose="02050604050505020204" pitchFamily="18" charset="0"/>
              </a:rPr>
              <a:t>]</a:t>
            </a:r>
          </a:p>
          <a:p>
            <a:pPr algn="just"/>
            <a:r>
              <a:rPr lang="en-US" sz="2600" b="1" dirty="0">
                <a:solidFill>
                  <a:srgbClr val="FFFF00"/>
                </a:solidFill>
                <a:latin typeface="Bookman Old Style" panose="02050604050505020204" pitchFamily="18" charset="0"/>
              </a:rPr>
              <a:t>
</a:t>
            </a:r>
          </a:p>
        </p:txBody>
      </p:sp>
    </p:spTree>
    <p:extLst>
      <p:ext uri="{BB962C8B-B14F-4D97-AF65-F5344CB8AC3E}">
        <p14:creationId xmlns:p14="http://schemas.microsoft.com/office/powerpoint/2010/main" val="23644622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B805E1-1562-59BC-EB4A-A59EC67D8758}"/>
              </a:ext>
            </a:extLst>
          </p:cNvPr>
          <p:cNvSpPr txBox="1"/>
          <p:nvPr/>
        </p:nvSpPr>
        <p:spPr>
          <a:xfrm>
            <a:off x="224590" y="702398"/>
            <a:ext cx="10732168" cy="6001643"/>
          </a:xfrm>
          <a:prstGeom prst="rect">
            <a:avLst/>
          </a:prstGeom>
          <a:noFill/>
        </p:spPr>
        <p:txBody>
          <a:bodyPr wrap="square">
            <a:spAutoFit/>
          </a:bodyPr>
          <a:lstStyle/>
          <a:p>
            <a:r>
              <a:rPr lang="en-US" sz="3200" b="1" dirty="0" err="1">
                <a:solidFill>
                  <a:srgbClr val="FFFF00"/>
                </a:solidFill>
                <a:latin typeface="Kruti Dev 010" pitchFamily="2" charset="0"/>
                <a:cs typeface="Times New Roman" panose="02020603050405020304" pitchFamily="18" charset="0"/>
              </a:rPr>
              <a:t>dk¡p</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fizTe</a:t>
            </a:r>
            <a:r>
              <a:rPr lang="en-US" sz="3200" b="1" dirty="0">
                <a:solidFill>
                  <a:srgbClr val="FFFF00"/>
                </a:solidFill>
                <a:latin typeface="Kruti Dev 010" pitchFamily="2" charset="0"/>
                <a:cs typeface="Times New Roman" panose="02020603050405020304" pitchFamily="18" charset="0"/>
              </a:rPr>
              <a:t> ls </a:t>
            </a:r>
            <a:r>
              <a:rPr lang="en-US" sz="3200" b="1" dirty="0" err="1">
                <a:solidFill>
                  <a:srgbClr val="FFFF00"/>
                </a:solidFill>
                <a:latin typeface="Kruti Dev 010" pitchFamily="2" charset="0"/>
                <a:cs typeface="Times New Roman" panose="02020603050405020304" pitchFamily="18" charset="0"/>
              </a:rPr>
              <a:t>gksdj</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osr</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izdk”k</a:t>
            </a:r>
            <a:r>
              <a:rPr lang="en-US" sz="3200" b="1" dirty="0">
                <a:solidFill>
                  <a:srgbClr val="FFFF00"/>
                </a:solidFill>
                <a:latin typeface="Kruti Dev 010" pitchFamily="2" charset="0"/>
                <a:cs typeface="Times New Roman" panose="02020603050405020304" pitchFamily="18" charset="0"/>
              </a:rPr>
              <a:t> ds </a:t>
            </a:r>
            <a:r>
              <a:rPr lang="en-US" sz="3200" b="1" dirty="0" err="1">
                <a:solidFill>
                  <a:srgbClr val="FFFF00"/>
                </a:solidFill>
                <a:latin typeface="Kruti Dev 010" pitchFamily="2" charset="0"/>
                <a:cs typeface="Times New Roman" panose="02020603050405020304" pitchFamily="18" charset="0"/>
              </a:rPr>
              <a:t>xqtjus</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ij</a:t>
            </a:r>
            <a:r>
              <a:rPr lang="en-US" sz="3200" b="1" dirty="0">
                <a:solidFill>
                  <a:srgbClr val="FFFF00"/>
                </a:solidFill>
                <a:latin typeface="Kruti Dev 010" pitchFamily="2" charset="0"/>
                <a:cs typeface="Times New Roman" panose="02020603050405020304" pitchFamily="18" charset="0"/>
              </a:rPr>
              <a:t> ;g </a:t>
            </a:r>
            <a:r>
              <a:rPr lang="en-US" sz="3200" b="1" dirty="0" err="1">
                <a:solidFill>
                  <a:srgbClr val="FFFF00"/>
                </a:solidFill>
                <a:latin typeface="Kruti Dev 010" pitchFamily="2" charset="0"/>
                <a:cs typeface="Times New Roman" panose="02020603050405020304" pitchFamily="18" charset="0"/>
              </a:rPr>
              <a:t>o.kksZa</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esa</a:t>
            </a:r>
            <a:r>
              <a:rPr lang="en-US" sz="3200" b="1" dirty="0">
                <a:solidFill>
                  <a:srgbClr val="FFFF00"/>
                </a:solidFill>
                <a:latin typeface="Kruti Dev 010" pitchFamily="2" charset="0"/>
                <a:cs typeface="Times New Roman" panose="02020603050405020304" pitchFamily="18" charset="0"/>
              </a:rPr>
              <a:t> fc[</a:t>
            </a:r>
            <a:r>
              <a:rPr lang="en-US" sz="3200" b="1" dirty="0" err="1">
                <a:solidFill>
                  <a:srgbClr val="FFFF00"/>
                </a:solidFill>
                <a:latin typeface="Kruti Dev 010" pitchFamily="2" charset="0"/>
                <a:cs typeface="Times New Roman" panose="02020603050405020304" pitchFamily="18" charset="0"/>
              </a:rPr>
              <a:t>kj</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tkrk</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gSA</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D;ksfd</a:t>
            </a:r>
            <a:r>
              <a:rPr lang="en-US" sz="3200" b="1" dirty="0">
                <a:solidFill>
                  <a:srgbClr val="FFFF00"/>
                </a:solidFill>
                <a:latin typeface="Kruti Dev 010" pitchFamily="2" charset="0"/>
                <a:cs typeface="Times New Roman" panose="02020603050405020304" pitchFamily="18" charset="0"/>
              </a:rPr>
              <a:t>&amp;</a:t>
            </a:r>
            <a:endParaRPr lang="en-IN" sz="3200" b="1" dirty="0">
              <a:solidFill>
                <a:srgbClr val="FFFF00"/>
              </a:solidFill>
              <a:latin typeface="Times New Roman" panose="02020603050405020304" pitchFamily="18" charset="0"/>
              <a:cs typeface="Times New Roman" panose="02020603050405020304" pitchFamily="18" charset="0"/>
            </a:endParaRPr>
          </a:p>
          <a:p>
            <a:r>
              <a:rPr lang="en-US" sz="3200" b="1" dirty="0">
                <a:solidFill>
                  <a:srgbClr val="FFFF00"/>
                </a:solidFill>
                <a:latin typeface="Times New Roman" panose="02020603050405020304" pitchFamily="18" charset="0"/>
                <a:cs typeface="Times New Roman" panose="02020603050405020304" pitchFamily="18" charset="0"/>
              </a:rPr>
              <a:t>When white light passes through a glass prism, it disintegrates into colors because </a:t>
            </a:r>
          </a:p>
          <a:p>
            <a:r>
              <a:rPr lang="en-IN" sz="3200" b="1" dirty="0">
                <a:latin typeface="Times New Roman" panose="02020603050405020304" pitchFamily="18" charset="0"/>
                <a:cs typeface="Times New Roman" panose="02020603050405020304" pitchFamily="18" charset="0"/>
              </a:rPr>
              <a:t>(a) The glass of the prism makes the light </a:t>
            </a:r>
            <a:r>
              <a:rPr lang="en-IN" sz="3200" b="1" dirty="0" err="1">
                <a:latin typeface="Times New Roman" panose="02020603050405020304" pitchFamily="18" charset="0"/>
                <a:cs typeface="Times New Roman" panose="02020603050405020304" pitchFamily="18" charset="0"/>
              </a:rPr>
              <a:t>colored</a:t>
            </a:r>
            <a:r>
              <a:rPr lang="en-IN" sz="3200" b="1" dirty="0">
                <a:latin typeface="Times New Roman" panose="02020603050405020304" pitchFamily="18" charset="0"/>
                <a:cs typeface="Times New Roman" panose="02020603050405020304" pitchFamily="18" charset="0"/>
              </a:rPr>
              <a:t>/ </a:t>
            </a:r>
            <a:r>
              <a:rPr lang="en-IN" sz="3200" b="1" dirty="0" err="1">
                <a:latin typeface="Kruti Dev 010" pitchFamily="2" charset="0"/>
                <a:cs typeface="Times New Roman" panose="02020603050405020304" pitchFamily="18" charset="0"/>
              </a:rPr>
              <a:t>fizTe</a:t>
            </a:r>
            <a:r>
              <a:rPr lang="en-IN" sz="3200" b="1" dirty="0">
                <a:latin typeface="Kruti Dev 010" pitchFamily="2" charset="0"/>
                <a:cs typeface="Times New Roman" panose="02020603050405020304" pitchFamily="18" charset="0"/>
              </a:rPr>
              <a:t> dk </a:t>
            </a:r>
            <a:r>
              <a:rPr lang="en-IN" sz="3200" b="1" dirty="0" err="1">
                <a:latin typeface="Kruti Dev 010" pitchFamily="2" charset="0"/>
                <a:cs typeface="Times New Roman" panose="02020603050405020304" pitchFamily="18" charset="0"/>
              </a:rPr>
              <a:t>dk¡p</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izdk”k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dks</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jaxhu</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cuk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nsrk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t>
            </a:r>
            <a:endParaRPr lang="en-IN" sz="3200" b="1" dirty="0">
              <a:latin typeface="Times New Roman" panose="02020603050405020304" pitchFamily="18"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(b) Light of different </a:t>
            </a:r>
            <a:r>
              <a:rPr lang="en-IN" sz="3200" b="1" dirty="0" err="1">
                <a:latin typeface="Times New Roman" panose="02020603050405020304" pitchFamily="18" charset="0"/>
                <a:cs typeface="Times New Roman" panose="02020603050405020304" pitchFamily="18" charset="0"/>
              </a:rPr>
              <a:t>color</a:t>
            </a:r>
            <a:r>
              <a:rPr lang="en-IN" sz="3200" b="1" dirty="0">
                <a:latin typeface="Times New Roman" panose="02020603050405020304" pitchFamily="18" charset="0"/>
                <a:cs typeface="Times New Roman" panose="02020603050405020304" pitchFamily="18" charset="0"/>
              </a:rPr>
              <a:t> travels through the glass with different velocity/ </a:t>
            </a:r>
            <a:r>
              <a:rPr lang="en-IN" sz="3200" b="1" dirty="0" err="1">
                <a:latin typeface="Kruti Dev 010" pitchFamily="2" charset="0"/>
                <a:cs typeface="Times New Roman" panose="02020603050405020304" pitchFamily="18" charset="0"/>
              </a:rPr>
              <a:t>fHkUu</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o.kZ</a:t>
            </a:r>
            <a:r>
              <a:rPr lang="en-IN" sz="3200" b="1" dirty="0">
                <a:latin typeface="Kruti Dev 010" pitchFamily="2" charset="0"/>
                <a:cs typeface="Times New Roman" panose="02020603050405020304" pitchFamily="18" charset="0"/>
              </a:rPr>
              <a:t> dk </a:t>
            </a:r>
            <a:r>
              <a:rPr lang="en-IN" sz="3200" b="1" dirty="0" err="1">
                <a:latin typeface="Kruti Dev 010" pitchFamily="2" charset="0"/>
                <a:cs typeface="Times New Roman" panose="02020603050405020304" pitchFamily="18" charset="0"/>
              </a:rPr>
              <a:t>izdk”k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dkap</a:t>
            </a:r>
            <a:r>
              <a:rPr lang="en-IN" sz="3200" b="1" dirty="0">
                <a:latin typeface="Kruti Dev 010" pitchFamily="2" charset="0"/>
                <a:cs typeface="Times New Roman" panose="02020603050405020304" pitchFamily="18" charset="0"/>
              </a:rPr>
              <a:t> es </a:t>
            </a:r>
            <a:r>
              <a:rPr lang="en-IN" sz="3200" b="1" dirty="0" err="1">
                <a:latin typeface="Kruti Dev 010" pitchFamily="2" charset="0"/>
                <a:cs typeface="Times New Roman" panose="02020603050405020304" pitchFamily="18" charset="0"/>
              </a:rPr>
              <a:t>fHkUu</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osx</a:t>
            </a:r>
            <a:r>
              <a:rPr lang="en-IN" sz="3200" b="1" dirty="0">
                <a:latin typeface="Kruti Dev 010" pitchFamily="2" charset="0"/>
                <a:cs typeface="Times New Roman" panose="02020603050405020304" pitchFamily="18" charset="0"/>
              </a:rPr>
              <a:t> ls </a:t>
            </a:r>
            <a:r>
              <a:rPr lang="en-IN" sz="3200" b="1" dirty="0" err="1">
                <a:latin typeface="Kruti Dev 010" pitchFamily="2" charset="0"/>
                <a:cs typeface="Times New Roman" panose="02020603050405020304" pitchFamily="18" charset="0"/>
              </a:rPr>
              <a:t>xeu</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djr</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a:t>
            </a:r>
            <a:endParaRPr lang="en-IN" sz="3200" b="1" dirty="0">
              <a:latin typeface="Times New Roman" panose="02020603050405020304" pitchFamily="18"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(c) It happens because of interference of light/ </a:t>
            </a:r>
            <a:r>
              <a:rPr lang="en-IN" sz="3200" b="1" dirty="0" err="1">
                <a:latin typeface="Kruti Dev 010" pitchFamily="2" charset="0"/>
                <a:cs typeface="Times New Roman" panose="02020603050405020304" pitchFamily="18" charset="0"/>
              </a:rPr>
              <a:t>izdk”k</a:t>
            </a:r>
            <a:r>
              <a:rPr lang="en-IN" sz="3200" b="1" dirty="0">
                <a:latin typeface="Kruti Dev 010" pitchFamily="2" charset="0"/>
                <a:cs typeface="Times New Roman" panose="02020603050405020304" pitchFamily="18" charset="0"/>
              </a:rPr>
              <a:t> ds </a:t>
            </a:r>
            <a:r>
              <a:rPr lang="en-IN" sz="3200" b="1" dirty="0" err="1">
                <a:latin typeface="Kruti Dev 010" pitchFamily="2" charset="0"/>
                <a:cs typeface="Times New Roman" panose="02020603050405020304" pitchFamily="18" charset="0"/>
              </a:rPr>
              <a:t>O;fDRkdj.k</a:t>
            </a:r>
            <a:r>
              <a:rPr lang="en-IN" sz="3200" b="1" dirty="0">
                <a:latin typeface="Kruti Dev 010" pitchFamily="2" charset="0"/>
                <a:cs typeface="Times New Roman" panose="02020603050405020304" pitchFamily="18" charset="0"/>
              </a:rPr>
              <a:t> ds </a:t>
            </a:r>
            <a:r>
              <a:rPr lang="en-IN" sz="3200" b="1" dirty="0" err="1">
                <a:latin typeface="Kruti Dev 010" pitchFamily="2" charset="0"/>
                <a:cs typeface="Times New Roman" panose="02020603050405020304" pitchFamily="18" charset="0"/>
              </a:rPr>
              <a:t>dkj.k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slk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gksrk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a:t>
            </a:r>
            <a:endParaRPr lang="en-IN" sz="3200" b="1" dirty="0">
              <a:latin typeface="Kruti Dev 010" pitchFamily="2"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(d) This  happens due to the diffraction of light/ </a:t>
            </a:r>
            <a:r>
              <a:rPr lang="en-IN" sz="3200" b="1" dirty="0" err="1">
                <a:latin typeface="Kruti Dev 010" pitchFamily="2" charset="0"/>
                <a:cs typeface="Times New Roman" panose="02020603050405020304" pitchFamily="18" charset="0"/>
              </a:rPr>
              <a:t>izdk”k</a:t>
            </a:r>
            <a:r>
              <a:rPr lang="en-IN" sz="3200" b="1" dirty="0">
                <a:latin typeface="Kruti Dev 010" pitchFamily="2" charset="0"/>
                <a:cs typeface="Times New Roman" panose="02020603050405020304" pitchFamily="18" charset="0"/>
              </a:rPr>
              <a:t> ds </a:t>
            </a:r>
            <a:r>
              <a:rPr lang="en-IN" sz="3200" b="1" dirty="0" err="1">
                <a:latin typeface="Kruti Dev 010" pitchFamily="2" charset="0"/>
                <a:cs typeface="Times New Roman" panose="02020603050405020304" pitchFamily="18" charset="0"/>
              </a:rPr>
              <a:t>foorZu</a:t>
            </a:r>
            <a:r>
              <a:rPr lang="en-IN" sz="3200" b="1" dirty="0">
                <a:latin typeface="Kruti Dev 010" pitchFamily="2" charset="0"/>
                <a:cs typeface="Times New Roman" panose="02020603050405020304" pitchFamily="18" charset="0"/>
              </a:rPr>
              <a:t> ds </a:t>
            </a:r>
            <a:r>
              <a:rPr lang="en-IN" sz="3200" b="1" dirty="0" err="1">
                <a:latin typeface="Kruti Dev 010" pitchFamily="2" charset="0"/>
                <a:cs typeface="Times New Roman" panose="02020603050405020304" pitchFamily="18" charset="0"/>
              </a:rPr>
              <a:t>dkj.k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slk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gksrk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a:t>
            </a:r>
            <a:endParaRPr lang="en-IN" sz="3200"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27380148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4558BB-DEC6-7633-159F-52ACFB90CB9D}"/>
              </a:ext>
            </a:extLst>
          </p:cNvPr>
          <p:cNvSpPr txBox="1"/>
          <p:nvPr/>
        </p:nvSpPr>
        <p:spPr>
          <a:xfrm>
            <a:off x="2137733" y="1197779"/>
            <a:ext cx="9274126" cy="3539430"/>
          </a:xfrm>
          <a:prstGeom prst="rect">
            <a:avLst/>
          </a:prstGeom>
          <a:noFill/>
        </p:spPr>
        <p:txBody>
          <a:bodyPr wrap="square">
            <a:spAutoFit/>
          </a:bodyPr>
          <a:lstStyle/>
          <a:p>
            <a:r>
              <a:rPr lang="en-US" sz="3200" b="1" dirty="0" err="1">
                <a:solidFill>
                  <a:srgbClr val="FFFF00"/>
                </a:solidFill>
                <a:latin typeface="Kruti Dev 010" pitchFamily="2" charset="0"/>
                <a:cs typeface="Times New Roman" panose="02020603050405020304" pitchFamily="18" charset="0"/>
              </a:rPr>
              <a:t>fuEufyf</a:t>
            </a:r>
            <a:r>
              <a:rPr lang="en-US" sz="3200" b="1" dirty="0">
                <a:solidFill>
                  <a:srgbClr val="FFFF00"/>
                </a:solidFill>
                <a:latin typeface="Kruti Dev 010" pitchFamily="2" charset="0"/>
                <a:cs typeface="Times New Roman" panose="02020603050405020304" pitchFamily="18" charset="0"/>
              </a:rPr>
              <a:t>[</a:t>
            </a:r>
            <a:r>
              <a:rPr lang="en-US" sz="3200" b="1" dirty="0" err="1">
                <a:solidFill>
                  <a:srgbClr val="FFFF00"/>
                </a:solidFill>
                <a:latin typeface="Kruti Dev 010" pitchFamily="2" charset="0"/>
                <a:cs typeface="Times New Roman" panose="02020603050405020304" pitchFamily="18" charset="0"/>
              </a:rPr>
              <a:t>kr</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o.kZ&amp;vuqØe</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esa</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dkSu&amp;lk</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Øe</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mfpr</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Ik</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esa</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gS</a:t>
            </a:r>
            <a:r>
              <a:rPr lang="en-US" sz="3200" b="1" dirty="0">
                <a:solidFill>
                  <a:srgbClr val="FFFF00"/>
                </a:solidFill>
                <a:latin typeface="Kruti Dev 010" pitchFamily="2" charset="0"/>
                <a:cs typeface="Times New Roman" panose="02020603050405020304" pitchFamily="18" charset="0"/>
              </a:rPr>
              <a:t> \</a:t>
            </a:r>
            <a:endParaRPr lang="en-IN" sz="3200" b="1" dirty="0">
              <a:solidFill>
                <a:srgbClr val="FFFF00"/>
              </a:solidFill>
              <a:latin typeface="Times New Roman" panose="02020603050405020304" pitchFamily="18" charset="0"/>
              <a:cs typeface="Times New Roman" panose="02020603050405020304" pitchFamily="18" charset="0"/>
            </a:endParaRPr>
          </a:p>
          <a:p>
            <a:r>
              <a:rPr lang="en-US" sz="3200" b="1" dirty="0">
                <a:solidFill>
                  <a:srgbClr val="FFFF00"/>
                </a:solidFill>
                <a:latin typeface="Times New Roman" panose="02020603050405020304" pitchFamily="18" charset="0"/>
                <a:cs typeface="Times New Roman" panose="02020603050405020304" pitchFamily="18" charset="0"/>
              </a:rPr>
              <a:t>Which of the following alphabetical sequence is in the correct form?</a:t>
            </a:r>
          </a:p>
          <a:p>
            <a:pPr marL="514350" indent="-514350">
              <a:buAutoNum type="alphaLcParenBoth"/>
            </a:pPr>
            <a:r>
              <a:rPr lang="en-US" sz="3200" b="1" dirty="0">
                <a:latin typeface="Times New Roman" panose="02020603050405020304" pitchFamily="18" charset="0"/>
                <a:cs typeface="Times New Roman" panose="02020603050405020304" pitchFamily="18" charset="0"/>
              </a:rPr>
              <a:t>Violet, Blue, Red</a:t>
            </a:r>
          </a:p>
          <a:p>
            <a:pPr marL="514350" indent="-514350">
              <a:buAutoNum type="alphaLcParenBoth"/>
            </a:pPr>
            <a:r>
              <a:rPr lang="en-US" sz="3200" b="1" dirty="0">
                <a:latin typeface="Times New Roman" panose="02020603050405020304" pitchFamily="18" charset="0"/>
                <a:cs typeface="Times New Roman" panose="02020603050405020304" pitchFamily="18" charset="0"/>
              </a:rPr>
              <a:t>Green, Orange, Red </a:t>
            </a:r>
          </a:p>
          <a:p>
            <a:pPr marL="514350" indent="-514350">
              <a:buAutoNum type="alphaLcParenBoth"/>
            </a:pPr>
            <a:r>
              <a:rPr lang="en-US" sz="3200" b="1" dirty="0">
                <a:latin typeface="Times New Roman" panose="02020603050405020304" pitchFamily="18" charset="0"/>
                <a:cs typeface="Times New Roman" panose="02020603050405020304" pitchFamily="18" charset="0"/>
              </a:rPr>
              <a:t>Red , green, purple</a:t>
            </a:r>
          </a:p>
          <a:p>
            <a:pPr marL="514350" indent="-514350">
              <a:buAutoNum type="alphaLcParenBoth"/>
            </a:pPr>
            <a:r>
              <a:rPr lang="en-US" sz="3200" b="1" dirty="0">
                <a:latin typeface="Times New Roman" panose="02020603050405020304" pitchFamily="18" charset="0"/>
                <a:cs typeface="Times New Roman" panose="02020603050405020304" pitchFamily="18" charset="0"/>
              </a:rPr>
              <a:t>Blue, green, yellow</a:t>
            </a:r>
          </a:p>
        </p:txBody>
      </p:sp>
    </p:spTree>
    <p:extLst>
      <p:ext uri="{BB962C8B-B14F-4D97-AF65-F5344CB8AC3E}">
        <p14:creationId xmlns:p14="http://schemas.microsoft.com/office/powerpoint/2010/main" val="21754065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7F9A00-D1AE-F857-3C84-492DE08D2687}"/>
              </a:ext>
            </a:extLst>
          </p:cNvPr>
          <p:cNvSpPr txBox="1"/>
          <p:nvPr/>
        </p:nvSpPr>
        <p:spPr>
          <a:xfrm>
            <a:off x="294372" y="965494"/>
            <a:ext cx="10919060" cy="4031873"/>
          </a:xfrm>
          <a:prstGeom prst="rect">
            <a:avLst/>
          </a:prstGeom>
          <a:noFill/>
        </p:spPr>
        <p:txBody>
          <a:bodyPr wrap="square">
            <a:spAutoFit/>
          </a:bodyPr>
          <a:lstStyle/>
          <a:p>
            <a:r>
              <a:rPr lang="en-US" sz="3200" b="1" dirty="0" err="1">
                <a:solidFill>
                  <a:srgbClr val="FFFF00"/>
                </a:solidFill>
                <a:latin typeface="Kruti Dev 010" pitchFamily="2" charset="0"/>
                <a:cs typeface="Times New Roman" panose="02020603050405020304" pitchFamily="18" charset="0"/>
              </a:rPr>
              <a:t>izkFkfed</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o.kZ</a:t>
            </a:r>
            <a:r>
              <a:rPr lang="en-US" sz="3200" b="1" dirty="0">
                <a:solidFill>
                  <a:srgbClr val="FFFF00"/>
                </a:solidFill>
                <a:latin typeface="Kruti Dev 010" pitchFamily="2" charset="0"/>
                <a:cs typeface="Times New Roman" panose="02020603050405020304" pitchFamily="18" charset="0"/>
              </a:rPr>
              <a:t>&amp;</a:t>
            </a:r>
            <a:endParaRPr lang="en-IN" sz="3200" b="1" dirty="0">
              <a:solidFill>
                <a:srgbClr val="FFFF00"/>
              </a:solidFill>
              <a:latin typeface="Times New Roman" panose="02020603050405020304" pitchFamily="18" charset="0"/>
              <a:cs typeface="Times New Roman" panose="02020603050405020304" pitchFamily="18" charset="0"/>
            </a:endParaRPr>
          </a:p>
          <a:p>
            <a:r>
              <a:rPr lang="en-US" sz="3200" b="1" dirty="0">
                <a:solidFill>
                  <a:srgbClr val="FFFF00"/>
                </a:solidFill>
                <a:latin typeface="Times New Roman" panose="02020603050405020304" pitchFamily="18" charset="0"/>
                <a:cs typeface="Times New Roman" panose="02020603050405020304" pitchFamily="18" charset="0"/>
              </a:rPr>
              <a:t>Primary Characters</a:t>
            </a:r>
          </a:p>
          <a:p>
            <a:r>
              <a:rPr lang="en-IN" sz="3200" b="1" dirty="0">
                <a:latin typeface="Times New Roman" panose="02020603050405020304" pitchFamily="18" charset="0"/>
                <a:cs typeface="Times New Roman" panose="02020603050405020304" pitchFamily="18" charset="0"/>
              </a:rPr>
              <a:t>(a) In the electromagnetic field / </a:t>
            </a:r>
            <a:r>
              <a:rPr lang="en-IN" sz="3200" b="1" dirty="0" err="1">
                <a:latin typeface="Kruti Dev 010" pitchFamily="2" charset="0"/>
                <a:cs typeface="Times New Roman" panose="02020603050405020304" pitchFamily="18" charset="0"/>
              </a:rPr>
              <a:t>bUnz</a:t>
            </a:r>
            <a:r>
              <a:rPr lang="en-IN" sz="3200" b="1" dirty="0">
                <a:latin typeface="Kruti Dev 010" pitchFamily="2" charset="0"/>
                <a:cs typeface="Times New Roman" panose="02020603050405020304" pitchFamily="18" charset="0"/>
              </a:rPr>
              <a:t>/</a:t>
            </a:r>
            <a:r>
              <a:rPr lang="en-IN" sz="3200" b="1" dirty="0" err="1">
                <a:latin typeface="Kruti Dev 010" pitchFamily="2" charset="0"/>
                <a:cs typeface="Times New Roman" panose="02020603050405020304" pitchFamily="18" charset="0"/>
              </a:rPr>
              <a:t>kuq’k</a:t>
            </a:r>
            <a:r>
              <a:rPr lang="en-IN" sz="3200" b="1" dirty="0">
                <a:latin typeface="Kruti Dev 010" pitchFamily="2" charset="0"/>
                <a:cs typeface="Times New Roman" panose="02020603050405020304" pitchFamily="18" charset="0"/>
              </a:rPr>
              <a:t> ds </a:t>
            </a:r>
            <a:r>
              <a:rPr lang="en-IN" sz="3200" b="1" dirty="0" err="1">
                <a:latin typeface="Kruti Dev 010" pitchFamily="2" charset="0"/>
                <a:cs typeface="Times New Roman" panose="02020603050405020304" pitchFamily="18" charset="0"/>
              </a:rPr>
              <a:t>o.kZ</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t>
            </a:r>
            <a:endParaRPr lang="en-IN" sz="3200" b="1" dirty="0">
              <a:latin typeface="Times New Roman" panose="02020603050405020304" pitchFamily="18"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(b) In </a:t>
            </a:r>
            <a:r>
              <a:rPr lang="en-IN" sz="3200" b="1" dirty="0" err="1">
                <a:latin typeface="Times New Roman" panose="02020603050405020304" pitchFamily="18" charset="0"/>
                <a:cs typeface="Times New Roman" panose="02020603050405020304" pitchFamily="18" charset="0"/>
              </a:rPr>
              <a:t>colors</a:t>
            </a:r>
            <a:r>
              <a:rPr lang="en-IN" sz="3200" b="1" dirty="0">
                <a:latin typeface="Times New Roman" panose="02020603050405020304" pitchFamily="18" charset="0"/>
                <a:cs typeface="Times New Roman" panose="02020603050405020304" pitchFamily="18" charset="0"/>
              </a:rPr>
              <a:t> of the spectrum of white light/ </a:t>
            </a:r>
            <a:r>
              <a:rPr lang="en-IN" sz="3200" b="1" dirty="0">
                <a:latin typeface="Kruti Dev 010" pitchFamily="2" charset="0"/>
                <a:cs typeface="Times New Roman" panose="02020603050405020304" pitchFamily="18" charset="0"/>
              </a:rPr>
              <a:t>“</a:t>
            </a:r>
            <a:r>
              <a:rPr lang="en-IN" sz="3200" b="1" dirty="0" err="1">
                <a:latin typeface="Kruti Dev 010" pitchFamily="2" charset="0"/>
                <a:cs typeface="Times New Roman" panose="02020603050405020304" pitchFamily="18" charset="0"/>
              </a:rPr>
              <a:t>osr</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izdk”k</a:t>
            </a:r>
            <a:r>
              <a:rPr lang="en-IN" sz="3200" b="1" dirty="0">
                <a:latin typeface="Kruti Dev 010" pitchFamily="2" charset="0"/>
                <a:cs typeface="Times New Roman" panose="02020603050405020304" pitchFamily="18" charset="0"/>
              </a:rPr>
              <a:t> ds </a:t>
            </a:r>
            <a:r>
              <a:rPr lang="en-IN" sz="3200" b="1" dirty="0" err="1">
                <a:latin typeface="Kruti Dev 010" pitchFamily="2" charset="0"/>
                <a:cs typeface="Times New Roman" panose="02020603050405020304" pitchFamily="18" charset="0"/>
              </a:rPr>
              <a:t>LisDVªe</a:t>
            </a:r>
            <a:r>
              <a:rPr lang="en-IN" sz="3200" b="1" dirty="0">
                <a:latin typeface="Kruti Dev 010" pitchFamily="2" charset="0"/>
                <a:cs typeface="Times New Roman" panose="02020603050405020304" pitchFamily="18" charset="0"/>
              </a:rPr>
              <a:t> ds </a:t>
            </a:r>
            <a:r>
              <a:rPr lang="en-IN" sz="3200" b="1" dirty="0" err="1">
                <a:latin typeface="Kruti Dev 010" pitchFamily="2" charset="0"/>
                <a:cs typeface="Times New Roman" panose="02020603050405020304" pitchFamily="18" charset="0"/>
              </a:rPr>
              <a:t>o.kZ</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t>
            </a:r>
            <a:endParaRPr lang="en-IN" sz="3200" b="1" dirty="0">
              <a:latin typeface="Times New Roman" panose="02020603050405020304" pitchFamily="18"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(c) Are those which cannot be formed by mixing other </a:t>
            </a:r>
            <a:r>
              <a:rPr lang="en-IN" sz="3200" b="1" dirty="0" err="1">
                <a:latin typeface="Times New Roman" panose="02020603050405020304" pitchFamily="18" charset="0"/>
                <a:cs typeface="Times New Roman" panose="02020603050405020304" pitchFamily="18" charset="0"/>
              </a:rPr>
              <a:t>colors</a:t>
            </a:r>
            <a:r>
              <a:rPr lang="en-IN" sz="3200" b="1" dirty="0">
                <a:latin typeface="Times New Roman" panose="02020603050405020304" pitchFamily="18" charset="0"/>
                <a:cs typeface="Times New Roman" panose="02020603050405020304" pitchFamily="18" charset="0"/>
              </a:rPr>
              <a:t> / </a:t>
            </a:r>
            <a:r>
              <a:rPr lang="en-IN" sz="3200" b="1" dirty="0" err="1">
                <a:latin typeface="Kruti Dev 010" pitchFamily="2" charset="0"/>
                <a:cs typeface="Times New Roman" panose="02020603050405020304" pitchFamily="18" charset="0"/>
              </a:rPr>
              <a:t>os</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tks</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vU</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o.kksZa</a:t>
            </a:r>
            <a:r>
              <a:rPr lang="en-IN" sz="3200" b="1" dirty="0">
                <a:latin typeface="Kruti Dev 010" pitchFamily="2" charset="0"/>
                <a:cs typeface="Times New Roman" panose="02020603050405020304" pitchFamily="18" charset="0"/>
              </a:rPr>
              <a:t> ds </a:t>
            </a:r>
            <a:r>
              <a:rPr lang="en-IN" sz="3200" b="1" dirty="0" err="1">
                <a:latin typeface="Kruti Dev 010" pitchFamily="2" charset="0"/>
                <a:cs typeface="Times New Roman" panose="02020603050405020304" pitchFamily="18" charset="0"/>
              </a:rPr>
              <a:t>feJ.k</a:t>
            </a:r>
            <a:r>
              <a:rPr lang="en-IN" sz="3200" b="1" dirty="0">
                <a:latin typeface="Kruti Dev 010" pitchFamily="2" charset="0"/>
                <a:cs typeface="Times New Roman" panose="02020603050405020304" pitchFamily="18" charset="0"/>
              </a:rPr>
              <a:t> ls </a:t>
            </a:r>
            <a:r>
              <a:rPr lang="en-IN" sz="3200" b="1" dirty="0" err="1">
                <a:latin typeface="Kruti Dev 010" pitchFamily="2" charset="0"/>
                <a:cs typeface="Times New Roman" panose="02020603050405020304" pitchFamily="18" charset="0"/>
              </a:rPr>
              <a:t>ugha</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cuk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tk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ldrs</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a:t>
            </a:r>
            <a:endParaRPr lang="en-IN" sz="3200" b="1" dirty="0">
              <a:latin typeface="Times New Roman" panose="02020603050405020304" pitchFamily="18"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(d)naturally available pigments / </a:t>
            </a:r>
            <a:r>
              <a:rPr lang="en-IN" sz="3200" b="1" dirty="0" err="1">
                <a:latin typeface="Kruti Dev 010" pitchFamily="2" charset="0"/>
                <a:cs typeface="Times New Roman" panose="02020603050405020304" pitchFamily="18" charset="0"/>
              </a:rPr>
              <a:t>izkd`frd</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Ik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esa</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miYkC</a:t>
            </a:r>
            <a:r>
              <a:rPr lang="en-IN" sz="3200" b="1" dirty="0">
                <a:latin typeface="Kruti Dev 010" pitchFamily="2" charset="0"/>
                <a:cs typeface="Times New Roman" panose="02020603050405020304" pitchFamily="18" charset="0"/>
              </a:rPr>
              <a:t>/k </a:t>
            </a:r>
            <a:r>
              <a:rPr lang="en-IN" sz="3200" b="1" dirty="0" err="1">
                <a:latin typeface="Kruti Dev 010" pitchFamily="2" charset="0"/>
                <a:cs typeface="Times New Roman" panose="02020603050405020304" pitchFamily="18" charset="0"/>
              </a:rPr>
              <a:t>o.kZ</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gksrs</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t>
            </a:r>
            <a:endParaRPr lang="en-I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60162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31B574-F303-CD2A-92E2-EBF4A67DE1EB}"/>
              </a:ext>
            </a:extLst>
          </p:cNvPr>
          <p:cNvSpPr txBox="1"/>
          <p:nvPr/>
        </p:nvSpPr>
        <p:spPr>
          <a:xfrm>
            <a:off x="440755" y="987663"/>
            <a:ext cx="10965181" cy="4524315"/>
          </a:xfrm>
          <a:prstGeom prst="rect">
            <a:avLst/>
          </a:prstGeom>
          <a:noFill/>
        </p:spPr>
        <p:txBody>
          <a:bodyPr wrap="square">
            <a:spAutoFit/>
          </a:bodyPr>
          <a:lstStyle/>
          <a:p>
            <a:r>
              <a:rPr lang="en-US" sz="3200" b="1" dirty="0">
                <a:solidFill>
                  <a:srgbClr val="FFFF00"/>
                </a:solidFill>
                <a:latin typeface="Kruti Dev 010" pitchFamily="2" charset="0"/>
                <a:cs typeface="Times New Roman" panose="02020603050405020304" pitchFamily="18" charset="0"/>
              </a:rPr>
              <a:t>us= dk </a:t>
            </a:r>
            <a:r>
              <a:rPr lang="en-US" sz="3200" b="1" dirty="0" err="1">
                <a:solidFill>
                  <a:srgbClr val="FFFF00"/>
                </a:solidFill>
                <a:latin typeface="Kruti Dev 010" pitchFamily="2" charset="0"/>
                <a:cs typeface="Times New Roman" panose="02020603050405020304" pitchFamily="18" charset="0"/>
              </a:rPr>
              <a:t>lek;kstu</a:t>
            </a:r>
            <a:endParaRPr lang="en-IN" sz="3200" b="1" dirty="0">
              <a:solidFill>
                <a:srgbClr val="FFFF00"/>
              </a:solidFill>
              <a:latin typeface="Times New Roman" panose="02020603050405020304" pitchFamily="18" charset="0"/>
              <a:cs typeface="Times New Roman" panose="02020603050405020304" pitchFamily="18" charset="0"/>
            </a:endParaRPr>
          </a:p>
          <a:p>
            <a:r>
              <a:rPr lang="en-US" sz="3200" b="1" dirty="0">
                <a:solidFill>
                  <a:srgbClr val="FFFF00"/>
                </a:solidFill>
                <a:latin typeface="Times New Roman" panose="02020603050405020304" pitchFamily="18" charset="0"/>
                <a:cs typeface="Times New Roman" panose="02020603050405020304" pitchFamily="18" charset="0"/>
              </a:rPr>
              <a:t>Adjustment of the Eye</a:t>
            </a:r>
          </a:p>
          <a:p>
            <a:r>
              <a:rPr lang="en-IN" sz="3200" b="1" dirty="0">
                <a:latin typeface="Times New Roman" panose="02020603050405020304" pitchFamily="18" charset="0"/>
                <a:cs typeface="Times New Roman" panose="02020603050405020304" pitchFamily="18" charset="0"/>
              </a:rPr>
              <a:t>(a) change in the size of the pupil of the eye / </a:t>
            </a:r>
            <a:r>
              <a:rPr lang="en-IN" sz="3200" b="1" dirty="0">
                <a:latin typeface="Kruti Dev 010" pitchFamily="2" charset="0"/>
                <a:cs typeface="Times New Roman" panose="02020603050405020304" pitchFamily="18" charset="0"/>
              </a:rPr>
              <a:t>us= dh </a:t>
            </a:r>
            <a:r>
              <a:rPr lang="en-IN" sz="3200" b="1" dirty="0" err="1">
                <a:latin typeface="Kruti Dev 010" pitchFamily="2" charset="0"/>
                <a:cs typeface="Times New Roman" panose="02020603050405020304" pitchFamily="18" charset="0"/>
              </a:rPr>
              <a:t>iqryh</a:t>
            </a:r>
            <a:r>
              <a:rPr lang="en-IN" sz="3200" b="1" dirty="0">
                <a:latin typeface="Kruti Dev 010" pitchFamily="2" charset="0"/>
                <a:cs typeface="Times New Roman" panose="02020603050405020304" pitchFamily="18" charset="0"/>
              </a:rPr>
              <a:t> ds </a:t>
            </a:r>
            <a:r>
              <a:rPr lang="en-IN" sz="3200" b="1" dirty="0" err="1">
                <a:latin typeface="Kruti Dev 010" pitchFamily="2" charset="0"/>
                <a:cs typeface="Times New Roman" panose="02020603050405020304" pitchFamily="18" charset="0"/>
              </a:rPr>
              <a:t>eki</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esa</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ifjorZu</a:t>
            </a:r>
            <a:r>
              <a:rPr lang="en-IN" sz="3200" b="1" dirty="0">
                <a:latin typeface="Kruti Dev 010" pitchFamily="2" charset="0"/>
                <a:cs typeface="Times New Roman" panose="02020603050405020304" pitchFamily="18" charset="0"/>
              </a:rPr>
              <a:t> ls </a:t>
            </a:r>
            <a:r>
              <a:rPr lang="en-IN" sz="3200" b="1" dirty="0" err="1">
                <a:latin typeface="Kruti Dev 010" pitchFamily="2" charset="0"/>
                <a:cs typeface="Times New Roman" panose="02020603050405020304" pitchFamily="18" charset="0"/>
              </a:rPr>
              <a:t>gksrk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t>
            </a:r>
            <a:endParaRPr lang="en-IN" sz="3200" b="1" dirty="0">
              <a:latin typeface="Times New Roman" panose="02020603050405020304" pitchFamily="18"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(b) is caused by contraction of the iris / </a:t>
            </a:r>
            <a:r>
              <a:rPr lang="en-IN" sz="3200" b="1" dirty="0" err="1">
                <a:latin typeface="Kruti Dev 010" pitchFamily="2" charset="0"/>
                <a:cs typeface="Times New Roman" panose="02020603050405020304" pitchFamily="18" charset="0"/>
              </a:rPr>
              <a:t>ifjrkfjdk</a:t>
            </a:r>
            <a:r>
              <a:rPr lang="en-IN" sz="3200" b="1" dirty="0">
                <a:latin typeface="Kruti Dev 010" pitchFamily="2" charset="0"/>
                <a:cs typeface="Times New Roman" panose="02020603050405020304" pitchFamily="18" charset="0"/>
              </a:rPr>
              <a:t> ds </a:t>
            </a:r>
            <a:r>
              <a:rPr lang="en-IN" sz="3200" b="1" dirty="0" err="1">
                <a:latin typeface="Kruti Dev 010" pitchFamily="2" charset="0"/>
                <a:cs typeface="Times New Roman" panose="02020603050405020304" pitchFamily="18" charset="0"/>
              </a:rPr>
              <a:t>ladqpu</a:t>
            </a:r>
            <a:r>
              <a:rPr lang="en-IN" sz="3200" b="1" dirty="0">
                <a:latin typeface="Kruti Dev 010" pitchFamily="2" charset="0"/>
                <a:cs typeface="Times New Roman" panose="02020603050405020304" pitchFamily="18" charset="0"/>
              </a:rPr>
              <a:t> ls </a:t>
            </a:r>
            <a:r>
              <a:rPr lang="en-IN" sz="3200" b="1" dirty="0" err="1">
                <a:latin typeface="Kruti Dev 010" pitchFamily="2" charset="0"/>
                <a:cs typeface="Times New Roman" panose="02020603050405020304" pitchFamily="18" charset="0"/>
              </a:rPr>
              <a:t>gksrk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t>
            </a:r>
            <a:endParaRPr lang="en-IN" sz="3200" b="1" dirty="0">
              <a:latin typeface="Times New Roman" panose="02020603050405020304" pitchFamily="18"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(c) through cilliary muscles / </a:t>
            </a:r>
            <a:r>
              <a:rPr lang="hi-IN" sz="3200" b="0" u="none" strike="noStrike" dirty="0">
                <a:effectLst/>
                <a:latin typeface="Roboto" panose="02000000000000000000" pitchFamily="2" charset="0"/>
              </a:rPr>
              <a:t>सिलिअरी </a:t>
            </a:r>
            <a:r>
              <a:rPr lang="en-IN" sz="3200" b="1" dirty="0" err="1">
                <a:latin typeface="Kruti Dev 010" pitchFamily="2" charset="0"/>
                <a:cs typeface="Times New Roman" panose="02020603050405020304" pitchFamily="18" charset="0"/>
              </a:rPr>
              <a:t>isf”k;ksa</a:t>
            </a:r>
            <a:r>
              <a:rPr lang="en-IN" sz="3200" b="1" dirty="0">
                <a:latin typeface="Kruti Dev 010" pitchFamily="2" charset="0"/>
                <a:cs typeface="Times New Roman" panose="02020603050405020304" pitchFamily="18" charset="0"/>
              </a:rPr>
              <a:t> ds }</a:t>
            </a:r>
            <a:r>
              <a:rPr lang="en-IN" sz="3200" b="1" dirty="0" err="1">
                <a:latin typeface="Kruti Dev 010" pitchFamily="2" charset="0"/>
                <a:cs typeface="Times New Roman" panose="02020603050405020304" pitchFamily="18" charset="0"/>
              </a:rPr>
              <a:t>kjk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gksrk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t>
            </a:r>
            <a:endParaRPr lang="en-IN" sz="3200" b="1" dirty="0">
              <a:latin typeface="Times New Roman" panose="02020603050405020304" pitchFamily="18"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(d) is caused by forward motion of the retina/ </a:t>
            </a:r>
            <a:r>
              <a:rPr lang="en-IN" sz="3200" b="1" dirty="0" err="1">
                <a:latin typeface="Kruti Dev 010" pitchFamily="2" charset="0"/>
                <a:cs typeface="Times New Roman" panose="02020603050405020304" pitchFamily="18" charset="0"/>
              </a:rPr>
              <a:t>n`f’V&amp;IkVy</a:t>
            </a:r>
            <a:r>
              <a:rPr lang="en-IN" sz="3200" b="1" dirty="0">
                <a:latin typeface="Kruti Dev 010" pitchFamily="2" charset="0"/>
                <a:cs typeface="Times New Roman" panose="02020603050405020304" pitchFamily="18" charset="0"/>
              </a:rPr>
              <a:t> dh </a:t>
            </a:r>
            <a:r>
              <a:rPr lang="en-IN" sz="3200" b="1" dirty="0" err="1">
                <a:latin typeface="Kruti Dev 010" pitchFamily="2" charset="0"/>
                <a:cs typeface="Times New Roman" panose="02020603050405020304" pitchFamily="18" charset="0"/>
              </a:rPr>
              <a:t>vxzxkeh</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xfr</a:t>
            </a:r>
            <a:r>
              <a:rPr lang="en-IN" sz="3200" b="1" dirty="0">
                <a:latin typeface="Kruti Dev 010" pitchFamily="2" charset="0"/>
                <a:cs typeface="Times New Roman" panose="02020603050405020304" pitchFamily="18" charset="0"/>
              </a:rPr>
              <a:t> ls </a:t>
            </a:r>
            <a:r>
              <a:rPr lang="en-IN" sz="3200" b="1" dirty="0" err="1">
                <a:latin typeface="Kruti Dev 010" pitchFamily="2" charset="0"/>
                <a:cs typeface="Times New Roman" panose="02020603050405020304" pitchFamily="18" charset="0"/>
              </a:rPr>
              <a:t>gksrk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t>
            </a:r>
            <a:endParaRPr lang="en-I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86606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00FF3B-7C70-3084-3A72-C2D573BAB906}"/>
              </a:ext>
            </a:extLst>
          </p:cNvPr>
          <p:cNvSpPr txBox="1"/>
          <p:nvPr/>
        </p:nvSpPr>
        <p:spPr>
          <a:xfrm>
            <a:off x="826169" y="845462"/>
            <a:ext cx="10539662" cy="5509200"/>
          </a:xfrm>
          <a:prstGeom prst="rect">
            <a:avLst/>
          </a:prstGeom>
          <a:noFill/>
        </p:spPr>
        <p:txBody>
          <a:bodyPr wrap="square">
            <a:spAutoFit/>
          </a:bodyPr>
          <a:lstStyle/>
          <a:p>
            <a:r>
              <a:rPr lang="en-US" sz="3200" b="1" dirty="0">
                <a:solidFill>
                  <a:srgbClr val="FFFF00"/>
                </a:solidFill>
                <a:latin typeface="Kruti Dev 010" pitchFamily="2" charset="0"/>
                <a:cs typeface="Times New Roman" panose="02020603050405020304" pitchFamily="18" charset="0"/>
              </a:rPr>
              <a:t>o`)</a:t>
            </a:r>
            <a:r>
              <a:rPr lang="en-US" sz="3200" b="1" dirty="0" err="1">
                <a:solidFill>
                  <a:srgbClr val="FFFF00"/>
                </a:solidFill>
                <a:latin typeface="Kruti Dev 010" pitchFamily="2" charset="0"/>
                <a:cs typeface="Times New Roman" panose="02020603050405020304" pitchFamily="18" charset="0"/>
              </a:rPr>
              <a:t>koLFkk</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esa</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fy</a:t>
            </a:r>
            <a:r>
              <a:rPr lang="en-US" sz="3200" b="1" dirty="0">
                <a:solidFill>
                  <a:srgbClr val="FFFF00"/>
                </a:solidFill>
                <a:latin typeface="Kruti Dev 010" pitchFamily="2" charset="0"/>
                <a:cs typeface="Times New Roman" panose="02020603050405020304" pitchFamily="18" charset="0"/>
              </a:rPr>
              <a:t>[</a:t>
            </a:r>
            <a:r>
              <a:rPr lang="en-US" sz="3200" b="1" dirty="0" err="1">
                <a:solidFill>
                  <a:srgbClr val="FFFF00"/>
                </a:solidFill>
                <a:latin typeface="Kruti Dev 010" pitchFamily="2" charset="0"/>
                <a:cs typeface="Times New Roman" panose="02020603050405020304" pitchFamily="18" charset="0"/>
              </a:rPr>
              <a:t>kus</a:t>
            </a:r>
            <a:r>
              <a:rPr lang="en-US" sz="3200" b="1" dirty="0">
                <a:solidFill>
                  <a:srgbClr val="FFFF00"/>
                </a:solidFill>
                <a:latin typeface="Kruti Dev 010" pitchFamily="2" charset="0"/>
                <a:cs typeface="Times New Roman" panose="02020603050405020304" pitchFamily="18" charset="0"/>
              </a:rPr>
              <a:t> o </a:t>
            </a:r>
            <a:r>
              <a:rPr lang="en-US" sz="3200" b="1" dirty="0" err="1">
                <a:solidFill>
                  <a:srgbClr val="FFFF00"/>
                </a:solidFill>
                <a:latin typeface="Kruti Dev 010" pitchFamily="2" charset="0"/>
                <a:cs typeface="Times New Roman" panose="02020603050405020304" pitchFamily="18" charset="0"/>
              </a:rPr>
              <a:t>i</a:t>
            </a:r>
            <a:r>
              <a:rPr lang="en-US" sz="3200" b="1" dirty="0">
                <a:solidFill>
                  <a:srgbClr val="FFFF00"/>
                </a:solidFill>
                <a:latin typeface="Kruti Dev 010" pitchFamily="2" charset="0"/>
                <a:cs typeface="Times New Roman" panose="02020603050405020304" pitchFamily="18" charset="0"/>
              </a:rPr>
              <a:t>&lt;+us </a:t>
            </a:r>
            <a:r>
              <a:rPr lang="en-US" sz="3200" b="1" dirty="0" err="1">
                <a:solidFill>
                  <a:srgbClr val="FFFF00"/>
                </a:solidFill>
                <a:latin typeface="Kruti Dev 010" pitchFamily="2" charset="0"/>
                <a:cs typeface="Times New Roman" panose="02020603050405020304" pitchFamily="18" charset="0"/>
              </a:rPr>
              <a:t>gsrq</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p”ek</a:t>
            </a:r>
            <a:r>
              <a:rPr lang="en-US" sz="3200" b="1" dirty="0">
                <a:solidFill>
                  <a:srgbClr val="FFFF00"/>
                </a:solidFill>
                <a:latin typeface="Kruti Dev 010" pitchFamily="2" charset="0"/>
                <a:cs typeface="Times New Roman" panose="02020603050405020304" pitchFamily="18" charset="0"/>
              </a:rPr>
              <a:t> ¼,sud½ </a:t>
            </a:r>
            <a:r>
              <a:rPr lang="en-US" sz="3200" b="1" dirty="0" err="1">
                <a:solidFill>
                  <a:srgbClr val="FFFF00"/>
                </a:solidFill>
                <a:latin typeface="Kruti Dev 010" pitchFamily="2" charset="0"/>
                <a:cs typeface="Times New Roman" panose="02020603050405020304" pitchFamily="18" charset="0"/>
              </a:rPr>
              <a:t>yxkuk</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iM+rk</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gS</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D;ksafd</a:t>
            </a:r>
            <a:r>
              <a:rPr lang="en-US" sz="3200" b="1" dirty="0">
                <a:solidFill>
                  <a:srgbClr val="FFFF00"/>
                </a:solidFill>
                <a:latin typeface="Kruti Dev 010" pitchFamily="2" charset="0"/>
                <a:cs typeface="Times New Roman" panose="02020603050405020304" pitchFamily="18" charset="0"/>
              </a:rPr>
              <a:t> </a:t>
            </a:r>
            <a:endParaRPr lang="en-IN" sz="3200" b="1" dirty="0">
              <a:solidFill>
                <a:srgbClr val="FFFF00"/>
              </a:solidFill>
              <a:latin typeface="Times New Roman" panose="02020603050405020304" pitchFamily="18" charset="0"/>
              <a:cs typeface="Times New Roman" panose="02020603050405020304" pitchFamily="18" charset="0"/>
            </a:endParaRPr>
          </a:p>
          <a:p>
            <a:r>
              <a:rPr lang="en-US" sz="3200" b="1" dirty="0">
                <a:solidFill>
                  <a:srgbClr val="FFFF00"/>
                </a:solidFill>
                <a:latin typeface="Times New Roman" panose="02020603050405020304" pitchFamily="18" charset="0"/>
                <a:cs typeface="Times New Roman" panose="02020603050405020304" pitchFamily="18" charset="0"/>
              </a:rPr>
              <a:t>In old age one has to wear spectacles for writing and reading because </a:t>
            </a:r>
          </a:p>
          <a:p>
            <a:r>
              <a:rPr lang="en-IN" sz="3200" b="1" dirty="0">
                <a:latin typeface="Times New Roman" panose="02020603050405020304" pitchFamily="18" charset="0"/>
                <a:cs typeface="Times New Roman" panose="02020603050405020304" pitchFamily="18" charset="0"/>
              </a:rPr>
              <a:t>(a) the lens of the eye becomes weak  / </a:t>
            </a:r>
            <a:r>
              <a:rPr lang="en-IN" sz="3200" b="1" dirty="0">
                <a:latin typeface="Kruti Dev 010" pitchFamily="2" charset="0"/>
                <a:cs typeface="Times New Roman" panose="02020603050405020304" pitchFamily="18" charset="0"/>
              </a:rPr>
              <a:t>us= </a:t>
            </a:r>
            <a:r>
              <a:rPr lang="en-IN" sz="3200" b="1" dirty="0" err="1">
                <a:latin typeface="Kruti Dev 010" pitchFamily="2" charset="0"/>
                <a:cs typeface="Times New Roman" panose="02020603050405020304" pitchFamily="18" charset="0"/>
              </a:rPr>
              <a:t>ysal</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detksj</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gks</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tkrs</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a:t>
            </a:r>
            <a:endParaRPr lang="en-IN" sz="3200" b="1" dirty="0">
              <a:latin typeface="Times New Roman" panose="02020603050405020304" pitchFamily="18"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(b) there is a decrease in the adjusting ability of the eye/ </a:t>
            </a:r>
            <a:r>
              <a:rPr lang="en-IN" sz="3200" b="1" dirty="0">
                <a:latin typeface="Kruti Dev 010" pitchFamily="2" charset="0"/>
                <a:cs typeface="Times New Roman" panose="02020603050405020304" pitchFamily="18" charset="0"/>
              </a:rPr>
              <a:t>us= dh </a:t>
            </a:r>
            <a:r>
              <a:rPr lang="en-IN" sz="3200" b="1" dirty="0" err="1">
                <a:latin typeface="Kruti Dev 010" pitchFamily="2" charset="0"/>
                <a:cs typeface="Times New Roman" panose="02020603050405020304" pitchFamily="18" charset="0"/>
              </a:rPr>
              <a:t>lek;kstu</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kerk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esa</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deh</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vk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tkrh</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t>
            </a:r>
            <a:endParaRPr lang="en-IN" sz="3200" b="1" dirty="0">
              <a:latin typeface="Times New Roman" panose="02020603050405020304" pitchFamily="18"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(c) the eyeball becomes somewhat smaller / </a:t>
            </a:r>
            <a:r>
              <a:rPr lang="en-IN" sz="3200" b="1" dirty="0">
                <a:latin typeface="Kruti Dev 010" pitchFamily="2" charset="0"/>
                <a:cs typeface="Times New Roman" panose="02020603050405020304" pitchFamily="18" charset="0"/>
              </a:rPr>
              <a:t>us=&amp;</a:t>
            </a:r>
            <a:r>
              <a:rPr lang="en-IN" sz="3200" b="1" dirty="0" err="1">
                <a:latin typeface="Kruti Dev 010" pitchFamily="2" charset="0"/>
                <a:cs typeface="Times New Roman" panose="02020603050405020304" pitchFamily="18" charset="0"/>
              </a:rPr>
              <a:t>xksyd</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dqN</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NksVk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gks</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tkrk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t>
            </a:r>
            <a:r>
              <a:rPr lang="en-IN" sz="3200" b="1" dirty="0">
                <a:latin typeface="Kruti Dev 010" pitchFamily="2" charset="0"/>
                <a:cs typeface="Times New Roman" panose="02020603050405020304" pitchFamily="18" charset="0"/>
              </a:rPr>
              <a:t> </a:t>
            </a:r>
            <a:endParaRPr lang="en-IN" sz="3200" b="1" dirty="0">
              <a:latin typeface="Times New Roman" panose="02020603050405020304" pitchFamily="18"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(d) the magnifying power of the lens of the eye decreases / </a:t>
            </a:r>
            <a:r>
              <a:rPr lang="en-IN" sz="3200" b="1" dirty="0">
                <a:latin typeface="Kruti Dev 010" pitchFamily="2" charset="0"/>
                <a:cs typeface="Times New Roman" panose="02020603050405020304" pitchFamily="18" charset="0"/>
              </a:rPr>
              <a:t>us= ds </a:t>
            </a:r>
            <a:r>
              <a:rPr lang="en-IN" sz="3200" b="1" dirty="0" err="1">
                <a:latin typeface="Kruti Dev 010" pitchFamily="2" charset="0"/>
                <a:cs typeface="Times New Roman" panose="02020603050405020304" pitchFamily="18" charset="0"/>
              </a:rPr>
              <a:t>ysalksa</a:t>
            </a:r>
            <a:r>
              <a:rPr lang="en-IN" sz="3200" b="1" dirty="0">
                <a:latin typeface="Kruti Dev 010" pitchFamily="2" charset="0"/>
                <a:cs typeface="Times New Roman" panose="02020603050405020304" pitchFamily="18" charset="0"/>
              </a:rPr>
              <a:t> dh </a:t>
            </a:r>
            <a:r>
              <a:rPr lang="en-IN" sz="3200" b="1" dirty="0" err="1">
                <a:latin typeface="Kruti Dev 010" pitchFamily="2" charset="0"/>
                <a:cs typeface="Times New Roman" panose="02020603050405020304" pitchFamily="18" charset="0"/>
              </a:rPr>
              <a:t>vko</a:t>
            </a:r>
            <a:r>
              <a:rPr lang="en-IN" sz="3200" b="1" dirty="0">
                <a:latin typeface="Kruti Dev 010" pitchFamily="2" charset="0"/>
                <a:cs typeface="Times New Roman" panose="02020603050405020304" pitchFamily="18" charset="0"/>
              </a:rPr>
              <a:t>/</a:t>
            </a:r>
            <a:r>
              <a:rPr lang="en-IN" sz="3200" b="1" dirty="0" err="1">
                <a:latin typeface="Kruti Dev 010" pitchFamily="2" charset="0"/>
                <a:cs typeface="Times New Roman" panose="02020603050405020304" pitchFamily="18" charset="0"/>
              </a:rPr>
              <a:t>kZu</a:t>
            </a:r>
            <a:r>
              <a:rPr lang="en-IN" sz="3200" b="1" dirty="0">
                <a:latin typeface="Kruti Dev 010" pitchFamily="2" charset="0"/>
                <a:cs typeface="Times New Roman" panose="02020603050405020304" pitchFamily="18" charset="0"/>
              </a:rPr>
              <a:t>&amp;{</a:t>
            </a:r>
            <a:r>
              <a:rPr lang="en-IN" sz="3200" b="1" dirty="0" err="1">
                <a:latin typeface="Kruti Dev 010" pitchFamily="2" charset="0"/>
                <a:cs typeface="Times New Roman" panose="02020603050405020304" pitchFamily="18" charset="0"/>
              </a:rPr>
              <a:t>kerk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esa</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deh</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vk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tkrh</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a:t>
            </a:r>
            <a:endParaRPr lang="en-I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75610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70A19E-7441-6C4F-6B0F-B76F63A17ED0}"/>
              </a:ext>
            </a:extLst>
          </p:cNvPr>
          <p:cNvSpPr txBox="1"/>
          <p:nvPr/>
        </p:nvSpPr>
        <p:spPr>
          <a:xfrm>
            <a:off x="844739" y="948086"/>
            <a:ext cx="10920047" cy="4708981"/>
          </a:xfrm>
          <a:prstGeom prst="rect">
            <a:avLst/>
          </a:prstGeom>
          <a:noFill/>
        </p:spPr>
        <p:txBody>
          <a:bodyPr wrap="square">
            <a:spAutoFit/>
          </a:bodyPr>
          <a:lstStyle/>
          <a:p>
            <a:r>
              <a:rPr lang="en-US" sz="3000" b="1" dirty="0" err="1">
                <a:solidFill>
                  <a:srgbClr val="FFFF00"/>
                </a:solidFill>
                <a:latin typeface="Kruti Dev 010" pitchFamily="2" charset="0"/>
                <a:cs typeface="Times New Roman" panose="02020603050405020304" pitchFamily="18" charset="0"/>
              </a:rPr>
              <a:t>vkdk”k</a:t>
            </a:r>
            <a:r>
              <a:rPr lang="en-US" sz="3000" b="1" dirty="0">
                <a:solidFill>
                  <a:srgbClr val="FFFF00"/>
                </a:solidFill>
                <a:latin typeface="Kruti Dev 010" pitchFamily="2" charset="0"/>
                <a:cs typeface="Times New Roman" panose="02020603050405020304" pitchFamily="18" charset="0"/>
              </a:rPr>
              <a:t> ds </a:t>
            </a:r>
            <a:r>
              <a:rPr lang="en-US" sz="3000" b="1" dirty="0" err="1">
                <a:solidFill>
                  <a:srgbClr val="FFFF00"/>
                </a:solidFill>
                <a:latin typeface="Kruti Dev 010" pitchFamily="2" charset="0"/>
                <a:cs typeface="Times New Roman" panose="02020603050405020304" pitchFamily="18" charset="0"/>
              </a:rPr>
              <a:t>uhysiu</a:t>
            </a:r>
            <a:r>
              <a:rPr lang="en-US" sz="3000" b="1" dirty="0">
                <a:solidFill>
                  <a:srgbClr val="FFFF00"/>
                </a:solidFill>
                <a:latin typeface="Kruti Dev 010" pitchFamily="2" charset="0"/>
                <a:cs typeface="Times New Roman" panose="02020603050405020304" pitchFamily="18" charset="0"/>
              </a:rPr>
              <a:t> dk </a:t>
            </a:r>
            <a:r>
              <a:rPr lang="en-US" sz="3000" b="1" dirty="0" err="1">
                <a:solidFill>
                  <a:srgbClr val="FFFF00"/>
                </a:solidFill>
                <a:latin typeface="Kruti Dev 010" pitchFamily="2" charset="0"/>
                <a:cs typeface="Times New Roman" panose="02020603050405020304" pitchFamily="18" charset="0"/>
              </a:rPr>
              <a:t>dkj.k</a:t>
            </a:r>
            <a:endParaRPr lang="en-IN" sz="3000" b="1" dirty="0">
              <a:solidFill>
                <a:srgbClr val="FFFF00"/>
              </a:solidFill>
              <a:latin typeface="Times New Roman" panose="02020603050405020304" pitchFamily="18" charset="0"/>
              <a:cs typeface="Times New Roman" panose="02020603050405020304" pitchFamily="18" charset="0"/>
            </a:endParaRPr>
          </a:p>
          <a:p>
            <a:r>
              <a:rPr lang="en-US" sz="3000" b="1" dirty="0">
                <a:solidFill>
                  <a:srgbClr val="FFFF00"/>
                </a:solidFill>
                <a:latin typeface="Times New Roman" panose="02020603050405020304" pitchFamily="18" charset="0"/>
                <a:cs typeface="Times New Roman" panose="02020603050405020304" pitchFamily="18" charset="0"/>
              </a:rPr>
              <a:t>Cause of blue sky</a:t>
            </a:r>
          </a:p>
          <a:p>
            <a:r>
              <a:rPr lang="en-IN" sz="3000" b="1" dirty="0">
                <a:latin typeface="Times New Roman" panose="02020603050405020304" pitchFamily="18" charset="0"/>
                <a:cs typeface="Times New Roman" panose="02020603050405020304" pitchFamily="18" charset="0"/>
              </a:rPr>
              <a:t>(a)Its </a:t>
            </a:r>
            <a:r>
              <a:rPr lang="en-IN" sz="3000" b="1" dirty="0" err="1">
                <a:latin typeface="Times New Roman" panose="02020603050405020304" pitchFamily="18" charset="0"/>
                <a:cs typeface="Times New Roman" panose="02020603050405020304" pitchFamily="18" charset="0"/>
              </a:rPr>
              <a:t>actural</a:t>
            </a:r>
            <a:r>
              <a:rPr lang="en-IN" sz="3000" b="1" dirty="0">
                <a:latin typeface="Times New Roman" panose="02020603050405020304" pitchFamily="18" charset="0"/>
                <a:cs typeface="Times New Roman" panose="02020603050405020304" pitchFamily="18" charset="0"/>
              </a:rPr>
              <a:t> blue </a:t>
            </a:r>
            <a:r>
              <a:rPr lang="en-IN" sz="3000" b="1" dirty="0" err="1">
                <a:latin typeface="Times New Roman" panose="02020603050405020304" pitchFamily="18" charset="0"/>
                <a:cs typeface="Times New Roman" panose="02020603050405020304" pitchFamily="18" charset="0"/>
              </a:rPr>
              <a:t>color</a:t>
            </a:r>
            <a:r>
              <a:rPr lang="en-IN" sz="3000" b="1" dirty="0">
                <a:latin typeface="Times New Roman" panose="02020603050405020304" pitchFamily="18" charset="0"/>
                <a:cs typeface="Times New Roman" panose="02020603050405020304" pitchFamily="18" charset="0"/>
              </a:rPr>
              <a:t> is the same / </a:t>
            </a:r>
            <a:r>
              <a:rPr lang="en-IN" sz="3000" b="1" dirty="0" err="1">
                <a:latin typeface="Kruti Dev 010" pitchFamily="2" charset="0"/>
                <a:cs typeface="Times New Roman" panose="02020603050405020304" pitchFamily="18" charset="0"/>
              </a:rPr>
              <a:t>mldk</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okLrfod</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uhyk</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o.kZ</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gS</a:t>
            </a:r>
            <a:endParaRPr lang="en-IN" sz="3000" b="1" dirty="0">
              <a:latin typeface="Times New Roman" panose="02020603050405020304" pitchFamily="18" charset="0"/>
              <a:cs typeface="Times New Roman" panose="02020603050405020304" pitchFamily="18" charset="0"/>
            </a:endParaRPr>
          </a:p>
          <a:p>
            <a:r>
              <a:rPr lang="en-IN" sz="3000" b="1" dirty="0">
                <a:latin typeface="Times New Roman" panose="02020603050405020304" pitchFamily="18" charset="0"/>
                <a:cs typeface="Times New Roman" panose="02020603050405020304" pitchFamily="18" charset="0"/>
              </a:rPr>
              <a:t>(b) more scattering of blue colour by the earth’s atmosphere than other colour / </a:t>
            </a:r>
          </a:p>
          <a:p>
            <a:r>
              <a:rPr lang="en-IN" sz="3000" b="1" dirty="0">
                <a:latin typeface="Times New Roman" panose="02020603050405020304" pitchFamily="18" charset="0"/>
                <a:cs typeface="Times New Roman" panose="02020603050405020304" pitchFamily="18" charset="0"/>
              </a:rPr>
              <a:t> </a:t>
            </a:r>
            <a:r>
              <a:rPr lang="en-IN" sz="3000" b="1" dirty="0" err="1">
                <a:latin typeface="Kruti Dev 010" pitchFamily="2" charset="0"/>
                <a:cs typeface="Times New Roman" panose="02020603050405020304" pitchFamily="18" charset="0"/>
              </a:rPr>
              <a:t>i`Foh</a:t>
            </a:r>
            <a:r>
              <a:rPr lang="en-IN" sz="3000" b="1" dirty="0">
                <a:latin typeface="Kruti Dev 010" pitchFamily="2" charset="0"/>
                <a:cs typeface="Times New Roman" panose="02020603050405020304" pitchFamily="18" charset="0"/>
              </a:rPr>
              <a:t> ds </a:t>
            </a:r>
            <a:r>
              <a:rPr lang="en-IN" sz="3000" b="1" dirty="0" err="1">
                <a:latin typeface="Kruti Dev 010" pitchFamily="2" charset="0"/>
                <a:cs typeface="Times New Roman" panose="02020603050405020304" pitchFamily="18" charset="0"/>
              </a:rPr>
              <a:t>ok;qeaMy</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kjk</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vU</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o.kksZ</a:t>
            </a:r>
            <a:r>
              <a:rPr lang="en-IN" sz="3000" b="1" dirty="0">
                <a:latin typeface="Kruti Dev 010" pitchFamily="2" charset="0"/>
                <a:cs typeface="Times New Roman" panose="02020603050405020304" pitchFamily="18" charset="0"/>
              </a:rPr>
              <a:t> dh vis{kk </a:t>
            </a:r>
            <a:r>
              <a:rPr lang="en-IN" sz="3000" b="1" dirty="0" err="1">
                <a:latin typeface="Kruti Dev 010" pitchFamily="2" charset="0"/>
                <a:cs typeface="Times New Roman" panose="02020603050405020304" pitchFamily="18" charset="0"/>
              </a:rPr>
              <a:t>uhys</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o.kZ</a:t>
            </a:r>
            <a:r>
              <a:rPr lang="en-IN" sz="3000" b="1" dirty="0">
                <a:latin typeface="Kruti Dev 010" pitchFamily="2" charset="0"/>
                <a:cs typeface="Times New Roman" panose="02020603050405020304" pitchFamily="18" charset="0"/>
              </a:rPr>
              <a:t> dh </a:t>
            </a:r>
            <a:r>
              <a:rPr lang="en-IN" sz="3000" b="1" dirty="0" err="1">
                <a:latin typeface="Kruti Dev 010" pitchFamily="2" charset="0"/>
                <a:cs typeface="Times New Roman" panose="02020603050405020304" pitchFamily="18" charset="0"/>
              </a:rPr>
              <a:t>vf</a:t>
            </a:r>
            <a:r>
              <a:rPr lang="en-IN" sz="3000" b="1" dirty="0">
                <a:latin typeface="Kruti Dev 010" pitchFamily="2" charset="0"/>
                <a:cs typeface="Times New Roman" panose="02020603050405020304" pitchFamily="18" charset="0"/>
              </a:rPr>
              <a:t>/</a:t>
            </a:r>
            <a:r>
              <a:rPr lang="en-IN" sz="3000" b="1" dirty="0" err="1">
                <a:latin typeface="Kruti Dev 010" pitchFamily="2" charset="0"/>
                <a:cs typeface="Times New Roman" panose="02020603050405020304" pitchFamily="18" charset="0"/>
              </a:rPr>
              <a:t>kd</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izdh.kZu</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gksuk</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gS</a:t>
            </a:r>
            <a:endParaRPr lang="en-IN" sz="3000" b="1" dirty="0">
              <a:latin typeface="Kruti Dev 010" pitchFamily="2" charset="0"/>
              <a:cs typeface="Times New Roman" panose="02020603050405020304" pitchFamily="18" charset="0"/>
            </a:endParaRPr>
          </a:p>
          <a:p>
            <a:r>
              <a:rPr lang="en-IN" sz="3000" b="1" dirty="0">
                <a:latin typeface="Times New Roman" panose="02020603050405020304" pitchFamily="18" charset="0"/>
                <a:cs typeface="Times New Roman" panose="02020603050405020304" pitchFamily="18" charset="0"/>
              </a:rPr>
              <a:t>(c) the blue colour resulting from the interference of all the letters is / </a:t>
            </a:r>
            <a:r>
              <a:rPr lang="en-IN" sz="3000" b="1" dirty="0" err="1">
                <a:latin typeface="Kruti Dev 010" pitchFamily="2" charset="0"/>
                <a:cs typeface="Times New Roman" panose="02020603050405020304" pitchFamily="18" charset="0"/>
              </a:rPr>
              <a:t>LkHkh</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o.kksZ</a:t>
            </a:r>
            <a:r>
              <a:rPr lang="en-IN" sz="3000" b="1" dirty="0">
                <a:latin typeface="Kruti Dev 010" pitchFamily="2" charset="0"/>
                <a:cs typeface="Times New Roman" panose="02020603050405020304" pitchFamily="18" charset="0"/>
              </a:rPr>
              <a:t> ds </a:t>
            </a:r>
            <a:r>
              <a:rPr lang="en-IN" sz="3000" b="1" dirty="0" err="1">
                <a:latin typeface="Kruti Dev 010" pitchFamily="2" charset="0"/>
                <a:cs typeface="Times New Roman" panose="02020603050405020304" pitchFamily="18" charset="0"/>
              </a:rPr>
              <a:t>O;fRkdj.k</a:t>
            </a:r>
            <a:r>
              <a:rPr lang="en-IN" sz="3000" b="1" dirty="0">
                <a:latin typeface="Kruti Dev 010" pitchFamily="2" charset="0"/>
                <a:cs typeface="Times New Roman" panose="02020603050405020304" pitchFamily="18" charset="0"/>
              </a:rPr>
              <a:t> ls </a:t>
            </a:r>
            <a:r>
              <a:rPr lang="en-IN" sz="3000" b="1" dirty="0" err="1">
                <a:latin typeface="Kruti Dev 010" pitchFamily="2" charset="0"/>
                <a:cs typeface="Times New Roman" panose="02020603050405020304" pitchFamily="18" charset="0"/>
              </a:rPr>
              <a:t>mRiUu</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uhyk</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o.kZ</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gSA</a:t>
            </a:r>
            <a:endParaRPr lang="en-IN" sz="3000" b="1" dirty="0">
              <a:latin typeface="Times New Roman" panose="02020603050405020304" pitchFamily="18" charset="0"/>
              <a:cs typeface="Times New Roman" panose="02020603050405020304" pitchFamily="18" charset="0"/>
            </a:endParaRPr>
          </a:p>
          <a:p>
            <a:r>
              <a:rPr lang="en-IN" sz="3000" b="1" dirty="0">
                <a:latin typeface="Times New Roman" panose="02020603050405020304" pitchFamily="18" charset="0"/>
                <a:cs typeface="Times New Roman" panose="02020603050405020304" pitchFamily="18" charset="0"/>
              </a:rPr>
              <a:t>(d) the blue component is stronger in white light / </a:t>
            </a:r>
          </a:p>
          <a:p>
            <a:r>
              <a:rPr lang="en-IN" sz="3000" b="1" dirty="0">
                <a:latin typeface="Kruti Dev 010" pitchFamily="2" charset="0"/>
                <a:cs typeface="Times New Roman" panose="02020603050405020304" pitchFamily="18" charset="0"/>
              </a:rPr>
              <a:t>“</a:t>
            </a:r>
            <a:r>
              <a:rPr lang="en-IN" sz="3000" b="1" dirty="0" err="1">
                <a:latin typeface="Kruti Dev 010" pitchFamily="2" charset="0"/>
                <a:cs typeface="Times New Roman" panose="02020603050405020304" pitchFamily="18" charset="0"/>
              </a:rPr>
              <a:t>osr</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izdk”k</a:t>
            </a:r>
            <a:r>
              <a:rPr lang="en-IN" sz="3000" b="1" dirty="0">
                <a:latin typeface="Kruti Dev 010" pitchFamily="2" charset="0"/>
                <a:cs typeface="Times New Roman" panose="02020603050405020304" pitchFamily="18" charset="0"/>
              </a:rPr>
              <a:t> es </a:t>
            </a:r>
            <a:r>
              <a:rPr lang="en-IN" sz="3000" b="1" dirty="0" err="1">
                <a:latin typeface="Kruti Dev 010" pitchFamily="2" charset="0"/>
                <a:cs typeface="Times New Roman" panose="02020603050405020304" pitchFamily="18" charset="0"/>
              </a:rPr>
              <a:t>uhyk</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kVd</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vf</a:t>
            </a:r>
            <a:r>
              <a:rPr lang="en-IN" sz="3000" b="1" dirty="0">
                <a:latin typeface="Kruti Dev 010" pitchFamily="2" charset="0"/>
                <a:cs typeface="Times New Roman" panose="02020603050405020304" pitchFamily="18" charset="0"/>
              </a:rPr>
              <a:t>/</a:t>
            </a:r>
            <a:r>
              <a:rPr lang="en-IN" sz="3000" b="1" dirty="0" err="1">
                <a:latin typeface="Kruti Dev 010" pitchFamily="2" charset="0"/>
                <a:cs typeface="Times New Roman" panose="02020603050405020304" pitchFamily="18" charset="0"/>
              </a:rPr>
              <a:t>kd</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izcy</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gksrk</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gS</a:t>
            </a:r>
            <a:endParaRPr lang="en-IN" sz="3000"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37613083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897EA3-CBC4-5176-2233-57A68A5697C7}"/>
              </a:ext>
            </a:extLst>
          </p:cNvPr>
          <p:cNvSpPr txBox="1"/>
          <p:nvPr/>
        </p:nvSpPr>
        <p:spPr>
          <a:xfrm>
            <a:off x="2679032" y="1131679"/>
            <a:ext cx="8472452" cy="3231654"/>
          </a:xfrm>
          <a:prstGeom prst="rect">
            <a:avLst/>
          </a:prstGeom>
          <a:noFill/>
        </p:spPr>
        <p:txBody>
          <a:bodyPr wrap="square">
            <a:spAutoFit/>
          </a:bodyPr>
          <a:lstStyle/>
          <a:p>
            <a:r>
              <a:rPr lang="en-US" sz="3400" b="1" dirty="0" err="1">
                <a:solidFill>
                  <a:srgbClr val="FFFF00"/>
                </a:solidFill>
                <a:latin typeface="Kruti Dev 010" pitchFamily="2" charset="0"/>
                <a:cs typeface="Times New Roman" panose="02020603050405020304" pitchFamily="18" charset="0"/>
              </a:rPr>
              <a:t>varfj</a:t>
            </a:r>
            <a:r>
              <a:rPr lang="en-US" sz="3400" b="1" dirty="0">
                <a:solidFill>
                  <a:srgbClr val="FFFF00"/>
                </a:solidFill>
                <a:latin typeface="Kruti Dev 010" pitchFamily="2" charset="0"/>
                <a:cs typeface="Times New Roman" panose="02020603050405020304" pitchFamily="18" charset="0"/>
              </a:rPr>
              <a:t>{k&amp;;k=h ¼,LVªkWukV½ </a:t>
            </a:r>
            <a:r>
              <a:rPr lang="en-US" sz="3400" b="1" dirty="0" err="1">
                <a:solidFill>
                  <a:srgbClr val="FFFF00"/>
                </a:solidFill>
                <a:latin typeface="Kruti Dev 010" pitchFamily="2" charset="0"/>
                <a:cs typeface="Times New Roman" panose="02020603050405020304" pitchFamily="18" charset="0"/>
              </a:rPr>
              <a:t>dks</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cká&amp;varfj</a:t>
            </a:r>
            <a:r>
              <a:rPr lang="en-US" sz="3400" b="1" dirty="0">
                <a:solidFill>
                  <a:srgbClr val="FFFF00"/>
                </a:solidFill>
                <a:latin typeface="Kruti Dev 010" pitchFamily="2" charset="0"/>
                <a:cs typeface="Times New Roman" panose="02020603050405020304" pitchFamily="18" charset="0"/>
              </a:rPr>
              <a:t>{k </a:t>
            </a:r>
            <a:endParaRPr lang="en-IN" sz="3400" b="1" dirty="0">
              <a:solidFill>
                <a:srgbClr val="FFFF00"/>
              </a:solidFill>
              <a:latin typeface="Times New Roman" panose="02020603050405020304" pitchFamily="18" charset="0"/>
              <a:cs typeface="Times New Roman" panose="02020603050405020304" pitchFamily="18" charset="0"/>
            </a:endParaRPr>
          </a:p>
          <a:p>
            <a:r>
              <a:rPr lang="en-US" sz="3400" b="1" dirty="0">
                <a:solidFill>
                  <a:srgbClr val="FFFF00"/>
                </a:solidFill>
                <a:latin typeface="Times New Roman" panose="02020603050405020304" pitchFamily="18" charset="0"/>
                <a:cs typeface="Times New Roman" panose="02020603050405020304" pitchFamily="18" charset="0"/>
              </a:rPr>
              <a:t>Astronaut to outer-space</a:t>
            </a:r>
          </a:p>
          <a:p>
            <a:r>
              <a:rPr lang="en-IN" sz="3400" b="1" dirty="0">
                <a:latin typeface="Times New Roman" panose="02020603050405020304" pitchFamily="18" charset="0"/>
                <a:cs typeface="Times New Roman" panose="02020603050405020304" pitchFamily="18" charset="0"/>
              </a:rPr>
              <a:t>(a) appears white / </a:t>
            </a:r>
            <a:r>
              <a:rPr lang="en-IN" sz="3400" b="1" dirty="0">
                <a:latin typeface="Kruti Dev 010" pitchFamily="2" charset="0"/>
                <a:cs typeface="Times New Roman" panose="02020603050405020304" pitchFamily="18" charset="0"/>
              </a:rPr>
              <a:t>“</a:t>
            </a:r>
            <a:r>
              <a:rPr lang="en-IN" sz="3400" b="1" dirty="0" err="1">
                <a:latin typeface="Kruti Dev 010" pitchFamily="2" charset="0"/>
                <a:cs typeface="Times New Roman" panose="02020603050405020304" pitchFamily="18" charset="0"/>
              </a:rPr>
              <a:t>osssr</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izrhr</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gksrh</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gS</a:t>
            </a:r>
            <a:endParaRPr lang="en-IN" sz="3400" b="1" dirty="0">
              <a:latin typeface="Times New Roman" panose="02020603050405020304" pitchFamily="18" charset="0"/>
              <a:cs typeface="Times New Roman" panose="02020603050405020304" pitchFamily="18" charset="0"/>
            </a:endParaRPr>
          </a:p>
          <a:p>
            <a:r>
              <a:rPr lang="en-IN" sz="3400" b="1" dirty="0">
                <a:latin typeface="Times New Roman" panose="02020603050405020304" pitchFamily="18" charset="0"/>
                <a:cs typeface="Times New Roman" panose="02020603050405020304" pitchFamily="18" charset="0"/>
              </a:rPr>
              <a:t>(b) appears black  / </a:t>
            </a:r>
            <a:r>
              <a:rPr lang="hi-IN" sz="3400" dirty="0">
                <a:effectLst/>
                <a:cs typeface="Nirmala UI" panose="020B0502040204020203" pitchFamily="34" charset="0"/>
              </a:rPr>
              <a:t>काला</a:t>
            </a:r>
            <a:r>
              <a:rPr lang="en-US" sz="3400" dirty="0">
                <a:effectLst/>
                <a:cs typeface="Nirmala UI" panose="020B0502040204020203" pitchFamily="34" charset="0"/>
              </a:rPr>
              <a:t> </a:t>
            </a:r>
            <a:r>
              <a:rPr lang="en-IN" sz="3400" b="1" dirty="0" err="1">
                <a:latin typeface="Kruti Dev 010" pitchFamily="2" charset="0"/>
                <a:cs typeface="Times New Roman" panose="02020603050405020304" pitchFamily="18" charset="0"/>
              </a:rPr>
              <a:t>izrhr</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gksrh</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gS</a:t>
            </a:r>
            <a:endParaRPr lang="en-IN" sz="3400" b="1" dirty="0">
              <a:latin typeface="Times New Roman" panose="02020603050405020304" pitchFamily="18" charset="0"/>
              <a:cs typeface="Times New Roman" panose="02020603050405020304" pitchFamily="18" charset="0"/>
            </a:endParaRPr>
          </a:p>
          <a:p>
            <a:r>
              <a:rPr lang="en-IN" sz="3400" b="1" dirty="0">
                <a:latin typeface="Times New Roman" panose="02020603050405020304" pitchFamily="18" charset="0"/>
                <a:cs typeface="Times New Roman" panose="02020603050405020304" pitchFamily="18" charset="0"/>
              </a:rPr>
              <a:t>(c) appears dark blue/ </a:t>
            </a:r>
            <a:r>
              <a:rPr lang="en-IN" sz="3400" b="1" dirty="0" err="1">
                <a:latin typeface="Kruti Dev 010" pitchFamily="2" charset="0"/>
                <a:cs typeface="Times New Roman" panose="02020603050405020304" pitchFamily="18" charset="0"/>
              </a:rPr>
              <a:t>xgjk</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uhyk</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izrhr</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gksrh</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gS</a:t>
            </a:r>
            <a:endParaRPr lang="en-IN" sz="3400" b="1" dirty="0">
              <a:latin typeface="Times New Roman" panose="02020603050405020304" pitchFamily="18" charset="0"/>
              <a:cs typeface="Times New Roman" panose="02020603050405020304" pitchFamily="18" charset="0"/>
            </a:endParaRPr>
          </a:p>
          <a:p>
            <a:r>
              <a:rPr lang="en-IN" sz="3400" b="1" dirty="0">
                <a:latin typeface="Times New Roman" panose="02020603050405020304" pitchFamily="18" charset="0"/>
                <a:cs typeface="Times New Roman" panose="02020603050405020304" pitchFamily="18" charset="0"/>
              </a:rPr>
              <a:t>(d) appears to be vermilion/ </a:t>
            </a:r>
            <a:r>
              <a:rPr lang="en-IN" sz="3400" b="1" dirty="0" err="1">
                <a:latin typeface="Kruti Dev 010" pitchFamily="2" charset="0"/>
                <a:cs typeface="Times New Roman" panose="02020603050405020304" pitchFamily="18" charset="0"/>
              </a:rPr>
              <a:t>flanwjh</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izrhr</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gksrh</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gS</a:t>
            </a:r>
            <a:endParaRPr lang="en-IN" sz="3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02307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998C59-870E-553D-74E7-D478D646391C}"/>
              </a:ext>
            </a:extLst>
          </p:cNvPr>
          <p:cNvSpPr txBox="1"/>
          <p:nvPr/>
        </p:nvSpPr>
        <p:spPr>
          <a:xfrm>
            <a:off x="164123" y="1106983"/>
            <a:ext cx="12027877" cy="5201424"/>
          </a:xfrm>
          <a:prstGeom prst="rect">
            <a:avLst/>
          </a:prstGeom>
          <a:noFill/>
        </p:spPr>
        <p:txBody>
          <a:bodyPr wrap="square">
            <a:spAutoFit/>
          </a:bodyPr>
          <a:lstStyle/>
          <a:p>
            <a:r>
              <a:rPr lang="en-US" sz="3200" b="1" dirty="0" err="1">
                <a:solidFill>
                  <a:srgbClr val="FFFF00"/>
                </a:solidFill>
                <a:latin typeface="Kruti Dev 010" pitchFamily="2" charset="0"/>
                <a:cs typeface="Times New Roman" panose="02020603050405020304" pitchFamily="18" charset="0"/>
              </a:rPr>
              <a:t>lkcqu</a:t>
            </a:r>
            <a:r>
              <a:rPr lang="en-US" sz="3200" b="1" dirty="0">
                <a:solidFill>
                  <a:srgbClr val="FFFF00"/>
                </a:solidFill>
                <a:latin typeface="Kruti Dev 010" pitchFamily="2" charset="0"/>
                <a:cs typeface="Times New Roman" panose="02020603050405020304" pitchFamily="18" charset="0"/>
              </a:rPr>
              <a:t> ds </a:t>
            </a:r>
            <a:r>
              <a:rPr lang="en-US" sz="3200" b="1" dirty="0" err="1">
                <a:solidFill>
                  <a:srgbClr val="FFFF00"/>
                </a:solidFill>
                <a:latin typeface="Kruti Dev 010" pitchFamily="2" charset="0"/>
                <a:cs typeface="Times New Roman" panose="02020603050405020304" pitchFamily="18" charset="0"/>
              </a:rPr>
              <a:t>cqycqys</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dks</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osr</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o.khZ</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izdk”k</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esa</a:t>
            </a:r>
            <a:r>
              <a:rPr lang="en-US" sz="3200" b="1" dirty="0">
                <a:solidFill>
                  <a:srgbClr val="FFFF00"/>
                </a:solidFill>
                <a:latin typeface="Kruti Dev 010" pitchFamily="2" charset="0"/>
                <a:cs typeface="Times New Roman" panose="02020603050405020304" pitchFamily="18" charset="0"/>
              </a:rPr>
              <a:t> ns[kusa </a:t>
            </a:r>
            <a:r>
              <a:rPr lang="en-US" sz="3200" b="1" dirty="0" err="1">
                <a:solidFill>
                  <a:srgbClr val="FFFF00"/>
                </a:solidFill>
                <a:latin typeface="Kruti Dev 010" pitchFamily="2" charset="0"/>
                <a:cs typeface="Times New Roman" panose="02020603050405020304" pitchFamily="18" charset="0"/>
              </a:rPr>
              <a:t>ij</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muesa</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vusd</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jax</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fn</a:t>
            </a:r>
            <a:r>
              <a:rPr lang="en-US" sz="3200" b="1" dirty="0">
                <a:solidFill>
                  <a:srgbClr val="FFFF00"/>
                </a:solidFill>
                <a:latin typeface="Kruti Dev 010" pitchFamily="2" charset="0"/>
                <a:cs typeface="Times New Roman" panose="02020603050405020304" pitchFamily="18" charset="0"/>
              </a:rPr>
              <a:t>[</a:t>
            </a:r>
            <a:r>
              <a:rPr lang="en-US" sz="3200" b="1" dirty="0" err="1">
                <a:solidFill>
                  <a:srgbClr val="FFFF00"/>
                </a:solidFill>
                <a:latin typeface="Kruti Dev 010" pitchFamily="2" charset="0"/>
                <a:cs typeface="Times New Roman" panose="02020603050405020304" pitchFamily="18" charset="0"/>
              </a:rPr>
              <a:t>kkbZ</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iM+rs</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gSA</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slk</a:t>
            </a:r>
            <a:endParaRPr lang="en-IN" sz="3200" b="1" dirty="0">
              <a:solidFill>
                <a:srgbClr val="FFFF00"/>
              </a:solidFill>
              <a:latin typeface="Times New Roman" panose="02020603050405020304" pitchFamily="18" charset="0"/>
              <a:cs typeface="Times New Roman" panose="02020603050405020304" pitchFamily="18" charset="0"/>
            </a:endParaRPr>
          </a:p>
          <a:p>
            <a:r>
              <a:rPr lang="en-US" sz="3000" b="1" dirty="0">
                <a:solidFill>
                  <a:srgbClr val="FFFF00"/>
                </a:solidFill>
                <a:latin typeface="Times New Roman" panose="02020603050405020304" pitchFamily="18" charset="0"/>
                <a:cs typeface="Times New Roman" panose="02020603050405020304" pitchFamily="18" charset="0"/>
              </a:rPr>
              <a:t>When soap bubbles are seen in white colored light, many colors are seen in them</a:t>
            </a:r>
            <a:r>
              <a:rPr lang="en-US" sz="3000" b="1" dirty="0">
                <a:latin typeface="Times New Roman" panose="02020603050405020304" pitchFamily="18" charset="0"/>
                <a:cs typeface="Times New Roman" panose="02020603050405020304" pitchFamily="18" charset="0"/>
              </a:rPr>
              <a:t>.</a:t>
            </a:r>
          </a:p>
          <a:p>
            <a:pPr marL="514350" indent="-514350">
              <a:buAutoNum type="alphaLcParenBoth"/>
            </a:pPr>
            <a:r>
              <a:rPr lang="en-IN" sz="3000" b="1" dirty="0">
                <a:latin typeface="Times New Roman" panose="02020603050405020304" pitchFamily="18" charset="0"/>
                <a:cs typeface="Times New Roman" panose="02020603050405020304" pitchFamily="18" charset="0"/>
              </a:rPr>
              <a:t>Scattering of light by a thin film is caused / </a:t>
            </a:r>
          </a:p>
          <a:p>
            <a:r>
              <a:rPr lang="en-IN" sz="3000" b="1" dirty="0" err="1">
                <a:latin typeface="Kruti Dev 010" pitchFamily="2" charset="0"/>
                <a:cs typeface="Times New Roman" panose="02020603050405020304" pitchFamily="18" charset="0"/>
              </a:rPr>
              <a:t>iryh</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fQYe</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kjk</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izdk”k</a:t>
            </a:r>
            <a:r>
              <a:rPr lang="en-IN" sz="3000" b="1" dirty="0">
                <a:latin typeface="Kruti Dev 010" pitchFamily="2" charset="0"/>
                <a:cs typeface="Times New Roman" panose="02020603050405020304" pitchFamily="18" charset="0"/>
              </a:rPr>
              <a:t> ds </a:t>
            </a:r>
            <a:r>
              <a:rPr lang="en-IN" sz="3000" b="1" dirty="0" err="1">
                <a:latin typeface="Kruti Dev 010" pitchFamily="2" charset="0"/>
                <a:cs typeface="Times New Roman" panose="02020603050405020304" pitchFamily="18" charset="0"/>
              </a:rPr>
              <a:t>izdh.kZu</a:t>
            </a:r>
            <a:r>
              <a:rPr lang="en-IN" sz="3000" b="1" dirty="0">
                <a:latin typeface="Kruti Dev 010" pitchFamily="2" charset="0"/>
                <a:cs typeface="Times New Roman" panose="02020603050405020304" pitchFamily="18" charset="0"/>
              </a:rPr>
              <a:t> ds </a:t>
            </a:r>
            <a:r>
              <a:rPr lang="en-IN" sz="3000" b="1" dirty="0" err="1">
                <a:latin typeface="Kruti Dev 010" pitchFamily="2" charset="0"/>
                <a:cs typeface="Times New Roman" panose="02020603050405020304" pitchFamily="18" charset="0"/>
              </a:rPr>
              <a:t>dkj.k</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gksrk</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gSA</a:t>
            </a:r>
            <a:endParaRPr lang="en-IN" sz="3000" b="1" dirty="0">
              <a:latin typeface="Times New Roman" panose="02020603050405020304" pitchFamily="18" charset="0"/>
              <a:cs typeface="Times New Roman" panose="02020603050405020304" pitchFamily="18" charset="0"/>
            </a:endParaRPr>
          </a:p>
          <a:p>
            <a:r>
              <a:rPr lang="en-IN" sz="3000" b="1" dirty="0">
                <a:latin typeface="Times New Roman" panose="02020603050405020304" pitchFamily="18" charset="0"/>
                <a:cs typeface="Times New Roman" panose="02020603050405020304" pitchFamily="18" charset="0"/>
              </a:rPr>
              <a:t>(b) interference of the light reflected by the bubbles  / </a:t>
            </a:r>
          </a:p>
          <a:p>
            <a:r>
              <a:rPr lang="en-IN" sz="3000" b="1" dirty="0" err="1">
                <a:latin typeface="Kruti Dev 010" pitchFamily="2" charset="0"/>
                <a:cs typeface="Times New Roman" panose="02020603050405020304" pitchFamily="18" charset="0"/>
              </a:rPr>
              <a:t>cqycqyksa</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kjk</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ijkofrZr</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izdk”k</a:t>
            </a:r>
            <a:r>
              <a:rPr lang="en-IN" sz="3000" b="1" dirty="0">
                <a:latin typeface="Kruti Dev 010" pitchFamily="2" charset="0"/>
                <a:cs typeface="Times New Roman" panose="02020603050405020304" pitchFamily="18" charset="0"/>
              </a:rPr>
              <a:t> ds </a:t>
            </a:r>
            <a:r>
              <a:rPr lang="en-IN" sz="3000" b="1" dirty="0" err="1">
                <a:latin typeface="Kruti Dev 010" pitchFamily="2" charset="0"/>
                <a:cs typeface="Times New Roman" panose="02020603050405020304" pitchFamily="18" charset="0"/>
              </a:rPr>
              <a:t>O;fRkdj.k</a:t>
            </a:r>
            <a:r>
              <a:rPr lang="en-IN" sz="3000" b="1" dirty="0">
                <a:latin typeface="Kruti Dev 010" pitchFamily="2" charset="0"/>
                <a:cs typeface="Times New Roman" panose="02020603050405020304" pitchFamily="18" charset="0"/>
              </a:rPr>
              <a:t> ds </a:t>
            </a:r>
            <a:r>
              <a:rPr lang="en-IN" sz="3000" b="1" dirty="0" err="1">
                <a:latin typeface="Kruti Dev 010" pitchFamily="2" charset="0"/>
                <a:cs typeface="Times New Roman" panose="02020603050405020304" pitchFamily="18" charset="0"/>
              </a:rPr>
              <a:t>dkj.k</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gksrk</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gSA</a:t>
            </a:r>
            <a:endParaRPr lang="en-IN" sz="3000" b="1" dirty="0">
              <a:latin typeface="Times New Roman" panose="02020603050405020304" pitchFamily="18" charset="0"/>
              <a:cs typeface="Times New Roman" panose="02020603050405020304" pitchFamily="18" charset="0"/>
            </a:endParaRPr>
          </a:p>
          <a:p>
            <a:r>
              <a:rPr lang="en-IN" sz="3000" b="1" dirty="0">
                <a:latin typeface="Times New Roman" panose="02020603050405020304" pitchFamily="18" charset="0"/>
                <a:cs typeface="Times New Roman" panose="02020603050405020304" pitchFamily="18" charset="0"/>
              </a:rPr>
              <a:t>(c) is due to dispersion of light / </a:t>
            </a:r>
          </a:p>
          <a:p>
            <a:r>
              <a:rPr lang="en-IN" sz="3000" b="1" dirty="0" err="1">
                <a:latin typeface="Kruti Dev 010" pitchFamily="2" charset="0"/>
                <a:cs typeface="Times New Roman" panose="02020603050405020304" pitchFamily="18" charset="0"/>
              </a:rPr>
              <a:t>izdk”k</a:t>
            </a:r>
            <a:r>
              <a:rPr lang="en-IN" sz="3000" b="1" dirty="0">
                <a:latin typeface="Kruti Dev 010" pitchFamily="2" charset="0"/>
                <a:cs typeface="Times New Roman" panose="02020603050405020304" pitchFamily="18" charset="0"/>
              </a:rPr>
              <a:t> ds </a:t>
            </a:r>
            <a:r>
              <a:rPr lang="en-IN" sz="3000" b="1" dirty="0" err="1">
                <a:latin typeface="Kruti Dev 010" pitchFamily="2" charset="0"/>
                <a:cs typeface="Times New Roman" panose="02020603050405020304" pitchFamily="18" charset="0"/>
              </a:rPr>
              <a:t>o.kZ&amp;ifj</a:t>
            </a:r>
            <a:r>
              <a:rPr lang="en-IN" sz="3000" b="1" dirty="0">
                <a:latin typeface="Kruti Dev 010" pitchFamily="2" charset="0"/>
                <a:cs typeface="Times New Roman" panose="02020603050405020304" pitchFamily="18" charset="0"/>
              </a:rPr>
              <a:t>{</a:t>
            </a:r>
            <a:r>
              <a:rPr lang="en-IN" sz="3000" b="1" dirty="0" err="1">
                <a:latin typeface="Kruti Dev 010" pitchFamily="2" charset="0"/>
                <a:cs typeface="Times New Roman" panose="02020603050405020304" pitchFamily="18" charset="0"/>
              </a:rPr>
              <a:t>ksi.k</a:t>
            </a:r>
            <a:r>
              <a:rPr lang="en-IN" sz="3000" b="1" dirty="0">
                <a:latin typeface="Kruti Dev 010" pitchFamily="2" charset="0"/>
                <a:cs typeface="Times New Roman" panose="02020603050405020304" pitchFamily="18" charset="0"/>
              </a:rPr>
              <a:t> ds </a:t>
            </a:r>
            <a:r>
              <a:rPr lang="en-IN" sz="3000" b="1" dirty="0" err="1">
                <a:latin typeface="Kruti Dev 010" pitchFamily="2" charset="0"/>
                <a:cs typeface="Times New Roman" panose="02020603050405020304" pitchFamily="18" charset="0"/>
              </a:rPr>
              <a:t>dkj.k</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gksrk</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gSA</a:t>
            </a:r>
            <a:endParaRPr lang="en-IN" sz="3000" b="1" dirty="0">
              <a:latin typeface="Times New Roman" panose="02020603050405020304" pitchFamily="18" charset="0"/>
              <a:cs typeface="Times New Roman" panose="02020603050405020304" pitchFamily="18" charset="0"/>
            </a:endParaRPr>
          </a:p>
          <a:p>
            <a:r>
              <a:rPr lang="en-IN" sz="3000" b="1" dirty="0">
                <a:latin typeface="Times New Roman" panose="02020603050405020304" pitchFamily="18" charset="0"/>
                <a:cs typeface="Times New Roman" panose="02020603050405020304" pitchFamily="18" charset="0"/>
              </a:rPr>
              <a:t>(d) Colour characteristics of soap solution is due to / </a:t>
            </a:r>
          </a:p>
          <a:p>
            <a:r>
              <a:rPr lang="en-IN" sz="3000" b="1" dirty="0" err="1">
                <a:latin typeface="Kruti Dev 010" pitchFamily="2" charset="0"/>
                <a:cs typeface="Times New Roman" panose="02020603050405020304" pitchFamily="18" charset="0"/>
              </a:rPr>
              <a:t>lkcqu</a:t>
            </a:r>
            <a:r>
              <a:rPr lang="en-IN" sz="3000" b="1" dirty="0">
                <a:latin typeface="Kruti Dev 010" pitchFamily="2" charset="0"/>
                <a:cs typeface="Times New Roman" panose="02020603050405020304" pitchFamily="18" charset="0"/>
              </a:rPr>
              <a:t> ds ?</a:t>
            </a:r>
            <a:r>
              <a:rPr lang="en-IN" sz="3000" b="1" dirty="0" err="1">
                <a:latin typeface="Kruti Dev 010" pitchFamily="2" charset="0"/>
                <a:cs typeface="Times New Roman" panose="02020603050405020304" pitchFamily="18" charset="0"/>
              </a:rPr>
              <a:t>kksy</a:t>
            </a:r>
            <a:r>
              <a:rPr lang="en-IN" sz="3000" b="1" dirty="0">
                <a:latin typeface="Kruti Dev 010" pitchFamily="2" charset="0"/>
                <a:cs typeface="Times New Roman" panose="02020603050405020304" pitchFamily="18" charset="0"/>
              </a:rPr>
              <a:t> dh </a:t>
            </a:r>
            <a:r>
              <a:rPr lang="en-IN" sz="3000" b="1" dirty="0" err="1">
                <a:latin typeface="Kruti Dev 010" pitchFamily="2" charset="0"/>
                <a:cs typeface="Times New Roman" panose="02020603050405020304" pitchFamily="18" charset="0"/>
              </a:rPr>
              <a:t>o.kZ&amp;fo”ks’krkvksa</a:t>
            </a:r>
            <a:r>
              <a:rPr lang="en-IN" sz="3000" b="1" dirty="0">
                <a:latin typeface="Kruti Dev 010" pitchFamily="2" charset="0"/>
                <a:cs typeface="Times New Roman" panose="02020603050405020304" pitchFamily="18" charset="0"/>
              </a:rPr>
              <a:t> ds </a:t>
            </a:r>
            <a:r>
              <a:rPr lang="en-IN" sz="3000" b="1" dirty="0" err="1">
                <a:latin typeface="Kruti Dev 010" pitchFamily="2" charset="0"/>
                <a:cs typeface="Times New Roman" panose="02020603050405020304" pitchFamily="18" charset="0"/>
              </a:rPr>
              <a:t>dkj.k</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gksrk</a:t>
            </a:r>
            <a:r>
              <a:rPr lang="en-IN" sz="3000" b="1" dirty="0">
                <a:latin typeface="Kruti Dev 010" pitchFamily="2" charset="0"/>
                <a:cs typeface="Times New Roman" panose="02020603050405020304" pitchFamily="18" charset="0"/>
              </a:rPr>
              <a:t> </a:t>
            </a:r>
            <a:r>
              <a:rPr lang="en-IN" sz="3000" b="1" dirty="0" err="1">
                <a:latin typeface="Kruti Dev 010" pitchFamily="2" charset="0"/>
                <a:cs typeface="Times New Roman" panose="02020603050405020304" pitchFamily="18" charset="0"/>
              </a:rPr>
              <a:t>gSA</a:t>
            </a:r>
            <a:endParaRPr lang="en-IN" sz="3000" b="1" dirty="0">
              <a:latin typeface="Times New Roman" panose="02020603050405020304" pitchFamily="18" charset="0"/>
              <a:cs typeface="Times New Roman" panose="02020603050405020304" pitchFamily="18" charset="0"/>
            </a:endParaRPr>
          </a:p>
        </p:txBody>
      </p:sp>
      <p:pic>
        <p:nvPicPr>
          <p:cNvPr id="4098" name="Picture 2" descr="The chemistry behind how you make a record-breaking giant soap bubble | MIT  Technology Review">
            <a:extLst>
              <a:ext uri="{FF2B5EF4-FFF2-40B4-BE49-F238E27FC236}">
                <a16:creationId xmlns:a16="http://schemas.microsoft.com/office/drawing/2014/main" id="{1AEE7A09-E38D-D680-372D-861B51FAF2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115" t="16178" r="23052" b="13877"/>
          <a:stretch/>
        </p:blipFill>
        <p:spPr bwMode="auto">
          <a:xfrm>
            <a:off x="9849853" y="2630906"/>
            <a:ext cx="1331494"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21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DE5F67-FCD3-6E01-CE28-EFAAA6C09B7C}"/>
              </a:ext>
            </a:extLst>
          </p:cNvPr>
          <p:cNvSpPr txBox="1"/>
          <p:nvPr/>
        </p:nvSpPr>
        <p:spPr>
          <a:xfrm>
            <a:off x="176463" y="1132376"/>
            <a:ext cx="12015537" cy="3293209"/>
          </a:xfrm>
          <a:prstGeom prst="rect">
            <a:avLst/>
          </a:prstGeom>
          <a:noFill/>
        </p:spPr>
        <p:txBody>
          <a:bodyPr wrap="square">
            <a:spAutoFit/>
          </a:bodyPr>
          <a:lstStyle/>
          <a:p>
            <a:r>
              <a:rPr lang="en-US" sz="3800" b="1" dirty="0" err="1">
                <a:solidFill>
                  <a:srgbClr val="FFFF00"/>
                </a:solidFill>
                <a:latin typeface="Kruti Dev 010" pitchFamily="2" charset="0"/>
                <a:cs typeface="Times New Roman" panose="02020603050405020304" pitchFamily="18" charset="0"/>
              </a:rPr>
              <a:t>oLrqvksa</a:t>
            </a:r>
            <a:r>
              <a:rPr lang="en-US" sz="3800" b="1" dirty="0">
                <a:solidFill>
                  <a:srgbClr val="FFFF00"/>
                </a:solidFill>
                <a:latin typeface="Kruti Dev 010" pitchFamily="2" charset="0"/>
                <a:cs typeface="Times New Roman" panose="02020603050405020304" pitchFamily="18" charset="0"/>
              </a:rPr>
              <a:t> dh f=&amp;</a:t>
            </a:r>
            <a:r>
              <a:rPr lang="en-US" sz="3800" b="1" dirty="0" err="1">
                <a:solidFill>
                  <a:srgbClr val="FFFF00"/>
                </a:solidFill>
                <a:latin typeface="Kruti Dev 010" pitchFamily="2" charset="0"/>
                <a:cs typeface="Times New Roman" panose="02020603050405020304" pitchFamily="18" charset="0"/>
              </a:rPr>
              <a:t>vk;keh</a:t>
            </a:r>
            <a:r>
              <a:rPr lang="en-US" sz="3800" b="1" dirty="0">
                <a:solidFill>
                  <a:srgbClr val="FFFF00"/>
                </a:solidFill>
                <a:latin typeface="Kruti Dev 010" pitchFamily="2" charset="0"/>
                <a:cs typeface="Times New Roman" panose="02020603050405020304" pitchFamily="18" charset="0"/>
              </a:rPr>
              <a:t> </a:t>
            </a:r>
            <a:r>
              <a:rPr lang="en-US" sz="3800" b="1" dirty="0" err="1">
                <a:solidFill>
                  <a:srgbClr val="FFFF00"/>
                </a:solidFill>
                <a:latin typeface="Kruti Dev 010" pitchFamily="2" charset="0"/>
                <a:cs typeface="Times New Roman" panose="02020603050405020304" pitchFamily="18" charset="0"/>
              </a:rPr>
              <a:t>izfrfcacks</a:t>
            </a:r>
            <a:r>
              <a:rPr lang="en-US" sz="3800" b="1" dirty="0">
                <a:solidFill>
                  <a:srgbClr val="FFFF00"/>
                </a:solidFill>
                <a:latin typeface="Kruti Dev 010" pitchFamily="2" charset="0"/>
                <a:cs typeface="Times New Roman" panose="02020603050405020304" pitchFamily="18" charset="0"/>
              </a:rPr>
              <a:t> ds </a:t>
            </a:r>
            <a:r>
              <a:rPr lang="en-US" sz="3800" b="1" dirty="0" err="1">
                <a:solidFill>
                  <a:srgbClr val="FFFF00"/>
                </a:solidFill>
                <a:latin typeface="Kruti Dev 010" pitchFamily="2" charset="0"/>
                <a:cs typeface="Times New Roman" panose="02020603050405020304" pitchFamily="18" charset="0"/>
              </a:rPr>
              <a:t>vfHkys</a:t>
            </a:r>
            <a:r>
              <a:rPr lang="en-US" sz="3800" b="1" dirty="0">
                <a:solidFill>
                  <a:srgbClr val="FFFF00"/>
                </a:solidFill>
                <a:latin typeface="Kruti Dev 010" pitchFamily="2" charset="0"/>
                <a:cs typeface="Times New Roman" panose="02020603050405020304" pitchFamily="18" charset="0"/>
              </a:rPr>
              <a:t>[</a:t>
            </a:r>
            <a:r>
              <a:rPr lang="en-US" sz="3800" b="1" dirty="0" err="1">
                <a:solidFill>
                  <a:srgbClr val="FFFF00"/>
                </a:solidFill>
                <a:latin typeface="Kruti Dev 010" pitchFamily="2" charset="0"/>
                <a:cs typeface="Times New Roman" panose="02020603050405020304" pitchFamily="18" charset="0"/>
              </a:rPr>
              <a:t>ku</a:t>
            </a:r>
            <a:r>
              <a:rPr lang="en-US" sz="3800" b="1" dirty="0">
                <a:solidFill>
                  <a:srgbClr val="FFFF00"/>
                </a:solidFill>
                <a:latin typeface="Kruti Dev 010" pitchFamily="2" charset="0"/>
                <a:cs typeface="Times New Roman" panose="02020603050405020304" pitchFamily="18" charset="0"/>
              </a:rPr>
              <a:t> dh </a:t>
            </a:r>
            <a:r>
              <a:rPr lang="en-US" sz="3800" b="1" dirty="0" err="1">
                <a:solidFill>
                  <a:srgbClr val="FFFF00"/>
                </a:solidFill>
                <a:latin typeface="Kruti Dev 010" pitchFamily="2" charset="0"/>
                <a:cs typeface="Times New Roman" panose="02020603050405020304" pitchFamily="18" charset="0"/>
              </a:rPr>
              <a:t>rduhd</a:t>
            </a:r>
            <a:r>
              <a:rPr lang="en-US" sz="3800" b="1" dirty="0">
                <a:solidFill>
                  <a:srgbClr val="FFFF00"/>
                </a:solidFill>
                <a:latin typeface="Kruti Dev 010" pitchFamily="2" charset="0"/>
                <a:cs typeface="Times New Roman" panose="02020603050405020304" pitchFamily="18" charset="0"/>
              </a:rPr>
              <a:t> </a:t>
            </a:r>
            <a:endParaRPr lang="en-IN" sz="3800" b="1" dirty="0">
              <a:solidFill>
                <a:srgbClr val="FFFF00"/>
              </a:solidFill>
              <a:latin typeface="Times New Roman" panose="02020603050405020304" pitchFamily="18" charset="0"/>
              <a:cs typeface="Times New Roman" panose="02020603050405020304" pitchFamily="18" charset="0"/>
            </a:endParaRPr>
          </a:p>
          <a:p>
            <a:r>
              <a:rPr lang="en-US" sz="3400" b="1" dirty="0">
                <a:solidFill>
                  <a:srgbClr val="FFFF00"/>
                </a:solidFill>
                <a:latin typeface="Times New Roman" panose="02020603050405020304" pitchFamily="18" charset="0"/>
                <a:cs typeface="Times New Roman" panose="02020603050405020304" pitchFamily="18" charset="0"/>
              </a:rPr>
              <a:t>Technique for Recording Three Dimensional Images of Objects</a:t>
            </a:r>
          </a:p>
          <a:p>
            <a:r>
              <a:rPr lang="en-IN" sz="3400" b="1" dirty="0">
                <a:latin typeface="Times New Roman" panose="02020603050405020304" pitchFamily="18" charset="0"/>
                <a:cs typeface="Times New Roman" panose="02020603050405020304" pitchFamily="18" charset="0"/>
              </a:rPr>
              <a:t>(a) audio recording is called / </a:t>
            </a:r>
            <a:r>
              <a:rPr lang="en-IN" sz="3400" b="1" dirty="0" err="1">
                <a:latin typeface="Kruti Dev 010" pitchFamily="2" charset="0"/>
                <a:cs typeface="Times New Roman" panose="02020603050405020304" pitchFamily="18" charset="0"/>
              </a:rPr>
              <a:t>JO;rk</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vkys</a:t>
            </a:r>
            <a:r>
              <a:rPr lang="en-IN" sz="3400" b="1" dirty="0">
                <a:latin typeface="Kruti Dev 010" pitchFamily="2" charset="0"/>
                <a:cs typeface="Times New Roman" panose="02020603050405020304" pitchFamily="18" charset="0"/>
              </a:rPr>
              <a:t>[</a:t>
            </a:r>
            <a:r>
              <a:rPr lang="en-IN" sz="3400" b="1" dirty="0" err="1">
                <a:latin typeface="Kruti Dev 010" pitchFamily="2" charset="0"/>
                <a:cs typeface="Times New Roman" panose="02020603050405020304" pitchFamily="18" charset="0"/>
              </a:rPr>
              <a:t>ku</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dgykrh</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gSA</a:t>
            </a:r>
            <a:endParaRPr lang="en-IN" sz="3400" b="1" dirty="0">
              <a:latin typeface="Times New Roman" panose="02020603050405020304" pitchFamily="18" charset="0"/>
              <a:cs typeface="Times New Roman" panose="02020603050405020304" pitchFamily="18" charset="0"/>
            </a:endParaRPr>
          </a:p>
          <a:p>
            <a:r>
              <a:rPr lang="en-IN" sz="3400" b="1" dirty="0">
                <a:latin typeface="Times New Roman" panose="02020603050405020304" pitchFamily="18" charset="0"/>
                <a:cs typeface="Times New Roman" panose="02020603050405020304" pitchFamily="18" charset="0"/>
              </a:rPr>
              <a:t>(b)  lexicography is called/ </a:t>
            </a:r>
            <a:r>
              <a:rPr lang="en-IN" sz="3400" b="1" dirty="0" err="1">
                <a:latin typeface="Kruti Dev 010" pitchFamily="2" charset="0"/>
                <a:cs typeface="Times New Roman" panose="02020603050405020304" pitchFamily="18" charset="0"/>
              </a:rPr>
              <a:t>dks”kØekuqys</a:t>
            </a:r>
            <a:r>
              <a:rPr lang="en-IN" sz="3400" b="1" dirty="0">
                <a:latin typeface="Kruti Dev 010" pitchFamily="2" charset="0"/>
                <a:cs typeface="Times New Roman" panose="02020603050405020304" pitchFamily="18" charset="0"/>
              </a:rPr>
              <a:t>[</a:t>
            </a:r>
            <a:r>
              <a:rPr lang="en-IN" sz="3400" b="1" dirty="0" err="1">
                <a:latin typeface="Kruti Dev 010" pitchFamily="2" charset="0"/>
                <a:cs typeface="Times New Roman" panose="02020603050405020304" pitchFamily="18" charset="0"/>
              </a:rPr>
              <a:t>ku</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dgykrh</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gS</a:t>
            </a:r>
            <a:endParaRPr lang="en-IN" sz="3400" b="1" dirty="0">
              <a:latin typeface="Kruti Dev 010" pitchFamily="2" charset="0"/>
              <a:cs typeface="Times New Roman" panose="02020603050405020304" pitchFamily="18" charset="0"/>
            </a:endParaRPr>
          </a:p>
          <a:p>
            <a:r>
              <a:rPr lang="en-IN" sz="3400" b="1" dirty="0">
                <a:latin typeface="Times New Roman" panose="02020603050405020304" pitchFamily="18" charset="0"/>
                <a:cs typeface="Times New Roman" panose="02020603050405020304" pitchFamily="18" charset="0"/>
              </a:rPr>
              <a:t>(c) Holography is called / </a:t>
            </a:r>
            <a:r>
              <a:rPr lang="en-IN" sz="3400" b="1" dirty="0" err="1">
                <a:latin typeface="Kruti Dev 010" pitchFamily="2" charset="0"/>
                <a:cs typeface="Times New Roman" panose="02020603050405020304" pitchFamily="18" charset="0"/>
              </a:rPr>
              <a:t>gksyksxzkQh</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dgykrh</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gS</a:t>
            </a:r>
            <a:endParaRPr lang="en-IN" sz="3400" b="1" dirty="0">
              <a:latin typeface="Kruti Dev 010" pitchFamily="2" charset="0"/>
              <a:cs typeface="Times New Roman" panose="02020603050405020304" pitchFamily="18" charset="0"/>
            </a:endParaRPr>
          </a:p>
          <a:p>
            <a:r>
              <a:rPr lang="en-IN" sz="3400" b="1" dirty="0">
                <a:latin typeface="Times New Roman" panose="02020603050405020304" pitchFamily="18" charset="0"/>
                <a:cs typeface="Times New Roman" panose="02020603050405020304" pitchFamily="18" charset="0"/>
              </a:rPr>
              <a:t>(d) photography is called  / </a:t>
            </a:r>
            <a:r>
              <a:rPr lang="en-IN" sz="3400" b="1" dirty="0" err="1">
                <a:latin typeface="Kruti Dev 010" pitchFamily="2" charset="0"/>
                <a:cs typeface="Times New Roman" panose="02020603050405020304" pitchFamily="18" charset="0"/>
              </a:rPr>
              <a:t>QksVksxzkQh</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dgykrh</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gS</a:t>
            </a:r>
            <a:endParaRPr lang="en-IN" sz="3400" b="1" dirty="0">
              <a:latin typeface="Kruti Dev 010" pitchFamily="2" charset="0"/>
              <a:cs typeface="Times New Roman" panose="02020603050405020304" pitchFamily="18" charset="0"/>
            </a:endParaRPr>
          </a:p>
        </p:txBody>
      </p:sp>
      <p:pic>
        <p:nvPicPr>
          <p:cNvPr id="3074" name="Picture 2" descr="MIT researchers use AI to create 3D holograms in real time">
            <a:extLst>
              <a:ext uri="{FF2B5EF4-FFF2-40B4-BE49-F238E27FC236}">
                <a16:creationId xmlns:a16="http://schemas.microsoft.com/office/drawing/2014/main" id="{CD11D3CC-EE8D-4AC7-8311-1EA0AE108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5451" y="2887264"/>
            <a:ext cx="2345496" cy="1313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8365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B19921-FC40-A2D2-A139-79CFAD4F462A}"/>
              </a:ext>
            </a:extLst>
          </p:cNvPr>
          <p:cNvSpPr txBox="1"/>
          <p:nvPr/>
        </p:nvSpPr>
        <p:spPr>
          <a:xfrm>
            <a:off x="1090863" y="939563"/>
            <a:ext cx="11319007" cy="3231654"/>
          </a:xfrm>
          <a:prstGeom prst="rect">
            <a:avLst/>
          </a:prstGeom>
          <a:noFill/>
        </p:spPr>
        <p:txBody>
          <a:bodyPr wrap="square">
            <a:spAutoFit/>
          </a:bodyPr>
          <a:lstStyle/>
          <a:p>
            <a:r>
              <a:rPr lang="en-US" sz="3400" b="1" dirty="0" err="1">
                <a:solidFill>
                  <a:srgbClr val="FFFF00"/>
                </a:solidFill>
                <a:latin typeface="Kruti Dev 010" pitchFamily="2" charset="0"/>
                <a:cs typeface="Times New Roman" panose="02020603050405020304" pitchFamily="18" charset="0"/>
              </a:rPr>
              <a:t>rajx</a:t>
            </a:r>
            <a:r>
              <a:rPr lang="en-US" sz="3400" b="1" dirty="0">
                <a:solidFill>
                  <a:srgbClr val="FFFF00"/>
                </a:solidFill>
                <a:latin typeface="Kruti Dev 010" pitchFamily="2" charset="0"/>
                <a:cs typeface="Times New Roman" panose="02020603050405020304" pitchFamily="18" charset="0"/>
              </a:rPr>
              <a:t> ds ,d </a:t>
            </a:r>
            <a:r>
              <a:rPr lang="en-US" sz="3400" b="1" dirty="0" err="1">
                <a:solidFill>
                  <a:srgbClr val="FFFF00"/>
                </a:solidFill>
                <a:latin typeface="Kruti Dev 010" pitchFamily="2" charset="0"/>
                <a:cs typeface="Times New Roman" panose="02020603050405020304" pitchFamily="18" charset="0"/>
              </a:rPr>
              <a:t>LFkku</a:t>
            </a:r>
            <a:r>
              <a:rPr lang="en-US" sz="3400" b="1" dirty="0">
                <a:solidFill>
                  <a:srgbClr val="FFFF00"/>
                </a:solidFill>
                <a:latin typeface="Kruti Dev 010" pitchFamily="2" charset="0"/>
                <a:cs typeface="Times New Roman" panose="02020603050405020304" pitchFamily="18" charset="0"/>
              </a:rPr>
              <a:t> ds </a:t>
            </a:r>
            <a:r>
              <a:rPr lang="en-US" sz="3400" b="1" dirty="0" err="1">
                <a:solidFill>
                  <a:srgbClr val="FFFF00"/>
                </a:solidFill>
                <a:latin typeface="Kruti Dev 010" pitchFamily="2" charset="0"/>
                <a:cs typeface="Times New Roman" panose="02020603050405020304" pitchFamily="18" charset="0"/>
              </a:rPr>
              <a:t>nwljs</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rd</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xeu</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esa</a:t>
            </a:r>
            <a:r>
              <a:rPr lang="en-US" sz="3400" b="1" dirty="0">
                <a:solidFill>
                  <a:srgbClr val="FFFF00"/>
                </a:solidFill>
                <a:latin typeface="Kruti Dev 010" pitchFamily="2" charset="0"/>
                <a:cs typeface="Times New Roman" panose="02020603050405020304" pitchFamily="18" charset="0"/>
              </a:rPr>
              <a:t> </a:t>
            </a:r>
            <a:endParaRPr lang="en-IN" sz="3400" b="1" dirty="0">
              <a:solidFill>
                <a:srgbClr val="FFFF00"/>
              </a:solidFill>
              <a:latin typeface="Times New Roman" panose="02020603050405020304" pitchFamily="18" charset="0"/>
              <a:cs typeface="Times New Roman" panose="02020603050405020304" pitchFamily="18" charset="0"/>
            </a:endParaRPr>
          </a:p>
          <a:p>
            <a:r>
              <a:rPr lang="en-US" sz="3400" b="1" dirty="0">
                <a:solidFill>
                  <a:srgbClr val="FFFF00"/>
                </a:solidFill>
                <a:latin typeface="Times New Roman" panose="02020603050405020304" pitchFamily="18" charset="0"/>
                <a:cs typeface="Times New Roman" panose="02020603050405020304" pitchFamily="18" charset="0"/>
              </a:rPr>
              <a:t>In the propagation of wave from one place to another</a:t>
            </a:r>
          </a:p>
          <a:p>
            <a:r>
              <a:rPr lang="en-IN" sz="3400" b="1" dirty="0">
                <a:latin typeface="Times New Roman" panose="02020603050405020304" pitchFamily="18" charset="0"/>
                <a:cs typeface="Times New Roman" panose="02020603050405020304" pitchFamily="18" charset="0"/>
              </a:rPr>
              <a:t>(a) transfer of matter takes place/</a:t>
            </a:r>
            <a:r>
              <a:rPr lang="en-IN" sz="3400" b="1" dirty="0" err="1">
                <a:latin typeface="Kruti Dev 010" pitchFamily="2" charset="0"/>
                <a:cs typeface="Times New Roman" panose="02020603050405020304" pitchFamily="18" charset="0"/>
              </a:rPr>
              <a:t>inkFkZ</a:t>
            </a:r>
            <a:r>
              <a:rPr lang="en-IN" sz="3400" b="1" dirty="0">
                <a:latin typeface="Kruti Dev 010" pitchFamily="2" charset="0"/>
                <a:cs typeface="Times New Roman" panose="02020603050405020304" pitchFamily="18" charset="0"/>
              </a:rPr>
              <a:t> dk </a:t>
            </a:r>
            <a:r>
              <a:rPr lang="en-IN" sz="3400" b="1" dirty="0" err="1">
                <a:latin typeface="Kruti Dev 010" pitchFamily="2" charset="0"/>
                <a:cs typeface="Times New Roman" panose="02020603050405020304" pitchFamily="18" charset="0"/>
              </a:rPr>
              <a:t>vfHkxeu</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gksrk</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gSA</a:t>
            </a:r>
            <a:endParaRPr lang="en-IN" sz="3400" b="1" dirty="0">
              <a:latin typeface="Times New Roman" panose="02020603050405020304" pitchFamily="18" charset="0"/>
              <a:cs typeface="Times New Roman" panose="02020603050405020304" pitchFamily="18" charset="0"/>
            </a:endParaRPr>
          </a:p>
          <a:p>
            <a:r>
              <a:rPr lang="en-IN" sz="3400" b="1" dirty="0">
                <a:latin typeface="Times New Roman" panose="02020603050405020304" pitchFamily="18" charset="0"/>
                <a:cs typeface="Times New Roman" panose="02020603050405020304" pitchFamily="18" charset="0"/>
              </a:rPr>
              <a:t>(b) energy is transferred / </a:t>
            </a:r>
            <a:r>
              <a:rPr lang="en-IN" sz="3400" b="1" dirty="0" err="1">
                <a:latin typeface="Kruti Dev 010" pitchFamily="2" charset="0"/>
                <a:cs typeface="Times New Roman" panose="02020603050405020304" pitchFamily="18" charset="0"/>
              </a:rPr>
              <a:t>ÅtkZ</a:t>
            </a:r>
            <a:r>
              <a:rPr lang="en-IN" sz="3400" b="1" dirty="0">
                <a:latin typeface="Kruti Dev 010" pitchFamily="2" charset="0"/>
                <a:cs typeface="Times New Roman" panose="02020603050405020304" pitchFamily="18" charset="0"/>
              </a:rPr>
              <a:t> dk </a:t>
            </a:r>
            <a:r>
              <a:rPr lang="en-IN" sz="3400" b="1" dirty="0" err="1">
                <a:latin typeface="Kruti Dev 010" pitchFamily="2" charset="0"/>
                <a:cs typeface="Times New Roman" panose="02020603050405020304" pitchFamily="18" charset="0"/>
              </a:rPr>
              <a:t>vfHkxeu</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gksrk</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gS</a:t>
            </a:r>
            <a:endParaRPr lang="en-IN" sz="3400" b="1" dirty="0">
              <a:latin typeface="Times New Roman" panose="02020603050405020304" pitchFamily="18" charset="0"/>
              <a:cs typeface="Times New Roman" panose="02020603050405020304" pitchFamily="18" charset="0"/>
            </a:endParaRPr>
          </a:p>
          <a:p>
            <a:r>
              <a:rPr lang="en-IN" sz="3400" b="1" dirty="0">
                <a:latin typeface="Times New Roman" panose="02020603050405020304" pitchFamily="18" charset="0"/>
                <a:cs typeface="Times New Roman" panose="02020603050405020304" pitchFamily="18" charset="0"/>
              </a:rPr>
              <a:t>(c) momentum transfer takes place / </a:t>
            </a:r>
            <a:r>
              <a:rPr lang="hi-IN" sz="2600" b="1" dirty="0">
                <a:latin typeface="Kruti Dev 010" pitchFamily="2" charset="0"/>
                <a:cs typeface="Times New Roman" panose="02020603050405020304" pitchFamily="18" charset="0"/>
              </a:rPr>
              <a:t>संवेग</a:t>
            </a:r>
            <a:r>
              <a:rPr lang="en-IN" sz="3400" b="1" dirty="0">
                <a:latin typeface="Kruti Dev 010" pitchFamily="2" charset="0"/>
                <a:cs typeface="Times New Roman" panose="02020603050405020304" pitchFamily="18" charset="0"/>
              </a:rPr>
              <a:t> dk </a:t>
            </a:r>
            <a:r>
              <a:rPr lang="en-IN" sz="3400" b="1" dirty="0" err="1">
                <a:latin typeface="Kruti Dev 010" pitchFamily="2" charset="0"/>
                <a:cs typeface="Times New Roman" panose="02020603050405020304" pitchFamily="18" charset="0"/>
              </a:rPr>
              <a:t>vfHkxeu</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gksrk</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gS</a:t>
            </a:r>
            <a:endParaRPr lang="en-IN" sz="3400" b="1" dirty="0">
              <a:latin typeface="Times New Roman" panose="02020603050405020304" pitchFamily="18" charset="0"/>
              <a:cs typeface="Times New Roman" panose="02020603050405020304" pitchFamily="18" charset="0"/>
            </a:endParaRPr>
          </a:p>
          <a:p>
            <a:r>
              <a:rPr lang="en-IN" sz="3400" b="1" dirty="0">
                <a:latin typeface="Times New Roman" panose="02020603050405020304" pitchFamily="18" charset="0"/>
                <a:cs typeface="Times New Roman" panose="02020603050405020304" pitchFamily="18" charset="0"/>
              </a:rPr>
              <a:t>(d) both b and c</a:t>
            </a:r>
          </a:p>
        </p:txBody>
      </p:sp>
    </p:spTree>
    <p:extLst>
      <p:ext uri="{BB962C8B-B14F-4D97-AF65-F5344CB8AC3E}">
        <p14:creationId xmlns:p14="http://schemas.microsoft.com/office/powerpoint/2010/main" val="2214914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236593" y="6302326"/>
            <a:ext cx="1842868" cy="351692"/>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Bookman Old Style" panose="02050604050505020204" pitchFamily="18" charset="0"/>
              </a:rPr>
              <a:t>Sonu</a:t>
            </a:r>
            <a:r>
              <a:rPr lang="en-US" sz="2800" b="1" dirty="0">
                <a:latin typeface="Bookman Old Style" panose="02050604050505020204" pitchFamily="18" charset="0"/>
              </a:rPr>
              <a:t> Sir</a:t>
            </a:r>
          </a:p>
        </p:txBody>
      </p:sp>
      <p:sp>
        <p:nvSpPr>
          <p:cNvPr id="5" name="Rectangle 4"/>
          <p:cNvSpPr/>
          <p:nvPr/>
        </p:nvSpPr>
        <p:spPr>
          <a:xfrm>
            <a:off x="112543" y="6119446"/>
            <a:ext cx="1589649" cy="463062"/>
          </a:xfrm>
          <a:prstGeom prst="rect">
            <a:avLst/>
          </a:prstGeom>
          <a:solidFill>
            <a:srgbClr val="00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Bookman Old Style" panose="02050604050505020204" pitchFamily="18" charset="0"/>
              </a:rPr>
              <a:t>Physics</a:t>
            </a:r>
          </a:p>
        </p:txBody>
      </p:sp>
      <p:sp>
        <p:nvSpPr>
          <p:cNvPr id="9" name="TextBox 8">
            <a:extLst>
              <a:ext uri="{FF2B5EF4-FFF2-40B4-BE49-F238E27FC236}">
                <a16:creationId xmlns:a16="http://schemas.microsoft.com/office/drawing/2014/main" id="{CCE032AC-11D0-58CA-6CE1-8D0005B680E7}"/>
              </a:ext>
            </a:extLst>
          </p:cNvPr>
          <p:cNvSpPr txBox="1"/>
          <p:nvPr/>
        </p:nvSpPr>
        <p:spPr>
          <a:xfrm>
            <a:off x="3312826" y="835326"/>
            <a:ext cx="8766635" cy="2492990"/>
          </a:xfrm>
          <a:prstGeom prst="rect">
            <a:avLst/>
          </a:prstGeom>
          <a:noFill/>
        </p:spPr>
        <p:txBody>
          <a:bodyPr wrap="square">
            <a:spAutoFit/>
          </a:bodyPr>
          <a:lstStyle/>
          <a:p>
            <a:pPr algn="l" fontAlgn="base"/>
            <a:r>
              <a:rPr lang="en-US" sz="2600" b="1" i="0" dirty="0">
                <a:effectLst/>
                <a:latin typeface="Bookman Old Style" panose="02050604050505020204" pitchFamily="18" charset="0"/>
              </a:rPr>
              <a:t>What will be change on specific heat capacity if </a:t>
            </a:r>
            <a:r>
              <a:rPr lang="en-US" sz="2600" b="1" dirty="0" err="1">
                <a:latin typeface="Bookman Old Style" panose="02050604050505020204" pitchFamily="18" charset="0"/>
              </a:rPr>
              <a:t>C</a:t>
            </a:r>
            <a:r>
              <a:rPr lang="en-US" sz="2600" b="1" i="0" dirty="0" err="1">
                <a:effectLst/>
                <a:latin typeface="Bookman Old Style" panose="02050604050505020204" pitchFamily="18" charset="0"/>
              </a:rPr>
              <a:t>elcius</a:t>
            </a:r>
            <a:r>
              <a:rPr lang="en-US" sz="2600" b="1" i="0" dirty="0">
                <a:effectLst/>
                <a:latin typeface="Bookman Old Style" panose="02050604050505020204" pitchFamily="18" charset="0"/>
              </a:rPr>
              <a:t> scale is used instead of Fahrenheit ?</a:t>
            </a:r>
          </a:p>
          <a:p>
            <a:pPr marL="514350" indent="-514350" algn="l" fontAlgn="base">
              <a:buAutoNum type="alphaLcPeriod"/>
            </a:pPr>
            <a:r>
              <a:rPr lang="en-US" sz="2600" b="1" i="0" dirty="0">
                <a:effectLst/>
                <a:latin typeface="Bookman Old Style" panose="02050604050505020204" pitchFamily="18" charset="0"/>
              </a:rPr>
              <a:t>It will increase</a:t>
            </a:r>
          </a:p>
          <a:p>
            <a:pPr marL="514350" indent="-514350" algn="l" fontAlgn="base">
              <a:buAutoNum type="alphaLcPeriod"/>
            </a:pPr>
            <a:r>
              <a:rPr lang="en-US" sz="2600" b="1" i="0" dirty="0">
                <a:effectLst/>
                <a:latin typeface="Bookman Old Style" panose="02050604050505020204" pitchFamily="18" charset="0"/>
              </a:rPr>
              <a:t>It will decrease</a:t>
            </a:r>
          </a:p>
          <a:p>
            <a:pPr marL="514350" indent="-514350" algn="l" fontAlgn="base">
              <a:buAutoNum type="alphaLcPeriod"/>
            </a:pPr>
            <a:r>
              <a:rPr lang="en-US" sz="2600" b="1" dirty="0">
                <a:latin typeface="Bookman Old Style" panose="02050604050505020204" pitchFamily="18" charset="0"/>
              </a:rPr>
              <a:t>It will remains unchanged</a:t>
            </a:r>
          </a:p>
          <a:p>
            <a:pPr marL="514350" indent="-514350" algn="l" fontAlgn="base">
              <a:buAutoNum type="alphaLcPeriod"/>
            </a:pPr>
            <a:r>
              <a:rPr lang="en-US" sz="2600" b="1" dirty="0">
                <a:latin typeface="Bookman Old Style" panose="02050604050505020204" pitchFamily="18" charset="0"/>
              </a:rPr>
              <a:t>None of these</a:t>
            </a:r>
          </a:p>
        </p:txBody>
      </p:sp>
      <p:sp>
        <p:nvSpPr>
          <p:cNvPr id="2" name="Rectangle 1">
            <a:extLst>
              <a:ext uri="{FF2B5EF4-FFF2-40B4-BE49-F238E27FC236}">
                <a16:creationId xmlns:a16="http://schemas.microsoft.com/office/drawing/2014/main" id="{816B3370-85CD-8C01-2F67-FBE9DB0B0BF5}"/>
              </a:ext>
            </a:extLst>
          </p:cNvPr>
          <p:cNvSpPr>
            <a:spLocks noChangeArrowheads="1"/>
          </p:cNvSpPr>
          <p:nvPr/>
        </p:nvSpPr>
        <p:spPr bwMode="auto">
          <a:xfrm>
            <a:off x="3312826" y="3418951"/>
            <a:ext cx="8766635" cy="2365402"/>
          </a:xfrm>
          <a:prstGeom prst="rect">
            <a:avLst/>
          </a:prstGeom>
          <a:noFill/>
          <a:ln>
            <a:noFill/>
          </a:ln>
          <a:effectLst/>
        </p:spPr>
        <p:txBody>
          <a:bodyPr vert="horz" wrap="squar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i-IN" altLang="en-US" sz="2600" b="1" i="0" u="none" strike="noStrike" cap="none" normalizeH="0" baseline="0" dirty="0">
                <a:ln>
                  <a:noFill/>
                </a:ln>
                <a:solidFill>
                  <a:srgbClr val="FFFF00"/>
                </a:solidFill>
                <a:effectLst/>
                <a:latin typeface="inherit"/>
                <a:cs typeface="Mangal" panose="02040503050203030202" pitchFamily="18" charset="0"/>
              </a:rPr>
              <a:t>यदि फारेनहाइट के स्थान पर सेल्सियस स्केल का प्रयोग किया जाए तो विशिष्ट ऊष्मा धारिता पर क्या परिवर्तन होगा? यह</a:t>
            </a:r>
            <a:endParaRPr kumimoji="0" lang="en-US" altLang="en-US" sz="2600" b="1" i="0" u="none" strike="noStrike" cap="none" normalizeH="0" baseline="0" dirty="0">
              <a:ln>
                <a:noFill/>
              </a:ln>
              <a:solidFill>
                <a:srgbClr val="FFFF00"/>
              </a:solidFill>
              <a:effectLst/>
              <a:latin typeface="inherit"/>
              <a:cs typeface="Mangal" panose="02040503050203030202" pitchFamily="18"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lphaLcPeriod"/>
              <a:tabLst/>
            </a:pPr>
            <a:r>
              <a:rPr kumimoji="0" lang="hi-IN" altLang="en-US" sz="2600" b="1" i="0" u="none" strike="noStrike" cap="none" normalizeH="0" baseline="0" dirty="0">
                <a:ln>
                  <a:noFill/>
                </a:ln>
                <a:solidFill>
                  <a:srgbClr val="FFFF00"/>
                </a:solidFill>
                <a:effectLst/>
                <a:latin typeface="inherit"/>
                <a:cs typeface="Mangal" panose="02040503050203030202" pitchFamily="18" charset="0"/>
              </a:rPr>
              <a:t>बढेगा </a:t>
            </a:r>
            <a:endParaRPr kumimoji="0" lang="en-US" altLang="en-US" sz="2600" b="1" i="0" u="none" strike="noStrike" cap="none" normalizeH="0" baseline="0" dirty="0">
              <a:ln>
                <a:noFill/>
              </a:ln>
              <a:solidFill>
                <a:srgbClr val="FFFF00"/>
              </a:solidFill>
              <a:effectLst/>
              <a:latin typeface="inherit"/>
              <a:cs typeface="Mangal" panose="02040503050203030202" pitchFamily="18"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lphaLcPeriod"/>
              <a:tabLst/>
            </a:pPr>
            <a:r>
              <a:rPr kumimoji="0" lang="hi-IN" altLang="en-US" sz="2600" b="1" i="0" u="none" strike="noStrike" cap="none" normalizeH="0" baseline="0" dirty="0">
                <a:ln>
                  <a:noFill/>
                </a:ln>
                <a:solidFill>
                  <a:srgbClr val="FFFF00"/>
                </a:solidFill>
                <a:effectLst/>
                <a:latin typeface="inherit"/>
                <a:cs typeface="Mangal" panose="02040503050203030202" pitchFamily="18" charset="0"/>
              </a:rPr>
              <a:t>घटेगा </a:t>
            </a:r>
            <a:endParaRPr kumimoji="0" lang="en-US" altLang="en-US" sz="2600" b="1" i="0" u="none" strike="noStrike" cap="none" normalizeH="0" baseline="0" dirty="0">
              <a:ln>
                <a:noFill/>
              </a:ln>
              <a:solidFill>
                <a:srgbClr val="FFFF00"/>
              </a:solidFill>
              <a:effectLst/>
              <a:latin typeface="inherit"/>
              <a:cs typeface="Mangal" panose="02040503050203030202" pitchFamily="18"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lphaLcPeriod"/>
              <a:tabLst/>
            </a:pPr>
            <a:r>
              <a:rPr kumimoji="0" lang="hi-IN" altLang="en-US" sz="2600" b="1" i="0" u="none" strike="noStrike" cap="none" normalizeH="0" baseline="0" dirty="0">
                <a:ln>
                  <a:noFill/>
                </a:ln>
                <a:solidFill>
                  <a:srgbClr val="FFFF00"/>
                </a:solidFill>
                <a:effectLst/>
                <a:latin typeface="inherit"/>
                <a:cs typeface="Mangal" panose="02040503050203030202" pitchFamily="18" charset="0"/>
              </a:rPr>
              <a:t>अपरिवर्तित रहेगा </a:t>
            </a:r>
            <a:endParaRPr kumimoji="0" lang="en-US" altLang="en-US" sz="2600" b="1" i="0" u="none" strike="noStrike" cap="none" normalizeH="0" baseline="0" dirty="0">
              <a:ln>
                <a:noFill/>
              </a:ln>
              <a:solidFill>
                <a:srgbClr val="FFFF00"/>
              </a:solidFill>
              <a:effectLst/>
              <a:latin typeface="inherit"/>
              <a:cs typeface="Mangal" panose="02040503050203030202" pitchFamily="18"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lphaLcPeriod"/>
              <a:tabLst/>
            </a:pPr>
            <a:r>
              <a:rPr kumimoji="0" lang="hi-IN" altLang="en-US" sz="2600" b="1" i="0" u="none" strike="noStrike" cap="none" normalizeH="0" baseline="0" dirty="0">
                <a:ln>
                  <a:noFill/>
                </a:ln>
                <a:solidFill>
                  <a:srgbClr val="FFFF00"/>
                </a:solidFill>
                <a:effectLst/>
                <a:latin typeface="inherit"/>
                <a:cs typeface="Mangal" panose="02040503050203030202" pitchFamily="18" charset="0"/>
              </a:rPr>
              <a:t>इनमें से कोई नहीं</a:t>
            </a:r>
            <a:r>
              <a:rPr kumimoji="0" lang="hi-IN" altLang="en-US" sz="2600" b="1" i="0" u="none" strike="noStrike" cap="none" normalizeH="0" baseline="0" dirty="0">
                <a:ln>
                  <a:noFill/>
                </a:ln>
                <a:solidFill>
                  <a:srgbClr val="FFFF00"/>
                </a:solidFill>
                <a:effectLst/>
                <a:cs typeface="Mangal" panose="02040503050203030202" pitchFamily="18" charset="0"/>
              </a:rPr>
              <a:t> </a:t>
            </a:r>
            <a:endParaRPr kumimoji="0" lang="en-US" altLang="en-US" sz="2600" b="1" i="0" u="none" strike="noStrike" cap="none" normalizeH="0" baseline="0" dirty="0">
              <a:ln>
                <a:noFill/>
              </a:ln>
              <a:solidFill>
                <a:srgbClr val="FFFF00"/>
              </a:solidFill>
              <a:effectLst/>
              <a:latin typeface="Arial" panose="020B0604020202020204" pitchFamily="34" charset="0"/>
            </a:endParaRPr>
          </a:p>
        </p:txBody>
      </p:sp>
    </p:spTree>
    <p:extLst>
      <p:ext uri="{BB962C8B-B14F-4D97-AF65-F5344CB8AC3E}">
        <p14:creationId xmlns:p14="http://schemas.microsoft.com/office/powerpoint/2010/main" val="6067431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00984B-EFE8-95DB-B014-197DA4144700}"/>
              </a:ext>
            </a:extLst>
          </p:cNvPr>
          <p:cNvSpPr txBox="1"/>
          <p:nvPr/>
        </p:nvSpPr>
        <p:spPr>
          <a:xfrm>
            <a:off x="2834784" y="920621"/>
            <a:ext cx="9919741" cy="5016758"/>
          </a:xfrm>
          <a:prstGeom prst="rect">
            <a:avLst/>
          </a:prstGeom>
          <a:noFill/>
        </p:spPr>
        <p:txBody>
          <a:bodyPr wrap="square">
            <a:spAutoFit/>
          </a:bodyPr>
          <a:lstStyle/>
          <a:p>
            <a:r>
              <a:rPr lang="en-US" sz="3400" b="1" dirty="0" err="1">
                <a:solidFill>
                  <a:srgbClr val="FFFF00"/>
                </a:solidFill>
                <a:latin typeface="Kruti Dev 010" pitchFamily="2" charset="0"/>
                <a:cs typeface="Times New Roman" panose="02020603050405020304" pitchFamily="18" charset="0"/>
              </a:rPr>
              <a:t>ifjn”khZ</a:t>
            </a:r>
            <a:r>
              <a:rPr lang="en-US" sz="3400" b="1" dirty="0">
                <a:solidFill>
                  <a:srgbClr val="FFFF00"/>
                </a:solidFill>
                <a:latin typeface="Kruti Dev 010" pitchFamily="2" charset="0"/>
                <a:cs typeface="Times New Roman" panose="02020603050405020304" pitchFamily="18" charset="0"/>
              </a:rPr>
              <a:t> ¼isfjLdksi½ </a:t>
            </a:r>
            <a:r>
              <a:rPr lang="en-US" sz="3400" b="1" dirty="0" err="1">
                <a:solidFill>
                  <a:srgbClr val="FFFF00"/>
                </a:solidFill>
                <a:latin typeface="Kruti Dev 010" pitchFamily="2" charset="0"/>
                <a:cs typeface="Times New Roman" panose="02020603050405020304" pitchFamily="18" charset="0"/>
              </a:rPr>
              <a:t>esa</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gksus</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okyh</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izdk”k</a:t>
            </a:r>
            <a:r>
              <a:rPr lang="en-US" sz="3400" b="1" dirty="0">
                <a:solidFill>
                  <a:srgbClr val="FFFF00"/>
                </a:solidFill>
                <a:latin typeface="Kruti Dev 010" pitchFamily="2" charset="0"/>
                <a:cs typeface="Times New Roman" panose="02020603050405020304" pitchFamily="18" charset="0"/>
              </a:rPr>
              <a:t> dh </a:t>
            </a:r>
            <a:r>
              <a:rPr lang="en-US" sz="3400" b="1" dirty="0" err="1">
                <a:solidFill>
                  <a:srgbClr val="FFFF00"/>
                </a:solidFill>
                <a:latin typeface="Kruti Dev 010" pitchFamily="2" charset="0"/>
                <a:cs typeface="Times New Roman" panose="02020603050405020304" pitchFamily="18" charset="0"/>
              </a:rPr>
              <a:t>ifj?kVuk</a:t>
            </a:r>
            <a:endParaRPr lang="en-IN" sz="3400" b="1" dirty="0">
              <a:solidFill>
                <a:srgbClr val="FFFF00"/>
              </a:solidFill>
              <a:latin typeface="Times New Roman" panose="02020603050405020304" pitchFamily="18" charset="0"/>
              <a:cs typeface="Times New Roman" panose="02020603050405020304" pitchFamily="18" charset="0"/>
            </a:endParaRPr>
          </a:p>
          <a:p>
            <a:r>
              <a:rPr lang="en-US" sz="3200" b="1" dirty="0">
                <a:solidFill>
                  <a:srgbClr val="FFFF00"/>
                </a:solidFill>
                <a:latin typeface="Times New Roman" panose="02020603050405020304" pitchFamily="18" charset="0"/>
                <a:cs typeface="Times New Roman" panose="02020603050405020304" pitchFamily="18" charset="0"/>
              </a:rPr>
              <a:t>The phenomenon of light occurring in the periscope</a:t>
            </a:r>
          </a:p>
          <a:p>
            <a:r>
              <a:rPr lang="en-IN" sz="3200" b="1" dirty="0">
                <a:latin typeface="Times New Roman" panose="02020603050405020304" pitchFamily="18" charset="0"/>
                <a:cs typeface="Times New Roman" panose="02020603050405020304" pitchFamily="18" charset="0"/>
              </a:rPr>
              <a:t>1.Reflection is / </a:t>
            </a:r>
            <a:r>
              <a:rPr lang="en-IN" sz="3200" b="1" dirty="0" err="1">
                <a:latin typeface="Kruti Dev 010" pitchFamily="2" charset="0"/>
                <a:cs typeface="Times New Roman" panose="02020603050405020304" pitchFamily="18" charset="0"/>
              </a:rPr>
              <a:t>ijkorZu</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a:t>
            </a:r>
            <a:endParaRPr lang="en-IN" sz="3200" b="1" dirty="0">
              <a:latin typeface="Times New Roman" panose="02020603050405020304" pitchFamily="18"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2. There is scattering / </a:t>
            </a:r>
            <a:r>
              <a:rPr lang="en-IN" sz="3200" b="1" dirty="0" err="1">
                <a:latin typeface="Kruti Dev 010" pitchFamily="2" charset="0"/>
                <a:cs typeface="Times New Roman" panose="02020603050405020304" pitchFamily="18" charset="0"/>
              </a:rPr>
              <a:t>izdh.kZu</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a:t>
            </a:r>
            <a:endParaRPr lang="en-IN" sz="3200" b="1" dirty="0">
              <a:latin typeface="Times New Roman" panose="02020603050405020304" pitchFamily="18"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3. Refraction is / </a:t>
            </a:r>
            <a:r>
              <a:rPr lang="en-US" sz="3200" b="1" dirty="0" err="1">
                <a:latin typeface="Kruti Dev 010" pitchFamily="2" charset="0"/>
                <a:cs typeface="Times New Roman" panose="02020603050405020304" pitchFamily="18" charset="0"/>
              </a:rPr>
              <a:t>viorZu</a:t>
            </a:r>
            <a:r>
              <a:rPr lang="en-US" sz="3200" b="1" dirty="0">
                <a:latin typeface="Kruti Dev 010" pitchFamily="2" charset="0"/>
                <a:cs typeface="Times New Roman" panose="02020603050405020304" pitchFamily="18" charset="0"/>
              </a:rPr>
              <a:t> </a:t>
            </a:r>
            <a:r>
              <a:rPr lang="en-US" sz="3200" b="1" dirty="0" err="1">
                <a:latin typeface="Kruti Dev 010" pitchFamily="2" charset="0"/>
                <a:cs typeface="Times New Roman" panose="02020603050405020304" pitchFamily="18" charset="0"/>
              </a:rPr>
              <a:t>gSA</a:t>
            </a:r>
            <a:endParaRPr lang="en-IN" sz="3200" b="1" dirty="0">
              <a:latin typeface="Times New Roman" panose="02020603050405020304" pitchFamily="18"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4. there is diffraction  / </a:t>
            </a:r>
            <a:r>
              <a:rPr lang="en-IN" sz="3200" b="1" dirty="0" err="1">
                <a:latin typeface="Kruti Dev 010" pitchFamily="2" charset="0"/>
                <a:cs typeface="Times New Roman" panose="02020603050405020304" pitchFamily="18" charset="0"/>
              </a:rPr>
              <a:t>foorZu</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gSS</a:t>
            </a:r>
            <a:r>
              <a:rPr lang="en-IN" sz="3200" b="1" dirty="0">
                <a:latin typeface="Kruti Dev 010" pitchFamily="2" charset="0"/>
                <a:cs typeface="Times New Roman" panose="02020603050405020304" pitchFamily="18" charset="0"/>
              </a:rPr>
              <a:t> </a:t>
            </a:r>
            <a:endParaRPr lang="en-IN" sz="3200" b="1" dirty="0">
              <a:latin typeface="Times New Roman" panose="02020603050405020304" pitchFamily="18" charset="0"/>
              <a:cs typeface="Times New Roman" panose="02020603050405020304" pitchFamily="18" charset="0"/>
            </a:endParaRPr>
          </a:p>
          <a:p>
            <a:pPr marL="514350" indent="-514350">
              <a:buAutoNum type="alphaLcParenBoth"/>
            </a:pPr>
            <a:r>
              <a:rPr lang="en-US" sz="3200" b="1" dirty="0">
                <a:solidFill>
                  <a:srgbClr val="FFFF00"/>
                </a:solidFill>
                <a:latin typeface="Times New Roman" panose="02020603050405020304" pitchFamily="18" charset="0"/>
                <a:cs typeface="Times New Roman" panose="02020603050405020304" pitchFamily="18" charset="0"/>
              </a:rPr>
              <a:t>1 and 2			</a:t>
            </a:r>
          </a:p>
          <a:p>
            <a:r>
              <a:rPr lang="en-US" sz="3200" b="1" dirty="0">
                <a:solidFill>
                  <a:srgbClr val="FFFF00"/>
                </a:solidFill>
                <a:latin typeface="Times New Roman" panose="02020603050405020304" pitchFamily="18" charset="0"/>
                <a:cs typeface="Times New Roman" panose="02020603050405020304" pitchFamily="18" charset="0"/>
              </a:rPr>
              <a:t>(b) 1 and 3</a:t>
            </a:r>
          </a:p>
          <a:p>
            <a:r>
              <a:rPr lang="en-US" sz="3200" b="1" dirty="0">
                <a:solidFill>
                  <a:srgbClr val="FFFF00"/>
                </a:solidFill>
                <a:latin typeface="Times New Roman" panose="02020603050405020304" pitchFamily="18" charset="0"/>
                <a:cs typeface="Times New Roman" panose="02020603050405020304" pitchFamily="18" charset="0"/>
              </a:rPr>
              <a:t>(c) 1,2 and 3		</a:t>
            </a:r>
          </a:p>
          <a:p>
            <a:r>
              <a:rPr lang="en-US" sz="3200" b="1" dirty="0">
                <a:solidFill>
                  <a:srgbClr val="FFFF00"/>
                </a:solidFill>
                <a:latin typeface="Times New Roman" panose="02020603050405020304" pitchFamily="18" charset="0"/>
                <a:cs typeface="Times New Roman" panose="02020603050405020304" pitchFamily="18" charset="0"/>
              </a:rPr>
              <a:t>(d) all four</a:t>
            </a:r>
            <a:endParaRPr lang="en-IN" sz="3200" b="1" dirty="0">
              <a:solidFill>
                <a:srgbClr val="FFFF00"/>
              </a:solidFill>
              <a:latin typeface="Kruti Dev 010" pitchFamily="2" charset="0"/>
              <a:cs typeface="Times New Roman" panose="02020603050405020304" pitchFamily="18" charset="0"/>
            </a:endParaRPr>
          </a:p>
        </p:txBody>
      </p:sp>
      <p:pic>
        <p:nvPicPr>
          <p:cNvPr id="2050" name="Picture 2" descr="Periscope - Wikipedia">
            <a:extLst>
              <a:ext uri="{FF2B5EF4-FFF2-40B4-BE49-F238E27FC236}">
                <a16:creationId xmlns:a16="http://schemas.microsoft.com/office/drawing/2014/main" id="{6F7C76D8-17E9-DAD3-1FB2-8857015A8F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1830" y="4156204"/>
            <a:ext cx="3547811" cy="2457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2871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B3A2943-410B-ECA5-DD2D-07381162536D}"/>
                  </a:ext>
                </a:extLst>
              </p:cNvPr>
              <p:cNvSpPr txBox="1"/>
              <p:nvPr/>
            </p:nvSpPr>
            <p:spPr>
              <a:xfrm>
                <a:off x="567589" y="942253"/>
                <a:ext cx="11399821" cy="4524315"/>
              </a:xfrm>
              <a:prstGeom prst="rect">
                <a:avLst/>
              </a:prstGeom>
              <a:noFill/>
            </p:spPr>
            <p:txBody>
              <a:bodyPr wrap="square">
                <a:spAutoFit/>
              </a:bodyPr>
              <a:lstStyle/>
              <a:p>
                <a:r>
                  <a:rPr lang="en-US" sz="3200" b="1" dirty="0" err="1">
                    <a:solidFill>
                      <a:srgbClr val="FFFF00"/>
                    </a:solidFill>
                    <a:latin typeface="Kruti Dev 010" pitchFamily="2" charset="0"/>
                    <a:cs typeface="Times New Roman" panose="02020603050405020304" pitchFamily="18" charset="0"/>
                  </a:rPr>
                  <a:t>MkWDVjksa</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kjk</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jksxh</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O;fDRk</a:t>
                </a:r>
                <a:r>
                  <a:rPr lang="en-US" sz="3200" b="1" dirty="0">
                    <a:solidFill>
                      <a:srgbClr val="FFFF00"/>
                    </a:solidFill>
                    <a:latin typeface="Kruti Dev 010" pitchFamily="2" charset="0"/>
                    <a:cs typeface="Times New Roman" panose="02020603050405020304" pitchFamily="18" charset="0"/>
                  </a:rPr>
                  <a:t> ds </a:t>
                </a:r>
                <a:r>
                  <a:rPr lang="en-US" sz="3200" b="1" dirty="0" err="1">
                    <a:solidFill>
                      <a:srgbClr val="FFFF00"/>
                    </a:solidFill>
                    <a:latin typeface="Kruti Dev 010" pitchFamily="2" charset="0"/>
                    <a:cs typeface="Times New Roman" panose="02020603050405020304" pitchFamily="18" charset="0"/>
                  </a:rPr>
                  <a:t>isV</a:t>
                </a:r>
                <a:r>
                  <a:rPr lang="en-US" sz="3200" b="1" dirty="0">
                    <a:solidFill>
                      <a:srgbClr val="FFFF00"/>
                    </a:solidFill>
                    <a:latin typeface="Kruti Dev 010" pitchFamily="2" charset="0"/>
                    <a:cs typeface="Times New Roman" panose="02020603050405020304" pitchFamily="18" charset="0"/>
                  </a:rPr>
                  <a:t> dh </a:t>
                </a:r>
                <a:r>
                  <a:rPr lang="en-US" sz="3200" b="1" dirty="0" err="1">
                    <a:solidFill>
                      <a:srgbClr val="FFFF00"/>
                    </a:solidFill>
                    <a:latin typeface="Kruti Dev 010" pitchFamily="2" charset="0"/>
                    <a:cs typeface="Times New Roman" panose="02020603050405020304" pitchFamily="18" charset="0"/>
                  </a:rPr>
                  <a:t>vkUrfjd</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ijh</a:t>
                </a:r>
                <a:r>
                  <a:rPr lang="en-US" sz="3200" b="1" dirty="0">
                    <a:solidFill>
                      <a:srgbClr val="FFFF00"/>
                    </a:solidFill>
                    <a:latin typeface="Kruti Dev 010" pitchFamily="2" charset="0"/>
                    <a:cs typeface="Times New Roman" panose="02020603050405020304" pitchFamily="18" charset="0"/>
                  </a:rPr>
                  <a:t>{kk </a:t>
                </a:r>
                <a:r>
                  <a:rPr lang="en-US" sz="3200" b="1" dirty="0" err="1">
                    <a:solidFill>
                      <a:srgbClr val="FFFF00"/>
                    </a:solidFill>
                    <a:latin typeface="Kruti Dev 010" pitchFamily="2" charset="0"/>
                    <a:cs typeface="Times New Roman" panose="02020603050405020304" pitchFamily="18" charset="0"/>
                  </a:rPr>
                  <a:t>gsrq</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iz;qDr</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varnZ”kh</a:t>
                </a:r>
                <a:r>
                  <a:rPr lang="en-US" sz="3200" b="1" dirty="0">
                    <a:solidFill>
                      <a:srgbClr val="FFFF00"/>
                    </a:solidFill>
                    <a:latin typeface="Kruti Dev 010" pitchFamily="2" charset="0"/>
                    <a:cs typeface="Times New Roman" panose="02020603050405020304" pitchFamily="18" charset="0"/>
                  </a:rPr>
                  <a:t> ¼,.MksLdksIk½ </a:t>
                </a:r>
                <a:r>
                  <a:rPr lang="en-US" sz="3200" b="1" dirty="0" err="1">
                    <a:solidFill>
                      <a:srgbClr val="FFFF00"/>
                    </a:solidFill>
                    <a:latin typeface="Kruti Dev 010" pitchFamily="2" charset="0"/>
                    <a:cs typeface="Times New Roman" panose="02020603050405020304" pitchFamily="18" charset="0"/>
                  </a:rPr>
                  <a:t>izdk”k</a:t>
                </a:r>
                <a:r>
                  <a:rPr lang="en-US" sz="3200" b="1" dirty="0">
                    <a:solidFill>
                      <a:srgbClr val="FFFF00"/>
                    </a:solidFill>
                    <a:latin typeface="Kruti Dev 010" pitchFamily="2" charset="0"/>
                    <a:cs typeface="Times New Roman" panose="02020603050405020304" pitchFamily="18" charset="0"/>
                  </a:rPr>
                  <a:t> ds</a:t>
                </a:r>
                <a:endParaRPr lang="en-IN" sz="3200" b="1" dirty="0">
                  <a:solidFill>
                    <a:srgbClr val="FFFF00"/>
                  </a:solidFill>
                  <a:latin typeface="Times New Roman" panose="02020603050405020304" pitchFamily="18" charset="0"/>
                  <a:cs typeface="Times New Roman" panose="02020603050405020304" pitchFamily="18" charset="0"/>
                </a:endParaRPr>
              </a:p>
              <a:p>
                <a:r>
                  <a:rPr lang="en-US" sz="3200" b="1" dirty="0">
                    <a:solidFill>
                      <a:srgbClr val="FFFF00"/>
                    </a:solidFill>
                    <a:latin typeface="Times New Roman" panose="02020603050405020304" pitchFamily="18" charset="0"/>
                    <a:cs typeface="Times New Roman" panose="02020603050405020304" pitchFamily="18" charset="0"/>
                  </a:rPr>
                  <a:t>The endoscope is used by doctors for internal examination of the patient’s abdomen.</a:t>
                </a:r>
              </a:p>
              <a:p>
                <a:pPr marL="514350" indent="-514350">
                  <a:buAutoNum type="alphaLcParenBoth"/>
                </a:pPr>
                <a:r>
                  <a:rPr lang="en-IN" sz="3200" b="1" dirty="0">
                    <a:solidFill>
                      <a:schemeClr val="tx1"/>
                    </a:solidFill>
                    <a:latin typeface="Times New Roman" panose="02020603050405020304" pitchFamily="18" charset="0"/>
                    <a:cs typeface="Times New Roman" panose="02020603050405020304" pitchFamily="18" charset="0"/>
                  </a:rPr>
                  <a:t>depends on the reflection / </a:t>
                </a:r>
                <a:r>
                  <a:rPr lang="en-US" sz="3200" b="1" dirty="0" err="1">
                    <a:solidFill>
                      <a:schemeClr val="tx1"/>
                    </a:solidFill>
                    <a:latin typeface="Kruti Dev 010" pitchFamily="2" charset="0"/>
                    <a:cs typeface="Times New Roman" panose="02020603050405020304" pitchFamily="18" charset="0"/>
                  </a:rPr>
                  <a:t>ijkoRkZu</a:t>
                </a:r>
                <a:r>
                  <a:rPr lang="en-US" sz="3200" b="1" dirty="0">
                    <a:solidFill>
                      <a:schemeClr val="tx1"/>
                    </a:solidFill>
                    <a:latin typeface="Kruti Dev 010" pitchFamily="2" charset="0"/>
                    <a:cs typeface="Times New Roman" panose="02020603050405020304" pitchFamily="18" charset="0"/>
                  </a:rPr>
                  <a:t> </a:t>
                </a:r>
                <a:r>
                  <a:rPr lang="en-US" sz="3200" b="1" dirty="0" err="1">
                    <a:solidFill>
                      <a:schemeClr val="tx1"/>
                    </a:solidFill>
                    <a:latin typeface="Kruti Dev 010" pitchFamily="2" charset="0"/>
                    <a:cs typeface="Times New Roman" panose="02020603050405020304" pitchFamily="18" charset="0"/>
                  </a:rPr>
                  <a:t>ij</a:t>
                </a:r>
                <a:r>
                  <a:rPr lang="en-US" sz="3200" b="1" dirty="0">
                    <a:solidFill>
                      <a:schemeClr val="tx1"/>
                    </a:solidFill>
                    <a:latin typeface="Kruti Dev 010" pitchFamily="2" charset="0"/>
                    <a:cs typeface="Times New Roman" panose="02020603050405020304" pitchFamily="18" charset="0"/>
                  </a:rPr>
                  <a:t> </a:t>
                </a:r>
                <a:r>
                  <a:rPr lang="en-US" sz="3200" b="1" dirty="0" err="1">
                    <a:solidFill>
                      <a:schemeClr val="tx1"/>
                    </a:solidFill>
                    <a:latin typeface="Kruti Dev 010" pitchFamily="2" charset="0"/>
                    <a:cs typeface="Times New Roman" panose="02020603050405020304" pitchFamily="18" charset="0"/>
                  </a:rPr>
                  <a:t>fuHkZj</a:t>
                </a:r>
                <a:r>
                  <a:rPr lang="en-US" sz="3200" b="1" dirty="0">
                    <a:solidFill>
                      <a:schemeClr val="tx1"/>
                    </a:solidFill>
                    <a:latin typeface="Kruti Dev 010" pitchFamily="2" charset="0"/>
                    <a:cs typeface="Times New Roman" panose="02020603050405020304" pitchFamily="18" charset="0"/>
                  </a:rPr>
                  <a:t> </a:t>
                </a:r>
                <a:r>
                  <a:rPr lang="en-US" sz="3200" b="1" dirty="0" err="1">
                    <a:solidFill>
                      <a:schemeClr val="tx1"/>
                    </a:solidFill>
                    <a:latin typeface="Kruti Dev 010" pitchFamily="2" charset="0"/>
                    <a:cs typeface="Times New Roman" panose="02020603050405020304" pitchFamily="18" charset="0"/>
                  </a:rPr>
                  <a:t>gSA</a:t>
                </a:r>
                <a:endParaRPr lang="en-US" sz="3200" b="1" dirty="0">
                  <a:solidFill>
                    <a:schemeClr val="tx1"/>
                  </a:solidFill>
                  <a:latin typeface="Kruti Dev 010" pitchFamily="2" charset="0"/>
                  <a:cs typeface="Times New Roman" panose="02020603050405020304" pitchFamily="18" charset="0"/>
                </a:endParaRPr>
              </a:p>
              <a:p>
                <a:pPr marL="514350" indent="-514350">
                  <a:buAutoNum type="alphaLcParenBoth"/>
                </a:pPr>
                <a:r>
                  <a:rPr lang="en-IN" sz="3200" b="1" dirty="0">
                    <a:solidFill>
                      <a:schemeClr val="tx1"/>
                    </a:solidFill>
                    <a:latin typeface="Times New Roman" panose="02020603050405020304" pitchFamily="18" charset="0"/>
                    <a:cs typeface="Times New Roman" panose="02020603050405020304" pitchFamily="18" charset="0"/>
                  </a:rPr>
                  <a:t>depends on scattering / </a:t>
                </a:r>
                <a:r>
                  <a:rPr lang="en-US" sz="3200" b="1" dirty="0" err="1">
                    <a:solidFill>
                      <a:schemeClr val="tx1"/>
                    </a:solidFill>
                    <a:latin typeface="Kruti Dev 010" pitchFamily="2" charset="0"/>
                    <a:cs typeface="Times New Roman" panose="02020603050405020304" pitchFamily="18" charset="0"/>
                  </a:rPr>
                  <a:t>izdh.kZu</a:t>
                </a:r>
                <a:r>
                  <a:rPr lang="en-US" sz="3200" b="1" dirty="0">
                    <a:solidFill>
                      <a:schemeClr val="tx1"/>
                    </a:solidFill>
                    <a:latin typeface="Kruti Dev 010" pitchFamily="2" charset="0"/>
                    <a:cs typeface="Times New Roman" panose="02020603050405020304" pitchFamily="18" charset="0"/>
                  </a:rPr>
                  <a:t> </a:t>
                </a:r>
                <a:r>
                  <a:rPr lang="en-US" sz="3200" b="1" dirty="0" err="1">
                    <a:solidFill>
                      <a:schemeClr val="tx1"/>
                    </a:solidFill>
                    <a:latin typeface="Kruti Dev 010" pitchFamily="2" charset="0"/>
                    <a:cs typeface="Times New Roman" panose="02020603050405020304" pitchFamily="18" charset="0"/>
                  </a:rPr>
                  <a:t>ij</a:t>
                </a:r>
                <a:r>
                  <a:rPr lang="en-US" sz="3200" b="1" dirty="0">
                    <a:solidFill>
                      <a:schemeClr val="tx1"/>
                    </a:solidFill>
                    <a:latin typeface="Kruti Dev 010" pitchFamily="2" charset="0"/>
                    <a:cs typeface="Times New Roman" panose="02020603050405020304" pitchFamily="18" charset="0"/>
                  </a:rPr>
                  <a:t> </a:t>
                </a:r>
                <a:r>
                  <a:rPr lang="en-US" sz="3200" b="1" dirty="0" err="1">
                    <a:solidFill>
                      <a:schemeClr val="tx1"/>
                    </a:solidFill>
                    <a:latin typeface="Kruti Dev 010" pitchFamily="2" charset="0"/>
                    <a:cs typeface="Times New Roman" panose="02020603050405020304" pitchFamily="18" charset="0"/>
                  </a:rPr>
                  <a:t>fuHkZj</a:t>
                </a:r>
                <a:r>
                  <a:rPr lang="en-US" sz="3200" b="1" dirty="0">
                    <a:solidFill>
                      <a:schemeClr val="tx1"/>
                    </a:solidFill>
                    <a:latin typeface="Kruti Dev 010" pitchFamily="2" charset="0"/>
                    <a:cs typeface="Times New Roman" panose="02020603050405020304" pitchFamily="18" charset="0"/>
                  </a:rPr>
                  <a:t> </a:t>
                </a:r>
                <a:r>
                  <a:rPr lang="en-US" sz="3200" b="1" dirty="0" err="1">
                    <a:solidFill>
                      <a:schemeClr val="tx1"/>
                    </a:solidFill>
                    <a:latin typeface="Kruti Dev 010" pitchFamily="2" charset="0"/>
                    <a:cs typeface="Times New Roman" panose="02020603050405020304" pitchFamily="18" charset="0"/>
                  </a:rPr>
                  <a:t>gSA</a:t>
                </a:r>
                <a:endParaRPr lang="en-US" sz="3200" b="1" dirty="0">
                  <a:solidFill>
                    <a:schemeClr val="tx1"/>
                  </a:solidFill>
                  <a:latin typeface="Kruti Dev 010" pitchFamily="2" charset="0"/>
                  <a:cs typeface="Times New Roman" panose="02020603050405020304" pitchFamily="18" charset="0"/>
                </a:endParaRPr>
              </a:p>
              <a:p>
                <a:r>
                  <a:rPr lang="en-IN" sz="3200" b="1" dirty="0">
                    <a:solidFill>
                      <a:schemeClr val="tx1"/>
                    </a:solidFill>
                    <a:latin typeface="Times New Roman" panose="02020603050405020304" pitchFamily="18" charset="0"/>
                    <a:cs typeface="Times New Roman" panose="02020603050405020304" pitchFamily="18" charset="0"/>
                  </a:rPr>
                  <a:t>(c) depends on refraction / </a:t>
                </a:r>
                <a14:m>
                  <m:oMath xmlns:m="http://schemas.openxmlformats.org/officeDocument/2006/math">
                    <m:r>
                      <a:rPr lang="en-US" sz="3200" b="1" i="1" smtClean="0">
                        <a:solidFill>
                          <a:schemeClr val="tx1"/>
                        </a:solidFill>
                        <a:latin typeface="Cambria Math"/>
                        <a:cs typeface="Times New Roman" panose="02020603050405020304" pitchFamily="18" charset="0"/>
                      </a:rPr>
                      <m:t> </m:t>
                    </m:r>
                  </m:oMath>
                </a14:m>
                <a:r>
                  <a:rPr lang="en-US" sz="3200" b="1" dirty="0" err="1">
                    <a:solidFill>
                      <a:schemeClr val="tx1"/>
                    </a:solidFill>
                    <a:latin typeface="Kruti Dev 010" pitchFamily="2" charset="0"/>
                    <a:cs typeface="Times New Roman" panose="02020603050405020304" pitchFamily="18" charset="0"/>
                  </a:rPr>
                  <a:t>viorZu</a:t>
                </a:r>
                <a:r>
                  <a:rPr lang="en-US" sz="3200" b="1" dirty="0">
                    <a:solidFill>
                      <a:schemeClr val="tx1"/>
                    </a:solidFill>
                    <a:latin typeface="Kruti Dev 010" pitchFamily="2" charset="0"/>
                    <a:cs typeface="Times New Roman" panose="02020603050405020304" pitchFamily="18" charset="0"/>
                  </a:rPr>
                  <a:t> </a:t>
                </a:r>
                <a:r>
                  <a:rPr lang="en-US" sz="3200" b="1" dirty="0" err="1">
                    <a:solidFill>
                      <a:schemeClr val="tx1"/>
                    </a:solidFill>
                    <a:latin typeface="Kruti Dev 010" pitchFamily="2" charset="0"/>
                    <a:cs typeface="Times New Roman" panose="02020603050405020304" pitchFamily="18" charset="0"/>
                  </a:rPr>
                  <a:t>ij</a:t>
                </a:r>
                <a:r>
                  <a:rPr lang="en-US" sz="3200" b="1" dirty="0">
                    <a:solidFill>
                      <a:schemeClr val="tx1"/>
                    </a:solidFill>
                    <a:latin typeface="Kruti Dev 010" pitchFamily="2" charset="0"/>
                    <a:cs typeface="Times New Roman" panose="02020603050405020304" pitchFamily="18" charset="0"/>
                  </a:rPr>
                  <a:t> </a:t>
                </a:r>
                <a:r>
                  <a:rPr lang="en-US" sz="3200" b="1" dirty="0" err="1">
                    <a:solidFill>
                      <a:schemeClr val="tx1"/>
                    </a:solidFill>
                    <a:latin typeface="Kruti Dev 010" pitchFamily="2" charset="0"/>
                    <a:cs typeface="Times New Roman" panose="02020603050405020304" pitchFamily="18" charset="0"/>
                  </a:rPr>
                  <a:t>fuHkZj</a:t>
                </a:r>
                <a:r>
                  <a:rPr lang="en-US" sz="3200" b="1" dirty="0">
                    <a:solidFill>
                      <a:schemeClr val="tx1"/>
                    </a:solidFill>
                    <a:latin typeface="Kruti Dev 010" pitchFamily="2" charset="0"/>
                    <a:cs typeface="Times New Roman" panose="02020603050405020304" pitchFamily="18" charset="0"/>
                  </a:rPr>
                  <a:t> </a:t>
                </a:r>
                <a:r>
                  <a:rPr lang="en-US" sz="3200" b="1" dirty="0" err="1">
                    <a:solidFill>
                      <a:schemeClr val="tx1"/>
                    </a:solidFill>
                    <a:latin typeface="Kruti Dev 010" pitchFamily="2" charset="0"/>
                    <a:cs typeface="Times New Roman" panose="02020603050405020304" pitchFamily="18" charset="0"/>
                  </a:rPr>
                  <a:t>gSA</a:t>
                </a:r>
                <a:endParaRPr lang="en-US" sz="3200" b="1" dirty="0">
                  <a:solidFill>
                    <a:schemeClr val="tx1"/>
                  </a:solidFill>
                  <a:latin typeface="Kruti Dev 010" pitchFamily="2" charset="0"/>
                  <a:cs typeface="Times New Roman" panose="02020603050405020304" pitchFamily="18" charset="0"/>
                </a:endParaRPr>
              </a:p>
              <a:p>
                <a:r>
                  <a:rPr lang="en-IN" sz="3200" b="1" dirty="0">
                    <a:solidFill>
                      <a:schemeClr val="tx1"/>
                    </a:solidFill>
                    <a:latin typeface="Times New Roman" panose="02020603050405020304" pitchFamily="18" charset="0"/>
                    <a:cs typeface="Times New Roman" panose="02020603050405020304" pitchFamily="18" charset="0"/>
                  </a:rPr>
                  <a:t>(d) depends on total internal reflection / </a:t>
                </a:r>
                <a14:m>
                  <m:oMath xmlns:m="http://schemas.openxmlformats.org/officeDocument/2006/math">
                    <m:r>
                      <a:rPr lang="en-US" sz="3200" b="1" i="1">
                        <a:solidFill>
                          <a:schemeClr val="tx1"/>
                        </a:solidFill>
                        <a:latin typeface="Cambria Math"/>
                        <a:cs typeface="Times New Roman" panose="02020603050405020304" pitchFamily="18" charset="0"/>
                      </a:rPr>
                      <m:t> </m:t>
                    </m:r>
                  </m:oMath>
                </a14:m>
                <a:endParaRPr lang="en-US" sz="3200" b="1" dirty="0">
                  <a:solidFill>
                    <a:schemeClr val="tx1"/>
                  </a:solidFill>
                  <a:latin typeface="Kruti Dev 010" pitchFamily="2" charset="0"/>
                  <a:cs typeface="Times New Roman" panose="02020603050405020304" pitchFamily="18" charset="0"/>
                </a:endParaRPr>
              </a:p>
              <a:p>
                <a:r>
                  <a:rPr lang="en-US" sz="3200" b="1" dirty="0">
                    <a:latin typeface="Kruti Dev 010" pitchFamily="2" charset="0"/>
                    <a:cs typeface="Times New Roman" panose="02020603050405020304" pitchFamily="18" charset="0"/>
                  </a:rPr>
                  <a:t>   </a:t>
                </a:r>
                <a:r>
                  <a:rPr lang="en-US" sz="3200" b="1" dirty="0" err="1">
                    <a:solidFill>
                      <a:schemeClr val="tx1"/>
                    </a:solidFill>
                    <a:latin typeface="Kruti Dev 010" pitchFamily="2" charset="0"/>
                    <a:cs typeface="Times New Roman" panose="02020603050405020304" pitchFamily="18" charset="0"/>
                  </a:rPr>
                  <a:t>iw.kZ</a:t>
                </a:r>
                <a:r>
                  <a:rPr lang="en-US" sz="3200" b="1" dirty="0">
                    <a:solidFill>
                      <a:schemeClr val="tx1"/>
                    </a:solidFill>
                    <a:latin typeface="Kruti Dev 010" pitchFamily="2" charset="0"/>
                    <a:cs typeface="Times New Roman" panose="02020603050405020304" pitchFamily="18" charset="0"/>
                  </a:rPr>
                  <a:t> </a:t>
                </a:r>
                <a:r>
                  <a:rPr lang="en-US" sz="3200" b="1" dirty="0" err="1">
                    <a:solidFill>
                      <a:schemeClr val="tx1"/>
                    </a:solidFill>
                    <a:latin typeface="Kruti Dev 010" pitchFamily="2" charset="0"/>
                    <a:cs typeface="Times New Roman" panose="02020603050405020304" pitchFamily="18" charset="0"/>
                  </a:rPr>
                  <a:t>vkUrfjd</a:t>
                </a:r>
                <a:r>
                  <a:rPr lang="en-US" sz="3200" b="1" dirty="0">
                    <a:solidFill>
                      <a:schemeClr val="tx1"/>
                    </a:solidFill>
                    <a:latin typeface="Kruti Dev 010" pitchFamily="2" charset="0"/>
                    <a:cs typeface="Times New Roman" panose="02020603050405020304" pitchFamily="18" charset="0"/>
                  </a:rPr>
                  <a:t> </a:t>
                </a:r>
                <a:r>
                  <a:rPr lang="en-US" sz="3200" b="1" dirty="0" err="1">
                    <a:solidFill>
                      <a:schemeClr val="tx1"/>
                    </a:solidFill>
                    <a:latin typeface="Kruti Dev 010" pitchFamily="2" charset="0"/>
                    <a:cs typeface="Times New Roman" panose="02020603050405020304" pitchFamily="18" charset="0"/>
                  </a:rPr>
                  <a:t>ijkorZu</a:t>
                </a:r>
                <a:r>
                  <a:rPr lang="en-US" sz="3200" b="1" dirty="0">
                    <a:solidFill>
                      <a:schemeClr val="tx1"/>
                    </a:solidFill>
                    <a:latin typeface="Kruti Dev 010" pitchFamily="2" charset="0"/>
                    <a:cs typeface="Times New Roman" panose="02020603050405020304" pitchFamily="18" charset="0"/>
                  </a:rPr>
                  <a:t> </a:t>
                </a:r>
                <a:r>
                  <a:rPr lang="en-US" sz="3200" b="1" dirty="0" err="1">
                    <a:solidFill>
                      <a:schemeClr val="tx1"/>
                    </a:solidFill>
                    <a:latin typeface="Kruti Dev 010" pitchFamily="2" charset="0"/>
                    <a:cs typeface="Times New Roman" panose="02020603050405020304" pitchFamily="18" charset="0"/>
                  </a:rPr>
                  <a:t>ij</a:t>
                </a:r>
                <a:r>
                  <a:rPr lang="en-US" sz="3200" b="1" dirty="0">
                    <a:solidFill>
                      <a:schemeClr val="tx1"/>
                    </a:solidFill>
                    <a:latin typeface="Kruti Dev 010" pitchFamily="2" charset="0"/>
                    <a:cs typeface="Times New Roman" panose="02020603050405020304" pitchFamily="18" charset="0"/>
                  </a:rPr>
                  <a:t> </a:t>
                </a:r>
                <a:r>
                  <a:rPr lang="en-US" sz="3200" b="1" dirty="0" err="1">
                    <a:solidFill>
                      <a:schemeClr val="tx1"/>
                    </a:solidFill>
                    <a:latin typeface="Kruti Dev 010" pitchFamily="2" charset="0"/>
                    <a:cs typeface="Times New Roman" panose="02020603050405020304" pitchFamily="18" charset="0"/>
                  </a:rPr>
                  <a:t>fuHkZj</a:t>
                </a:r>
                <a:r>
                  <a:rPr lang="en-US" sz="3200" b="1" dirty="0">
                    <a:solidFill>
                      <a:schemeClr val="tx1"/>
                    </a:solidFill>
                    <a:latin typeface="Kruti Dev 010" pitchFamily="2" charset="0"/>
                    <a:cs typeface="Times New Roman" panose="02020603050405020304" pitchFamily="18" charset="0"/>
                  </a:rPr>
                  <a:t> </a:t>
                </a:r>
                <a:r>
                  <a:rPr lang="en-US" sz="3200" b="1" dirty="0" err="1">
                    <a:solidFill>
                      <a:schemeClr val="tx1"/>
                    </a:solidFill>
                    <a:latin typeface="Kruti Dev 010" pitchFamily="2" charset="0"/>
                    <a:cs typeface="Times New Roman" panose="02020603050405020304" pitchFamily="18" charset="0"/>
                  </a:rPr>
                  <a:t>gSA</a:t>
                </a:r>
                <a:endParaRPr lang="en-US" sz="3200" b="1" dirty="0">
                  <a:solidFill>
                    <a:schemeClr val="tx1"/>
                  </a:solidFill>
                  <a:latin typeface="Kruti Dev 010" pitchFamily="2"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9B3A2943-410B-ECA5-DD2D-07381162536D}"/>
                  </a:ext>
                </a:extLst>
              </p:cNvPr>
              <p:cNvSpPr txBox="1">
                <a:spLocks noRot="1" noChangeAspect="1" noMove="1" noResize="1" noEditPoints="1" noAdjustHandles="1" noChangeArrowheads="1" noChangeShapeType="1" noTextEdit="1"/>
              </p:cNvSpPr>
              <p:nvPr/>
            </p:nvSpPr>
            <p:spPr>
              <a:xfrm>
                <a:off x="567589" y="942253"/>
                <a:ext cx="11399821" cy="4524315"/>
              </a:xfrm>
              <a:prstGeom prst="rect">
                <a:avLst/>
              </a:prstGeom>
              <a:blipFill>
                <a:blip r:embed="rId2"/>
                <a:stretch>
                  <a:fillRect l="-1337" t="-1752" r="-1872" b="-3504"/>
                </a:stretch>
              </a:blipFill>
            </p:spPr>
            <p:txBody>
              <a:bodyPr/>
              <a:lstStyle/>
              <a:p>
                <a:r>
                  <a:rPr lang="en-US">
                    <a:noFill/>
                  </a:rPr>
                  <a:t> </a:t>
                </a:r>
              </a:p>
            </p:txBody>
          </p:sp>
        </mc:Fallback>
      </mc:AlternateContent>
      <p:pic>
        <p:nvPicPr>
          <p:cNvPr id="1026" name="Picture 2" descr="Upper endoscopy - Mayo Clinic">
            <a:extLst>
              <a:ext uri="{FF2B5EF4-FFF2-40B4-BE49-F238E27FC236}">
                <a16:creationId xmlns:a16="http://schemas.microsoft.com/office/drawing/2014/main" id="{188A7E40-39EB-6662-C1F6-634D18F5BB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2764" y="3429000"/>
            <a:ext cx="2429843" cy="2193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2420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6D3532-0F06-B369-2400-407AD6B83431}"/>
              </a:ext>
            </a:extLst>
          </p:cNvPr>
          <p:cNvSpPr txBox="1"/>
          <p:nvPr/>
        </p:nvSpPr>
        <p:spPr>
          <a:xfrm>
            <a:off x="514727" y="920621"/>
            <a:ext cx="11372473" cy="5016758"/>
          </a:xfrm>
          <a:prstGeom prst="rect">
            <a:avLst/>
          </a:prstGeom>
          <a:noFill/>
        </p:spPr>
        <p:txBody>
          <a:bodyPr wrap="square">
            <a:spAutoFit/>
          </a:bodyPr>
          <a:lstStyle/>
          <a:p>
            <a:r>
              <a:rPr lang="en-US" sz="3200" b="1" dirty="0" err="1">
                <a:solidFill>
                  <a:srgbClr val="FFFF00"/>
                </a:solidFill>
                <a:latin typeface="Kruti Dev 010" pitchFamily="2" charset="0"/>
                <a:cs typeface="Times New Roman" panose="02020603050405020304" pitchFamily="18" charset="0"/>
              </a:rPr>
              <a:t>izdk”k&amp;fo|qr</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lsy</a:t>
            </a:r>
            <a:r>
              <a:rPr lang="en-US" sz="3200" b="1" dirty="0">
                <a:solidFill>
                  <a:srgbClr val="FFFF00"/>
                </a:solidFill>
                <a:latin typeface="Kruti Dev 010" pitchFamily="2" charset="0"/>
                <a:cs typeface="Times New Roman" panose="02020603050405020304" pitchFamily="18" charset="0"/>
              </a:rPr>
              <a:t> </a:t>
            </a:r>
          </a:p>
          <a:p>
            <a:r>
              <a:rPr lang="en-US" sz="3200" b="1" dirty="0">
                <a:solidFill>
                  <a:srgbClr val="FFFF00"/>
                </a:solidFill>
                <a:latin typeface="Times New Roman" panose="02020603050405020304" pitchFamily="18" charset="0"/>
                <a:cs typeface="Times New Roman" panose="02020603050405020304" pitchFamily="18" charset="0"/>
              </a:rPr>
              <a:t>Photoelectric Cell</a:t>
            </a:r>
          </a:p>
          <a:p>
            <a:r>
              <a:rPr lang="en-IN" sz="3200" b="1" dirty="0">
                <a:latin typeface="Times New Roman" panose="02020603050405020304" pitchFamily="18" charset="0"/>
                <a:cs typeface="Times New Roman" panose="02020603050405020304" pitchFamily="18" charset="0"/>
              </a:rPr>
              <a:t>(a) converts electrical energy into light energy/ </a:t>
            </a:r>
            <a:r>
              <a:rPr lang="en-IN" sz="3200" b="1" dirty="0" err="1">
                <a:latin typeface="Kruti Dev 010" pitchFamily="2" charset="0"/>
                <a:cs typeface="Times New Roman" panose="02020603050405020304" pitchFamily="18" charset="0"/>
              </a:rPr>
              <a:t>fo|qr</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ÅtkZ</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dks</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izdk”k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ÅtkZ</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esa</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ifjofrZr</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djrk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t>
            </a:r>
            <a:endParaRPr lang="en-US" sz="3200" b="1" dirty="0">
              <a:latin typeface="Times New Roman" panose="02020603050405020304" pitchFamily="18"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(a) converts heat energy into electrical energy / </a:t>
            </a:r>
            <a:r>
              <a:rPr lang="en-IN" sz="3200" b="1" dirty="0" err="1">
                <a:latin typeface="Kruti Dev 010" pitchFamily="2" charset="0"/>
                <a:cs typeface="Times New Roman" panose="02020603050405020304" pitchFamily="18" charset="0"/>
              </a:rPr>
              <a:t>Å’ek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ÅtkZ</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dks</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fo|qr</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ÅtkZ</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esa</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ifjofrZr</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djrk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t>
            </a:r>
            <a:endParaRPr lang="en-US" sz="3200" b="1" dirty="0">
              <a:latin typeface="Times New Roman" panose="02020603050405020304" pitchFamily="18"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(b) converts light energy into chemical energy/ </a:t>
            </a:r>
            <a:r>
              <a:rPr lang="en-IN" sz="3200" b="1" dirty="0" err="1">
                <a:latin typeface="Kruti Dev 010" pitchFamily="2" charset="0"/>
                <a:cs typeface="Times New Roman" panose="02020603050405020304" pitchFamily="18" charset="0"/>
              </a:rPr>
              <a:t>izdk”k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ÅtkZ</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dks</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jklk;fud</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ÅtkZ</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esa</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ifjofrZr</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djrk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t>
            </a:r>
            <a:endParaRPr lang="en-IN" sz="3200" b="1" dirty="0">
              <a:latin typeface="Kruti Dev 010" pitchFamily="2"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(c) converts light energy into electricity / </a:t>
            </a:r>
            <a:r>
              <a:rPr lang="en-IN" sz="3200" b="1" dirty="0" err="1">
                <a:latin typeface="Kruti Dev 010" pitchFamily="2" charset="0"/>
                <a:cs typeface="Times New Roman" panose="02020603050405020304" pitchFamily="18" charset="0"/>
              </a:rPr>
              <a:t>izdk”k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ÅtkZ</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dks</a:t>
            </a:r>
            <a:r>
              <a:rPr lang="en-IN" sz="3200" b="1" dirty="0">
                <a:latin typeface="Kruti Dev 010" pitchFamily="2" charset="0"/>
                <a:cs typeface="Times New Roman" panose="02020603050405020304" pitchFamily="18" charset="0"/>
              </a:rPr>
              <a:t> </a:t>
            </a:r>
          </a:p>
          <a:p>
            <a:r>
              <a:rPr lang="en-IN" sz="3200" b="1" dirty="0" err="1">
                <a:latin typeface="Kruti Dev 010" pitchFamily="2" charset="0"/>
                <a:cs typeface="Times New Roman" panose="02020603050405020304" pitchFamily="18" charset="0"/>
              </a:rPr>
              <a:t>fo|qr</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ÅtkZ</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esa</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ifjofrZr</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djrk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t>
            </a:r>
            <a:endParaRPr lang="en-IN" sz="3200"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6820695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DBF843-21F2-7117-5AC6-70EB4F12CE5F}"/>
              </a:ext>
            </a:extLst>
          </p:cNvPr>
          <p:cNvSpPr txBox="1"/>
          <p:nvPr/>
        </p:nvSpPr>
        <p:spPr>
          <a:xfrm>
            <a:off x="866274" y="967627"/>
            <a:ext cx="10800039" cy="4524315"/>
          </a:xfrm>
          <a:prstGeom prst="rect">
            <a:avLst/>
          </a:prstGeom>
          <a:noFill/>
        </p:spPr>
        <p:txBody>
          <a:bodyPr wrap="square">
            <a:spAutoFit/>
          </a:bodyPr>
          <a:lstStyle/>
          <a:p>
            <a:r>
              <a:rPr lang="en-US" sz="3200" b="1" dirty="0" err="1">
                <a:solidFill>
                  <a:srgbClr val="FFFF00"/>
                </a:solidFill>
                <a:latin typeface="Kruti Dev 010" pitchFamily="2" charset="0"/>
                <a:cs typeface="Times New Roman" panose="02020603050405020304" pitchFamily="18" charset="0"/>
              </a:rPr>
              <a:t>vk</a:t>
            </a:r>
            <a:r>
              <a:rPr lang="en-US" sz="3200" b="1" dirty="0">
                <a:solidFill>
                  <a:srgbClr val="FFFF00"/>
                </a:solidFill>
                <a:latin typeface="Kruti Dev 010" pitchFamily="2" charset="0"/>
                <a:cs typeface="Times New Roman" panose="02020603050405020304" pitchFamily="18" charset="0"/>
              </a:rPr>
              <a:t>¡[k dh </a:t>
            </a:r>
            <a:r>
              <a:rPr lang="en-US" sz="3200" b="1" dirty="0" err="1">
                <a:solidFill>
                  <a:srgbClr val="FFFF00"/>
                </a:solidFill>
                <a:latin typeface="Kruti Dev 010" pitchFamily="2" charset="0"/>
                <a:cs typeface="Times New Roman" panose="02020603050405020304" pitchFamily="18" charset="0"/>
              </a:rPr>
              <a:t>iqryh</a:t>
            </a:r>
            <a:r>
              <a:rPr lang="en-US" sz="3200" b="1" dirty="0">
                <a:solidFill>
                  <a:srgbClr val="FFFF00"/>
                </a:solidFill>
                <a:latin typeface="Times New Roman" panose="02020603050405020304" pitchFamily="18" charset="0"/>
                <a:cs typeface="Times New Roman" panose="02020603050405020304" pitchFamily="18" charset="0"/>
              </a:rPr>
              <a:t> / Pupil of eye</a:t>
            </a:r>
            <a:endParaRPr lang="en-US" sz="3200" b="1" dirty="0">
              <a:solidFill>
                <a:srgbClr val="FFFF00"/>
              </a:solidFill>
              <a:latin typeface="Kruti Dev 010" pitchFamily="2"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(a) automatically adjusts for short distance vision / </a:t>
            </a:r>
            <a:r>
              <a:rPr lang="en-IN" sz="3200" b="1" dirty="0">
                <a:latin typeface="Kruti Dev 010" pitchFamily="2" charset="0"/>
                <a:cs typeface="Times New Roman" panose="02020603050405020304" pitchFamily="18" charset="0"/>
              </a:rPr>
              <a:t>de </a:t>
            </a:r>
            <a:r>
              <a:rPr lang="en-IN" sz="3200" b="1" dirty="0" err="1">
                <a:latin typeface="Kruti Dev 010" pitchFamily="2" charset="0"/>
                <a:cs typeface="Times New Roman" panose="02020603050405020304" pitchFamily="18" charset="0"/>
              </a:rPr>
              <a:t>nwjh</a:t>
            </a:r>
            <a:r>
              <a:rPr lang="en-IN" sz="3200" b="1" dirty="0">
                <a:latin typeface="Kruti Dev 010" pitchFamily="2" charset="0"/>
                <a:cs typeface="Times New Roman" panose="02020603050405020304" pitchFamily="18" charset="0"/>
              </a:rPr>
              <a:t> dh </a:t>
            </a:r>
            <a:r>
              <a:rPr lang="en-IN" sz="3200" b="1" dirty="0" err="1">
                <a:latin typeface="Kruti Dev 010" pitchFamily="2" charset="0"/>
                <a:cs typeface="Times New Roman" panose="02020603050405020304" pitchFamily="18" charset="0"/>
              </a:rPr>
              <a:t>n`f’V</a:t>
            </a:r>
            <a:r>
              <a:rPr lang="en-IN" sz="3200" b="1" dirty="0">
                <a:latin typeface="Kruti Dev 010" pitchFamily="2" charset="0"/>
                <a:cs typeface="Times New Roman" panose="02020603050405020304" pitchFamily="18" charset="0"/>
              </a:rPr>
              <a:t> ds </a:t>
            </a:r>
            <a:r>
              <a:rPr lang="en-IN" sz="3200" b="1" dirty="0" err="1">
                <a:latin typeface="Kruti Dev 010" pitchFamily="2" charset="0"/>
                <a:cs typeface="Times New Roman" panose="02020603050405020304" pitchFamily="18" charset="0"/>
              </a:rPr>
              <a:t>fy</a:t>
            </a:r>
            <a:r>
              <a:rPr lang="en-IN" sz="3200" b="1" dirty="0">
                <a:latin typeface="Kruti Dev 010" pitchFamily="2" charset="0"/>
                <a:cs typeface="Times New Roman" panose="02020603050405020304" pitchFamily="18" charset="0"/>
              </a:rPr>
              <a:t>, Lor% </a:t>
            </a:r>
            <a:r>
              <a:rPr lang="en-IN" sz="3200" b="1" dirty="0" err="1">
                <a:latin typeface="Kruti Dev 010" pitchFamily="2" charset="0"/>
                <a:cs typeface="Times New Roman" panose="02020603050405020304" pitchFamily="18" charset="0"/>
              </a:rPr>
              <a:t>lek;ksftr</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gks</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tkrk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t>
            </a:r>
            <a:endParaRPr lang="en-US" sz="3200" b="1" dirty="0">
              <a:latin typeface="Times New Roman" panose="02020603050405020304" pitchFamily="18"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(b) automatically adjusts alphabetically / </a:t>
            </a:r>
            <a:r>
              <a:rPr lang="en-IN" sz="3200" b="1" dirty="0" err="1">
                <a:latin typeface="Kruti Dev 010" pitchFamily="2" charset="0"/>
                <a:cs typeface="Times New Roman" panose="02020603050405020304" pitchFamily="18" charset="0"/>
              </a:rPr>
              <a:t>o.kZ</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vuqlkj</a:t>
            </a:r>
            <a:r>
              <a:rPr lang="en-IN" sz="3200" b="1" dirty="0">
                <a:latin typeface="Kruti Dev 010" pitchFamily="2" charset="0"/>
                <a:cs typeface="Times New Roman" panose="02020603050405020304" pitchFamily="18" charset="0"/>
              </a:rPr>
              <a:t> Lor% </a:t>
            </a:r>
            <a:r>
              <a:rPr lang="en-IN" sz="3200" b="1" dirty="0" err="1">
                <a:latin typeface="Kruti Dev 010" pitchFamily="2" charset="0"/>
                <a:cs typeface="Times New Roman" panose="02020603050405020304" pitchFamily="18" charset="0"/>
              </a:rPr>
              <a:t>lek;ksftr</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gks</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tkrk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t>
            </a:r>
            <a:endParaRPr lang="en-US" sz="3200" b="1" dirty="0">
              <a:latin typeface="Times New Roman" panose="02020603050405020304" pitchFamily="18"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(c) automatically adjusts according to the amount of light/ </a:t>
            </a:r>
            <a:r>
              <a:rPr lang="en-IN" sz="3200" b="1" dirty="0" err="1">
                <a:latin typeface="Kruti Dev 010" pitchFamily="2" charset="0"/>
                <a:cs typeface="Times New Roman" panose="02020603050405020304" pitchFamily="18" charset="0"/>
              </a:rPr>
              <a:t>izdk”k</a:t>
            </a:r>
            <a:r>
              <a:rPr lang="en-IN" sz="3200" b="1" dirty="0">
                <a:latin typeface="Kruti Dev 010" pitchFamily="2" charset="0"/>
                <a:cs typeface="Times New Roman" panose="02020603050405020304" pitchFamily="18" charset="0"/>
              </a:rPr>
              <a:t> dh ek=k ¼rhozrk½ </a:t>
            </a:r>
            <a:r>
              <a:rPr lang="en-IN" sz="3200" b="1" dirty="0" err="1">
                <a:latin typeface="Kruti Dev 010" pitchFamily="2" charset="0"/>
                <a:cs typeface="Times New Roman" panose="02020603050405020304" pitchFamily="18" charset="0"/>
              </a:rPr>
              <a:t>vuqlkj</a:t>
            </a:r>
            <a:r>
              <a:rPr lang="en-IN" sz="3200" b="1" dirty="0">
                <a:latin typeface="Kruti Dev 010" pitchFamily="2" charset="0"/>
                <a:cs typeface="Times New Roman" panose="02020603050405020304" pitchFamily="18" charset="0"/>
              </a:rPr>
              <a:t> Lor% </a:t>
            </a:r>
            <a:r>
              <a:rPr lang="en-IN" sz="3200" b="1" dirty="0" err="1">
                <a:latin typeface="Kruti Dev 010" pitchFamily="2" charset="0"/>
                <a:cs typeface="Times New Roman" panose="02020603050405020304" pitchFamily="18" charset="0"/>
              </a:rPr>
              <a:t>lek;ksftr</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gks</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tkrk</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gS</a:t>
            </a:r>
            <a:endParaRPr lang="en-IN" sz="3200" b="1" dirty="0">
              <a:latin typeface="Kruti Dev 010" pitchFamily="2"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(d) automatically adjusts according to the size of the scene (object) / </a:t>
            </a:r>
            <a:r>
              <a:rPr lang="en-IN" sz="3200" b="1" dirty="0">
                <a:latin typeface="Kruti Dev 010" pitchFamily="2" charset="0"/>
                <a:cs typeface="Times New Roman" panose="02020603050405020304" pitchFamily="18" charset="0"/>
              </a:rPr>
              <a:t>n`”; ¼oLrq½ ds </a:t>
            </a:r>
            <a:r>
              <a:rPr lang="en-IN" sz="3200" b="1" dirty="0" err="1">
                <a:latin typeface="Kruti Dev 010" pitchFamily="2" charset="0"/>
                <a:cs typeface="Times New Roman" panose="02020603050405020304" pitchFamily="18" charset="0"/>
              </a:rPr>
              <a:t>vkdkj</a:t>
            </a:r>
            <a:r>
              <a:rPr lang="en-IN" sz="3200" b="1" dirty="0">
                <a:latin typeface="Kruti Dev 010" pitchFamily="2" charset="0"/>
                <a:cs typeface="Times New Roman" panose="02020603050405020304" pitchFamily="18" charset="0"/>
              </a:rPr>
              <a:t> ds </a:t>
            </a:r>
            <a:r>
              <a:rPr lang="en-IN" sz="3200" b="1" dirty="0" err="1">
                <a:latin typeface="Kruti Dev 010" pitchFamily="2" charset="0"/>
                <a:cs typeface="Times New Roman" panose="02020603050405020304" pitchFamily="18" charset="0"/>
              </a:rPr>
              <a:t>vuqlkj</a:t>
            </a:r>
            <a:r>
              <a:rPr lang="en-IN" sz="3200" b="1" dirty="0">
                <a:latin typeface="Kruti Dev 010" pitchFamily="2" charset="0"/>
                <a:cs typeface="Times New Roman" panose="02020603050405020304" pitchFamily="18" charset="0"/>
              </a:rPr>
              <a:t> Lor% </a:t>
            </a:r>
            <a:r>
              <a:rPr lang="en-IN" sz="3200" b="1" dirty="0" err="1">
                <a:latin typeface="Kruti Dev 010" pitchFamily="2" charset="0"/>
                <a:cs typeface="Times New Roman" panose="02020603050405020304" pitchFamily="18" charset="0"/>
              </a:rPr>
              <a:t>lek;ksftr</a:t>
            </a:r>
            <a:r>
              <a:rPr lang="en-IN" sz="3200" b="1" dirty="0">
                <a:latin typeface="Kruti Dev 010" pitchFamily="2" charset="0"/>
                <a:cs typeface="Times New Roman" panose="02020603050405020304" pitchFamily="18" charset="0"/>
              </a:rPr>
              <a:t> </a:t>
            </a:r>
            <a:r>
              <a:rPr lang="en-IN" sz="3200" b="1" dirty="0" err="1">
                <a:latin typeface="Kruti Dev 010" pitchFamily="2" charset="0"/>
                <a:cs typeface="Times New Roman" panose="02020603050405020304" pitchFamily="18" charset="0"/>
              </a:rPr>
              <a:t>gks</a:t>
            </a:r>
            <a:r>
              <a:rPr lang="en-IN" sz="3200" b="1" dirty="0">
                <a:latin typeface="Kruti Dev 010" pitchFamily="2" charset="0"/>
                <a:cs typeface="Times New Roman" panose="02020603050405020304" pitchFamily="18" charset="0"/>
              </a:rPr>
              <a:t> </a:t>
            </a:r>
          </a:p>
        </p:txBody>
      </p:sp>
    </p:spTree>
    <p:extLst>
      <p:ext uri="{BB962C8B-B14F-4D97-AF65-F5344CB8AC3E}">
        <p14:creationId xmlns:p14="http://schemas.microsoft.com/office/powerpoint/2010/main" val="36224216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97249A-88BC-4680-105E-D45BDDC0B2AA}"/>
              </a:ext>
            </a:extLst>
          </p:cNvPr>
          <p:cNvSpPr txBox="1"/>
          <p:nvPr/>
        </p:nvSpPr>
        <p:spPr>
          <a:xfrm>
            <a:off x="1489385" y="1178585"/>
            <a:ext cx="11376383" cy="3231654"/>
          </a:xfrm>
          <a:prstGeom prst="rect">
            <a:avLst/>
          </a:prstGeom>
          <a:noFill/>
        </p:spPr>
        <p:txBody>
          <a:bodyPr wrap="square">
            <a:spAutoFit/>
          </a:bodyPr>
          <a:lstStyle/>
          <a:p>
            <a:r>
              <a:rPr lang="en-US" sz="3400" b="1" dirty="0" err="1">
                <a:solidFill>
                  <a:srgbClr val="FFFF00"/>
                </a:solidFill>
                <a:latin typeface="Kruti Dev 010" pitchFamily="2" charset="0"/>
                <a:cs typeface="Times New Roman" panose="02020603050405020304" pitchFamily="18" charset="0"/>
              </a:rPr>
              <a:t>izdk”k</a:t>
            </a:r>
            <a:r>
              <a:rPr lang="en-US" sz="3400" b="1" dirty="0">
                <a:solidFill>
                  <a:srgbClr val="FFFF00"/>
                </a:solidFill>
                <a:latin typeface="Kruti Dev 010" pitchFamily="2" charset="0"/>
                <a:cs typeface="Times New Roman" panose="02020603050405020304" pitchFamily="18" charset="0"/>
              </a:rPr>
              <a:t> ds </a:t>
            </a:r>
            <a:r>
              <a:rPr lang="en-US" sz="3400" b="1" dirty="0" err="1">
                <a:solidFill>
                  <a:srgbClr val="FFFF00"/>
                </a:solidFill>
                <a:latin typeface="Kruti Dev 010" pitchFamily="2" charset="0"/>
                <a:cs typeface="Times New Roman" panose="02020603050405020304" pitchFamily="18" charset="0"/>
              </a:rPr>
              <a:t>osx</a:t>
            </a:r>
            <a:r>
              <a:rPr lang="en-US" sz="3400" b="1" dirty="0">
                <a:solidFill>
                  <a:srgbClr val="FFFF00"/>
                </a:solidFill>
                <a:latin typeface="Kruti Dev 010" pitchFamily="2" charset="0"/>
                <a:cs typeface="Times New Roman" panose="02020603050405020304" pitchFamily="18" charset="0"/>
              </a:rPr>
              <a:t> dh </a:t>
            </a:r>
            <a:r>
              <a:rPr lang="en-US" sz="3400" b="1" dirty="0" err="1">
                <a:solidFill>
                  <a:srgbClr val="FFFF00"/>
                </a:solidFill>
                <a:latin typeface="Kruti Dev 010" pitchFamily="2" charset="0"/>
                <a:cs typeface="Times New Roman" panose="02020603050405020304" pitchFamily="18" charset="0"/>
              </a:rPr>
              <a:t>rqyuk</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esa</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jsfM;ksa</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rjaxkks</a:t>
            </a:r>
            <a:r>
              <a:rPr lang="en-US" sz="3400" b="1" dirty="0">
                <a:solidFill>
                  <a:srgbClr val="FFFF00"/>
                </a:solidFill>
                <a:latin typeface="Kruti Dev 010" pitchFamily="2" charset="0"/>
                <a:cs typeface="Times New Roman" panose="02020603050405020304" pitchFamily="18" charset="0"/>
              </a:rPr>
              <a:t> dk </a:t>
            </a:r>
            <a:r>
              <a:rPr lang="en-US" sz="3400" b="1" dirty="0" err="1">
                <a:solidFill>
                  <a:srgbClr val="FFFF00"/>
                </a:solidFill>
                <a:latin typeface="Kruti Dev 010" pitchFamily="2" charset="0"/>
                <a:cs typeface="Times New Roman" panose="02020603050405020304" pitchFamily="18" charset="0"/>
              </a:rPr>
              <a:t>osx</a:t>
            </a:r>
            <a:r>
              <a:rPr lang="en-US" sz="3400" b="1" dirty="0">
                <a:solidFill>
                  <a:srgbClr val="FFFF00"/>
                </a:solidFill>
                <a:latin typeface="Kruti Dev 010" pitchFamily="2" charset="0"/>
                <a:cs typeface="Times New Roman" panose="02020603050405020304" pitchFamily="18" charset="0"/>
              </a:rPr>
              <a:t> </a:t>
            </a:r>
          </a:p>
          <a:p>
            <a:r>
              <a:rPr lang="en-US" sz="3400" b="1" dirty="0">
                <a:solidFill>
                  <a:srgbClr val="FFFF00"/>
                </a:solidFill>
                <a:latin typeface="Times New Roman" panose="02020603050405020304" pitchFamily="18" charset="0"/>
                <a:cs typeface="Times New Roman" panose="02020603050405020304" pitchFamily="18" charset="0"/>
              </a:rPr>
              <a:t>The velocity of radio waves relative to the speed of light</a:t>
            </a:r>
          </a:p>
          <a:p>
            <a:r>
              <a:rPr lang="en-IN" sz="3400" b="1" dirty="0">
                <a:latin typeface="Times New Roman" panose="02020603050405020304" pitchFamily="18" charset="0"/>
                <a:cs typeface="Times New Roman" panose="02020603050405020304" pitchFamily="18" charset="0"/>
              </a:rPr>
              <a:t>(a) is less/ </a:t>
            </a:r>
            <a:r>
              <a:rPr lang="en-US" sz="3400" b="1" dirty="0">
                <a:latin typeface="Kruti Dev 010" pitchFamily="2" charset="0"/>
                <a:cs typeface="Times New Roman" panose="02020603050405020304" pitchFamily="18" charset="0"/>
              </a:rPr>
              <a:t>de </a:t>
            </a:r>
            <a:r>
              <a:rPr lang="en-US" sz="3400" b="1" dirty="0" err="1">
                <a:latin typeface="Kruti Dev 010" pitchFamily="2" charset="0"/>
                <a:cs typeface="Times New Roman" panose="02020603050405020304" pitchFamily="18" charset="0"/>
              </a:rPr>
              <a:t>gksrk</a:t>
            </a:r>
            <a:r>
              <a:rPr lang="en-US" sz="3400" b="1" dirty="0">
                <a:latin typeface="Kruti Dev 010" pitchFamily="2" charset="0"/>
                <a:cs typeface="Times New Roman" panose="02020603050405020304" pitchFamily="18" charset="0"/>
              </a:rPr>
              <a:t> </a:t>
            </a:r>
            <a:r>
              <a:rPr lang="en-US" sz="3400" b="1" dirty="0" err="1">
                <a:latin typeface="Kruti Dev 010" pitchFamily="2" charset="0"/>
                <a:cs typeface="Times New Roman" panose="02020603050405020304" pitchFamily="18" charset="0"/>
              </a:rPr>
              <a:t>gS</a:t>
            </a:r>
            <a:endParaRPr lang="en-US" sz="3400" b="1" dirty="0">
              <a:latin typeface="Kruti Dev 010" pitchFamily="2" charset="0"/>
              <a:cs typeface="Times New Roman" panose="02020603050405020304" pitchFamily="18" charset="0"/>
            </a:endParaRPr>
          </a:p>
          <a:p>
            <a:r>
              <a:rPr lang="en-IN" sz="3400" b="1" dirty="0">
                <a:latin typeface="Times New Roman" panose="02020603050405020304" pitchFamily="18" charset="0"/>
                <a:cs typeface="Times New Roman" panose="02020603050405020304" pitchFamily="18" charset="0"/>
              </a:rPr>
              <a:t>(b) is more/</a:t>
            </a:r>
            <a:r>
              <a:rPr lang="en-US" sz="3400" b="1" dirty="0" err="1">
                <a:latin typeface="Kruti Dev 010" pitchFamily="2" charset="0"/>
                <a:cs typeface="Times New Roman" panose="02020603050405020304" pitchFamily="18" charset="0"/>
              </a:rPr>
              <a:t>vf</a:t>
            </a:r>
            <a:r>
              <a:rPr lang="en-US" sz="3400" b="1" dirty="0">
                <a:latin typeface="Kruti Dev 010" pitchFamily="2" charset="0"/>
                <a:cs typeface="Times New Roman" panose="02020603050405020304" pitchFamily="18" charset="0"/>
              </a:rPr>
              <a:t>/</a:t>
            </a:r>
            <a:r>
              <a:rPr lang="en-US" sz="3400" b="1" dirty="0" err="1">
                <a:latin typeface="Kruti Dev 010" pitchFamily="2" charset="0"/>
                <a:cs typeface="Times New Roman" panose="02020603050405020304" pitchFamily="18" charset="0"/>
              </a:rPr>
              <a:t>kd</a:t>
            </a:r>
            <a:r>
              <a:rPr lang="en-US" sz="3400" b="1" dirty="0">
                <a:latin typeface="Kruti Dev 010" pitchFamily="2" charset="0"/>
                <a:cs typeface="Times New Roman" panose="02020603050405020304" pitchFamily="18" charset="0"/>
              </a:rPr>
              <a:t> </a:t>
            </a:r>
            <a:r>
              <a:rPr lang="en-US" sz="3400" b="1" dirty="0" err="1">
                <a:latin typeface="Kruti Dev 010" pitchFamily="2" charset="0"/>
                <a:cs typeface="Times New Roman" panose="02020603050405020304" pitchFamily="18" charset="0"/>
              </a:rPr>
              <a:t>gksrk</a:t>
            </a:r>
            <a:r>
              <a:rPr lang="en-US" sz="3400" b="1" dirty="0">
                <a:latin typeface="Kruti Dev 010" pitchFamily="2" charset="0"/>
                <a:cs typeface="Times New Roman" panose="02020603050405020304" pitchFamily="18" charset="0"/>
              </a:rPr>
              <a:t> </a:t>
            </a:r>
            <a:r>
              <a:rPr lang="en-US" sz="3400" b="1" dirty="0" err="1">
                <a:latin typeface="Kruti Dev 010" pitchFamily="2" charset="0"/>
                <a:cs typeface="Times New Roman" panose="02020603050405020304" pitchFamily="18" charset="0"/>
              </a:rPr>
              <a:t>gS</a:t>
            </a:r>
            <a:endParaRPr lang="en-US" sz="3400" b="1" dirty="0">
              <a:latin typeface="Kruti Dev 010" pitchFamily="2" charset="0"/>
              <a:cs typeface="Times New Roman" panose="02020603050405020304" pitchFamily="18" charset="0"/>
            </a:endParaRPr>
          </a:p>
          <a:p>
            <a:r>
              <a:rPr lang="en-IN" sz="3400" b="1" dirty="0">
                <a:latin typeface="Times New Roman" panose="02020603050405020304" pitchFamily="18" charset="0"/>
                <a:cs typeface="Times New Roman" panose="02020603050405020304" pitchFamily="18" charset="0"/>
              </a:rPr>
              <a:t>(c) is the same /</a:t>
            </a:r>
            <a:r>
              <a:rPr lang="en-US" sz="3400" b="1" dirty="0">
                <a:latin typeface="Kruti Dev 010" pitchFamily="2" charset="0"/>
                <a:cs typeface="Times New Roman" panose="02020603050405020304" pitchFamily="18" charset="0"/>
              </a:rPr>
              <a:t> ,</a:t>
            </a:r>
            <a:r>
              <a:rPr lang="en-US" sz="3400" b="1" dirty="0" err="1">
                <a:latin typeface="Kruti Dev 010" pitchFamily="2" charset="0"/>
                <a:cs typeface="Times New Roman" panose="02020603050405020304" pitchFamily="18" charset="0"/>
              </a:rPr>
              <a:t>dleku</a:t>
            </a:r>
            <a:r>
              <a:rPr lang="en-US" sz="3400" b="1" dirty="0">
                <a:latin typeface="Kruti Dev 010" pitchFamily="2" charset="0"/>
                <a:cs typeface="Times New Roman" panose="02020603050405020304" pitchFamily="18" charset="0"/>
              </a:rPr>
              <a:t> </a:t>
            </a:r>
            <a:r>
              <a:rPr lang="en-US" sz="3400" b="1" dirty="0" err="1">
                <a:latin typeface="Kruti Dev 010" pitchFamily="2" charset="0"/>
                <a:cs typeface="Times New Roman" panose="02020603050405020304" pitchFamily="18" charset="0"/>
              </a:rPr>
              <a:t>gksrk</a:t>
            </a:r>
            <a:r>
              <a:rPr lang="en-US" sz="3400" b="1" dirty="0">
                <a:latin typeface="Kruti Dev 010" pitchFamily="2" charset="0"/>
                <a:cs typeface="Times New Roman" panose="02020603050405020304" pitchFamily="18" charset="0"/>
              </a:rPr>
              <a:t> </a:t>
            </a:r>
            <a:r>
              <a:rPr lang="en-US" sz="3400" b="1" dirty="0" err="1">
                <a:latin typeface="Kruti Dev 010" pitchFamily="2" charset="0"/>
                <a:cs typeface="Times New Roman" panose="02020603050405020304" pitchFamily="18" charset="0"/>
              </a:rPr>
              <a:t>gSA</a:t>
            </a:r>
            <a:endParaRPr lang="en-US" sz="3400" b="1" dirty="0">
              <a:latin typeface="Kruti Dev 010" pitchFamily="2" charset="0"/>
              <a:cs typeface="Times New Roman" panose="02020603050405020304" pitchFamily="18" charset="0"/>
            </a:endParaRPr>
          </a:p>
          <a:p>
            <a:r>
              <a:rPr lang="en-IN" sz="3400" b="1" dirty="0">
                <a:latin typeface="Times New Roman" panose="02020603050405020304" pitchFamily="18" charset="0"/>
                <a:cs typeface="Times New Roman" panose="02020603050405020304" pitchFamily="18" charset="0"/>
              </a:rPr>
              <a:t>(d) is infinite/ </a:t>
            </a:r>
            <a:r>
              <a:rPr lang="en-US" sz="3400" b="1" dirty="0" err="1">
                <a:latin typeface="Kruti Dev 010" pitchFamily="2" charset="0"/>
                <a:cs typeface="Times New Roman" panose="02020603050405020304" pitchFamily="18" charset="0"/>
              </a:rPr>
              <a:t>vuar</a:t>
            </a:r>
            <a:r>
              <a:rPr lang="en-US" sz="3400" b="1" dirty="0">
                <a:latin typeface="Kruti Dev 010" pitchFamily="2" charset="0"/>
                <a:cs typeface="Times New Roman" panose="02020603050405020304" pitchFamily="18" charset="0"/>
              </a:rPr>
              <a:t> </a:t>
            </a:r>
            <a:r>
              <a:rPr lang="en-US" sz="3400" b="1" dirty="0" err="1">
                <a:latin typeface="Kruti Dev 010" pitchFamily="2" charset="0"/>
                <a:cs typeface="Times New Roman" panose="02020603050405020304" pitchFamily="18" charset="0"/>
              </a:rPr>
              <a:t>gksrk</a:t>
            </a:r>
            <a:r>
              <a:rPr lang="en-US" sz="3400" b="1" dirty="0">
                <a:latin typeface="Kruti Dev 010" pitchFamily="2" charset="0"/>
                <a:cs typeface="Times New Roman" panose="02020603050405020304" pitchFamily="18" charset="0"/>
              </a:rPr>
              <a:t> </a:t>
            </a:r>
            <a:r>
              <a:rPr lang="en-US" sz="3400" b="1" dirty="0" err="1">
                <a:latin typeface="Kruti Dev 010" pitchFamily="2" charset="0"/>
                <a:cs typeface="Times New Roman" panose="02020603050405020304" pitchFamily="18" charset="0"/>
              </a:rPr>
              <a:t>gSA</a:t>
            </a:r>
            <a:endParaRPr lang="en-US" sz="3400"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28384266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0E3798-EE83-936E-4C81-2175A12B73AA}"/>
              </a:ext>
            </a:extLst>
          </p:cNvPr>
          <p:cNvSpPr txBox="1"/>
          <p:nvPr/>
        </p:nvSpPr>
        <p:spPr>
          <a:xfrm>
            <a:off x="4515914" y="1049494"/>
            <a:ext cx="6098344" cy="2985433"/>
          </a:xfrm>
          <a:prstGeom prst="rect">
            <a:avLst/>
          </a:prstGeom>
          <a:noFill/>
        </p:spPr>
        <p:txBody>
          <a:bodyPr wrap="square">
            <a:spAutoFit/>
          </a:bodyPr>
          <a:lstStyle/>
          <a:p>
            <a:r>
              <a:rPr lang="en-US" sz="3200" b="1" dirty="0">
                <a:solidFill>
                  <a:srgbClr val="FFFF00"/>
                </a:solidFill>
                <a:latin typeface="Times New Roman" panose="02020603050405020304" pitchFamily="18" charset="0"/>
                <a:cs typeface="Times New Roman" panose="02020603050405020304" pitchFamily="18" charset="0"/>
              </a:rPr>
              <a:t>Colors of light related to</a:t>
            </a:r>
          </a:p>
          <a:p>
            <a:r>
              <a:rPr lang="hi-IN" sz="2800" b="1" dirty="0">
                <a:solidFill>
                  <a:srgbClr val="FFFF00"/>
                </a:solidFill>
                <a:latin typeface="Times New Roman" panose="02020603050405020304" pitchFamily="18" charset="0"/>
                <a:cs typeface="Times New Roman" panose="02020603050405020304" pitchFamily="18" charset="0"/>
              </a:rPr>
              <a:t>प्रकाश के रंग </a:t>
            </a:r>
            <a:r>
              <a:rPr lang="en-US" sz="2800" b="1" dirty="0">
                <a:solidFill>
                  <a:srgbClr val="FFFF00"/>
                </a:solidFill>
                <a:latin typeface="Times New Roman" panose="02020603050405020304" pitchFamily="18" charset="0"/>
                <a:cs typeface="Times New Roman" panose="02020603050405020304" pitchFamily="18" charset="0"/>
              </a:rPr>
              <a:t>...............</a:t>
            </a:r>
            <a:r>
              <a:rPr lang="hi-IN" sz="2800" b="1" dirty="0">
                <a:solidFill>
                  <a:srgbClr val="FFFF00"/>
                </a:solidFill>
                <a:latin typeface="Times New Roman" panose="02020603050405020304" pitchFamily="18" charset="0"/>
                <a:cs typeface="Times New Roman" panose="02020603050405020304" pitchFamily="18" charset="0"/>
              </a:rPr>
              <a:t> संबंधित </a:t>
            </a:r>
            <a:endParaRPr lang="en-US" sz="2800" b="1" dirty="0">
              <a:solidFill>
                <a:srgbClr val="FFFF00"/>
              </a:solidFill>
              <a:latin typeface="Times New Roman" panose="02020603050405020304" pitchFamily="18" charset="0"/>
              <a:cs typeface="Times New Roman" panose="02020603050405020304" pitchFamily="18" charset="0"/>
            </a:endParaRPr>
          </a:p>
          <a:p>
            <a:r>
              <a:rPr lang="en-IN" sz="3200" b="1" dirty="0">
                <a:latin typeface="Times New Roman" panose="02020603050405020304" pitchFamily="18" charset="0"/>
                <a:cs typeface="Times New Roman" panose="02020603050405020304" pitchFamily="18" charset="0"/>
              </a:rPr>
              <a:t>(a) Amplitude/ </a:t>
            </a:r>
            <a:r>
              <a:rPr lang="en-US" sz="3200" b="1" dirty="0" err="1">
                <a:latin typeface="Kruti Dev 010" pitchFamily="2" charset="0"/>
                <a:cs typeface="Times New Roman" panose="02020603050405020304" pitchFamily="18" charset="0"/>
              </a:rPr>
              <a:t>vk;ke</a:t>
            </a:r>
            <a:r>
              <a:rPr lang="en-US" sz="3200" b="1" dirty="0">
                <a:latin typeface="Kruti Dev 010" pitchFamily="2" charset="0"/>
                <a:cs typeface="Times New Roman" panose="02020603050405020304" pitchFamily="18" charset="0"/>
              </a:rPr>
              <a:t> ls </a:t>
            </a:r>
          </a:p>
          <a:p>
            <a:r>
              <a:rPr lang="en-IN" sz="3200" b="1" dirty="0">
                <a:latin typeface="Times New Roman" panose="02020603050405020304" pitchFamily="18" charset="0"/>
                <a:cs typeface="Times New Roman" panose="02020603050405020304" pitchFamily="18" charset="0"/>
              </a:rPr>
              <a:t>(b) frequency/</a:t>
            </a:r>
            <a:r>
              <a:rPr lang="en-US" sz="3200" b="1" dirty="0" err="1">
                <a:latin typeface="Kruti Dev 010" pitchFamily="2" charset="0"/>
                <a:cs typeface="Times New Roman" panose="02020603050405020304" pitchFamily="18" charset="0"/>
              </a:rPr>
              <a:t>vko`fÙk</a:t>
            </a:r>
            <a:r>
              <a:rPr lang="en-US" sz="3200" b="1" dirty="0">
                <a:latin typeface="Kruti Dev 010" pitchFamily="2" charset="0"/>
                <a:cs typeface="Times New Roman" panose="02020603050405020304" pitchFamily="18" charset="0"/>
              </a:rPr>
              <a:t> ls</a:t>
            </a:r>
          </a:p>
          <a:p>
            <a:r>
              <a:rPr lang="en-IN" sz="3200" b="1" dirty="0">
                <a:latin typeface="Times New Roman" panose="02020603050405020304" pitchFamily="18" charset="0"/>
                <a:cs typeface="Times New Roman" panose="02020603050405020304" pitchFamily="18" charset="0"/>
              </a:rPr>
              <a:t>(c) quality /</a:t>
            </a:r>
            <a:r>
              <a:rPr lang="en-US" sz="3200" b="1" dirty="0">
                <a:latin typeface="Kruti Dev 010" pitchFamily="2" charset="0"/>
                <a:cs typeface="Times New Roman" panose="02020603050405020304" pitchFamily="18" charset="0"/>
              </a:rPr>
              <a:t> </a:t>
            </a:r>
            <a:r>
              <a:rPr lang="en-US" sz="3200" b="1" dirty="0" err="1">
                <a:latin typeface="Kruti Dev 010" pitchFamily="2" charset="0"/>
                <a:cs typeface="Times New Roman" panose="02020603050405020304" pitchFamily="18" charset="0"/>
              </a:rPr>
              <a:t>xq.koÙkk</a:t>
            </a:r>
            <a:r>
              <a:rPr lang="en-US" sz="3200" b="1" dirty="0">
                <a:latin typeface="Kruti Dev 010" pitchFamily="2" charset="0"/>
                <a:cs typeface="Times New Roman" panose="02020603050405020304" pitchFamily="18" charset="0"/>
              </a:rPr>
              <a:t> ls</a:t>
            </a:r>
          </a:p>
          <a:p>
            <a:r>
              <a:rPr lang="en-IN" sz="3200" b="1" dirty="0">
                <a:latin typeface="Times New Roman" panose="02020603050405020304" pitchFamily="18" charset="0"/>
                <a:cs typeface="Times New Roman" panose="02020603050405020304" pitchFamily="18" charset="0"/>
              </a:rPr>
              <a:t>(d) is with velocity/ </a:t>
            </a:r>
            <a:r>
              <a:rPr lang="en-US" sz="3200" b="1" dirty="0" err="1">
                <a:latin typeface="Kruti Dev 010" pitchFamily="2" charset="0"/>
                <a:cs typeface="Times New Roman" panose="02020603050405020304" pitchFamily="18" charset="0"/>
              </a:rPr>
              <a:t>osx</a:t>
            </a:r>
            <a:r>
              <a:rPr lang="en-US" sz="3200" b="1" dirty="0">
                <a:latin typeface="Kruti Dev 010" pitchFamily="2" charset="0"/>
                <a:cs typeface="Times New Roman" panose="02020603050405020304" pitchFamily="18" charset="0"/>
              </a:rPr>
              <a:t> ls</a:t>
            </a:r>
          </a:p>
        </p:txBody>
      </p:sp>
    </p:spTree>
    <p:extLst>
      <p:ext uri="{BB962C8B-B14F-4D97-AF65-F5344CB8AC3E}">
        <p14:creationId xmlns:p14="http://schemas.microsoft.com/office/powerpoint/2010/main" val="39783051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94656" y="1207375"/>
                <a:ext cx="12097344" cy="3970318"/>
              </a:xfrm>
              <a:prstGeom prst="rect">
                <a:avLst/>
              </a:prstGeom>
              <a:noFill/>
            </p:spPr>
            <p:txBody>
              <a:bodyPr wrap="square" rtlCol="0">
                <a:spAutoFit/>
              </a:bodyPr>
              <a:lstStyle/>
              <a:p>
                <a:r>
                  <a:rPr lang="en-IN" sz="3600" b="1" dirty="0" err="1">
                    <a:solidFill>
                      <a:srgbClr val="FFFF00"/>
                    </a:solidFill>
                    <a:latin typeface="Kruti Dev 010" pitchFamily="2" charset="0"/>
                    <a:cs typeface="Times New Roman" panose="02020603050405020304" pitchFamily="18" charset="0"/>
                  </a:rPr>
                  <a:t>fuEu</a:t>
                </a:r>
                <a:r>
                  <a:rPr lang="en-IN" sz="3600" b="1" dirty="0">
                    <a:solidFill>
                      <a:srgbClr val="FFFF00"/>
                    </a:solidFill>
                    <a:latin typeface="Kruti Dev 010" pitchFamily="2" charset="0"/>
                    <a:cs typeface="Times New Roman" panose="02020603050405020304" pitchFamily="18" charset="0"/>
                  </a:rPr>
                  <a:t> </a:t>
                </a:r>
                <a:r>
                  <a:rPr lang="en-IN" sz="3600" b="1" dirty="0" err="1">
                    <a:solidFill>
                      <a:srgbClr val="FFFF00"/>
                    </a:solidFill>
                    <a:latin typeface="Kruti Dev 010" pitchFamily="2" charset="0"/>
                    <a:cs typeface="Times New Roman" panose="02020603050405020304" pitchFamily="18" charset="0"/>
                  </a:rPr>
                  <a:t>esa</a:t>
                </a:r>
                <a:r>
                  <a:rPr lang="en-IN" sz="3600" b="1" dirty="0">
                    <a:solidFill>
                      <a:srgbClr val="FFFF00"/>
                    </a:solidFill>
                    <a:latin typeface="Kruti Dev 010" pitchFamily="2" charset="0"/>
                    <a:cs typeface="Times New Roman" panose="02020603050405020304" pitchFamily="18" charset="0"/>
                  </a:rPr>
                  <a:t> ls </a:t>
                </a:r>
                <a:r>
                  <a:rPr lang="en-IN" sz="3600" b="1" dirty="0" err="1">
                    <a:solidFill>
                      <a:srgbClr val="FFFF00"/>
                    </a:solidFill>
                    <a:latin typeface="Kruti Dev 010" pitchFamily="2" charset="0"/>
                    <a:cs typeface="Times New Roman" panose="02020603050405020304" pitchFamily="18" charset="0"/>
                  </a:rPr>
                  <a:t>fdl</a:t>
                </a:r>
                <a:r>
                  <a:rPr lang="en-IN" sz="3600" b="1" dirty="0">
                    <a:solidFill>
                      <a:srgbClr val="FFFF00"/>
                    </a:solidFill>
                    <a:latin typeface="Kruti Dev 010" pitchFamily="2" charset="0"/>
                    <a:cs typeface="Times New Roman" panose="02020603050405020304" pitchFamily="18" charset="0"/>
                  </a:rPr>
                  <a:t> </a:t>
                </a:r>
                <a:r>
                  <a:rPr lang="en-IN" sz="3600" b="1" dirty="0" err="1">
                    <a:solidFill>
                      <a:srgbClr val="FFFF00"/>
                    </a:solidFill>
                    <a:latin typeface="Kruti Dev 010" pitchFamily="2" charset="0"/>
                    <a:cs typeface="Times New Roman" panose="02020603050405020304" pitchFamily="18" charset="0"/>
                  </a:rPr>
                  <a:t>txg</a:t>
                </a:r>
                <a:r>
                  <a:rPr lang="en-IN" sz="3600" b="1" dirty="0">
                    <a:solidFill>
                      <a:srgbClr val="FFFF00"/>
                    </a:solidFill>
                    <a:latin typeface="Kruti Dev 010" pitchFamily="2" charset="0"/>
                    <a:cs typeface="Times New Roman" panose="02020603050405020304" pitchFamily="18" charset="0"/>
                  </a:rPr>
                  <a:t> </a:t>
                </a:r>
                <a:r>
                  <a:rPr lang="en-IN" sz="3600" b="1" dirty="0" err="1">
                    <a:solidFill>
                      <a:srgbClr val="FFFF00"/>
                    </a:solidFill>
                    <a:latin typeface="Kruti Dev 010" pitchFamily="2" charset="0"/>
                    <a:cs typeface="Times New Roman" panose="02020603050405020304" pitchFamily="18" charset="0"/>
                  </a:rPr>
                  <a:t>ij</a:t>
                </a:r>
                <a:r>
                  <a:rPr lang="en-IN" sz="3600" b="1" dirty="0">
                    <a:solidFill>
                      <a:srgbClr val="FFFF00"/>
                    </a:solidFill>
                    <a:latin typeface="Kruti Dev 010" pitchFamily="2" charset="0"/>
                    <a:cs typeface="Times New Roman" panose="02020603050405020304" pitchFamily="18" charset="0"/>
                  </a:rPr>
                  <a:t> </a:t>
                </a:r>
                <a:r>
                  <a:rPr lang="en-IN" sz="3600" b="1" dirty="0">
                    <a:solidFill>
                      <a:srgbClr val="FFFF00"/>
                    </a:solidFill>
                    <a:latin typeface="Times New Roman" panose="02020603050405020304" pitchFamily="18" charset="0"/>
                    <a:cs typeface="Times New Roman" panose="02020603050405020304" pitchFamily="18" charset="0"/>
                  </a:rPr>
                  <a:t>‘g’</a:t>
                </a:r>
                <a:r>
                  <a:rPr lang="en-IN" sz="3600" b="1" dirty="0">
                    <a:solidFill>
                      <a:srgbClr val="FFFF00"/>
                    </a:solidFill>
                    <a:latin typeface="Kruti Dev 010" pitchFamily="2" charset="0"/>
                    <a:cs typeface="Times New Roman" panose="02020603050405020304" pitchFamily="18" charset="0"/>
                  </a:rPr>
                  <a:t> dk </a:t>
                </a:r>
                <a:r>
                  <a:rPr lang="en-IN" sz="3600" b="1" dirty="0" err="1">
                    <a:solidFill>
                      <a:srgbClr val="FFFF00"/>
                    </a:solidFill>
                    <a:latin typeface="Kruti Dev 010" pitchFamily="2" charset="0"/>
                    <a:cs typeface="Times New Roman" panose="02020603050405020304" pitchFamily="18" charset="0"/>
                  </a:rPr>
                  <a:t>eku</a:t>
                </a:r>
                <a:r>
                  <a:rPr lang="en-IN" sz="3600" b="1" dirty="0">
                    <a:solidFill>
                      <a:srgbClr val="FFFF00"/>
                    </a:solidFill>
                    <a:latin typeface="Kruti Dev 010" pitchFamily="2" charset="0"/>
                    <a:cs typeface="Times New Roman" panose="02020603050405020304" pitchFamily="18" charset="0"/>
                  </a:rPr>
                  <a:t> </a:t>
                </a:r>
                <a:r>
                  <a:rPr lang="en-IN" sz="3600" b="1" dirty="0" err="1">
                    <a:solidFill>
                      <a:srgbClr val="FFFF00"/>
                    </a:solidFill>
                    <a:latin typeface="Kruti Dev 010" pitchFamily="2" charset="0"/>
                    <a:cs typeface="Times New Roman" panose="02020603050405020304" pitchFamily="18" charset="0"/>
                  </a:rPr>
                  <a:t>lokZf</a:t>
                </a:r>
                <a:r>
                  <a:rPr lang="en-IN" sz="3600" b="1" dirty="0">
                    <a:solidFill>
                      <a:srgbClr val="FFFF00"/>
                    </a:solidFill>
                    <a:latin typeface="Kruti Dev 010" pitchFamily="2" charset="0"/>
                    <a:cs typeface="Times New Roman" panose="02020603050405020304" pitchFamily="18" charset="0"/>
                  </a:rPr>
                  <a:t>/</a:t>
                </a:r>
                <a:r>
                  <a:rPr lang="en-IN" sz="3600" b="1" dirty="0" err="1">
                    <a:solidFill>
                      <a:srgbClr val="FFFF00"/>
                    </a:solidFill>
                    <a:latin typeface="Kruti Dev 010" pitchFamily="2" charset="0"/>
                    <a:cs typeface="Times New Roman" panose="02020603050405020304" pitchFamily="18" charset="0"/>
                  </a:rPr>
                  <a:t>kd</a:t>
                </a:r>
                <a:r>
                  <a:rPr lang="en-IN" sz="3600" b="1" dirty="0">
                    <a:solidFill>
                      <a:srgbClr val="FFFF00"/>
                    </a:solidFill>
                    <a:latin typeface="Kruti Dev 010" pitchFamily="2" charset="0"/>
                    <a:cs typeface="Times New Roman" panose="02020603050405020304" pitchFamily="18" charset="0"/>
                  </a:rPr>
                  <a:t> </a:t>
                </a:r>
                <a:r>
                  <a:rPr lang="en-IN" sz="3600" b="1" dirty="0" err="1">
                    <a:solidFill>
                      <a:srgbClr val="FFFF00"/>
                    </a:solidFill>
                    <a:latin typeface="Kruti Dev 010" pitchFamily="2" charset="0"/>
                    <a:cs typeface="Times New Roman" panose="02020603050405020304" pitchFamily="18" charset="0"/>
                  </a:rPr>
                  <a:t>gS</a:t>
                </a:r>
                <a:r>
                  <a:rPr lang="en-IN" sz="3600" b="1" dirty="0">
                    <a:solidFill>
                      <a:srgbClr val="FFFF00"/>
                    </a:solidFill>
                    <a:latin typeface="Kruti Dev 010" pitchFamily="2" charset="0"/>
                    <a:cs typeface="Times New Roman" panose="02020603050405020304" pitchFamily="18" charset="0"/>
                  </a:rPr>
                  <a:t>\</a:t>
                </a:r>
                <a:endParaRPr lang="en-IN" sz="3600" b="1" dirty="0">
                  <a:solidFill>
                    <a:srgbClr val="FFFF00"/>
                  </a:solidFill>
                  <a:latin typeface="Times New Roman" panose="02020603050405020304" pitchFamily="18" charset="0"/>
                  <a:cs typeface="Times New Roman" panose="02020603050405020304" pitchFamily="18" charset="0"/>
                </a:endParaRPr>
              </a:p>
              <a:p>
                <a:r>
                  <a:rPr lang="en-IN" sz="3600" b="1" dirty="0">
                    <a:solidFill>
                      <a:srgbClr val="FFFF00"/>
                    </a:solidFill>
                    <a:latin typeface="Times New Roman" panose="02020603050405020304" pitchFamily="18" charset="0"/>
                    <a:cs typeface="Times New Roman" panose="02020603050405020304" pitchFamily="18" charset="0"/>
                  </a:rPr>
                  <a:t>At which place of the following the value of g is maximum ? </a:t>
                </a:r>
              </a:p>
              <a:p>
                <a:r>
                  <a:rPr lang="en-IN" sz="3600" b="1" dirty="0">
                    <a:latin typeface="Times New Roman" panose="02020603050405020304" pitchFamily="18" charset="0"/>
                    <a:cs typeface="Times New Roman" panose="02020603050405020304" pitchFamily="18" charset="0"/>
                  </a:rPr>
                  <a:t>(a) On cliff of </a:t>
                </a:r>
                <a:r>
                  <a:rPr lang="en-IN" sz="3600" b="1" dirty="0" err="1">
                    <a:latin typeface="Times New Roman" panose="02020603050405020304" pitchFamily="18" charset="0"/>
                    <a:cs typeface="Times New Roman" panose="02020603050405020304" pitchFamily="18" charset="0"/>
                  </a:rPr>
                  <a:t>Mounteverest</a:t>
                </a:r>
                <a:r>
                  <a:rPr lang="en-IN" sz="3600" b="1" dirty="0">
                    <a:latin typeface="Times New Roman" panose="02020603050405020304" pitchFamily="18" charset="0"/>
                    <a:cs typeface="Times New Roman" panose="02020603050405020304" pitchFamily="18" charset="0"/>
                  </a:rPr>
                  <a:t> /</a:t>
                </a:r>
                <a:r>
                  <a:rPr lang="en-IN" sz="3600" b="1" dirty="0">
                    <a:latin typeface="Kruti Dev 010" pitchFamily="2" charset="0"/>
                    <a:cs typeface="Times New Roman" panose="02020603050405020304" pitchFamily="18" charset="0"/>
                  </a:rPr>
                  <a:t> </a:t>
                </a:r>
                <a:r>
                  <a:rPr lang="en-IN" sz="3600" b="1" dirty="0" err="1">
                    <a:latin typeface="Kruti Dev 010" pitchFamily="2" charset="0"/>
                    <a:cs typeface="Times New Roman" panose="02020603050405020304" pitchFamily="18" charset="0"/>
                  </a:rPr>
                  <a:t>ekmUV</a:t>
                </a:r>
                <a:r>
                  <a:rPr lang="en-IN" sz="3600" b="1" dirty="0">
                    <a:latin typeface="Kruti Dev 010" pitchFamily="2" charset="0"/>
                    <a:cs typeface="Times New Roman" panose="02020603050405020304" pitchFamily="18" charset="0"/>
                  </a:rPr>
                  <a:t> ,</a:t>
                </a:r>
                <a:r>
                  <a:rPr lang="en-IN" sz="3600" b="1" dirty="0" err="1">
                    <a:latin typeface="Kruti Dev 010" pitchFamily="2" charset="0"/>
                    <a:cs typeface="Times New Roman" panose="02020603050405020304" pitchFamily="18" charset="0"/>
                  </a:rPr>
                  <a:t>ojsLV</a:t>
                </a:r>
                <a:r>
                  <a:rPr lang="en-IN" sz="3600" b="1" dirty="0">
                    <a:latin typeface="Kruti Dev 010" pitchFamily="2" charset="0"/>
                    <a:cs typeface="Times New Roman" panose="02020603050405020304" pitchFamily="18" charset="0"/>
                  </a:rPr>
                  <a:t> dh </a:t>
                </a:r>
                <a:r>
                  <a:rPr lang="en-IN" sz="3600" b="1" dirty="0" err="1">
                    <a:latin typeface="Kruti Dev 010" pitchFamily="2" charset="0"/>
                    <a:cs typeface="Times New Roman" panose="02020603050405020304" pitchFamily="18" charset="0"/>
                  </a:rPr>
                  <a:t>pksVh</a:t>
                </a:r>
                <a:r>
                  <a:rPr lang="en-IN" sz="3600" b="1" dirty="0">
                    <a:latin typeface="Kruti Dev 010" pitchFamily="2" charset="0"/>
                    <a:cs typeface="Times New Roman" panose="02020603050405020304" pitchFamily="18" charset="0"/>
                  </a:rPr>
                  <a:t> </a:t>
                </a:r>
                <a:r>
                  <a:rPr lang="en-IN" sz="3600" b="1" dirty="0" err="1">
                    <a:latin typeface="Kruti Dev 010" pitchFamily="2" charset="0"/>
                    <a:cs typeface="Times New Roman" panose="02020603050405020304" pitchFamily="18" charset="0"/>
                  </a:rPr>
                  <a:t>ij</a:t>
                </a:r>
                <a:r>
                  <a:rPr lang="en-IN" sz="3600" b="1" dirty="0">
                    <a:latin typeface="Kruti Dev 010" pitchFamily="2" charset="0"/>
                    <a:cs typeface="Times New Roman" panose="02020603050405020304" pitchFamily="18" charset="0"/>
                  </a:rPr>
                  <a:t> </a:t>
                </a:r>
                <a:r>
                  <a:rPr lang="en-IN" sz="3600" b="1" dirty="0">
                    <a:latin typeface="Times New Roman" panose="02020603050405020304" pitchFamily="18" charset="0"/>
                    <a:cs typeface="Times New Roman" panose="02020603050405020304" pitchFamily="18" charset="0"/>
                  </a:rPr>
                  <a:t>	  </a:t>
                </a:r>
              </a:p>
              <a:p>
                <a:r>
                  <a:rPr lang="en-IN" sz="3600" b="1" dirty="0">
                    <a:latin typeface="Times New Roman" panose="02020603050405020304" pitchFamily="18" charset="0"/>
                    <a:cs typeface="Times New Roman" panose="02020603050405020304" pitchFamily="18" charset="0"/>
                  </a:rPr>
                  <a:t>(b) On cliff of </a:t>
                </a:r>
                <a:r>
                  <a:rPr lang="en-IN" sz="3600" b="1" dirty="0" err="1">
                    <a:latin typeface="Times New Roman" panose="02020603050405020304" pitchFamily="18" charset="0"/>
                    <a:cs typeface="Times New Roman" panose="02020603050405020304" pitchFamily="18" charset="0"/>
                  </a:rPr>
                  <a:t>Kutubminar</a:t>
                </a:r>
                <a:r>
                  <a:rPr lang="en-IN" sz="3600" b="1" dirty="0">
                    <a:latin typeface="Times New Roman" panose="02020603050405020304" pitchFamily="18" charset="0"/>
                    <a:cs typeface="Times New Roman" panose="02020603050405020304" pitchFamily="18" charset="0"/>
                  </a:rPr>
                  <a:t>/</a:t>
                </a:r>
                <a:r>
                  <a:rPr lang="en-IN" sz="3600" b="1" dirty="0">
                    <a:latin typeface="Kruti Dev 010" pitchFamily="2" charset="0"/>
                    <a:cs typeface="Times New Roman" panose="02020603050405020304" pitchFamily="18" charset="0"/>
                  </a:rPr>
                  <a:t> </a:t>
                </a:r>
                <a:r>
                  <a:rPr lang="en-IN" sz="3600" b="1" dirty="0" err="1">
                    <a:latin typeface="Kruti Dev 010" pitchFamily="2" charset="0"/>
                    <a:cs typeface="Times New Roman" panose="02020603050405020304" pitchFamily="18" charset="0"/>
                  </a:rPr>
                  <a:t>dqrqcehukj</a:t>
                </a:r>
                <a:r>
                  <a:rPr lang="en-IN" sz="3600" b="1" dirty="0">
                    <a:latin typeface="Kruti Dev 010" pitchFamily="2" charset="0"/>
                    <a:cs typeface="Times New Roman" panose="02020603050405020304" pitchFamily="18" charset="0"/>
                  </a:rPr>
                  <a:t> dh </a:t>
                </a:r>
                <a:r>
                  <a:rPr lang="en-IN" sz="3600" b="1" dirty="0" err="1">
                    <a:latin typeface="Kruti Dev 010" pitchFamily="2" charset="0"/>
                    <a:cs typeface="Times New Roman" panose="02020603050405020304" pitchFamily="18" charset="0"/>
                  </a:rPr>
                  <a:t>pksVh</a:t>
                </a:r>
                <a:r>
                  <a:rPr lang="en-IN" sz="3600" b="1" dirty="0">
                    <a:latin typeface="Kruti Dev 010" pitchFamily="2" charset="0"/>
                    <a:cs typeface="Times New Roman" panose="02020603050405020304" pitchFamily="18" charset="0"/>
                  </a:rPr>
                  <a:t> </a:t>
                </a:r>
                <a:r>
                  <a:rPr lang="en-IN" sz="3600" b="1" dirty="0" err="1">
                    <a:latin typeface="Kruti Dev 010" pitchFamily="2" charset="0"/>
                    <a:cs typeface="Times New Roman" panose="02020603050405020304" pitchFamily="18" charset="0"/>
                  </a:rPr>
                  <a:t>ij</a:t>
                </a:r>
                <a:r>
                  <a:rPr lang="en-IN" sz="3600" b="1" dirty="0">
                    <a:latin typeface="Kruti Dev 010" pitchFamily="2" charset="0"/>
                    <a:cs typeface="Times New Roman" panose="02020603050405020304" pitchFamily="18" charset="0"/>
                  </a:rPr>
                  <a:t> </a:t>
                </a:r>
              </a:p>
              <a:p>
                <a:r>
                  <a:rPr lang="en-IN" sz="3600" b="1" dirty="0">
                    <a:latin typeface="Times New Roman" panose="02020603050405020304" pitchFamily="18" charset="0"/>
                    <a:cs typeface="Times New Roman" panose="02020603050405020304" pitchFamily="18" charset="0"/>
                  </a:rPr>
                  <a:t>(c) </a:t>
                </a:r>
                <a14:m>
                  <m:oMath xmlns:m="http://schemas.openxmlformats.org/officeDocument/2006/math">
                    <m:r>
                      <a:rPr lang="en-IN" sz="3600" b="1">
                        <a:latin typeface="Cambria Math" panose="02040503050406030204" pitchFamily="18" charset="0"/>
                        <a:cs typeface="Times New Roman" panose="02020603050405020304" pitchFamily="18" charset="0"/>
                      </a:rPr>
                      <m:t>𝐀𝐭</m:t>
                    </m:r>
                    <m:r>
                      <a:rPr lang="en-IN" sz="3600" b="1">
                        <a:latin typeface="Cambria Math" panose="02040503050406030204" pitchFamily="18" charset="0"/>
                        <a:cs typeface="Times New Roman" panose="02020603050405020304" pitchFamily="18" charset="0"/>
                      </a:rPr>
                      <m:t> </m:t>
                    </m:r>
                    <m:r>
                      <a:rPr lang="en-IN" sz="3600" b="1">
                        <a:latin typeface="Cambria Math" panose="02040503050406030204" pitchFamily="18" charset="0"/>
                        <a:cs typeface="Times New Roman" panose="02020603050405020304" pitchFamily="18" charset="0"/>
                      </a:rPr>
                      <m:t>𝐚𝐧𝐲</m:t>
                    </m:r>
                    <m:r>
                      <a:rPr lang="en-IN" sz="3600" b="1">
                        <a:latin typeface="Cambria Math" panose="02040503050406030204" pitchFamily="18" charset="0"/>
                        <a:cs typeface="Times New Roman" panose="02020603050405020304" pitchFamily="18" charset="0"/>
                      </a:rPr>
                      <m:t> </m:t>
                    </m:r>
                    <m:r>
                      <a:rPr lang="en-IN" sz="3600" b="1">
                        <a:latin typeface="Cambria Math" panose="02040503050406030204" pitchFamily="18" charset="0"/>
                        <a:cs typeface="Times New Roman" panose="02020603050405020304" pitchFamily="18" charset="0"/>
                      </a:rPr>
                      <m:t>𝐩𝐥𝐚𝐜𝐞</m:t>
                    </m:r>
                  </m:oMath>
                </a14:m>
                <a:r>
                  <a:rPr lang="en-IN" sz="3600" b="1" dirty="0">
                    <a:latin typeface="Times New Roman" panose="02020603050405020304" pitchFamily="18" charset="0"/>
                    <a:cs typeface="Times New Roman" panose="02020603050405020304" pitchFamily="18" charset="0"/>
                  </a:rPr>
                  <a:t> on </a:t>
                </a:r>
                <a:r>
                  <a:rPr lang="en-IN" sz="3600" b="1" dirty="0" err="1">
                    <a:latin typeface="Times New Roman" panose="02020603050405020304" pitchFamily="18" charset="0"/>
                    <a:cs typeface="Times New Roman" panose="02020603050405020304" pitchFamily="18" charset="0"/>
                  </a:rPr>
                  <a:t>equantor</a:t>
                </a:r>
                <a:r>
                  <a:rPr lang="en-IN" sz="3600" b="1" dirty="0">
                    <a:latin typeface="Times New Roman" panose="02020603050405020304" pitchFamily="18" charset="0"/>
                    <a:cs typeface="Times New Roman" panose="02020603050405020304" pitchFamily="18" charset="0"/>
                  </a:rPr>
                  <a:t>/</a:t>
                </a:r>
                <a:r>
                  <a:rPr lang="en-IN" sz="3600" b="1" dirty="0">
                    <a:latin typeface="Kruti Dev 010" pitchFamily="2" charset="0"/>
                    <a:cs typeface="Times New Roman" panose="02020603050405020304" pitchFamily="18" charset="0"/>
                  </a:rPr>
                  <a:t> </a:t>
                </a:r>
                <a:r>
                  <a:rPr lang="en-IN" sz="3600" b="1" dirty="0" err="1">
                    <a:latin typeface="Kruti Dev 010" pitchFamily="2" charset="0"/>
                    <a:cs typeface="Times New Roman" panose="02020603050405020304" pitchFamily="18" charset="0"/>
                  </a:rPr>
                  <a:t>fo’kqor</a:t>
                </a:r>
                <a:r>
                  <a:rPr lang="en-IN" sz="3600" b="1" dirty="0">
                    <a:latin typeface="Kruti Dev 010" pitchFamily="2" charset="0"/>
                    <a:cs typeface="Times New Roman" panose="02020603050405020304" pitchFamily="18" charset="0"/>
                  </a:rPr>
                  <a:t> </a:t>
                </a:r>
                <a:r>
                  <a:rPr lang="en-IN" sz="3600" b="1" dirty="0" err="1">
                    <a:latin typeface="Kruti Dev 010" pitchFamily="2" charset="0"/>
                    <a:cs typeface="Times New Roman" panose="02020603050405020304" pitchFamily="18" charset="0"/>
                  </a:rPr>
                  <a:t>js</a:t>
                </a:r>
                <a:r>
                  <a:rPr lang="en-IN" sz="3600" b="1" dirty="0">
                    <a:latin typeface="Kruti Dev 010" pitchFamily="2" charset="0"/>
                    <a:cs typeface="Times New Roman" panose="02020603050405020304" pitchFamily="18" charset="0"/>
                  </a:rPr>
                  <a:t>[kk </a:t>
                </a:r>
                <a:r>
                  <a:rPr lang="en-IN" sz="3600" b="1" dirty="0" err="1">
                    <a:latin typeface="Kruti Dev 010" pitchFamily="2" charset="0"/>
                    <a:cs typeface="Times New Roman" panose="02020603050405020304" pitchFamily="18" charset="0"/>
                  </a:rPr>
                  <a:t>ij</a:t>
                </a:r>
                <a:r>
                  <a:rPr lang="en-IN" sz="3600" b="1" dirty="0">
                    <a:latin typeface="Kruti Dev 010" pitchFamily="2" charset="0"/>
                    <a:cs typeface="Times New Roman" panose="02020603050405020304" pitchFamily="18" charset="0"/>
                  </a:rPr>
                  <a:t> </a:t>
                </a:r>
                <a:r>
                  <a:rPr lang="en-IN" sz="3600" b="1" dirty="0" err="1">
                    <a:latin typeface="Kruti Dev 010" pitchFamily="2" charset="0"/>
                    <a:cs typeface="Times New Roman" panose="02020603050405020304" pitchFamily="18" charset="0"/>
                  </a:rPr>
                  <a:t>fdlhss</a:t>
                </a:r>
                <a:r>
                  <a:rPr lang="en-IN" sz="3600" b="1" dirty="0">
                    <a:latin typeface="Kruti Dev 010" pitchFamily="2" charset="0"/>
                    <a:cs typeface="Times New Roman" panose="02020603050405020304" pitchFamily="18" charset="0"/>
                  </a:rPr>
                  <a:t> </a:t>
                </a:r>
                <a:r>
                  <a:rPr lang="en-IN" sz="3600" b="1" dirty="0" err="1">
                    <a:latin typeface="Kruti Dev 010" pitchFamily="2" charset="0"/>
                    <a:cs typeface="Times New Roman" panose="02020603050405020304" pitchFamily="18" charset="0"/>
                  </a:rPr>
                  <a:t>txg</a:t>
                </a:r>
                <a:r>
                  <a:rPr lang="en-IN" sz="3600" b="1" dirty="0">
                    <a:latin typeface="Kruti Dev 010" pitchFamily="2" charset="0"/>
                    <a:cs typeface="Times New Roman" panose="02020603050405020304" pitchFamily="18" charset="0"/>
                  </a:rPr>
                  <a:t> </a:t>
                </a:r>
                <a:r>
                  <a:rPr lang="en-IN" sz="3600" b="1" dirty="0" err="1">
                    <a:latin typeface="Kruti Dev 010" pitchFamily="2" charset="0"/>
                    <a:cs typeface="Times New Roman" panose="02020603050405020304" pitchFamily="18" charset="0"/>
                  </a:rPr>
                  <a:t>ij</a:t>
                </a:r>
                <a:r>
                  <a:rPr lang="en-IN" sz="3600" b="1" dirty="0">
                    <a:latin typeface="Kruti Dev 010" pitchFamily="2" charset="0"/>
                    <a:cs typeface="Times New Roman" panose="02020603050405020304" pitchFamily="18" charset="0"/>
                  </a:rPr>
                  <a:t> </a:t>
                </a:r>
                <a:endParaRPr lang="en-IN" sz="3600" b="1" dirty="0">
                  <a:latin typeface="Times New Roman" panose="02020603050405020304" pitchFamily="18" charset="0"/>
                  <a:cs typeface="Times New Roman" panose="02020603050405020304" pitchFamily="18" charset="0"/>
                </a:endParaRPr>
              </a:p>
              <a:p>
                <a:r>
                  <a:rPr lang="en-IN" sz="3600" b="1" dirty="0">
                    <a:latin typeface="Times New Roman" panose="02020603050405020304" pitchFamily="18" charset="0"/>
                    <a:cs typeface="Times New Roman" panose="02020603050405020304" pitchFamily="18" charset="0"/>
                  </a:rPr>
                  <a:t>(d) At the camp in Antarctica/</a:t>
                </a:r>
                <a:r>
                  <a:rPr lang="en-IN" sz="3600" b="1" dirty="0">
                    <a:latin typeface="Kruti Dev 010" pitchFamily="2" charset="0"/>
                    <a:cs typeface="Times New Roman" panose="02020603050405020304" pitchFamily="18" charset="0"/>
                  </a:rPr>
                  <a:t> </a:t>
                </a:r>
                <a:r>
                  <a:rPr lang="en-IN" sz="3600" b="1" dirty="0" err="1">
                    <a:latin typeface="Kruti Dev 010" pitchFamily="2" charset="0"/>
                    <a:cs typeface="Times New Roman" panose="02020603050405020304" pitchFamily="18" charset="0"/>
                  </a:rPr>
                  <a:t>vaVkdZfVdk</a:t>
                </a:r>
                <a:r>
                  <a:rPr lang="en-IN" sz="3600" b="1" dirty="0">
                    <a:latin typeface="Kruti Dev 010" pitchFamily="2" charset="0"/>
                    <a:cs typeface="Times New Roman" panose="02020603050405020304" pitchFamily="18" charset="0"/>
                  </a:rPr>
                  <a:t> </a:t>
                </a:r>
                <a:r>
                  <a:rPr lang="en-IN" sz="3600" b="1" dirty="0" err="1">
                    <a:latin typeface="Kruti Dev 010" pitchFamily="2" charset="0"/>
                    <a:cs typeface="Times New Roman" panose="02020603050405020304" pitchFamily="18" charset="0"/>
                  </a:rPr>
                  <a:t>esa</a:t>
                </a:r>
                <a:r>
                  <a:rPr lang="en-IN" sz="3600" b="1" dirty="0">
                    <a:latin typeface="Kruti Dev 010" pitchFamily="2" charset="0"/>
                    <a:cs typeface="Times New Roman" panose="02020603050405020304" pitchFamily="18" charset="0"/>
                  </a:rPr>
                  <a:t> </a:t>
                </a:r>
                <a:r>
                  <a:rPr lang="en-IN" sz="3600" b="1" dirty="0" err="1">
                    <a:latin typeface="Kruti Dev 010" pitchFamily="2" charset="0"/>
                    <a:cs typeface="Times New Roman" panose="02020603050405020304" pitchFamily="18" charset="0"/>
                  </a:rPr>
                  <a:t>fdlh</a:t>
                </a:r>
                <a:r>
                  <a:rPr lang="en-IN" sz="3600" b="1" dirty="0">
                    <a:latin typeface="Kruti Dev 010" pitchFamily="2" charset="0"/>
                    <a:cs typeface="Times New Roman" panose="02020603050405020304" pitchFamily="18" charset="0"/>
                  </a:rPr>
                  <a:t> </a:t>
                </a:r>
              </a:p>
              <a:p>
                <a:r>
                  <a:rPr lang="en-IN" sz="3600" b="1" dirty="0" err="1">
                    <a:latin typeface="Kruti Dev 010" pitchFamily="2" charset="0"/>
                    <a:cs typeface="Times New Roman" panose="02020603050405020304" pitchFamily="18" charset="0"/>
                  </a:rPr>
                  <a:t>dSEi</a:t>
                </a:r>
                <a:r>
                  <a:rPr lang="en-IN" sz="3600" b="1" dirty="0">
                    <a:latin typeface="Kruti Dev 010" pitchFamily="2" charset="0"/>
                    <a:cs typeface="Times New Roman" panose="02020603050405020304" pitchFamily="18" charset="0"/>
                  </a:rPr>
                  <a:t> </a:t>
                </a:r>
                <a:r>
                  <a:rPr lang="en-IN" sz="3600" b="1" dirty="0" err="1">
                    <a:latin typeface="Kruti Dev 010" pitchFamily="2" charset="0"/>
                    <a:cs typeface="Times New Roman" panose="02020603050405020304" pitchFamily="18" charset="0"/>
                  </a:rPr>
                  <a:t>ij</a:t>
                </a:r>
                <a:endParaRPr lang="en-IN" sz="3600" b="1" baseline="30000" dirty="0">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94656" y="1207375"/>
                <a:ext cx="12097344" cy="3970318"/>
              </a:xfrm>
              <a:prstGeom prst="rect">
                <a:avLst/>
              </a:prstGeom>
              <a:blipFill>
                <a:blip r:embed="rId2"/>
                <a:stretch>
                  <a:fillRect l="-1563" t="-2765" b="-5069"/>
                </a:stretch>
              </a:blipFill>
            </p:spPr>
            <p:txBody>
              <a:bodyPr/>
              <a:lstStyle/>
              <a:p>
                <a:r>
                  <a:rPr lang="en-US">
                    <a:noFill/>
                  </a:rPr>
                  <a:t> </a:t>
                </a:r>
              </a:p>
            </p:txBody>
          </p:sp>
        </mc:Fallback>
      </mc:AlternateContent>
    </p:spTree>
    <p:extLst>
      <p:ext uri="{BB962C8B-B14F-4D97-AF65-F5344CB8AC3E}">
        <p14:creationId xmlns:p14="http://schemas.microsoft.com/office/powerpoint/2010/main" val="36412044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p:cNvSpPr txBox="1"/>
              <p:nvPr/>
            </p:nvSpPr>
            <p:spPr>
              <a:xfrm>
                <a:off x="303781" y="1203159"/>
                <a:ext cx="11597341" cy="4113498"/>
              </a:xfrm>
              <a:prstGeom prst="rect">
                <a:avLst/>
              </a:prstGeom>
              <a:noFill/>
            </p:spPr>
            <p:txBody>
              <a:bodyPr wrap="square" rtlCol="0">
                <a:spAutoFit/>
              </a:bodyPr>
              <a:lstStyle/>
              <a:p>
                <a:pPr algn="just"/>
                <a:r>
                  <a:rPr lang="en-IN" sz="3733" b="1" dirty="0">
                    <a:solidFill>
                      <a:srgbClr val="FFFF00"/>
                    </a:solidFill>
                    <a:latin typeface="Kruti Dev 010" pitchFamily="2" charset="0"/>
                    <a:cs typeface="Times New Roman" panose="02020603050405020304" pitchFamily="18" charset="0"/>
                  </a:rPr>
                  <a:t>,d </a:t>
                </a:r>
                <a:r>
                  <a:rPr lang="en-IN" sz="3733" b="1" dirty="0" err="1">
                    <a:solidFill>
                      <a:srgbClr val="FFFF00"/>
                    </a:solidFill>
                    <a:latin typeface="Kruti Dev 010" pitchFamily="2" charset="0"/>
                    <a:cs typeface="Times New Roman" panose="02020603050405020304" pitchFamily="18" charset="0"/>
                  </a:rPr>
                  <a:t>e”khuxu</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izfr</a:t>
                </a:r>
                <a:r>
                  <a:rPr lang="en-IN" sz="3733" b="1" dirty="0">
                    <a:solidFill>
                      <a:srgbClr val="FFFF00"/>
                    </a:solidFill>
                    <a:latin typeface="Kruti Dev 010" pitchFamily="2" charset="0"/>
                    <a:cs typeface="Times New Roman" panose="02020603050405020304" pitchFamily="18" charset="0"/>
                  </a:rPr>
                  <a:t> ls </a:t>
                </a:r>
                <a14:m>
                  <m:oMath xmlns:m="http://schemas.openxmlformats.org/officeDocument/2006/math">
                    <m:r>
                      <a:rPr lang="en-IN" sz="3733" b="1" i="1">
                        <a:solidFill>
                          <a:srgbClr val="FFFF00"/>
                        </a:solidFill>
                        <a:latin typeface="Cambria Math" panose="02040503050406030204" pitchFamily="18" charset="0"/>
                        <a:cs typeface="Times New Roman" panose="02020603050405020304" pitchFamily="18" charset="0"/>
                      </a:rPr>
                      <m:t>𝒏</m:t>
                    </m:r>
                  </m:oMath>
                </a14:m>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xksfy;k</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NksM+rh</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gS</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rFkk</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izR;sd</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xksyh</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dk</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nzO;eku</a:t>
                </a:r>
                <a:r>
                  <a:rPr lang="en-IN" sz="3733" b="1" dirty="0">
                    <a:solidFill>
                      <a:srgbClr val="FFFF00"/>
                    </a:solidFill>
                    <a:latin typeface="Kruti Dev 010" pitchFamily="2" charset="0"/>
                    <a:cs typeface="Times New Roman" panose="02020603050405020304" pitchFamily="18" charset="0"/>
                  </a:rPr>
                  <a:t> </a:t>
                </a:r>
                <a14:m>
                  <m:oMath xmlns:m="http://schemas.openxmlformats.org/officeDocument/2006/math">
                    <m:r>
                      <a:rPr lang="en-IN" sz="3733" b="1" i="1">
                        <a:solidFill>
                          <a:srgbClr val="FFFF00"/>
                        </a:solidFill>
                        <a:latin typeface="Cambria Math" panose="02040503050406030204" pitchFamily="18" charset="0"/>
                        <a:cs typeface="Times New Roman" panose="02020603050405020304" pitchFamily="18" charset="0"/>
                      </a:rPr>
                      <m:t>𝒎</m:t>
                    </m:r>
                  </m:oMath>
                </a14:m>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gS</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oa</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izR;sd</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xksyh</a:t>
                </a:r>
                <a:r>
                  <a:rPr lang="en-IN" sz="3733" b="1" dirty="0">
                    <a:solidFill>
                      <a:srgbClr val="FFFF00"/>
                    </a:solidFill>
                    <a:latin typeface="Kruti Dev 010" pitchFamily="2" charset="0"/>
                    <a:cs typeface="Times New Roman" panose="02020603050405020304" pitchFamily="18" charset="0"/>
                  </a:rPr>
                  <a:t> dh </a:t>
                </a:r>
                <a:r>
                  <a:rPr lang="en-IN" sz="3733" b="1" dirty="0" err="1">
                    <a:solidFill>
                      <a:srgbClr val="FFFF00"/>
                    </a:solidFill>
                    <a:latin typeface="Kruti Dev 010" pitchFamily="2" charset="0"/>
                    <a:cs typeface="Times New Roman" panose="02020603050405020304" pitchFamily="18" charset="0"/>
                  </a:rPr>
                  <a:t>pky</a:t>
                </a:r>
                <a:r>
                  <a:rPr lang="en-IN" sz="3733" b="1" dirty="0">
                    <a:solidFill>
                      <a:srgbClr val="FFFF00"/>
                    </a:solidFill>
                    <a:latin typeface="Kruti Dev 010" pitchFamily="2" charset="0"/>
                    <a:cs typeface="Times New Roman" panose="02020603050405020304" pitchFamily="18" charset="0"/>
                  </a:rPr>
                  <a:t> </a:t>
                </a:r>
                <a14:m>
                  <m:oMath xmlns:m="http://schemas.openxmlformats.org/officeDocument/2006/math">
                    <m:r>
                      <a:rPr lang="en-IN" sz="3733" b="1" i="1">
                        <a:solidFill>
                          <a:srgbClr val="FFFF00"/>
                        </a:solidFill>
                        <a:latin typeface="Cambria Math" panose="02040503050406030204" pitchFamily="18" charset="0"/>
                        <a:cs typeface="Times New Roman" panose="02020603050405020304" pitchFamily="18" charset="0"/>
                      </a:rPr>
                      <m:t>𝒗</m:t>
                    </m:r>
                  </m:oMath>
                </a14:m>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gS</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rc</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e”khuxu</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ij</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vkjksfir</a:t>
                </a:r>
                <a:r>
                  <a:rPr lang="en-IN" sz="3733" b="1" dirty="0">
                    <a:solidFill>
                      <a:srgbClr val="FFFF00"/>
                    </a:solidFill>
                    <a:latin typeface="Kruti Dev 010" pitchFamily="2" charset="0"/>
                    <a:cs typeface="Times New Roman" panose="02020603050405020304" pitchFamily="18" charset="0"/>
                  </a:rPr>
                  <a:t> cy </a:t>
                </a:r>
                <a:r>
                  <a:rPr lang="en-IN" sz="3733" b="1" dirty="0" err="1">
                    <a:solidFill>
                      <a:srgbClr val="FFFF00"/>
                    </a:solidFill>
                    <a:latin typeface="Kruti Dev 010" pitchFamily="2" charset="0"/>
                    <a:cs typeface="Times New Roman" panose="02020603050405020304" pitchFamily="18" charset="0"/>
                  </a:rPr>
                  <a:t>gS</a:t>
                </a:r>
                <a:endParaRPr lang="en-IN" sz="3733" b="1" dirty="0">
                  <a:solidFill>
                    <a:srgbClr val="FFFF00"/>
                  </a:solidFill>
                  <a:latin typeface="Kruti Dev 010" pitchFamily="2" charset="0"/>
                  <a:cs typeface="Times New Roman" panose="02020603050405020304" pitchFamily="18" charset="0"/>
                </a:endParaRPr>
              </a:p>
              <a:p>
                <a:pPr algn="just"/>
                <a:r>
                  <a:rPr lang="en-IN" sz="3733" b="1" dirty="0">
                    <a:solidFill>
                      <a:srgbClr val="FFFF00"/>
                    </a:solidFill>
                    <a:latin typeface="Times New Roman" panose="02020603050405020304" pitchFamily="18" charset="0"/>
                    <a:cs typeface="Times New Roman" panose="02020603050405020304" pitchFamily="18" charset="0"/>
                  </a:rPr>
                  <a:t>A machinegun fires n bullets per second and the mass of each bullet is m. If v is the speed of each bullet, then force exerted on the machinegun is-</a:t>
                </a:r>
              </a:p>
              <a:p>
                <a:pPr algn="just"/>
                <a:r>
                  <a:rPr lang="en-IN" sz="3733" b="1" dirty="0">
                    <a:latin typeface="Times New Roman" panose="02020603050405020304" pitchFamily="18" charset="0"/>
                    <a:cs typeface="Times New Roman" panose="02020603050405020304" pitchFamily="18" charset="0"/>
                  </a:rPr>
                  <a:t>(a) </a:t>
                </a:r>
                <a:r>
                  <a:rPr lang="en-IN" sz="3733" b="1" dirty="0" err="1">
                    <a:latin typeface="Times New Roman" panose="02020603050405020304" pitchFamily="18" charset="0"/>
                    <a:cs typeface="Times New Roman" panose="02020603050405020304" pitchFamily="18" charset="0"/>
                  </a:rPr>
                  <a:t>mnv</a:t>
                </a:r>
                <a:r>
                  <a:rPr lang="en-IN" sz="3733" b="1" dirty="0">
                    <a:latin typeface="Times New Roman" panose="02020603050405020304" pitchFamily="18" charset="0"/>
                    <a:cs typeface="Times New Roman" panose="02020603050405020304" pitchFamily="18" charset="0"/>
                  </a:rPr>
                  <a:t> 			(b) </a:t>
                </a:r>
                <a14:m>
                  <m:oMath xmlns:m="http://schemas.openxmlformats.org/officeDocument/2006/math">
                    <m:r>
                      <a:rPr lang="en-IN" sz="3733" b="1" i="1">
                        <a:latin typeface="Cambria Math" panose="02040503050406030204" pitchFamily="18" charset="0"/>
                        <a:cs typeface="Times New Roman" panose="02020603050405020304" pitchFamily="18" charset="0"/>
                      </a:rPr>
                      <m:t>𝟐</m:t>
                    </m:r>
                    <m:r>
                      <a:rPr lang="en-IN" sz="3733" b="1" i="1">
                        <a:latin typeface="Cambria Math" panose="02040503050406030204" pitchFamily="18" charset="0"/>
                        <a:cs typeface="Times New Roman" panose="02020603050405020304" pitchFamily="18" charset="0"/>
                      </a:rPr>
                      <m:t>𝒎𝒏𝒗</m:t>
                    </m:r>
                  </m:oMath>
                </a14:m>
                <a:endParaRPr lang="en-IN" sz="3733" b="1" dirty="0">
                  <a:latin typeface="Times New Roman" panose="02020603050405020304" pitchFamily="18" charset="0"/>
                  <a:cs typeface="Times New Roman" panose="02020603050405020304" pitchFamily="18" charset="0"/>
                </a:endParaRPr>
              </a:p>
              <a:p>
                <a:pPr algn="just"/>
                <a:r>
                  <a:rPr lang="en-IN" sz="3733" b="1" dirty="0">
                    <a:latin typeface="Times New Roman" panose="02020603050405020304" pitchFamily="18" charset="0"/>
                    <a:cs typeface="Times New Roman" panose="02020603050405020304" pitchFamily="18" charset="0"/>
                  </a:rPr>
                  <a:t>(c) </a:t>
                </a:r>
                <a14:m>
                  <m:oMath xmlns:m="http://schemas.openxmlformats.org/officeDocument/2006/math">
                    <m:r>
                      <a:rPr lang="en-IN" sz="3733" b="1" i="1">
                        <a:latin typeface="Cambria Math" panose="02040503050406030204" pitchFamily="18" charset="0"/>
                        <a:cs typeface="Times New Roman" panose="02020603050405020304" pitchFamily="18" charset="0"/>
                      </a:rPr>
                      <m:t>𝟑</m:t>
                    </m:r>
                    <m:r>
                      <a:rPr lang="en-IN" sz="3733" b="1" i="1">
                        <a:latin typeface="Cambria Math" panose="02040503050406030204" pitchFamily="18" charset="0"/>
                        <a:cs typeface="Times New Roman" panose="02020603050405020304" pitchFamily="18" charset="0"/>
                      </a:rPr>
                      <m:t>𝒎𝒏𝒗</m:t>
                    </m:r>
                  </m:oMath>
                </a14:m>
                <a:r>
                  <a:rPr lang="en-IN" sz="3733" b="1" dirty="0">
                    <a:latin typeface="Times New Roman" panose="02020603050405020304" pitchFamily="18" charset="0"/>
                    <a:cs typeface="Times New Roman" panose="02020603050405020304" pitchFamily="18" charset="0"/>
                  </a:rPr>
                  <a:t>			(d) None of these  </a:t>
                </a:r>
              </a:p>
            </p:txBody>
          </p:sp>
        </mc:Choice>
        <mc:Fallback xmlns="">
          <p:sp>
            <p:nvSpPr>
              <p:cNvPr id="7" name="TextBox 6"/>
              <p:cNvSpPr txBox="1">
                <a:spLocks noRot="1" noChangeAspect="1" noMove="1" noResize="1" noEditPoints="1" noAdjustHandles="1" noChangeArrowheads="1" noChangeShapeType="1" noTextEdit="1"/>
              </p:cNvSpPr>
              <p:nvPr/>
            </p:nvSpPr>
            <p:spPr>
              <a:xfrm>
                <a:off x="303781" y="1203159"/>
                <a:ext cx="11597341" cy="4113498"/>
              </a:xfrm>
              <a:prstGeom prst="rect">
                <a:avLst/>
              </a:prstGeom>
              <a:blipFill>
                <a:blip r:embed="rId2"/>
                <a:stretch>
                  <a:fillRect l="-1735" t="-2370" r="-1682" b="-4889"/>
                </a:stretch>
              </a:blipFill>
            </p:spPr>
            <p:txBody>
              <a:bodyPr/>
              <a:lstStyle/>
              <a:p>
                <a:r>
                  <a:rPr lang="en-US">
                    <a:noFill/>
                  </a:rPr>
                  <a:t> </a:t>
                </a:r>
              </a:p>
            </p:txBody>
          </p:sp>
        </mc:Fallback>
      </mc:AlternateContent>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Tree>
    <p:extLst>
      <p:ext uri="{BB962C8B-B14F-4D97-AF65-F5344CB8AC3E}">
        <p14:creationId xmlns:p14="http://schemas.microsoft.com/office/powerpoint/2010/main" val="32190331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3023659" y="1400171"/>
            <a:ext cx="11752732" cy="3539046"/>
          </a:xfrm>
          <a:prstGeom prst="rect">
            <a:avLst/>
          </a:prstGeom>
          <a:noFill/>
        </p:spPr>
        <p:txBody>
          <a:bodyPr wrap="square" rtlCol="0">
            <a:spAutoFit/>
          </a:bodyPr>
          <a:lstStyle/>
          <a:p>
            <a:r>
              <a:rPr lang="en-US" sz="3733" b="1" dirty="0" err="1">
                <a:solidFill>
                  <a:srgbClr val="FFFF00"/>
                </a:solidFill>
                <a:latin typeface="Kruti Dev 010" pitchFamily="2" charset="0"/>
                <a:cs typeface="Times New Roman" panose="02020603050405020304" pitchFamily="18" charset="0"/>
              </a:rPr>
              <a:t>fdlh</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fi.M</a:t>
            </a:r>
            <a:r>
              <a:rPr lang="en-US" sz="3733" b="1" dirty="0">
                <a:solidFill>
                  <a:srgbClr val="FFFF00"/>
                </a:solidFill>
                <a:latin typeface="Kruti Dev 010" pitchFamily="2" charset="0"/>
                <a:cs typeface="Times New Roman" panose="02020603050405020304" pitchFamily="18" charset="0"/>
              </a:rPr>
              <a:t> dk </a:t>
            </a:r>
            <a:r>
              <a:rPr lang="en-US" sz="3733" b="1" dirty="0" err="1">
                <a:solidFill>
                  <a:srgbClr val="FFFF00"/>
                </a:solidFill>
                <a:latin typeface="Kruti Dev 010" pitchFamily="2" charset="0"/>
                <a:cs typeface="Times New Roman" panose="02020603050405020304" pitchFamily="18" charset="0"/>
              </a:rPr>
              <a:t>Hkkj</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vf</a:t>
            </a:r>
            <a:r>
              <a:rPr lang="en-US" sz="3733" b="1" dirty="0">
                <a:solidFill>
                  <a:srgbClr val="FFFF00"/>
                </a:solidFill>
                <a:latin typeface="Kruti Dev 010" pitchFamily="2" charset="0"/>
                <a:cs typeface="Times New Roman" panose="02020603050405020304" pitchFamily="18" charset="0"/>
              </a:rPr>
              <a:t>/</a:t>
            </a:r>
            <a:r>
              <a:rPr lang="en-US" sz="3733" b="1" dirty="0" err="1">
                <a:solidFill>
                  <a:srgbClr val="FFFF00"/>
                </a:solidFill>
                <a:latin typeface="Kruti Dev 010" pitchFamily="2" charset="0"/>
                <a:cs typeface="Times New Roman" panose="02020603050405020304" pitchFamily="18" charset="0"/>
              </a:rPr>
              <a:t>kdre</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gksxk</a:t>
            </a:r>
            <a:endParaRPr lang="en-IN" sz="3733" b="1" dirty="0">
              <a:solidFill>
                <a:srgbClr val="FFFF00"/>
              </a:solidFill>
              <a:latin typeface="Times New Roman" panose="02020603050405020304" pitchFamily="18" charset="0"/>
              <a:cs typeface="Times New Roman" panose="02020603050405020304" pitchFamily="18" charset="0"/>
            </a:endParaRPr>
          </a:p>
          <a:p>
            <a:r>
              <a:rPr lang="en-US" sz="3733" b="1" dirty="0">
                <a:solidFill>
                  <a:srgbClr val="FFFF00"/>
                </a:solidFill>
                <a:latin typeface="Times New Roman" panose="02020603050405020304" pitchFamily="18" charset="0"/>
                <a:cs typeface="Times New Roman" panose="02020603050405020304" pitchFamily="18" charset="0"/>
              </a:rPr>
              <a:t>Weight of a body is maximum at</a:t>
            </a:r>
          </a:p>
          <a:p>
            <a:r>
              <a:rPr lang="en-IN" sz="3733" b="1" dirty="0">
                <a:latin typeface="Times New Roman" panose="02020603050405020304" pitchFamily="18" charset="0"/>
                <a:cs typeface="Times New Roman" panose="02020603050405020304" pitchFamily="18" charset="0"/>
              </a:rPr>
              <a:t>(a) Moon/ </a:t>
            </a:r>
            <a:r>
              <a:rPr lang="en-IN" sz="3733" b="1" dirty="0" err="1">
                <a:latin typeface="Kruti Dev 010" pitchFamily="2" charset="0"/>
                <a:cs typeface="Times New Roman" panose="02020603050405020304" pitchFamily="18" charset="0"/>
              </a:rPr>
              <a:t>pUnzek</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ij</a:t>
            </a:r>
            <a:r>
              <a:rPr lang="en-IN" sz="3733" b="1" dirty="0">
                <a:latin typeface="Kruti Dev 010" pitchFamily="2" charset="0"/>
                <a:cs typeface="Times New Roman" panose="02020603050405020304" pitchFamily="18" charset="0"/>
              </a:rPr>
              <a:t> </a:t>
            </a:r>
          </a:p>
          <a:p>
            <a:r>
              <a:rPr lang="en-IN" sz="3733" b="1" dirty="0">
                <a:latin typeface="Times New Roman" panose="02020603050405020304" pitchFamily="18" charset="0"/>
                <a:cs typeface="Times New Roman" panose="02020603050405020304" pitchFamily="18" charset="0"/>
              </a:rPr>
              <a:t>(b) Poles to earth / </a:t>
            </a:r>
            <a:r>
              <a:rPr lang="en-IN" sz="3733" b="1" dirty="0" err="1">
                <a:latin typeface="Kruti Dev 010" pitchFamily="2" charset="0"/>
                <a:cs typeface="Times New Roman" panose="02020603050405020304" pitchFamily="18" charset="0"/>
              </a:rPr>
              <a:t>i`Foh</a:t>
            </a:r>
            <a:r>
              <a:rPr lang="en-IN" sz="3733" b="1" dirty="0">
                <a:latin typeface="Kruti Dev 010" pitchFamily="2" charset="0"/>
                <a:cs typeface="Times New Roman" panose="02020603050405020304" pitchFamily="18" charset="0"/>
              </a:rPr>
              <a:t> ds /</a:t>
            </a:r>
            <a:r>
              <a:rPr lang="en-IN" sz="3733" b="1" dirty="0" err="1">
                <a:latin typeface="Kruti Dev 010" pitchFamily="2" charset="0"/>
                <a:cs typeface="Times New Roman" panose="02020603050405020304" pitchFamily="18" charset="0"/>
              </a:rPr>
              <a:t>kzoksa</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ij</a:t>
            </a:r>
            <a:endParaRPr lang="en-IN" sz="3733" b="1" dirty="0">
              <a:latin typeface="Kruti Dev 010" pitchFamily="2"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(c) Equator of earth/ </a:t>
            </a:r>
            <a:r>
              <a:rPr lang="en-IN" sz="3733" b="1" dirty="0" err="1">
                <a:latin typeface="Kruti Dev 010" pitchFamily="2" charset="0"/>
                <a:cs typeface="Times New Roman" panose="02020603050405020304" pitchFamily="18" charset="0"/>
              </a:rPr>
              <a:t>i`Foh</a:t>
            </a:r>
            <a:r>
              <a:rPr lang="en-IN" sz="3733" b="1" dirty="0">
                <a:latin typeface="Kruti Dev 010" pitchFamily="2" charset="0"/>
                <a:cs typeface="Times New Roman" panose="02020603050405020304" pitchFamily="18" charset="0"/>
              </a:rPr>
              <a:t> dh </a:t>
            </a:r>
            <a:r>
              <a:rPr lang="en-IN" sz="3733" b="1" dirty="0" err="1">
                <a:latin typeface="Kruti Dev 010" pitchFamily="2" charset="0"/>
                <a:cs typeface="Times New Roman" panose="02020603050405020304" pitchFamily="18" charset="0"/>
              </a:rPr>
              <a:t>Hkwe</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js</a:t>
            </a:r>
            <a:r>
              <a:rPr lang="en-IN" sz="3733" b="1" dirty="0">
                <a:latin typeface="Kruti Dev 010" pitchFamily="2" charset="0"/>
                <a:cs typeface="Times New Roman" panose="02020603050405020304" pitchFamily="18" charset="0"/>
              </a:rPr>
              <a:t>[</a:t>
            </a:r>
            <a:r>
              <a:rPr lang="en-IN" sz="3733" b="1" dirty="0" err="1">
                <a:latin typeface="Kruti Dev 010" pitchFamily="2" charset="0"/>
                <a:cs typeface="Times New Roman" panose="02020603050405020304" pitchFamily="18" charset="0"/>
              </a:rPr>
              <a:t>kk</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ij</a:t>
            </a:r>
            <a:endParaRPr lang="en-IN" sz="3733" b="1" dirty="0">
              <a:latin typeface="Kruti Dev 010" pitchFamily="2"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(d) Centre of earth/ </a:t>
            </a:r>
            <a:r>
              <a:rPr lang="en-IN" sz="3733" b="1" dirty="0" err="1">
                <a:latin typeface="Kruti Dev 010" pitchFamily="2" charset="0"/>
                <a:cs typeface="Times New Roman" panose="02020603050405020304" pitchFamily="18" charset="0"/>
              </a:rPr>
              <a:t>i`Foh</a:t>
            </a:r>
            <a:r>
              <a:rPr lang="en-IN" sz="3733" b="1" dirty="0">
                <a:latin typeface="Kruti Dev 010" pitchFamily="2" charset="0"/>
                <a:cs typeface="Times New Roman" panose="02020603050405020304" pitchFamily="18" charset="0"/>
              </a:rPr>
              <a:t> ds </a:t>
            </a:r>
            <a:r>
              <a:rPr lang="en-IN" sz="3733" b="1" dirty="0" err="1">
                <a:latin typeface="Kruti Dev 010" pitchFamily="2" charset="0"/>
                <a:cs typeface="Times New Roman" panose="02020603050405020304" pitchFamily="18" charset="0"/>
              </a:rPr>
              <a:t>dsUnz</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ij</a:t>
            </a:r>
            <a:r>
              <a:rPr lang="en-IN" sz="3733" b="1" dirty="0">
                <a:latin typeface="Kruti Dev 010" pitchFamily="2" charset="0"/>
                <a:cs typeface="Times New Roman" panose="02020603050405020304" pitchFamily="18" charset="0"/>
              </a:rPr>
              <a:t> </a:t>
            </a:r>
          </a:p>
        </p:txBody>
      </p:sp>
    </p:spTree>
    <p:extLst>
      <p:ext uri="{BB962C8B-B14F-4D97-AF65-F5344CB8AC3E}">
        <p14:creationId xmlns:p14="http://schemas.microsoft.com/office/powerpoint/2010/main" val="2561682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520702" y="1127163"/>
            <a:ext cx="11150596" cy="4113498"/>
          </a:xfrm>
          <a:prstGeom prst="rect">
            <a:avLst/>
          </a:prstGeom>
          <a:noFill/>
        </p:spPr>
        <p:txBody>
          <a:bodyPr wrap="square" rtlCol="0">
            <a:spAutoFit/>
          </a:bodyPr>
          <a:lstStyle/>
          <a:p>
            <a:r>
              <a:rPr lang="en-US" sz="3733" b="1" dirty="0" err="1">
                <a:solidFill>
                  <a:srgbClr val="FFFF00"/>
                </a:solidFill>
                <a:latin typeface="Kruti Dev 010" pitchFamily="2" charset="0"/>
                <a:cs typeface="Times New Roman" panose="02020603050405020304" pitchFamily="18" charset="0"/>
              </a:rPr>
              <a:t>yksyd</a:t>
            </a:r>
            <a:r>
              <a:rPr lang="en-US" sz="3733" b="1" dirty="0">
                <a:solidFill>
                  <a:srgbClr val="FFFF00"/>
                </a:solidFill>
                <a:latin typeface="Kruti Dev 010" pitchFamily="2" charset="0"/>
                <a:cs typeface="Times New Roman" panose="02020603050405020304" pitchFamily="18" charset="0"/>
              </a:rPr>
              <a:t> dk </a:t>
            </a:r>
            <a:r>
              <a:rPr lang="en-US" sz="3733" b="1" dirty="0" err="1">
                <a:solidFill>
                  <a:srgbClr val="FFFF00"/>
                </a:solidFill>
                <a:latin typeface="Kruti Dev 010" pitchFamily="2" charset="0"/>
                <a:cs typeface="Times New Roman" panose="02020603050405020304" pitchFamily="18" charset="0"/>
              </a:rPr>
              <a:t>vkorZdky</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i`Foh</a:t>
            </a:r>
            <a:r>
              <a:rPr lang="en-US" sz="3733" b="1" dirty="0">
                <a:solidFill>
                  <a:srgbClr val="FFFF00"/>
                </a:solidFill>
                <a:latin typeface="Kruti Dev 010" pitchFamily="2" charset="0"/>
                <a:cs typeface="Times New Roman" panose="02020603050405020304" pitchFamily="18" charset="0"/>
              </a:rPr>
              <a:t> ds </a:t>
            </a:r>
            <a:r>
              <a:rPr lang="en-US" sz="3733" b="1" dirty="0" err="1">
                <a:solidFill>
                  <a:srgbClr val="FFFF00"/>
                </a:solidFill>
                <a:latin typeface="Kruti Dev 010" pitchFamily="2" charset="0"/>
                <a:cs typeface="Times New Roman" panose="02020603050405020304" pitchFamily="18" charset="0"/>
              </a:rPr>
              <a:t>dsUnz</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ij</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gksxk</a:t>
            </a:r>
            <a:endParaRPr lang="en-US" sz="3733" b="1" dirty="0">
              <a:solidFill>
                <a:srgbClr val="FFFF00"/>
              </a:solidFill>
              <a:latin typeface="Times New Roman" panose="02020603050405020304" pitchFamily="18" charset="0"/>
              <a:cs typeface="Times New Roman" panose="02020603050405020304" pitchFamily="18" charset="0"/>
            </a:endParaRPr>
          </a:p>
          <a:p>
            <a:r>
              <a:rPr lang="en-US" sz="3733" b="1" dirty="0">
                <a:solidFill>
                  <a:srgbClr val="FFFF00"/>
                </a:solidFill>
                <a:latin typeface="Times New Roman" panose="02020603050405020304" pitchFamily="18" charset="0"/>
                <a:cs typeface="Times New Roman" panose="02020603050405020304" pitchFamily="18" charset="0"/>
              </a:rPr>
              <a:t>The time period of pendulum at the </a:t>
            </a:r>
            <a:r>
              <a:rPr lang="en-US" sz="3733" b="1" dirty="0" err="1">
                <a:solidFill>
                  <a:srgbClr val="FFFF00"/>
                </a:solidFill>
                <a:latin typeface="Times New Roman" panose="02020603050405020304" pitchFamily="18" charset="0"/>
                <a:cs typeface="Times New Roman" panose="02020603050405020304" pitchFamily="18" charset="0"/>
              </a:rPr>
              <a:t>centre</a:t>
            </a:r>
            <a:r>
              <a:rPr lang="en-US" sz="3733" b="1" dirty="0">
                <a:solidFill>
                  <a:srgbClr val="FFFF00"/>
                </a:solidFill>
                <a:latin typeface="Times New Roman" panose="02020603050405020304" pitchFamily="18" charset="0"/>
                <a:cs typeface="Times New Roman" panose="02020603050405020304" pitchFamily="18" charset="0"/>
              </a:rPr>
              <a:t> of the earth will be </a:t>
            </a:r>
          </a:p>
          <a:p>
            <a:r>
              <a:rPr lang="en-IN" sz="3733" b="1" dirty="0">
                <a:latin typeface="Times New Roman" panose="02020603050405020304" pitchFamily="18" charset="0"/>
                <a:cs typeface="Times New Roman" panose="02020603050405020304" pitchFamily="18" charset="0"/>
              </a:rPr>
              <a:t>(a)Zero / </a:t>
            </a:r>
            <a:r>
              <a:rPr lang="en-IN" sz="3733" b="1" dirty="0">
                <a:latin typeface="Kruti Dev 010" pitchFamily="2" charset="0"/>
                <a:cs typeface="Times New Roman" panose="02020603050405020304" pitchFamily="18" charset="0"/>
              </a:rPr>
              <a:t>“</a:t>
            </a:r>
            <a:r>
              <a:rPr lang="en-IN" sz="3733" b="1" dirty="0" err="1">
                <a:latin typeface="Kruti Dev 010" pitchFamily="2" charset="0"/>
                <a:cs typeface="Times New Roman" panose="02020603050405020304" pitchFamily="18" charset="0"/>
              </a:rPr>
              <a:t>kwU</a:t>
            </a:r>
            <a:r>
              <a:rPr lang="en-IN" sz="3733" b="1" dirty="0">
                <a:latin typeface="Kruti Dev 010" pitchFamily="2" charset="0"/>
                <a:cs typeface="Times New Roman" panose="02020603050405020304" pitchFamily="18" charset="0"/>
              </a:rPr>
              <a:t>;</a:t>
            </a:r>
          </a:p>
          <a:p>
            <a:r>
              <a:rPr lang="en-IN" sz="3733" b="1" dirty="0">
                <a:latin typeface="Times New Roman" panose="02020603050405020304" pitchFamily="18" charset="0"/>
                <a:cs typeface="Times New Roman" panose="02020603050405020304" pitchFamily="18" charset="0"/>
              </a:rPr>
              <a:t>(b) Infinity / </a:t>
            </a:r>
            <a:r>
              <a:rPr lang="en-IN" sz="3733" b="1" dirty="0" err="1">
                <a:latin typeface="Kruti Dev 010" pitchFamily="2" charset="0"/>
                <a:cs typeface="Times New Roman" panose="02020603050405020304" pitchFamily="18" charset="0"/>
              </a:rPr>
              <a:t>vuUr</a:t>
            </a:r>
            <a:endParaRPr lang="en-IN" sz="3733" b="1" dirty="0">
              <a:latin typeface="Kruti Dev 010" pitchFamily="2"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(c) Between zero and infinity/</a:t>
            </a:r>
            <a:r>
              <a:rPr lang="en-IN" sz="3733" b="1" dirty="0">
                <a:latin typeface="Kruti Dev 010" pitchFamily="2" charset="0"/>
                <a:cs typeface="Times New Roman" panose="02020603050405020304" pitchFamily="18" charset="0"/>
              </a:rPr>
              <a:t>”</a:t>
            </a:r>
            <a:r>
              <a:rPr lang="en-IN" sz="3733" b="1" dirty="0" err="1">
                <a:latin typeface="Kruti Dev 010" pitchFamily="2" charset="0"/>
                <a:cs typeface="Times New Roman" panose="02020603050405020304" pitchFamily="18" charset="0"/>
              </a:rPr>
              <a:t>kwU</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oa</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vuar</a:t>
            </a:r>
            <a:r>
              <a:rPr lang="en-IN" sz="3733" b="1" dirty="0">
                <a:latin typeface="Kruti Dev 010" pitchFamily="2" charset="0"/>
                <a:cs typeface="Times New Roman" panose="02020603050405020304" pitchFamily="18" charset="0"/>
              </a:rPr>
              <a:t> ds </a:t>
            </a:r>
            <a:r>
              <a:rPr lang="en-IN" sz="3733" b="1" dirty="0" err="1">
                <a:latin typeface="Kruti Dev 010" pitchFamily="2" charset="0"/>
                <a:cs typeface="Times New Roman" panose="02020603050405020304" pitchFamily="18" charset="0"/>
              </a:rPr>
              <a:t>chp</a:t>
            </a:r>
            <a:endParaRPr lang="en-IN" sz="3733" b="1" dirty="0">
              <a:latin typeface="Times New Roman" panose="02020603050405020304" pitchFamily="18"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(d) None of these / </a:t>
            </a:r>
            <a:r>
              <a:rPr lang="en-IN" sz="3733" b="1" dirty="0" err="1">
                <a:latin typeface="Kruti Dev 010" pitchFamily="2" charset="0"/>
                <a:cs typeface="Times New Roman" panose="02020603050405020304" pitchFamily="18" charset="0"/>
              </a:rPr>
              <a:t>buesa</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ls</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dksbZ</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ughs</a:t>
            </a:r>
            <a:endParaRPr lang="en-IN" sz="3733"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3409104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236593" y="6302326"/>
            <a:ext cx="1842868" cy="351692"/>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Bookman Old Style" panose="02050604050505020204" pitchFamily="18" charset="0"/>
              </a:rPr>
              <a:t>Sonu</a:t>
            </a:r>
            <a:r>
              <a:rPr lang="en-US" sz="2800" b="1" dirty="0">
                <a:latin typeface="Bookman Old Style" panose="02050604050505020204" pitchFamily="18" charset="0"/>
              </a:rPr>
              <a:t> Sir</a:t>
            </a:r>
          </a:p>
        </p:txBody>
      </p:sp>
      <p:sp>
        <p:nvSpPr>
          <p:cNvPr id="5" name="Rectangle 4"/>
          <p:cNvSpPr/>
          <p:nvPr/>
        </p:nvSpPr>
        <p:spPr>
          <a:xfrm>
            <a:off x="112543" y="6119446"/>
            <a:ext cx="1589649" cy="463062"/>
          </a:xfrm>
          <a:prstGeom prst="rect">
            <a:avLst/>
          </a:prstGeom>
          <a:solidFill>
            <a:srgbClr val="00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Bookman Old Style" panose="02050604050505020204" pitchFamily="18" charset="0"/>
              </a:rPr>
              <a:t>Physics</a:t>
            </a:r>
          </a:p>
        </p:txBody>
      </p:sp>
      <p:sp>
        <p:nvSpPr>
          <p:cNvPr id="9" name="TextBox 8">
            <a:extLst>
              <a:ext uri="{FF2B5EF4-FFF2-40B4-BE49-F238E27FC236}">
                <a16:creationId xmlns:a16="http://schemas.microsoft.com/office/drawing/2014/main" id="{CCE032AC-11D0-58CA-6CE1-8D0005B680E7}"/>
              </a:ext>
            </a:extLst>
          </p:cNvPr>
          <p:cNvSpPr txBox="1"/>
          <p:nvPr/>
        </p:nvSpPr>
        <p:spPr>
          <a:xfrm>
            <a:off x="5558747" y="683728"/>
            <a:ext cx="6175946" cy="2492990"/>
          </a:xfrm>
          <a:prstGeom prst="rect">
            <a:avLst/>
          </a:prstGeom>
          <a:noFill/>
        </p:spPr>
        <p:txBody>
          <a:bodyPr wrap="square">
            <a:spAutoFit/>
          </a:bodyPr>
          <a:lstStyle/>
          <a:p>
            <a:pPr algn="l" fontAlgn="base"/>
            <a:r>
              <a:rPr lang="en-US" sz="2600" b="1" i="0" dirty="0">
                <a:effectLst/>
                <a:latin typeface="Bookman Old Style" panose="02050604050505020204" pitchFamily="18" charset="0"/>
              </a:rPr>
              <a:t>Parsec is unit of </a:t>
            </a:r>
          </a:p>
          <a:p>
            <a:pPr marL="514350" indent="-514350" algn="l" fontAlgn="base">
              <a:buFont typeface="+mj-lt"/>
              <a:buAutoNum type="alphaLcPeriod"/>
            </a:pPr>
            <a:r>
              <a:rPr lang="en-US" sz="2600" b="1" i="0" dirty="0">
                <a:effectLst/>
                <a:latin typeface="Bookman Old Style" panose="02050604050505020204" pitchFamily="18" charset="0"/>
              </a:rPr>
              <a:t>Distance </a:t>
            </a:r>
          </a:p>
          <a:p>
            <a:pPr marL="514350" indent="-514350" algn="l" fontAlgn="base">
              <a:buFont typeface="+mj-lt"/>
              <a:buAutoNum type="alphaLcPeriod"/>
            </a:pPr>
            <a:r>
              <a:rPr lang="en-US" sz="2600" b="1" i="0" dirty="0">
                <a:effectLst/>
                <a:latin typeface="Bookman Old Style" panose="02050604050505020204" pitchFamily="18" charset="0"/>
              </a:rPr>
              <a:t>Velocity</a:t>
            </a:r>
          </a:p>
          <a:p>
            <a:pPr marL="514350" indent="-514350" algn="l" fontAlgn="base">
              <a:buFont typeface="+mj-lt"/>
              <a:buAutoNum type="alphaLcPeriod"/>
            </a:pPr>
            <a:r>
              <a:rPr lang="en-US" sz="2600" b="1" i="0" dirty="0">
                <a:effectLst/>
                <a:latin typeface="Bookman Old Style" panose="02050604050505020204" pitchFamily="18" charset="0"/>
              </a:rPr>
              <a:t>Time </a:t>
            </a:r>
          </a:p>
          <a:p>
            <a:pPr marL="514350" indent="-514350" algn="l" fontAlgn="base">
              <a:buFont typeface="+mj-lt"/>
              <a:buAutoNum type="alphaLcPeriod"/>
            </a:pPr>
            <a:r>
              <a:rPr lang="en-US" sz="2600" b="1" i="0" dirty="0">
                <a:effectLst/>
                <a:latin typeface="Bookman Old Style" panose="02050604050505020204" pitchFamily="18" charset="0"/>
              </a:rPr>
              <a:t>Pressure</a:t>
            </a:r>
          </a:p>
          <a:p>
            <a:pPr marL="514350" indent="-514350" algn="l" fontAlgn="base">
              <a:buFont typeface="+mj-lt"/>
              <a:buAutoNum type="alphaLcPeriod"/>
            </a:pPr>
            <a:endParaRPr lang="en-US" sz="2600" b="1" i="0" dirty="0">
              <a:effectLst/>
              <a:latin typeface="Bookman Old Style" panose="02050604050505020204" pitchFamily="18" charset="0"/>
            </a:endParaRPr>
          </a:p>
        </p:txBody>
      </p:sp>
      <p:sp>
        <p:nvSpPr>
          <p:cNvPr id="2" name="Rectangle 1">
            <a:extLst>
              <a:ext uri="{FF2B5EF4-FFF2-40B4-BE49-F238E27FC236}">
                <a16:creationId xmlns:a16="http://schemas.microsoft.com/office/drawing/2014/main" id="{F673F350-2F0C-A8BE-16F0-706FE7326E1C}"/>
              </a:ext>
            </a:extLst>
          </p:cNvPr>
          <p:cNvSpPr>
            <a:spLocks noChangeArrowheads="1"/>
          </p:cNvSpPr>
          <p:nvPr/>
        </p:nvSpPr>
        <p:spPr bwMode="auto">
          <a:xfrm>
            <a:off x="5558747" y="3045032"/>
            <a:ext cx="3661259" cy="1965293"/>
          </a:xfrm>
          <a:prstGeom prst="rect">
            <a:avLst/>
          </a:prstGeom>
          <a:noFill/>
          <a:ln>
            <a:noFill/>
          </a:ln>
          <a:effec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i-IN" altLang="en-US" sz="2600" b="1" i="0" u="none" strike="noStrike" cap="none" normalizeH="0" baseline="0" dirty="0">
                <a:ln>
                  <a:noFill/>
                </a:ln>
                <a:solidFill>
                  <a:srgbClr val="FFFF00"/>
                </a:solidFill>
                <a:effectLst/>
                <a:latin typeface="Bookman Old Style" panose="02050604050505020204" pitchFamily="18" charset="0"/>
                <a:cs typeface="Mangal" panose="02040503050203030202" pitchFamily="18" charset="0"/>
              </a:rPr>
              <a:t>पारसेक किसकी इकाई है? </a:t>
            </a:r>
            <a:endParaRPr kumimoji="0" lang="en-US" altLang="en-US" sz="2600" b="1" i="0" u="none" strike="noStrike" cap="none" normalizeH="0" baseline="0" dirty="0">
              <a:ln>
                <a:noFill/>
              </a:ln>
              <a:solidFill>
                <a:srgbClr val="FFFF00"/>
              </a:solidFill>
              <a:effectLst/>
              <a:latin typeface="Bookman Old Style" panose="02050604050505020204" pitchFamily="18" charset="0"/>
              <a:cs typeface="Mangal" panose="02040503050203030202" pitchFamily="18"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lphaLcPeriod"/>
              <a:tabLst/>
            </a:pPr>
            <a:r>
              <a:rPr kumimoji="0" lang="hi-IN" altLang="en-US" sz="2600" b="1" i="0" u="none" strike="noStrike" cap="none" normalizeH="0" baseline="0" dirty="0">
                <a:ln>
                  <a:noFill/>
                </a:ln>
                <a:solidFill>
                  <a:srgbClr val="FFFF00"/>
                </a:solidFill>
                <a:effectLst/>
                <a:latin typeface="Bookman Old Style" panose="02050604050505020204" pitchFamily="18" charset="0"/>
                <a:cs typeface="Mangal" panose="02040503050203030202" pitchFamily="18" charset="0"/>
              </a:rPr>
              <a:t>दूरी </a:t>
            </a:r>
            <a:endParaRPr kumimoji="0" lang="en-US" altLang="en-US" sz="2600" b="1" i="0" u="none" strike="noStrike" cap="none" normalizeH="0" baseline="0" dirty="0">
              <a:ln>
                <a:noFill/>
              </a:ln>
              <a:solidFill>
                <a:srgbClr val="FFFF00"/>
              </a:solidFill>
              <a:effectLst/>
              <a:latin typeface="Bookman Old Style" panose="02050604050505020204" pitchFamily="18" charset="0"/>
              <a:cs typeface="Mangal" panose="02040503050203030202" pitchFamily="18"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lphaLcPeriod"/>
              <a:tabLst/>
            </a:pPr>
            <a:r>
              <a:rPr kumimoji="0" lang="hi-IN" altLang="en-US" sz="2600" b="1" i="0" u="none" strike="noStrike" cap="none" normalizeH="0" baseline="0" dirty="0">
                <a:ln>
                  <a:noFill/>
                </a:ln>
                <a:solidFill>
                  <a:srgbClr val="FFFF00"/>
                </a:solidFill>
                <a:effectLst/>
                <a:latin typeface="Bookman Old Style" panose="02050604050505020204" pitchFamily="18" charset="0"/>
                <a:cs typeface="Mangal" panose="02040503050203030202" pitchFamily="18" charset="0"/>
              </a:rPr>
              <a:t>वेग </a:t>
            </a:r>
            <a:endParaRPr kumimoji="0" lang="en-US" altLang="en-US" sz="2600" b="1" i="0" u="none" strike="noStrike" cap="none" normalizeH="0" baseline="0" dirty="0">
              <a:ln>
                <a:noFill/>
              </a:ln>
              <a:solidFill>
                <a:srgbClr val="FFFF00"/>
              </a:solidFill>
              <a:effectLst/>
              <a:latin typeface="Bookman Old Style" panose="02050604050505020204" pitchFamily="18" charset="0"/>
              <a:cs typeface="Mangal" panose="02040503050203030202" pitchFamily="18"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lphaLcPeriod"/>
              <a:tabLst/>
            </a:pPr>
            <a:r>
              <a:rPr kumimoji="0" lang="hi-IN" altLang="en-US" sz="2600" b="1" i="0" u="none" strike="noStrike" cap="none" normalizeH="0" baseline="0" dirty="0">
                <a:ln>
                  <a:noFill/>
                </a:ln>
                <a:solidFill>
                  <a:srgbClr val="FFFF00"/>
                </a:solidFill>
                <a:effectLst/>
                <a:latin typeface="Bookman Old Style" panose="02050604050505020204" pitchFamily="18" charset="0"/>
                <a:cs typeface="Mangal" panose="02040503050203030202" pitchFamily="18" charset="0"/>
              </a:rPr>
              <a:t>समय </a:t>
            </a:r>
            <a:endParaRPr kumimoji="0" lang="en-US" altLang="en-US" sz="2600" b="1" i="0" u="none" strike="noStrike" cap="none" normalizeH="0" baseline="0" dirty="0">
              <a:ln>
                <a:noFill/>
              </a:ln>
              <a:solidFill>
                <a:srgbClr val="FFFF00"/>
              </a:solidFill>
              <a:effectLst/>
              <a:latin typeface="Bookman Old Style" panose="02050604050505020204" pitchFamily="18" charset="0"/>
              <a:cs typeface="Mangal" panose="02040503050203030202" pitchFamily="18"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lphaLcPeriod"/>
              <a:tabLst/>
            </a:pPr>
            <a:r>
              <a:rPr kumimoji="0" lang="hi-IN" altLang="en-US" sz="2600" b="1" i="0" u="none" strike="noStrike" cap="none" normalizeH="0" baseline="0" dirty="0">
                <a:ln>
                  <a:noFill/>
                </a:ln>
                <a:solidFill>
                  <a:srgbClr val="FFFF00"/>
                </a:solidFill>
                <a:effectLst/>
                <a:latin typeface="Bookman Old Style" panose="02050604050505020204" pitchFamily="18" charset="0"/>
                <a:cs typeface="Mangal" panose="02040503050203030202" pitchFamily="18" charset="0"/>
              </a:rPr>
              <a:t>दबाव </a:t>
            </a:r>
            <a:endParaRPr kumimoji="0" lang="en-US" altLang="en-US" sz="2600" b="1" i="0" u="none" strike="noStrike" cap="none" normalizeH="0" baseline="0" dirty="0">
              <a:ln>
                <a:noFill/>
              </a:ln>
              <a:solidFill>
                <a:srgbClr val="FFFF00"/>
              </a:solidFill>
              <a:effectLst/>
              <a:latin typeface="Bookman Old Style" panose="02050604050505020204" pitchFamily="18" charset="0"/>
            </a:endParaRPr>
          </a:p>
        </p:txBody>
      </p:sp>
    </p:spTree>
    <p:extLst>
      <p:ext uri="{BB962C8B-B14F-4D97-AF65-F5344CB8AC3E}">
        <p14:creationId xmlns:p14="http://schemas.microsoft.com/office/powerpoint/2010/main" val="38735592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750526" y="1085025"/>
            <a:ext cx="11150596" cy="4687950"/>
          </a:xfrm>
          <a:prstGeom prst="rect">
            <a:avLst/>
          </a:prstGeom>
          <a:noFill/>
        </p:spPr>
        <p:txBody>
          <a:bodyPr wrap="square" rtlCol="0">
            <a:spAutoFit/>
          </a:bodyPr>
          <a:lstStyle/>
          <a:p>
            <a:r>
              <a:rPr lang="en-IN" sz="3733" b="1" dirty="0">
                <a:solidFill>
                  <a:srgbClr val="FFFF00"/>
                </a:solidFill>
                <a:latin typeface="Kruti Dev 010" pitchFamily="2" charset="0"/>
                <a:cs typeface="Times New Roman" panose="02020603050405020304" pitchFamily="18" charset="0"/>
              </a:rPr>
              <a:t>;</a:t>
            </a:r>
            <a:r>
              <a:rPr lang="en-IN" sz="3733" b="1" dirty="0" err="1">
                <a:solidFill>
                  <a:srgbClr val="FFFF00"/>
                </a:solidFill>
                <a:latin typeface="Kruti Dev 010" pitchFamily="2" charset="0"/>
                <a:cs typeface="Times New Roman" panose="02020603050405020304" pitchFamily="18" charset="0"/>
              </a:rPr>
              <a:t>fn</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fdlh</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oLrq</a:t>
            </a:r>
            <a:r>
              <a:rPr lang="en-IN" sz="3733" b="1" dirty="0">
                <a:solidFill>
                  <a:srgbClr val="FFFF00"/>
                </a:solidFill>
                <a:latin typeface="Kruti Dev 010" pitchFamily="2" charset="0"/>
                <a:cs typeface="Times New Roman" panose="02020603050405020304" pitchFamily="18" charset="0"/>
              </a:rPr>
              <a:t> dk </a:t>
            </a:r>
            <a:r>
              <a:rPr lang="en-IN" sz="3733" b="1" dirty="0" err="1">
                <a:solidFill>
                  <a:srgbClr val="FFFF00"/>
                </a:solidFill>
                <a:latin typeface="Kruti Dev 010" pitchFamily="2" charset="0"/>
                <a:cs typeface="Times New Roman" panose="02020603050405020304" pitchFamily="18" charset="0"/>
              </a:rPr>
              <a:t>osx</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pkj</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xquk</a:t>
            </a:r>
            <a:r>
              <a:rPr lang="en-IN" sz="3733" b="1" dirty="0">
                <a:solidFill>
                  <a:srgbClr val="FFFF00"/>
                </a:solidFill>
                <a:latin typeface="Kruti Dev 010" pitchFamily="2" charset="0"/>
                <a:cs typeface="Times New Roman" panose="02020603050405020304" pitchFamily="18" charset="0"/>
              </a:rPr>
              <a:t> c&lt;+k </a:t>
            </a:r>
            <a:r>
              <a:rPr lang="en-IN" sz="3733" b="1" dirty="0" err="1">
                <a:solidFill>
                  <a:srgbClr val="FFFF00"/>
                </a:solidFill>
                <a:latin typeface="Kruti Dev 010" pitchFamily="2" charset="0"/>
                <a:cs typeface="Times New Roman" panose="02020603050405020304" pitchFamily="18" charset="0"/>
              </a:rPr>
              <a:t>fn;k</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tk</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rks</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bldh</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xfrt</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ÅtkZ</a:t>
            </a:r>
            <a:r>
              <a:rPr lang="en-IN" sz="3733" b="1" dirty="0">
                <a:solidFill>
                  <a:srgbClr val="FFFF00"/>
                </a:solidFill>
                <a:latin typeface="Kruti Dev 010" pitchFamily="2" charset="0"/>
                <a:cs typeface="Times New Roman" panose="02020603050405020304" pitchFamily="18" charset="0"/>
              </a:rPr>
              <a:t> ------------- </a:t>
            </a:r>
            <a:r>
              <a:rPr lang="en-IN" sz="3733" b="1" dirty="0" err="1">
                <a:solidFill>
                  <a:srgbClr val="FFFF00"/>
                </a:solidFill>
                <a:latin typeface="Kruti Dev 010" pitchFamily="2" charset="0"/>
                <a:cs typeface="Times New Roman" panose="02020603050405020304" pitchFamily="18" charset="0"/>
              </a:rPr>
              <a:t>gks</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tk,xhA</a:t>
            </a:r>
            <a:endParaRPr lang="en-IN" sz="3733" b="1" dirty="0">
              <a:solidFill>
                <a:srgbClr val="FFFF00"/>
              </a:solidFill>
              <a:latin typeface="Times New Roman" panose="02020603050405020304" pitchFamily="18" charset="0"/>
              <a:cs typeface="Times New Roman" panose="02020603050405020304" pitchFamily="18" charset="0"/>
            </a:endParaRPr>
          </a:p>
          <a:p>
            <a:r>
              <a:rPr lang="en-IN" sz="3733" b="1" dirty="0">
                <a:solidFill>
                  <a:srgbClr val="FFFF00"/>
                </a:solidFill>
                <a:latin typeface="Times New Roman" panose="02020603050405020304" pitchFamily="18" charset="0"/>
                <a:cs typeface="Times New Roman" panose="02020603050405020304" pitchFamily="18" charset="0"/>
              </a:rPr>
              <a:t>If the velocity of an object is increased three times, its kinetic energy will become</a:t>
            </a:r>
          </a:p>
          <a:p>
            <a:r>
              <a:rPr lang="en-IN" sz="3733" b="1" dirty="0">
                <a:latin typeface="Times New Roman" panose="02020603050405020304" pitchFamily="18" charset="0"/>
                <a:cs typeface="Times New Roman" panose="02020603050405020304" pitchFamily="18" charset="0"/>
              </a:rPr>
              <a:t>(a) 3 times /</a:t>
            </a:r>
            <a:r>
              <a:rPr lang="en-IN" sz="3733" b="1" dirty="0">
                <a:latin typeface="Kruti Dev 010" pitchFamily="2" charset="0"/>
                <a:cs typeface="Times New Roman" panose="02020603050405020304" pitchFamily="18" charset="0"/>
              </a:rPr>
              <a:t>3 </a:t>
            </a:r>
            <a:r>
              <a:rPr lang="en-IN" sz="3733" b="1" dirty="0" err="1">
                <a:latin typeface="Kruti Dev 010" pitchFamily="2" charset="0"/>
                <a:cs typeface="Times New Roman" panose="02020603050405020304" pitchFamily="18" charset="0"/>
              </a:rPr>
              <a:t>xquk</a:t>
            </a:r>
            <a:r>
              <a:rPr lang="en-IN" sz="3733" b="1" dirty="0">
                <a:latin typeface="Kruti Dev 010" pitchFamily="2" charset="0"/>
                <a:cs typeface="Times New Roman" panose="02020603050405020304" pitchFamily="18" charset="0"/>
              </a:rPr>
              <a:t> </a:t>
            </a:r>
          </a:p>
          <a:p>
            <a:r>
              <a:rPr lang="en-IN" sz="3733" b="1" dirty="0">
                <a:latin typeface="Times New Roman" panose="02020603050405020304" pitchFamily="18" charset="0"/>
                <a:cs typeface="Times New Roman" panose="02020603050405020304" pitchFamily="18" charset="0"/>
              </a:rPr>
              <a:t>(b) 16 times /</a:t>
            </a:r>
            <a:r>
              <a:rPr lang="en-IN" sz="3733" b="1" dirty="0">
                <a:latin typeface="Kruti Dev 010 " pitchFamily="2" charset="0"/>
                <a:cs typeface="Times New Roman" panose="02020603050405020304" pitchFamily="18" charset="0"/>
              </a:rPr>
              <a:t>1</a:t>
            </a:r>
            <a:r>
              <a:rPr lang="en-IN" sz="3733" b="1" dirty="0">
                <a:latin typeface="Kruti Dev 010" pitchFamily="2" charset="0"/>
                <a:cs typeface="Times New Roman" panose="02020603050405020304" pitchFamily="18" charset="0"/>
              </a:rPr>
              <a:t>6 </a:t>
            </a:r>
            <a:r>
              <a:rPr lang="en-IN" sz="3733" b="1" dirty="0" err="1">
                <a:latin typeface="Kruti Dev 010" pitchFamily="2" charset="0"/>
                <a:cs typeface="Times New Roman" panose="02020603050405020304" pitchFamily="18" charset="0"/>
              </a:rPr>
              <a:t>xquk</a:t>
            </a:r>
            <a:r>
              <a:rPr lang="en-IN" sz="3733" b="1" dirty="0">
                <a:latin typeface="Kruti Dev 010" pitchFamily="2" charset="0"/>
                <a:cs typeface="Times New Roman" panose="02020603050405020304" pitchFamily="18" charset="0"/>
              </a:rPr>
              <a:t> </a:t>
            </a:r>
          </a:p>
          <a:p>
            <a:r>
              <a:rPr lang="en-IN" sz="3733" b="1" dirty="0">
                <a:latin typeface="Times New Roman" panose="02020603050405020304" pitchFamily="18" charset="0"/>
                <a:cs typeface="Times New Roman" panose="02020603050405020304" pitchFamily="18" charset="0"/>
              </a:rPr>
              <a:t>(c) 9 times /</a:t>
            </a:r>
            <a:r>
              <a:rPr lang="en-IN" sz="3733" b="1" dirty="0">
                <a:latin typeface="Kruti Dev 010" pitchFamily="2" charset="0"/>
                <a:cs typeface="Times New Roman" panose="02020603050405020304" pitchFamily="18" charset="0"/>
              </a:rPr>
              <a:t>9 </a:t>
            </a:r>
            <a:r>
              <a:rPr lang="en-IN" sz="3733" b="1" dirty="0" err="1">
                <a:latin typeface="Kruti Dev 010" pitchFamily="2" charset="0"/>
                <a:cs typeface="Times New Roman" panose="02020603050405020304" pitchFamily="18" charset="0"/>
              </a:rPr>
              <a:t>xquk</a:t>
            </a:r>
            <a:endParaRPr lang="en-IN" sz="3733" b="1" dirty="0">
              <a:latin typeface="Kruti Dev 010" pitchFamily="2"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(d) 27 times /</a:t>
            </a:r>
            <a:r>
              <a:rPr lang="en-IN" sz="3733" b="1" dirty="0">
                <a:latin typeface="Kruti Dev 010" pitchFamily="2" charset="0"/>
                <a:cs typeface="Times New Roman" panose="02020603050405020304" pitchFamily="18" charset="0"/>
              </a:rPr>
              <a:t>27 </a:t>
            </a:r>
            <a:r>
              <a:rPr lang="en-IN" sz="3733" b="1" dirty="0" err="1">
                <a:latin typeface="Kruti Dev 010" pitchFamily="2" charset="0"/>
                <a:cs typeface="Times New Roman" panose="02020603050405020304" pitchFamily="18" charset="0"/>
              </a:rPr>
              <a:t>xquk</a:t>
            </a:r>
            <a:r>
              <a:rPr lang="en-IN" sz="3733" b="1" dirty="0">
                <a:latin typeface="Kruti Dev 010" pitchFamily="2" charset="0"/>
                <a:cs typeface="Times New Roman" panose="02020603050405020304" pitchFamily="18" charset="0"/>
              </a:rPr>
              <a:t> </a:t>
            </a:r>
          </a:p>
        </p:txBody>
      </p:sp>
    </p:spTree>
    <p:extLst>
      <p:ext uri="{BB962C8B-B14F-4D97-AF65-F5344CB8AC3E}">
        <p14:creationId xmlns:p14="http://schemas.microsoft.com/office/powerpoint/2010/main" val="38463438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348255" y="1231250"/>
                <a:ext cx="11552867" cy="3654975"/>
              </a:xfrm>
              <a:prstGeom prst="rect">
                <a:avLst/>
              </a:prstGeom>
              <a:noFill/>
            </p:spPr>
            <p:txBody>
              <a:bodyPr wrap="square" rtlCol="0">
                <a:spAutoFit/>
              </a:bodyPr>
              <a:lstStyle/>
              <a:p>
                <a:r>
                  <a:rPr lang="en-US" sz="3733" b="1" dirty="0" err="1">
                    <a:solidFill>
                      <a:srgbClr val="FFFF00"/>
                    </a:solidFill>
                    <a:latin typeface="Kruti Dev 010" pitchFamily="2" charset="0"/>
                    <a:cs typeface="Times New Roman" panose="02020603050405020304" pitchFamily="18" charset="0"/>
                  </a:rPr>
                  <a:t>fdlh</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LFkku</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ij</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xq:Roh</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Roj.k</a:t>
                </a:r>
                <a:r>
                  <a:rPr lang="en-US" sz="3733" b="1" dirty="0">
                    <a:solidFill>
                      <a:srgbClr val="FFFF00"/>
                    </a:solidFill>
                    <a:latin typeface="Kruti Dev 010" pitchFamily="2" charset="0"/>
                    <a:cs typeface="Times New Roman" panose="02020603050405020304" pitchFamily="18" charset="0"/>
                  </a:rPr>
                  <a:t> </a:t>
                </a:r>
                <a14:m>
                  <m:oMath xmlns:m="http://schemas.openxmlformats.org/officeDocument/2006/math">
                    <m:sSup>
                      <m:sSupPr>
                        <m:ctrlPr>
                          <a:rPr lang="en-US" sz="3733" b="1" i="1">
                            <a:solidFill>
                              <a:srgbClr val="FFFF00"/>
                            </a:solidFill>
                            <a:latin typeface="Cambria Math" panose="02040503050406030204" pitchFamily="18" charset="0"/>
                            <a:cs typeface="Times New Roman" panose="02020603050405020304" pitchFamily="18" charset="0"/>
                          </a:rPr>
                        </m:ctrlPr>
                      </m:sSupPr>
                      <m:e>
                        <m:r>
                          <a:rPr lang="en-US" sz="3733" b="1" i="1">
                            <a:solidFill>
                              <a:srgbClr val="FFFF00"/>
                            </a:solidFill>
                            <a:latin typeface="Cambria Math"/>
                            <a:cs typeface="Times New Roman" panose="02020603050405020304" pitchFamily="18" charset="0"/>
                          </a:rPr>
                          <m:t>𝝅</m:t>
                        </m:r>
                      </m:e>
                      <m:sup>
                        <m:r>
                          <a:rPr lang="en-US" sz="3733" b="1" i="1">
                            <a:solidFill>
                              <a:srgbClr val="FFFF00"/>
                            </a:solidFill>
                            <a:latin typeface="Cambria Math"/>
                            <a:cs typeface="Times New Roman" panose="02020603050405020304" pitchFamily="18" charset="0"/>
                          </a:rPr>
                          <m:t>𝟐</m:t>
                        </m:r>
                      </m:sup>
                    </m:sSup>
                    <m:r>
                      <a:rPr lang="en-US" sz="3733" b="1" i="1">
                        <a:solidFill>
                          <a:srgbClr val="FFFF00"/>
                        </a:solidFill>
                        <a:latin typeface="Cambria Math"/>
                        <a:cs typeface="Times New Roman" panose="02020603050405020304" pitchFamily="18" charset="0"/>
                      </a:rPr>
                      <m:t>𝒎</m:t>
                    </m:r>
                    <m:r>
                      <a:rPr lang="en-US" sz="3733" b="1" i="1">
                        <a:solidFill>
                          <a:srgbClr val="FFFF00"/>
                        </a:solidFill>
                        <a:latin typeface="Cambria Math"/>
                        <a:cs typeface="Times New Roman" panose="02020603050405020304" pitchFamily="18" charset="0"/>
                      </a:rPr>
                      <m:t>/</m:t>
                    </m:r>
                    <m:r>
                      <a:rPr lang="en-US" sz="3733" b="1" i="1">
                        <a:solidFill>
                          <a:srgbClr val="FFFF00"/>
                        </a:solidFill>
                        <a:latin typeface="Cambria Math"/>
                        <a:cs typeface="Times New Roman" panose="02020603050405020304" pitchFamily="18" charset="0"/>
                      </a:rPr>
                      <m:t>𝒔𝒆</m:t>
                    </m:r>
                    <m:sSup>
                      <m:sSupPr>
                        <m:ctrlPr>
                          <a:rPr lang="en-US" sz="3733" b="1" i="1">
                            <a:solidFill>
                              <a:srgbClr val="FFFF00"/>
                            </a:solidFill>
                            <a:latin typeface="Cambria Math" panose="02040503050406030204" pitchFamily="18" charset="0"/>
                            <a:cs typeface="Times New Roman" panose="02020603050405020304" pitchFamily="18" charset="0"/>
                          </a:rPr>
                        </m:ctrlPr>
                      </m:sSupPr>
                      <m:e>
                        <m:r>
                          <a:rPr lang="en-US" sz="3733" b="1" i="1">
                            <a:solidFill>
                              <a:srgbClr val="FFFF00"/>
                            </a:solidFill>
                            <a:latin typeface="Cambria Math"/>
                            <a:cs typeface="Times New Roman" panose="02020603050405020304" pitchFamily="18" charset="0"/>
                          </a:rPr>
                          <m:t>𝒄</m:t>
                        </m:r>
                      </m:e>
                      <m:sup>
                        <m:r>
                          <a:rPr lang="en-US" sz="3733" b="1" i="1">
                            <a:solidFill>
                              <a:srgbClr val="FFFF00"/>
                            </a:solidFill>
                            <a:latin typeface="Cambria Math"/>
                            <a:cs typeface="Times New Roman" panose="02020603050405020304" pitchFamily="18" charset="0"/>
                          </a:rPr>
                          <m:t>𝟐</m:t>
                        </m:r>
                      </m:sup>
                    </m:sSup>
                    <m:r>
                      <a:rPr lang="en-US" sz="3733" b="1" i="1">
                        <a:solidFill>
                          <a:srgbClr val="FFFF00"/>
                        </a:solidFill>
                        <a:latin typeface="Cambria Math"/>
                        <a:cs typeface="Times New Roman" panose="02020603050405020304" pitchFamily="18" charset="0"/>
                      </a:rPr>
                      <m:t> </m:t>
                    </m:r>
                  </m:oMath>
                </a14:m>
                <a:r>
                  <a:rPr lang="en-US" sz="3733" b="1" dirty="0" err="1">
                    <a:solidFill>
                      <a:srgbClr val="FFFF00"/>
                    </a:solidFill>
                    <a:latin typeface="Kruti Dev 010" pitchFamily="2" charset="0"/>
                    <a:cs typeface="Times New Roman" panose="02020603050405020304" pitchFamily="18" charset="0"/>
                  </a:rPr>
                  <a:t>gks</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rks</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rc</a:t>
                </a:r>
                <a:r>
                  <a:rPr lang="en-US" sz="3733" b="1" dirty="0">
                    <a:solidFill>
                      <a:srgbClr val="FFFF00"/>
                    </a:solidFill>
                    <a:latin typeface="Kruti Dev 010" pitchFamily="2" charset="0"/>
                    <a:cs typeface="Times New Roman" panose="02020603050405020304" pitchFamily="18" charset="0"/>
                  </a:rPr>
                  <a:t> 1 eh- </a:t>
                </a:r>
                <a:r>
                  <a:rPr lang="en-US" sz="3733" b="1" dirty="0" err="1">
                    <a:solidFill>
                      <a:srgbClr val="FFFF00"/>
                    </a:solidFill>
                    <a:latin typeface="Kruti Dev 010" pitchFamily="2" charset="0"/>
                    <a:cs typeface="Times New Roman" panose="02020603050405020304" pitchFamily="18" charset="0"/>
                  </a:rPr>
                  <a:t>yEckbZ</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okys</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ljy</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yksyd</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dk</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vkoRkZdky</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gksxk</a:t>
                </a:r>
                <a:endParaRPr lang="en-IN" sz="3733" b="1" dirty="0">
                  <a:solidFill>
                    <a:srgbClr val="FFFF00"/>
                  </a:solidFill>
                  <a:latin typeface="Times New Roman" panose="02020603050405020304" pitchFamily="18" charset="0"/>
                  <a:cs typeface="Times New Roman" panose="02020603050405020304" pitchFamily="18" charset="0"/>
                </a:endParaRPr>
              </a:p>
              <a:p>
                <a:r>
                  <a:rPr lang="en-US" sz="3200" b="1" dirty="0">
                    <a:solidFill>
                      <a:srgbClr val="FFFF00"/>
                    </a:solidFill>
                    <a:latin typeface="Times New Roman" panose="02020603050405020304" pitchFamily="18" charset="0"/>
                    <a:cs typeface="Times New Roman" panose="02020603050405020304" pitchFamily="18" charset="0"/>
                  </a:rPr>
                  <a:t>The </a:t>
                </a:r>
                <a:r>
                  <a:rPr lang="en-US" sz="3200" b="1" dirty="0" err="1">
                    <a:solidFill>
                      <a:srgbClr val="FFFF00"/>
                    </a:solidFill>
                    <a:latin typeface="Times New Roman" panose="02020603050405020304" pitchFamily="18" charset="0"/>
                    <a:cs typeface="Times New Roman" panose="02020603050405020304" pitchFamily="18" charset="0"/>
                  </a:rPr>
                  <a:t>acceleraction</a:t>
                </a:r>
                <a:r>
                  <a:rPr lang="en-US" sz="3200" b="1" dirty="0">
                    <a:solidFill>
                      <a:srgbClr val="FFFF00"/>
                    </a:solidFill>
                    <a:latin typeface="Times New Roman" panose="02020603050405020304" pitchFamily="18" charset="0"/>
                    <a:cs typeface="Times New Roman" panose="02020603050405020304" pitchFamily="18" charset="0"/>
                  </a:rPr>
                  <a:t> due to gravity at a place is </a:t>
                </a:r>
                <a14:m>
                  <m:oMath xmlns:m="http://schemas.openxmlformats.org/officeDocument/2006/math">
                    <m:sSup>
                      <m:sSupPr>
                        <m:ctrlPr>
                          <a:rPr lang="en-US" sz="3200" b="1" i="1">
                            <a:solidFill>
                              <a:srgbClr val="FFFF00"/>
                            </a:solidFill>
                            <a:latin typeface="Cambria Math" panose="02040503050406030204" pitchFamily="18" charset="0"/>
                            <a:cs typeface="Times New Roman" panose="02020603050405020304" pitchFamily="18" charset="0"/>
                          </a:rPr>
                        </m:ctrlPr>
                      </m:sSupPr>
                      <m:e>
                        <m:r>
                          <a:rPr lang="en-US" sz="3200" b="1" i="1">
                            <a:solidFill>
                              <a:srgbClr val="FFFF00"/>
                            </a:solidFill>
                            <a:latin typeface="Cambria Math"/>
                            <a:cs typeface="Times New Roman" panose="02020603050405020304" pitchFamily="18" charset="0"/>
                          </a:rPr>
                          <m:t>𝝅</m:t>
                        </m:r>
                      </m:e>
                      <m:sup>
                        <m:r>
                          <a:rPr lang="en-US" sz="3200" b="1" i="1">
                            <a:solidFill>
                              <a:srgbClr val="FFFF00"/>
                            </a:solidFill>
                            <a:latin typeface="Cambria Math"/>
                            <a:cs typeface="Times New Roman" panose="02020603050405020304" pitchFamily="18" charset="0"/>
                          </a:rPr>
                          <m:t>𝟐</m:t>
                        </m:r>
                      </m:sup>
                    </m:sSup>
                    <m:r>
                      <a:rPr lang="en-US" sz="3200" b="1" i="1">
                        <a:solidFill>
                          <a:srgbClr val="FFFF00"/>
                        </a:solidFill>
                        <a:latin typeface="Cambria Math"/>
                        <a:cs typeface="Times New Roman" panose="02020603050405020304" pitchFamily="18" charset="0"/>
                      </a:rPr>
                      <m:t>𝒎</m:t>
                    </m:r>
                    <m:r>
                      <a:rPr lang="en-US" sz="3200" b="1" i="1">
                        <a:solidFill>
                          <a:srgbClr val="FFFF00"/>
                        </a:solidFill>
                        <a:latin typeface="Cambria Math"/>
                        <a:cs typeface="Times New Roman" panose="02020603050405020304" pitchFamily="18" charset="0"/>
                      </a:rPr>
                      <m:t>/</m:t>
                    </m:r>
                    <m:r>
                      <a:rPr lang="en-US" sz="3200" b="1" i="1">
                        <a:solidFill>
                          <a:srgbClr val="FFFF00"/>
                        </a:solidFill>
                        <a:latin typeface="Cambria Math"/>
                        <a:cs typeface="Times New Roman" panose="02020603050405020304" pitchFamily="18" charset="0"/>
                      </a:rPr>
                      <m:t>𝒔𝒆</m:t>
                    </m:r>
                    <m:sSup>
                      <m:sSupPr>
                        <m:ctrlPr>
                          <a:rPr lang="en-US" sz="3200" b="1" i="1">
                            <a:solidFill>
                              <a:srgbClr val="FFFF00"/>
                            </a:solidFill>
                            <a:latin typeface="Cambria Math" panose="02040503050406030204" pitchFamily="18" charset="0"/>
                            <a:cs typeface="Times New Roman" panose="02020603050405020304" pitchFamily="18" charset="0"/>
                          </a:rPr>
                        </m:ctrlPr>
                      </m:sSupPr>
                      <m:e>
                        <m:r>
                          <a:rPr lang="en-US" sz="3200" b="1" i="1">
                            <a:solidFill>
                              <a:srgbClr val="FFFF00"/>
                            </a:solidFill>
                            <a:latin typeface="Cambria Math"/>
                            <a:cs typeface="Times New Roman" panose="02020603050405020304" pitchFamily="18" charset="0"/>
                          </a:rPr>
                          <m:t>𝒄</m:t>
                        </m:r>
                      </m:e>
                      <m:sup>
                        <m:r>
                          <a:rPr lang="en-US" sz="3200" b="1" i="1">
                            <a:solidFill>
                              <a:srgbClr val="FFFF00"/>
                            </a:solidFill>
                            <a:latin typeface="Cambria Math"/>
                            <a:cs typeface="Times New Roman" panose="02020603050405020304" pitchFamily="18" charset="0"/>
                          </a:rPr>
                          <m:t>𝟐</m:t>
                        </m:r>
                      </m:sup>
                    </m:sSup>
                  </m:oMath>
                </a14:m>
                <a:r>
                  <a:rPr lang="en-US" sz="3200" b="1" dirty="0">
                    <a:solidFill>
                      <a:srgbClr val="FFFF00"/>
                    </a:solidFill>
                    <a:latin typeface="Times New Roman" panose="02020603050405020304" pitchFamily="18" charset="0"/>
                    <a:cs typeface="Times New Roman" panose="02020603050405020304" pitchFamily="18" charset="0"/>
                  </a:rPr>
                  <a:t> . Then the time period of a simple pendulum of length one </a:t>
                </a:r>
                <a:r>
                  <a:rPr lang="en-US" sz="3200" b="1" dirty="0" err="1">
                    <a:solidFill>
                      <a:srgbClr val="FFFF00"/>
                    </a:solidFill>
                    <a:latin typeface="Times New Roman" panose="02020603050405020304" pitchFamily="18" charset="0"/>
                    <a:cs typeface="Times New Roman" panose="02020603050405020304" pitchFamily="18" charset="0"/>
                  </a:rPr>
                  <a:t>metre</a:t>
                </a:r>
                <a:r>
                  <a:rPr lang="en-US" sz="3200" b="1" dirty="0">
                    <a:solidFill>
                      <a:srgbClr val="FFFF00"/>
                    </a:solidFill>
                    <a:latin typeface="Times New Roman" panose="02020603050405020304" pitchFamily="18" charset="0"/>
                    <a:cs typeface="Times New Roman" panose="02020603050405020304" pitchFamily="18" charset="0"/>
                  </a:rPr>
                  <a:t> is </a:t>
                </a:r>
              </a:p>
              <a:p>
                <a:r>
                  <a:rPr lang="en-US" sz="3733" b="1" dirty="0">
                    <a:latin typeface="Times New Roman" panose="02020603050405020304" pitchFamily="18" charset="0"/>
                    <a:cs typeface="Times New Roman" panose="02020603050405020304" pitchFamily="18" charset="0"/>
                  </a:rPr>
                  <a:t>(a)  </a:t>
                </a:r>
                <a14:m>
                  <m:oMath xmlns:m="http://schemas.openxmlformats.org/officeDocument/2006/math">
                    <m:f>
                      <m:fPr>
                        <m:ctrlPr>
                          <a:rPr lang="en-US" sz="3733" b="1" i="1">
                            <a:latin typeface="Cambria Math" panose="02040503050406030204" pitchFamily="18" charset="0"/>
                            <a:cs typeface="Times New Roman" panose="02020603050405020304" pitchFamily="18" charset="0"/>
                          </a:rPr>
                        </m:ctrlPr>
                      </m:fPr>
                      <m:num>
                        <m:r>
                          <a:rPr lang="en-US" sz="3733" b="1" i="1">
                            <a:latin typeface="Cambria Math"/>
                            <a:cs typeface="Times New Roman" panose="02020603050405020304" pitchFamily="18" charset="0"/>
                          </a:rPr>
                          <m:t>𝟐</m:t>
                        </m:r>
                      </m:num>
                      <m:den>
                        <m:r>
                          <a:rPr lang="en-US" sz="3733" b="1" i="1">
                            <a:latin typeface="Cambria Math"/>
                            <a:cs typeface="Times New Roman" panose="02020603050405020304" pitchFamily="18" charset="0"/>
                          </a:rPr>
                          <m:t>𝝅</m:t>
                        </m:r>
                      </m:den>
                    </m:f>
                    <m:r>
                      <a:rPr lang="en-US" sz="3733" b="1" i="1">
                        <a:latin typeface="Cambria Math"/>
                        <a:cs typeface="Times New Roman" panose="02020603050405020304" pitchFamily="18" charset="0"/>
                      </a:rPr>
                      <m:t>𝒔𝒆𝒄</m:t>
                    </m:r>
                  </m:oMath>
                </a14:m>
                <a:r>
                  <a:rPr lang="en-US" sz="3733" b="1" dirty="0">
                    <a:latin typeface="Times New Roman" panose="02020603050405020304" pitchFamily="18" charset="0"/>
                    <a:cs typeface="Times New Roman" panose="02020603050405020304" pitchFamily="18" charset="0"/>
                  </a:rPr>
                  <a:t>			                         (b) </a:t>
                </a:r>
                <a14:m>
                  <m:oMath xmlns:m="http://schemas.openxmlformats.org/officeDocument/2006/math">
                    <m:r>
                      <a:rPr lang="en-US" sz="3733" b="1" i="1">
                        <a:latin typeface="Cambria Math"/>
                        <a:cs typeface="Times New Roman" panose="02020603050405020304" pitchFamily="18" charset="0"/>
                      </a:rPr>
                      <m:t>𝟐</m:t>
                    </m:r>
                    <m:r>
                      <a:rPr lang="en-US" sz="3733" b="1" i="1">
                        <a:latin typeface="Cambria Math"/>
                        <a:cs typeface="Times New Roman" panose="02020603050405020304" pitchFamily="18" charset="0"/>
                      </a:rPr>
                      <m:t>𝝅</m:t>
                    </m:r>
                    <m:r>
                      <a:rPr lang="en-US" sz="3733" b="1" i="1">
                        <a:latin typeface="Cambria Math"/>
                        <a:cs typeface="Times New Roman" panose="02020603050405020304" pitchFamily="18" charset="0"/>
                      </a:rPr>
                      <m:t> </m:t>
                    </m:r>
                    <m:r>
                      <a:rPr lang="en-US" sz="3733" b="1" i="1">
                        <a:latin typeface="Cambria Math"/>
                        <a:cs typeface="Times New Roman" panose="02020603050405020304" pitchFamily="18" charset="0"/>
                      </a:rPr>
                      <m:t>𝒔𝒆𝒄</m:t>
                    </m:r>
                  </m:oMath>
                </a14:m>
                <a:endParaRPr lang="en-US" sz="3733" b="1" dirty="0">
                  <a:latin typeface="Times New Roman" panose="02020603050405020304" pitchFamily="18" charset="0"/>
                  <a:cs typeface="Times New Roman" panose="02020603050405020304" pitchFamily="18" charset="0"/>
                </a:endParaRPr>
              </a:p>
              <a:p>
                <a:r>
                  <a:rPr lang="en-US" sz="3733" b="1" dirty="0">
                    <a:latin typeface="Times New Roman" panose="02020603050405020304" pitchFamily="18" charset="0"/>
                    <a:cs typeface="Times New Roman" panose="02020603050405020304" pitchFamily="18" charset="0"/>
                  </a:rPr>
                  <a:t>(c) </a:t>
                </a:r>
                <a14:m>
                  <m:oMath xmlns:m="http://schemas.openxmlformats.org/officeDocument/2006/math">
                    <m:r>
                      <a:rPr lang="en-US" sz="3733" b="1" i="1">
                        <a:latin typeface="Cambria Math"/>
                        <a:cs typeface="Times New Roman" panose="02020603050405020304" pitchFamily="18" charset="0"/>
                      </a:rPr>
                      <m:t>𝟐</m:t>
                    </m:r>
                    <m:r>
                      <a:rPr lang="en-US" sz="3733" b="1" i="1">
                        <a:latin typeface="Cambria Math"/>
                        <a:cs typeface="Times New Roman" panose="02020603050405020304" pitchFamily="18" charset="0"/>
                      </a:rPr>
                      <m:t> </m:t>
                    </m:r>
                    <m:r>
                      <a:rPr lang="en-US" sz="3733" b="1" i="1">
                        <a:latin typeface="Cambria Math"/>
                        <a:cs typeface="Times New Roman" panose="02020603050405020304" pitchFamily="18" charset="0"/>
                      </a:rPr>
                      <m:t>𝒔𝒆𝒄</m:t>
                    </m:r>
                  </m:oMath>
                </a14:m>
                <a:r>
                  <a:rPr lang="en-US" sz="3733" b="1" dirty="0">
                    <a:latin typeface="Times New Roman" panose="02020603050405020304" pitchFamily="18" charset="0"/>
                    <a:cs typeface="Times New Roman" panose="02020603050405020304" pitchFamily="18" charset="0"/>
                  </a:rPr>
                  <a:t>			                             (d) </a:t>
                </a:r>
                <a14:m>
                  <m:oMath xmlns:m="http://schemas.openxmlformats.org/officeDocument/2006/math">
                    <m:r>
                      <a:rPr lang="en-US" sz="3733" b="1" i="1">
                        <a:latin typeface="Cambria Math"/>
                        <a:cs typeface="Times New Roman" panose="02020603050405020304" pitchFamily="18" charset="0"/>
                      </a:rPr>
                      <m:t>𝝅</m:t>
                    </m:r>
                    <m:r>
                      <a:rPr lang="en-US" sz="3733" b="1" i="1">
                        <a:latin typeface="Cambria Math"/>
                        <a:cs typeface="Times New Roman" panose="02020603050405020304" pitchFamily="18" charset="0"/>
                      </a:rPr>
                      <m:t>𝒔𝒆𝒄</m:t>
                    </m:r>
                    <m:r>
                      <a:rPr lang="en-US" sz="3733" b="1" i="1">
                        <a:latin typeface="Cambria Math"/>
                        <a:cs typeface="Times New Roman" panose="02020603050405020304" pitchFamily="18" charset="0"/>
                      </a:rPr>
                      <m:t> </m:t>
                    </m:r>
                  </m:oMath>
                </a14:m>
                <a:endParaRPr lang="en-US" sz="3733" b="1" dirty="0">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48255" y="1231250"/>
                <a:ext cx="11552867" cy="3654975"/>
              </a:xfrm>
              <a:prstGeom prst="rect">
                <a:avLst/>
              </a:prstGeom>
              <a:blipFill>
                <a:blip r:embed="rId2"/>
                <a:stretch>
                  <a:fillRect l="-1689" t="-2500" b="-5667"/>
                </a:stretch>
              </a:blipFill>
            </p:spPr>
            <p:txBody>
              <a:bodyPr/>
              <a:lstStyle/>
              <a:p>
                <a:r>
                  <a:rPr lang="en-US">
                    <a:noFill/>
                  </a:rPr>
                  <a:t> </a:t>
                </a:r>
              </a:p>
            </p:txBody>
          </p:sp>
        </mc:Fallback>
      </mc:AlternateContent>
    </p:spTree>
    <p:extLst>
      <p:ext uri="{BB962C8B-B14F-4D97-AF65-F5344CB8AC3E}">
        <p14:creationId xmlns:p14="http://schemas.microsoft.com/office/powerpoint/2010/main" val="20579330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1434078" y="1085681"/>
                <a:ext cx="10228532" cy="4044953"/>
              </a:xfrm>
              <a:prstGeom prst="rect">
                <a:avLst/>
              </a:prstGeom>
              <a:noFill/>
            </p:spPr>
            <p:txBody>
              <a:bodyPr wrap="square" rtlCol="0">
                <a:spAutoFit/>
              </a:bodyPr>
              <a:lstStyle/>
              <a:p>
                <a:r>
                  <a:rPr lang="en-US" sz="3733" b="1" dirty="0">
                    <a:solidFill>
                      <a:srgbClr val="FFFF00"/>
                    </a:solidFill>
                    <a:latin typeface="Kruti Dev 010" pitchFamily="2" charset="0"/>
                    <a:cs typeface="Times New Roman" panose="02020603050405020304" pitchFamily="18" charset="0"/>
                  </a:rPr>
                  <a:t>*;</a:t>
                </a:r>
                <a:r>
                  <a:rPr lang="en-US" sz="3733" b="1" dirty="0" err="1">
                    <a:solidFill>
                      <a:srgbClr val="FFFF00"/>
                    </a:solidFill>
                    <a:latin typeface="Kruti Dev 010" pitchFamily="2" charset="0"/>
                    <a:cs typeface="Times New Roman" panose="02020603050405020304" pitchFamily="18" charset="0"/>
                  </a:rPr>
                  <a:t>fn</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i`Foh</a:t>
                </a:r>
                <a:r>
                  <a:rPr lang="en-US" sz="3733" b="1" dirty="0">
                    <a:solidFill>
                      <a:srgbClr val="FFFF00"/>
                    </a:solidFill>
                    <a:latin typeface="Kruti Dev 010" pitchFamily="2" charset="0"/>
                    <a:cs typeface="Times New Roman" panose="02020603050405020304" pitchFamily="18" charset="0"/>
                  </a:rPr>
                  <a:t> dh f=</a:t>
                </a:r>
                <a:r>
                  <a:rPr lang="en-US" sz="3733" b="1" dirty="0" err="1">
                    <a:solidFill>
                      <a:srgbClr val="FFFF00"/>
                    </a:solidFill>
                    <a:latin typeface="Kruti Dev 010" pitchFamily="2" charset="0"/>
                    <a:cs typeface="Times New Roman" panose="02020603050405020304" pitchFamily="18" charset="0"/>
                  </a:rPr>
                  <a:t>T;k</a:t>
                </a:r>
                <a:r>
                  <a:rPr lang="en-US" sz="3733" b="1" dirty="0">
                    <a:solidFill>
                      <a:srgbClr val="FFFF00"/>
                    </a:solidFill>
                    <a:latin typeface="Times New Roman" panose="02020603050405020304" pitchFamily="18" charset="0"/>
                    <a:cs typeface="Times New Roman" panose="02020603050405020304" pitchFamily="18" charset="0"/>
                  </a:rPr>
                  <a:t> R</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gS</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rks</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og</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Å¡pkbZ</a:t>
                </a:r>
                <a:r>
                  <a:rPr lang="en-US" sz="3733" b="1" dirty="0">
                    <a:solidFill>
                      <a:srgbClr val="FFFF00"/>
                    </a:solidFill>
                    <a:latin typeface="Kruti Dev 010" pitchFamily="2" charset="0"/>
                    <a:cs typeface="Times New Roman" panose="02020603050405020304" pitchFamily="18" charset="0"/>
                  </a:rPr>
                  <a:t> </a:t>
                </a:r>
                <a:r>
                  <a:rPr lang="en-US" sz="3733" b="1" dirty="0">
                    <a:solidFill>
                      <a:srgbClr val="FFFF00"/>
                    </a:solidFill>
                    <a:latin typeface="Times New Roman" panose="02020603050405020304" pitchFamily="18" charset="0"/>
                    <a:cs typeface="Times New Roman" panose="02020603050405020304" pitchFamily="18" charset="0"/>
                  </a:rPr>
                  <a:t>‘h’ </a:t>
                </a:r>
                <a:r>
                  <a:rPr lang="en-US" sz="3733" b="1" dirty="0" err="1">
                    <a:solidFill>
                      <a:srgbClr val="FFFF00"/>
                    </a:solidFill>
                    <a:latin typeface="Kruti Dev 010" pitchFamily="2" charset="0"/>
                    <a:cs typeface="Times New Roman" panose="02020603050405020304" pitchFamily="18" charset="0"/>
                  </a:rPr>
                  <a:t>ftl</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ij</a:t>
                </a:r>
                <a:r>
                  <a:rPr lang="en-US" sz="3733" b="1" dirty="0">
                    <a:solidFill>
                      <a:srgbClr val="FFFF00"/>
                    </a:solidFill>
                    <a:latin typeface="Kruti Dev 010" pitchFamily="2" charset="0"/>
                    <a:cs typeface="Times New Roman" panose="02020603050405020304" pitchFamily="18" charset="0"/>
                  </a:rPr>
                  <a:t> </a:t>
                </a:r>
                <a:r>
                  <a:rPr lang="en-US" sz="3733" b="1" dirty="0">
                    <a:solidFill>
                      <a:srgbClr val="FFFF00"/>
                    </a:solidFill>
                    <a:latin typeface="Times New Roman" panose="02020603050405020304" pitchFamily="18" charset="0"/>
                    <a:cs typeface="Times New Roman" panose="02020603050405020304" pitchFamily="18" charset="0"/>
                  </a:rPr>
                  <a:t>‘g’ </a:t>
                </a:r>
                <a:r>
                  <a:rPr lang="en-US" sz="3733" b="1" dirty="0">
                    <a:solidFill>
                      <a:srgbClr val="FFFF00"/>
                    </a:solidFill>
                    <a:latin typeface="Kruti Dev 010" pitchFamily="2" charset="0"/>
                    <a:cs typeface="Times New Roman" panose="02020603050405020304" pitchFamily="18" charset="0"/>
                  </a:rPr>
                  <a:t>dk </a:t>
                </a:r>
                <a:r>
                  <a:rPr lang="en-US" sz="3733" b="1" dirty="0" err="1">
                    <a:solidFill>
                      <a:srgbClr val="FFFF00"/>
                    </a:solidFill>
                    <a:latin typeface="Kruti Dev 010" pitchFamily="2" charset="0"/>
                    <a:cs typeface="Times New Roman" panose="02020603050405020304" pitchFamily="18" charset="0"/>
                  </a:rPr>
                  <a:t>eku</a:t>
                </a:r>
                <a:r>
                  <a:rPr lang="en-US" sz="3733" b="1" dirty="0">
                    <a:solidFill>
                      <a:srgbClr val="FFFF00"/>
                    </a:solidFill>
                    <a:latin typeface="Kruti Dev 010" pitchFamily="2" charset="0"/>
                    <a:cs typeface="Times New Roman" panose="02020603050405020304" pitchFamily="18" charset="0"/>
                  </a:rPr>
                  <a:t> ,d </a:t>
                </a:r>
                <a:r>
                  <a:rPr lang="en-US" sz="3733" b="1" dirty="0" err="1">
                    <a:solidFill>
                      <a:srgbClr val="FFFF00"/>
                    </a:solidFill>
                    <a:latin typeface="Kruti Dev 010" pitchFamily="2" charset="0"/>
                    <a:cs typeface="Times New Roman" panose="02020603050405020304" pitchFamily="18" charset="0"/>
                  </a:rPr>
                  <a:t>pkSFkkbZ</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gks</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tkrk</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gS</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gksxh</a:t>
                </a:r>
                <a:endParaRPr lang="en-IN" sz="3733" b="1" dirty="0">
                  <a:solidFill>
                    <a:srgbClr val="FFFF00"/>
                  </a:solidFill>
                  <a:latin typeface="Times New Roman" panose="02020603050405020304" pitchFamily="18" charset="0"/>
                  <a:cs typeface="Times New Roman" panose="02020603050405020304" pitchFamily="18" charset="0"/>
                </a:endParaRPr>
              </a:p>
              <a:p>
                <a:r>
                  <a:rPr lang="en-US" sz="3733" b="1" dirty="0">
                    <a:solidFill>
                      <a:srgbClr val="FFFF00"/>
                    </a:solidFill>
                    <a:latin typeface="Times New Roman" panose="02020603050405020304" pitchFamily="18" charset="0"/>
                    <a:cs typeface="Times New Roman" panose="02020603050405020304" pitchFamily="18" charset="0"/>
                  </a:rPr>
                  <a:t>If radius of earth is R then the height ‘h’ at which value of ‘g’ becomes one-fourth is</a:t>
                </a:r>
              </a:p>
              <a:p>
                <a:r>
                  <a:rPr lang="en-IN" sz="3733" b="1" dirty="0">
                    <a:latin typeface="Times New Roman" panose="02020603050405020304" pitchFamily="18" charset="0"/>
                    <a:cs typeface="Times New Roman" panose="02020603050405020304" pitchFamily="18" charset="0"/>
                  </a:rPr>
                  <a:t>(a) </a:t>
                </a:r>
                <a14:m>
                  <m:oMath xmlns:m="http://schemas.openxmlformats.org/officeDocument/2006/math">
                    <m:f>
                      <m:fPr>
                        <m:ctrlPr>
                          <a:rPr lang="en-US" sz="3733" b="1" i="1">
                            <a:latin typeface="Cambria Math" panose="02040503050406030204" pitchFamily="18" charset="0"/>
                            <a:cs typeface="Times New Roman" panose="02020603050405020304" pitchFamily="18" charset="0"/>
                          </a:rPr>
                        </m:ctrlPr>
                      </m:fPr>
                      <m:num>
                        <m:r>
                          <a:rPr lang="en-US" sz="3733" b="1" i="1">
                            <a:latin typeface="Cambria Math"/>
                            <a:cs typeface="Times New Roman" panose="02020603050405020304" pitchFamily="18" charset="0"/>
                          </a:rPr>
                          <m:t>𝑹</m:t>
                        </m:r>
                      </m:num>
                      <m:den>
                        <m:r>
                          <a:rPr lang="en-US" sz="3733" b="1" i="1">
                            <a:latin typeface="Cambria Math"/>
                            <a:cs typeface="Times New Roman" panose="02020603050405020304" pitchFamily="18" charset="0"/>
                          </a:rPr>
                          <m:t>𝟒</m:t>
                        </m:r>
                      </m:den>
                    </m:f>
                  </m:oMath>
                </a14:m>
                <a:r>
                  <a:rPr lang="en-IN" sz="3733" b="1" dirty="0">
                    <a:latin typeface="Kruti Dev 010" pitchFamily="2" charset="0"/>
                    <a:cs typeface="Times New Roman" panose="02020603050405020304" pitchFamily="18" charset="0"/>
                  </a:rPr>
                  <a:t>			                          </a:t>
                </a:r>
                <a:r>
                  <a:rPr lang="en-IN" sz="3733" b="1" dirty="0">
                    <a:latin typeface="Times New Roman" panose="02020603050405020304" pitchFamily="18" charset="0"/>
                    <a:cs typeface="Times New Roman" panose="02020603050405020304" pitchFamily="18" charset="0"/>
                  </a:rPr>
                  <a:t>(b) </a:t>
                </a:r>
                <a14:m>
                  <m:oMath xmlns:m="http://schemas.openxmlformats.org/officeDocument/2006/math">
                    <m:f>
                      <m:fPr>
                        <m:ctrlPr>
                          <a:rPr lang="en-US" sz="3733" b="1" i="1">
                            <a:latin typeface="Cambria Math" panose="02040503050406030204" pitchFamily="18" charset="0"/>
                            <a:cs typeface="Times New Roman" panose="02020603050405020304" pitchFamily="18" charset="0"/>
                          </a:rPr>
                        </m:ctrlPr>
                      </m:fPr>
                      <m:num>
                        <m:r>
                          <a:rPr lang="en-US" sz="3733" b="1" i="1">
                            <a:latin typeface="Cambria Math"/>
                            <a:cs typeface="Times New Roman" panose="02020603050405020304" pitchFamily="18" charset="0"/>
                          </a:rPr>
                          <m:t>𝟑</m:t>
                        </m:r>
                        <m:r>
                          <a:rPr lang="en-US" sz="3733" b="1" i="1">
                            <a:latin typeface="Cambria Math"/>
                            <a:cs typeface="Times New Roman" panose="02020603050405020304" pitchFamily="18" charset="0"/>
                          </a:rPr>
                          <m:t>𝑹</m:t>
                        </m:r>
                      </m:num>
                      <m:den>
                        <m:r>
                          <a:rPr lang="en-US" sz="3733" b="1" i="1">
                            <a:latin typeface="Cambria Math"/>
                            <a:cs typeface="Times New Roman" panose="02020603050405020304" pitchFamily="18" charset="0"/>
                          </a:rPr>
                          <m:t>𝟒</m:t>
                        </m:r>
                      </m:den>
                    </m:f>
                  </m:oMath>
                </a14:m>
                <a:r>
                  <a:rPr lang="en-IN" sz="3733" b="1" dirty="0">
                    <a:latin typeface="Kruti Dev 010" pitchFamily="2" charset="0"/>
                    <a:cs typeface="Times New Roman" panose="02020603050405020304" pitchFamily="18" charset="0"/>
                  </a:rPr>
                  <a:t>	</a:t>
                </a:r>
              </a:p>
              <a:p>
                <a:r>
                  <a:rPr lang="en-IN" sz="3733" b="1" dirty="0">
                    <a:latin typeface="Times New Roman" panose="02020603050405020304" pitchFamily="18" charset="0"/>
                    <a:cs typeface="Times New Roman" panose="02020603050405020304" pitchFamily="18" charset="0"/>
                  </a:rPr>
                  <a:t>(c) R			                                    (d)  </a:t>
                </a:r>
                <a14:m>
                  <m:oMath xmlns:m="http://schemas.openxmlformats.org/officeDocument/2006/math">
                    <m:f>
                      <m:fPr>
                        <m:ctrlPr>
                          <a:rPr lang="en-US" sz="3733" b="1" i="1">
                            <a:latin typeface="Cambria Math" panose="02040503050406030204" pitchFamily="18" charset="0"/>
                            <a:cs typeface="Times New Roman" panose="02020603050405020304" pitchFamily="18" charset="0"/>
                          </a:rPr>
                        </m:ctrlPr>
                      </m:fPr>
                      <m:num>
                        <m:r>
                          <a:rPr lang="en-US" sz="3733" b="1" i="1">
                            <a:latin typeface="Cambria Math"/>
                            <a:cs typeface="Times New Roman" panose="02020603050405020304" pitchFamily="18" charset="0"/>
                          </a:rPr>
                          <m:t>𝑹</m:t>
                        </m:r>
                      </m:num>
                      <m:den>
                        <m:r>
                          <a:rPr lang="en-US" sz="3733" b="1" i="1">
                            <a:latin typeface="Cambria Math"/>
                            <a:cs typeface="Times New Roman" panose="02020603050405020304" pitchFamily="18" charset="0"/>
                          </a:rPr>
                          <m:t>𝟖</m:t>
                        </m:r>
                      </m:den>
                    </m:f>
                  </m:oMath>
                </a14:m>
                <a:r>
                  <a:rPr lang="en-IN" sz="3733" b="1" dirty="0">
                    <a:latin typeface="Kruti Dev 010" pitchFamily="2" charset="0"/>
                    <a:cs typeface="Times New Roman" panose="02020603050405020304" pitchFamily="18" charset="0"/>
                  </a:rPr>
                  <a:t>	</a:t>
                </a:r>
                <a:r>
                  <a:rPr lang="en-IN" sz="3733" b="1" dirty="0">
                    <a:solidFill>
                      <a:srgbClr val="FFFF00"/>
                    </a:solidFill>
                    <a:latin typeface="Kruti Dev 010" pitchFamily="2" charset="0"/>
                    <a:cs typeface="Times New Roman" panose="02020603050405020304" pitchFamily="18" charset="0"/>
                  </a:rPr>
                  <a:t>		</a:t>
                </a:r>
              </a:p>
            </p:txBody>
          </p:sp>
        </mc:Choice>
        <mc:Fallback xmlns="">
          <p:sp>
            <p:nvSpPr>
              <p:cNvPr id="7" name="TextBox 6"/>
              <p:cNvSpPr txBox="1">
                <a:spLocks noRot="1" noChangeAspect="1" noMove="1" noResize="1" noEditPoints="1" noAdjustHandles="1" noChangeArrowheads="1" noChangeShapeType="1" noTextEdit="1"/>
              </p:cNvSpPr>
              <p:nvPr/>
            </p:nvSpPr>
            <p:spPr>
              <a:xfrm>
                <a:off x="1434078" y="1085681"/>
                <a:ext cx="10228532" cy="4044953"/>
              </a:xfrm>
              <a:prstGeom prst="rect">
                <a:avLst/>
              </a:prstGeom>
              <a:blipFill>
                <a:blip r:embed="rId2"/>
                <a:stretch>
                  <a:fillRect l="-1907" t="-3012" r="-2801" b="-1807"/>
                </a:stretch>
              </a:blipFill>
            </p:spPr>
            <p:txBody>
              <a:bodyPr/>
              <a:lstStyle/>
              <a:p>
                <a:r>
                  <a:rPr lang="en-US">
                    <a:noFill/>
                  </a:rPr>
                  <a:t> </a:t>
                </a:r>
              </a:p>
            </p:txBody>
          </p:sp>
        </mc:Fallback>
      </mc:AlternateContent>
    </p:spTree>
    <p:extLst>
      <p:ext uri="{BB962C8B-B14F-4D97-AF65-F5344CB8AC3E}">
        <p14:creationId xmlns:p14="http://schemas.microsoft.com/office/powerpoint/2010/main" val="38742680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2221313" y="1191333"/>
                <a:ext cx="11752732" cy="3591881"/>
              </a:xfrm>
              <a:prstGeom prst="rect">
                <a:avLst/>
              </a:prstGeom>
              <a:noFill/>
            </p:spPr>
            <p:txBody>
              <a:bodyPr wrap="square" rtlCol="0">
                <a:spAutoFit/>
              </a:bodyPr>
              <a:lstStyle/>
              <a:p>
                <a:r>
                  <a:rPr lang="en-US" sz="3733" b="1" dirty="0" err="1">
                    <a:solidFill>
                      <a:srgbClr val="FFFF00"/>
                    </a:solidFill>
                    <a:latin typeface="Kruti Dev 010" pitchFamily="2" charset="0"/>
                    <a:cs typeface="Times New Roman" panose="02020603050405020304" pitchFamily="18" charset="0"/>
                  </a:rPr>
                  <a:t>xq:Rokd’kZ.k</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fu;rkad</a:t>
                </a:r>
                <a:r>
                  <a:rPr lang="en-US" sz="3733" b="1" dirty="0">
                    <a:solidFill>
                      <a:srgbClr val="FFFF00"/>
                    </a:solidFill>
                    <a:latin typeface="Kruti Dev 010" pitchFamily="2" charset="0"/>
                    <a:cs typeface="Times New Roman" panose="02020603050405020304" pitchFamily="18" charset="0"/>
                  </a:rPr>
                  <a:t> ds </a:t>
                </a:r>
                <a:r>
                  <a:rPr lang="en-US" sz="3733" b="1" dirty="0" err="1">
                    <a:solidFill>
                      <a:srgbClr val="FFFF00"/>
                    </a:solidFill>
                    <a:latin typeface="Kruti Dev 010" pitchFamily="2" charset="0"/>
                    <a:cs typeface="Times New Roman" panose="02020603050405020304" pitchFamily="18" charset="0"/>
                  </a:rPr>
                  <a:t>fy;s</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mi;qä</a:t>
                </a:r>
                <a:r>
                  <a:rPr lang="en-US" sz="3733" b="1" dirty="0">
                    <a:solidFill>
                      <a:srgbClr val="FFFF00"/>
                    </a:solidFill>
                    <a:latin typeface="Kruti Dev 010" pitchFamily="2" charset="0"/>
                    <a:cs typeface="Times New Roman" panose="02020603050405020304" pitchFamily="18" charset="0"/>
                  </a:rPr>
                  <a:t> ek=d </a:t>
                </a:r>
                <a:r>
                  <a:rPr lang="en-US" sz="3733" b="1" dirty="0" err="1">
                    <a:solidFill>
                      <a:srgbClr val="FFFF00"/>
                    </a:solidFill>
                    <a:latin typeface="Kruti Dev 010" pitchFamily="2" charset="0"/>
                    <a:cs typeface="Times New Roman" panose="02020603050405020304" pitchFamily="18" charset="0"/>
                  </a:rPr>
                  <a:t>gSA</a:t>
                </a:r>
                <a:endParaRPr lang="en-IN" sz="3733" b="1" dirty="0">
                  <a:solidFill>
                    <a:srgbClr val="FFFF00"/>
                  </a:solidFill>
                  <a:latin typeface="Times New Roman" panose="02020603050405020304" pitchFamily="18" charset="0"/>
                  <a:cs typeface="Times New Roman" panose="02020603050405020304" pitchFamily="18" charset="0"/>
                </a:endParaRPr>
              </a:p>
              <a:p>
                <a:r>
                  <a:rPr lang="en-US" sz="3733" b="1" dirty="0">
                    <a:solidFill>
                      <a:srgbClr val="FFFF00"/>
                    </a:solidFill>
                    <a:latin typeface="Times New Roman" panose="02020603050405020304" pitchFamily="18" charset="0"/>
                    <a:cs typeface="Times New Roman" panose="02020603050405020304" pitchFamily="18" charset="0"/>
                  </a:rPr>
                  <a:t>A suitable unit for gravitational constant is </a:t>
                </a:r>
              </a:p>
              <a:p>
                <a:pPr marL="990575" indent="-990575">
                  <a:buAutoNum type="alphaLcParenBoth"/>
                </a:pPr>
                <a14:m>
                  <m:oMath xmlns:m="http://schemas.openxmlformats.org/officeDocument/2006/math">
                    <m:r>
                      <a:rPr lang="en-US" sz="3733" b="1">
                        <a:latin typeface="Cambria Math"/>
                        <a:cs typeface="Times New Roman" panose="02020603050405020304" pitchFamily="18" charset="0"/>
                      </a:rPr>
                      <m:t>𝐤𝐠</m:t>
                    </m:r>
                    <m:r>
                      <a:rPr lang="en-US" sz="3733" b="1">
                        <a:latin typeface="Cambria Math"/>
                        <a:cs typeface="Times New Roman" panose="02020603050405020304" pitchFamily="18" charset="0"/>
                      </a:rPr>
                      <m:t>−</m:t>
                    </m:r>
                    <m:r>
                      <a:rPr lang="en-US" sz="3733" b="1">
                        <a:latin typeface="Cambria Math"/>
                        <a:cs typeface="Times New Roman" panose="02020603050405020304" pitchFamily="18" charset="0"/>
                      </a:rPr>
                      <m:t>𝐦</m:t>
                    </m:r>
                    <m:r>
                      <a:rPr lang="en-US" sz="3733" b="1">
                        <a:latin typeface="Cambria Math"/>
                        <a:cs typeface="Times New Roman" panose="02020603050405020304" pitchFamily="18" charset="0"/>
                      </a:rPr>
                      <m:t> </m:t>
                    </m:r>
                    <m:r>
                      <a:rPr lang="en-US" sz="3733" b="1">
                        <a:latin typeface="Cambria Math"/>
                        <a:cs typeface="Times New Roman" panose="02020603050405020304" pitchFamily="18" charset="0"/>
                      </a:rPr>
                      <m:t>𝐬𝐞</m:t>
                    </m:r>
                    <m:sSup>
                      <m:sSupPr>
                        <m:ctrlPr>
                          <a:rPr lang="en-US" sz="3733" b="1" i="1">
                            <a:latin typeface="Cambria Math" panose="02040503050406030204" pitchFamily="18" charset="0"/>
                            <a:cs typeface="Times New Roman" panose="02020603050405020304" pitchFamily="18" charset="0"/>
                          </a:rPr>
                        </m:ctrlPr>
                      </m:sSupPr>
                      <m:e>
                        <m:r>
                          <a:rPr lang="en-US" sz="3733" b="1">
                            <a:latin typeface="Cambria Math"/>
                            <a:cs typeface="Times New Roman" panose="02020603050405020304" pitchFamily="18" charset="0"/>
                          </a:rPr>
                          <m:t>𝐜</m:t>
                        </m:r>
                      </m:e>
                      <m:sup>
                        <m:r>
                          <a:rPr lang="en-US" sz="3733" b="1">
                            <a:latin typeface="Cambria Math"/>
                            <a:cs typeface="Times New Roman" panose="02020603050405020304" pitchFamily="18" charset="0"/>
                          </a:rPr>
                          <m:t>−</m:t>
                        </m:r>
                        <m:r>
                          <a:rPr lang="en-US" sz="3733" b="1">
                            <a:latin typeface="Cambria Math"/>
                            <a:cs typeface="Times New Roman" panose="02020603050405020304" pitchFamily="18" charset="0"/>
                          </a:rPr>
                          <m:t>𝟏</m:t>
                        </m:r>
                      </m:sup>
                    </m:sSup>
                  </m:oMath>
                </a14:m>
                <a:endParaRPr lang="en-IN" sz="3733" b="1" dirty="0">
                  <a:latin typeface="Times New Roman" panose="02020603050405020304" pitchFamily="18"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(b) </a:t>
                </a:r>
                <a14:m>
                  <m:oMath xmlns:m="http://schemas.openxmlformats.org/officeDocument/2006/math">
                    <m:r>
                      <a:rPr lang="en-US" sz="3733" b="1">
                        <a:latin typeface="Cambria Math"/>
                        <a:cs typeface="Times New Roman" panose="02020603050405020304" pitchFamily="18" charset="0"/>
                      </a:rPr>
                      <m:t>𝐍</m:t>
                    </m:r>
                    <m:r>
                      <a:rPr lang="en-US" sz="3733" b="1">
                        <a:latin typeface="Cambria Math"/>
                        <a:cs typeface="Times New Roman" panose="02020603050405020304" pitchFamily="18" charset="0"/>
                      </a:rPr>
                      <m:t> </m:t>
                    </m:r>
                    <m:sSup>
                      <m:sSupPr>
                        <m:ctrlPr>
                          <a:rPr lang="en-US" sz="3733" b="1" i="1">
                            <a:latin typeface="Cambria Math" panose="02040503050406030204" pitchFamily="18" charset="0"/>
                            <a:cs typeface="Times New Roman" panose="02020603050405020304" pitchFamily="18" charset="0"/>
                          </a:rPr>
                        </m:ctrlPr>
                      </m:sSupPr>
                      <m:e>
                        <m:r>
                          <a:rPr lang="en-US" sz="3733" b="1">
                            <a:latin typeface="Cambria Math"/>
                            <a:cs typeface="Times New Roman" panose="02020603050405020304" pitchFamily="18" charset="0"/>
                          </a:rPr>
                          <m:t>𝐦</m:t>
                        </m:r>
                      </m:e>
                      <m:sup>
                        <m:r>
                          <a:rPr lang="en-US" sz="3733" b="1">
                            <a:latin typeface="Cambria Math"/>
                            <a:cs typeface="Times New Roman" panose="02020603050405020304" pitchFamily="18" charset="0"/>
                          </a:rPr>
                          <m:t>−</m:t>
                        </m:r>
                        <m:r>
                          <a:rPr lang="en-US" sz="3733" b="1">
                            <a:latin typeface="Cambria Math"/>
                            <a:cs typeface="Times New Roman" panose="02020603050405020304" pitchFamily="18" charset="0"/>
                          </a:rPr>
                          <m:t>𝟏</m:t>
                        </m:r>
                      </m:sup>
                    </m:sSup>
                    <m:r>
                      <a:rPr lang="en-US" sz="3733" b="1">
                        <a:latin typeface="Cambria Math"/>
                        <a:cs typeface="Times New Roman" panose="02020603050405020304" pitchFamily="18" charset="0"/>
                      </a:rPr>
                      <m:t> </m:t>
                    </m:r>
                    <m:r>
                      <a:rPr lang="en-US" sz="3733" b="1">
                        <a:latin typeface="Cambria Math"/>
                        <a:cs typeface="Times New Roman" panose="02020603050405020304" pitchFamily="18" charset="0"/>
                      </a:rPr>
                      <m:t>𝐬𝐞𝐜</m:t>
                    </m:r>
                  </m:oMath>
                </a14:m>
                <a:endParaRPr lang="en-IN" sz="3733" b="1" dirty="0">
                  <a:latin typeface="Kruti Dev 010" pitchFamily="2"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(c) </a:t>
                </a:r>
                <a14:m>
                  <m:oMath xmlns:m="http://schemas.openxmlformats.org/officeDocument/2006/math">
                    <m:r>
                      <a:rPr lang="en-US" sz="3733" b="1">
                        <a:latin typeface="Cambria Math"/>
                        <a:cs typeface="Times New Roman" panose="02020603050405020304" pitchFamily="18" charset="0"/>
                      </a:rPr>
                      <m:t>𝐍</m:t>
                    </m:r>
                    <m:r>
                      <a:rPr lang="en-US" sz="3733" b="1">
                        <a:latin typeface="Cambria Math"/>
                        <a:cs typeface="Times New Roman" panose="02020603050405020304" pitchFamily="18" charset="0"/>
                      </a:rPr>
                      <m:t> </m:t>
                    </m:r>
                    <m:sSup>
                      <m:sSupPr>
                        <m:ctrlPr>
                          <a:rPr lang="en-US" sz="3733" b="1" i="1">
                            <a:latin typeface="Cambria Math" panose="02040503050406030204" pitchFamily="18" charset="0"/>
                            <a:cs typeface="Times New Roman" panose="02020603050405020304" pitchFamily="18" charset="0"/>
                          </a:rPr>
                        </m:ctrlPr>
                      </m:sSupPr>
                      <m:e>
                        <m:r>
                          <a:rPr lang="en-US" sz="3733" b="1">
                            <a:latin typeface="Cambria Math"/>
                            <a:cs typeface="Times New Roman" panose="02020603050405020304" pitchFamily="18" charset="0"/>
                          </a:rPr>
                          <m:t>𝐦</m:t>
                        </m:r>
                      </m:e>
                      <m:sup>
                        <m:r>
                          <a:rPr lang="en-US" sz="3733" b="1">
                            <a:latin typeface="Cambria Math"/>
                            <a:cs typeface="Times New Roman" panose="02020603050405020304" pitchFamily="18" charset="0"/>
                          </a:rPr>
                          <m:t>𝟐</m:t>
                        </m:r>
                      </m:sup>
                    </m:sSup>
                    <m:r>
                      <a:rPr lang="en-US" sz="3733" b="1">
                        <a:latin typeface="Cambria Math"/>
                        <a:cs typeface="Times New Roman" panose="02020603050405020304" pitchFamily="18" charset="0"/>
                      </a:rPr>
                      <m:t> </m:t>
                    </m:r>
                    <m:r>
                      <a:rPr lang="en-US" sz="3733" b="1">
                        <a:latin typeface="Cambria Math"/>
                        <a:cs typeface="Times New Roman" panose="02020603050405020304" pitchFamily="18" charset="0"/>
                      </a:rPr>
                      <m:t>𝐤</m:t>
                    </m:r>
                    <m:sSup>
                      <m:sSupPr>
                        <m:ctrlPr>
                          <a:rPr lang="en-US" sz="3733" b="1" i="1">
                            <a:latin typeface="Cambria Math" panose="02040503050406030204" pitchFamily="18" charset="0"/>
                            <a:cs typeface="Times New Roman" panose="02020603050405020304" pitchFamily="18" charset="0"/>
                          </a:rPr>
                        </m:ctrlPr>
                      </m:sSupPr>
                      <m:e>
                        <m:r>
                          <a:rPr lang="en-US" sz="3733" b="1">
                            <a:latin typeface="Cambria Math"/>
                            <a:cs typeface="Times New Roman" panose="02020603050405020304" pitchFamily="18" charset="0"/>
                          </a:rPr>
                          <m:t>𝐠</m:t>
                        </m:r>
                      </m:e>
                      <m:sup>
                        <m:r>
                          <a:rPr lang="en-US" sz="3733" b="1">
                            <a:latin typeface="Cambria Math"/>
                            <a:cs typeface="Times New Roman" panose="02020603050405020304" pitchFamily="18" charset="0"/>
                          </a:rPr>
                          <m:t>−</m:t>
                        </m:r>
                        <m:r>
                          <a:rPr lang="en-US" sz="3733" b="1">
                            <a:latin typeface="Cambria Math"/>
                            <a:cs typeface="Times New Roman" panose="02020603050405020304" pitchFamily="18" charset="0"/>
                          </a:rPr>
                          <m:t>𝟐</m:t>
                        </m:r>
                      </m:sup>
                    </m:sSup>
                  </m:oMath>
                </a14:m>
                <a:endParaRPr lang="en-IN" sz="3733" b="1" dirty="0">
                  <a:latin typeface="Kruti Dev 010" pitchFamily="2"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(d) </a:t>
                </a:r>
                <a14:m>
                  <m:oMath xmlns:m="http://schemas.openxmlformats.org/officeDocument/2006/math">
                    <m:r>
                      <a:rPr lang="en-US" sz="3733" b="1">
                        <a:latin typeface="Cambria Math"/>
                        <a:cs typeface="Times New Roman" panose="02020603050405020304" pitchFamily="18" charset="0"/>
                      </a:rPr>
                      <m:t>𝐤𝐠</m:t>
                    </m:r>
                    <m:r>
                      <a:rPr lang="en-US" sz="3733" b="1">
                        <a:latin typeface="Cambria Math"/>
                        <a:cs typeface="Times New Roman" panose="02020603050405020304" pitchFamily="18" charset="0"/>
                      </a:rPr>
                      <m:t> </m:t>
                    </m:r>
                    <m:r>
                      <a:rPr lang="en-US" sz="3733" b="1">
                        <a:latin typeface="Cambria Math"/>
                        <a:cs typeface="Times New Roman" panose="02020603050405020304" pitchFamily="18" charset="0"/>
                      </a:rPr>
                      <m:t>𝐦</m:t>
                    </m:r>
                    <m:r>
                      <a:rPr lang="en-US" sz="3733" b="1">
                        <a:latin typeface="Cambria Math"/>
                        <a:cs typeface="Times New Roman" panose="02020603050405020304" pitchFamily="18" charset="0"/>
                      </a:rPr>
                      <m:t> </m:t>
                    </m:r>
                    <m:r>
                      <a:rPr lang="en-US" sz="3733" b="1">
                        <a:latin typeface="Cambria Math"/>
                        <a:cs typeface="Times New Roman" panose="02020603050405020304" pitchFamily="18" charset="0"/>
                      </a:rPr>
                      <m:t>𝐬𝐞</m:t>
                    </m:r>
                    <m:sSup>
                      <m:sSupPr>
                        <m:ctrlPr>
                          <a:rPr lang="en-US" sz="3733" b="1" i="1">
                            <a:latin typeface="Cambria Math" panose="02040503050406030204" pitchFamily="18" charset="0"/>
                            <a:cs typeface="Times New Roman" panose="02020603050405020304" pitchFamily="18" charset="0"/>
                          </a:rPr>
                        </m:ctrlPr>
                      </m:sSupPr>
                      <m:e>
                        <m:r>
                          <a:rPr lang="en-US" sz="3733" b="1">
                            <a:latin typeface="Cambria Math"/>
                            <a:cs typeface="Times New Roman" panose="02020603050405020304" pitchFamily="18" charset="0"/>
                          </a:rPr>
                          <m:t>𝐜</m:t>
                        </m:r>
                      </m:e>
                      <m:sup>
                        <m:r>
                          <a:rPr lang="en-US" sz="3733" b="1">
                            <a:latin typeface="Cambria Math"/>
                            <a:cs typeface="Times New Roman" panose="02020603050405020304" pitchFamily="18" charset="0"/>
                          </a:rPr>
                          <m:t>−</m:t>
                        </m:r>
                        <m:r>
                          <a:rPr lang="en-US" sz="3733" b="1">
                            <a:latin typeface="Cambria Math"/>
                            <a:cs typeface="Times New Roman" panose="02020603050405020304" pitchFamily="18" charset="0"/>
                          </a:rPr>
                          <m:t>𝟏</m:t>
                        </m:r>
                      </m:sup>
                    </m:sSup>
                  </m:oMath>
                </a14:m>
                <a:endParaRPr lang="en-IN" sz="3733" b="1" dirty="0">
                  <a:latin typeface="Kruti Dev 010" pitchFamily="2"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221313" y="1191333"/>
                <a:ext cx="11752732" cy="3591881"/>
              </a:xfrm>
              <a:prstGeom prst="rect">
                <a:avLst/>
              </a:prstGeom>
              <a:blipFill>
                <a:blip r:embed="rId2"/>
                <a:stretch>
                  <a:fillRect l="-1660" t="-2712" b="-5254"/>
                </a:stretch>
              </a:blipFill>
            </p:spPr>
            <p:txBody>
              <a:bodyPr/>
              <a:lstStyle/>
              <a:p>
                <a:r>
                  <a:rPr lang="en-US">
                    <a:noFill/>
                  </a:rPr>
                  <a:t> </a:t>
                </a:r>
              </a:p>
            </p:txBody>
          </p:sp>
        </mc:Fallback>
      </mc:AlternateContent>
    </p:spTree>
    <p:extLst>
      <p:ext uri="{BB962C8B-B14F-4D97-AF65-F5344CB8AC3E}">
        <p14:creationId xmlns:p14="http://schemas.microsoft.com/office/powerpoint/2010/main" val="2631007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1231004" y="1139182"/>
                <a:ext cx="10094479" cy="5302670"/>
              </a:xfrm>
              <a:prstGeom prst="rect">
                <a:avLst/>
              </a:prstGeom>
              <a:noFill/>
            </p:spPr>
            <p:txBody>
              <a:bodyPr wrap="square" rtlCol="0">
                <a:spAutoFit/>
              </a:bodyPr>
              <a:lstStyle/>
              <a:p>
                <a:r>
                  <a:rPr lang="en-US" sz="3733" b="1" dirty="0">
                    <a:solidFill>
                      <a:srgbClr val="FFFF00"/>
                    </a:solidFill>
                    <a:latin typeface="Kruti Dev 010" pitchFamily="2" charset="0"/>
                    <a:cs typeface="Times New Roman" panose="02020603050405020304" pitchFamily="18" charset="0"/>
                  </a:rPr>
                  <a:t>;</a:t>
                </a:r>
                <a:r>
                  <a:rPr lang="en-US" sz="3733" b="1" dirty="0" err="1">
                    <a:solidFill>
                      <a:srgbClr val="FFFF00"/>
                    </a:solidFill>
                    <a:latin typeface="Kruti Dev 010" pitchFamily="2" charset="0"/>
                    <a:cs typeface="Times New Roman" panose="02020603050405020304" pitchFamily="18" charset="0"/>
                  </a:rPr>
                  <a:t>fn</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i`Foh</a:t>
                </a:r>
                <a:r>
                  <a:rPr lang="en-US" sz="3733" b="1" dirty="0">
                    <a:solidFill>
                      <a:srgbClr val="FFFF00"/>
                    </a:solidFill>
                    <a:latin typeface="Kruti Dev 010" pitchFamily="2" charset="0"/>
                    <a:cs typeface="Times New Roman" panose="02020603050405020304" pitchFamily="18" charset="0"/>
                  </a:rPr>
                  <a:t> es </a:t>
                </a:r>
                <a:r>
                  <a:rPr lang="en-US" sz="3733" b="1" dirty="0" err="1">
                    <a:solidFill>
                      <a:srgbClr val="FFFF00"/>
                    </a:solidFill>
                    <a:latin typeface="Kruti Dev 010" pitchFamily="2" charset="0"/>
                    <a:cs typeface="Times New Roman" panose="02020603050405020304" pitchFamily="18" charset="0"/>
                  </a:rPr>
                  <a:t>O;kl</a:t>
                </a:r>
                <a:r>
                  <a:rPr lang="en-US" sz="3733" b="1" dirty="0">
                    <a:solidFill>
                      <a:srgbClr val="FFFF00"/>
                    </a:solidFill>
                    <a:latin typeface="Kruti Dev 010" pitchFamily="2" charset="0"/>
                    <a:cs typeface="Times New Roman" panose="02020603050405020304" pitchFamily="18" charset="0"/>
                  </a:rPr>
                  <a:t> ds </a:t>
                </a:r>
                <a:r>
                  <a:rPr lang="en-US" sz="3733" b="1" dirty="0" err="1">
                    <a:solidFill>
                      <a:srgbClr val="FFFF00"/>
                    </a:solidFill>
                    <a:latin typeface="Kruti Dev 010" pitchFamily="2" charset="0"/>
                    <a:cs typeface="Times New Roman" panose="02020603050405020304" pitchFamily="18" charset="0"/>
                  </a:rPr>
                  <a:t>vuqfn’k</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kksnh</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xbZ</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lqjax</a:t>
                </a:r>
                <a:r>
                  <a:rPr lang="en-US" sz="3733" b="1" dirty="0">
                    <a:solidFill>
                      <a:srgbClr val="FFFF00"/>
                    </a:solidFill>
                    <a:latin typeface="Kruti Dev 010" pitchFamily="2" charset="0"/>
                    <a:cs typeface="Times New Roman" panose="02020603050405020304" pitchFamily="18" charset="0"/>
                  </a:rPr>
                  <a:t> es ,d </a:t>
                </a:r>
                <a:r>
                  <a:rPr lang="en-US" sz="3733" b="1" dirty="0" err="1">
                    <a:solidFill>
                      <a:srgbClr val="FFFF00"/>
                    </a:solidFill>
                    <a:latin typeface="Kruti Dev 010" pitchFamily="2" charset="0"/>
                    <a:cs typeface="Times New Roman" panose="02020603050405020304" pitchFamily="18" charset="0"/>
                  </a:rPr>
                  <a:t>oLrq</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fxjkbZ</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tk;sa</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tks</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bldh</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ljy</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vkorZ</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xfr</a:t>
                </a:r>
                <a:r>
                  <a:rPr lang="en-US" sz="3733" b="1" dirty="0">
                    <a:solidFill>
                      <a:srgbClr val="FFFF00"/>
                    </a:solidFill>
                    <a:latin typeface="Kruti Dev 010" pitchFamily="2" charset="0"/>
                    <a:cs typeface="Times New Roman" panose="02020603050405020304" pitchFamily="18" charset="0"/>
                  </a:rPr>
                  <a:t> dk </a:t>
                </a:r>
                <a:r>
                  <a:rPr lang="en-US" sz="3733" b="1" dirty="0" err="1">
                    <a:solidFill>
                      <a:srgbClr val="FFFF00"/>
                    </a:solidFill>
                    <a:latin typeface="Kruti Dev 010" pitchFamily="2" charset="0"/>
                    <a:cs typeface="Times New Roman" panose="02020603050405020304" pitchFamily="18" charset="0"/>
                  </a:rPr>
                  <a:t>nksyu</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dky</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gksxkA</a:t>
                </a:r>
                <a:endParaRPr lang="en-US" sz="3733" b="1" dirty="0">
                  <a:solidFill>
                    <a:srgbClr val="FFFF00"/>
                  </a:solidFill>
                  <a:latin typeface="Times New Roman" panose="02020603050405020304" pitchFamily="18" charset="0"/>
                  <a:cs typeface="Times New Roman" panose="02020603050405020304" pitchFamily="18" charset="0"/>
                </a:endParaRPr>
              </a:p>
              <a:p>
                <a:r>
                  <a:rPr lang="en-US" sz="3733" b="1" dirty="0">
                    <a:solidFill>
                      <a:srgbClr val="FFFF00"/>
                    </a:solidFill>
                    <a:latin typeface="Times New Roman" panose="02020603050405020304" pitchFamily="18" charset="0"/>
                    <a:cs typeface="Times New Roman" panose="02020603050405020304" pitchFamily="18" charset="0"/>
                  </a:rPr>
                  <a:t>If a body is released into a tunnel dug across the diameter of earth, it executes simple harmonic motion with time period</a:t>
                </a:r>
              </a:p>
              <a:p>
                <a:r>
                  <a:rPr lang="en-US" sz="3733" b="1" dirty="0">
                    <a:latin typeface="Times New Roman" panose="02020603050405020304" pitchFamily="18" charset="0"/>
                    <a:cs typeface="Times New Roman" panose="02020603050405020304" pitchFamily="18" charset="0"/>
                  </a:rPr>
                  <a:t>(a) </a:t>
                </a:r>
                <a14:m>
                  <m:oMath xmlns:m="http://schemas.openxmlformats.org/officeDocument/2006/math">
                    <m:r>
                      <a:rPr lang="en-US" sz="3733" b="1" i="1">
                        <a:latin typeface="Cambria Math"/>
                        <a:cs typeface="Times New Roman" panose="02020603050405020304" pitchFamily="18" charset="0"/>
                      </a:rPr>
                      <m:t>𝑻</m:t>
                    </m:r>
                    <m:r>
                      <a:rPr lang="en-US" sz="3733" b="1" i="1">
                        <a:latin typeface="Cambria Math"/>
                        <a:cs typeface="Times New Roman" panose="02020603050405020304" pitchFamily="18" charset="0"/>
                      </a:rPr>
                      <m:t>=</m:t>
                    </m:r>
                    <m:r>
                      <a:rPr lang="en-US" sz="3733" b="1" i="1">
                        <a:latin typeface="Cambria Math"/>
                        <a:cs typeface="Times New Roman" panose="02020603050405020304" pitchFamily="18" charset="0"/>
                      </a:rPr>
                      <m:t>𝟐</m:t>
                    </m:r>
                    <m:r>
                      <a:rPr lang="en-US" sz="3733" b="1" i="1">
                        <a:latin typeface="Cambria Math"/>
                        <a:cs typeface="Times New Roman" panose="02020603050405020304" pitchFamily="18" charset="0"/>
                      </a:rPr>
                      <m:t>𝝅</m:t>
                    </m:r>
                    <m:r>
                      <a:rPr lang="en-US" sz="3733" b="1" i="1">
                        <a:latin typeface="Cambria Math"/>
                        <a:cs typeface="Times New Roman" panose="02020603050405020304" pitchFamily="18" charset="0"/>
                      </a:rPr>
                      <m:t> </m:t>
                    </m:r>
                    <m:rad>
                      <m:radPr>
                        <m:degHide m:val="on"/>
                        <m:ctrlPr>
                          <a:rPr lang="en-US" sz="3733" b="1" i="1">
                            <a:latin typeface="Cambria Math" panose="02040503050406030204" pitchFamily="18" charset="0"/>
                            <a:cs typeface="Times New Roman" panose="02020603050405020304" pitchFamily="18" charset="0"/>
                          </a:rPr>
                        </m:ctrlPr>
                      </m:radPr>
                      <m:deg/>
                      <m:e>
                        <m:f>
                          <m:fPr>
                            <m:ctrlPr>
                              <a:rPr lang="en-US" sz="3733" b="1" i="1">
                                <a:latin typeface="Cambria Math" panose="02040503050406030204" pitchFamily="18" charset="0"/>
                                <a:cs typeface="Times New Roman" panose="02020603050405020304" pitchFamily="18" charset="0"/>
                              </a:rPr>
                            </m:ctrlPr>
                          </m:fPr>
                          <m:num>
                            <m:sSub>
                              <m:sSubPr>
                                <m:ctrlPr>
                                  <a:rPr lang="en-US" sz="3733" b="1" i="1">
                                    <a:latin typeface="Cambria Math" panose="02040503050406030204" pitchFamily="18" charset="0"/>
                                    <a:cs typeface="Times New Roman" panose="02020603050405020304" pitchFamily="18" charset="0"/>
                                  </a:rPr>
                                </m:ctrlPr>
                              </m:sSubPr>
                              <m:e>
                                <m:r>
                                  <a:rPr lang="en-US" sz="3733" b="1" i="1">
                                    <a:latin typeface="Cambria Math"/>
                                    <a:cs typeface="Times New Roman" panose="02020603050405020304" pitchFamily="18" charset="0"/>
                                  </a:rPr>
                                  <m:t>𝑹</m:t>
                                </m:r>
                              </m:e>
                              <m:sub>
                                <m:r>
                                  <a:rPr lang="en-US" sz="3733" b="1" i="1">
                                    <a:latin typeface="Cambria Math"/>
                                    <a:cs typeface="Times New Roman" panose="02020603050405020304" pitchFamily="18" charset="0"/>
                                  </a:rPr>
                                  <m:t>𝒆</m:t>
                                </m:r>
                              </m:sub>
                            </m:sSub>
                          </m:num>
                          <m:den>
                            <m:r>
                              <a:rPr lang="en-US" sz="3733" b="1" i="1">
                                <a:latin typeface="Cambria Math"/>
                                <a:cs typeface="Times New Roman" panose="02020603050405020304" pitchFamily="18" charset="0"/>
                              </a:rPr>
                              <m:t>𝒈</m:t>
                            </m:r>
                          </m:den>
                        </m:f>
                      </m:e>
                    </m:rad>
                  </m:oMath>
                </a14:m>
                <a:r>
                  <a:rPr lang="en-US" sz="3733" b="1" dirty="0">
                    <a:latin typeface="Times New Roman" panose="02020603050405020304" pitchFamily="18" charset="0"/>
                    <a:cs typeface="Times New Roman" panose="02020603050405020304" pitchFamily="18" charset="0"/>
                  </a:rPr>
                  <a:t> 	                (b) </a:t>
                </a:r>
                <a14:m>
                  <m:oMath xmlns:m="http://schemas.openxmlformats.org/officeDocument/2006/math">
                    <m:r>
                      <a:rPr lang="en-US" sz="3733" b="1" i="1">
                        <a:latin typeface="Cambria Math"/>
                        <a:cs typeface="Times New Roman" panose="02020603050405020304" pitchFamily="18" charset="0"/>
                      </a:rPr>
                      <m:t>𝑻</m:t>
                    </m:r>
                    <m:r>
                      <a:rPr lang="en-US" sz="3733" b="1" i="1">
                        <a:latin typeface="Cambria Math"/>
                        <a:cs typeface="Times New Roman" panose="02020603050405020304" pitchFamily="18" charset="0"/>
                      </a:rPr>
                      <m:t>=</m:t>
                    </m:r>
                    <m:r>
                      <a:rPr lang="en-US" sz="3733" b="1" i="1">
                        <a:latin typeface="Cambria Math"/>
                        <a:cs typeface="Times New Roman" panose="02020603050405020304" pitchFamily="18" charset="0"/>
                      </a:rPr>
                      <m:t>𝟐</m:t>
                    </m:r>
                    <m:r>
                      <a:rPr lang="en-US" sz="3733" b="1" i="1">
                        <a:latin typeface="Cambria Math"/>
                        <a:cs typeface="Times New Roman" panose="02020603050405020304" pitchFamily="18" charset="0"/>
                      </a:rPr>
                      <m:t>𝝅</m:t>
                    </m:r>
                    <m:rad>
                      <m:radPr>
                        <m:degHide m:val="on"/>
                        <m:ctrlPr>
                          <a:rPr lang="en-US" sz="3733" b="1" i="1">
                            <a:latin typeface="Cambria Math" panose="02040503050406030204" pitchFamily="18" charset="0"/>
                            <a:cs typeface="Times New Roman" panose="02020603050405020304" pitchFamily="18" charset="0"/>
                          </a:rPr>
                        </m:ctrlPr>
                      </m:radPr>
                      <m:deg/>
                      <m:e>
                        <m:f>
                          <m:fPr>
                            <m:ctrlPr>
                              <a:rPr lang="en-US" sz="3733" b="1" i="1">
                                <a:latin typeface="Cambria Math" panose="02040503050406030204" pitchFamily="18" charset="0"/>
                                <a:cs typeface="Times New Roman" panose="02020603050405020304" pitchFamily="18" charset="0"/>
                              </a:rPr>
                            </m:ctrlPr>
                          </m:fPr>
                          <m:num>
                            <m:r>
                              <a:rPr lang="en-US" sz="3733" b="1" i="1">
                                <a:latin typeface="Cambria Math"/>
                                <a:cs typeface="Times New Roman" panose="02020603050405020304" pitchFamily="18" charset="0"/>
                              </a:rPr>
                              <m:t>𝟐</m:t>
                            </m:r>
                            <m:sSub>
                              <m:sSubPr>
                                <m:ctrlPr>
                                  <a:rPr lang="en-US" sz="3733" b="1" i="1">
                                    <a:latin typeface="Cambria Math" panose="02040503050406030204" pitchFamily="18" charset="0"/>
                                    <a:cs typeface="Times New Roman" panose="02020603050405020304" pitchFamily="18" charset="0"/>
                                  </a:rPr>
                                </m:ctrlPr>
                              </m:sSubPr>
                              <m:e>
                                <m:r>
                                  <a:rPr lang="en-US" sz="3733" b="1" i="1">
                                    <a:latin typeface="Cambria Math"/>
                                    <a:cs typeface="Times New Roman" panose="02020603050405020304" pitchFamily="18" charset="0"/>
                                  </a:rPr>
                                  <m:t>𝑹</m:t>
                                </m:r>
                              </m:e>
                              <m:sub>
                                <m:r>
                                  <a:rPr lang="en-US" sz="3733" b="1" i="1">
                                    <a:latin typeface="Cambria Math"/>
                                    <a:cs typeface="Times New Roman" panose="02020603050405020304" pitchFamily="18" charset="0"/>
                                  </a:rPr>
                                  <m:t>𝒆</m:t>
                                </m:r>
                              </m:sub>
                            </m:sSub>
                          </m:num>
                          <m:den>
                            <m:r>
                              <a:rPr lang="en-US" sz="3733" b="1" i="1">
                                <a:latin typeface="Cambria Math"/>
                                <a:cs typeface="Times New Roman" panose="02020603050405020304" pitchFamily="18" charset="0"/>
                              </a:rPr>
                              <m:t>𝒈</m:t>
                            </m:r>
                          </m:den>
                        </m:f>
                      </m:e>
                    </m:rad>
                  </m:oMath>
                </a14:m>
                <a:endParaRPr lang="en-US" sz="3733" b="1" dirty="0">
                  <a:latin typeface="Times New Roman" panose="02020603050405020304" pitchFamily="18" charset="0"/>
                  <a:cs typeface="Times New Roman" panose="02020603050405020304" pitchFamily="18" charset="0"/>
                </a:endParaRPr>
              </a:p>
              <a:p>
                <a:r>
                  <a:rPr lang="en-US" sz="3733" b="1" dirty="0">
                    <a:latin typeface="Times New Roman" panose="02020603050405020304" pitchFamily="18" charset="0"/>
                    <a:cs typeface="Times New Roman" panose="02020603050405020304" pitchFamily="18" charset="0"/>
                  </a:rPr>
                  <a:t>(c) </a:t>
                </a:r>
                <a14:m>
                  <m:oMath xmlns:m="http://schemas.openxmlformats.org/officeDocument/2006/math">
                    <m:r>
                      <a:rPr lang="en-US" sz="3733" b="1" i="1">
                        <a:latin typeface="Cambria Math"/>
                        <a:cs typeface="Times New Roman" panose="02020603050405020304" pitchFamily="18" charset="0"/>
                      </a:rPr>
                      <m:t>𝑻</m:t>
                    </m:r>
                    <m:r>
                      <a:rPr lang="en-US" sz="3733" b="1" i="1">
                        <a:latin typeface="Cambria Math"/>
                        <a:cs typeface="Times New Roman" panose="02020603050405020304" pitchFamily="18" charset="0"/>
                      </a:rPr>
                      <m:t>=</m:t>
                    </m:r>
                    <m:r>
                      <a:rPr lang="en-US" sz="3733" b="1" i="1">
                        <a:latin typeface="Cambria Math"/>
                        <a:cs typeface="Times New Roman" panose="02020603050405020304" pitchFamily="18" charset="0"/>
                      </a:rPr>
                      <m:t>𝟐</m:t>
                    </m:r>
                    <m:r>
                      <a:rPr lang="en-US" sz="3733" b="1" i="1">
                        <a:latin typeface="Cambria Math"/>
                        <a:cs typeface="Times New Roman" panose="02020603050405020304" pitchFamily="18" charset="0"/>
                      </a:rPr>
                      <m:t>𝝅</m:t>
                    </m:r>
                    <m:rad>
                      <m:radPr>
                        <m:degHide m:val="on"/>
                        <m:ctrlPr>
                          <a:rPr lang="en-US" sz="3733" b="1" i="1">
                            <a:latin typeface="Cambria Math" panose="02040503050406030204" pitchFamily="18" charset="0"/>
                            <a:cs typeface="Times New Roman" panose="02020603050405020304" pitchFamily="18" charset="0"/>
                          </a:rPr>
                        </m:ctrlPr>
                      </m:radPr>
                      <m:deg/>
                      <m:e>
                        <m:f>
                          <m:fPr>
                            <m:ctrlPr>
                              <a:rPr lang="en-US" sz="3733" b="1" i="1">
                                <a:latin typeface="Cambria Math" panose="02040503050406030204" pitchFamily="18" charset="0"/>
                                <a:cs typeface="Times New Roman" panose="02020603050405020304" pitchFamily="18" charset="0"/>
                              </a:rPr>
                            </m:ctrlPr>
                          </m:fPr>
                          <m:num>
                            <m:sSub>
                              <m:sSubPr>
                                <m:ctrlPr>
                                  <a:rPr lang="en-US" sz="3733" b="1" i="1">
                                    <a:latin typeface="Cambria Math" panose="02040503050406030204" pitchFamily="18" charset="0"/>
                                    <a:cs typeface="Times New Roman" panose="02020603050405020304" pitchFamily="18" charset="0"/>
                                  </a:rPr>
                                </m:ctrlPr>
                              </m:sSubPr>
                              <m:e>
                                <m:r>
                                  <a:rPr lang="en-US" sz="3733" b="1" i="1">
                                    <a:latin typeface="Cambria Math"/>
                                    <a:cs typeface="Times New Roman" panose="02020603050405020304" pitchFamily="18" charset="0"/>
                                  </a:rPr>
                                  <m:t>𝑹</m:t>
                                </m:r>
                              </m:e>
                              <m:sub>
                                <m:r>
                                  <a:rPr lang="en-US" sz="3733" b="1" i="1">
                                    <a:latin typeface="Cambria Math"/>
                                    <a:cs typeface="Times New Roman" panose="02020603050405020304" pitchFamily="18" charset="0"/>
                                  </a:rPr>
                                  <m:t>𝒆</m:t>
                                </m:r>
                              </m:sub>
                            </m:sSub>
                          </m:num>
                          <m:den>
                            <m:r>
                              <a:rPr lang="en-US" sz="3733" b="1" i="1">
                                <a:latin typeface="Cambria Math"/>
                                <a:cs typeface="Times New Roman" panose="02020603050405020304" pitchFamily="18" charset="0"/>
                              </a:rPr>
                              <m:t>𝟐</m:t>
                            </m:r>
                            <m:r>
                              <a:rPr lang="en-US" sz="3733" b="1" i="1">
                                <a:latin typeface="Cambria Math"/>
                                <a:cs typeface="Times New Roman" panose="02020603050405020304" pitchFamily="18" charset="0"/>
                              </a:rPr>
                              <m:t>𝒈</m:t>
                            </m:r>
                          </m:den>
                        </m:f>
                      </m:e>
                    </m:rad>
                  </m:oMath>
                </a14:m>
                <a:r>
                  <a:rPr lang="en-US" sz="3733" b="1" dirty="0">
                    <a:latin typeface="Times New Roman" panose="02020603050405020304" pitchFamily="18" charset="0"/>
                    <a:cs typeface="Times New Roman" panose="02020603050405020304" pitchFamily="18" charset="0"/>
                  </a:rPr>
                  <a:t>	                 (d) </a:t>
                </a:r>
                <a14:m>
                  <m:oMath xmlns:m="http://schemas.openxmlformats.org/officeDocument/2006/math">
                    <m:r>
                      <a:rPr lang="en-US" sz="3733" b="1" i="1">
                        <a:latin typeface="Cambria Math"/>
                        <a:cs typeface="Times New Roman" panose="02020603050405020304" pitchFamily="18" charset="0"/>
                      </a:rPr>
                      <m:t>𝑻</m:t>
                    </m:r>
                    <m:r>
                      <a:rPr lang="en-US" sz="3733" b="1" i="1">
                        <a:latin typeface="Cambria Math"/>
                        <a:cs typeface="Times New Roman" panose="02020603050405020304" pitchFamily="18" charset="0"/>
                      </a:rPr>
                      <m:t>=</m:t>
                    </m:r>
                    <m:r>
                      <a:rPr lang="en-US" sz="3733" b="1" i="1">
                        <a:latin typeface="Cambria Math"/>
                        <a:cs typeface="Times New Roman" panose="02020603050405020304" pitchFamily="18" charset="0"/>
                      </a:rPr>
                      <m:t>𝟐</m:t>
                    </m:r>
                  </m:oMath>
                </a14:m>
                <a:r>
                  <a:rPr lang="en-US" sz="3733" b="1" dirty="0">
                    <a:latin typeface="Times New Roman" panose="02020603050405020304" pitchFamily="18" charset="0"/>
                    <a:cs typeface="Times New Roman" panose="02020603050405020304" pitchFamily="18" charset="0"/>
                  </a:rPr>
                  <a:t> seconds </a:t>
                </a:r>
              </a:p>
            </p:txBody>
          </p:sp>
        </mc:Choice>
        <mc:Fallback xmlns="">
          <p:sp>
            <p:nvSpPr>
              <p:cNvPr id="7" name="TextBox 6"/>
              <p:cNvSpPr txBox="1">
                <a:spLocks noRot="1" noChangeAspect="1" noMove="1" noResize="1" noEditPoints="1" noAdjustHandles="1" noChangeArrowheads="1" noChangeShapeType="1" noTextEdit="1"/>
              </p:cNvSpPr>
              <p:nvPr/>
            </p:nvSpPr>
            <p:spPr>
              <a:xfrm>
                <a:off x="1231004" y="1139182"/>
                <a:ext cx="10094479" cy="5302670"/>
              </a:xfrm>
              <a:prstGeom prst="rect">
                <a:avLst/>
              </a:prstGeom>
              <a:blipFill>
                <a:blip r:embed="rId2"/>
                <a:stretch>
                  <a:fillRect l="-1993" t="-2069" r="-1812"/>
                </a:stretch>
              </a:blipFill>
            </p:spPr>
            <p:txBody>
              <a:bodyPr/>
              <a:lstStyle/>
              <a:p>
                <a:r>
                  <a:rPr lang="en-US">
                    <a:noFill/>
                  </a:rPr>
                  <a:t> </a:t>
                </a:r>
              </a:p>
            </p:txBody>
          </p:sp>
        </mc:Fallback>
      </mc:AlternateContent>
    </p:spTree>
    <p:extLst>
      <p:ext uri="{BB962C8B-B14F-4D97-AF65-F5344CB8AC3E}">
        <p14:creationId xmlns:p14="http://schemas.microsoft.com/office/powerpoint/2010/main" val="38180314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2385553" y="969167"/>
                <a:ext cx="9806447" cy="5262403"/>
              </a:xfrm>
              <a:prstGeom prst="rect">
                <a:avLst/>
              </a:prstGeom>
              <a:noFill/>
            </p:spPr>
            <p:txBody>
              <a:bodyPr wrap="square" rtlCol="0">
                <a:spAutoFit/>
              </a:bodyPr>
              <a:lstStyle/>
              <a:p>
                <a14:m>
                  <m:oMath xmlns:m="http://schemas.openxmlformats.org/officeDocument/2006/math">
                    <m:r>
                      <a:rPr lang="en-US" sz="3733" b="1" i="1">
                        <a:solidFill>
                          <a:srgbClr val="FFFF00"/>
                        </a:solidFill>
                        <a:latin typeface="Cambria Math"/>
                        <a:cs typeface="Times New Roman" panose="02020603050405020304" pitchFamily="18" charset="0"/>
                      </a:rPr>
                      <m:t>𝟏𝟎</m:t>
                    </m:r>
                    <m:r>
                      <a:rPr lang="en-US" sz="3733" b="1" i="1">
                        <a:solidFill>
                          <a:srgbClr val="FFFF00"/>
                        </a:solidFill>
                        <a:latin typeface="Cambria Math"/>
                        <a:cs typeface="Times New Roman" panose="02020603050405020304" pitchFamily="18" charset="0"/>
                      </a:rPr>
                      <m:t> </m:t>
                    </m:r>
                    <m:r>
                      <a:rPr lang="en-US" sz="3733" b="1" i="1">
                        <a:solidFill>
                          <a:srgbClr val="FFFF00"/>
                        </a:solidFill>
                        <a:latin typeface="Cambria Math"/>
                        <a:cs typeface="Times New Roman" panose="02020603050405020304" pitchFamily="18" charset="0"/>
                      </a:rPr>
                      <m:t>𝑵</m:t>
                    </m:r>
                  </m:oMath>
                </a14:m>
                <a:r>
                  <a:rPr lang="en-US" sz="3733" b="1" dirty="0">
                    <a:solidFill>
                      <a:srgbClr val="FFFF00"/>
                    </a:solidFill>
                    <a:latin typeface="Kruti Dev 010" pitchFamily="2" charset="0"/>
                    <a:cs typeface="Times New Roman" panose="02020603050405020304" pitchFamily="18" charset="0"/>
                  </a:rPr>
                  <a:t> ds 100 </a:t>
                </a:r>
                <a:r>
                  <a:rPr lang="en-US" sz="3733" b="1" dirty="0" err="1">
                    <a:solidFill>
                      <a:srgbClr val="FFFF00"/>
                    </a:solidFill>
                    <a:latin typeface="Kruti Dev 010" pitchFamily="2" charset="0"/>
                    <a:cs typeface="Times New Roman" panose="02020603050405020304" pitchFamily="18" charset="0"/>
                  </a:rPr>
                  <a:t>leyh</a:t>
                </a:r>
                <a:r>
                  <a:rPr lang="en-US" sz="3733" b="1" dirty="0">
                    <a:solidFill>
                      <a:srgbClr val="FFFF00"/>
                    </a:solidFill>
                    <a:latin typeface="Kruti Dev 010" pitchFamily="2" charset="0"/>
                    <a:cs typeface="Times New Roman" panose="02020603050405020304" pitchFamily="18" charset="0"/>
                  </a:rPr>
                  <a:t>; cy ,d </a:t>
                </a:r>
                <a:r>
                  <a:rPr lang="en-US" sz="3733" b="1" dirty="0" err="1">
                    <a:solidFill>
                      <a:srgbClr val="FFFF00"/>
                    </a:solidFill>
                    <a:latin typeface="Kruti Dev 010" pitchFamily="2" charset="0"/>
                    <a:cs typeface="Times New Roman" panose="02020603050405020304" pitchFamily="18" charset="0"/>
                  </a:rPr>
                  <a:t>oLrq</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ij</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dk;Z</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djrs</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gsA</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izR;sd</a:t>
                </a:r>
                <a:r>
                  <a:rPr lang="en-US" sz="3733" b="1" dirty="0">
                    <a:solidFill>
                      <a:srgbClr val="FFFF00"/>
                    </a:solidFill>
                    <a:latin typeface="Kruti Dev 010" pitchFamily="2" charset="0"/>
                    <a:cs typeface="Times New Roman" panose="02020603050405020304" pitchFamily="18" charset="0"/>
                  </a:rPr>
                  <a:t> cy </a:t>
                </a:r>
                <a:r>
                  <a:rPr lang="en-US" sz="3733" b="1" dirty="0" err="1">
                    <a:solidFill>
                      <a:srgbClr val="FFFF00"/>
                    </a:solidFill>
                    <a:latin typeface="Kruti Dev 010" pitchFamily="2" charset="0"/>
                    <a:cs typeface="Times New Roman" panose="02020603050405020304" pitchFamily="18" charset="0"/>
                  </a:rPr>
                  <a:t>vius</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igys</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okys</a:t>
                </a:r>
                <a:r>
                  <a:rPr lang="en-US" sz="3733" b="1" dirty="0">
                    <a:solidFill>
                      <a:srgbClr val="FFFF00"/>
                    </a:solidFill>
                    <a:latin typeface="Kruti Dev 010" pitchFamily="2" charset="0"/>
                    <a:cs typeface="Times New Roman" panose="02020603050405020304" pitchFamily="18" charset="0"/>
                  </a:rPr>
                  <a:t> cy </a:t>
                </a:r>
                <a:r>
                  <a:rPr lang="en-US" sz="3733" b="1" dirty="0" err="1">
                    <a:solidFill>
                      <a:srgbClr val="FFFF00"/>
                    </a:solidFill>
                    <a:latin typeface="Kruti Dev 010" pitchFamily="2" charset="0"/>
                    <a:cs typeface="Times New Roman" panose="02020603050405020304" pitchFamily="18" charset="0"/>
                  </a:rPr>
                  <a:t>ls</a:t>
                </a:r>
                <a:r>
                  <a:rPr lang="en-US" sz="3733" b="1" dirty="0">
                    <a:solidFill>
                      <a:srgbClr val="FFFF00"/>
                    </a:solidFill>
                    <a:latin typeface="Kruti Dev 010" pitchFamily="2" charset="0"/>
                    <a:cs typeface="Times New Roman" panose="02020603050405020304" pitchFamily="18" charset="0"/>
                  </a:rPr>
                  <a:t> </a:t>
                </a:r>
                <a14:m>
                  <m:oMath xmlns:m="http://schemas.openxmlformats.org/officeDocument/2006/math">
                    <m:r>
                      <a:rPr lang="en-US" sz="3733" b="1" i="1">
                        <a:solidFill>
                          <a:srgbClr val="FFFF00"/>
                        </a:solidFill>
                        <a:latin typeface="Cambria Math"/>
                        <a:cs typeface="Times New Roman" panose="02020603050405020304" pitchFamily="18" charset="0"/>
                      </a:rPr>
                      <m:t>𝝅</m:t>
                    </m:r>
                    <m:r>
                      <a:rPr lang="en-US" sz="3733" b="1" i="1">
                        <a:solidFill>
                          <a:srgbClr val="FFFF00"/>
                        </a:solidFill>
                        <a:latin typeface="Cambria Math"/>
                        <a:cs typeface="Times New Roman" panose="02020603050405020304" pitchFamily="18" charset="0"/>
                      </a:rPr>
                      <m:t>/</m:t>
                    </m:r>
                    <m:r>
                      <a:rPr lang="en-US" sz="3733" b="1" i="1">
                        <a:solidFill>
                          <a:srgbClr val="FFFF00"/>
                        </a:solidFill>
                        <a:latin typeface="Cambria Math"/>
                        <a:cs typeface="Times New Roman" panose="02020603050405020304" pitchFamily="18" charset="0"/>
                      </a:rPr>
                      <m:t>𝟓𝟎</m:t>
                    </m:r>
                  </m:oMath>
                </a14:m>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dk</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dks.k</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cukrk</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gSA</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bu</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cyksa</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dk</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ifj.kkeh</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gksxkA</a:t>
                </a:r>
                <a:endParaRPr lang="en-IN" sz="3733" b="1" dirty="0">
                  <a:solidFill>
                    <a:srgbClr val="FFFF00"/>
                  </a:solidFill>
                  <a:latin typeface="Times New Roman" panose="02020603050405020304" pitchFamily="18" charset="0"/>
                  <a:cs typeface="Times New Roman" panose="02020603050405020304" pitchFamily="18" charset="0"/>
                </a:endParaRPr>
              </a:p>
              <a:p>
                <a:r>
                  <a:rPr lang="en-US" sz="3733" b="1" dirty="0">
                    <a:solidFill>
                      <a:srgbClr val="FFFF00"/>
                    </a:solidFill>
                    <a:latin typeface="Times New Roman" panose="02020603050405020304" pitchFamily="18" charset="0"/>
                    <a:cs typeface="Times New Roman" panose="02020603050405020304" pitchFamily="18" charset="0"/>
                  </a:rPr>
                  <a:t>100 coplanar forces each equal to 10 N act on a body. Each force makes angle </a:t>
                </a:r>
                <a14:m>
                  <m:oMath xmlns:m="http://schemas.openxmlformats.org/officeDocument/2006/math">
                    <m:r>
                      <a:rPr lang="en-US" sz="3733" b="1" i="1">
                        <a:solidFill>
                          <a:srgbClr val="FFFF00"/>
                        </a:solidFill>
                        <a:latin typeface="Cambria Math"/>
                        <a:cs typeface="Times New Roman" panose="02020603050405020304" pitchFamily="18" charset="0"/>
                      </a:rPr>
                      <m:t>𝝅</m:t>
                    </m:r>
                    <m:r>
                      <a:rPr lang="en-US" sz="3733" b="1" i="1">
                        <a:solidFill>
                          <a:srgbClr val="FFFF00"/>
                        </a:solidFill>
                        <a:latin typeface="Cambria Math"/>
                        <a:cs typeface="Times New Roman" panose="02020603050405020304" pitchFamily="18" charset="0"/>
                      </a:rPr>
                      <m:t>/</m:t>
                    </m:r>
                    <m:r>
                      <a:rPr lang="en-US" sz="3733" b="1" i="1">
                        <a:solidFill>
                          <a:srgbClr val="FFFF00"/>
                        </a:solidFill>
                        <a:latin typeface="Cambria Math"/>
                        <a:cs typeface="Times New Roman" panose="02020603050405020304" pitchFamily="18" charset="0"/>
                      </a:rPr>
                      <m:t>𝟓𝟎</m:t>
                    </m:r>
                  </m:oMath>
                </a14:m>
                <a:r>
                  <a:rPr lang="en-US" sz="3733" b="1" dirty="0">
                    <a:solidFill>
                      <a:srgbClr val="FFFF00"/>
                    </a:solidFill>
                    <a:latin typeface="Times New Roman" panose="02020603050405020304" pitchFamily="18" charset="0"/>
                    <a:cs typeface="Times New Roman" panose="02020603050405020304" pitchFamily="18" charset="0"/>
                  </a:rPr>
                  <a:t> with the preceding force. What is the resultant of the forces ?</a:t>
                </a:r>
              </a:p>
              <a:p>
                <a:r>
                  <a:rPr lang="en-US" sz="3733" b="1" dirty="0">
                    <a:latin typeface="Times New Roman" panose="02020603050405020304" pitchFamily="18" charset="0"/>
                    <a:cs typeface="Times New Roman" panose="02020603050405020304" pitchFamily="18" charset="0"/>
                  </a:rPr>
                  <a:t>(a) 1000N			(b) 500 N</a:t>
                </a:r>
              </a:p>
              <a:p>
                <a:r>
                  <a:rPr lang="en-US" sz="3733" b="1" dirty="0">
                    <a:latin typeface="Times New Roman" panose="02020603050405020304" pitchFamily="18" charset="0"/>
                    <a:cs typeface="Times New Roman" panose="02020603050405020304" pitchFamily="18" charset="0"/>
                  </a:rPr>
                  <a:t>(c) 250 N			(d) zero </a:t>
                </a:r>
              </a:p>
            </p:txBody>
          </p:sp>
        </mc:Choice>
        <mc:Fallback xmlns="">
          <p:sp>
            <p:nvSpPr>
              <p:cNvPr id="7" name="TextBox 6"/>
              <p:cNvSpPr txBox="1">
                <a:spLocks noRot="1" noChangeAspect="1" noMove="1" noResize="1" noEditPoints="1" noAdjustHandles="1" noChangeArrowheads="1" noChangeShapeType="1" noTextEdit="1"/>
              </p:cNvSpPr>
              <p:nvPr/>
            </p:nvSpPr>
            <p:spPr>
              <a:xfrm>
                <a:off x="2385553" y="969167"/>
                <a:ext cx="9806447" cy="5262403"/>
              </a:xfrm>
              <a:prstGeom prst="rect">
                <a:avLst/>
              </a:prstGeom>
              <a:blipFill>
                <a:blip r:embed="rId2"/>
                <a:stretch>
                  <a:fillRect l="-1989" t="-1970" r="-1616" b="-3708"/>
                </a:stretch>
              </a:blipFill>
            </p:spPr>
            <p:txBody>
              <a:bodyPr/>
              <a:lstStyle/>
              <a:p>
                <a:r>
                  <a:rPr lang="en-US">
                    <a:noFill/>
                  </a:rPr>
                  <a:t> </a:t>
                </a:r>
              </a:p>
            </p:txBody>
          </p:sp>
        </mc:Fallback>
      </mc:AlternateContent>
    </p:spTree>
    <p:extLst>
      <p:ext uri="{BB962C8B-B14F-4D97-AF65-F5344CB8AC3E}">
        <p14:creationId xmlns:p14="http://schemas.microsoft.com/office/powerpoint/2010/main" val="15732130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1277440" y="1351511"/>
                <a:ext cx="10417255" cy="3305457"/>
              </a:xfrm>
              <a:prstGeom prst="rect">
                <a:avLst/>
              </a:prstGeom>
              <a:noFill/>
            </p:spPr>
            <p:txBody>
              <a:bodyPr wrap="square" rtlCol="0">
                <a:spAutoFit/>
              </a:bodyPr>
              <a:lstStyle/>
              <a:p>
                <a:r>
                  <a:rPr lang="en-US" sz="3467" b="1" dirty="0" err="1">
                    <a:solidFill>
                      <a:srgbClr val="FFFF00"/>
                    </a:solidFill>
                    <a:latin typeface="Kruti Dev 010" pitchFamily="2" charset="0"/>
                    <a:cs typeface="Times New Roman" panose="02020603050405020304" pitchFamily="18" charset="0"/>
                  </a:rPr>
                  <a:t>og</a:t>
                </a:r>
                <a:r>
                  <a:rPr lang="en-US" sz="3467" b="1" dirty="0">
                    <a:solidFill>
                      <a:srgbClr val="FFFF00"/>
                    </a:solidFill>
                    <a:latin typeface="Kruti Dev 010" pitchFamily="2" charset="0"/>
                    <a:cs typeface="Times New Roman" panose="02020603050405020304" pitchFamily="18" charset="0"/>
                  </a:rPr>
                  <a:t> le; </a:t>
                </a:r>
                <a:r>
                  <a:rPr lang="en-US" sz="3467" b="1" dirty="0" err="1">
                    <a:solidFill>
                      <a:srgbClr val="FFFF00"/>
                    </a:solidFill>
                    <a:latin typeface="Kruti Dev 010" pitchFamily="2" charset="0"/>
                    <a:cs typeface="Times New Roman" panose="02020603050405020304" pitchFamily="18" charset="0"/>
                  </a:rPr>
                  <a:t>ftlesa</a:t>
                </a:r>
                <a:r>
                  <a:rPr lang="en-US" sz="3467" b="1" dirty="0">
                    <a:solidFill>
                      <a:srgbClr val="FFFF00"/>
                    </a:solidFill>
                    <a:latin typeface="Kruti Dev 010" pitchFamily="2" charset="0"/>
                    <a:cs typeface="Times New Roman" panose="02020603050405020304" pitchFamily="18" charset="0"/>
                  </a:rPr>
                  <a:t> 2</a:t>
                </a:r>
                <a:r>
                  <a:rPr lang="en-US" sz="3467" b="1" dirty="0">
                    <a:solidFill>
                      <a:srgbClr val="FFFF00"/>
                    </a:solidFill>
                    <a:latin typeface="Times New Roman" panose="02020603050405020304" pitchFamily="18" charset="0"/>
                    <a:cs typeface="Times New Roman" panose="02020603050405020304" pitchFamily="18" charset="0"/>
                  </a:rPr>
                  <a:t> </a:t>
                </a:r>
                <a:r>
                  <a:rPr lang="en-US" sz="3200" b="1" dirty="0">
                    <a:solidFill>
                      <a:srgbClr val="FFFF00"/>
                    </a:solidFill>
                    <a:latin typeface="Times New Roman" panose="02020603050405020304" pitchFamily="18" charset="0"/>
                    <a:cs typeface="Times New Roman" panose="02020603050405020304" pitchFamily="18" charset="0"/>
                  </a:rPr>
                  <a:t>N</a:t>
                </a:r>
                <a:r>
                  <a:rPr lang="en-US" sz="3467" b="1" dirty="0">
                    <a:solidFill>
                      <a:srgbClr val="FFFF00"/>
                    </a:solidFill>
                    <a:latin typeface="Kruti Dev 010" pitchFamily="2" charset="0"/>
                    <a:cs typeface="Times New Roman" panose="02020603050405020304" pitchFamily="18" charset="0"/>
                  </a:rPr>
                  <a:t> dk cy </a:t>
                </a:r>
                <a:r>
                  <a:rPr lang="en-US" sz="3467" b="1" dirty="0" err="1">
                    <a:solidFill>
                      <a:srgbClr val="FFFF00"/>
                    </a:solidFill>
                    <a:latin typeface="Kruti Dev 010" pitchFamily="2" charset="0"/>
                    <a:cs typeface="Times New Roman" panose="02020603050405020304" pitchFamily="18" charset="0"/>
                  </a:rPr>
                  <a:t>fdlh</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oLrq</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esa</a:t>
                </a:r>
                <a:r>
                  <a:rPr lang="en-US" sz="3467" b="1" dirty="0">
                    <a:solidFill>
                      <a:srgbClr val="FFFF00"/>
                    </a:solidFill>
                    <a:latin typeface="Kruti Dev 010" pitchFamily="2" charset="0"/>
                    <a:cs typeface="Times New Roman" panose="02020603050405020304" pitchFamily="18" charset="0"/>
                  </a:rPr>
                  <a:t> 0-4 </a:t>
                </a:r>
                <a:r>
                  <a:rPr lang="en-US" sz="3467" b="1" dirty="0" err="1">
                    <a:solidFill>
                      <a:srgbClr val="FFFF00"/>
                    </a:solidFill>
                    <a:latin typeface="Kruti Dev 010" pitchFamily="2" charset="0"/>
                    <a:cs typeface="Times New Roman" panose="02020603050405020304" pitchFamily="18" charset="0"/>
                  </a:rPr>
                  <a:t>fdxzk@eh</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lkS</a:t>
                </a:r>
                <a:r>
                  <a:rPr lang="en-US" sz="3467" b="1" dirty="0">
                    <a:solidFill>
                      <a:srgbClr val="FFFF00"/>
                    </a:solidFill>
                    <a:latin typeface="Kruti Dev 010" pitchFamily="2" charset="0"/>
                    <a:cs typeface="Times New Roman" panose="02020603050405020304" pitchFamily="18" charset="0"/>
                  </a:rPr>
                  <a:t> dk </a:t>
                </a:r>
                <a:r>
                  <a:rPr lang="en-US" sz="3467" b="1" dirty="0" err="1">
                    <a:solidFill>
                      <a:srgbClr val="FFFF00"/>
                    </a:solidFill>
                    <a:latin typeface="Kruti Dev 010" pitchFamily="2" charset="0"/>
                    <a:cs typeface="Times New Roman" panose="02020603050405020304" pitchFamily="18" charset="0"/>
                  </a:rPr>
                  <a:t>js</a:t>
                </a:r>
                <a:r>
                  <a:rPr lang="en-US" sz="3467" b="1" dirty="0">
                    <a:solidFill>
                      <a:srgbClr val="FFFF00"/>
                    </a:solidFill>
                    <a:latin typeface="Kruti Dev 010" pitchFamily="2" charset="0"/>
                    <a:cs typeface="Times New Roman" panose="02020603050405020304" pitchFamily="18" charset="0"/>
                  </a:rPr>
                  <a:t>[</a:t>
                </a:r>
                <a:r>
                  <a:rPr lang="en-US" sz="3467" b="1" dirty="0" err="1">
                    <a:solidFill>
                      <a:srgbClr val="FFFF00"/>
                    </a:solidFill>
                    <a:latin typeface="Kruti Dev 010" pitchFamily="2" charset="0"/>
                    <a:cs typeface="Times New Roman" panose="02020603050405020304" pitchFamily="18" charset="0"/>
                  </a:rPr>
                  <a:t>kh</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laosx</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mRiUu</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dj</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nsrh</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gksxk</a:t>
                </a:r>
                <a:endParaRPr lang="en-IN" sz="3467" b="1" dirty="0">
                  <a:solidFill>
                    <a:srgbClr val="FFFF00"/>
                  </a:solidFill>
                  <a:latin typeface="Times New Roman" panose="02020603050405020304" pitchFamily="18" charset="0"/>
                  <a:cs typeface="Times New Roman" panose="02020603050405020304" pitchFamily="18" charset="0"/>
                </a:endParaRPr>
              </a:p>
              <a:p>
                <a:r>
                  <a:rPr lang="en-US" sz="3467" b="1" dirty="0">
                    <a:solidFill>
                      <a:srgbClr val="FFFF00"/>
                    </a:solidFill>
                    <a:latin typeface="Times New Roman" panose="02020603050405020304" pitchFamily="18" charset="0"/>
                    <a:cs typeface="Times New Roman" panose="02020603050405020304" pitchFamily="18" charset="0"/>
                  </a:rPr>
                  <a:t>The time in which a force of 2 N produces a change of momentum of 0.4 kg -</a:t>
                </a:r>
                <a14:m>
                  <m:oMath xmlns:m="http://schemas.openxmlformats.org/officeDocument/2006/math">
                    <m:r>
                      <a:rPr lang="en-US" sz="3467" b="1" i="1">
                        <a:solidFill>
                          <a:srgbClr val="FFFF00"/>
                        </a:solidFill>
                        <a:latin typeface="Cambria Math"/>
                        <a:cs typeface="Times New Roman" panose="02020603050405020304" pitchFamily="18" charset="0"/>
                      </a:rPr>
                      <m:t>𝒎</m:t>
                    </m:r>
                    <m:sSup>
                      <m:sSupPr>
                        <m:ctrlPr>
                          <a:rPr lang="en-US" sz="3467" b="1" i="1">
                            <a:solidFill>
                              <a:srgbClr val="FFFF00"/>
                            </a:solidFill>
                            <a:latin typeface="Cambria Math" panose="02040503050406030204" pitchFamily="18" charset="0"/>
                            <a:cs typeface="Times New Roman" panose="02020603050405020304" pitchFamily="18" charset="0"/>
                          </a:rPr>
                        </m:ctrlPr>
                      </m:sSupPr>
                      <m:e>
                        <m:r>
                          <a:rPr lang="en-US" sz="3467" b="1" i="1">
                            <a:solidFill>
                              <a:srgbClr val="FFFF00"/>
                            </a:solidFill>
                            <a:latin typeface="Cambria Math"/>
                            <a:cs typeface="Times New Roman" panose="02020603050405020304" pitchFamily="18" charset="0"/>
                          </a:rPr>
                          <m:t>𝒔</m:t>
                        </m:r>
                      </m:e>
                      <m:sup>
                        <m:r>
                          <a:rPr lang="en-US" sz="3467" b="1" i="1">
                            <a:solidFill>
                              <a:srgbClr val="FFFF00"/>
                            </a:solidFill>
                            <a:latin typeface="Cambria Math"/>
                            <a:cs typeface="Times New Roman" panose="02020603050405020304" pitchFamily="18" charset="0"/>
                          </a:rPr>
                          <m:t>−</m:t>
                        </m:r>
                        <m:r>
                          <a:rPr lang="en-US" sz="3467" b="1" i="1">
                            <a:solidFill>
                              <a:srgbClr val="FFFF00"/>
                            </a:solidFill>
                            <a:latin typeface="Cambria Math"/>
                            <a:cs typeface="Times New Roman" panose="02020603050405020304" pitchFamily="18" charset="0"/>
                          </a:rPr>
                          <m:t>𝟏</m:t>
                        </m:r>
                      </m:sup>
                    </m:sSup>
                    <m:r>
                      <a:rPr lang="en-US" sz="3467" b="1" i="1">
                        <a:solidFill>
                          <a:srgbClr val="FFFF00"/>
                        </a:solidFill>
                        <a:latin typeface="Cambria Math"/>
                        <a:cs typeface="Times New Roman" panose="02020603050405020304" pitchFamily="18" charset="0"/>
                      </a:rPr>
                      <m:t> </m:t>
                    </m:r>
                  </m:oMath>
                </a14:m>
                <a:r>
                  <a:rPr lang="en-IN" sz="3467" b="1" dirty="0">
                    <a:solidFill>
                      <a:srgbClr val="FFFF00"/>
                    </a:solidFill>
                    <a:latin typeface="Times New Roman" panose="02020603050405020304" pitchFamily="18" charset="0"/>
                    <a:cs typeface="Times New Roman" panose="02020603050405020304" pitchFamily="18" charset="0"/>
                  </a:rPr>
                  <a:t>in the body is </a:t>
                </a:r>
              </a:p>
              <a:p>
                <a:r>
                  <a:rPr lang="en-IN" sz="3467" b="1" dirty="0">
                    <a:latin typeface="Times New Roman" panose="02020603050405020304" pitchFamily="18" charset="0"/>
                    <a:cs typeface="Times New Roman" panose="02020603050405020304" pitchFamily="18" charset="0"/>
                  </a:rPr>
                  <a:t>(a) 0.2 s</a:t>
                </a:r>
                <a:r>
                  <a:rPr lang="en-IN" sz="3467" b="1" dirty="0">
                    <a:latin typeface="Kruti Dev 010" pitchFamily="2" charset="0"/>
                    <a:cs typeface="Times New Roman" panose="02020603050405020304" pitchFamily="18" charset="0"/>
                  </a:rPr>
                  <a:t>			              </a:t>
                </a:r>
                <a:r>
                  <a:rPr lang="en-IN" sz="3467" b="1" dirty="0">
                    <a:latin typeface="Times New Roman" pitchFamily="18" charset="0"/>
                    <a:cs typeface="Times New Roman" pitchFamily="18" charset="0"/>
                  </a:rPr>
                  <a:t>(b) 0.02 s</a:t>
                </a:r>
              </a:p>
              <a:p>
                <a:r>
                  <a:rPr lang="en-US" sz="3467" b="1" dirty="0">
                    <a:latin typeface="Times New Roman" pitchFamily="18" charset="0"/>
                    <a:cs typeface="Times New Roman" pitchFamily="18" charset="0"/>
                  </a:rPr>
                  <a:t>(c) 0.5 s			                     (d) 0.05 s</a:t>
                </a:r>
                <a:endParaRPr lang="en-IN" sz="3467" b="1" dirty="0">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277440" y="1351511"/>
                <a:ext cx="10417255" cy="3305457"/>
              </a:xfrm>
              <a:prstGeom prst="rect">
                <a:avLst/>
              </a:prstGeom>
              <a:blipFill>
                <a:blip r:embed="rId2"/>
                <a:stretch>
                  <a:fillRect l="-1698" t="-2583" r="-995" b="-5720"/>
                </a:stretch>
              </a:blipFill>
            </p:spPr>
            <p:txBody>
              <a:bodyPr/>
              <a:lstStyle/>
              <a:p>
                <a:r>
                  <a:rPr lang="en-US">
                    <a:noFill/>
                  </a:rPr>
                  <a:t> </a:t>
                </a:r>
              </a:p>
            </p:txBody>
          </p:sp>
        </mc:Fallback>
      </mc:AlternateContent>
    </p:spTree>
    <p:extLst>
      <p:ext uri="{BB962C8B-B14F-4D97-AF65-F5344CB8AC3E}">
        <p14:creationId xmlns:p14="http://schemas.microsoft.com/office/powerpoint/2010/main" val="2568410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400977" y="970025"/>
                <a:ext cx="11390045" cy="4546629"/>
              </a:xfrm>
              <a:prstGeom prst="rect">
                <a:avLst/>
              </a:prstGeom>
              <a:noFill/>
            </p:spPr>
            <p:txBody>
              <a:bodyPr wrap="square" rtlCol="0">
                <a:spAutoFit/>
              </a:bodyPr>
              <a:lstStyle/>
              <a:p>
                <a:r>
                  <a:rPr lang="en-US" sz="3200" b="1" dirty="0">
                    <a:solidFill>
                      <a:srgbClr val="FFFF00"/>
                    </a:solidFill>
                    <a:latin typeface="Kruti Dev 010" pitchFamily="2" charset="0"/>
                    <a:cs typeface="Times New Roman" panose="02020603050405020304" pitchFamily="18" charset="0"/>
                  </a:rPr>
                  <a:t>10 </a:t>
                </a:r>
                <a:r>
                  <a:rPr lang="en-US" sz="3200" b="1" dirty="0" err="1">
                    <a:solidFill>
                      <a:srgbClr val="FFFF00"/>
                    </a:solidFill>
                    <a:latin typeface="Kruti Dev 010" pitchFamily="2" charset="0"/>
                    <a:cs typeface="Times New Roman" panose="02020603050405020304" pitchFamily="18" charset="0"/>
                  </a:rPr>
                  <a:t>fdxzk</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nzO;eku</a:t>
                </a:r>
                <a:r>
                  <a:rPr lang="en-US" sz="3200" b="1" dirty="0">
                    <a:solidFill>
                      <a:srgbClr val="FFFF00"/>
                    </a:solidFill>
                    <a:latin typeface="Kruti Dev 010" pitchFamily="2" charset="0"/>
                    <a:cs typeface="Times New Roman" panose="02020603050405020304" pitchFamily="18" charset="0"/>
                  </a:rPr>
                  <a:t> dh ,d </a:t>
                </a:r>
                <a:r>
                  <a:rPr lang="en-US" sz="3200" b="1" dirty="0" err="1">
                    <a:solidFill>
                      <a:srgbClr val="FFFF00"/>
                    </a:solidFill>
                    <a:latin typeface="Kruti Dev 010" pitchFamily="2" charset="0"/>
                    <a:cs typeface="Times New Roman" panose="02020603050405020304" pitchFamily="18" charset="0"/>
                  </a:rPr>
                  <a:t>oLrq</a:t>
                </a:r>
                <a:r>
                  <a:rPr lang="en-US" sz="3200" b="1" dirty="0">
                    <a:solidFill>
                      <a:srgbClr val="FFFF00"/>
                    </a:solidFill>
                    <a:latin typeface="Kruti Dev 010" pitchFamily="2" charset="0"/>
                    <a:cs typeface="Times New Roman" panose="02020603050405020304" pitchFamily="18" charset="0"/>
                  </a:rPr>
                  <a:t> 10 </a:t>
                </a:r>
                <a:r>
                  <a:rPr lang="en-US" sz="3200" b="1" dirty="0" err="1">
                    <a:solidFill>
                      <a:srgbClr val="FFFF00"/>
                    </a:solidFill>
                    <a:latin typeface="Kruti Dev 010" pitchFamily="2" charset="0"/>
                    <a:cs typeface="Times New Roman" panose="02020603050405020304" pitchFamily="18" charset="0"/>
                  </a:rPr>
                  <a:t>eh@lS</a:t>
                </a:r>
                <a:r>
                  <a:rPr lang="en-US" sz="3200" b="1" dirty="0">
                    <a:solidFill>
                      <a:srgbClr val="FFFF00"/>
                    </a:solidFill>
                    <a:latin typeface="Kruti Dev 010" pitchFamily="2" charset="0"/>
                    <a:cs typeface="Times New Roman" panose="02020603050405020304" pitchFamily="18" charset="0"/>
                  </a:rPr>
                  <a:t> ds </a:t>
                </a:r>
                <a:r>
                  <a:rPr lang="en-US" sz="3200" b="1" dirty="0" err="1">
                    <a:solidFill>
                      <a:srgbClr val="FFFF00"/>
                    </a:solidFill>
                    <a:latin typeface="Kruti Dev 010" pitchFamily="2" charset="0"/>
                    <a:cs typeface="Times New Roman" panose="02020603050405020304" pitchFamily="18" charset="0"/>
                  </a:rPr>
                  <a:t>fu;r</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osx</a:t>
                </a:r>
                <a:r>
                  <a:rPr lang="en-US" sz="3200" b="1" dirty="0">
                    <a:solidFill>
                      <a:srgbClr val="FFFF00"/>
                    </a:solidFill>
                    <a:latin typeface="Kruti Dev 010" pitchFamily="2" charset="0"/>
                    <a:cs typeface="Times New Roman" panose="02020603050405020304" pitchFamily="18" charset="0"/>
                  </a:rPr>
                  <a:t> ls </a:t>
                </a:r>
                <a:r>
                  <a:rPr lang="en-US" sz="3200" b="1" dirty="0" err="1">
                    <a:solidFill>
                      <a:srgbClr val="FFFF00"/>
                    </a:solidFill>
                    <a:latin typeface="Kruti Dev 010" pitchFamily="2" charset="0"/>
                    <a:cs typeface="Times New Roman" panose="02020603050405020304" pitchFamily="18" charset="0"/>
                  </a:rPr>
                  <a:t>xfreku</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gSA</a:t>
                </a:r>
                <a:r>
                  <a:rPr lang="en-US" sz="3200" b="1" dirty="0">
                    <a:solidFill>
                      <a:srgbClr val="FFFF00"/>
                    </a:solidFill>
                    <a:latin typeface="Kruti Dev 010" pitchFamily="2" charset="0"/>
                    <a:cs typeface="Times New Roman" panose="02020603050405020304" pitchFamily="18" charset="0"/>
                  </a:rPr>
                  <a:t> ml </a:t>
                </a:r>
                <a:r>
                  <a:rPr lang="en-US" sz="3200" b="1" dirty="0" err="1">
                    <a:solidFill>
                      <a:srgbClr val="FFFF00"/>
                    </a:solidFill>
                    <a:latin typeface="Kruti Dev 010" pitchFamily="2" charset="0"/>
                    <a:cs typeface="Times New Roman" panose="02020603050405020304" pitchFamily="18" charset="0"/>
                  </a:rPr>
                  <a:t>ij</a:t>
                </a:r>
                <a:r>
                  <a:rPr lang="en-US" sz="3200" b="1" dirty="0">
                    <a:solidFill>
                      <a:srgbClr val="FFFF00"/>
                    </a:solidFill>
                    <a:latin typeface="Kruti Dev 010" pitchFamily="2" charset="0"/>
                    <a:cs typeface="Times New Roman" panose="02020603050405020304" pitchFamily="18" charset="0"/>
                  </a:rPr>
                  <a:t> 4 </a:t>
                </a:r>
                <a:r>
                  <a:rPr lang="en-US" sz="3200" b="1" dirty="0" err="1">
                    <a:solidFill>
                      <a:srgbClr val="FFFF00"/>
                    </a:solidFill>
                    <a:latin typeface="Kruti Dev 010" pitchFamily="2" charset="0"/>
                    <a:cs typeface="Times New Roman" panose="02020603050405020304" pitchFamily="18" charset="0"/>
                  </a:rPr>
                  <a:t>lsd.M</a:t>
                </a:r>
                <a:r>
                  <a:rPr lang="en-US" sz="3200" b="1" dirty="0">
                    <a:solidFill>
                      <a:srgbClr val="FFFF00"/>
                    </a:solidFill>
                    <a:latin typeface="Kruti Dev 010" pitchFamily="2" charset="0"/>
                    <a:cs typeface="Times New Roman" panose="02020603050405020304" pitchFamily="18" charset="0"/>
                  </a:rPr>
                  <a:t> ds </a:t>
                </a:r>
                <a:r>
                  <a:rPr lang="en-US" sz="3200" b="1" dirty="0" err="1">
                    <a:solidFill>
                      <a:srgbClr val="FFFF00"/>
                    </a:solidFill>
                    <a:latin typeface="Kruti Dev 010" pitchFamily="2" charset="0"/>
                    <a:cs typeface="Times New Roman" panose="02020603050405020304" pitchFamily="18" charset="0"/>
                  </a:rPr>
                  <a:t>fy;as</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fu;r</a:t>
                </a:r>
                <a:r>
                  <a:rPr lang="en-US" sz="3200" b="1" dirty="0">
                    <a:solidFill>
                      <a:srgbClr val="FFFF00"/>
                    </a:solidFill>
                    <a:latin typeface="Kruti Dev 010" pitchFamily="2" charset="0"/>
                    <a:cs typeface="Times New Roman" panose="02020603050405020304" pitchFamily="18" charset="0"/>
                  </a:rPr>
                  <a:t> cy </a:t>
                </a:r>
                <a:r>
                  <a:rPr lang="en-US" sz="3200" b="1" dirty="0" err="1">
                    <a:solidFill>
                      <a:srgbClr val="FFFF00"/>
                    </a:solidFill>
                    <a:latin typeface="Kruti Dev 010" pitchFamily="2" charset="0"/>
                    <a:cs typeface="Times New Roman" panose="02020603050405020304" pitchFamily="18" charset="0"/>
                  </a:rPr>
                  <a:t>yxkus</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ij</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og</a:t>
                </a:r>
                <a:r>
                  <a:rPr lang="en-US" sz="3200" b="1" dirty="0">
                    <a:solidFill>
                      <a:srgbClr val="FFFF00"/>
                    </a:solidFill>
                    <a:latin typeface="Kruti Dev 010" pitchFamily="2" charset="0"/>
                    <a:cs typeface="Times New Roman" panose="02020603050405020304" pitchFamily="18" charset="0"/>
                  </a:rPr>
                  <a:t> 2 </a:t>
                </a:r>
                <a:r>
                  <a:rPr lang="en-US" sz="3200" b="1" dirty="0" err="1">
                    <a:solidFill>
                      <a:srgbClr val="FFFF00"/>
                    </a:solidFill>
                    <a:latin typeface="Kruti Dev 010" pitchFamily="2" charset="0"/>
                    <a:cs typeface="Times New Roman" panose="02020603050405020304" pitchFamily="18" charset="0"/>
                  </a:rPr>
                  <a:t>eh@lS</a:t>
                </a:r>
                <a:r>
                  <a:rPr lang="en-US" sz="3200" b="1" dirty="0">
                    <a:solidFill>
                      <a:srgbClr val="FFFF00"/>
                    </a:solidFill>
                    <a:latin typeface="Kruti Dev 010" pitchFamily="2" charset="0"/>
                    <a:cs typeface="Times New Roman" panose="02020603050405020304" pitchFamily="18" charset="0"/>
                  </a:rPr>
                  <a:t> ds </a:t>
                </a:r>
                <a:r>
                  <a:rPr lang="en-US" sz="3200" b="1" dirty="0" err="1">
                    <a:solidFill>
                      <a:srgbClr val="FFFF00"/>
                    </a:solidFill>
                    <a:latin typeface="Kruti Dev 010" pitchFamily="2" charset="0"/>
                    <a:cs typeface="Times New Roman" panose="02020603050405020304" pitchFamily="18" charset="0"/>
                  </a:rPr>
                  <a:t>osx</a:t>
                </a:r>
                <a:r>
                  <a:rPr lang="en-US" sz="3200" b="1" dirty="0">
                    <a:solidFill>
                      <a:srgbClr val="FFFF00"/>
                    </a:solidFill>
                    <a:latin typeface="Kruti Dev 010" pitchFamily="2" charset="0"/>
                    <a:cs typeface="Times New Roman" panose="02020603050405020304" pitchFamily="18" charset="0"/>
                  </a:rPr>
                  <a:t> ls </a:t>
                </a:r>
                <a:r>
                  <a:rPr lang="en-US" sz="3200" b="1" dirty="0" err="1">
                    <a:solidFill>
                      <a:srgbClr val="FFFF00"/>
                    </a:solidFill>
                    <a:latin typeface="Kruti Dev 010" pitchFamily="2" charset="0"/>
                    <a:cs typeface="Times New Roman" panose="02020603050405020304" pitchFamily="18" charset="0"/>
                  </a:rPr>
                  <a:t>foijhr</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fn”kk</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esa</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xfr</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djrh</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gsA</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mlesa</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mRiUu</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Roj.k</a:t>
                </a:r>
                <a:r>
                  <a:rPr lang="en-US" sz="3200" b="1" dirty="0">
                    <a:solidFill>
                      <a:srgbClr val="FFFF00"/>
                    </a:solidFill>
                    <a:latin typeface="Kruti Dev 010" pitchFamily="2" charset="0"/>
                    <a:cs typeface="Times New Roman" panose="02020603050405020304" pitchFamily="18" charset="0"/>
                  </a:rPr>
                  <a:t> </a:t>
                </a:r>
                <a:r>
                  <a:rPr lang="en-US" sz="3200" b="1" dirty="0" err="1">
                    <a:solidFill>
                      <a:srgbClr val="FFFF00"/>
                    </a:solidFill>
                    <a:latin typeface="Kruti Dev 010" pitchFamily="2" charset="0"/>
                    <a:cs typeface="Times New Roman" panose="02020603050405020304" pitchFamily="18" charset="0"/>
                  </a:rPr>
                  <a:t>gSA</a:t>
                </a:r>
                <a:r>
                  <a:rPr lang="en-US" sz="3200" b="1" dirty="0">
                    <a:solidFill>
                      <a:srgbClr val="FFFF00"/>
                    </a:solidFill>
                    <a:latin typeface="Kruti Dev 010" pitchFamily="2" charset="0"/>
                    <a:cs typeface="Times New Roman" panose="02020603050405020304" pitchFamily="18" charset="0"/>
                  </a:rPr>
                  <a:t> </a:t>
                </a:r>
                <a:endParaRPr lang="en-IN" sz="3200" b="1" dirty="0">
                  <a:solidFill>
                    <a:srgbClr val="FFFF00"/>
                  </a:solidFill>
                  <a:latin typeface="Times New Roman" panose="02020603050405020304" pitchFamily="18" charset="0"/>
                  <a:cs typeface="Times New Roman" panose="02020603050405020304" pitchFamily="18" charset="0"/>
                </a:endParaRPr>
              </a:p>
              <a:p>
                <a:r>
                  <a:rPr lang="en-US" sz="3200" b="1" dirty="0">
                    <a:solidFill>
                      <a:srgbClr val="FFFF00"/>
                    </a:solidFill>
                    <a:latin typeface="Times New Roman" panose="02020603050405020304" pitchFamily="18" charset="0"/>
                    <a:cs typeface="Times New Roman" panose="02020603050405020304" pitchFamily="18" charset="0"/>
                  </a:rPr>
                  <a:t>A body of mass 10 kg is moving with a constant velocity of 10m/s . When a constant force acts for 4 seconds on it. It moves with a velocity 2 m/sec in the opposite direction. The  acceleration produced in It is </a:t>
                </a:r>
                <a:endParaRPr lang="en-IN" sz="3200" b="1" dirty="0">
                  <a:solidFill>
                    <a:srgbClr val="FFFF00"/>
                  </a:solidFill>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(a) </a:t>
                </a:r>
                <a14:m>
                  <m:oMath xmlns:m="http://schemas.openxmlformats.org/officeDocument/2006/math">
                    <m:r>
                      <a:rPr lang="en-US" sz="3200" b="1">
                        <a:latin typeface="Cambria Math"/>
                        <a:cs typeface="Times New Roman" panose="02020603050405020304" pitchFamily="18" charset="0"/>
                      </a:rPr>
                      <m:t>𝟑𝐦</m:t>
                    </m:r>
                    <m:r>
                      <a:rPr lang="en-US" sz="3200" b="1">
                        <a:latin typeface="Cambria Math"/>
                        <a:cs typeface="Times New Roman" panose="02020603050405020304" pitchFamily="18" charset="0"/>
                      </a:rPr>
                      <m:t>/</m:t>
                    </m:r>
                    <m:r>
                      <a:rPr lang="en-US" sz="3200" b="1">
                        <a:latin typeface="Cambria Math"/>
                        <a:cs typeface="Times New Roman" panose="02020603050405020304" pitchFamily="18" charset="0"/>
                      </a:rPr>
                      <m:t>𝐬𝐞</m:t>
                    </m:r>
                    <m:sSup>
                      <m:sSupPr>
                        <m:ctrlPr>
                          <a:rPr lang="en-US" sz="3200" b="1" i="1">
                            <a:latin typeface="Cambria Math" panose="02040503050406030204" pitchFamily="18" charset="0"/>
                            <a:cs typeface="Times New Roman" panose="02020603050405020304" pitchFamily="18" charset="0"/>
                          </a:rPr>
                        </m:ctrlPr>
                      </m:sSupPr>
                      <m:e>
                        <m:r>
                          <a:rPr lang="en-US" sz="3200" b="1">
                            <a:latin typeface="Cambria Math"/>
                            <a:cs typeface="Times New Roman" panose="02020603050405020304" pitchFamily="18" charset="0"/>
                          </a:rPr>
                          <m:t>𝐜</m:t>
                        </m:r>
                      </m:e>
                      <m:sup>
                        <m:r>
                          <a:rPr lang="en-US" sz="3200" b="1">
                            <a:latin typeface="Cambria Math"/>
                            <a:cs typeface="Times New Roman" panose="02020603050405020304" pitchFamily="18" charset="0"/>
                          </a:rPr>
                          <m:t>𝟐</m:t>
                        </m:r>
                      </m:sup>
                    </m:sSup>
                  </m:oMath>
                </a14:m>
                <a:r>
                  <a:rPr lang="en-US" sz="3200" b="1" dirty="0">
                    <a:latin typeface="Times New Roman" panose="02020603050405020304" pitchFamily="18" charset="0"/>
                    <a:cs typeface="Times New Roman" panose="02020603050405020304" pitchFamily="18" charset="0"/>
                  </a:rPr>
                  <a:t>			(b) </a:t>
                </a:r>
                <a14:m>
                  <m:oMath xmlns:m="http://schemas.openxmlformats.org/officeDocument/2006/math">
                    <m:r>
                      <a:rPr lang="en-US" sz="3200" b="1">
                        <a:latin typeface="Cambria Math"/>
                        <a:cs typeface="Times New Roman" panose="02020603050405020304" pitchFamily="18" charset="0"/>
                      </a:rPr>
                      <m:t>−</m:t>
                    </m:r>
                    <m:r>
                      <a:rPr lang="en-US" sz="3200" b="1">
                        <a:latin typeface="Cambria Math"/>
                        <a:cs typeface="Times New Roman" panose="02020603050405020304" pitchFamily="18" charset="0"/>
                      </a:rPr>
                      <m:t>𝟑𝐦</m:t>
                    </m:r>
                    <m:r>
                      <a:rPr lang="en-US" sz="3200" b="1">
                        <a:latin typeface="Cambria Math"/>
                        <a:cs typeface="Times New Roman" panose="02020603050405020304" pitchFamily="18" charset="0"/>
                      </a:rPr>
                      <m:t>/</m:t>
                    </m:r>
                    <m:r>
                      <a:rPr lang="en-US" sz="3200" b="1">
                        <a:latin typeface="Cambria Math"/>
                        <a:cs typeface="Times New Roman" panose="02020603050405020304" pitchFamily="18" charset="0"/>
                      </a:rPr>
                      <m:t>𝐬𝐞</m:t>
                    </m:r>
                    <m:sSup>
                      <m:sSupPr>
                        <m:ctrlPr>
                          <a:rPr lang="en-US" sz="3200" b="1" i="1">
                            <a:latin typeface="Cambria Math" panose="02040503050406030204" pitchFamily="18" charset="0"/>
                            <a:cs typeface="Times New Roman" panose="02020603050405020304" pitchFamily="18" charset="0"/>
                          </a:rPr>
                        </m:ctrlPr>
                      </m:sSupPr>
                      <m:e>
                        <m:r>
                          <a:rPr lang="en-US" sz="3200" b="1">
                            <a:latin typeface="Cambria Math"/>
                            <a:cs typeface="Times New Roman" panose="02020603050405020304" pitchFamily="18" charset="0"/>
                          </a:rPr>
                          <m:t>𝐜</m:t>
                        </m:r>
                      </m:e>
                      <m:sup>
                        <m:r>
                          <a:rPr lang="en-US" sz="3200" b="1">
                            <a:latin typeface="Cambria Math"/>
                            <a:cs typeface="Times New Roman" panose="02020603050405020304" pitchFamily="18" charset="0"/>
                          </a:rPr>
                          <m:t>𝟐</m:t>
                        </m:r>
                      </m:sup>
                    </m:sSup>
                  </m:oMath>
                </a14:m>
                <a:endParaRPr lang="en-US"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(c) </a:t>
                </a:r>
                <a14:m>
                  <m:oMath xmlns:m="http://schemas.openxmlformats.org/officeDocument/2006/math">
                    <m:r>
                      <a:rPr lang="en-US" sz="3200" b="1">
                        <a:latin typeface="Cambria Math"/>
                        <a:cs typeface="Times New Roman" panose="02020603050405020304" pitchFamily="18" charset="0"/>
                      </a:rPr>
                      <m:t>𝟎</m:t>
                    </m:r>
                    <m:r>
                      <a:rPr lang="en-US" sz="3200" b="1">
                        <a:latin typeface="Cambria Math"/>
                        <a:cs typeface="Times New Roman" panose="02020603050405020304" pitchFamily="18" charset="0"/>
                      </a:rPr>
                      <m:t>.</m:t>
                    </m:r>
                    <m:r>
                      <a:rPr lang="en-US" sz="3200" b="1">
                        <a:latin typeface="Cambria Math"/>
                        <a:cs typeface="Times New Roman" panose="02020603050405020304" pitchFamily="18" charset="0"/>
                      </a:rPr>
                      <m:t>𝟑𝐦</m:t>
                    </m:r>
                    <m:r>
                      <a:rPr lang="en-US" sz="3200" b="1">
                        <a:latin typeface="Cambria Math"/>
                        <a:cs typeface="Times New Roman" panose="02020603050405020304" pitchFamily="18" charset="0"/>
                      </a:rPr>
                      <m:t>/</m:t>
                    </m:r>
                    <m:r>
                      <a:rPr lang="en-US" sz="3200" b="1">
                        <a:latin typeface="Cambria Math"/>
                        <a:cs typeface="Times New Roman" panose="02020603050405020304" pitchFamily="18" charset="0"/>
                      </a:rPr>
                      <m:t>𝐬𝐞</m:t>
                    </m:r>
                    <m:sSup>
                      <m:sSupPr>
                        <m:ctrlPr>
                          <a:rPr lang="en-US" sz="3200" b="1" i="1">
                            <a:latin typeface="Cambria Math" panose="02040503050406030204" pitchFamily="18" charset="0"/>
                            <a:cs typeface="Times New Roman" panose="02020603050405020304" pitchFamily="18" charset="0"/>
                          </a:rPr>
                        </m:ctrlPr>
                      </m:sSupPr>
                      <m:e>
                        <m:r>
                          <a:rPr lang="en-US" sz="3200" b="1">
                            <a:latin typeface="Cambria Math"/>
                            <a:cs typeface="Times New Roman" panose="02020603050405020304" pitchFamily="18" charset="0"/>
                          </a:rPr>
                          <m:t>𝐜</m:t>
                        </m:r>
                      </m:e>
                      <m:sup>
                        <m:r>
                          <a:rPr lang="en-US" sz="3200" b="1">
                            <a:latin typeface="Cambria Math"/>
                            <a:cs typeface="Times New Roman" panose="02020603050405020304" pitchFamily="18" charset="0"/>
                          </a:rPr>
                          <m:t>𝟐</m:t>
                        </m:r>
                      </m:sup>
                    </m:sSup>
                  </m:oMath>
                </a14:m>
                <a:r>
                  <a:rPr lang="en-US" sz="3200" b="1" dirty="0">
                    <a:latin typeface="Times New Roman" panose="02020603050405020304" pitchFamily="18" charset="0"/>
                    <a:cs typeface="Times New Roman" panose="02020603050405020304" pitchFamily="18" charset="0"/>
                  </a:rPr>
                  <a:t>		(d) </a:t>
                </a:r>
                <a14:m>
                  <m:oMath xmlns:m="http://schemas.openxmlformats.org/officeDocument/2006/math">
                    <m:r>
                      <a:rPr lang="en-US" sz="3200" b="1">
                        <a:latin typeface="Cambria Math"/>
                        <a:cs typeface="Times New Roman" panose="02020603050405020304" pitchFamily="18" charset="0"/>
                      </a:rPr>
                      <m:t>−</m:t>
                    </m:r>
                    <m:r>
                      <a:rPr lang="en-US" sz="3200" b="1">
                        <a:latin typeface="Cambria Math"/>
                        <a:cs typeface="Times New Roman" panose="02020603050405020304" pitchFamily="18" charset="0"/>
                      </a:rPr>
                      <m:t>𝟎</m:t>
                    </m:r>
                    <m:r>
                      <a:rPr lang="en-US" sz="3200" b="1">
                        <a:latin typeface="Cambria Math"/>
                        <a:cs typeface="Times New Roman" panose="02020603050405020304" pitchFamily="18" charset="0"/>
                      </a:rPr>
                      <m:t>.</m:t>
                    </m:r>
                    <m:r>
                      <a:rPr lang="en-US" sz="3200" b="1">
                        <a:latin typeface="Cambria Math"/>
                        <a:cs typeface="Times New Roman" panose="02020603050405020304" pitchFamily="18" charset="0"/>
                      </a:rPr>
                      <m:t>𝟑𝐦</m:t>
                    </m:r>
                    <m:r>
                      <a:rPr lang="en-US" sz="3200" b="1">
                        <a:latin typeface="Cambria Math"/>
                        <a:cs typeface="Times New Roman" panose="02020603050405020304" pitchFamily="18" charset="0"/>
                      </a:rPr>
                      <m:t>/</m:t>
                    </m:r>
                    <m:r>
                      <a:rPr lang="en-US" sz="3200" b="1">
                        <a:latin typeface="Cambria Math"/>
                        <a:cs typeface="Times New Roman" panose="02020603050405020304" pitchFamily="18" charset="0"/>
                      </a:rPr>
                      <m:t>𝐬𝐞</m:t>
                    </m:r>
                    <m:sSup>
                      <m:sSupPr>
                        <m:ctrlPr>
                          <a:rPr lang="en-US" sz="3200" b="1" i="1">
                            <a:latin typeface="Cambria Math" panose="02040503050406030204" pitchFamily="18" charset="0"/>
                            <a:cs typeface="Times New Roman" panose="02020603050405020304" pitchFamily="18" charset="0"/>
                          </a:rPr>
                        </m:ctrlPr>
                      </m:sSupPr>
                      <m:e>
                        <m:r>
                          <a:rPr lang="en-US" sz="3200" b="1">
                            <a:latin typeface="Cambria Math"/>
                            <a:cs typeface="Times New Roman" panose="02020603050405020304" pitchFamily="18" charset="0"/>
                          </a:rPr>
                          <m:t>𝐜</m:t>
                        </m:r>
                      </m:e>
                      <m:sup>
                        <m:r>
                          <a:rPr lang="en-US" sz="3200" b="1">
                            <a:latin typeface="Cambria Math"/>
                            <a:cs typeface="Times New Roman" panose="02020603050405020304" pitchFamily="18" charset="0"/>
                          </a:rPr>
                          <m:t>𝟐</m:t>
                        </m:r>
                      </m:sup>
                    </m:sSup>
                  </m:oMath>
                </a14:m>
                <a:endParaRPr lang="en-US" sz="3200" b="1" dirty="0">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00977" y="970025"/>
                <a:ext cx="11390045" cy="4546629"/>
              </a:xfrm>
              <a:prstGeom prst="rect">
                <a:avLst/>
              </a:prstGeom>
              <a:blipFill>
                <a:blip r:embed="rId2"/>
                <a:stretch>
                  <a:fillRect l="-1392" t="-1743" r="-1874" b="-3351"/>
                </a:stretch>
              </a:blipFill>
            </p:spPr>
            <p:txBody>
              <a:bodyPr/>
              <a:lstStyle/>
              <a:p>
                <a:r>
                  <a:rPr lang="en-US">
                    <a:noFill/>
                  </a:rPr>
                  <a:t> </a:t>
                </a:r>
              </a:p>
            </p:txBody>
          </p:sp>
        </mc:Fallback>
      </mc:AlternateContent>
    </p:spTree>
    <p:extLst>
      <p:ext uri="{BB962C8B-B14F-4D97-AF65-F5344CB8AC3E}">
        <p14:creationId xmlns:p14="http://schemas.microsoft.com/office/powerpoint/2010/main" val="9858318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942547" y="1226889"/>
                <a:ext cx="10958575" cy="3233578"/>
              </a:xfrm>
              <a:prstGeom prst="rect">
                <a:avLst/>
              </a:prstGeom>
              <a:noFill/>
            </p:spPr>
            <p:txBody>
              <a:bodyPr wrap="square" rtlCol="0">
                <a:spAutoFit/>
              </a:bodyPr>
              <a:lstStyle/>
              <a:p>
                <a:r>
                  <a:rPr lang="en-US" sz="3733" b="1" dirty="0" err="1">
                    <a:solidFill>
                      <a:srgbClr val="FFFF00"/>
                    </a:solidFill>
                    <a:latin typeface="Kruti Dev 010" pitchFamily="2" charset="0"/>
                    <a:cs typeface="Times New Roman" panose="02020603050405020304" pitchFamily="18" charset="0"/>
                  </a:rPr>
                  <a:t>Ik`Foh</a:t>
                </a:r>
                <a:r>
                  <a:rPr lang="en-US" sz="3733" b="1" dirty="0">
                    <a:solidFill>
                      <a:srgbClr val="FFFF00"/>
                    </a:solidFill>
                    <a:latin typeface="Kruti Dev 010" pitchFamily="2" charset="0"/>
                    <a:cs typeface="Times New Roman" panose="02020603050405020304" pitchFamily="18" charset="0"/>
                  </a:rPr>
                  <a:t> ds </a:t>
                </a:r>
                <a:r>
                  <a:rPr lang="en-US" sz="3733" b="1" dirty="0" err="1">
                    <a:solidFill>
                      <a:srgbClr val="FFFF00"/>
                    </a:solidFill>
                    <a:latin typeface="Kruti Dev 010" pitchFamily="2" charset="0"/>
                    <a:cs typeface="Times New Roman" panose="02020603050405020304" pitchFamily="18" charset="0"/>
                  </a:rPr>
                  <a:t>lrg</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ij</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fLFkr</a:t>
                </a:r>
                <a:r>
                  <a:rPr lang="en-US" sz="3733" b="1" dirty="0">
                    <a:solidFill>
                      <a:srgbClr val="FFFF00"/>
                    </a:solidFill>
                    <a:latin typeface="Kruti Dev 010" pitchFamily="2" charset="0"/>
                    <a:cs typeface="Times New Roman" panose="02020603050405020304" pitchFamily="18" charset="0"/>
                  </a:rPr>
                  <a:t> 1</a:t>
                </a:r>
                <a14:m>
                  <m:oMath xmlns:m="http://schemas.openxmlformats.org/officeDocument/2006/math">
                    <m:r>
                      <a:rPr lang="en-US" sz="3733" b="1" i="1">
                        <a:solidFill>
                          <a:srgbClr val="FFFF00"/>
                        </a:solidFill>
                        <a:latin typeface="Cambria Math"/>
                        <a:cs typeface="Times New Roman" panose="02020603050405020304" pitchFamily="18" charset="0"/>
                      </a:rPr>
                      <m:t>𝒌𝒈</m:t>
                    </m:r>
                    <m:r>
                      <a:rPr lang="en-US" sz="3733" b="1" i="1">
                        <a:solidFill>
                          <a:srgbClr val="FFFF00"/>
                        </a:solidFill>
                        <a:latin typeface="Cambria Math" panose="02040503050406030204" pitchFamily="18" charset="0"/>
                        <a:cs typeface="Times New Roman" panose="02020603050405020304" pitchFamily="18" charset="0"/>
                      </a:rPr>
                      <m:t> </m:t>
                    </m:r>
                  </m:oMath>
                </a14:m>
                <a:r>
                  <a:rPr lang="en-US" sz="3733" b="1" dirty="0" err="1">
                    <a:solidFill>
                      <a:srgbClr val="FFFF00"/>
                    </a:solidFill>
                    <a:latin typeface="Kruti Dev 010" pitchFamily="2" charset="0"/>
                    <a:cs typeface="Times New Roman" panose="02020603050405020304" pitchFamily="18" charset="0"/>
                  </a:rPr>
                  <a:t>nzO;eku</a:t>
                </a:r>
                <a:r>
                  <a:rPr lang="en-US" sz="3733" b="1" dirty="0">
                    <a:solidFill>
                      <a:srgbClr val="FFFF00"/>
                    </a:solidFill>
                    <a:latin typeface="Kruti Dev 010" pitchFamily="2" charset="0"/>
                    <a:cs typeface="Times New Roman" panose="02020603050405020304" pitchFamily="18" charset="0"/>
                  </a:rPr>
                  <a:t> ds </a:t>
                </a:r>
                <a:r>
                  <a:rPr lang="en-US" sz="3733" b="1" dirty="0" err="1">
                    <a:solidFill>
                      <a:srgbClr val="FFFF00"/>
                    </a:solidFill>
                    <a:latin typeface="Kruti Dev 010" pitchFamily="2" charset="0"/>
                    <a:cs typeface="Times New Roman" panose="02020603050405020304" pitchFamily="18" charset="0"/>
                  </a:rPr>
                  <a:t>fiaM</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ij</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yxrk</a:t>
                </a:r>
                <a:r>
                  <a:rPr lang="en-US" sz="3733" b="1" dirty="0">
                    <a:solidFill>
                      <a:srgbClr val="FFFF00"/>
                    </a:solidFill>
                    <a:latin typeface="Kruti Dev 010" pitchFamily="2" charset="0"/>
                    <a:cs typeface="Times New Roman" panose="02020603050405020304" pitchFamily="18" charset="0"/>
                  </a:rPr>
                  <a:t> cy </a:t>
                </a:r>
                <a:r>
                  <a:rPr lang="en-US" sz="3733" b="1" dirty="0" err="1">
                    <a:solidFill>
                      <a:srgbClr val="FFFF00"/>
                    </a:solidFill>
                    <a:latin typeface="Kruti Dev 010" pitchFamily="2" charset="0"/>
                    <a:cs typeface="Times New Roman" panose="02020603050405020304" pitchFamily="18" charset="0"/>
                  </a:rPr>
                  <a:t>gSsA</a:t>
                </a:r>
                <a:endParaRPr lang="en-IN" sz="3733" b="1" dirty="0">
                  <a:solidFill>
                    <a:srgbClr val="FFFF00"/>
                  </a:solidFill>
                  <a:latin typeface="Times New Roman" panose="02020603050405020304" pitchFamily="18" charset="0"/>
                  <a:cs typeface="Times New Roman" panose="02020603050405020304" pitchFamily="18" charset="0"/>
                </a:endParaRPr>
              </a:p>
              <a:p>
                <a:r>
                  <a:rPr lang="en-US" sz="3733" b="1" dirty="0">
                    <a:solidFill>
                      <a:srgbClr val="FFFF00"/>
                    </a:solidFill>
                    <a:latin typeface="Times New Roman" panose="02020603050405020304" pitchFamily="18" charset="0"/>
                    <a:cs typeface="Times New Roman" panose="02020603050405020304" pitchFamily="18" charset="0"/>
                  </a:rPr>
                  <a:t>The force acting on a body of mass 1kg lie on earth surface is –</a:t>
                </a:r>
              </a:p>
              <a:p>
                <a:pPr marL="685783" indent="-685783">
                  <a:buAutoNum type="alphaLcParenBoth"/>
                </a:pPr>
                <a:r>
                  <a:rPr lang="en-US" sz="3733" b="1" dirty="0">
                    <a:latin typeface="Times New Roman" panose="02020603050405020304" pitchFamily="18" charset="0"/>
                    <a:cs typeface="Times New Roman" panose="02020603050405020304" pitchFamily="18" charset="0"/>
                  </a:rPr>
                  <a:t>1 N			                   (b) </a:t>
                </a:r>
                <a14:m>
                  <m:oMath xmlns:m="http://schemas.openxmlformats.org/officeDocument/2006/math">
                    <m:r>
                      <a:rPr lang="en-US" sz="3733" b="1" i="1">
                        <a:latin typeface="Cambria Math"/>
                        <a:cs typeface="Times New Roman" panose="02020603050405020304" pitchFamily="18" charset="0"/>
                      </a:rPr>
                      <m:t>𝟔</m:t>
                    </m:r>
                    <m:r>
                      <a:rPr lang="en-US" sz="3733" b="1" i="1">
                        <a:latin typeface="Cambria Math"/>
                        <a:cs typeface="Times New Roman" panose="02020603050405020304" pitchFamily="18" charset="0"/>
                      </a:rPr>
                      <m:t>.</m:t>
                    </m:r>
                    <m:r>
                      <a:rPr lang="en-US" sz="3733" b="1" i="1">
                        <a:latin typeface="Cambria Math"/>
                        <a:cs typeface="Times New Roman" panose="02020603050405020304" pitchFamily="18" charset="0"/>
                      </a:rPr>
                      <m:t>𝟔𝟕</m:t>
                    </m:r>
                    <m:r>
                      <a:rPr lang="en-US" sz="3733" b="1" i="1">
                        <a:latin typeface="Cambria Math"/>
                        <a:cs typeface="Times New Roman" panose="02020603050405020304" pitchFamily="18" charset="0"/>
                      </a:rPr>
                      <m:t>×</m:t>
                    </m:r>
                    <m:r>
                      <a:rPr lang="en-US" sz="3733" b="1" i="1">
                        <a:latin typeface="Cambria Math"/>
                        <a:cs typeface="Times New Roman" panose="02020603050405020304" pitchFamily="18" charset="0"/>
                      </a:rPr>
                      <m:t>𝟏</m:t>
                    </m:r>
                    <m:sSup>
                      <m:sSupPr>
                        <m:ctrlPr>
                          <a:rPr lang="en-US" sz="3733" b="1" i="1">
                            <a:latin typeface="Cambria Math" panose="02040503050406030204" pitchFamily="18" charset="0"/>
                            <a:cs typeface="Times New Roman" panose="02020603050405020304" pitchFamily="18" charset="0"/>
                          </a:rPr>
                        </m:ctrlPr>
                      </m:sSupPr>
                      <m:e>
                        <m:r>
                          <a:rPr lang="en-US" sz="3733" b="1" i="1">
                            <a:latin typeface="Cambria Math"/>
                            <a:cs typeface="Times New Roman" panose="02020603050405020304" pitchFamily="18" charset="0"/>
                          </a:rPr>
                          <m:t>𝟎</m:t>
                        </m:r>
                      </m:e>
                      <m:sup>
                        <m:r>
                          <a:rPr lang="en-US" sz="3733" b="1" i="1">
                            <a:latin typeface="Cambria Math"/>
                            <a:cs typeface="Times New Roman" panose="02020603050405020304" pitchFamily="18" charset="0"/>
                          </a:rPr>
                          <m:t>𝟏𝟏</m:t>
                        </m:r>
                        <m:r>
                          <a:rPr lang="en-US" sz="3733" b="1" i="1">
                            <a:latin typeface="Cambria Math"/>
                            <a:cs typeface="Times New Roman" panose="02020603050405020304" pitchFamily="18" charset="0"/>
                          </a:rPr>
                          <m:t> </m:t>
                        </m:r>
                      </m:sup>
                    </m:sSup>
                    <m:r>
                      <a:rPr lang="en-US" sz="3733" b="1" i="1">
                        <a:latin typeface="Cambria Math"/>
                        <a:cs typeface="Times New Roman" panose="02020603050405020304" pitchFamily="18" charset="0"/>
                      </a:rPr>
                      <m:t>𝑵</m:t>
                    </m:r>
                  </m:oMath>
                </a14:m>
                <a:endParaRPr lang="en-US" sz="3733" b="1" dirty="0">
                  <a:latin typeface="Times New Roman" panose="02020603050405020304" pitchFamily="18" charset="0"/>
                  <a:cs typeface="Times New Roman" panose="02020603050405020304" pitchFamily="18" charset="0"/>
                </a:endParaRPr>
              </a:p>
              <a:p>
                <a:r>
                  <a:rPr lang="en-US" sz="3733" b="1" dirty="0">
                    <a:latin typeface="Times New Roman" panose="02020603050405020304" pitchFamily="18" charset="0"/>
                    <a:cs typeface="Times New Roman" panose="02020603050405020304" pitchFamily="18" charset="0"/>
                  </a:rPr>
                  <a:t>(c) 9.8 N			                   (d) </a:t>
                </a:r>
                <a14:m>
                  <m:oMath xmlns:m="http://schemas.openxmlformats.org/officeDocument/2006/math">
                    <m:f>
                      <m:fPr>
                        <m:ctrlPr>
                          <a:rPr lang="en-US" sz="3733" b="1" i="1">
                            <a:latin typeface="Cambria Math" panose="02040503050406030204" pitchFamily="18" charset="0"/>
                            <a:cs typeface="Times New Roman" panose="02020603050405020304" pitchFamily="18" charset="0"/>
                          </a:rPr>
                        </m:ctrlPr>
                      </m:fPr>
                      <m:num>
                        <m:r>
                          <a:rPr lang="en-US" sz="3733" b="1" i="1">
                            <a:latin typeface="Cambria Math"/>
                            <a:cs typeface="Times New Roman" panose="02020603050405020304" pitchFamily="18" charset="0"/>
                          </a:rPr>
                          <m:t>𝟏</m:t>
                        </m:r>
                      </m:num>
                      <m:den>
                        <m:r>
                          <a:rPr lang="en-US" sz="3733" b="1" i="1">
                            <a:latin typeface="Cambria Math"/>
                            <a:cs typeface="Times New Roman" panose="02020603050405020304" pitchFamily="18" charset="0"/>
                          </a:rPr>
                          <m:t>𝟗</m:t>
                        </m:r>
                        <m:r>
                          <a:rPr lang="en-US" sz="3733" b="1" i="1">
                            <a:latin typeface="Cambria Math"/>
                            <a:cs typeface="Times New Roman" panose="02020603050405020304" pitchFamily="18" charset="0"/>
                          </a:rPr>
                          <m:t>.</m:t>
                        </m:r>
                        <m:r>
                          <a:rPr lang="en-US" sz="3733" b="1" i="1">
                            <a:latin typeface="Cambria Math"/>
                            <a:cs typeface="Times New Roman" panose="02020603050405020304" pitchFamily="18" charset="0"/>
                          </a:rPr>
                          <m:t>𝟖</m:t>
                        </m:r>
                      </m:den>
                    </m:f>
                    <m:r>
                      <a:rPr lang="en-US" sz="3733" b="1" i="1">
                        <a:latin typeface="Cambria Math"/>
                        <a:cs typeface="Times New Roman" panose="02020603050405020304" pitchFamily="18" charset="0"/>
                      </a:rPr>
                      <m:t>𝑵</m:t>
                    </m:r>
                  </m:oMath>
                </a14:m>
                <a:endParaRPr lang="en-US" sz="3733" b="1" dirty="0">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942547" y="1226889"/>
                <a:ext cx="10958575" cy="3233578"/>
              </a:xfrm>
              <a:prstGeom prst="rect">
                <a:avLst/>
              </a:prstGeom>
              <a:blipFill>
                <a:blip r:embed="rId3"/>
                <a:stretch>
                  <a:fillRect l="-1836" t="-3013" b="-2448"/>
                </a:stretch>
              </a:blipFill>
            </p:spPr>
            <p:txBody>
              <a:bodyPr/>
              <a:lstStyle/>
              <a:p>
                <a:r>
                  <a:rPr lang="en-US">
                    <a:noFill/>
                  </a:rPr>
                  <a:t> </a:t>
                </a:r>
              </a:p>
            </p:txBody>
          </p:sp>
        </mc:Fallback>
      </mc:AlternateContent>
    </p:spTree>
    <p:extLst>
      <p:ext uri="{BB962C8B-B14F-4D97-AF65-F5344CB8AC3E}">
        <p14:creationId xmlns:p14="http://schemas.microsoft.com/office/powerpoint/2010/main" val="19319722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1902654" y="959165"/>
                <a:ext cx="9998468" cy="5272405"/>
              </a:xfrm>
              <a:prstGeom prst="rect">
                <a:avLst/>
              </a:prstGeom>
              <a:noFill/>
            </p:spPr>
            <p:txBody>
              <a:bodyPr wrap="square" rtlCol="0">
                <a:spAutoFit/>
              </a:bodyPr>
              <a:lstStyle/>
              <a:p>
                <a:r>
                  <a:rPr lang="en-US" sz="3333" b="1" dirty="0" err="1">
                    <a:solidFill>
                      <a:srgbClr val="FFFF00"/>
                    </a:solidFill>
                    <a:latin typeface="Kruti Dev 010" pitchFamily="2" charset="0"/>
                    <a:cs typeface="Times New Roman" panose="02020603050405020304" pitchFamily="18" charset="0"/>
                  </a:rPr>
                  <a:t>fdlh</a:t>
                </a:r>
                <a:r>
                  <a:rPr lang="en-US" sz="3333" b="1" dirty="0">
                    <a:solidFill>
                      <a:srgbClr val="FFFF00"/>
                    </a:solidFill>
                    <a:latin typeface="Kruti Dev 010" pitchFamily="2" charset="0"/>
                    <a:cs typeface="Times New Roman" panose="02020603050405020304" pitchFamily="18" charset="0"/>
                  </a:rPr>
                  <a:t> </a:t>
                </a:r>
                <a:r>
                  <a:rPr lang="en-US" sz="3333" b="1" dirty="0" err="1">
                    <a:solidFill>
                      <a:srgbClr val="FFFF00"/>
                    </a:solidFill>
                    <a:latin typeface="Kruti Dev 010" pitchFamily="2" charset="0"/>
                    <a:cs typeface="Times New Roman" panose="02020603050405020304" pitchFamily="18" charset="0"/>
                  </a:rPr>
                  <a:t>fcUnq</a:t>
                </a:r>
                <a:r>
                  <a:rPr lang="en-US" sz="3333" b="1" dirty="0">
                    <a:solidFill>
                      <a:srgbClr val="FFFF00"/>
                    </a:solidFill>
                    <a:latin typeface="Kruti Dev 010" pitchFamily="2" charset="0"/>
                    <a:cs typeface="Times New Roman" panose="02020603050405020304" pitchFamily="18" charset="0"/>
                  </a:rPr>
                  <a:t> </a:t>
                </a:r>
                <a:r>
                  <a:rPr lang="en-US" sz="3333" b="1" dirty="0" err="1">
                    <a:solidFill>
                      <a:srgbClr val="FFFF00"/>
                    </a:solidFill>
                    <a:latin typeface="Kruti Dev 010" pitchFamily="2" charset="0"/>
                    <a:cs typeface="Times New Roman" panose="02020603050405020304" pitchFamily="18" charset="0"/>
                  </a:rPr>
                  <a:t>nzO;eku</a:t>
                </a:r>
                <a:r>
                  <a:rPr lang="en-US" sz="3333" b="1" dirty="0">
                    <a:solidFill>
                      <a:srgbClr val="FFFF00"/>
                    </a:solidFill>
                    <a:latin typeface="Kruti Dev 010" pitchFamily="2" charset="0"/>
                    <a:cs typeface="Times New Roman" panose="02020603050405020304" pitchFamily="18" charset="0"/>
                  </a:rPr>
                  <a:t> </a:t>
                </a:r>
                <a:r>
                  <a:rPr lang="en-US" sz="3333" b="1" dirty="0" err="1">
                    <a:solidFill>
                      <a:srgbClr val="FFFF00"/>
                    </a:solidFill>
                    <a:latin typeface="Kruti Dev 010" pitchFamily="2" charset="0"/>
                    <a:cs typeface="Times New Roman" panose="02020603050405020304" pitchFamily="18" charset="0"/>
                  </a:rPr>
                  <a:t>ij</a:t>
                </a:r>
                <a:r>
                  <a:rPr lang="en-US" sz="3333" b="1" dirty="0">
                    <a:solidFill>
                      <a:srgbClr val="FFFF00"/>
                    </a:solidFill>
                    <a:latin typeface="Kruti Dev 010" pitchFamily="2" charset="0"/>
                    <a:cs typeface="Times New Roman" panose="02020603050405020304" pitchFamily="18" charset="0"/>
                  </a:rPr>
                  <a:t> </a:t>
                </a:r>
                <a:r>
                  <a:rPr lang="en-US" sz="3333" b="1" dirty="0" err="1">
                    <a:solidFill>
                      <a:srgbClr val="FFFF00"/>
                    </a:solidFill>
                    <a:latin typeface="Kruti Dev 010" pitchFamily="2" charset="0"/>
                    <a:cs typeface="Times New Roman" panose="02020603050405020304" pitchFamily="18" charset="0"/>
                  </a:rPr>
                  <a:t>nks</a:t>
                </a:r>
                <a:r>
                  <a:rPr lang="en-US" sz="3333" b="1" dirty="0">
                    <a:solidFill>
                      <a:srgbClr val="FFFF00"/>
                    </a:solidFill>
                    <a:latin typeface="Kruti Dev 010" pitchFamily="2" charset="0"/>
                    <a:cs typeface="Times New Roman" panose="02020603050405020304" pitchFamily="18" charset="0"/>
                  </a:rPr>
                  <a:t> cy o </a:t>
                </a:r>
                <a:r>
                  <a:rPr lang="en-US" sz="3333" b="1" dirty="0" err="1">
                    <a:solidFill>
                      <a:srgbClr val="FFFF00"/>
                    </a:solidFill>
                    <a:latin typeface="Kruti Dev 010" pitchFamily="2" charset="0"/>
                    <a:cs typeface="Times New Roman" panose="02020603050405020304" pitchFamily="18" charset="0"/>
                  </a:rPr>
                  <a:t>ijLij</a:t>
                </a:r>
                <a:r>
                  <a:rPr lang="en-US" sz="3333" b="1" dirty="0">
                    <a:solidFill>
                      <a:srgbClr val="FFFF00"/>
                    </a:solidFill>
                    <a:latin typeface="Kruti Dev 010" pitchFamily="2" charset="0"/>
                    <a:cs typeface="Times New Roman" panose="02020603050405020304" pitchFamily="18" charset="0"/>
                  </a:rPr>
                  <a:t> </a:t>
                </a:r>
                <a:r>
                  <a:rPr lang="en-US" sz="3333" b="1" dirty="0" err="1">
                    <a:solidFill>
                      <a:srgbClr val="FFFF00"/>
                    </a:solidFill>
                    <a:latin typeface="Kruti Dev 010" pitchFamily="2" charset="0"/>
                    <a:cs typeface="Times New Roman" panose="02020603050405020304" pitchFamily="18" charset="0"/>
                  </a:rPr>
                  <a:t>yEcor</a:t>
                </a:r>
                <a:r>
                  <a:rPr lang="en-US" sz="3333" b="1" dirty="0">
                    <a:solidFill>
                      <a:srgbClr val="FFFF00"/>
                    </a:solidFill>
                    <a:latin typeface="Kruti Dev 010" pitchFamily="2" charset="0"/>
                    <a:cs typeface="Times New Roman" panose="02020603050405020304" pitchFamily="18" charset="0"/>
                  </a:rPr>
                  <a:t>~ </a:t>
                </a:r>
                <a:r>
                  <a:rPr lang="en-US" sz="3333" b="1" dirty="0" err="1">
                    <a:solidFill>
                      <a:srgbClr val="FFFF00"/>
                    </a:solidFill>
                    <a:latin typeface="Kruti Dev 010" pitchFamily="2" charset="0"/>
                    <a:cs typeface="Times New Roman" panose="02020603050405020304" pitchFamily="18" charset="0"/>
                  </a:rPr>
                  <a:t>fn”kkvksa</a:t>
                </a:r>
                <a:r>
                  <a:rPr lang="en-US" sz="3333" b="1" dirty="0">
                    <a:solidFill>
                      <a:srgbClr val="FFFF00"/>
                    </a:solidFill>
                    <a:latin typeface="Kruti Dev 010" pitchFamily="2" charset="0"/>
                    <a:cs typeface="Times New Roman" panose="02020603050405020304" pitchFamily="18" charset="0"/>
                  </a:rPr>
                  <a:t> es </a:t>
                </a:r>
                <a:r>
                  <a:rPr lang="en-US" sz="3333" b="1" dirty="0" err="1">
                    <a:solidFill>
                      <a:srgbClr val="FFFF00"/>
                    </a:solidFill>
                    <a:latin typeface="Kruti Dev 010" pitchFamily="2" charset="0"/>
                    <a:cs typeface="Times New Roman" panose="02020603050405020304" pitchFamily="18" charset="0"/>
                  </a:rPr>
                  <a:t>yxrs</a:t>
                </a:r>
                <a:r>
                  <a:rPr lang="en-US" sz="3333" b="1" dirty="0">
                    <a:solidFill>
                      <a:srgbClr val="FFFF00"/>
                    </a:solidFill>
                    <a:latin typeface="Kruti Dev 010" pitchFamily="2" charset="0"/>
                    <a:cs typeface="Times New Roman" panose="02020603050405020304" pitchFamily="18" charset="0"/>
                  </a:rPr>
                  <a:t> </a:t>
                </a:r>
                <a:r>
                  <a:rPr lang="en-US" sz="3333" b="1" dirty="0" err="1">
                    <a:solidFill>
                      <a:srgbClr val="FFFF00"/>
                    </a:solidFill>
                    <a:latin typeface="Kruti Dev 010" pitchFamily="2" charset="0"/>
                    <a:cs typeface="Times New Roman" panose="02020603050405020304" pitchFamily="18" charset="0"/>
                  </a:rPr>
                  <a:t>gSA</a:t>
                </a:r>
                <a:r>
                  <a:rPr lang="en-US" sz="3333" b="1" dirty="0">
                    <a:solidFill>
                      <a:srgbClr val="FFFF00"/>
                    </a:solidFill>
                    <a:latin typeface="Kruti Dev 010" pitchFamily="2" charset="0"/>
                    <a:cs typeface="Times New Roman" panose="02020603050405020304" pitchFamily="18" charset="0"/>
                  </a:rPr>
                  <a:t> </a:t>
                </a:r>
                <a:r>
                  <a:rPr lang="en-US" sz="3333" b="1" dirty="0" err="1">
                    <a:solidFill>
                      <a:srgbClr val="FFFF00"/>
                    </a:solidFill>
                    <a:latin typeface="Kruti Dev 010" pitchFamily="2" charset="0"/>
                    <a:cs typeface="Times New Roman" panose="02020603050405020304" pitchFamily="18" charset="0"/>
                  </a:rPr>
                  <a:t>fcUnq</a:t>
                </a:r>
                <a:r>
                  <a:rPr lang="en-US" sz="3333" b="1" dirty="0">
                    <a:solidFill>
                      <a:srgbClr val="FFFF00"/>
                    </a:solidFill>
                    <a:latin typeface="Kruti Dev 010" pitchFamily="2" charset="0"/>
                    <a:cs typeface="Times New Roman" panose="02020603050405020304" pitchFamily="18" charset="0"/>
                  </a:rPr>
                  <a:t> </a:t>
                </a:r>
                <a:r>
                  <a:rPr lang="en-US" sz="3333" b="1" dirty="0" err="1">
                    <a:solidFill>
                      <a:srgbClr val="FFFF00"/>
                    </a:solidFill>
                    <a:latin typeface="Kruti Dev 010" pitchFamily="2" charset="0"/>
                    <a:cs typeface="Times New Roman" panose="02020603050405020304" pitchFamily="18" charset="0"/>
                  </a:rPr>
                  <a:t>nzO;eku</a:t>
                </a:r>
                <a:r>
                  <a:rPr lang="en-US" sz="3333" b="1" dirty="0">
                    <a:solidFill>
                      <a:srgbClr val="FFFF00"/>
                    </a:solidFill>
                    <a:latin typeface="Kruti Dev 010" pitchFamily="2" charset="0"/>
                    <a:cs typeface="Times New Roman" panose="02020603050405020304" pitchFamily="18" charset="0"/>
                  </a:rPr>
                  <a:t> </a:t>
                </a:r>
                <a:r>
                  <a:rPr lang="en-US" sz="3333" b="1" dirty="0" err="1">
                    <a:solidFill>
                      <a:srgbClr val="FFFF00"/>
                    </a:solidFill>
                    <a:latin typeface="Kruti Dev 010" pitchFamily="2" charset="0"/>
                    <a:cs typeface="Times New Roman" panose="02020603050405020304" pitchFamily="18" charset="0"/>
                  </a:rPr>
                  <a:t>ij</a:t>
                </a:r>
                <a:r>
                  <a:rPr lang="en-US" sz="3333" b="1" dirty="0">
                    <a:solidFill>
                      <a:srgbClr val="FFFF00"/>
                    </a:solidFill>
                    <a:latin typeface="Kruti Dev 010" pitchFamily="2" charset="0"/>
                    <a:cs typeface="Times New Roman" panose="02020603050405020304" pitchFamily="18" charset="0"/>
                  </a:rPr>
                  <a:t> </a:t>
                </a:r>
                <a:r>
                  <a:rPr lang="en-US" sz="3333" b="1" dirty="0" err="1">
                    <a:solidFill>
                      <a:srgbClr val="FFFF00"/>
                    </a:solidFill>
                    <a:latin typeface="Kruti Dev 010" pitchFamily="2" charset="0"/>
                    <a:cs typeface="Times New Roman" panose="02020603050405020304" pitchFamily="18" charset="0"/>
                  </a:rPr>
                  <a:t>ifj.kkeh</a:t>
                </a:r>
                <a:r>
                  <a:rPr lang="en-US" sz="3333" b="1" dirty="0">
                    <a:solidFill>
                      <a:srgbClr val="FFFF00"/>
                    </a:solidFill>
                    <a:latin typeface="Kruti Dev 010" pitchFamily="2" charset="0"/>
                    <a:cs typeface="Times New Roman" panose="02020603050405020304" pitchFamily="18" charset="0"/>
                  </a:rPr>
                  <a:t> cy </a:t>
                </a:r>
                <a:r>
                  <a:rPr lang="en-US" sz="3333" b="1" dirty="0" err="1">
                    <a:solidFill>
                      <a:srgbClr val="FFFF00"/>
                    </a:solidFill>
                    <a:latin typeface="Kruti Dev 010" pitchFamily="2" charset="0"/>
                    <a:cs typeface="Times New Roman" panose="02020603050405020304" pitchFamily="18" charset="0"/>
                  </a:rPr>
                  <a:t>gksxk</a:t>
                </a:r>
                <a:endParaRPr lang="en-IN" sz="3333" b="1" dirty="0">
                  <a:solidFill>
                    <a:srgbClr val="FFFF00"/>
                  </a:solidFill>
                  <a:latin typeface="Times New Roman" panose="02020603050405020304" pitchFamily="18" charset="0"/>
                  <a:cs typeface="Times New Roman" panose="02020603050405020304" pitchFamily="18" charset="0"/>
                </a:endParaRPr>
              </a:p>
              <a:p>
                <a:r>
                  <a:rPr lang="en-US" sz="3333" b="1" dirty="0">
                    <a:solidFill>
                      <a:srgbClr val="FFFF00"/>
                    </a:solidFill>
                    <a:latin typeface="Times New Roman" panose="02020603050405020304" pitchFamily="18" charset="0"/>
                    <a:cs typeface="Times New Roman" panose="02020603050405020304" pitchFamily="18" charset="0"/>
                  </a:rPr>
                  <a:t>Forces </a:t>
                </a:r>
                <a14:m>
                  <m:oMath xmlns:m="http://schemas.openxmlformats.org/officeDocument/2006/math">
                    <m:sSub>
                      <m:sSubPr>
                        <m:ctrlPr>
                          <a:rPr lang="en-US" sz="3333" b="1" i="1">
                            <a:solidFill>
                              <a:srgbClr val="FFFF00"/>
                            </a:solidFill>
                            <a:latin typeface="Cambria Math" panose="02040503050406030204" pitchFamily="18" charset="0"/>
                            <a:cs typeface="Times New Roman" panose="02020603050405020304" pitchFamily="18" charset="0"/>
                          </a:rPr>
                        </m:ctrlPr>
                      </m:sSubPr>
                      <m:e>
                        <m:r>
                          <a:rPr lang="en-US" sz="3333" b="1" i="1">
                            <a:solidFill>
                              <a:srgbClr val="FFFF00"/>
                            </a:solidFill>
                            <a:latin typeface="Cambria Math"/>
                            <a:cs typeface="Times New Roman" panose="02020603050405020304" pitchFamily="18" charset="0"/>
                          </a:rPr>
                          <m:t>𝑭</m:t>
                        </m:r>
                      </m:e>
                      <m:sub>
                        <m:r>
                          <a:rPr lang="en-US" sz="3333" b="1" i="1">
                            <a:solidFill>
                              <a:srgbClr val="FFFF00"/>
                            </a:solidFill>
                            <a:latin typeface="Cambria Math"/>
                            <a:cs typeface="Times New Roman" panose="02020603050405020304" pitchFamily="18" charset="0"/>
                          </a:rPr>
                          <m:t>𝟏</m:t>
                        </m:r>
                      </m:sub>
                    </m:sSub>
                  </m:oMath>
                </a14:m>
                <a:r>
                  <a:rPr lang="en-US" sz="3333" b="1" dirty="0">
                    <a:solidFill>
                      <a:srgbClr val="FFFF00"/>
                    </a:solidFill>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3333" b="1" i="1">
                            <a:solidFill>
                              <a:srgbClr val="FFFF00"/>
                            </a:solidFill>
                            <a:latin typeface="Cambria Math" panose="02040503050406030204" pitchFamily="18" charset="0"/>
                            <a:cs typeface="Times New Roman" panose="02020603050405020304" pitchFamily="18" charset="0"/>
                          </a:rPr>
                        </m:ctrlPr>
                      </m:sSubPr>
                      <m:e>
                        <m:r>
                          <a:rPr lang="en-US" sz="3333" b="1" i="1">
                            <a:solidFill>
                              <a:srgbClr val="FFFF00"/>
                            </a:solidFill>
                            <a:latin typeface="Cambria Math"/>
                            <a:cs typeface="Times New Roman" panose="02020603050405020304" pitchFamily="18" charset="0"/>
                          </a:rPr>
                          <m:t>𝑭</m:t>
                        </m:r>
                      </m:e>
                      <m:sub>
                        <m:r>
                          <a:rPr lang="en-US" sz="3333" b="1" i="1">
                            <a:solidFill>
                              <a:srgbClr val="FFFF00"/>
                            </a:solidFill>
                            <a:latin typeface="Cambria Math"/>
                            <a:cs typeface="Times New Roman" panose="02020603050405020304" pitchFamily="18" charset="0"/>
                          </a:rPr>
                          <m:t>𝟐</m:t>
                        </m:r>
                      </m:sub>
                    </m:sSub>
                  </m:oMath>
                </a14:m>
                <a:r>
                  <a:rPr lang="en-US" sz="3333" b="1" dirty="0">
                    <a:solidFill>
                      <a:srgbClr val="FFFF00"/>
                    </a:solidFill>
                    <a:latin typeface="Times New Roman" panose="02020603050405020304" pitchFamily="18" charset="0"/>
                    <a:cs typeface="Times New Roman" panose="02020603050405020304" pitchFamily="18" charset="0"/>
                  </a:rPr>
                  <a:t> act to a point mass in two mutually perpendicular directions. The resultant force on the point mass will be </a:t>
                </a:r>
              </a:p>
              <a:p>
                <a:r>
                  <a:rPr lang="en-US" sz="3333" b="1" dirty="0">
                    <a:latin typeface="Times New Roman" panose="02020603050405020304" pitchFamily="18" charset="0"/>
                    <a:cs typeface="Times New Roman" panose="02020603050405020304" pitchFamily="18" charset="0"/>
                  </a:rPr>
                  <a:t>(a) </a:t>
                </a:r>
                <a14:m>
                  <m:oMath xmlns:m="http://schemas.openxmlformats.org/officeDocument/2006/math">
                    <m:sSub>
                      <m:sSubPr>
                        <m:ctrlPr>
                          <a:rPr lang="en-US" sz="3333" b="1" i="1">
                            <a:latin typeface="Cambria Math" panose="02040503050406030204" pitchFamily="18" charset="0"/>
                            <a:cs typeface="Times New Roman" panose="02020603050405020304" pitchFamily="18" charset="0"/>
                          </a:rPr>
                        </m:ctrlPr>
                      </m:sSubPr>
                      <m:e>
                        <m:r>
                          <a:rPr lang="en-US" sz="3333" b="1" i="1">
                            <a:latin typeface="Cambria Math"/>
                            <a:cs typeface="Times New Roman" panose="02020603050405020304" pitchFamily="18" charset="0"/>
                          </a:rPr>
                          <m:t>𝑭</m:t>
                        </m:r>
                      </m:e>
                      <m:sub>
                        <m:r>
                          <a:rPr lang="en-US" sz="3333" b="1" i="1">
                            <a:latin typeface="Cambria Math"/>
                            <a:cs typeface="Times New Roman" panose="02020603050405020304" pitchFamily="18" charset="0"/>
                          </a:rPr>
                          <m:t>𝟏</m:t>
                        </m:r>
                      </m:sub>
                    </m:sSub>
                    <m:r>
                      <a:rPr lang="en-US" sz="3333" b="1" i="1">
                        <a:latin typeface="Cambria Math"/>
                        <a:cs typeface="Times New Roman" panose="02020603050405020304" pitchFamily="18" charset="0"/>
                      </a:rPr>
                      <m:t>+</m:t>
                    </m:r>
                    <m:sSub>
                      <m:sSubPr>
                        <m:ctrlPr>
                          <a:rPr lang="en-US" sz="3333" b="1" i="1">
                            <a:latin typeface="Cambria Math" panose="02040503050406030204" pitchFamily="18" charset="0"/>
                            <a:cs typeface="Times New Roman" panose="02020603050405020304" pitchFamily="18" charset="0"/>
                          </a:rPr>
                        </m:ctrlPr>
                      </m:sSubPr>
                      <m:e>
                        <m:r>
                          <a:rPr lang="en-US" sz="3333" b="1" i="1">
                            <a:latin typeface="Cambria Math"/>
                            <a:cs typeface="Times New Roman" panose="02020603050405020304" pitchFamily="18" charset="0"/>
                          </a:rPr>
                          <m:t>𝑭</m:t>
                        </m:r>
                      </m:e>
                      <m:sub>
                        <m:r>
                          <a:rPr lang="en-US" sz="3333" b="1" i="1">
                            <a:latin typeface="Cambria Math"/>
                            <a:cs typeface="Times New Roman" panose="02020603050405020304" pitchFamily="18" charset="0"/>
                          </a:rPr>
                          <m:t>𝟐</m:t>
                        </m:r>
                      </m:sub>
                    </m:sSub>
                  </m:oMath>
                </a14:m>
                <a:endParaRPr lang="en-US" sz="3333" b="1" dirty="0">
                  <a:latin typeface="Times New Roman" panose="02020603050405020304" pitchFamily="18" charset="0"/>
                  <a:cs typeface="Times New Roman" panose="02020603050405020304" pitchFamily="18" charset="0"/>
                </a:endParaRPr>
              </a:p>
              <a:p>
                <a:r>
                  <a:rPr lang="en-US" sz="3333" b="1" dirty="0">
                    <a:latin typeface="Times New Roman" panose="02020603050405020304" pitchFamily="18" charset="0"/>
                    <a:cs typeface="Times New Roman" panose="02020603050405020304" pitchFamily="18" charset="0"/>
                  </a:rPr>
                  <a:t>(b) </a:t>
                </a:r>
                <a14:m>
                  <m:oMath xmlns:m="http://schemas.openxmlformats.org/officeDocument/2006/math">
                    <m:sSub>
                      <m:sSubPr>
                        <m:ctrlPr>
                          <a:rPr lang="en-US" sz="3333" b="1" i="1">
                            <a:latin typeface="Cambria Math" panose="02040503050406030204" pitchFamily="18" charset="0"/>
                            <a:cs typeface="Times New Roman" panose="02020603050405020304" pitchFamily="18" charset="0"/>
                          </a:rPr>
                        </m:ctrlPr>
                      </m:sSubPr>
                      <m:e>
                        <m:r>
                          <a:rPr lang="en-US" sz="3333" b="1" i="1">
                            <a:latin typeface="Cambria Math"/>
                            <a:cs typeface="Times New Roman" panose="02020603050405020304" pitchFamily="18" charset="0"/>
                          </a:rPr>
                          <m:t>𝑭</m:t>
                        </m:r>
                      </m:e>
                      <m:sub>
                        <m:r>
                          <a:rPr lang="en-US" sz="3333" b="1" i="1">
                            <a:latin typeface="Cambria Math"/>
                            <a:cs typeface="Times New Roman" panose="02020603050405020304" pitchFamily="18" charset="0"/>
                          </a:rPr>
                          <m:t>𝟏</m:t>
                        </m:r>
                      </m:sub>
                    </m:sSub>
                    <m:r>
                      <a:rPr lang="en-US" sz="3333" b="1" i="1">
                        <a:latin typeface="Cambria Math"/>
                        <a:cs typeface="Times New Roman" panose="02020603050405020304" pitchFamily="18" charset="0"/>
                      </a:rPr>
                      <m:t>−</m:t>
                    </m:r>
                    <m:sSub>
                      <m:sSubPr>
                        <m:ctrlPr>
                          <a:rPr lang="en-US" sz="3333" b="1" i="1">
                            <a:latin typeface="Cambria Math" panose="02040503050406030204" pitchFamily="18" charset="0"/>
                            <a:cs typeface="Times New Roman" panose="02020603050405020304" pitchFamily="18" charset="0"/>
                          </a:rPr>
                        </m:ctrlPr>
                      </m:sSubPr>
                      <m:e>
                        <m:r>
                          <a:rPr lang="en-US" sz="3333" b="1" i="1">
                            <a:latin typeface="Cambria Math"/>
                            <a:cs typeface="Times New Roman" panose="02020603050405020304" pitchFamily="18" charset="0"/>
                          </a:rPr>
                          <m:t>𝑭</m:t>
                        </m:r>
                      </m:e>
                      <m:sub>
                        <m:r>
                          <a:rPr lang="en-US" sz="3333" b="1" i="1">
                            <a:latin typeface="Cambria Math"/>
                            <a:cs typeface="Times New Roman" panose="02020603050405020304" pitchFamily="18" charset="0"/>
                          </a:rPr>
                          <m:t>𝟐</m:t>
                        </m:r>
                      </m:sub>
                    </m:sSub>
                  </m:oMath>
                </a14:m>
                <a:endParaRPr lang="en-US" sz="3333" b="1" dirty="0">
                  <a:latin typeface="Times New Roman" panose="02020603050405020304" pitchFamily="18" charset="0"/>
                  <a:cs typeface="Times New Roman" panose="02020603050405020304" pitchFamily="18" charset="0"/>
                </a:endParaRPr>
              </a:p>
              <a:p>
                <a:r>
                  <a:rPr lang="en-US" sz="3333" b="1" dirty="0">
                    <a:latin typeface="Times New Roman" panose="02020603050405020304" pitchFamily="18" charset="0"/>
                    <a:cs typeface="Times New Roman" panose="02020603050405020304" pitchFamily="18" charset="0"/>
                  </a:rPr>
                  <a:t>(c) </a:t>
                </a:r>
                <a14:m>
                  <m:oMath xmlns:m="http://schemas.openxmlformats.org/officeDocument/2006/math">
                    <m:rad>
                      <m:radPr>
                        <m:degHide m:val="on"/>
                        <m:ctrlPr>
                          <a:rPr lang="en-US" sz="3333" b="1" i="1">
                            <a:latin typeface="Cambria Math" panose="02040503050406030204" pitchFamily="18" charset="0"/>
                            <a:cs typeface="Times New Roman" panose="02020603050405020304" pitchFamily="18" charset="0"/>
                          </a:rPr>
                        </m:ctrlPr>
                      </m:radPr>
                      <m:deg/>
                      <m:e>
                        <m:sSubSup>
                          <m:sSubSupPr>
                            <m:ctrlPr>
                              <a:rPr lang="en-US" sz="3333" b="1" i="1">
                                <a:latin typeface="Cambria Math" panose="02040503050406030204" pitchFamily="18" charset="0"/>
                                <a:cs typeface="Times New Roman" panose="02020603050405020304" pitchFamily="18" charset="0"/>
                              </a:rPr>
                            </m:ctrlPr>
                          </m:sSubSupPr>
                          <m:e>
                            <m:r>
                              <a:rPr lang="en-US" sz="3333" b="1" i="1">
                                <a:latin typeface="Cambria Math"/>
                                <a:cs typeface="Times New Roman" panose="02020603050405020304" pitchFamily="18" charset="0"/>
                              </a:rPr>
                              <m:t>𝑭</m:t>
                            </m:r>
                          </m:e>
                          <m:sub>
                            <m:r>
                              <a:rPr lang="en-US" sz="3333" b="1" i="1">
                                <a:latin typeface="Cambria Math"/>
                                <a:cs typeface="Times New Roman" panose="02020603050405020304" pitchFamily="18" charset="0"/>
                              </a:rPr>
                              <m:t>𝟏</m:t>
                            </m:r>
                          </m:sub>
                          <m:sup>
                            <m:r>
                              <a:rPr lang="en-US" sz="3333" b="1" i="1">
                                <a:latin typeface="Cambria Math"/>
                                <a:cs typeface="Times New Roman" panose="02020603050405020304" pitchFamily="18" charset="0"/>
                              </a:rPr>
                              <m:t>𝟐</m:t>
                            </m:r>
                          </m:sup>
                        </m:sSubSup>
                        <m:r>
                          <a:rPr lang="en-US" sz="3333" b="1" i="1">
                            <a:latin typeface="Cambria Math"/>
                            <a:cs typeface="Times New Roman" panose="02020603050405020304" pitchFamily="18" charset="0"/>
                          </a:rPr>
                          <m:t>+</m:t>
                        </m:r>
                        <m:sSubSup>
                          <m:sSubSupPr>
                            <m:ctrlPr>
                              <a:rPr lang="en-US" sz="3333" b="1" i="1">
                                <a:latin typeface="Cambria Math" panose="02040503050406030204" pitchFamily="18" charset="0"/>
                                <a:cs typeface="Times New Roman" panose="02020603050405020304" pitchFamily="18" charset="0"/>
                              </a:rPr>
                            </m:ctrlPr>
                          </m:sSubSupPr>
                          <m:e>
                            <m:r>
                              <a:rPr lang="en-US" sz="3333" b="1" i="1">
                                <a:latin typeface="Cambria Math"/>
                                <a:cs typeface="Times New Roman" panose="02020603050405020304" pitchFamily="18" charset="0"/>
                              </a:rPr>
                              <m:t>𝑭</m:t>
                            </m:r>
                          </m:e>
                          <m:sub>
                            <m:r>
                              <a:rPr lang="en-US" sz="3333" b="1" i="1">
                                <a:latin typeface="Cambria Math"/>
                                <a:cs typeface="Times New Roman" panose="02020603050405020304" pitchFamily="18" charset="0"/>
                              </a:rPr>
                              <m:t>𝟐</m:t>
                            </m:r>
                          </m:sub>
                          <m:sup>
                            <m:r>
                              <a:rPr lang="en-US" sz="3333" b="1" i="1">
                                <a:latin typeface="Cambria Math"/>
                                <a:cs typeface="Times New Roman" panose="02020603050405020304" pitchFamily="18" charset="0"/>
                              </a:rPr>
                              <m:t>𝟐</m:t>
                            </m:r>
                          </m:sup>
                        </m:sSubSup>
                      </m:e>
                    </m:rad>
                  </m:oMath>
                </a14:m>
                <a:endParaRPr lang="en-US" sz="3333" b="1" dirty="0">
                  <a:latin typeface="Times New Roman" panose="02020603050405020304" pitchFamily="18" charset="0"/>
                  <a:cs typeface="Times New Roman" panose="02020603050405020304" pitchFamily="18" charset="0"/>
                </a:endParaRPr>
              </a:p>
              <a:p>
                <a:r>
                  <a:rPr lang="en-US" sz="3333" b="1" dirty="0">
                    <a:latin typeface="Times New Roman" panose="02020603050405020304" pitchFamily="18" charset="0"/>
                    <a:cs typeface="Times New Roman" panose="02020603050405020304" pitchFamily="18" charset="0"/>
                  </a:rPr>
                  <a:t>(d)</a:t>
                </a:r>
                <a14:m>
                  <m:oMath xmlns:m="http://schemas.openxmlformats.org/officeDocument/2006/math">
                    <m:sSubSup>
                      <m:sSubSupPr>
                        <m:ctrlPr>
                          <a:rPr lang="en-US" sz="3333" b="1" i="1">
                            <a:latin typeface="Cambria Math" panose="02040503050406030204" pitchFamily="18" charset="0"/>
                            <a:cs typeface="Times New Roman" panose="02020603050405020304" pitchFamily="18" charset="0"/>
                          </a:rPr>
                        </m:ctrlPr>
                      </m:sSubSupPr>
                      <m:e>
                        <m:r>
                          <a:rPr lang="en-US" sz="3333" b="1" i="1">
                            <a:latin typeface="Cambria Math"/>
                            <a:cs typeface="Times New Roman" panose="02020603050405020304" pitchFamily="18" charset="0"/>
                          </a:rPr>
                          <m:t> </m:t>
                        </m:r>
                        <m:r>
                          <a:rPr lang="en-US" sz="3333" b="1" i="1">
                            <a:latin typeface="Cambria Math"/>
                            <a:cs typeface="Times New Roman" panose="02020603050405020304" pitchFamily="18" charset="0"/>
                          </a:rPr>
                          <m:t>𝑭</m:t>
                        </m:r>
                      </m:e>
                      <m:sub>
                        <m:r>
                          <a:rPr lang="en-US" sz="3333" b="1" i="1">
                            <a:latin typeface="Cambria Math"/>
                            <a:cs typeface="Times New Roman" panose="02020603050405020304" pitchFamily="18" charset="0"/>
                          </a:rPr>
                          <m:t>𝟏</m:t>
                        </m:r>
                      </m:sub>
                      <m:sup>
                        <m:r>
                          <a:rPr lang="en-US" sz="3333" b="1" i="1">
                            <a:latin typeface="Cambria Math"/>
                            <a:cs typeface="Times New Roman" panose="02020603050405020304" pitchFamily="18" charset="0"/>
                          </a:rPr>
                          <m:t>𝟐</m:t>
                        </m:r>
                      </m:sup>
                    </m:sSubSup>
                    <m:r>
                      <a:rPr lang="en-US" sz="3333" b="1" i="1">
                        <a:latin typeface="Cambria Math"/>
                        <a:cs typeface="Times New Roman" panose="02020603050405020304" pitchFamily="18" charset="0"/>
                      </a:rPr>
                      <m:t>+</m:t>
                    </m:r>
                    <m:sSubSup>
                      <m:sSubSupPr>
                        <m:ctrlPr>
                          <a:rPr lang="en-US" sz="3333" b="1" i="1">
                            <a:latin typeface="Cambria Math" panose="02040503050406030204" pitchFamily="18" charset="0"/>
                            <a:cs typeface="Times New Roman" panose="02020603050405020304" pitchFamily="18" charset="0"/>
                          </a:rPr>
                        </m:ctrlPr>
                      </m:sSubSupPr>
                      <m:e>
                        <m:r>
                          <a:rPr lang="en-US" sz="3333" b="1" i="1">
                            <a:latin typeface="Cambria Math"/>
                            <a:cs typeface="Times New Roman" panose="02020603050405020304" pitchFamily="18" charset="0"/>
                          </a:rPr>
                          <m:t>𝑭</m:t>
                        </m:r>
                      </m:e>
                      <m:sub>
                        <m:r>
                          <a:rPr lang="en-US" sz="3333" b="1" i="1">
                            <a:latin typeface="Cambria Math"/>
                            <a:cs typeface="Times New Roman" panose="02020603050405020304" pitchFamily="18" charset="0"/>
                          </a:rPr>
                          <m:t>𝟐</m:t>
                        </m:r>
                      </m:sub>
                      <m:sup>
                        <m:r>
                          <a:rPr lang="en-US" sz="3333" b="1" i="1">
                            <a:latin typeface="Cambria Math"/>
                            <a:cs typeface="Times New Roman" panose="02020603050405020304" pitchFamily="18" charset="0"/>
                          </a:rPr>
                          <m:t>𝟐</m:t>
                        </m:r>
                      </m:sup>
                    </m:sSubSup>
                  </m:oMath>
                </a14:m>
                <a:endParaRPr lang="en-US" sz="3333" b="1" dirty="0">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902654" y="959165"/>
                <a:ext cx="9998468" cy="5272405"/>
              </a:xfrm>
              <a:prstGeom prst="rect">
                <a:avLst/>
              </a:prstGeom>
              <a:blipFill>
                <a:blip r:embed="rId2"/>
                <a:stretch>
                  <a:fillRect l="-1646" t="-1387" r="-61" b="-3006"/>
                </a:stretch>
              </a:blipFill>
            </p:spPr>
            <p:txBody>
              <a:bodyPr/>
              <a:lstStyle/>
              <a:p>
                <a:r>
                  <a:rPr lang="en-US">
                    <a:noFill/>
                  </a:rPr>
                  <a:t> </a:t>
                </a:r>
              </a:p>
            </p:txBody>
          </p:sp>
        </mc:Fallback>
      </mc:AlternateContent>
    </p:spTree>
    <p:extLst>
      <p:ext uri="{BB962C8B-B14F-4D97-AF65-F5344CB8AC3E}">
        <p14:creationId xmlns:p14="http://schemas.microsoft.com/office/powerpoint/2010/main" val="3025749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236593" y="6302326"/>
            <a:ext cx="1842868" cy="351692"/>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Bookman Old Style" panose="02050604050505020204" pitchFamily="18" charset="0"/>
              </a:rPr>
              <a:t>Sonu</a:t>
            </a:r>
            <a:r>
              <a:rPr lang="en-US" sz="2800" b="1" dirty="0">
                <a:latin typeface="Bookman Old Style" panose="02050604050505020204" pitchFamily="18" charset="0"/>
              </a:rPr>
              <a:t> Sir</a:t>
            </a:r>
          </a:p>
        </p:txBody>
      </p:sp>
      <p:sp>
        <p:nvSpPr>
          <p:cNvPr id="5" name="Rectangle 4"/>
          <p:cNvSpPr/>
          <p:nvPr/>
        </p:nvSpPr>
        <p:spPr>
          <a:xfrm>
            <a:off x="112543" y="6119446"/>
            <a:ext cx="1589649" cy="463062"/>
          </a:xfrm>
          <a:prstGeom prst="rect">
            <a:avLst/>
          </a:prstGeom>
          <a:solidFill>
            <a:srgbClr val="00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Bookman Old Style" panose="02050604050505020204" pitchFamily="18" charset="0"/>
              </a:rPr>
              <a:t>Physics</a:t>
            </a:r>
          </a:p>
        </p:txBody>
      </p:sp>
      <p:sp>
        <p:nvSpPr>
          <p:cNvPr id="9" name="TextBox 8">
            <a:extLst>
              <a:ext uri="{FF2B5EF4-FFF2-40B4-BE49-F238E27FC236}">
                <a16:creationId xmlns:a16="http://schemas.microsoft.com/office/drawing/2014/main" id="{CCE032AC-11D0-58CA-6CE1-8D0005B680E7}"/>
              </a:ext>
            </a:extLst>
          </p:cNvPr>
          <p:cNvSpPr txBox="1"/>
          <p:nvPr/>
        </p:nvSpPr>
        <p:spPr>
          <a:xfrm>
            <a:off x="5903515" y="975143"/>
            <a:ext cx="6175946" cy="4493538"/>
          </a:xfrm>
          <a:prstGeom prst="rect">
            <a:avLst/>
          </a:prstGeom>
          <a:noFill/>
        </p:spPr>
        <p:txBody>
          <a:bodyPr wrap="square">
            <a:spAutoFit/>
          </a:bodyPr>
          <a:lstStyle/>
          <a:p>
            <a:pPr algn="l" fontAlgn="base"/>
            <a:r>
              <a:rPr lang="en-US" sz="2600" b="1" i="0" dirty="0">
                <a:effectLst/>
                <a:latin typeface="Bookman Old Style" panose="02050604050505020204" pitchFamily="18" charset="0"/>
              </a:rPr>
              <a:t>Units of Planck's Constant is</a:t>
            </a:r>
          </a:p>
          <a:p>
            <a:pPr marL="514350" indent="-514350" algn="l" fontAlgn="base">
              <a:buFont typeface="+mj-lt"/>
              <a:buAutoNum type="alphaLcPeriod"/>
            </a:pPr>
            <a:r>
              <a:rPr lang="en-US" sz="2600" b="1" i="0" dirty="0">
                <a:effectLst/>
                <a:latin typeface="Bookman Old Style" panose="02050604050505020204" pitchFamily="18" charset="0"/>
              </a:rPr>
              <a:t>Joule </a:t>
            </a:r>
          </a:p>
          <a:p>
            <a:pPr marL="514350" indent="-514350" algn="l" fontAlgn="base">
              <a:buFont typeface="+mj-lt"/>
              <a:buAutoNum type="alphaLcPeriod"/>
            </a:pPr>
            <a:r>
              <a:rPr lang="en-US" sz="2600" b="1" i="0" dirty="0">
                <a:effectLst/>
                <a:latin typeface="Bookman Old Style" panose="02050604050505020204" pitchFamily="18" charset="0"/>
              </a:rPr>
              <a:t>Joule per Second</a:t>
            </a:r>
          </a:p>
          <a:p>
            <a:pPr marL="514350" indent="-514350" algn="l" fontAlgn="base">
              <a:buFont typeface="+mj-lt"/>
              <a:buAutoNum type="alphaLcPeriod"/>
            </a:pPr>
            <a:r>
              <a:rPr lang="en-US" sz="2600" b="1" i="0" dirty="0">
                <a:effectLst/>
                <a:latin typeface="Bookman Old Style" panose="02050604050505020204" pitchFamily="18" charset="0"/>
              </a:rPr>
              <a:t>joule per meter</a:t>
            </a:r>
          </a:p>
          <a:p>
            <a:pPr marL="514350" indent="-514350" algn="l" fontAlgn="base">
              <a:buFont typeface="+mj-lt"/>
              <a:buAutoNum type="alphaLcPeriod"/>
            </a:pPr>
            <a:r>
              <a:rPr lang="en-US" sz="2600" b="1" i="0" dirty="0">
                <a:effectLst/>
                <a:latin typeface="Bookman Old Style" panose="02050604050505020204" pitchFamily="18" charset="0"/>
              </a:rPr>
              <a:t>joule second</a:t>
            </a:r>
          </a:p>
          <a:p>
            <a:pPr algn="l" fontAlgn="base"/>
            <a:endParaRPr lang="en-US" sz="2600" b="1" i="0" dirty="0">
              <a:solidFill>
                <a:schemeClr val="bg1"/>
              </a:solidFill>
              <a:effectLst/>
              <a:latin typeface="Bookman Old Style" panose="02050604050505020204" pitchFamily="18" charset="0"/>
            </a:endParaRPr>
          </a:p>
          <a:p>
            <a:pPr algn="l" fontAlgn="base"/>
            <a:r>
              <a:rPr lang="hi-IN" sz="2600" b="1" i="0" dirty="0">
                <a:solidFill>
                  <a:srgbClr val="FFFF00"/>
                </a:solidFill>
                <a:effectLst/>
                <a:latin typeface="Bookman Old Style" panose="02050604050505020204" pitchFamily="18" charset="0"/>
              </a:rPr>
              <a:t>प्लांक नियतांक का मात्रक है</a:t>
            </a:r>
          </a:p>
          <a:p>
            <a:pPr marL="514350" indent="-514350" algn="l" fontAlgn="base">
              <a:buFont typeface="+mj-lt"/>
              <a:buAutoNum type="alphaLcPeriod"/>
            </a:pPr>
            <a:r>
              <a:rPr lang="hi-IN" sz="2600" b="1" i="0" dirty="0">
                <a:solidFill>
                  <a:srgbClr val="FFFF00"/>
                </a:solidFill>
                <a:effectLst/>
                <a:latin typeface="Bookman Old Style" panose="02050604050505020204" pitchFamily="18" charset="0"/>
              </a:rPr>
              <a:t>जूल </a:t>
            </a:r>
          </a:p>
          <a:p>
            <a:pPr marL="514350" indent="-514350" algn="l" fontAlgn="base">
              <a:buFont typeface="+mj-lt"/>
              <a:buAutoNum type="alphaLcPeriod"/>
            </a:pPr>
            <a:r>
              <a:rPr lang="hi-IN" sz="2600" b="1" i="0" dirty="0">
                <a:solidFill>
                  <a:srgbClr val="FFFF00"/>
                </a:solidFill>
                <a:effectLst/>
                <a:latin typeface="Bookman Old Style" panose="02050604050505020204" pitchFamily="18" charset="0"/>
              </a:rPr>
              <a:t>जूल प्रति सेकंड</a:t>
            </a:r>
          </a:p>
          <a:p>
            <a:pPr marL="514350" indent="-514350" algn="l" fontAlgn="base">
              <a:buFont typeface="+mj-lt"/>
              <a:buAutoNum type="alphaLcPeriod"/>
            </a:pPr>
            <a:r>
              <a:rPr lang="hi-IN" sz="2600" b="1" i="0" dirty="0">
                <a:solidFill>
                  <a:srgbClr val="FFFF00"/>
                </a:solidFill>
                <a:effectLst/>
                <a:latin typeface="Bookman Old Style" panose="02050604050505020204" pitchFamily="18" charset="0"/>
              </a:rPr>
              <a:t>जूल प्रति मीटर</a:t>
            </a:r>
          </a:p>
          <a:p>
            <a:pPr marL="514350" indent="-514350" algn="l" fontAlgn="base">
              <a:buFont typeface="+mj-lt"/>
              <a:buAutoNum type="alphaLcPeriod"/>
            </a:pPr>
            <a:r>
              <a:rPr lang="hi-IN" sz="2600" b="1" i="0" dirty="0">
                <a:solidFill>
                  <a:srgbClr val="FFFF00"/>
                </a:solidFill>
                <a:effectLst/>
                <a:latin typeface="Bookman Old Style" panose="02050604050505020204" pitchFamily="18" charset="0"/>
              </a:rPr>
              <a:t>जूल सेकंड</a:t>
            </a:r>
            <a:endParaRPr lang="en-US" sz="2600" b="1" i="0" dirty="0">
              <a:solidFill>
                <a:srgbClr val="FFFF00"/>
              </a:solidFill>
              <a:effectLst/>
              <a:latin typeface="Bookman Old Style" panose="02050604050505020204" pitchFamily="18" charset="0"/>
            </a:endParaRPr>
          </a:p>
        </p:txBody>
      </p:sp>
    </p:spTree>
    <p:extLst>
      <p:ext uri="{BB962C8B-B14F-4D97-AF65-F5344CB8AC3E}">
        <p14:creationId xmlns:p14="http://schemas.microsoft.com/office/powerpoint/2010/main" val="22785715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1473673" y="1089395"/>
            <a:ext cx="10286500" cy="4360681"/>
          </a:xfrm>
          <a:prstGeom prst="rect">
            <a:avLst/>
          </a:prstGeom>
          <a:noFill/>
        </p:spPr>
        <p:txBody>
          <a:bodyPr wrap="square" rtlCol="0">
            <a:spAutoFit/>
          </a:bodyPr>
          <a:lstStyle/>
          <a:p>
            <a:r>
              <a:rPr lang="en-US" sz="3467" b="1" dirty="0">
                <a:solidFill>
                  <a:srgbClr val="FFFF00"/>
                </a:solidFill>
                <a:latin typeface="Kruti Dev 010" pitchFamily="2" charset="0"/>
                <a:cs typeface="Times New Roman" panose="02020603050405020304" pitchFamily="18" charset="0"/>
              </a:rPr>
              <a:t>;</a:t>
            </a:r>
            <a:r>
              <a:rPr lang="en-US" sz="3467" b="1" dirty="0" err="1">
                <a:solidFill>
                  <a:srgbClr val="FFFF00"/>
                </a:solidFill>
                <a:latin typeface="Kruti Dev 010" pitchFamily="2" charset="0"/>
                <a:cs typeface="Times New Roman" panose="02020603050405020304" pitchFamily="18" charset="0"/>
              </a:rPr>
              <a:t>fn</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uhps</a:t>
            </a:r>
            <a:r>
              <a:rPr lang="en-US" sz="3467" b="1" dirty="0">
                <a:solidFill>
                  <a:srgbClr val="FFFF00"/>
                </a:solidFill>
                <a:latin typeface="Kruti Dev 010" pitchFamily="2" charset="0"/>
                <a:cs typeface="Times New Roman" panose="02020603050405020304" pitchFamily="18" charset="0"/>
              </a:rPr>
              <a:t> dh </a:t>
            </a:r>
            <a:r>
              <a:rPr lang="en-US" sz="3467" b="1" dirty="0" err="1">
                <a:solidFill>
                  <a:srgbClr val="FFFF00"/>
                </a:solidFill>
                <a:latin typeface="Kruti Dev 010" pitchFamily="2" charset="0"/>
                <a:cs typeface="Times New Roman" panose="02020603050405020304" pitchFamily="18" charset="0"/>
              </a:rPr>
              <a:t>vksj</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mrjrh</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gqbZ</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fYk¶V</a:t>
            </a:r>
            <a:r>
              <a:rPr lang="en-US" sz="3467" b="1" dirty="0">
                <a:solidFill>
                  <a:srgbClr val="FFFF00"/>
                </a:solidFill>
                <a:latin typeface="Kruti Dev 010" pitchFamily="2" charset="0"/>
                <a:cs typeface="Times New Roman" panose="02020603050405020304" pitchFamily="18" charset="0"/>
              </a:rPr>
              <a:t> dh </a:t>
            </a:r>
            <a:r>
              <a:rPr lang="en-US" sz="3467" b="1" dirty="0" err="1">
                <a:solidFill>
                  <a:srgbClr val="FFFF00"/>
                </a:solidFill>
                <a:latin typeface="Kruti Dev 010" pitchFamily="2" charset="0"/>
                <a:cs typeface="Times New Roman" panose="02020603050405020304" pitchFamily="18" charset="0"/>
              </a:rPr>
              <a:t>jLrh</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VwV</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tk;s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rks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fy¶V</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esa</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kM+s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gq</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euq</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dks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viuk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Hkkj</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izrhr</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gksxk</a:t>
            </a:r>
            <a:endParaRPr lang="en-IN" sz="3467" b="1" dirty="0">
              <a:solidFill>
                <a:srgbClr val="FFFF00"/>
              </a:solidFill>
              <a:latin typeface="Times New Roman" panose="02020603050405020304" pitchFamily="18" charset="0"/>
              <a:cs typeface="Times New Roman" panose="02020603050405020304" pitchFamily="18" charset="0"/>
            </a:endParaRPr>
          </a:p>
          <a:p>
            <a:r>
              <a:rPr lang="en-US" sz="3467" b="1" dirty="0">
                <a:solidFill>
                  <a:srgbClr val="FFFF00"/>
                </a:solidFill>
                <a:latin typeface="Times New Roman" panose="02020603050405020304" pitchFamily="18" charset="0"/>
                <a:cs typeface="Times New Roman" panose="02020603050405020304" pitchFamily="18" charset="0"/>
              </a:rPr>
              <a:t>If a lift is moving downward and it’s string is broken then man standing in the lift appears his weight-</a:t>
            </a:r>
          </a:p>
          <a:p>
            <a:pPr marL="685783" indent="-685783">
              <a:buAutoNum type="alphaLcParenBoth"/>
            </a:pPr>
            <a:r>
              <a:rPr lang="en-IN" sz="3467" b="1" dirty="0">
                <a:latin typeface="Times New Roman" panose="02020603050405020304" pitchFamily="18" charset="0"/>
                <a:cs typeface="Times New Roman" panose="02020603050405020304" pitchFamily="18" charset="0"/>
              </a:rPr>
              <a:t>More / </a:t>
            </a:r>
            <a:r>
              <a:rPr lang="en-IN" sz="3467" b="1" dirty="0" err="1">
                <a:latin typeface="Kruti Dev 010" pitchFamily="2" charset="0"/>
                <a:cs typeface="Times New Roman" panose="02020603050405020304" pitchFamily="18" charset="0"/>
              </a:rPr>
              <a:t>vf</a:t>
            </a:r>
            <a:r>
              <a:rPr lang="en-IN" sz="3467" b="1" dirty="0">
                <a:latin typeface="Kruti Dev 010" pitchFamily="2" charset="0"/>
                <a:cs typeface="Times New Roman" panose="02020603050405020304" pitchFamily="18" charset="0"/>
              </a:rPr>
              <a:t>/</a:t>
            </a:r>
            <a:r>
              <a:rPr lang="en-IN" sz="3467" b="1" dirty="0" err="1">
                <a:latin typeface="Kruti Dev 010" pitchFamily="2" charset="0"/>
                <a:cs typeface="Times New Roman" panose="02020603050405020304" pitchFamily="18" charset="0"/>
              </a:rPr>
              <a:t>kd</a:t>
            </a:r>
            <a:endParaRPr lang="en-IN" sz="3467" b="1" dirty="0">
              <a:latin typeface="Times New Roman" panose="02020603050405020304" pitchFamily="18"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(b) less/ </a:t>
            </a:r>
            <a:r>
              <a:rPr lang="en-IN" sz="3467" b="1" dirty="0">
                <a:latin typeface="Kruti Dev 010" pitchFamily="2" charset="0"/>
                <a:cs typeface="Times New Roman" panose="02020603050405020304" pitchFamily="18" charset="0"/>
              </a:rPr>
              <a:t>de</a:t>
            </a:r>
          </a:p>
          <a:p>
            <a:r>
              <a:rPr lang="en-IN" sz="3467" b="1" dirty="0">
                <a:latin typeface="Times New Roman" panose="02020603050405020304" pitchFamily="18" charset="0"/>
                <a:cs typeface="Times New Roman" panose="02020603050405020304" pitchFamily="18" charset="0"/>
              </a:rPr>
              <a:t>(c) Zero / </a:t>
            </a:r>
            <a:r>
              <a:rPr lang="en-IN" sz="3467" b="1" dirty="0">
                <a:latin typeface="Kruti Dev 010" pitchFamily="2" charset="0"/>
                <a:cs typeface="Times New Roman" panose="02020603050405020304" pitchFamily="18" charset="0"/>
              </a:rPr>
              <a:t>“</a:t>
            </a:r>
            <a:r>
              <a:rPr lang="en-IN" sz="3467" b="1" dirty="0" err="1">
                <a:latin typeface="Kruti Dev 010" pitchFamily="2" charset="0"/>
                <a:cs typeface="Times New Roman" panose="02020603050405020304" pitchFamily="18" charset="0"/>
              </a:rPr>
              <a:t>kwU</a:t>
            </a:r>
            <a:r>
              <a:rPr lang="en-IN" sz="3467" b="1" dirty="0">
                <a:latin typeface="Kruti Dev 010" pitchFamily="2" charset="0"/>
                <a:cs typeface="Times New Roman" panose="02020603050405020304" pitchFamily="18" charset="0"/>
              </a:rPr>
              <a:t>; </a:t>
            </a:r>
          </a:p>
          <a:p>
            <a:r>
              <a:rPr lang="en-IN" sz="3467" b="1" dirty="0">
                <a:latin typeface="Times New Roman" panose="02020603050405020304" pitchFamily="18" charset="0"/>
                <a:cs typeface="Times New Roman" panose="02020603050405020304" pitchFamily="18" charset="0"/>
              </a:rPr>
              <a:t>(d) none of these/ </a:t>
            </a:r>
            <a:r>
              <a:rPr lang="en-IN" sz="3467" b="1" dirty="0" err="1">
                <a:latin typeface="Kruti Dev 010" pitchFamily="2" charset="0"/>
                <a:cs typeface="Times New Roman" panose="02020603050405020304" pitchFamily="18" charset="0"/>
              </a:rPr>
              <a:t>buesa</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ls</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dksbZ</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ugha</a:t>
            </a:r>
            <a:endParaRPr lang="en-IN" sz="3467"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15695417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1632690" y="1046712"/>
                <a:ext cx="10396264" cy="3317318"/>
              </a:xfrm>
              <a:prstGeom prst="rect">
                <a:avLst/>
              </a:prstGeom>
              <a:noFill/>
            </p:spPr>
            <p:txBody>
              <a:bodyPr wrap="square" rtlCol="0">
                <a:spAutoFit/>
              </a:bodyPr>
              <a:lstStyle/>
              <a:p>
                <a:r>
                  <a:rPr lang="en-US" sz="3467" b="1" dirty="0" err="1">
                    <a:solidFill>
                      <a:srgbClr val="FFFF00"/>
                    </a:solidFill>
                    <a:latin typeface="Kruti Dev 010" pitchFamily="2" charset="0"/>
                    <a:cs typeface="Times New Roman" panose="02020603050405020304" pitchFamily="18" charset="0"/>
                  </a:rPr>
                  <a:t>i`Foh</a:t>
                </a:r>
                <a:r>
                  <a:rPr lang="en-US" sz="3467" b="1" dirty="0">
                    <a:solidFill>
                      <a:srgbClr val="FFFF00"/>
                    </a:solidFill>
                    <a:latin typeface="Kruti Dev 010" pitchFamily="2" charset="0"/>
                    <a:cs typeface="Times New Roman" panose="02020603050405020304" pitchFamily="18" charset="0"/>
                  </a:rPr>
                  <a:t> ds dsUnz ls </a:t>
                </a:r>
                <a14:m>
                  <m:oMath xmlns:m="http://schemas.openxmlformats.org/officeDocument/2006/math">
                    <m:r>
                      <a:rPr lang="en-US" sz="3467" b="1">
                        <a:solidFill>
                          <a:srgbClr val="FFFF00"/>
                        </a:solidFill>
                        <a:latin typeface="Cambria Math"/>
                        <a:ea typeface="Cambria Math"/>
                        <a:cs typeface="Times New Roman" panose="02020603050405020304" pitchFamily="18" charset="0"/>
                      </a:rPr>
                      <m:t>(</m:t>
                    </m:r>
                    <m:r>
                      <a:rPr lang="en-US" sz="3467" b="1">
                        <a:solidFill>
                          <a:srgbClr val="FFFF00"/>
                        </a:solidFill>
                        <a:latin typeface="Cambria Math"/>
                        <a:ea typeface="Cambria Math"/>
                        <a:cs typeface="Times New Roman" panose="02020603050405020304" pitchFamily="18" charset="0"/>
                      </a:rPr>
                      <m:t>𝐫</m:t>
                    </m:r>
                    <m:r>
                      <a:rPr lang="en-US" sz="3467" b="1">
                        <a:solidFill>
                          <a:srgbClr val="FFFF00"/>
                        </a:solidFill>
                        <a:latin typeface="Cambria Math"/>
                        <a:ea typeface="Cambria Math"/>
                        <a:cs typeface="Times New Roman" panose="02020603050405020304" pitchFamily="18" charset="0"/>
                      </a:rPr>
                      <m:t>)</m:t>
                    </m:r>
                  </m:oMath>
                </a14:m>
                <a:r>
                  <a:rPr lang="en-US" sz="3467" b="1" dirty="0">
                    <a:solidFill>
                      <a:srgbClr val="FFFF00"/>
                    </a:solidFill>
                    <a:latin typeface="Times New Roman" panose="02020603050405020304" pitchFamily="18"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nwjh</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ij</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fLFkr</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fcUnq</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ij</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xq:Rotfur</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Roj.k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dk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eku</a:t>
                </a:r>
                <a:r>
                  <a:rPr lang="en-US" sz="3467" b="1" dirty="0">
                    <a:solidFill>
                      <a:srgbClr val="FFFF00"/>
                    </a:solidFill>
                    <a:latin typeface="Kruti Dev 010" pitchFamily="2" charset="0"/>
                    <a:cs typeface="Times New Roman" panose="02020603050405020304" pitchFamily="18" charset="0"/>
                  </a:rPr>
                  <a:t> </a:t>
                </a:r>
                <a:r>
                  <a:rPr lang="en-US" sz="3467" b="1" dirty="0">
                    <a:solidFill>
                      <a:srgbClr val="FFFF00"/>
                    </a:solidFill>
                    <a:latin typeface="Times New Roman" panose="02020603050405020304" pitchFamily="18" charset="0"/>
                    <a:cs typeface="Times New Roman" panose="02020603050405020304" pitchFamily="18" charset="0"/>
                  </a:rPr>
                  <a:t>g </a:t>
                </a:r>
                <a:r>
                  <a:rPr lang="en-US" sz="3467" b="1" dirty="0" err="1">
                    <a:solidFill>
                      <a:srgbClr val="FFFF00"/>
                    </a:solidFill>
                    <a:latin typeface="Kruti Dev 010" pitchFamily="2" charset="0"/>
                    <a:cs typeface="Times New Roman" panose="02020603050405020304" pitchFamily="18" charset="0"/>
                  </a:rPr>
                  <a:t>gSA</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fn</a:t>
                </a:r>
                <a:r>
                  <a:rPr lang="en-US" sz="3467" b="1" dirty="0">
                    <a:solidFill>
                      <a:srgbClr val="FFFF00"/>
                    </a:solidFill>
                    <a:latin typeface="Kruti Dev 010" pitchFamily="2" charset="0"/>
                    <a:cs typeface="Times New Roman" panose="02020603050405020304" pitchFamily="18" charset="0"/>
                  </a:rPr>
                  <a:t> </a:t>
                </a:r>
                <a:r>
                  <a:rPr lang="en-US" sz="3467" b="1" dirty="0">
                    <a:solidFill>
                      <a:srgbClr val="FFFF00"/>
                    </a:solidFill>
                    <a:latin typeface="Times New Roman" panose="02020603050405020304" pitchFamily="18" charset="0"/>
                    <a:cs typeface="Times New Roman" panose="02020603050405020304" pitchFamily="18" charset="0"/>
                  </a:rPr>
                  <a:t>(R ) </a:t>
                </a:r>
                <a:r>
                  <a:rPr lang="en-US" sz="3467" b="1" dirty="0" err="1">
                    <a:solidFill>
                      <a:srgbClr val="FFFF00"/>
                    </a:solidFill>
                    <a:latin typeface="Kruti Dev 010" pitchFamily="2" charset="0"/>
                    <a:cs typeface="Times New Roman" panose="02020603050405020304" pitchFamily="18" charset="0"/>
                  </a:rPr>
                  <a:t>i`Foh</a:t>
                </a:r>
                <a:r>
                  <a:rPr lang="en-US" sz="3467" b="1" dirty="0">
                    <a:solidFill>
                      <a:srgbClr val="FFFF00"/>
                    </a:solidFill>
                    <a:latin typeface="Kruti Dev 010" pitchFamily="2" charset="0"/>
                    <a:cs typeface="Times New Roman" panose="02020603050405020304" pitchFamily="18" charset="0"/>
                  </a:rPr>
                  <a:t> dh f=</a:t>
                </a:r>
                <a:r>
                  <a:rPr lang="en-US" sz="3467" b="1" dirty="0" err="1">
                    <a:solidFill>
                      <a:srgbClr val="FFFF00"/>
                    </a:solidFill>
                    <a:latin typeface="Kruti Dev 010" pitchFamily="2" charset="0"/>
                    <a:cs typeface="Times New Roman" panose="02020603050405020304" pitchFamily="18" charset="0"/>
                  </a:rPr>
                  <a:t>T;k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rFkk</a:t>
                </a:r>
                <a:r>
                  <a:rPr lang="en-US" sz="3467" b="1" dirty="0">
                    <a:solidFill>
                      <a:srgbClr val="FFFF00"/>
                    </a:solidFill>
                    <a:latin typeface="Kruti Dev 010" pitchFamily="2" charset="0"/>
                    <a:cs typeface="Times New Roman" panose="02020603050405020304" pitchFamily="18" charset="0"/>
                  </a:rPr>
                  <a:t> </a:t>
                </a:r>
                <a14:m>
                  <m:oMath xmlns:m="http://schemas.openxmlformats.org/officeDocument/2006/math">
                    <m:r>
                      <a:rPr lang="en-US" sz="3467" b="1">
                        <a:solidFill>
                          <a:srgbClr val="FFFF00"/>
                        </a:solidFill>
                        <a:latin typeface="Cambria Math"/>
                        <a:cs typeface="Times New Roman" panose="02020603050405020304" pitchFamily="18" charset="0"/>
                      </a:rPr>
                      <m:t>𝐫</m:t>
                    </m:r>
                    <m:r>
                      <a:rPr lang="en-US" sz="3467" b="1">
                        <a:solidFill>
                          <a:srgbClr val="FFFF00"/>
                        </a:solidFill>
                        <a:latin typeface="Cambria Math"/>
                        <a:cs typeface="Times New Roman" panose="02020603050405020304" pitchFamily="18" charset="0"/>
                      </a:rPr>
                      <m:t>&lt;</m:t>
                    </m:r>
                    <m:r>
                      <a:rPr lang="en-US" sz="3467" b="1">
                        <a:solidFill>
                          <a:srgbClr val="FFFF00"/>
                        </a:solidFill>
                        <a:latin typeface="Cambria Math"/>
                        <a:cs typeface="Times New Roman" panose="02020603050405020304" pitchFamily="18" charset="0"/>
                      </a:rPr>
                      <m:t>𝐑</m:t>
                    </m:r>
                  </m:oMath>
                </a14:m>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rc</a:t>
                </a:r>
                <a:endParaRPr lang="en-US" sz="3467" b="1" dirty="0">
                  <a:solidFill>
                    <a:srgbClr val="FFFF00"/>
                  </a:solidFill>
                  <a:latin typeface="Kruti Dev 010" pitchFamily="2" charset="0"/>
                  <a:cs typeface="Times New Roman" panose="02020603050405020304" pitchFamily="18" charset="0"/>
                </a:endParaRPr>
              </a:p>
              <a:p>
                <a:r>
                  <a:rPr lang="en-US" sz="3467" b="1" dirty="0">
                    <a:solidFill>
                      <a:srgbClr val="FFFF00"/>
                    </a:solidFill>
                    <a:latin typeface="Times New Roman" panose="02020603050405020304" pitchFamily="18" charset="0"/>
                    <a:cs typeface="Times New Roman" panose="02020603050405020304" pitchFamily="18" charset="0"/>
                  </a:rPr>
                  <a:t>The acceleration due to gravity is g at a point distant r from the </a:t>
                </a:r>
                <a:r>
                  <a:rPr lang="en-US" sz="3467" b="1" dirty="0" err="1">
                    <a:solidFill>
                      <a:srgbClr val="FFFF00"/>
                    </a:solidFill>
                    <a:latin typeface="Times New Roman" panose="02020603050405020304" pitchFamily="18" charset="0"/>
                    <a:cs typeface="Times New Roman" panose="02020603050405020304" pitchFamily="18" charset="0"/>
                  </a:rPr>
                  <a:t>centre</a:t>
                </a:r>
                <a:r>
                  <a:rPr lang="en-US" sz="3467" b="1" dirty="0">
                    <a:solidFill>
                      <a:srgbClr val="FFFF00"/>
                    </a:solidFill>
                    <a:latin typeface="Times New Roman" panose="02020603050405020304" pitchFamily="18" charset="0"/>
                    <a:cs typeface="Times New Roman" panose="02020603050405020304" pitchFamily="18" charset="0"/>
                  </a:rPr>
                  <a:t> of earth of radius R. it r&lt;R, then </a:t>
                </a:r>
              </a:p>
              <a:p>
                <a:pPr marL="685783" indent="-685783">
                  <a:buAutoNum type="alphaLcParenBoth"/>
                </a:pPr>
                <a14:m>
                  <m:oMath xmlns:m="http://schemas.openxmlformats.org/officeDocument/2006/math">
                    <m:r>
                      <a:rPr lang="en-US" sz="3467" b="1">
                        <a:latin typeface="Cambria Math"/>
                        <a:ea typeface="Cambria Math"/>
                        <a:cs typeface="Times New Roman" panose="02020603050405020304" pitchFamily="18" charset="0"/>
                      </a:rPr>
                      <m:t>𝐠</m:t>
                    </m:r>
                    <m:r>
                      <a:rPr lang="en-US" sz="3467" b="1">
                        <a:latin typeface="Cambria Math"/>
                        <a:ea typeface="Cambria Math"/>
                        <a:cs typeface="Times New Roman" panose="02020603050405020304" pitchFamily="18" charset="0"/>
                      </a:rPr>
                      <m:t> </m:t>
                    </m:r>
                    <m:r>
                      <a:rPr lang="en-US" sz="3467" b="1" i="1">
                        <a:latin typeface="Cambria Math"/>
                        <a:ea typeface="Cambria Math"/>
                        <a:cs typeface="Times New Roman" panose="02020603050405020304" pitchFamily="18" charset="0"/>
                      </a:rPr>
                      <m:t>∝</m:t>
                    </m:r>
                    <m:r>
                      <a:rPr lang="en-US" sz="3467" b="1">
                        <a:latin typeface="Cambria Math"/>
                        <a:ea typeface="Cambria Math"/>
                        <a:cs typeface="Times New Roman" panose="02020603050405020304" pitchFamily="18" charset="0"/>
                      </a:rPr>
                      <m:t>𝐫</m:t>
                    </m:r>
                  </m:oMath>
                </a14:m>
                <a:r>
                  <a:rPr lang="en-US" sz="3467" b="1" dirty="0">
                    <a:latin typeface="Times New Roman" panose="02020603050405020304" pitchFamily="18" charset="0"/>
                    <a:cs typeface="Times New Roman" panose="02020603050405020304" pitchFamily="18" charset="0"/>
                  </a:rPr>
                  <a:t>			(b) </a:t>
                </a:r>
                <a14:m>
                  <m:oMath xmlns:m="http://schemas.openxmlformats.org/officeDocument/2006/math">
                    <m:r>
                      <a:rPr lang="en-US" sz="3467" b="1">
                        <a:latin typeface="Cambria Math"/>
                        <a:ea typeface="Cambria Math"/>
                        <a:cs typeface="Times New Roman" panose="02020603050405020304" pitchFamily="18" charset="0"/>
                      </a:rPr>
                      <m:t>𝐠</m:t>
                    </m:r>
                    <m:r>
                      <a:rPr lang="en-US" sz="3467" b="1" i="1">
                        <a:latin typeface="Cambria Math"/>
                        <a:ea typeface="Cambria Math"/>
                        <a:cs typeface="Times New Roman" panose="02020603050405020304" pitchFamily="18" charset="0"/>
                      </a:rPr>
                      <m:t>∝</m:t>
                    </m:r>
                    <m:sSup>
                      <m:sSupPr>
                        <m:ctrlPr>
                          <a:rPr lang="en-US" sz="3467" b="1" i="1">
                            <a:latin typeface="Cambria Math" panose="02040503050406030204" pitchFamily="18" charset="0"/>
                            <a:ea typeface="Cambria Math"/>
                            <a:cs typeface="Times New Roman" panose="02020603050405020304" pitchFamily="18" charset="0"/>
                          </a:rPr>
                        </m:ctrlPr>
                      </m:sSupPr>
                      <m:e>
                        <m:r>
                          <a:rPr lang="en-US" sz="3467" b="1">
                            <a:latin typeface="Cambria Math"/>
                            <a:ea typeface="Cambria Math"/>
                            <a:cs typeface="Times New Roman" panose="02020603050405020304" pitchFamily="18" charset="0"/>
                          </a:rPr>
                          <m:t>𝐫</m:t>
                        </m:r>
                      </m:e>
                      <m:sup>
                        <m:r>
                          <a:rPr lang="en-US" sz="3467" b="1">
                            <a:latin typeface="Cambria Math"/>
                            <a:ea typeface="Cambria Math"/>
                            <a:cs typeface="Times New Roman" panose="02020603050405020304" pitchFamily="18" charset="0"/>
                          </a:rPr>
                          <m:t>𝟐</m:t>
                        </m:r>
                      </m:sup>
                    </m:sSup>
                  </m:oMath>
                </a14:m>
                <a:endParaRPr lang="en-US" sz="3467" b="1" dirty="0">
                  <a:latin typeface="Times New Roman" panose="02020603050405020304" pitchFamily="18" charset="0"/>
                  <a:ea typeface="Cambria Math"/>
                  <a:cs typeface="Times New Roman" panose="02020603050405020304" pitchFamily="18" charset="0"/>
                </a:endParaRPr>
              </a:p>
              <a:p>
                <a:r>
                  <a:rPr lang="en-US" sz="3467" b="1" dirty="0">
                    <a:latin typeface="Times New Roman" panose="02020603050405020304" pitchFamily="18" charset="0"/>
                    <a:cs typeface="Times New Roman" panose="02020603050405020304" pitchFamily="18" charset="0"/>
                  </a:rPr>
                  <a:t>(c) </a:t>
                </a:r>
                <a14:m>
                  <m:oMath xmlns:m="http://schemas.openxmlformats.org/officeDocument/2006/math">
                    <m:r>
                      <a:rPr lang="en-US" sz="3467" b="1">
                        <a:latin typeface="Cambria Math"/>
                        <a:ea typeface="Cambria Math"/>
                        <a:cs typeface="Times New Roman" panose="02020603050405020304" pitchFamily="18" charset="0"/>
                      </a:rPr>
                      <m:t>𝐠</m:t>
                    </m:r>
                    <m:r>
                      <a:rPr lang="en-US" sz="3467" b="1" i="1">
                        <a:latin typeface="Cambria Math"/>
                        <a:ea typeface="Cambria Math"/>
                        <a:cs typeface="Times New Roman" panose="02020603050405020304" pitchFamily="18" charset="0"/>
                      </a:rPr>
                      <m:t>∝</m:t>
                    </m:r>
                    <m:sSup>
                      <m:sSupPr>
                        <m:ctrlPr>
                          <a:rPr lang="en-US" sz="3467" b="1" i="1">
                            <a:latin typeface="Cambria Math" panose="02040503050406030204" pitchFamily="18" charset="0"/>
                            <a:ea typeface="Cambria Math"/>
                            <a:cs typeface="Times New Roman" panose="02020603050405020304" pitchFamily="18" charset="0"/>
                          </a:rPr>
                        </m:ctrlPr>
                      </m:sSupPr>
                      <m:e>
                        <m:r>
                          <a:rPr lang="en-US" sz="3467" b="1">
                            <a:latin typeface="Cambria Math"/>
                            <a:ea typeface="Cambria Math"/>
                            <a:cs typeface="Times New Roman" panose="02020603050405020304" pitchFamily="18" charset="0"/>
                          </a:rPr>
                          <m:t>𝐫</m:t>
                        </m:r>
                      </m:e>
                      <m:sup>
                        <m:r>
                          <a:rPr lang="en-US" sz="3467" b="1">
                            <a:latin typeface="Cambria Math"/>
                            <a:ea typeface="Cambria Math"/>
                            <a:cs typeface="Times New Roman" panose="02020603050405020304" pitchFamily="18" charset="0"/>
                          </a:rPr>
                          <m:t>−</m:t>
                        </m:r>
                        <m:r>
                          <a:rPr lang="en-US" sz="3467" b="1">
                            <a:latin typeface="Cambria Math"/>
                            <a:ea typeface="Cambria Math"/>
                            <a:cs typeface="Times New Roman" panose="02020603050405020304" pitchFamily="18" charset="0"/>
                          </a:rPr>
                          <m:t>𝟏</m:t>
                        </m:r>
                      </m:sup>
                    </m:sSup>
                  </m:oMath>
                </a14:m>
                <a:r>
                  <a:rPr lang="en-US" sz="3467" b="1" dirty="0">
                    <a:latin typeface="Times New Roman" panose="02020603050405020304" pitchFamily="18" charset="0"/>
                    <a:cs typeface="Times New Roman" panose="02020603050405020304" pitchFamily="18" charset="0"/>
                  </a:rPr>
                  <a:t>		           (d)  </a:t>
                </a:r>
                <a14:m>
                  <m:oMath xmlns:m="http://schemas.openxmlformats.org/officeDocument/2006/math">
                    <m:r>
                      <a:rPr lang="en-US" sz="3467" b="1">
                        <a:latin typeface="Cambria Math"/>
                        <a:ea typeface="Cambria Math"/>
                        <a:cs typeface="Times New Roman" panose="02020603050405020304" pitchFamily="18" charset="0"/>
                      </a:rPr>
                      <m:t>𝐠</m:t>
                    </m:r>
                    <m:r>
                      <a:rPr lang="en-US" sz="3467" b="1" i="1">
                        <a:latin typeface="Cambria Math"/>
                        <a:ea typeface="Cambria Math"/>
                        <a:cs typeface="Times New Roman" panose="02020603050405020304" pitchFamily="18" charset="0"/>
                      </a:rPr>
                      <m:t>∝</m:t>
                    </m:r>
                    <m:sSup>
                      <m:sSupPr>
                        <m:ctrlPr>
                          <a:rPr lang="en-US" sz="3467" b="1" i="1">
                            <a:latin typeface="Cambria Math" panose="02040503050406030204" pitchFamily="18" charset="0"/>
                            <a:ea typeface="Cambria Math"/>
                            <a:cs typeface="Times New Roman" panose="02020603050405020304" pitchFamily="18" charset="0"/>
                          </a:rPr>
                        </m:ctrlPr>
                      </m:sSupPr>
                      <m:e>
                        <m:r>
                          <a:rPr lang="en-US" sz="3467" b="1">
                            <a:latin typeface="Cambria Math"/>
                            <a:ea typeface="Cambria Math"/>
                            <a:cs typeface="Times New Roman" panose="02020603050405020304" pitchFamily="18" charset="0"/>
                          </a:rPr>
                          <m:t>𝐫</m:t>
                        </m:r>
                      </m:e>
                      <m:sup>
                        <m:r>
                          <a:rPr lang="en-US" sz="3467" b="1">
                            <a:latin typeface="Cambria Math"/>
                            <a:ea typeface="Cambria Math"/>
                            <a:cs typeface="Times New Roman" panose="02020603050405020304" pitchFamily="18" charset="0"/>
                          </a:rPr>
                          <m:t>−</m:t>
                        </m:r>
                        <m:r>
                          <a:rPr lang="en-US" sz="3467" b="1">
                            <a:latin typeface="Cambria Math"/>
                            <a:ea typeface="Cambria Math"/>
                            <a:cs typeface="Times New Roman" panose="02020603050405020304" pitchFamily="18" charset="0"/>
                          </a:rPr>
                          <m:t>𝟐</m:t>
                        </m:r>
                      </m:sup>
                    </m:sSup>
                  </m:oMath>
                </a14:m>
                <a:endParaRPr lang="en-US" sz="3467" b="1" dirty="0">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632690" y="1046712"/>
                <a:ext cx="10396264" cy="3317318"/>
              </a:xfrm>
              <a:prstGeom prst="rect">
                <a:avLst/>
              </a:prstGeom>
              <a:blipFill>
                <a:blip r:embed="rId2"/>
                <a:stretch>
                  <a:fillRect l="-1701" t="-3125" r="-2287" b="-5699"/>
                </a:stretch>
              </a:blipFill>
            </p:spPr>
            <p:txBody>
              <a:bodyPr/>
              <a:lstStyle/>
              <a:p>
                <a:r>
                  <a:rPr lang="en-US">
                    <a:noFill/>
                  </a:rPr>
                  <a:t> </a:t>
                </a:r>
              </a:p>
            </p:txBody>
          </p:sp>
        </mc:Fallback>
      </mc:AlternateContent>
    </p:spTree>
    <p:extLst>
      <p:ext uri="{BB962C8B-B14F-4D97-AF65-F5344CB8AC3E}">
        <p14:creationId xmlns:p14="http://schemas.microsoft.com/office/powerpoint/2010/main" val="29652509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1038558" y="1016159"/>
            <a:ext cx="10862564" cy="4360681"/>
          </a:xfrm>
          <a:prstGeom prst="rect">
            <a:avLst/>
          </a:prstGeom>
          <a:noFill/>
        </p:spPr>
        <p:txBody>
          <a:bodyPr wrap="square" rtlCol="0">
            <a:spAutoFit/>
          </a:bodyPr>
          <a:lstStyle/>
          <a:p>
            <a:r>
              <a:rPr lang="en-US" sz="3467" b="1" dirty="0" err="1">
                <a:solidFill>
                  <a:srgbClr val="FFFF00"/>
                </a:solidFill>
                <a:latin typeface="Kruti Dev 010" pitchFamily="2" charset="0"/>
                <a:cs typeface="Times New Roman" panose="02020603050405020304" pitchFamily="18" charset="0"/>
              </a:rPr>
              <a:t>fdlh</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fiaM</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ij</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le:Ik</a:t>
            </a:r>
            <a:r>
              <a:rPr lang="en-US" sz="3467" b="1" dirty="0">
                <a:solidFill>
                  <a:srgbClr val="FFFF00"/>
                </a:solidFill>
                <a:latin typeface="Kruti Dev 010" pitchFamily="2" charset="0"/>
                <a:cs typeface="Times New Roman" panose="02020603050405020304" pitchFamily="18" charset="0"/>
              </a:rPr>
              <a:t> ¼vpj½ cy </a:t>
            </a:r>
            <a:r>
              <a:rPr lang="en-US" sz="3467" b="1" dirty="0" err="1">
                <a:solidFill>
                  <a:srgbClr val="FFFF00"/>
                </a:solidFill>
                <a:latin typeface="Kruti Dev 010" pitchFamily="2" charset="0"/>
                <a:cs typeface="Times New Roman" panose="02020603050405020304" pitchFamily="18" charset="0"/>
              </a:rPr>
              <a:t>yxkus</a:t>
            </a:r>
            <a:r>
              <a:rPr lang="en-US" sz="3467" b="1" dirty="0">
                <a:solidFill>
                  <a:srgbClr val="FFFF00"/>
                </a:solidFill>
                <a:latin typeface="Kruti Dev 010" pitchFamily="2" charset="0"/>
                <a:cs typeface="Times New Roman" panose="02020603050405020304" pitchFamily="18" charset="0"/>
              </a:rPr>
              <a:t> ls </a:t>
            </a:r>
            <a:r>
              <a:rPr lang="en-US" sz="3467" b="1" dirty="0" err="1">
                <a:solidFill>
                  <a:srgbClr val="FFFF00"/>
                </a:solidFill>
                <a:latin typeface="Kruti Dev 010" pitchFamily="2" charset="0"/>
                <a:cs typeface="Times New Roman" panose="02020603050405020304" pitchFamily="18" charset="0"/>
              </a:rPr>
              <a:t>dkSu&amp;lh</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fuEukafdr</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jkf”k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fLFkj</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jgrh</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t>
            </a:r>
            <a:r>
              <a:rPr lang="en-US" sz="3467" b="1" dirty="0">
                <a:solidFill>
                  <a:srgbClr val="FFFF00"/>
                </a:solidFill>
                <a:latin typeface="Kruti Dev 010" pitchFamily="2" charset="0"/>
                <a:cs typeface="Times New Roman" panose="02020603050405020304" pitchFamily="18" charset="0"/>
              </a:rPr>
              <a:t>\</a:t>
            </a:r>
            <a:endParaRPr lang="en-IN" sz="3467" b="1" dirty="0">
              <a:solidFill>
                <a:srgbClr val="FFFF00"/>
              </a:solidFill>
              <a:latin typeface="Times New Roman" panose="02020603050405020304" pitchFamily="18" charset="0"/>
              <a:cs typeface="Times New Roman" panose="02020603050405020304" pitchFamily="18" charset="0"/>
            </a:endParaRPr>
          </a:p>
          <a:p>
            <a:r>
              <a:rPr lang="en-US" sz="3467" b="1" dirty="0">
                <a:solidFill>
                  <a:srgbClr val="FFFF00"/>
                </a:solidFill>
                <a:latin typeface="Times New Roman" panose="02020603050405020304" pitchFamily="18" charset="0"/>
                <a:cs typeface="Times New Roman" panose="02020603050405020304" pitchFamily="18" charset="0"/>
              </a:rPr>
              <a:t>A uniform (constant) force is acting on a body which of the following quantity is constant?</a:t>
            </a:r>
          </a:p>
          <a:p>
            <a:r>
              <a:rPr lang="en-IN" sz="3467" b="1" dirty="0">
                <a:latin typeface="Times New Roman" panose="02020603050405020304" pitchFamily="18" charset="0"/>
                <a:cs typeface="Times New Roman" panose="02020603050405020304" pitchFamily="18" charset="0"/>
              </a:rPr>
              <a:t>(a) Kinetic energy / </a:t>
            </a:r>
            <a:r>
              <a:rPr lang="en-US" sz="3467" b="1" dirty="0" err="1">
                <a:latin typeface="Kruti Dev 010" pitchFamily="2" charset="0"/>
                <a:cs typeface="Times New Roman" panose="02020603050405020304" pitchFamily="18" charset="0"/>
              </a:rPr>
              <a:t>xfrt</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ÅtkZ</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(b) Velocity / </a:t>
            </a:r>
            <a:r>
              <a:rPr lang="en-US" sz="3467" b="1" dirty="0" err="1">
                <a:latin typeface="Kruti Dev 010" pitchFamily="2" charset="0"/>
                <a:cs typeface="Times New Roman" panose="02020603050405020304" pitchFamily="18" charset="0"/>
              </a:rPr>
              <a:t>osx</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(c) Momentum  / </a:t>
            </a:r>
            <a:r>
              <a:rPr lang="en-US" sz="3467" b="1" dirty="0" err="1">
                <a:latin typeface="Kruti Dev 010" pitchFamily="2" charset="0"/>
                <a:cs typeface="Times New Roman" panose="02020603050405020304" pitchFamily="18" charset="0"/>
              </a:rPr>
              <a:t>laosx</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(d) Acceleration / </a:t>
            </a:r>
            <a:r>
              <a:rPr lang="en-US" sz="3467" b="1" dirty="0" err="1">
                <a:latin typeface="Kruti Dev 010" pitchFamily="2" charset="0"/>
                <a:cs typeface="Times New Roman" panose="02020603050405020304" pitchFamily="18" charset="0"/>
              </a:rPr>
              <a:t>Roj.k</a:t>
            </a:r>
            <a:endParaRPr lang="en-IN" sz="3467"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21209535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4203447" y="1033664"/>
            <a:ext cx="7122036" cy="3539046"/>
          </a:xfrm>
          <a:prstGeom prst="rect">
            <a:avLst/>
          </a:prstGeom>
          <a:noFill/>
        </p:spPr>
        <p:txBody>
          <a:bodyPr wrap="square" rtlCol="0">
            <a:spAutoFit/>
          </a:bodyPr>
          <a:lstStyle/>
          <a:p>
            <a:r>
              <a:rPr lang="en-US" sz="3733" b="1" dirty="0" err="1">
                <a:solidFill>
                  <a:srgbClr val="FFFF00"/>
                </a:solidFill>
                <a:latin typeface="Kruti Dev 010" pitchFamily="2" charset="0"/>
                <a:cs typeface="Times New Roman" panose="02020603050405020304" pitchFamily="18" charset="0"/>
              </a:rPr>
              <a:t>xq:Rokd’kZ.k</a:t>
            </a:r>
            <a:r>
              <a:rPr lang="en-US" sz="3733" b="1" dirty="0">
                <a:solidFill>
                  <a:srgbClr val="FFFF00"/>
                </a:solidFill>
                <a:latin typeface="Kruti Dev 010" pitchFamily="2" charset="0"/>
                <a:cs typeface="Times New Roman" panose="02020603050405020304" pitchFamily="18" charset="0"/>
              </a:rPr>
              <a:t> cy </a:t>
            </a:r>
            <a:r>
              <a:rPr lang="en-US" sz="3733" b="1" dirty="0" err="1">
                <a:solidFill>
                  <a:srgbClr val="FFFF00"/>
                </a:solidFill>
                <a:latin typeface="Kruti Dev 010" pitchFamily="2" charset="0"/>
                <a:cs typeface="Times New Roman" panose="02020603050405020304" pitchFamily="18" charset="0"/>
              </a:rPr>
              <a:t>gS</a:t>
            </a:r>
            <a:r>
              <a:rPr lang="en-US" sz="3733" b="1" dirty="0">
                <a:solidFill>
                  <a:srgbClr val="FFFF00"/>
                </a:solidFill>
                <a:latin typeface="Kruti Dev 010" pitchFamily="2" charset="0"/>
                <a:cs typeface="Times New Roman" panose="02020603050405020304" pitchFamily="18" charset="0"/>
              </a:rPr>
              <a:t>\</a:t>
            </a:r>
            <a:endParaRPr lang="en-IN" sz="3733" b="1" dirty="0">
              <a:solidFill>
                <a:srgbClr val="FFFF00"/>
              </a:solidFill>
              <a:latin typeface="Times New Roman" panose="02020603050405020304" pitchFamily="18" charset="0"/>
              <a:cs typeface="Times New Roman" panose="02020603050405020304" pitchFamily="18" charset="0"/>
            </a:endParaRPr>
          </a:p>
          <a:p>
            <a:r>
              <a:rPr lang="en-US" sz="3733" b="1" dirty="0">
                <a:solidFill>
                  <a:srgbClr val="FFFF00"/>
                </a:solidFill>
                <a:latin typeface="Times New Roman" panose="02020603050405020304" pitchFamily="18" charset="0"/>
                <a:cs typeface="Times New Roman" panose="02020603050405020304" pitchFamily="18" charset="0"/>
              </a:rPr>
              <a:t>The force of gravitation is </a:t>
            </a:r>
          </a:p>
          <a:p>
            <a:r>
              <a:rPr lang="en-IN" sz="3733" b="1" dirty="0">
                <a:latin typeface="Times New Roman" panose="02020603050405020304" pitchFamily="18" charset="0"/>
                <a:cs typeface="Times New Roman" panose="02020603050405020304" pitchFamily="18" charset="0"/>
              </a:rPr>
              <a:t>(a) Repulsive / </a:t>
            </a:r>
            <a:r>
              <a:rPr lang="en-US" sz="3733" b="1" dirty="0" err="1">
                <a:latin typeface="Kruti Dev 010" pitchFamily="2" charset="0"/>
                <a:cs typeface="Times New Roman" panose="02020603050405020304" pitchFamily="18" charset="0"/>
              </a:rPr>
              <a:t>izfrd’kZ.k</a:t>
            </a:r>
            <a:r>
              <a:rPr lang="en-US" sz="3733" b="1" dirty="0">
                <a:latin typeface="Kruti Dev 010" pitchFamily="2" charset="0"/>
                <a:cs typeface="Times New Roman" panose="02020603050405020304" pitchFamily="18" charset="0"/>
              </a:rPr>
              <a:t> cy</a:t>
            </a:r>
            <a:endParaRPr lang="en-IN" sz="3733" b="1" dirty="0">
              <a:latin typeface="Kruti Dev 010" pitchFamily="2"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(b) Electrostatic / </a:t>
            </a:r>
            <a:r>
              <a:rPr lang="en-US" sz="3733" b="1" dirty="0" err="1">
                <a:latin typeface="Kruti Dev 010" pitchFamily="2" charset="0"/>
                <a:cs typeface="Times New Roman" panose="02020603050405020304" pitchFamily="18" charset="0"/>
              </a:rPr>
              <a:t>fLFkj</a:t>
            </a:r>
            <a:r>
              <a:rPr lang="en-US" sz="3733" b="1" dirty="0">
                <a:latin typeface="Kruti Dev 010" pitchFamily="2" charset="0"/>
                <a:cs typeface="Times New Roman" panose="02020603050405020304" pitchFamily="18" charset="0"/>
              </a:rPr>
              <a:t> </a:t>
            </a:r>
            <a:r>
              <a:rPr lang="en-US" sz="3733" b="1" dirty="0" err="1">
                <a:latin typeface="Kruti Dev 010" pitchFamily="2" charset="0"/>
                <a:cs typeface="Times New Roman" panose="02020603050405020304" pitchFamily="18" charset="0"/>
              </a:rPr>
              <a:t>oS|qr</a:t>
            </a:r>
            <a:r>
              <a:rPr lang="en-US" sz="3733" b="1" dirty="0">
                <a:latin typeface="Kruti Dev 010" pitchFamily="2" charset="0"/>
                <a:cs typeface="Times New Roman" panose="02020603050405020304" pitchFamily="18" charset="0"/>
              </a:rPr>
              <a:t> cy</a:t>
            </a:r>
            <a:endParaRPr lang="en-IN" sz="3733" b="1" dirty="0">
              <a:latin typeface="Kruti Dev 010" pitchFamily="2"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(c) Conservative / </a:t>
            </a:r>
            <a:r>
              <a:rPr lang="en-US" sz="3733" b="1" dirty="0" err="1">
                <a:latin typeface="Kruti Dev 010" pitchFamily="2" charset="0"/>
                <a:cs typeface="Times New Roman" panose="02020603050405020304" pitchFamily="18" charset="0"/>
              </a:rPr>
              <a:t>laj</a:t>
            </a:r>
            <a:r>
              <a:rPr lang="en-US" sz="3733" b="1" dirty="0">
                <a:latin typeface="Kruti Dev 010" pitchFamily="2" charset="0"/>
                <a:cs typeface="Times New Roman" panose="02020603050405020304" pitchFamily="18" charset="0"/>
              </a:rPr>
              <a:t>{</a:t>
            </a:r>
            <a:r>
              <a:rPr lang="en-US" sz="3733" b="1" dirty="0" err="1">
                <a:latin typeface="Kruti Dev 010" pitchFamily="2" charset="0"/>
                <a:cs typeface="Times New Roman" panose="02020603050405020304" pitchFamily="18" charset="0"/>
              </a:rPr>
              <a:t>kh</a:t>
            </a:r>
            <a:r>
              <a:rPr lang="en-US" sz="3733" b="1" dirty="0">
                <a:latin typeface="Kruti Dev 010" pitchFamily="2" charset="0"/>
                <a:cs typeface="Times New Roman" panose="02020603050405020304" pitchFamily="18" charset="0"/>
              </a:rPr>
              <a:t> cy</a:t>
            </a:r>
            <a:endParaRPr lang="en-IN" sz="3733" b="1" dirty="0">
              <a:latin typeface="Kruti Dev 010" pitchFamily="2"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(d) Non –conservative  / </a:t>
            </a:r>
            <a:r>
              <a:rPr lang="en-US" sz="3733" b="1" dirty="0" err="1">
                <a:latin typeface="Kruti Dev 010" pitchFamily="2" charset="0"/>
                <a:cs typeface="Times New Roman" panose="02020603050405020304" pitchFamily="18" charset="0"/>
              </a:rPr>
              <a:t>vlaj</a:t>
            </a:r>
            <a:r>
              <a:rPr lang="en-US" sz="3733" b="1" dirty="0">
                <a:latin typeface="Kruti Dev 010" pitchFamily="2" charset="0"/>
                <a:cs typeface="Times New Roman" panose="02020603050405020304" pitchFamily="18" charset="0"/>
              </a:rPr>
              <a:t>{</a:t>
            </a:r>
            <a:r>
              <a:rPr lang="en-US" sz="3733" b="1" dirty="0" err="1">
                <a:latin typeface="Kruti Dev 010" pitchFamily="2" charset="0"/>
                <a:cs typeface="Times New Roman" panose="02020603050405020304" pitchFamily="18" charset="0"/>
              </a:rPr>
              <a:t>kh</a:t>
            </a:r>
            <a:r>
              <a:rPr lang="en-US" sz="3733" b="1" dirty="0">
                <a:latin typeface="Kruti Dev 010" pitchFamily="2" charset="0"/>
                <a:cs typeface="Times New Roman" panose="02020603050405020304" pitchFamily="18" charset="0"/>
              </a:rPr>
              <a:t> cy</a:t>
            </a:r>
            <a:endParaRPr lang="en-IN" sz="3733" b="1" dirty="0">
              <a:latin typeface="Kruti Dev 010" pitchFamily="2" charset="0"/>
              <a:cs typeface="Times New Roman" panose="02020603050405020304" pitchFamily="18" charset="0"/>
            </a:endParaRPr>
          </a:p>
        </p:txBody>
      </p:sp>
    </p:spTree>
    <p:extLst>
      <p:ext uri="{BB962C8B-B14F-4D97-AF65-F5344CB8AC3E}">
        <p14:creationId xmlns:p14="http://schemas.microsoft.com/office/powerpoint/2010/main" val="23571494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2095636" y="983694"/>
            <a:ext cx="10396264" cy="4113498"/>
          </a:xfrm>
          <a:prstGeom prst="rect">
            <a:avLst/>
          </a:prstGeom>
          <a:noFill/>
        </p:spPr>
        <p:txBody>
          <a:bodyPr wrap="square" rtlCol="0">
            <a:spAutoFit/>
          </a:bodyPr>
          <a:lstStyle/>
          <a:p>
            <a:r>
              <a:rPr lang="en-US" sz="3733" b="1" dirty="0" err="1">
                <a:solidFill>
                  <a:srgbClr val="FFFF00"/>
                </a:solidFill>
                <a:latin typeface="Kruti Dev 010" pitchFamily="2" charset="0"/>
                <a:cs typeface="Times New Roman" panose="02020603050405020304" pitchFamily="18" charset="0"/>
              </a:rPr>
              <a:t>fuEu</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esa</a:t>
            </a:r>
            <a:r>
              <a:rPr lang="en-US" sz="3733" b="1" dirty="0">
                <a:solidFill>
                  <a:srgbClr val="FFFF00"/>
                </a:solidFill>
                <a:latin typeface="Kruti Dev 010" pitchFamily="2" charset="0"/>
                <a:cs typeface="Times New Roman" panose="02020603050405020304" pitchFamily="18" charset="0"/>
              </a:rPr>
              <a:t> ls </a:t>
            </a:r>
            <a:r>
              <a:rPr lang="en-US" sz="3733" b="1" dirty="0" err="1">
                <a:solidFill>
                  <a:srgbClr val="FFFF00"/>
                </a:solidFill>
                <a:latin typeface="Kruti Dev 010" pitchFamily="2" charset="0"/>
                <a:cs typeface="Times New Roman" panose="02020603050405020304" pitchFamily="18" charset="0"/>
              </a:rPr>
              <a:t>cyksa</a:t>
            </a:r>
            <a:r>
              <a:rPr lang="en-US" sz="3733" b="1" dirty="0">
                <a:solidFill>
                  <a:srgbClr val="FFFF00"/>
                </a:solidFill>
                <a:latin typeface="Kruti Dev 010" pitchFamily="2" charset="0"/>
                <a:cs typeface="Times New Roman" panose="02020603050405020304" pitchFamily="18" charset="0"/>
              </a:rPr>
              <a:t> dk </a:t>
            </a:r>
            <a:r>
              <a:rPr lang="en-US" sz="3733" b="1" dirty="0" err="1">
                <a:solidFill>
                  <a:srgbClr val="FFFF00"/>
                </a:solidFill>
                <a:latin typeface="Kruti Dev 010" pitchFamily="2" charset="0"/>
                <a:cs typeface="Times New Roman" panose="02020603050405020304" pitchFamily="18" charset="0"/>
              </a:rPr>
              <a:t>dkSu</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lk</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lewg</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lkE;koLFkk</a:t>
            </a:r>
            <a:r>
              <a:rPr lang="en-US" sz="3733" b="1" dirty="0">
                <a:solidFill>
                  <a:srgbClr val="FFFF00"/>
                </a:solidFill>
                <a:latin typeface="Kruti Dev 010" pitchFamily="2" charset="0"/>
                <a:cs typeface="Times New Roman" panose="02020603050405020304" pitchFamily="18" charset="0"/>
              </a:rPr>
              <a:t> es </a:t>
            </a:r>
            <a:r>
              <a:rPr lang="en-US" sz="3733" b="1" dirty="0" err="1">
                <a:solidFill>
                  <a:srgbClr val="FFFF00"/>
                </a:solidFill>
                <a:latin typeface="Kruti Dev 010" pitchFamily="2" charset="0"/>
                <a:cs typeface="Times New Roman" panose="02020603050405020304" pitchFamily="18" charset="0"/>
              </a:rPr>
              <a:t>gksxk</a:t>
            </a:r>
            <a:endParaRPr lang="en-IN" sz="3733" b="1" dirty="0">
              <a:solidFill>
                <a:srgbClr val="FFFF00"/>
              </a:solidFill>
              <a:latin typeface="Times New Roman" panose="02020603050405020304" pitchFamily="18" charset="0"/>
              <a:cs typeface="Times New Roman" panose="02020603050405020304" pitchFamily="18" charset="0"/>
            </a:endParaRPr>
          </a:p>
          <a:p>
            <a:r>
              <a:rPr lang="en-US" sz="3733" b="1" dirty="0">
                <a:solidFill>
                  <a:srgbClr val="FFFF00"/>
                </a:solidFill>
                <a:latin typeface="Times New Roman" panose="02020603050405020304" pitchFamily="18" charset="0"/>
                <a:cs typeface="Times New Roman" panose="02020603050405020304" pitchFamily="18" charset="0"/>
              </a:rPr>
              <a:t>Which of the following groups of forces could be in </a:t>
            </a:r>
            <a:r>
              <a:rPr lang="en-US" sz="3733" b="1" dirty="0" err="1">
                <a:solidFill>
                  <a:srgbClr val="FFFF00"/>
                </a:solidFill>
                <a:latin typeface="Times New Roman" panose="02020603050405020304" pitchFamily="18" charset="0"/>
                <a:cs typeface="Times New Roman" panose="02020603050405020304" pitchFamily="18" charset="0"/>
              </a:rPr>
              <a:t>equibrium</a:t>
            </a:r>
            <a:endParaRPr lang="en-US" sz="3733" b="1" dirty="0">
              <a:solidFill>
                <a:srgbClr val="FFFF00"/>
              </a:solidFill>
              <a:latin typeface="Times New Roman" panose="02020603050405020304" pitchFamily="18" charset="0"/>
              <a:cs typeface="Times New Roman" panose="02020603050405020304" pitchFamily="18" charset="0"/>
            </a:endParaRPr>
          </a:p>
          <a:p>
            <a:pPr marL="685783" indent="-685783">
              <a:buAutoNum type="alphaLcParenBoth"/>
            </a:pPr>
            <a:r>
              <a:rPr lang="en-US" sz="3733" b="1" dirty="0">
                <a:latin typeface="Times New Roman" panose="02020603050405020304" pitchFamily="18" charset="0"/>
                <a:cs typeface="Times New Roman" panose="02020603050405020304" pitchFamily="18" charset="0"/>
              </a:rPr>
              <a:t>3 N, 4 N, 5 N	</a:t>
            </a:r>
          </a:p>
          <a:p>
            <a:pPr marL="685783" indent="-685783">
              <a:buAutoNum type="alphaLcParenBoth"/>
            </a:pPr>
            <a:r>
              <a:rPr lang="en-US" sz="3733" b="1" dirty="0">
                <a:latin typeface="Times New Roman" panose="02020603050405020304" pitchFamily="18" charset="0"/>
                <a:cs typeface="Times New Roman" panose="02020603050405020304" pitchFamily="18" charset="0"/>
              </a:rPr>
              <a:t>4N, 5 N, 10 N</a:t>
            </a:r>
          </a:p>
          <a:p>
            <a:pPr marL="685783" indent="-685783">
              <a:buAutoNum type="alphaLcParenBoth"/>
            </a:pPr>
            <a:r>
              <a:rPr lang="en-US" sz="3733" b="1" dirty="0">
                <a:latin typeface="Times New Roman" panose="02020603050405020304" pitchFamily="18" charset="0"/>
                <a:cs typeface="Times New Roman" panose="02020603050405020304" pitchFamily="18" charset="0"/>
              </a:rPr>
              <a:t>30 N, 40N, 80 N</a:t>
            </a:r>
          </a:p>
          <a:p>
            <a:pPr marL="685783" indent="-685783">
              <a:buAutoNum type="alphaLcParenBoth"/>
            </a:pPr>
            <a:r>
              <a:rPr lang="en-US" sz="3733" b="1" dirty="0">
                <a:latin typeface="Times New Roman" panose="02020603050405020304" pitchFamily="18" charset="0"/>
                <a:cs typeface="Times New Roman" panose="02020603050405020304" pitchFamily="18" charset="0"/>
              </a:rPr>
              <a:t>1N, 3N, 5N</a:t>
            </a:r>
          </a:p>
        </p:txBody>
      </p:sp>
    </p:spTree>
    <p:extLst>
      <p:ext uri="{BB962C8B-B14F-4D97-AF65-F5344CB8AC3E}">
        <p14:creationId xmlns:p14="http://schemas.microsoft.com/office/powerpoint/2010/main" val="13060483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594659" y="1333338"/>
            <a:ext cx="11597341" cy="4687950"/>
          </a:xfrm>
          <a:prstGeom prst="rect">
            <a:avLst/>
          </a:prstGeom>
          <a:noFill/>
        </p:spPr>
        <p:txBody>
          <a:bodyPr wrap="square" rtlCol="0">
            <a:spAutoFit/>
          </a:bodyPr>
          <a:lstStyle/>
          <a:p>
            <a:r>
              <a:rPr lang="en-IN" sz="3733" b="1" dirty="0" err="1">
                <a:solidFill>
                  <a:srgbClr val="FFFF00"/>
                </a:solidFill>
                <a:latin typeface="Kruti Dev 010" pitchFamily="2" charset="0"/>
                <a:cs typeface="Times New Roman" panose="02020603050405020304" pitchFamily="18" charset="0"/>
              </a:rPr>
              <a:t>fdlh</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oLrq</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dks</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fdlh</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ehukj</a:t>
            </a:r>
            <a:r>
              <a:rPr lang="en-IN" sz="3733" b="1" dirty="0">
                <a:solidFill>
                  <a:srgbClr val="FFFF00"/>
                </a:solidFill>
                <a:latin typeface="Kruti Dev 010" pitchFamily="2" charset="0"/>
                <a:cs typeface="Times New Roman" panose="02020603050405020304" pitchFamily="18" charset="0"/>
              </a:rPr>
              <a:t> dh </a:t>
            </a:r>
            <a:r>
              <a:rPr lang="en-IN" sz="3733" b="1" dirty="0" err="1">
                <a:solidFill>
                  <a:srgbClr val="FFFF00"/>
                </a:solidFill>
                <a:latin typeface="Kruti Dev 010" pitchFamily="2" charset="0"/>
                <a:cs typeface="Times New Roman" panose="02020603050405020304" pitchFamily="18" charset="0"/>
              </a:rPr>
              <a:t>pksVh</a:t>
            </a:r>
            <a:r>
              <a:rPr lang="en-IN" sz="3733" b="1" dirty="0">
                <a:solidFill>
                  <a:srgbClr val="FFFF00"/>
                </a:solidFill>
                <a:latin typeface="Kruti Dev 010" pitchFamily="2" charset="0"/>
                <a:cs typeface="Times New Roman" panose="02020603050405020304" pitchFamily="18" charset="0"/>
              </a:rPr>
              <a:t> ls </a:t>
            </a:r>
            <a:r>
              <a:rPr lang="en-IN" sz="3733" b="1" dirty="0" err="1">
                <a:solidFill>
                  <a:srgbClr val="FFFF00"/>
                </a:solidFill>
                <a:latin typeface="Kruti Dev 010" pitchFamily="2" charset="0"/>
                <a:cs typeface="Times New Roman" panose="02020603050405020304" pitchFamily="18" charset="0"/>
              </a:rPr>
              <a:t>fxjk;k</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tkrk</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gS</a:t>
            </a:r>
            <a:r>
              <a:rPr lang="en-IN" sz="3733" b="1" dirty="0">
                <a:solidFill>
                  <a:srgbClr val="FFFF00"/>
                </a:solidFill>
                <a:latin typeface="Kruti Dev 010" pitchFamily="2" charset="0"/>
                <a:cs typeface="Times New Roman" panose="02020603050405020304" pitchFamily="18" charset="0"/>
              </a:rPr>
              <a:t>] 4-9 </a:t>
            </a:r>
            <a:r>
              <a:rPr lang="en-IN" sz="3733" b="1" dirty="0" err="1">
                <a:solidFill>
                  <a:srgbClr val="FFFF00"/>
                </a:solidFill>
                <a:latin typeface="Kruti Dev 010" pitchFamily="2" charset="0"/>
                <a:cs typeface="Times New Roman" panose="02020603050405020304" pitchFamily="18" charset="0"/>
              </a:rPr>
              <a:t>ehVj</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nwjh</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rd</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fxjus</a:t>
            </a:r>
            <a:r>
              <a:rPr lang="en-IN" sz="3733" b="1" dirty="0">
                <a:solidFill>
                  <a:srgbClr val="FFFF00"/>
                </a:solidFill>
                <a:latin typeface="Kruti Dev 010" pitchFamily="2" charset="0"/>
                <a:cs typeface="Times New Roman" panose="02020603050405020304" pitchFamily="18" charset="0"/>
              </a:rPr>
              <a:t> es </a:t>
            </a:r>
            <a:r>
              <a:rPr lang="en-IN" sz="3733" b="1" dirty="0" err="1">
                <a:solidFill>
                  <a:srgbClr val="FFFF00"/>
                </a:solidFill>
                <a:latin typeface="Kruti Dev 010" pitchFamily="2" charset="0"/>
                <a:cs typeface="Times New Roman" panose="02020603050405020304" pitchFamily="18" charset="0"/>
              </a:rPr>
              <a:t>mls</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fdruk</a:t>
            </a:r>
            <a:r>
              <a:rPr lang="en-IN" sz="3733" b="1" dirty="0">
                <a:solidFill>
                  <a:srgbClr val="FFFF00"/>
                </a:solidFill>
                <a:latin typeface="Kruti Dev 010" pitchFamily="2" charset="0"/>
                <a:cs typeface="Times New Roman" panose="02020603050405020304" pitchFamily="18" charset="0"/>
              </a:rPr>
              <a:t> le; </a:t>
            </a:r>
            <a:r>
              <a:rPr lang="en-IN" sz="3733" b="1" dirty="0" err="1">
                <a:solidFill>
                  <a:srgbClr val="FFFF00"/>
                </a:solidFill>
                <a:latin typeface="Kruti Dev 010" pitchFamily="2" charset="0"/>
                <a:cs typeface="Times New Roman" panose="02020603050405020304" pitchFamily="18" charset="0"/>
              </a:rPr>
              <a:t>yxsxk</a:t>
            </a:r>
            <a:r>
              <a:rPr lang="en-IN" sz="3733" b="1" dirty="0">
                <a:solidFill>
                  <a:srgbClr val="FFFF00"/>
                </a:solidFill>
                <a:latin typeface="Kruti Dev 010" pitchFamily="2" charset="0"/>
                <a:cs typeface="Times New Roman" panose="02020603050405020304" pitchFamily="18" charset="0"/>
              </a:rPr>
              <a:t>\</a:t>
            </a:r>
            <a:endParaRPr lang="en-IN" sz="3733" b="1" dirty="0">
              <a:solidFill>
                <a:srgbClr val="FFFF00"/>
              </a:solidFill>
              <a:latin typeface="Times New Roman" panose="02020603050405020304" pitchFamily="18" charset="0"/>
              <a:cs typeface="Times New Roman" panose="02020603050405020304" pitchFamily="18" charset="0"/>
            </a:endParaRPr>
          </a:p>
          <a:p>
            <a:r>
              <a:rPr lang="en-IN" sz="3733" b="1" dirty="0">
                <a:solidFill>
                  <a:srgbClr val="FFFF00"/>
                </a:solidFill>
                <a:latin typeface="Times New Roman" panose="02020603050405020304" pitchFamily="18" charset="0"/>
                <a:cs typeface="Times New Roman" panose="02020603050405020304" pitchFamily="18" charset="0"/>
              </a:rPr>
              <a:t>A body is dropped from the cliff of a tower what would be time taken to fall 4.9 m?</a:t>
            </a:r>
          </a:p>
          <a:p>
            <a:r>
              <a:rPr lang="en-IN" sz="3733" b="1" dirty="0">
                <a:latin typeface="Times New Roman" panose="02020603050405020304" pitchFamily="18" charset="0"/>
                <a:cs typeface="Times New Roman" panose="02020603050405020304" pitchFamily="18" charset="0"/>
              </a:rPr>
              <a:t>(a) 1 second/ 1 </a:t>
            </a:r>
            <a:r>
              <a:rPr lang="en-IN" sz="3733" b="1" dirty="0" err="1">
                <a:latin typeface="Kruti Dev 010" pitchFamily="2" charset="0"/>
                <a:cs typeface="Times New Roman" panose="02020603050405020304" pitchFamily="18" charset="0"/>
              </a:rPr>
              <a:t>lsdsM</a:t>
            </a:r>
            <a:r>
              <a:rPr lang="en-IN" sz="3733" b="1" dirty="0">
                <a:latin typeface="Kruti Dev 010" pitchFamily="2" charset="0"/>
                <a:cs typeface="Times New Roman" panose="02020603050405020304" pitchFamily="18" charset="0"/>
              </a:rPr>
              <a:t>+ </a:t>
            </a:r>
            <a:endParaRPr lang="en-IN" sz="3733" b="1" dirty="0">
              <a:latin typeface="Times New Roman" panose="02020603050405020304" pitchFamily="18"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(b) 2 second / 2 </a:t>
            </a:r>
            <a:r>
              <a:rPr lang="en-IN" sz="3733" b="1" dirty="0" err="1">
                <a:latin typeface="Kruti Dev 010" pitchFamily="2" charset="0"/>
                <a:cs typeface="Times New Roman" panose="02020603050405020304" pitchFamily="18" charset="0"/>
              </a:rPr>
              <a:t>lsdsM</a:t>
            </a:r>
            <a:r>
              <a:rPr lang="en-IN" sz="3733" b="1" dirty="0">
                <a:latin typeface="Kruti Dev 010" pitchFamily="2" charset="0"/>
                <a:cs typeface="Times New Roman" panose="02020603050405020304" pitchFamily="18" charset="0"/>
              </a:rPr>
              <a:t>+ </a:t>
            </a:r>
            <a:endParaRPr lang="en-IN" sz="3733" b="1" dirty="0">
              <a:latin typeface="Times New Roman" panose="02020603050405020304" pitchFamily="18"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(c) 3 second/ 3 </a:t>
            </a:r>
            <a:r>
              <a:rPr lang="en-IN" sz="3733" b="1" dirty="0" err="1">
                <a:latin typeface="Kruti Dev 010" pitchFamily="2" charset="0"/>
                <a:cs typeface="Times New Roman" panose="02020603050405020304" pitchFamily="18" charset="0"/>
              </a:rPr>
              <a:t>lsdsM</a:t>
            </a:r>
            <a:r>
              <a:rPr lang="en-IN" sz="3733" b="1" dirty="0">
                <a:latin typeface="Kruti Dev 010" pitchFamily="2" charset="0"/>
                <a:cs typeface="Times New Roman" panose="02020603050405020304" pitchFamily="18" charset="0"/>
              </a:rPr>
              <a:t>+ </a:t>
            </a:r>
            <a:r>
              <a:rPr lang="en-IN" sz="3733" b="1" dirty="0">
                <a:latin typeface="Times New Roman" panose="02020603050405020304" pitchFamily="18" charset="0"/>
                <a:cs typeface="Times New Roman" panose="02020603050405020304" pitchFamily="18" charset="0"/>
              </a:rPr>
              <a:t>	</a:t>
            </a:r>
          </a:p>
          <a:p>
            <a:r>
              <a:rPr lang="en-IN" sz="3733" b="1" dirty="0">
                <a:latin typeface="Times New Roman" panose="02020603050405020304" pitchFamily="18" charset="0"/>
                <a:cs typeface="Times New Roman" panose="02020603050405020304" pitchFamily="18" charset="0"/>
              </a:rPr>
              <a:t>(d) None of these /</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buesa</a:t>
            </a:r>
            <a:r>
              <a:rPr lang="en-IN" sz="3733" b="1" dirty="0">
                <a:latin typeface="Kruti Dev 010" pitchFamily="2" charset="0"/>
                <a:cs typeface="Times New Roman" panose="02020603050405020304" pitchFamily="18" charset="0"/>
              </a:rPr>
              <a:t> ls </a:t>
            </a:r>
            <a:r>
              <a:rPr lang="en-IN" sz="3733" b="1" dirty="0" err="1">
                <a:latin typeface="Kruti Dev 010" pitchFamily="2" charset="0"/>
                <a:cs typeface="Times New Roman" panose="02020603050405020304" pitchFamily="18" charset="0"/>
              </a:rPr>
              <a:t>dksbZ</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ughs</a:t>
            </a:r>
            <a:endParaRPr lang="en-IN" sz="3733"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17992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1437184" y="803802"/>
            <a:ext cx="10625933" cy="5427768"/>
          </a:xfrm>
          <a:prstGeom prst="rect">
            <a:avLst/>
          </a:prstGeom>
          <a:noFill/>
        </p:spPr>
        <p:txBody>
          <a:bodyPr wrap="square" rtlCol="0">
            <a:spAutoFit/>
          </a:bodyPr>
          <a:lstStyle/>
          <a:p>
            <a:r>
              <a:rPr lang="en-US" sz="3467" b="1" dirty="0" err="1">
                <a:solidFill>
                  <a:srgbClr val="FFFF00"/>
                </a:solidFill>
                <a:latin typeface="Kruti Dev 010" pitchFamily="2" charset="0"/>
                <a:cs typeface="Times New Roman" panose="02020603050405020304" pitchFamily="18" charset="0"/>
              </a:rPr>
              <a:t>leqnz</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esa</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mBus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okys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Tokj</a:t>
            </a:r>
            <a:r>
              <a:rPr lang="en-US" sz="3467" b="1" dirty="0">
                <a:solidFill>
                  <a:srgbClr val="FFFF00"/>
                </a:solidFill>
                <a:latin typeface="Kruti Dev 010" pitchFamily="2" charset="0"/>
                <a:cs typeface="Times New Roman" panose="02020603050405020304" pitchFamily="18" charset="0"/>
              </a:rPr>
              <a:t> dk </a:t>
            </a:r>
            <a:r>
              <a:rPr lang="en-US" sz="3467" b="1" dirty="0" err="1">
                <a:solidFill>
                  <a:srgbClr val="FFFF00"/>
                </a:solidFill>
                <a:latin typeface="Kruti Dev 010" pitchFamily="2" charset="0"/>
                <a:cs typeface="Times New Roman" panose="02020603050405020304" pitchFamily="18" charset="0"/>
              </a:rPr>
              <a:t>dkj.k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a:t>
            </a:r>
            <a:endParaRPr lang="en-IN" sz="3467" b="1" dirty="0">
              <a:solidFill>
                <a:srgbClr val="FFFF00"/>
              </a:solidFill>
              <a:latin typeface="Times New Roman" panose="02020603050405020304" pitchFamily="18" charset="0"/>
              <a:cs typeface="Times New Roman" panose="02020603050405020304" pitchFamily="18" charset="0"/>
            </a:endParaRPr>
          </a:p>
          <a:p>
            <a:r>
              <a:rPr lang="en-US" sz="3467" b="1" dirty="0">
                <a:solidFill>
                  <a:srgbClr val="FFFF00"/>
                </a:solidFill>
                <a:latin typeface="Times New Roman" panose="02020603050405020304" pitchFamily="18" charset="0"/>
                <a:cs typeface="Times New Roman" panose="02020603050405020304" pitchFamily="18" charset="0"/>
              </a:rPr>
              <a:t>The tidal waves in the sea are primarily due to ?</a:t>
            </a:r>
          </a:p>
          <a:p>
            <a:r>
              <a:rPr lang="en-IN" sz="3467" b="1" dirty="0">
                <a:latin typeface="Times New Roman" panose="02020603050405020304" pitchFamily="18" charset="0"/>
                <a:cs typeface="Times New Roman" panose="02020603050405020304" pitchFamily="18" charset="0"/>
              </a:rPr>
              <a:t>(a) the  gravitation effect of the moon on the earth/   </a:t>
            </a:r>
            <a:r>
              <a:rPr lang="en-US" sz="3467" b="1" dirty="0" err="1">
                <a:latin typeface="Kruti Dev 010" pitchFamily="2" charset="0"/>
                <a:cs typeface="Times New Roman" panose="02020603050405020304" pitchFamily="18" charset="0"/>
              </a:rPr>
              <a:t>pUnzek</a:t>
            </a:r>
            <a:r>
              <a:rPr lang="en-US" sz="3467" b="1" dirty="0">
                <a:latin typeface="Kruti Dev 010" pitchFamily="2" charset="0"/>
                <a:cs typeface="Times New Roman" panose="02020603050405020304" pitchFamily="18" charset="0"/>
              </a:rPr>
              <a:t> dk </a:t>
            </a:r>
            <a:r>
              <a:rPr lang="en-US" sz="3467" b="1" dirty="0" err="1">
                <a:latin typeface="Kruti Dev 010" pitchFamily="2" charset="0"/>
                <a:cs typeface="Times New Roman" panose="02020603050405020304" pitchFamily="18" charset="0"/>
              </a:rPr>
              <a:t>i`Foh</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ij</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yxus</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okyk</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xq:Rokd’kZ.k</a:t>
            </a:r>
            <a:r>
              <a:rPr lang="en-US" sz="3467" b="1" dirty="0">
                <a:latin typeface="Kruti Dev 010" pitchFamily="2" charset="0"/>
                <a:cs typeface="Times New Roman" panose="02020603050405020304" pitchFamily="18" charset="0"/>
              </a:rPr>
              <a:t> cy </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(b) the  gravitation effect of the sun on the earth/ </a:t>
            </a:r>
          </a:p>
          <a:p>
            <a:r>
              <a:rPr lang="en-US" sz="3467" b="1" dirty="0" err="1">
                <a:latin typeface="Kruti Dev 010" pitchFamily="2" charset="0"/>
                <a:cs typeface="Times New Roman" panose="02020603050405020304" pitchFamily="18" charset="0"/>
              </a:rPr>
              <a:t>lw;Z</a:t>
            </a:r>
            <a:r>
              <a:rPr lang="en-US" sz="3467" b="1" dirty="0">
                <a:latin typeface="Kruti Dev 010" pitchFamily="2" charset="0"/>
                <a:cs typeface="Times New Roman" panose="02020603050405020304" pitchFamily="18" charset="0"/>
              </a:rPr>
              <a:t> dk </a:t>
            </a:r>
            <a:r>
              <a:rPr lang="en-US" sz="3467" b="1" dirty="0" err="1">
                <a:latin typeface="Kruti Dev 010" pitchFamily="2" charset="0"/>
                <a:cs typeface="Times New Roman" panose="02020603050405020304" pitchFamily="18" charset="0"/>
              </a:rPr>
              <a:t>i`Foh</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ij</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yxus</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okyk</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xq:Rokd’kZ.k</a:t>
            </a:r>
            <a:r>
              <a:rPr lang="en-US" sz="3467" b="1" dirty="0">
                <a:latin typeface="Kruti Dev 010" pitchFamily="2" charset="0"/>
                <a:cs typeface="Times New Roman" panose="02020603050405020304" pitchFamily="18" charset="0"/>
              </a:rPr>
              <a:t> cy</a:t>
            </a:r>
          </a:p>
          <a:p>
            <a:r>
              <a:rPr lang="en-IN" sz="3467" b="1" dirty="0">
                <a:latin typeface="Times New Roman" panose="02020603050405020304" pitchFamily="18" charset="0"/>
                <a:cs typeface="Times New Roman" panose="02020603050405020304" pitchFamily="18" charset="0"/>
              </a:rPr>
              <a:t>(c) the  gravitation effect of the </a:t>
            </a:r>
            <a:r>
              <a:rPr lang="en-IN" sz="3467" b="1" dirty="0" err="1">
                <a:latin typeface="Times New Roman" panose="02020603050405020304" pitchFamily="18" charset="0"/>
                <a:cs typeface="Times New Roman" panose="02020603050405020304" pitchFamily="18" charset="0"/>
              </a:rPr>
              <a:t>venus</a:t>
            </a:r>
            <a:r>
              <a:rPr lang="en-IN" sz="3467" b="1" dirty="0">
                <a:latin typeface="Times New Roman" panose="02020603050405020304" pitchFamily="18" charset="0"/>
                <a:cs typeface="Times New Roman" panose="02020603050405020304" pitchFamily="18" charset="0"/>
              </a:rPr>
              <a:t> on the earth/ </a:t>
            </a:r>
          </a:p>
          <a:p>
            <a:r>
              <a:rPr lang="en-US" sz="3467" b="1" dirty="0">
                <a:latin typeface="Kruti Dev 010" pitchFamily="2" charset="0"/>
                <a:cs typeface="Times New Roman" panose="02020603050405020304" pitchFamily="18" charset="0"/>
              </a:rPr>
              <a:t>“</a:t>
            </a:r>
            <a:r>
              <a:rPr lang="en-US" sz="3467" b="1" dirty="0" err="1">
                <a:latin typeface="Kruti Dev 010" pitchFamily="2" charset="0"/>
                <a:cs typeface="Times New Roman" panose="02020603050405020304" pitchFamily="18" charset="0"/>
              </a:rPr>
              <a:t>kqØ</a:t>
            </a:r>
            <a:r>
              <a:rPr lang="en-US" sz="3467" b="1" dirty="0">
                <a:latin typeface="Kruti Dev 010" pitchFamily="2" charset="0"/>
                <a:cs typeface="Times New Roman" panose="02020603050405020304" pitchFamily="18" charset="0"/>
              </a:rPr>
              <a:t> dk </a:t>
            </a:r>
            <a:r>
              <a:rPr lang="en-US" sz="3467" b="1" dirty="0" err="1">
                <a:latin typeface="Kruti Dev 010" pitchFamily="2" charset="0"/>
                <a:cs typeface="Times New Roman" panose="02020603050405020304" pitchFamily="18" charset="0"/>
              </a:rPr>
              <a:t>i`Foh</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ij</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yxus</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okyk</a:t>
            </a:r>
            <a:r>
              <a:rPr lang="en-US" sz="3467" b="1" dirty="0">
                <a:latin typeface="Kruti Dev 010" pitchFamily="2" charset="0"/>
                <a:cs typeface="Times New Roman" panose="02020603050405020304" pitchFamily="18" charset="0"/>
              </a:rPr>
              <a:t> </a:t>
            </a:r>
            <a:r>
              <a:rPr lang="en-US" sz="3467" b="1" dirty="0" err="1">
                <a:latin typeface="Kruti Dev 010" pitchFamily="2" charset="0"/>
                <a:cs typeface="Times New Roman" panose="02020603050405020304" pitchFamily="18" charset="0"/>
              </a:rPr>
              <a:t>xq:Rokd’kZ.k</a:t>
            </a:r>
            <a:r>
              <a:rPr lang="en-US" sz="3467" b="1" dirty="0">
                <a:latin typeface="Kruti Dev 010" pitchFamily="2" charset="0"/>
                <a:cs typeface="Times New Roman" panose="02020603050405020304" pitchFamily="18" charset="0"/>
              </a:rPr>
              <a:t> cy</a:t>
            </a:r>
          </a:p>
          <a:p>
            <a:r>
              <a:rPr lang="en-IN" sz="3467" b="1" dirty="0">
                <a:latin typeface="Times New Roman" panose="02020603050405020304" pitchFamily="18" charset="0"/>
                <a:cs typeface="Times New Roman" panose="02020603050405020304" pitchFamily="18" charset="0"/>
              </a:rPr>
              <a:t>(d) the  gravitation effect of the earth itself / </a:t>
            </a:r>
          </a:p>
          <a:p>
            <a:r>
              <a:rPr lang="en-US" sz="3467" b="1" dirty="0" err="1">
                <a:latin typeface="Kruti Dev 010" pitchFamily="2" charset="0"/>
                <a:cs typeface="Times New Roman" panose="02020603050405020304" pitchFamily="18" charset="0"/>
              </a:rPr>
              <a:t>i`Foh</a:t>
            </a:r>
            <a:r>
              <a:rPr lang="en-US" sz="3467" b="1" dirty="0">
                <a:latin typeface="Kruti Dev 010" pitchFamily="2" charset="0"/>
                <a:cs typeface="Times New Roman" panose="02020603050405020304" pitchFamily="18" charset="0"/>
              </a:rPr>
              <a:t> ds </a:t>
            </a:r>
            <a:r>
              <a:rPr lang="en-US" sz="3467" b="1" dirty="0" err="1">
                <a:latin typeface="Kruti Dev 010" pitchFamily="2" charset="0"/>
                <a:cs typeface="Times New Roman" panose="02020603050405020304" pitchFamily="18" charset="0"/>
              </a:rPr>
              <a:t>Lo;a</a:t>
            </a:r>
            <a:r>
              <a:rPr lang="en-US" sz="3467" b="1" dirty="0">
                <a:latin typeface="Kruti Dev 010" pitchFamily="2" charset="0"/>
                <a:cs typeface="Times New Roman" panose="02020603050405020304" pitchFamily="18" charset="0"/>
              </a:rPr>
              <a:t> ds </a:t>
            </a:r>
            <a:r>
              <a:rPr lang="en-US" sz="3467" b="1" dirty="0" err="1">
                <a:latin typeface="Kruti Dev 010" pitchFamily="2" charset="0"/>
                <a:cs typeface="Times New Roman" panose="02020603050405020304" pitchFamily="18" charset="0"/>
              </a:rPr>
              <a:t>ok;qe.My</a:t>
            </a:r>
            <a:r>
              <a:rPr lang="en-US" sz="3467" b="1" dirty="0">
                <a:latin typeface="Kruti Dev 010" pitchFamily="2" charset="0"/>
                <a:cs typeface="Times New Roman" panose="02020603050405020304" pitchFamily="18" charset="0"/>
              </a:rPr>
              <a:t> dk </a:t>
            </a:r>
            <a:r>
              <a:rPr lang="en-US" sz="3467" b="1" dirty="0" err="1">
                <a:latin typeface="Kruti Dev 010" pitchFamily="2" charset="0"/>
                <a:cs typeface="Times New Roman" panose="02020603050405020304" pitchFamily="18" charset="0"/>
              </a:rPr>
              <a:t>izHkko</a:t>
            </a:r>
            <a:r>
              <a:rPr lang="en-US" sz="3467" b="1" dirty="0">
                <a:latin typeface="Kruti Dev 010" pitchFamily="2" charset="0"/>
                <a:cs typeface="Times New Roman" panose="02020603050405020304" pitchFamily="18" charset="0"/>
              </a:rPr>
              <a:t> cy</a:t>
            </a:r>
          </a:p>
        </p:txBody>
      </p:sp>
    </p:spTree>
    <p:extLst>
      <p:ext uri="{BB962C8B-B14F-4D97-AF65-F5344CB8AC3E}">
        <p14:creationId xmlns:p14="http://schemas.microsoft.com/office/powerpoint/2010/main" val="36588839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2865607" y="1344342"/>
                <a:ext cx="9326393" cy="3293594"/>
              </a:xfrm>
              <a:prstGeom prst="rect">
                <a:avLst/>
              </a:prstGeom>
              <a:noFill/>
            </p:spPr>
            <p:txBody>
              <a:bodyPr wrap="square" rtlCol="0">
                <a:spAutoFit/>
              </a:bodyPr>
              <a:lstStyle/>
              <a:p>
                <a14:m>
                  <m:oMath xmlns:m="http://schemas.openxmlformats.org/officeDocument/2006/math">
                    <m:r>
                      <a:rPr lang="en-US" sz="3467" b="1" i="1">
                        <a:solidFill>
                          <a:srgbClr val="FFFF00"/>
                        </a:solidFill>
                        <a:latin typeface="Cambria Math"/>
                        <a:cs typeface="Times New Roman" panose="02020603050405020304" pitchFamily="18" charset="0"/>
                      </a:rPr>
                      <m:t>𝟓</m:t>
                    </m:r>
                    <m:r>
                      <a:rPr lang="en-US" sz="3467" b="1" i="1">
                        <a:solidFill>
                          <a:srgbClr val="FFFF00"/>
                        </a:solidFill>
                        <a:latin typeface="Cambria Math"/>
                        <a:cs typeface="Times New Roman" panose="02020603050405020304" pitchFamily="18" charset="0"/>
                      </a:rPr>
                      <m:t> </m:t>
                    </m:r>
                    <m:r>
                      <a:rPr lang="en-US" sz="3467" b="1" i="1">
                        <a:solidFill>
                          <a:srgbClr val="FFFF00"/>
                        </a:solidFill>
                        <a:latin typeface="Cambria Math"/>
                        <a:cs typeface="Times New Roman" panose="02020603050405020304" pitchFamily="18" charset="0"/>
                      </a:rPr>
                      <m:t>𝑵</m:t>
                    </m:r>
                  </m:oMath>
                </a14:m>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rFkk</a:t>
                </a:r>
                <a:r>
                  <a:rPr lang="en-US" sz="3467" b="1" dirty="0">
                    <a:solidFill>
                      <a:srgbClr val="FFFF00"/>
                    </a:solidFill>
                    <a:latin typeface="Kruti Dev 010" pitchFamily="2" charset="0"/>
                    <a:cs typeface="Times New Roman" panose="02020603050405020304" pitchFamily="18" charset="0"/>
                  </a:rPr>
                  <a:t> </a:t>
                </a:r>
                <a14:m>
                  <m:oMath xmlns:m="http://schemas.openxmlformats.org/officeDocument/2006/math">
                    <m:r>
                      <a:rPr lang="en-US" sz="3467" b="1" i="1">
                        <a:solidFill>
                          <a:srgbClr val="FFFF00"/>
                        </a:solidFill>
                        <a:latin typeface="Cambria Math"/>
                        <a:cs typeface="Times New Roman" panose="02020603050405020304" pitchFamily="18" charset="0"/>
                      </a:rPr>
                      <m:t>𝟏𝟎</m:t>
                    </m:r>
                    <m:r>
                      <a:rPr lang="en-US" sz="3467" b="1" i="1">
                        <a:solidFill>
                          <a:srgbClr val="FFFF00"/>
                        </a:solidFill>
                        <a:latin typeface="Cambria Math"/>
                        <a:cs typeface="Times New Roman" panose="02020603050405020304" pitchFamily="18" charset="0"/>
                      </a:rPr>
                      <m:t> </m:t>
                    </m:r>
                    <m:r>
                      <a:rPr lang="en-US" sz="3467" b="1" i="1">
                        <a:solidFill>
                          <a:srgbClr val="FFFF00"/>
                        </a:solidFill>
                        <a:latin typeface="Cambria Math"/>
                        <a:cs typeface="Times New Roman" panose="02020603050405020304" pitchFamily="18" charset="0"/>
                      </a:rPr>
                      <m:t>𝑵</m:t>
                    </m:r>
                  </m:oMath>
                </a14:m>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dk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ifj.kkeh</a:t>
                </a:r>
                <a:r>
                  <a:rPr lang="en-US" sz="3467" b="1" dirty="0">
                    <a:solidFill>
                      <a:srgbClr val="FFFF00"/>
                    </a:solidFill>
                    <a:latin typeface="Kruti Dev 010" pitchFamily="2" charset="0"/>
                    <a:cs typeface="Times New Roman" panose="02020603050405020304" pitchFamily="18" charset="0"/>
                  </a:rPr>
                  <a:t> cy </a:t>
                </a:r>
                <a:r>
                  <a:rPr lang="en-US" sz="3467" b="1" dirty="0" err="1">
                    <a:solidFill>
                      <a:srgbClr val="FFFF00"/>
                    </a:solidFill>
                    <a:latin typeface="Kruti Dev 010" pitchFamily="2" charset="0"/>
                    <a:cs typeface="Times New Roman" panose="02020603050405020304" pitchFamily="18" charset="0"/>
                  </a:rPr>
                  <a:t>ugha</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gks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ldrk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a:t>
                </a:r>
                <a:endParaRPr lang="en-IN" sz="3467" b="1" dirty="0">
                  <a:solidFill>
                    <a:srgbClr val="FFFF00"/>
                  </a:solidFill>
                  <a:latin typeface="Times New Roman" panose="02020603050405020304" pitchFamily="18" charset="0"/>
                  <a:cs typeface="Times New Roman" panose="02020603050405020304" pitchFamily="18" charset="0"/>
                </a:endParaRPr>
              </a:p>
              <a:p>
                <a:r>
                  <a:rPr lang="en-US" sz="3467" b="1" dirty="0">
                    <a:solidFill>
                      <a:srgbClr val="FFFF00"/>
                    </a:solidFill>
                    <a:latin typeface="Times New Roman" panose="02020603050405020304" pitchFamily="18" charset="0"/>
                    <a:cs typeface="Times New Roman" panose="02020603050405020304" pitchFamily="18" charset="0"/>
                  </a:rPr>
                  <a:t>The resultant force of 5 N and 10 N can not be </a:t>
                </a:r>
                <a:br>
                  <a:rPr lang="en-US" sz="3467" b="1" dirty="0">
                    <a:solidFill>
                      <a:srgbClr val="FFFF00"/>
                    </a:solidFill>
                    <a:latin typeface="Times New Roman" panose="02020603050405020304" pitchFamily="18" charset="0"/>
                    <a:cs typeface="Times New Roman" panose="02020603050405020304" pitchFamily="18" charset="0"/>
                  </a:rPr>
                </a:br>
                <a:r>
                  <a:rPr lang="en-US" sz="3467" b="1" dirty="0">
                    <a:latin typeface="Times New Roman" panose="02020603050405020304" pitchFamily="18" charset="0"/>
                    <a:cs typeface="Times New Roman" panose="02020603050405020304" pitchFamily="18" charset="0"/>
                  </a:rPr>
                  <a:t>(a) 12 N</a:t>
                </a:r>
              </a:p>
              <a:p>
                <a:r>
                  <a:rPr lang="en-US" sz="3467" b="1" dirty="0">
                    <a:latin typeface="Times New Roman" panose="02020603050405020304" pitchFamily="18" charset="0"/>
                    <a:cs typeface="Times New Roman" panose="02020603050405020304" pitchFamily="18" charset="0"/>
                  </a:rPr>
                  <a:t>(b) 8 N</a:t>
                </a:r>
              </a:p>
              <a:p>
                <a:r>
                  <a:rPr lang="en-US" sz="3467" b="1" dirty="0">
                    <a:latin typeface="Times New Roman" panose="02020603050405020304" pitchFamily="18" charset="0"/>
                    <a:cs typeface="Times New Roman" panose="02020603050405020304" pitchFamily="18" charset="0"/>
                  </a:rPr>
                  <a:t>(c) 4 N</a:t>
                </a:r>
              </a:p>
              <a:p>
                <a:r>
                  <a:rPr lang="en-US" sz="3467" b="1" dirty="0">
                    <a:latin typeface="Times New Roman" panose="02020603050405020304" pitchFamily="18" charset="0"/>
                    <a:cs typeface="Times New Roman" panose="02020603050405020304" pitchFamily="18" charset="0"/>
                  </a:rPr>
                  <a:t>(d) 5N</a:t>
                </a:r>
              </a:p>
            </p:txBody>
          </p:sp>
        </mc:Choice>
        <mc:Fallback xmlns="">
          <p:sp>
            <p:nvSpPr>
              <p:cNvPr id="7" name="TextBox 6"/>
              <p:cNvSpPr txBox="1">
                <a:spLocks noRot="1" noChangeAspect="1" noMove="1" noResize="1" noEditPoints="1" noAdjustHandles="1" noChangeArrowheads="1" noChangeShapeType="1" noTextEdit="1"/>
              </p:cNvSpPr>
              <p:nvPr/>
            </p:nvSpPr>
            <p:spPr>
              <a:xfrm>
                <a:off x="2865607" y="1344342"/>
                <a:ext cx="9326393" cy="3293594"/>
              </a:xfrm>
              <a:prstGeom prst="rect">
                <a:avLst/>
              </a:prstGeom>
              <a:blipFill>
                <a:blip r:embed="rId2"/>
                <a:stretch>
                  <a:fillRect l="-1830" t="-2593" b="-5741"/>
                </a:stretch>
              </a:blipFill>
            </p:spPr>
            <p:txBody>
              <a:bodyPr/>
              <a:lstStyle/>
              <a:p>
                <a:r>
                  <a:rPr lang="en-US">
                    <a:noFill/>
                  </a:rPr>
                  <a:t> </a:t>
                </a:r>
              </a:p>
            </p:txBody>
          </p:sp>
        </mc:Fallback>
      </mc:AlternateContent>
    </p:spTree>
    <p:extLst>
      <p:ext uri="{BB962C8B-B14F-4D97-AF65-F5344CB8AC3E}">
        <p14:creationId xmlns:p14="http://schemas.microsoft.com/office/powerpoint/2010/main" val="10124985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219634" y="622077"/>
            <a:ext cx="11752732" cy="4894225"/>
          </a:xfrm>
          <a:prstGeom prst="rect">
            <a:avLst/>
          </a:prstGeom>
          <a:noFill/>
        </p:spPr>
        <p:txBody>
          <a:bodyPr wrap="square" rtlCol="0">
            <a:spAutoFit/>
          </a:bodyPr>
          <a:lstStyle/>
          <a:p>
            <a:r>
              <a:rPr lang="en-US" sz="3467" b="1" dirty="0" err="1">
                <a:solidFill>
                  <a:srgbClr val="FFFF00"/>
                </a:solidFill>
                <a:latin typeface="Kruti Dev 010" pitchFamily="2" charset="0"/>
                <a:cs typeface="Times New Roman" panose="02020603050405020304" pitchFamily="18" charset="0"/>
              </a:rPr>
              <a:t>tc</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dksbZ</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oLrq</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fLFkj</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gksrh</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rc</a:t>
            </a:r>
            <a:r>
              <a:rPr lang="en-US" sz="3467" b="1" dirty="0">
                <a:solidFill>
                  <a:srgbClr val="FFFF00"/>
                </a:solidFill>
                <a:latin typeface="Kruti Dev 010" pitchFamily="2" charset="0"/>
                <a:cs typeface="Times New Roman" panose="02020603050405020304" pitchFamily="18" charset="0"/>
              </a:rPr>
              <a:t> </a:t>
            </a:r>
            <a:endParaRPr lang="en-IN" sz="3467" b="1" dirty="0">
              <a:solidFill>
                <a:srgbClr val="FFFF00"/>
              </a:solidFill>
              <a:latin typeface="Times New Roman" panose="02020603050405020304" pitchFamily="18" charset="0"/>
              <a:cs typeface="Times New Roman" panose="02020603050405020304" pitchFamily="18" charset="0"/>
            </a:endParaRPr>
          </a:p>
          <a:p>
            <a:r>
              <a:rPr lang="en-US" sz="3467" b="1" dirty="0">
                <a:solidFill>
                  <a:srgbClr val="FFFF00"/>
                </a:solidFill>
                <a:latin typeface="Times New Roman" panose="02020603050405020304" pitchFamily="18" charset="0"/>
                <a:cs typeface="Times New Roman" panose="02020603050405020304" pitchFamily="18" charset="0"/>
              </a:rPr>
              <a:t>When a body is stationary </a:t>
            </a:r>
          </a:p>
          <a:p>
            <a:r>
              <a:rPr lang="en-IN" sz="3467" b="1" dirty="0">
                <a:latin typeface="Times New Roman" panose="02020603050405020304" pitchFamily="18" charset="0"/>
                <a:cs typeface="Times New Roman" panose="02020603050405020304" pitchFamily="18" charset="0"/>
              </a:rPr>
              <a:t>(a) There is not force acting on it/ </a:t>
            </a:r>
          </a:p>
          <a:p>
            <a:r>
              <a:rPr lang="en-IN" sz="3467" b="1" dirty="0">
                <a:latin typeface="Kruti Dev 010" pitchFamily="2" charset="0"/>
                <a:cs typeface="Times New Roman" panose="02020603050405020304" pitchFamily="18" charset="0"/>
              </a:rPr>
              <a:t>ml </a:t>
            </a:r>
            <a:r>
              <a:rPr lang="en-IN" sz="3467" b="1" dirty="0" err="1">
                <a:latin typeface="Kruti Dev 010" pitchFamily="2" charset="0"/>
                <a:cs typeface="Times New Roman" panose="02020603050405020304" pitchFamily="18" charset="0"/>
              </a:rPr>
              <a:t>ij</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dksbZ</a:t>
            </a:r>
            <a:r>
              <a:rPr lang="en-IN" sz="3467" b="1" dirty="0">
                <a:latin typeface="Kruti Dev 010" pitchFamily="2" charset="0"/>
                <a:cs typeface="Times New Roman" panose="02020603050405020304" pitchFamily="18" charset="0"/>
              </a:rPr>
              <a:t> cy </a:t>
            </a:r>
            <a:r>
              <a:rPr lang="en-IN" sz="3467" b="1" dirty="0" err="1">
                <a:latin typeface="Kruti Dev 010" pitchFamily="2" charset="0"/>
                <a:cs typeface="Times New Roman" panose="02020603050405020304" pitchFamily="18" charset="0"/>
              </a:rPr>
              <a:t>dk;Z</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ugha</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djrk</a:t>
            </a:r>
            <a:r>
              <a:rPr lang="en-IN" sz="3467" b="1" dirty="0">
                <a:latin typeface="Kruti Dev 010" pitchFamily="2" charset="0"/>
                <a:cs typeface="Times New Roman" panose="02020603050405020304" pitchFamily="18" charset="0"/>
              </a:rPr>
              <a:t> </a:t>
            </a:r>
            <a:endParaRPr lang="en-IN" sz="3467" b="1" dirty="0">
              <a:latin typeface="Times New Roman" panose="02020603050405020304" pitchFamily="18"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(b) The force acting on it is not in contact with it/</a:t>
            </a:r>
          </a:p>
          <a:p>
            <a:r>
              <a:rPr lang="en-IN" sz="3467" b="1" dirty="0">
                <a:latin typeface="Times New Roman" panose="02020603050405020304" pitchFamily="18" charset="0"/>
                <a:cs typeface="Times New Roman" panose="02020603050405020304" pitchFamily="18" charset="0"/>
              </a:rPr>
              <a:t> </a:t>
            </a:r>
            <a:r>
              <a:rPr lang="en-IN" sz="3467" b="1" dirty="0" err="1">
                <a:latin typeface="Kruti Dev 010" pitchFamily="2" charset="0"/>
                <a:cs typeface="Times New Roman" panose="02020603050405020304" pitchFamily="18" charset="0"/>
              </a:rPr>
              <a:t>oLrq</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ij</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yxus</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okys</a:t>
            </a:r>
            <a:r>
              <a:rPr lang="en-IN" sz="3467" b="1" dirty="0">
                <a:latin typeface="Kruti Dev 010" pitchFamily="2" charset="0"/>
                <a:cs typeface="Times New Roman" panose="02020603050405020304" pitchFamily="18" charset="0"/>
              </a:rPr>
              <a:t> cy </a:t>
            </a:r>
            <a:r>
              <a:rPr lang="en-IN" sz="3467" b="1" dirty="0" err="1">
                <a:latin typeface="Kruti Dev 010" pitchFamily="2" charset="0"/>
                <a:cs typeface="Times New Roman" panose="02020603050405020304" pitchFamily="18" charset="0"/>
              </a:rPr>
              <a:t>mls</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Li’kZ</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ugha</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djrs</a:t>
            </a:r>
            <a:r>
              <a:rPr lang="en-IN" sz="3467" b="1" dirty="0">
                <a:latin typeface="Kruti Dev 010" pitchFamily="2" charset="0"/>
                <a:cs typeface="Times New Roman" panose="02020603050405020304" pitchFamily="18" charset="0"/>
              </a:rPr>
              <a:t> </a:t>
            </a:r>
            <a:endParaRPr lang="en-IN" sz="3467" b="1" dirty="0">
              <a:latin typeface="Times New Roman" panose="02020603050405020304" pitchFamily="18"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(c) The combination of forces acting on it balances each other  /</a:t>
            </a:r>
            <a:r>
              <a:rPr lang="en-IN" sz="3467" b="1" dirty="0" err="1">
                <a:latin typeface="Kruti Dev 010" pitchFamily="2" charset="0"/>
                <a:cs typeface="Times New Roman" panose="02020603050405020304" pitchFamily="18" charset="0"/>
              </a:rPr>
              <a:t>oLrq</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ij</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yxus</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okys</a:t>
            </a:r>
            <a:r>
              <a:rPr lang="en-IN" sz="3467" b="1" dirty="0">
                <a:latin typeface="Kruti Dev 010" pitchFamily="2" charset="0"/>
                <a:cs typeface="Times New Roman" panose="02020603050405020304" pitchFamily="18" charset="0"/>
              </a:rPr>
              <a:t> cy ,</a:t>
            </a:r>
            <a:r>
              <a:rPr lang="en-IN" sz="3467" b="1" dirty="0" err="1">
                <a:latin typeface="Kruti Dev 010" pitchFamily="2" charset="0"/>
                <a:cs typeface="Times New Roman" panose="02020603050405020304" pitchFamily="18" charset="0"/>
              </a:rPr>
              <a:t>d&amp;nwljs</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dks</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larqfyr</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dj</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ysrs</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gSA</a:t>
            </a:r>
            <a:endParaRPr lang="en-IN" sz="3467" b="1" dirty="0">
              <a:latin typeface="Times New Roman" panose="02020603050405020304" pitchFamily="18"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(d) The body is in vacuum/</a:t>
            </a:r>
            <a:r>
              <a:rPr lang="en-IN" sz="3467" b="1" dirty="0" err="1">
                <a:latin typeface="Kruti Dev 010" pitchFamily="2" charset="0"/>
                <a:cs typeface="Times New Roman" panose="02020603050405020304" pitchFamily="18" charset="0"/>
              </a:rPr>
              <a:t>oLrq</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fuokZr</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es</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gksrh</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gSA</a:t>
            </a:r>
            <a:endParaRPr lang="en-IN" sz="3467"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21919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1839205" y="1138989"/>
            <a:ext cx="12782777" cy="3539046"/>
          </a:xfrm>
          <a:prstGeom prst="rect">
            <a:avLst/>
          </a:prstGeom>
          <a:noFill/>
        </p:spPr>
        <p:txBody>
          <a:bodyPr wrap="square" rtlCol="0">
            <a:spAutoFit/>
          </a:bodyPr>
          <a:lstStyle/>
          <a:p>
            <a:r>
              <a:rPr lang="en-US" sz="3733" b="1" dirty="0" err="1">
                <a:solidFill>
                  <a:srgbClr val="FFFF00"/>
                </a:solidFill>
                <a:latin typeface="Kruti Dev 010" pitchFamily="2" charset="0"/>
                <a:cs typeface="Times New Roman" panose="02020603050405020304" pitchFamily="18" charset="0"/>
              </a:rPr>
              <a:t>xq:Roh</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nzO;eku</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fUkEu</a:t>
            </a:r>
            <a:r>
              <a:rPr lang="en-US" sz="3733" b="1" dirty="0">
                <a:solidFill>
                  <a:srgbClr val="FFFF00"/>
                </a:solidFill>
                <a:latin typeface="Kruti Dev 010" pitchFamily="2" charset="0"/>
                <a:cs typeface="Times New Roman" panose="02020603050405020304" pitchFamily="18" charset="0"/>
              </a:rPr>
              <a:t> ds </a:t>
            </a:r>
            <a:r>
              <a:rPr lang="en-US" sz="3733" b="1" dirty="0" err="1">
                <a:solidFill>
                  <a:srgbClr val="FFFF00"/>
                </a:solidFill>
                <a:latin typeface="Kruti Dev 010" pitchFamily="2" charset="0"/>
                <a:cs typeface="Times New Roman" panose="02020603050405020304" pitchFamily="18" charset="0"/>
              </a:rPr>
              <a:t>lekuqikrh</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gSA</a:t>
            </a:r>
            <a:endParaRPr lang="en-IN" sz="3733" b="1" dirty="0">
              <a:solidFill>
                <a:srgbClr val="FFFF00"/>
              </a:solidFill>
              <a:latin typeface="Times New Roman" panose="02020603050405020304" pitchFamily="18" charset="0"/>
              <a:cs typeface="Times New Roman" panose="02020603050405020304" pitchFamily="18" charset="0"/>
            </a:endParaRPr>
          </a:p>
          <a:p>
            <a:r>
              <a:rPr lang="en-US" sz="3733" b="1" dirty="0">
                <a:solidFill>
                  <a:srgbClr val="FFFF00"/>
                </a:solidFill>
                <a:latin typeface="Times New Roman" panose="02020603050405020304" pitchFamily="18" charset="0"/>
                <a:cs typeface="Times New Roman" panose="02020603050405020304" pitchFamily="18" charset="0"/>
              </a:rPr>
              <a:t>Gravitation mass is proportional to gravitational</a:t>
            </a:r>
          </a:p>
          <a:p>
            <a:r>
              <a:rPr lang="en-IN" sz="3733" b="1" dirty="0">
                <a:latin typeface="Times New Roman" panose="02020603050405020304" pitchFamily="18" charset="0"/>
                <a:cs typeface="Times New Roman" panose="02020603050405020304" pitchFamily="18" charset="0"/>
              </a:rPr>
              <a:t>(a) Field/ </a:t>
            </a:r>
            <a:r>
              <a:rPr lang="en-IN" sz="3733" b="1" dirty="0" err="1">
                <a:latin typeface="Kruti Dev 010" pitchFamily="2" charset="0"/>
                <a:cs typeface="Times New Roman" panose="02020603050405020304" pitchFamily="18" charset="0"/>
              </a:rPr>
              <a:t>xq:Roh</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ks</a:t>
            </a:r>
            <a:r>
              <a:rPr lang="en-IN" sz="3733" b="1" dirty="0">
                <a:latin typeface="Kruti Dev 010" pitchFamily="2" charset="0"/>
                <a:cs typeface="Times New Roman" panose="02020603050405020304" pitchFamily="18" charset="0"/>
              </a:rPr>
              <a:t>=</a:t>
            </a:r>
            <a:endParaRPr lang="en-IN" sz="3733" b="1" dirty="0">
              <a:latin typeface="Times New Roman" panose="02020603050405020304" pitchFamily="18"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(b) Force / </a:t>
            </a:r>
            <a:r>
              <a:rPr lang="en-IN" sz="3733" b="1" dirty="0" err="1">
                <a:latin typeface="Kruti Dev 010" pitchFamily="2" charset="0"/>
                <a:cs typeface="Times New Roman" panose="02020603050405020304" pitchFamily="18" charset="0"/>
              </a:rPr>
              <a:t>xq:Roh</a:t>
            </a:r>
            <a:r>
              <a:rPr lang="en-IN" sz="3733" b="1" dirty="0">
                <a:latin typeface="Kruti Dev 010" pitchFamily="2" charset="0"/>
                <a:cs typeface="Times New Roman" panose="02020603050405020304" pitchFamily="18" charset="0"/>
              </a:rPr>
              <a:t>; cy</a:t>
            </a:r>
            <a:endParaRPr lang="en-IN" sz="3733" b="1" dirty="0">
              <a:latin typeface="Times New Roman" panose="02020603050405020304" pitchFamily="18"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(c) Intensity /</a:t>
            </a:r>
            <a:r>
              <a:rPr lang="en-IN" sz="3733" b="1" dirty="0" err="1">
                <a:latin typeface="Kruti Dev 010" pitchFamily="2" charset="0"/>
                <a:cs typeface="Times New Roman" panose="02020603050405020304" pitchFamily="18" charset="0"/>
              </a:rPr>
              <a:t>xq:Roh</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rhozrk</a:t>
            </a:r>
            <a:r>
              <a:rPr lang="en-IN" sz="3733" b="1" dirty="0">
                <a:latin typeface="Kruti Dev 010" pitchFamily="2" charset="0"/>
                <a:cs typeface="Times New Roman" panose="02020603050405020304" pitchFamily="18" charset="0"/>
              </a:rPr>
              <a:t> </a:t>
            </a:r>
            <a:endParaRPr lang="en-IN" sz="3733" b="1" dirty="0">
              <a:latin typeface="Times New Roman" panose="02020603050405020304" pitchFamily="18"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(d) All of these /</a:t>
            </a:r>
            <a:r>
              <a:rPr lang="en-IN" sz="3733" b="1" dirty="0" err="1">
                <a:latin typeface="Kruti Dev 010" pitchFamily="2" charset="0"/>
                <a:cs typeface="Times New Roman" panose="02020603050405020304" pitchFamily="18" charset="0"/>
              </a:rPr>
              <a:t>mijksDr</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LkHkh</a:t>
            </a:r>
            <a:endParaRPr lang="en-IN" sz="3733"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3544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236593" y="6302326"/>
            <a:ext cx="1842868" cy="351692"/>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Bookman Old Style" panose="02050604050505020204" pitchFamily="18" charset="0"/>
              </a:rPr>
              <a:t>Sonu</a:t>
            </a:r>
            <a:r>
              <a:rPr lang="en-US" sz="2800" b="1" dirty="0">
                <a:latin typeface="Bookman Old Style" panose="02050604050505020204" pitchFamily="18" charset="0"/>
              </a:rPr>
              <a:t> Sir</a:t>
            </a:r>
          </a:p>
        </p:txBody>
      </p:sp>
      <p:sp>
        <p:nvSpPr>
          <p:cNvPr id="5" name="Rectangle 4"/>
          <p:cNvSpPr/>
          <p:nvPr/>
        </p:nvSpPr>
        <p:spPr>
          <a:xfrm>
            <a:off x="112543" y="6119446"/>
            <a:ext cx="1589649" cy="463062"/>
          </a:xfrm>
          <a:prstGeom prst="rect">
            <a:avLst/>
          </a:prstGeom>
          <a:solidFill>
            <a:srgbClr val="00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Bookman Old Style" panose="02050604050505020204" pitchFamily="18" charset="0"/>
              </a:rPr>
              <a:t>Physics</a:t>
            </a:r>
          </a:p>
        </p:txBody>
      </p:sp>
      <p:sp>
        <p:nvSpPr>
          <p:cNvPr id="9" name="TextBox 8">
            <a:extLst>
              <a:ext uri="{FF2B5EF4-FFF2-40B4-BE49-F238E27FC236}">
                <a16:creationId xmlns:a16="http://schemas.microsoft.com/office/drawing/2014/main" id="{CCE032AC-11D0-58CA-6CE1-8D0005B680E7}"/>
              </a:ext>
            </a:extLst>
          </p:cNvPr>
          <p:cNvSpPr txBox="1"/>
          <p:nvPr/>
        </p:nvSpPr>
        <p:spPr>
          <a:xfrm>
            <a:off x="4238391" y="1044069"/>
            <a:ext cx="6175946" cy="5538439"/>
          </a:xfrm>
          <a:prstGeom prst="rect">
            <a:avLst/>
          </a:prstGeom>
          <a:noFill/>
        </p:spPr>
        <p:txBody>
          <a:bodyPr wrap="square">
            <a:spAutoFit/>
          </a:bodyPr>
          <a:lstStyle/>
          <a:p>
            <a:pPr algn="l" fontAlgn="base"/>
            <a:r>
              <a:rPr lang="en-US" sz="2600" b="1" i="0" dirty="0">
                <a:effectLst/>
                <a:latin typeface="Bookman Old Style" panose="02050604050505020204" pitchFamily="18" charset="0"/>
              </a:rPr>
              <a:t>Dimensions of potential energy is</a:t>
            </a:r>
          </a:p>
          <a:p>
            <a:pPr marL="514350" indent="-514350">
              <a:lnSpc>
                <a:spcPct val="107000"/>
              </a:lnSpc>
              <a:spcAft>
                <a:spcPts val="800"/>
              </a:spcAft>
              <a:buFont typeface="+mj-lt"/>
              <a:buAutoNum type="alphaLcPeriod"/>
            </a:pPr>
            <a:r>
              <a:rPr lang="en-US" sz="2600" b="1" dirty="0">
                <a:effectLst/>
                <a:latin typeface="Bookman Old Style" panose="02050604050505020204" pitchFamily="18" charset="0"/>
                <a:ea typeface="Calibri" panose="020F0502020204030204" pitchFamily="34" charset="0"/>
                <a:cs typeface="Times New Roman" panose="02020603050405020304" pitchFamily="18" charset="0"/>
              </a:rPr>
              <a:t>MLT</a:t>
            </a:r>
            <a:r>
              <a:rPr lang="en-US" sz="2600" b="1" baseline="30000" dirty="0">
                <a:effectLst/>
                <a:latin typeface="Bookman Old Style" panose="02050604050505020204" pitchFamily="18" charset="0"/>
                <a:ea typeface="Calibri" panose="020F0502020204030204" pitchFamily="34" charset="0"/>
                <a:cs typeface="Times New Roman" panose="02020603050405020304" pitchFamily="18" charset="0"/>
              </a:rPr>
              <a:t>-1</a:t>
            </a:r>
            <a:endParaRPr lang="en-US" sz="2600" b="1" i="0" dirty="0">
              <a:effectLst/>
              <a:latin typeface="Bookman Old Style" panose="02050604050505020204" pitchFamily="18" charset="0"/>
            </a:endParaRPr>
          </a:p>
          <a:p>
            <a:pPr marL="514350" indent="-514350">
              <a:lnSpc>
                <a:spcPct val="107000"/>
              </a:lnSpc>
              <a:spcAft>
                <a:spcPts val="800"/>
              </a:spcAft>
              <a:buFont typeface="+mj-lt"/>
              <a:buAutoNum type="alphaLcPeriod"/>
            </a:pPr>
            <a:r>
              <a:rPr lang="en-US" sz="2600" b="1" dirty="0">
                <a:effectLst/>
                <a:latin typeface="Bookman Old Style" panose="02050604050505020204" pitchFamily="18" charset="0"/>
                <a:ea typeface="Calibri" panose="020F0502020204030204" pitchFamily="34" charset="0"/>
                <a:cs typeface="Times New Roman" panose="02020603050405020304" pitchFamily="18" charset="0"/>
              </a:rPr>
              <a:t>MLT</a:t>
            </a:r>
            <a:r>
              <a:rPr lang="en-US" sz="2600" b="1" baseline="30000" dirty="0">
                <a:effectLst/>
                <a:latin typeface="Bookman Old Style" panose="02050604050505020204" pitchFamily="18" charset="0"/>
                <a:ea typeface="Calibri" panose="020F0502020204030204" pitchFamily="34" charset="0"/>
                <a:cs typeface="Times New Roman" panose="02020603050405020304" pitchFamily="18" charset="0"/>
              </a:rPr>
              <a:t>-2</a:t>
            </a:r>
            <a:endParaRPr lang="en-US" sz="2600" b="1" i="0" dirty="0">
              <a:effectLst/>
              <a:latin typeface="Bookman Old Style" panose="02050604050505020204" pitchFamily="18" charset="0"/>
            </a:endParaRPr>
          </a:p>
          <a:p>
            <a:pPr marL="514350" indent="-514350">
              <a:lnSpc>
                <a:spcPct val="107000"/>
              </a:lnSpc>
              <a:spcAft>
                <a:spcPts val="800"/>
              </a:spcAft>
              <a:buFont typeface="+mj-lt"/>
              <a:buAutoNum type="alphaLcPeriod"/>
            </a:pPr>
            <a:r>
              <a:rPr lang="en-US" sz="2600" b="1" dirty="0">
                <a:effectLst/>
                <a:latin typeface="Bookman Old Style" panose="02050604050505020204" pitchFamily="18" charset="0"/>
                <a:ea typeface="Calibri" panose="020F0502020204030204" pitchFamily="34" charset="0"/>
                <a:cs typeface="Times New Roman" panose="02020603050405020304" pitchFamily="18" charset="0"/>
              </a:rPr>
              <a:t>ML</a:t>
            </a:r>
            <a:r>
              <a:rPr lang="en-US" sz="2600" b="1" baseline="30000" dirty="0">
                <a:latin typeface="Bookman Old Style" panose="02050604050505020204" pitchFamily="18" charset="0"/>
                <a:ea typeface="Calibri" panose="020F0502020204030204" pitchFamily="34" charset="0"/>
                <a:cs typeface="Times New Roman" panose="02020603050405020304" pitchFamily="18" charset="0"/>
              </a:rPr>
              <a:t>2</a:t>
            </a:r>
            <a:r>
              <a:rPr lang="en-US" sz="2600" b="1" dirty="0">
                <a:effectLst/>
                <a:latin typeface="Bookman Old Style" panose="02050604050505020204" pitchFamily="18" charset="0"/>
                <a:ea typeface="Calibri" panose="020F0502020204030204" pitchFamily="34" charset="0"/>
                <a:cs typeface="Times New Roman" panose="02020603050405020304" pitchFamily="18" charset="0"/>
              </a:rPr>
              <a:t>T</a:t>
            </a:r>
            <a:r>
              <a:rPr lang="en-US" sz="2600" b="1" baseline="30000" dirty="0">
                <a:effectLst/>
                <a:latin typeface="Bookman Old Style" panose="02050604050505020204" pitchFamily="18" charset="0"/>
                <a:ea typeface="Calibri" panose="020F0502020204030204" pitchFamily="34" charset="0"/>
                <a:cs typeface="Times New Roman" panose="02020603050405020304" pitchFamily="18" charset="0"/>
              </a:rPr>
              <a:t>-2</a:t>
            </a:r>
            <a:endParaRPr lang="en-US" sz="2600" b="1" i="0" dirty="0">
              <a:effectLst/>
              <a:latin typeface="Bookman Old Style" panose="02050604050505020204" pitchFamily="18" charset="0"/>
            </a:endParaRPr>
          </a:p>
          <a:p>
            <a:pPr marL="514350" indent="-514350">
              <a:lnSpc>
                <a:spcPct val="107000"/>
              </a:lnSpc>
              <a:spcAft>
                <a:spcPts val="800"/>
              </a:spcAft>
              <a:buFont typeface="+mj-lt"/>
              <a:buAutoNum type="alphaLcPeriod"/>
            </a:pPr>
            <a:r>
              <a:rPr lang="en-US" sz="2600" b="1" dirty="0">
                <a:effectLst/>
                <a:latin typeface="Bookman Old Style" panose="02050604050505020204" pitchFamily="18" charset="0"/>
                <a:ea typeface="Calibri" panose="020F0502020204030204" pitchFamily="34" charset="0"/>
                <a:cs typeface="Times New Roman" panose="02020603050405020304" pitchFamily="18" charset="0"/>
              </a:rPr>
              <a:t>ML</a:t>
            </a:r>
            <a:r>
              <a:rPr lang="en-US" sz="2600" b="1" baseline="30000" dirty="0">
                <a:latin typeface="Bookman Old Style" panose="02050604050505020204" pitchFamily="18" charset="0"/>
                <a:ea typeface="Calibri" panose="020F0502020204030204" pitchFamily="34" charset="0"/>
                <a:cs typeface="Times New Roman" panose="02020603050405020304" pitchFamily="18" charset="0"/>
              </a:rPr>
              <a:t>2</a:t>
            </a:r>
            <a:r>
              <a:rPr lang="en-US" sz="2600" b="1" dirty="0">
                <a:effectLst/>
                <a:latin typeface="Bookman Old Style" panose="02050604050505020204" pitchFamily="18" charset="0"/>
                <a:ea typeface="Calibri" panose="020F0502020204030204" pitchFamily="34" charset="0"/>
                <a:cs typeface="Times New Roman" panose="02020603050405020304" pitchFamily="18" charset="0"/>
              </a:rPr>
              <a:t>T</a:t>
            </a:r>
            <a:r>
              <a:rPr lang="en-US" sz="2600" b="1" baseline="30000" dirty="0">
                <a:effectLst/>
                <a:latin typeface="Bookman Old Style" panose="02050604050505020204" pitchFamily="18" charset="0"/>
                <a:ea typeface="Calibri" panose="020F0502020204030204" pitchFamily="34" charset="0"/>
                <a:cs typeface="Times New Roman" panose="02020603050405020304" pitchFamily="18" charset="0"/>
              </a:rPr>
              <a:t>-3</a:t>
            </a:r>
            <a:endParaRPr lang="en-US" sz="2600" b="1" i="0" dirty="0">
              <a:effectLst/>
              <a:latin typeface="Bookman Old Style" panose="02050604050505020204" pitchFamily="18" charset="0"/>
            </a:endParaRPr>
          </a:p>
          <a:p>
            <a:pPr algn="l" fontAlgn="base"/>
            <a:r>
              <a:rPr lang="hi-IN" sz="2600" b="1" i="0" dirty="0">
                <a:solidFill>
                  <a:srgbClr val="FFFF00"/>
                </a:solidFill>
                <a:effectLst/>
                <a:latin typeface="Bookman Old Style" panose="02050604050505020204" pitchFamily="18" charset="0"/>
              </a:rPr>
              <a:t>स्थितिज ऊर्जा का आयाम है</a:t>
            </a:r>
            <a:endParaRPr lang="en-US" sz="2600" b="1" i="0" dirty="0">
              <a:solidFill>
                <a:srgbClr val="FFFF00"/>
              </a:solidFill>
              <a:effectLst/>
              <a:latin typeface="Bookman Old Style" panose="02050604050505020204" pitchFamily="18" charset="0"/>
            </a:endParaRPr>
          </a:p>
          <a:p>
            <a:pPr marL="514350" indent="-514350">
              <a:lnSpc>
                <a:spcPct val="107000"/>
              </a:lnSpc>
              <a:spcAft>
                <a:spcPts val="800"/>
              </a:spcAft>
              <a:buFont typeface="+mj-lt"/>
              <a:buAutoNum type="alphaLcPeriod"/>
            </a:pPr>
            <a:r>
              <a:rPr lang="en-US" sz="2600" b="1" dirty="0">
                <a:solidFill>
                  <a:srgbClr val="FFFF00"/>
                </a:solidFill>
                <a:effectLst/>
                <a:latin typeface="Bookman Old Style" panose="02050604050505020204" pitchFamily="18" charset="0"/>
                <a:ea typeface="Calibri" panose="020F0502020204030204" pitchFamily="34" charset="0"/>
                <a:cs typeface="Times New Roman" panose="02020603050405020304" pitchFamily="18" charset="0"/>
              </a:rPr>
              <a:t>MLT</a:t>
            </a:r>
            <a:r>
              <a:rPr lang="en-US" sz="2600" b="1" baseline="30000" dirty="0">
                <a:solidFill>
                  <a:srgbClr val="FFFF00"/>
                </a:solidFill>
                <a:effectLst/>
                <a:latin typeface="Bookman Old Style" panose="02050604050505020204" pitchFamily="18" charset="0"/>
                <a:ea typeface="Calibri" panose="020F0502020204030204" pitchFamily="34" charset="0"/>
                <a:cs typeface="Times New Roman" panose="02020603050405020304" pitchFamily="18" charset="0"/>
              </a:rPr>
              <a:t>-1</a:t>
            </a:r>
            <a:endParaRPr lang="en-US" sz="2600" b="1" i="0" dirty="0">
              <a:solidFill>
                <a:srgbClr val="FFFF00"/>
              </a:solidFill>
              <a:effectLst/>
              <a:latin typeface="Bookman Old Style" panose="02050604050505020204" pitchFamily="18" charset="0"/>
            </a:endParaRPr>
          </a:p>
          <a:p>
            <a:pPr marL="514350" indent="-514350">
              <a:lnSpc>
                <a:spcPct val="107000"/>
              </a:lnSpc>
              <a:spcAft>
                <a:spcPts val="800"/>
              </a:spcAft>
              <a:buFont typeface="+mj-lt"/>
              <a:buAutoNum type="alphaLcPeriod"/>
            </a:pPr>
            <a:r>
              <a:rPr lang="en-US" sz="2600" b="1" dirty="0">
                <a:solidFill>
                  <a:srgbClr val="FFFF00"/>
                </a:solidFill>
                <a:effectLst/>
                <a:latin typeface="Bookman Old Style" panose="02050604050505020204" pitchFamily="18" charset="0"/>
                <a:ea typeface="Calibri" panose="020F0502020204030204" pitchFamily="34" charset="0"/>
                <a:cs typeface="Times New Roman" panose="02020603050405020304" pitchFamily="18" charset="0"/>
              </a:rPr>
              <a:t>MLT</a:t>
            </a:r>
            <a:r>
              <a:rPr lang="en-US" sz="2600" b="1" baseline="30000" dirty="0">
                <a:solidFill>
                  <a:srgbClr val="FFFF00"/>
                </a:solidFill>
                <a:effectLst/>
                <a:latin typeface="Bookman Old Style" panose="02050604050505020204" pitchFamily="18" charset="0"/>
                <a:ea typeface="Calibri" panose="020F0502020204030204" pitchFamily="34" charset="0"/>
                <a:cs typeface="Times New Roman" panose="02020603050405020304" pitchFamily="18" charset="0"/>
              </a:rPr>
              <a:t>-2</a:t>
            </a:r>
            <a:endParaRPr lang="en-US" sz="2600" b="1" i="0" dirty="0">
              <a:solidFill>
                <a:srgbClr val="FFFF00"/>
              </a:solidFill>
              <a:effectLst/>
              <a:latin typeface="Bookman Old Style" panose="02050604050505020204" pitchFamily="18" charset="0"/>
            </a:endParaRPr>
          </a:p>
          <a:p>
            <a:pPr marL="514350" indent="-514350">
              <a:lnSpc>
                <a:spcPct val="107000"/>
              </a:lnSpc>
              <a:spcAft>
                <a:spcPts val="800"/>
              </a:spcAft>
              <a:buFont typeface="+mj-lt"/>
              <a:buAutoNum type="alphaLcPeriod"/>
            </a:pPr>
            <a:r>
              <a:rPr lang="en-US" sz="2600" b="1" dirty="0">
                <a:solidFill>
                  <a:srgbClr val="FFFF00"/>
                </a:solidFill>
                <a:effectLst/>
                <a:latin typeface="Bookman Old Style" panose="02050604050505020204" pitchFamily="18" charset="0"/>
                <a:ea typeface="Calibri" panose="020F0502020204030204" pitchFamily="34" charset="0"/>
                <a:cs typeface="Times New Roman" panose="02020603050405020304" pitchFamily="18" charset="0"/>
              </a:rPr>
              <a:t>ML</a:t>
            </a:r>
            <a:r>
              <a:rPr lang="en-US" sz="2600" b="1" baseline="30000" dirty="0">
                <a:solidFill>
                  <a:srgbClr val="FFFF00"/>
                </a:solidFill>
                <a:latin typeface="Bookman Old Style" panose="02050604050505020204" pitchFamily="18" charset="0"/>
                <a:ea typeface="Calibri" panose="020F0502020204030204" pitchFamily="34" charset="0"/>
                <a:cs typeface="Times New Roman" panose="02020603050405020304" pitchFamily="18" charset="0"/>
              </a:rPr>
              <a:t>2</a:t>
            </a:r>
            <a:r>
              <a:rPr lang="en-US" sz="2600" b="1" dirty="0">
                <a:solidFill>
                  <a:srgbClr val="FFFF00"/>
                </a:solidFill>
                <a:effectLst/>
                <a:latin typeface="Bookman Old Style" panose="02050604050505020204" pitchFamily="18" charset="0"/>
                <a:ea typeface="Calibri" panose="020F0502020204030204" pitchFamily="34" charset="0"/>
                <a:cs typeface="Times New Roman" panose="02020603050405020304" pitchFamily="18" charset="0"/>
              </a:rPr>
              <a:t>T</a:t>
            </a:r>
            <a:r>
              <a:rPr lang="en-US" sz="2600" b="1" baseline="30000" dirty="0">
                <a:solidFill>
                  <a:srgbClr val="FFFF00"/>
                </a:solidFill>
                <a:effectLst/>
                <a:latin typeface="Bookman Old Style" panose="02050604050505020204" pitchFamily="18" charset="0"/>
                <a:ea typeface="Calibri" panose="020F0502020204030204" pitchFamily="34" charset="0"/>
                <a:cs typeface="Times New Roman" panose="02020603050405020304" pitchFamily="18" charset="0"/>
              </a:rPr>
              <a:t>-2</a:t>
            </a:r>
            <a:endParaRPr lang="en-US" sz="2600" b="1" i="0" dirty="0">
              <a:solidFill>
                <a:srgbClr val="FFFF00"/>
              </a:solidFill>
              <a:effectLst/>
              <a:latin typeface="Bookman Old Style" panose="02050604050505020204" pitchFamily="18" charset="0"/>
            </a:endParaRPr>
          </a:p>
          <a:p>
            <a:pPr marL="514350" indent="-514350">
              <a:lnSpc>
                <a:spcPct val="107000"/>
              </a:lnSpc>
              <a:spcAft>
                <a:spcPts val="800"/>
              </a:spcAft>
              <a:buFont typeface="+mj-lt"/>
              <a:buAutoNum type="alphaLcPeriod"/>
            </a:pPr>
            <a:r>
              <a:rPr lang="en-US" sz="2600" b="1" dirty="0">
                <a:solidFill>
                  <a:srgbClr val="FFFF00"/>
                </a:solidFill>
                <a:effectLst/>
                <a:latin typeface="Bookman Old Style" panose="02050604050505020204" pitchFamily="18" charset="0"/>
                <a:ea typeface="Calibri" panose="020F0502020204030204" pitchFamily="34" charset="0"/>
                <a:cs typeface="Times New Roman" panose="02020603050405020304" pitchFamily="18" charset="0"/>
              </a:rPr>
              <a:t>ML</a:t>
            </a:r>
            <a:r>
              <a:rPr lang="en-US" sz="2600" b="1" baseline="30000" dirty="0">
                <a:solidFill>
                  <a:srgbClr val="FFFF00"/>
                </a:solidFill>
                <a:latin typeface="Bookman Old Style" panose="02050604050505020204" pitchFamily="18" charset="0"/>
                <a:ea typeface="Calibri" panose="020F0502020204030204" pitchFamily="34" charset="0"/>
                <a:cs typeface="Times New Roman" panose="02020603050405020304" pitchFamily="18" charset="0"/>
              </a:rPr>
              <a:t>2</a:t>
            </a:r>
            <a:r>
              <a:rPr lang="en-US" sz="2600" b="1" dirty="0">
                <a:solidFill>
                  <a:srgbClr val="FFFF00"/>
                </a:solidFill>
                <a:effectLst/>
                <a:latin typeface="Bookman Old Style" panose="02050604050505020204" pitchFamily="18" charset="0"/>
                <a:ea typeface="Calibri" panose="020F0502020204030204" pitchFamily="34" charset="0"/>
                <a:cs typeface="Times New Roman" panose="02020603050405020304" pitchFamily="18" charset="0"/>
              </a:rPr>
              <a:t>T</a:t>
            </a:r>
            <a:r>
              <a:rPr lang="en-US" sz="2600" b="1" baseline="30000" dirty="0">
                <a:solidFill>
                  <a:srgbClr val="FFFF00"/>
                </a:solidFill>
                <a:effectLst/>
                <a:latin typeface="Bookman Old Style" panose="02050604050505020204" pitchFamily="18" charset="0"/>
                <a:ea typeface="Calibri" panose="020F0502020204030204" pitchFamily="34" charset="0"/>
                <a:cs typeface="Times New Roman" panose="02020603050405020304" pitchFamily="18" charset="0"/>
              </a:rPr>
              <a:t>-3</a:t>
            </a:r>
            <a:endParaRPr lang="en-US" sz="2600" b="1" i="0" dirty="0">
              <a:solidFill>
                <a:srgbClr val="FFFF00"/>
              </a:solidFill>
              <a:effectLst/>
              <a:latin typeface="Bookman Old Style" panose="02050604050505020204" pitchFamily="18" charset="0"/>
            </a:endParaRPr>
          </a:p>
          <a:p>
            <a:pPr algn="l" fontAlgn="base"/>
            <a:endParaRPr lang="en-US" sz="2600" b="1" i="0" dirty="0">
              <a:solidFill>
                <a:srgbClr val="FFFF00"/>
              </a:solidFill>
              <a:effectLst/>
              <a:latin typeface="Bookman Old Style" panose="02050604050505020204" pitchFamily="18" charset="0"/>
            </a:endParaRPr>
          </a:p>
        </p:txBody>
      </p:sp>
    </p:spTree>
    <p:extLst>
      <p:ext uri="{BB962C8B-B14F-4D97-AF65-F5344CB8AC3E}">
        <p14:creationId xmlns:p14="http://schemas.microsoft.com/office/powerpoint/2010/main" val="156253596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439268" y="1173764"/>
                <a:ext cx="11752732" cy="3552254"/>
              </a:xfrm>
              <a:prstGeom prst="rect">
                <a:avLst/>
              </a:prstGeom>
              <a:noFill/>
            </p:spPr>
            <p:txBody>
              <a:bodyPr wrap="square" rtlCol="0">
                <a:spAutoFit/>
              </a:bodyPr>
              <a:lstStyle/>
              <a:p>
                <a:r>
                  <a:rPr lang="en-US" sz="3733" b="1" dirty="0">
                    <a:solidFill>
                      <a:srgbClr val="FFFF00"/>
                    </a:solidFill>
                    <a:latin typeface="Kruti Dev 010" pitchFamily="2" charset="0"/>
                    <a:cs typeface="Times New Roman" panose="02020603050405020304" pitchFamily="18" charset="0"/>
                  </a:rPr>
                  <a:t>f=</a:t>
                </a:r>
                <a:r>
                  <a:rPr lang="en-US" sz="3733" b="1" dirty="0" err="1">
                    <a:solidFill>
                      <a:srgbClr val="FFFF00"/>
                    </a:solidFill>
                    <a:latin typeface="Kruti Dev 010" pitchFamily="2" charset="0"/>
                    <a:cs typeface="Times New Roman" panose="02020603050405020304" pitchFamily="18" charset="0"/>
                  </a:rPr>
                  <a:t>T;k</a:t>
                </a:r>
                <a:r>
                  <a:rPr lang="en-US" sz="3733" b="1" dirty="0">
                    <a:solidFill>
                      <a:srgbClr val="FFFF00"/>
                    </a:solidFill>
                    <a:latin typeface="Kruti Dev 010" pitchFamily="2" charset="0"/>
                    <a:cs typeface="Times New Roman" panose="02020603050405020304" pitchFamily="18" charset="0"/>
                  </a:rPr>
                  <a:t> </a:t>
                </a:r>
                <a:r>
                  <a:rPr lang="en-US" sz="3733" b="1" dirty="0">
                    <a:solidFill>
                      <a:srgbClr val="FFFF00"/>
                    </a:solidFill>
                    <a:latin typeface="Times New Roman" panose="02020603050405020304" pitchFamily="18" charset="0"/>
                    <a:cs typeface="Times New Roman" panose="02020603050405020304" pitchFamily="18" charset="0"/>
                  </a:rPr>
                  <a:t>R </a:t>
                </a:r>
                <a:r>
                  <a:rPr lang="en-US" sz="3733" b="1" dirty="0">
                    <a:solidFill>
                      <a:srgbClr val="FFFF00"/>
                    </a:solidFill>
                    <a:latin typeface="Kruti Dev 010" pitchFamily="2" charset="0"/>
                    <a:cs typeface="Times New Roman" panose="02020603050405020304" pitchFamily="18" charset="0"/>
                  </a:rPr>
                  <a:t>,</a:t>
                </a:r>
                <a:r>
                  <a:rPr lang="en-US" sz="3733" b="1" dirty="0" err="1">
                    <a:solidFill>
                      <a:srgbClr val="FFFF00"/>
                    </a:solidFill>
                    <a:latin typeface="Kruti Dev 010" pitchFamily="2" charset="0"/>
                    <a:cs typeface="Times New Roman" panose="02020603050405020304" pitchFamily="18" charset="0"/>
                  </a:rPr>
                  <a:t>oa</a:t>
                </a:r>
                <a:r>
                  <a:rPr lang="en-US" sz="3733" b="1" dirty="0">
                    <a:solidFill>
                      <a:srgbClr val="FFFF00"/>
                    </a:solidFill>
                    <a:latin typeface="Kruti Dev 010" pitchFamily="2" charset="0"/>
                    <a:cs typeface="Times New Roman" panose="02020603050405020304" pitchFamily="18" charset="0"/>
                  </a:rPr>
                  <a:t> </a:t>
                </a:r>
                <a:r>
                  <a:rPr lang="en-US" sz="3733" b="1" dirty="0">
                    <a:solidFill>
                      <a:srgbClr val="FFFF00"/>
                    </a:solidFill>
                    <a:latin typeface="Times New Roman" panose="02020603050405020304" pitchFamily="18" charset="0"/>
                    <a:cs typeface="Times New Roman" panose="02020603050405020304" pitchFamily="18" charset="0"/>
                  </a:rPr>
                  <a:t>d</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kuRo</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okys</a:t>
                </a:r>
                <a:r>
                  <a:rPr lang="en-US" sz="3733" b="1" dirty="0">
                    <a:solidFill>
                      <a:srgbClr val="FFFF00"/>
                    </a:solidFill>
                    <a:latin typeface="Kruti Dev 010" pitchFamily="2" charset="0"/>
                    <a:cs typeface="Times New Roman" panose="02020603050405020304" pitchFamily="18" charset="0"/>
                  </a:rPr>
                  <a:t> ,d ;g dh </a:t>
                </a:r>
                <a:r>
                  <a:rPr lang="en-US" sz="3733" b="1" dirty="0" err="1">
                    <a:solidFill>
                      <a:srgbClr val="FFFF00"/>
                    </a:solidFill>
                    <a:latin typeface="Kruti Dev 010" pitchFamily="2" charset="0"/>
                    <a:cs typeface="Times New Roman" panose="02020603050405020304" pitchFamily="18" charset="0"/>
                  </a:rPr>
                  <a:t>lrg</a:t>
                </a:r>
                <a:r>
                  <a:rPr lang="en-US" sz="3733" b="1" dirty="0">
                    <a:solidFill>
                      <a:srgbClr val="FFFF00"/>
                    </a:solidFill>
                    <a:latin typeface="Kruti Dev 010" pitchFamily="2" charset="0"/>
                    <a:cs typeface="Times New Roman" panose="02020603050405020304" pitchFamily="18" charset="0"/>
                  </a:rPr>
                  <a:t> ds </a:t>
                </a:r>
                <a:r>
                  <a:rPr lang="en-US" sz="3733" b="1" dirty="0" err="1">
                    <a:solidFill>
                      <a:srgbClr val="FFFF00"/>
                    </a:solidFill>
                    <a:latin typeface="Kruti Dev 010" pitchFamily="2" charset="0"/>
                    <a:cs typeface="Times New Roman" panose="02020603050405020304" pitchFamily="18" charset="0"/>
                  </a:rPr>
                  <a:t>fudV</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xq:Rotfur</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Roj.k</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fuEu</a:t>
                </a:r>
                <a:r>
                  <a:rPr lang="en-US" sz="3733" b="1" dirty="0">
                    <a:solidFill>
                      <a:srgbClr val="FFFF00"/>
                    </a:solidFill>
                    <a:latin typeface="Kruti Dev 010" pitchFamily="2" charset="0"/>
                    <a:cs typeface="Times New Roman" panose="02020603050405020304" pitchFamily="18" charset="0"/>
                  </a:rPr>
                  <a:t> ds </a:t>
                </a:r>
                <a:r>
                  <a:rPr lang="en-US" sz="3733" b="1" dirty="0" err="1">
                    <a:solidFill>
                      <a:srgbClr val="FFFF00"/>
                    </a:solidFill>
                    <a:latin typeface="Kruti Dev 010" pitchFamily="2" charset="0"/>
                    <a:cs typeface="Times New Roman" panose="02020603050405020304" pitchFamily="18" charset="0"/>
                  </a:rPr>
                  <a:t>vuqØekuqikrh</a:t>
                </a:r>
                <a:r>
                  <a:rPr lang="en-US" sz="3733" b="1" dirty="0">
                    <a:solidFill>
                      <a:srgbClr val="FFFF00"/>
                    </a:solidFill>
                    <a:latin typeface="Kruti Dev 010" pitchFamily="2" charset="0"/>
                    <a:cs typeface="Times New Roman" panose="02020603050405020304" pitchFamily="18" charset="0"/>
                  </a:rPr>
                  <a:t> </a:t>
                </a:r>
                <a:r>
                  <a:rPr lang="en-US" sz="3733" b="1" dirty="0" err="1">
                    <a:solidFill>
                      <a:srgbClr val="FFFF00"/>
                    </a:solidFill>
                    <a:latin typeface="Kruti Dev 010" pitchFamily="2" charset="0"/>
                    <a:cs typeface="Times New Roman" panose="02020603050405020304" pitchFamily="18" charset="0"/>
                  </a:rPr>
                  <a:t>gSA</a:t>
                </a:r>
                <a:endParaRPr lang="en-IN" sz="3733" b="1" dirty="0">
                  <a:solidFill>
                    <a:srgbClr val="FFFF00"/>
                  </a:solidFill>
                  <a:latin typeface="Times New Roman" panose="02020603050405020304" pitchFamily="18" charset="0"/>
                  <a:cs typeface="Times New Roman" panose="02020603050405020304" pitchFamily="18" charset="0"/>
                </a:endParaRPr>
              </a:p>
              <a:p>
                <a:r>
                  <a:rPr lang="en-US" sz="3733" b="1" dirty="0">
                    <a:solidFill>
                      <a:srgbClr val="FFFF00"/>
                    </a:solidFill>
                    <a:latin typeface="Times New Roman" panose="02020603050405020304" pitchFamily="18" charset="0"/>
                    <a:cs typeface="Times New Roman" panose="02020603050405020304" pitchFamily="18" charset="0"/>
                  </a:rPr>
                  <a:t>The acceleration due to gravity near the surface of a planet of radius R and density d is proportional to </a:t>
                </a:r>
              </a:p>
              <a:p>
                <a:r>
                  <a:rPr lang="en-US" sz="3733" b="1" dirty="0">
                    <a:latin typeface="Times New Roman" panose="02020603050405020304" pitchFamily="18" charset="0"/>
                    <a:cs typeface="Times New Roman" panose="02020603050405020304" pitchFamily="18" charset="0"/>
                  </a:rPr>
                  <a:t>(a) </a:t>
                </a:r>
                <a14:m>
                  <m:oMath xmlns:m="http://schemas.openxmlformats.org/officeDocument/2006/math">
                    <m:r>
                      <a:rPr lang="en-US" sz="3733" b="1" i="1">
                        <a:latin typeface="Cambria Math"/>
                        <a:cs typeface="Times New Roman" panose="02020603050405020304" pitchFamily="18" charset="0"/>
                      </a:rPr>
                      <m:t>𝒅</m:t>
                    </m:r>
                    <m:r>
                      <a:rPr lang="en-US" sz="3733" b="1" i="1">
                        <a:latin typeface="Cambria Math"/>
                        <a:cs typeface="Times New Roman" panose="02020603050405020304" pitchFamily="18" charset="0"/>
                      </a:rPr>
                      <m:t>/</m:t>
                    </m:r>
                    <m:sSup>
                      <m:sSupPr>
                        <m:ctrlPr>
                          <a:rPr lang="en-US" sz="3733" b="1" i="1">
                            <a:latin typeface="Cambria Math" panose="02040503050406030204" pitchFamily="18" charset="0"/>
                            <a:cs typeface="Times New Roman" panose="02020603050405020304" pitchFamily="18" charset="0"/>
                          </a:rPr>
                        </m:ctrlPr>
                      </m:sSupPr>
                      <m:e>
                        <m:r>
                          <a:rPr lang="en-US" sz="3733" b="1" i="1">
                            <a:latin typeface="Cambria Math"/>
                            <a:cs typeface="Times New Roman" panose="02020603050405020304" pitchFamily="18" charset="0"/>
                          </a:rPr>
                          <m:t>𝑹</m:t>
                        </m:r>
                      </m:e>
                      <m:sup>
                        <m:r>
                          <a:rPr lang="en-US" sz="3733" b="1" i="1">
                            <a:latin typeface="Cambria Math"/>
                            <a:cs typeface="Times New Roman" panose="02020603050405020304" pitchFamily="18" charset="0"/>
                          </a:rPr>
                          <m:t>𝟐</m:t>
                        </m:r>
                      </m:sup>
                    </m:sSup>
                  </m:oMath>
                </a14:m>
                <a:r>
                  <a:rPr lang="en-US" sz="3733" b="1" dirty="0">
                    <a:latin typeface="Times New Roman" panose="02020603050405020304" pitchFamily="18" charset="0"/>
                    <a:cs typeface="Times New Roman" panose="02020603050405020304" pitchFamily="18" charset="0"/>
                  </a:rPr>
                  <a:t>				(b) </a:t>
                </a:r>
                <a14:m>
                  <m:oMath xmlns:m="http://schemas.openxmlformats.org/officeDocument/2006/math">
                    <m:r>
                      <a:rPr lang="en-US" sz="3733" b="1" i="1">
                        <a:latin typeface="Cambria Math"/>
                        <a:cs typeface="Times New Roman" panose="02020603050405020304" pitchFamily="18" charset="0"/>
                      </a:rPr>
                      <m:t>𝒅</m:t>
                    </m:r>
                    <m:sSup>
                      <m:sSupPr>
                        <m:ctrlPr>
                          <a:rPr lang="en-US" sz="3733" b="1" i="1">
                            <a:latin typeface="Cambria Math" panose="02040503050406030204" pitchFamily="18" charset="0"/>
                            <a:cs typeface="Times New Roman" panose="02020603050405020304" pitchFamily="18" charset="0"/>
                          </a:rPr>
                        </m:ctrlPr>
                      </m:sSupPr>
                      <m:e>
                        <m:r>
                          <a:rPr lang="en-US" sz="3733" b="1" i="1">
                            <a:latin typeface="Cambria Math"/>
                            <a:cs typeface="Times New Roman" panose="02020603050405020304" pitchFamily="18" charset="0"/>
                          </a:rPr>
                          <m:t>𝑹</m:t>
                        </m:r>
                      </m:e>
                      <m:sup>
                        <m:r>
                          <a:rPr lang="en-US" sz="3733" b="1" i="1">
                            <a:latin typeface="Cambria Math"/>
                            <a:cs typeface="Times New Roman" panose="02020603050405020304" pitchFamily="18" charset="0"/>
                          </a:rPr>
                          <m:t>𝟐</m:t>
                        </m:r>
                      </m:sup>
                    </m:sSup>
                  </m:oMath>
                </a14:m>
                <a:endParaRPr lang="en-IN" sz="3733" b="1" dirty="0">
                  <a:latin typeface="Times New Roman" panose="02020603050405020304" pitchFamily="18" charset="0"/>
                  <a:cs typeface="Times New Roman" panose="02020603050405020304" pitchFamily="18" charset="0"/>
                </a:endParaRPr>
              </a:p>
              <a:p>
                <a:r>
                  <a:rPr lang="en-US" sz="3733" b="1" dirty="0">
                    <a:latin typeface="Times New Roman" panose="02020603050405020304" pitchFamily="18" charset="0"/>
                    <a:cs typeface="Times New Roman" panose="02020603050405020304" pitchFamily="18" charset="0"/>
                  </a:rPr>
                  <a:t>(c) </a:t>
                </a:r>
                <a14:m>
                  <m:oMath xmlns:m="http://schemas.openxmlformats.org/officeDocument/2006/math">
                    <m:r>
                      <a:rPr lang="en-US" sz="3733" b="1" i="1">
                        <a:latin typeface="Cambria Math"/>
                        <a:cs typeface="Times New Roman" panose="02020603050405020304" pitchFamily="18" charset="0"/>
                      </a:rPr>
                      <m:t>𝒅</m:t>
                    </m:r>
                    <m:r>
                      <a:rPr lang="en-US" sz="3733" b="1" i="1">
                        <a:latin typeface="Cambria Math" panose="02040503050406030204" pitchFamily="18" charset="0"/>
                        <a:cs typeface="Times New Roman" panose="02020603050405020304" pitchFamily="18" charset="0"/>
                      </a:rPr>
                      <m:t>𝑹</m:t>
                    </m:r>
                  </m:oMath>
                </a14:m>
                <a:r>
                  <a:rPr lang="en-IN" sz="3733" b="1" dirty="0">
                    <a:latin typeface="Times New Roman" panose="02020603050405020304" pitchFamily="18" charset="0"/>
                    <a:cs typeface="Times New Roman" panose="02020603050405020304" pitchFamily="18" charset="0"/>
                  </a:rPr>
                  <a:t>				(d) d/R</a:t>
                </a:r>
              </a:p>
            </p:txBody>
          </p:sp>
        </mc:Choice>
        <mc:Fallback xmlns="">
          <p:sp>
            <p:nvSpPr>
              <p:cNvPr id="7" name="TextBox 6"/>
              <p:cNvSpPr txBox="1">
                <a:spLocks noRot="1" noChangeAspect="1" noMove="1" noResize="1" noEditPoints="1" noAdjustHandles="1" noChangeArrowheads="1" noChangeShapeType="1" noTextEdit="1"/>
              </p:cNvSpPr>
              <p:nvPr/>
            </p:nvSpPr>
            <p:spPr>
              <a:xfrm>
                <a:off x="439268" y="1173764"/>
                <a:ext cx="11752732" cy="3552254"/>
              </a:xfrm>
              <a:prstGeom prst="rect">
                <a:avLst/>
              </a:prstGeom>
              <a:blipFill>
                <a:blip r:embed="rId2"/>
                <a:stretch>
                  <a:fillRect l="-1660" t="-3608" r="-985" b="-6014"/>
                </a:stretch>
              </a:blipFill>
            </p:spPr>
            <p:txBody>
              <a:bodyPr/>
              <a:lstStyle/>
              <a:p>
                <a:r>
                  <a:rPr lang="en-US">
                    <a:noFill/>
                  </a:rPr>
                  <a:t> </a:t>
                </a:r>
              </a:p>
            </p:txBody>
          </p:sp>
        </mc:Fallback>
      </mc:AlternateContent>
    </p:spTree>
    <p:extLst>
      <p:ext uri="{BB962C8B-B14F-4D97-AF65-F5344CB8AC3E}">
        <p14:creationId xmlns:p14="http://schemas.microsoft.com/office/powerpoint/2010/main" val="9442080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18544" b="22452"/>
          <a:stretch/>
        </p:blipFill>
        <p:spPr>
          <a:xfrm>
            <a:off x="0" y="0"/>
            <a:ext cx="12118428" cy="6858000"/>
          </a:xfrm>
          <a:prstGeom prst="rect">
            <a:avLst/>
          </a:prstGeom>
        </p:spPr>
      </p:pic>
    </p:spTree>
    <p:extLst>
      <p:ext uri="{BB962C8B-B14F-4D97-AF65-F5344CB8AC3E}">
        <p14:creationId xmlns:p14="http://schemas.microsoft.com/office/powerpoint/2010/main" val="25655357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mc:AlternateContent xmlns:mc="http://schemas.openxmlformats.org/markup-compatibility/2006" xmlns:a14="http://schemas.microsoft.com/office/drawing/2010/main">
        <mc:Choice Requires="a14">
          <p:sp>
            <p:nvSpPr>
              <p:cNvPr id="7" name="TextBox 6"/>
              <p:cNvSpPr txBox="1"/>
              <p:nvPr/>
            </p:nvSpPr>
            <p:spPr>
              <a:xfrm>
                <a:off x="735445" y="1127063"/>
                <a:ext cx="11752732" cy="4894225"/>
              </a:xfrm>
              <a:prstGeom prst="rect">
                <a:avLst/>
              </a:prstGeom>
              <a:noFill/>
            </p:spPr>
            <p:txBody>
              <a:bodyPr wrap="square" rtlCol="0">
                <a:spAutoFit/>
              </a:bodyPr>
              <a:lstStyle/>
              <a:p>
                <a:r>
                  <a:rPr lang="en-US" sz="3467" b="1" dirty="0" err="1">
                    <a:solidFill>
                      <a:srgbClr val="FFFF00"/>
                    </a:solidFill>
                    <a:latin typeface="Kruti Dev 010" pitchFamily="2" charset="0"/>
                    <a:cs typeface="Times New Roman" panose="02020603050405020304" pitchFamily="18" charset="0"/>
                  </a:rPr>
                  <a:t>fdlh</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fcUnq</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ij</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i`Foh</a:t>
                </a:r>
                <a:r>
                  <a:rPr lang="en-US" sz="3467" b="1" dirty="0">
                    <a:solidFill>
                      <a:srgbClr val="FFFF00"/>
                    </a:solidFill>
                    <a:latin typeface="Kruti Dev 010" pitchFamily="2" charset="0"/>
                    <a:cs typeface="Times New Roman" panose="02020603050405020304" pitchFamily="18" charset="0"/>
                  </a:rPr>
                  <a:t> ds </a:t>
                </a:r>
                <a:r>
                  <a:rPr lang="en-US" sz="3467" b="1" dirty="0" err="1">
                    <a:solidFill>
                      <a:srgbClr val="FFFF00"/>
                    </a:solidFill>
                    <a:latin typeface="Kruti Dev 010" pitchFamily="2" charset="0"/>
                    <a:cs typeface="Times New Roman" panose="02020603050405020304" pitchFamily="18" charset="0"/>
                  </a:rPr>
                  <a:t>dkj.k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mRiUUk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xq:Roh</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foHko</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rFkk</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xq:Roh</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ks</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nksuksa</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kwU</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gSA</a:t>
                </a:r>
                <a:r>
                  <a:rPr lang="en-US" sz="3467" b="1" dirty="0">
                    <a:solidFill>
                      <a:srgbClr val="FFFF00"/>
                    </a:solidFill>
                    <a:latin typeface="Kruti Dev 010" pitchFamily="2" charset="0"/>
                    <a:cs typeface="Times New Roman" panose="02020603050405020304" pitchFamily="18" charset="0"/>
                  </a:rPr>
                  <a:t> ;g </a:t>
                </a:r>
                <a:r>
                  <a:rPr lang="en-US" sz="3467" b="1" dirty="0" err="1">
                    <a:solidFill>
                      <a:srgbClr val="FFFF00"/>
                    </a:solidFill>
                    <a:latin typeface="Kruti Dev 010" pitchFamily="2" charset="0"/>
                    <a:cs typeface="Times New Roman" panose="02020603050405020304" pitchFamily="18" charset="0"/>
                  </a:rPr>
                  <a:t>fcUnq</a:t>
                </a:r>
                <a:r>
                  <a:rPr lang="en-US" sz="3467" b="1" dirty="0">
                    <a:solidFill>
                      <a:srgbClr val="FFFF00"/>
                    </a:solidFill>
                    <a:latin typeface="Kruti Dev 010" pitchFamily="2" charset="0"/>
                    <a:cs typeface="Times New Roman" panose="02020603050405020304" pitchFamily="18" charset="0"/>
                  </a:rPr>
                  <a:t> </a:t>
                </a:r>
                <a:r>
                  <a:rPr lang="en-US" sz="3467" b="1" dirty="0" err="1">
                    <a:solidFill>
                      <a:srgbClr val="FFFF00"/>
                    </a:solidFill>
                    <a:latin typeface="Kruti Dev 010" pitchFamily="2" charset="0"/>
                    <a:cs typeface="Times New Roman" panose="02020603050405020304" pitchFamily="18" charset="0"/>
                  </a:rPr>
                  <a:t>gksxk</a:t>
                </a:r>
                <a:endParaRPr lang="en-IN" sz="3467" b="1" dirty="0">
                  <a:solidFill>
                    <a:srgbClr val="FFFF00"/>
                  </a:solidFill>
                  <a:latin typeface="Times New Roman" panose="02020603050405020304" pitchFamily="18" charset="0"/>
                  <a:cs typeface="Times New Roman" panose="02020603050405020304" pitchFamily="18" charset="0"/>
                </a:endParaRPr>
              </a:p>
              <a:p>
                <a:r>
                  <a:rPr lang="en-US" sz="3467" b="1" dirty="0">
                    <a:solidFill>
                      <a:srgbClr val="FFFF00"/>
                    </a:solidFill>
                    <a:latin typeface="Times New Roman" panose="02020603050405020304" pitchFamily="18" charset="0"/>
                    <a:cs typeface="Times New Roman" panose="02020603050405020304" pitchFamily="18" charset="0"/>
                  </a:rPr>
                  <a:t>At some point the gravitational potential and also the gravitational field due to earth is zero. The point is </a:t>
                </a:r>
              </a:p>
              <a:p>
                <a:r>
                  <a:rPr lang="en-IN" sz="3467" b="1" dirty="0">
                    <a:latin typeface="Times New Roman" panose="02020603050405020304" pitchFamily="18" charset="0"/>
                    <a:cs typeface="Times New Roman" panose="02020603050405020304" pitchFamily="18" charset="0"/>
                  </a:rPr>
                  <a:t>(a) on earth’s surface/ </a:t>
                </a:r>
                <a:r>
                  <a:rPr lang="en-IN" sz="3467" b="1" dirty="0" err="1">
                    <a:latin typeface="Kruti Dev 010" pitchFamily="2" charset="0"/>
                    <a:cs typeface="Times New Roman" panose="02020603050405020304" pitchFamily="18" charset="0"/>
                  </a:rPr>
                  <a:t>i`Foh</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ry</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ij</a:t>
                </a:r>
                <a:r>
                  <a:rPr lang="en-IN" sz="3467" b="1" dirty="0">
                    <a:latin typeface="Kruti Dev 010" pitchFamily="2" charset="0"/>
                    <a:cs typeface="Times New Roman" panose="02020603050405020304" pitchFamily="18" charset="0"/>
                  </a:rPr>
                  <a:t> </a:t>
                </a:r>
                <a:endParaRPr lang="en-IN" sz="3467" b="1" dirty="0">
                  <a:latin typeface="Times New Roman" panose="02020603050405020304" pitchFamily="18"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(b)Below earth’s surface/ </a:t>
                </a:r>
                <a:r>
                  <a:rPr lang="en-IN" sz="3467" b="1" dirty="0" err="1">
                    <a:latin typeface="Kruti Dev 010" pitchFamily="2" charset="0"/>
                    <a:cs typeface="Times New Roman" panose="02020603050405020304" pitchFamily="18" charset="0"/>
                  </a:rPr>
                  <a:t>i`Foh</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ry</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ls</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uhps</a:t>
                </a:r>
                <a:endParaRPr lang="en-IN" sz="3467" b="1" dirty="0">
                  <a:latin typeface="Times New Roman" panose="02020603050405020304" pitchFamily="18"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(c) At a height </a:t>
                </a:r>
                <a14:m>
                  <m:oMath xmlns:m="http://schemas.openxmlformats.org/officeDocument/2006/math">
                    <m:sSub>
                      <m:sSubPr>
                        <m:ctrlPr>
                          <a:rPr lang="en-US" sz="3467" b="1" i="1">
                            <a:latin typeface="Cambria Math" panose="02040503050406030204" pitchFamily="18" charset="0"/>
                            <a:cs typeface="Times New Roman" panose="02020603050405020304" pitchFamily="18" charset="0"/>
                          </a:rPr>
                        </m:ctrlPr>
                      </m:sSubPr>
                      <m:e>
                        <m:r>
                          <a:rPr lang="en-US" sz="3467" b="1" i="1">
                            <a:latin typeface="Cambria Math"/>
                            <a:cs typeface="Times New Roman" panose="02020603050405020304" pitchFamily="18" charset="0"/>
                          </a:rPr>
                          <m:t>𝑹</m:t>
                        </m:r>
                      </m:e>
                      <m:sub>
                        <m:r>
                          <a:rPr lang="en-US" sz="3467" b="1" i="1">
                            <a:latin typeface="Cambria Math"/>
                            <a:cs typeface="Times New Roman" panose="02020603050405020304" pitchFamily="18" charset="0"/>
                          </a:rPr>
                          <m:t>𝒆</m:t>
                        </m:r>
                      </m:sub>
                    </m:sSub>
                    <m:r>
                      <a:rPr lang="en-US" sz="3467" b="1" i="1">
                        <a:latin typeface="Cambria Math"/>
                        <a:cs typeface="Times New Roman" panose="02020603050405020304" pitchFamily="18" charset="0"/>
                      </a:rPr>
                      <m:t> </m:t>
                    </m:r>
                  </m:oMath>
                </a14:m>
                <a:r>
                  <a:rPr lang="en-IN" sz="3467" b="1" dirty="0">
                    <a:latin typeface="Times New Roman" panose="02020603050405020304" pitchFamily="18" charset="0"/>
                    <a:cs typeface="Times New Roman" panose="02020603050405020304" pitchFamily="18" charset="0"/>
                  </a:rPr>
                  <a:t>from earth’s surface</a:t>
                </a:r>
                <a14:m>
                  <m:oMath xmlns:m="http://schemas.openxmlformats.org/officeDocument/2006/math">
                    <m:r>
                      <a:rPr lang="en-US" sz="3467" b="1" i="1">
                        <a:latin typeface="Cambria Math"/>
                        <a:cs typeface="Times New Roman" panose="02020603050405020304" pitchFamily="18" charset="0"/>
                      </a:rPr>
                      <m:t>(</m:t>
                    </m:r>
                    <m:sSub>
                      <m:sSubPr>
                        <m:ctrlPr>
                          <a:rPr lang="en-US" sz="3467" b="1" i="1">
                            <a:latin typeface="Cambria Math" panose="02040503050406030204" pitchFamily="18" charset="0"/>
                            <a:cs typeface="Times New Roman" panose="02020603050405020304" pitchFamily="18" charset="0"/>
                          </a:rPr>
                        </m:ctrlPr>
                      </m:sSubPr>
                      <m:e>
                        <m:r>
                          <a:rPr lang="en-US" sz="3467" b="1" i="1">
                            <a:latin typeface="Cambria Math"/>
                            <a:cs typeface="Times New Roman" panose="02020603050405020304" pitchFamily="18" charset="0"/>
                          </a:rPr>
                          <m:t>𝑹</m:t>
                        </m:r>
                      </m:e>
                      <m:sub>
                        <m:r>
                          <a:rPr lang="en-US" sz="3467" b="1" i="1">
                            <a:latin typeface="Cambria Math"/>
                            <a:cs typeface="Times New Roman" panose="02020603050405020304" pitchFamily="18" charset="0"/>
                          </a:rPr>
                          <m:t>𝒆</m:t>
                        </m:r>
                      </m:sub>
                    </m:sSub>
                    <m:r>
                      <a:rPr lang="en-US" sz="3467" b="1" i="1">
                        <a:latin typeface="Cambria Math"/>
                        <a:cs typeface="Times New Roman" panose="02020603050405020304" pitchFamily="18" charset="0"/>
                      </a:rPr>
                      <m:t>= </m:t>
                    </m:r>
                  </m:oMath>
                </a14:m>
                <a:r>
                  <a:rPr lang="en-IN" sz="3467" b="1" dirty="0">
                    <a:latin typeface="Times New Roman" panose="02020603050405020304" pitchFamily="18" charset="0"/>
                    <a:cs typeface="Times New Roman" panose="02020603050405020304" pitchFamily="18" charset="0"/>
                  </a:rPr>
                  <a:t>radius of the earth) /</a:t>
                </a:r>
                <a:r>
                  <a:rPr lang="en-IN" sz="3467" b="1" dirty="0" err="1">
                    <a:latin typeface="Kruti Dev 010" pitchFamily="2" charset="0"/>
                    <a:cs typeface="Times New Roman" panose="02020603050405020304" pitchFamily="18" charset="0"/>
                  </a:rPr>
                  <a:t>i`Foh</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ls</a:t>
                </a:r>
                <a:r>
                  <a:rPr lang="en-IN" sz="3467" b="1" dirty="0">
                    <a:latin typeface="Kruti Dev 010" pitchFamily="2" charset="0"/>
                    <a:cs typeface="Times New Roman" panose="02020603050405020304" pitchFamily="18" charset="0"/>
                  </a:rPr>
                  <a:t> </a:t>
                </a:r>
                <a14:m>
                  <m:oMath xmlns:m="http://schemas.openxmlformats.org/officeDocument/2006/math">
                    <m:sSub>
                      <m:sSubPr>
                        <m:ctrlPr>
                          <a:rPr lang="en-US" sz="3467" b="1" i="1">
                            <a:latin typeface="Cambria Math" panose="02040503050406030204" pitchFamily="18" charset="0"/>
                            <a:cs typeface="Times New Roman" panose="02020603050405020304" pitchFamily="18" charset="0"/>
                          </a:rPr>
                        </m:ctrlPr>
                      </m:sSubPr>
                      <m:e>
                        <m:r>
                          <a:rPr lang="en-US" sz="3467" b="1" i="1">
                            <a:latin typeface="Cambria Math"/>
                            <a:cs typeface="Times New Roman" panose="02020603050405020304" pitchFamily="18" charset="0"/>
                          </a:rPr>
                          <m:t>𝑹</m:t>
                        </m:r>
                      </m:e>
                      <m:sub>
                        <m:r>
                          <a:rPr lang="en-US" sz="3467" b="1" i="1">
                            <a:latin typeface="Cambria Math"/>
                            <a:cs typeface="Times New Roman" panose="02020603050405020304" pitchFamily="18" charset="0"/>
                          </a:rPr>
                          <m:t>𝒆</m:t>
                        </m:r>
                      </m:sub>
                    </m:sSub>
                    <m:r>
                      <a:rPr lang="en-US" sz="3467" b="1">
                        <a:latin typeface="Cambria Math"/>
                        <a:cs typeface="Times New Roman" panose="02020603050405020304" pitchFamily="18" charset="0"/>
                      </a:rPr>
                      <m:t> </m:t>
                    </m:r>
                  </m:oMath>
                </a14:m>
                <a:r>
                  <a:rPr lang="en-IN" sz="3467" b="1" dirty="0" err="1">
                    <a:latin typeface="Kruti Dev 010" pitchFamily="2" charset="0"/>
                    <a:cs typeface="Times New Roman" panose="02020603050405020304" pitchFamily="18" charset="0"/>
                  </a:rPr>
                  <a:t>Å¡pkbZ</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ij</a:t>
                </a:r>
                <a:r>
                  <a:rPr lang="en-IN" sz="3467" b="1" dirty="0">
                    <a:latin typeface="Kruti Dev 010" pitchFamily="2" charset="0"/>
                    <a:cs typeface="Times New Roman" panose="02020603050405020304" pitchFamily="18" charset="0"/>
                  </a:rPr>
                  <a:t>  </a:t>
                </a:r>
                <a:endParaRPr lang="en-IN" sz="3467" b="1" dirty="0">
                  <a:latin typeface="Times New Roman" panose="02020603050405020304" pitchFamily="18"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(d) At infinity/</a:t>
                </a:r>
                <a:r>
                  <a:rPr lang="en-IN" sz="3467" b="1" dirty="0" err="1">
                    <a:latin typeface="Kruti Dev 010" pitchFamily="2" charset="0"/>
                    <a:cs typeface="Times New Roman" panose="02020603050405020304" pitchFamily="18" charset="0"/>
                  </a:rPr>
                  <a:t>vuUr</a:t>
                </a:r>
                <a:r>
                  <a:rPr lang="en-IN" sz="3467" b="1" dirty="0">
                    <a:latin typeface="Kruti Dev 010" pitchFamily="2" charset="0"/>
                    <a:cs typeface="Times New Roman" panose="02020603050405020304" pitchFamily="18" charset="0"/>
                  </a:rPr>
                  <a:t> </a:t>
                </a:r>
                <a:r>
                  <a:rPr lang="en-IN" sz="3467" b="1" dirty="0" err="1">
                    <a:latin typeface="Kruti Dev 010" pitchFamily="2" charset="0"/>
                    <a:cs typeface="Times New Roman" panose="02020603050405020304" pitchFamily="18" charset="0"/>
                  </a:rPr>
                  <a:t>ij</a:t>
                </a:r>
                <a:r>
                  <a:rPr lang="en-IN" sz="3467" b="1" dirty="0">
                    <a:latin typeface="Kruti Dev 010" pitchFamily="2" charset="0"/>
                    <a:cs typeface="Times New Roman" panose="02020603050405020304" pitchFamily="18" charset="0"/>
                  </a:rPr>
                  <a:t> </a:t>
                </a:r>
                <a:endParaRPr lang="en-IN" sz="3467" b="1" dirty="0">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35445" y="1127063"/>
                <a:ext cx="11752732" cy="4894225"/>
              </a:xfrm>
              <a:prstGeom prst="rect">
                <a:avLst/>
              </a:prstGeom>
              <a:blipFill>
                <a:blip r:embed="rId2"/>
                <a:stretch>
                  <a:fillRect l="-1504" t="-1868" b="-3487"/>
                </a:stretch>
              </a:blipFill>
            </p:spPr>
            <p:txBody>
              <a:bodyPr/>
              <a:lstStyle/>
              <a:p>
                <a:r>
                  <a:rPr lang="en-US">
                    <a:noFill/>
                  </a:rPr>
                  <a:t> </a:t>
                </a:r>
              </a:p>
            </p:txBody>
          </p:sp>
        </mc:Fallback>
      </mc:AlternateContent>
    </p:spTree>
    <p:extLst>
      <p:ext uri="{BB962C8B-B14F-4D97-AF65-F5344CB8AC3E}">
        <p14:creationId xmlns:p14="http://schemas.microsoft.com/office/powerpoint/2010/main" val="32735805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219634" y="1161252"/>
            <a:ext cx="11752732" cy="3754874"/>
          </a:xfrm>
          <a:prstGeom prst="rect">
            <a:avLst/>
          </a:prstGeom>
          <a:noFill/>
        </p:spPr>
        <p:txBody>
          <a:bodyPr wrap="square" rtlCol="0">
            <a:spAutoFit/>
          </a:bodyPr>
          <a:lstStyle/>
          <a:p>
            <a:r>
              <a:rPr lang="en-US" sz="3400" b="1" dirty="0" err="1">
                <a:solidFill>
                  <a:srgbClr val="FFFF00"/>
                </a:solidFill>
                <a:latin typeface="Kruti Dev 010" pitchFamily="2" charset="0"/>
                <a:cs typeface="Times New Roman" panose="02020603050405020304" pitchFamily="18" charset="0"/>
              </a:rPr>
              <a:t>nks</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fiaMks</a:t>
            </a:r>
            <a:r>
              <a:rPr lang="en-US" sz="3400" b="1" dirty="0">
                <a:solidFill>
                  <a:srgbClr val="FFFF00"/>
                </a:solidFill>
                <a:latin typeface="Kruti Dev 010" pitchFamily="2" charset="0"/>
                <a:cs typeface="Times New Roman" panose="02020603050405020304" pitchFamily="18" charset="0"/>
              </a:rPr>
              <a:t> ds </a:t>
            </a:r>
            <a:r>
              <a:rPr lang="en-US" sz="3400" b="1" dirty="0" err="1">
                <a:solidFill>
                  <a:srgbClr val="FFFF00"/>
                </a:solidFill>
                <a:latin typeface="Kruti Dev 010" pitchFamily="2" charset="0"/>
                <a:cs typeface="Times New Roman" panose="02020603050405020304" pitchFamily="18" charset="0"/>
              </a:rPr>
              <a:t>chp</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xq:Rokd’kZ.k</a:t>
            </a:r>
            <a:r>
              <a:rPr lang="en-US" sz="3400" b="1" dirty="0">
                <a:solidFill>
                  <a:srgbClr val="FFFF00"/>
                </a:solidFill>
                <a:latin typeface="Kruti Dev 010" pitchFamily="2" charset="0"/>
                <a:cs typeface="Times New Roman" panose="02020603050405020304" pitchFamily="18" charset="0"/>
              </a:rPr>
              <a:t> cy </a:t>
            </a:r>
            <a:r>
              <a:rPr lang="en-US" sz="3400" b="1" dirty="0" err="1">
                <a:solidFill>
                  <a:srgbClr val="FFFF00"/>
                </a:solidFill>
                <a:latin typeface="Kruti Dev 010" pitchFamily="2" charset="0"/>
                <a:cs typeface="Times New Roman" panose="02020603050405020304" pitchFamily="18" charset="0"/>
              </a:rPr>
              <a:t>fuEufyf</a:t>
            </a:r>
            <a:r>
              <a:rPr lang="en-US" sz="3400" b="1" dirty="0">
                <a:solidFill>
                  <a:srgbClr val="FFFF00"/>
                </a:solidFill>
                <a:latin typeface="Kruti Dev 010" pitchFamily="2" charset="0"/>
                <a:cs typeface="Times New Roman" panose="02020603050405020304" pitchFamily="18" charset="0"/>
              </a:rPr>
              <a:t>[</a:t>
            </a:r>
            <a:r>
              <a:rPr lang="en-US" sz="3400" b="1" dirty="0" err="1">
                <a:solidFill>
                  <a:srgbClr val="FFFF00"/>
                </a:solidFill>
                <a:latin typeface="Kruti Dev 010" pitchFamily="2" charset="0"/>
                <a:cs typeface="Times New Roman" panose="02020603050405020304" pitchFamily="18" charset="0"/>
              </a:rPr>
              <a:t>kr</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esa</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fdl</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ij</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fuHkZj</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ugha</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djrk</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gS</a:t>
            </a:r>
            <a:r>
              <a:rPr lang="en-US" sz="3400" b="1" dirty="0">
                <a:solidFill>
                  <a:srgbClr val="FFFF00"/>
                </a:solidFill>
                <a:latin typeface="Kruti Dev 010" pitchFamily="2" charset="0"/>
                <a:cs typeface="Times New Roman" panose="02020603050405020304" pitchFamily="18" charset="0"/>
              </a:rPr>
              <a:t> \</a:t>
            </a:r>
            <a:endParaRPr lang="en-IN" sz="3400" b="1" dirty="0">
              <a:solidFill>
                <a:srgbClr val="FFFF00"/>
              </a:solidFill>
              <a:latin typeface="Times New Roman" panose="02020603050405020304" pitchFamily="18" charset="0"/>
              <a:cs typeface="Times New Roman" panose="02020603050405020304" pitchFamily="18" charset="0"/>
            </a:endParaRPr>
          </a:p>
          <a:p>
            <a:r>
              <a:rPr lang="en-US" sz="3400" b="1" dirty="0">
                <a:solidFill>
                  <a:srgbClr val="FFFF00"/>
                </a:solidFill>
                <a:latin typeface="Times New Roman" panose="02020603050405020304" pitchFamily="18" charset="0"/>
                <a:cs typeface="Times New Roman" panose="02020603050405020304" pitchFamily="18" charset="0"/>
              </a:rPr>
              <a:t>The gravitational force between two bodies, in which of the following does not depend on?</a:t>
            </a:r>
          </a:p>
          <a:p>
            <a:r>
              <a:rPr lang="en-IN" sz="3400" b="1" dirty="0">
                <a:latin typeface="Times New Roman" panose="02020603050405020304" pitchFamily="18" charset="0"/>
                <a:cs typeface="Times New Roman" panose="02020603050405020304" pitchFamily="18" charset="0"/>
              </a:rPr>
              <a:t>(a) Product of their masses /</a:t>
            </a:r>
            <a:r>
              <a:rPr lang="en-IN" sz="3400" b="1" dirty="0">
                <a:latin typeface="Kruti Dev 010" pitchFamily="2" charset="0"/>
                <a:cs typeface="Times New Roman" panose="02020603050405020304" pitchFamily="18" charset="0"/>
              </a:rPr>
              <a:t>muds </a:t>
            </a:r>
            <a:r>
              <a:rPr lang="en-IN" sz="3400" b="1" dirty="0" err="1">
                <a:latin typeface="Kruti Dev 010" pitchFamily="2" charset="0"/>
                <a:cs typeface="Times New Roman" panose="02020603050405020304" pitchFamily="18" charset="0"/>
              </a:rPr>
              <a:t>nzO;eku</a:t>
            </a:r>
            <a:r>
              <a:rPr lang="en-IN" sz="3400" b="1" dirty="0">
                <a:latin typeface="Kruti Dev 010" pitchFamily="2" charset="0"/>
                <a:cs typeface="Times New Roman" panose="02020603050405020304" pitchFamily="18" charset="0"/>
              </a:rPr>
              <a:t> ds </a:t>
            </a:r>
            <a:r>
              <a:rPr lang="en-IN" sz="3400" b="1" dirty="0" err="1">
                <a:latin typeface="Kruti Dev 010" pitchFamily="2" charset="0"/>
                <a:cs typeface="Times New Roman" panose="02020603050405020304" pitchFamily="18" charset="0"/>
              </a:rPr>
              <a:t>xq.kuQy</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ij</a:t>
            </a:r>
            <a:r>
              <a:rPr lang="en-IN" sz="3400" b="1" dirty="0">
                <a:latin typeface="Kruti Dev 010" pitchFamily="2" charset="0"/>
                <a:cs typeface="Times New Roman" panose="02020603050405020304" pitchFamily="18" charset="0"/>
              </a:rPr>
              <a:t> </a:t>
            </a:r>
            <a:endParaRPr lang="en-IN" sz="3400" b="1" dirty="0">
              <a:latin typeface="Times New Roman" panose="02020603050405020304" pitchFamily="18" charset="0"/>
              <a:cs typeface="Times New Roman" panose="02020603050405020304" pitchFamily="18" charset="0"/>
            </a:endParaRPr>
          </a:p>
          <a:p>
            <a:r>
              <a:rPr lang="en-IN" sz="3400" b="1" dirty="0">
                <a:latin typeface="Times New Roman" panose="02020603050405020304" pitchFamily="18" charset="0"/>
                <a:cs typeface="Times New Roman" panose="02020603050405020304" pitchFamily="18" charset="0"/>
              </a:rPr>
              <a:t>(b) Distance between them/ </a:t>
            </a:r>
            <a:r>
              <a:rPr lang="en-IN" sz="3400" b="1" dirty="0">
                <a:latin typeface="Kruti Dev 010" pitchFamily="2" charset="0"/>
                <a:cs typeface="Times New Roman" panose="02020603050405020304" pitchFamily="18" charset="0"/>
              </a:rPr>
              <a:t>muds </a:t>
            </a:r>
            <a:r>
              <a:rPr lang="en-IN" sz="3400" b="1" dirty="0" err="1">
                <a:latin typeface="Kruti Dev 010" pitchFamily="2" charset="0"/>
                <a:cs typeface="Times New Roman" panose="02020603050405020304" pitchFamily="18" charset="0"/>
              </a:rPr>
              <a:t>chp</a:t>
            </a:r>
            <a:r>
              <a:rPr lang="en-IN" sz="3400" b="1" dirty="0">
                <a:latin typeface="Kruti Dev 010" pitchFamily="2" charset="0"/>
                <a:cs typeface="Times New Roman" panose="02020603050405020304" pitchFamily="18" charset="0"/>
              </a:rPr>
              <a:t> dh </a:t>
            </a:r>
            <a:r>
              <a:rPr lang="en-IN" sz="3400" b="1" dirty="0" err="1">
                <a:latin typeface="Kruti Dev 010" pitchFamily="2" charset="0"/>
                <a:cs typeface="Times New Roman" panose="02020603050405020304" pitchFamily="18" charset="0"/>
              </a:rPr>
              <a:t>nwjh</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ij</a:t>
            </a:r>
            <a:endParaRPr lang="en-IN" sz="3400" b="1" dirty="0">
              <a:latin typeface="Times New Roman" panose="02020603050405020304" pitchFamily="18" charset="0"/>
              <a:cs typeface="Times New Roman" panose="02020603050405020304" pitchFamily="18" charset="0"/>
            </a:endParaRPr>
          </a:p>
          <a:p>
            <a:r>
              <a:rPr lang="en-IN" sz="3400" b="1" dirty="0">
                <a:latin typeface="Times New Roman" panose="02020603050405020304" pitchFamily="18" charset="0"/>
                <a:cs typeface="Times New Roman" panose="02020603050405020304" pitchFamily="18" charset="0"/>
              </a:rPr>
              <a:t>(c) </a:t>
            </a:r>
            <a:r>
              <a:rPr lang="en-US" sz="3400" b="1" dirty="0">
                <a:latin typeface="Times New Roman" panose="02020603050405020304" pitchFamily="18" charset="0"/>
                <a:cs typeface="Times New Roman" panose="02020603050405020304" pitchFamily="18" charset="0"/>
              </a:rPr>
              <a:t>The sum of their masses</a:t>
            </a:r>
            <a:r>
              <a:rPr lang="en-IN" sz="3400" b="1" dirty="0">
                <a:latin typeface="Times New Roman" panose="02020603050405020304" pitchFamily="18" charset="0"/>
                <a:cs typeface="Times New Roman" panose="02020603050405020304" pitchFamily="18" charset="0"/>
              </a:rPr>
              <a:t>/</a:t>
            </a:r>
            <a:r>
              <a:rPr lang="hi-IN" sz="2800" dirty="0">
                <a:latin typeface="Times New Roman" panose="02020603050405020304" pitchFamily="18" charset="0"/>
                <a:cs typeface="Times New Roman" panose="02020603050405020304" pitchFamily="18" charset="0"/>
              </a:rPr>
              <a:t>उनके द्रव्यमान का योग</a:t>
            </a:r>
            <a:endParaRPr lang="en-US" sz="2800" dirty="0">
              <a:latin typeface="Times New Roman" panose="02020603050405020304" pitchFamily="18" charset="0"/>
              <a:cs typeface="Times New Roman" panose="02020603050405020304" pitchFamily="18" charset="0"/>
            </a:endParaRPr>
          </a:p>
          <a:p>
            <a:r>
              <a:rPr lang="en-IN" sz="3400" b="1" dirty="0">
                <a:latin typeface="Times New Roman" panose="02020603050405020304" pitchFamily="18" charset="0"/>
                <a:cs typeface="Times New Roman" panose="02020603050405020304" pitchFamily="18" charset="0"/>
              </a:rPr>
              <a:t>(d) Gravitational constant/ </a:t>
            </a:r>
            <a:r>
              <a:rPr lang="en-IN" sz="3400" b="1" dirty="0" err="1">
                <a:latin typeface="Kruti Dev 010" pitchFamily="2" charset="0"/>
                <a:cs typeface="Times New Roman" panose="02020603050405020304" pitchFamily="18" charset="0"/>
              </a:rPr>
              <a:t>xq:Rokd’kZ.k</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fu;rkad</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ij</a:t>
            </a:r>
            <a:endParaRPr lang="en-IN" sz="3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129398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439268" y="1271784"/>
            <a:ext cx="11752732" cy="3231654"/>
          </a:xfrm>
          <a:prstGeom prst="rect">
            <a:avLst/>
          </a:prstGeom>
          <a:noFill/>
        </p:spPr>
        <p:txBody>
          <a:bodyPr wrap="square" rtlCol="0">
            <a:spAutoFit/>
          </a:bodyPr>
          <a:lstStyle/>
          <a:p>
            <a:r>
              <a:rPr lang="en-US" sz="3400" b="1" dirty="0" err="1">
                <a:solidFill>
                  <a:srgbClr val="FFFF00"/>
                </a:solidFill>
                <a:latin typeface="Kruti Dev 010" pitchFamily="2" charset="0"/>
                <a:cs typeface="Times New Roman" panose="02020603050405020304" pitchFamily="18" charset="0"/>
              </a:rPr>
              <a:t>i`Foh</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ij</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xq:Roh</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Roj.k</a:t>
            </a:r>
            <a:r>
              <a:rPr lang="en-US" sz="3400" b="1" dirty="0">
                <a:solidFill>
                  <a:srgbClr val="FFFF00"/>
                </a:solidFill>
                <a:latin typeface="Kruti Dev 010" pitchFamily="2" charset="0"/>
                <a:cs typeface="Times New Roman" panose="02020603050405020304" pitchFamily="18" charset="0"/>
              </a:rPr>
              <a:t> dk </a:t>
            </a:r>
            <a:r>
              <a:rPr lang="en-US" sz="3400" b="1" dirty="0" err="1">
                <a:solidFill>
                  <a:srgbClr val="FFFF00"/>
                </a:solidFill>
                <a:latin typeface="Kruti Dev 010" pitchFamily="2" charset="0"/>
                <a:cs typeface="Times New Roman" panose="02020603050405020304" pitchFamily="18" charset="0"/>
              </a:rPr>
              <a:t>lokZf</a:t>
            </a:r>
            <a:r>
              <a:rPr lang="en-US" sz="3400" b="1" dirty="0">
                <a:solidFill>
                  <a:srgbClr val="FFFF00"/>
                </a:solidFill>
                <a:latin typeface="Kruti Dev 010" pitchFamily="2" charset="0"/>
                <a:cs typeface="Times New Roman" panose="02020603050405020304" pitchFamily="18" charset="0"/>
              </a:rPr>
              <a:t>/</a:t>
            </a:r>
            <a:r>
              <a:rPr lang="en-US" sz="3400" b="1" dirty="0" err="1">
                <a:solidFill>
                  <a:srgbClr val="FFFF00"/>
                </a:solidFill>
                <a:latin typeface="Kruti Dev 010" pitchFamily="2" charset="0"/>
                <a:cs typeface="Times New Roman" panose="02020603050405020304" pitchFamily="18" charset="0"/>
              </a:rPr>
              <a:t>kd</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eku</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gksrk</a:t>
            </a:r>
            <a:r>
              <a:rPr lang="en-US" sz="3400" b="1" dirty="0">
                <a:solidFill>
                  <a:srgbClr val="FFFF00"/>
                </a:solidFill>
                <a:latin typeface="Kruti Dev 010" pitchFamily="2" charset="0"/>
                <a:cs typeface="Times New Roman" panose="02020603050405020304" pitchFamily="18" charset="0"/>
              </a:rPr>
              <a:t> </a:t>
            </a:r>
            <a:r>
              <a:rPr lang="en-US" sz="3400" b="1" dirty="0" err="1">
                <a:solidFill>
                  <a:srgbClr val="FFFF00"/>
                </a:solidFill>
                <a:latin typeface="Kruti Dev 010" pitchFamily="2" charset="0"/>
                <a:cs typeface="Times New Roman" panose="02020603050405020304" pitchFamily="18" charset="0"/>
              </a:rPr>
              <a:t>gSA</a:t>
            </a:r>
            <a:endParaRPr lang="en-IN" sz="3400" b="1" dirty="0">
              <a:solidFill>
                <a:srgbClr val="FFFF00"/>
              </a:solidFill>
              <a:latin typeface="Times New Roman" panose="02020603050405020304" pitchFamily="18" charset="0"/>
              <a:cs typeface="Times New Roman" panose="02020603050405020304" pitchFamily="18" charset="0"/>
            </a:endParaRPr>
          </a:p>
          <a:p>
            <a:r>
              <a:rPr lang="en-US" sz="3400" b="1" dirty="0">
                <a:solidFill>
                  <a:srgbClr val="FFFF00"/>
                </a:solidFill>
                <a:latin typeface="Times New Roman" panose="02020603050405020304" pitchFamily="18" charset="0"/>
                <a:cs typeface="Times New Roman" panose="02020603050405020304" pitchFamily="18" charset="0"/>
              </a:rPr>
              <a:t>The maximum value of acceleration due to gravity on earth is </a:t>
            </a:r>
          </a:p>
          <a:p>
            <a:r>
              <a:rPr lang="en-IN" sz="3400" b="1" dirty="0">
                <a:latin typeface="Times New Roman" panose="02020603050405020304" pitchFamily="18" charset="0"/>
                <a:cs typeface="Times New Roman" panose="02020603050405020304" pitchFamily="18" charset="0"/>
              </a:rPr>
              <a:t>(a) At centre of earth /</a:t>
            </a:r>
            <a:r>
              <a:rPr lang="en-IN" sz="3400" b="1" dirty="0" err="1">
                <a:latin typeface="Kruti Dev 010" pitchFamily="2" charset="0"/>
                <a:cs typeface="Times New Roman" panose="02020603050405020304" pitchFamily="18" charset="0"/>
              </a:rPr>
              <a:t>i`Foh</a:t>
            </a:r>
            <a:r>
              <a:rPr lang="en-IN" sz="3400" b="1" dirty="0">
                <a:latin typeface="Kruti Dev 010" pitchFamily="2" charset="0"/>
                <a:cs typeface="Times New Roman" panose="02020603050405020304" pitchFamily="18" charset="0"/>
              </a:rPr>
              <a:t> ds </a:t>
            </a:r>
            <a:r>
              <a:rPr lang="en-IN" sz="3400" b="1" dirty="0" err="1">
                <a:latin typeface="Kruti Dev 010" pitchFamily="2" charset="0"/>
                <a:cs typeface="Times New Roman" panose="02020603050405020304" pitchFamily="18" charset="0"/>
              </a:rPr>
              <a:t>dsUnz</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ij</a:t>
            </a:r>
            <a:endParaRPr lang="en-IN" sz="3400" b="1" dirty="0">
              <a:latin typeface="Times New Roman" panose="02020603050405020304" pitchFamily="18" charset="0"/>
              <a:cs typeface="Times New Roman" panose="02020603050405020304" pitchFamily="18" charset="0"/>
            </a:endParaRPr>
          </a:p>
          <a:p>
            <a:r>
              <a:rPr lang="en-IN" sz="3400" b="1" dirty="0">
                <a:latin typeface="Times New Roman" panose="02020603050405020304" pitchFamily="18" charset="0"/>
                <a:cs typeface="Times New Roman" panose="02020603050405020304" pitchFamily="18" charset="0"/>
              </a:rPr>
              <a:t>(b) At equator / </a:t>
            </a:r>
            <a:r>
              <a:rPr lang="en-IN" sz="3400" b="1" dirty="0" err="1">
                <a:latin typeface="Kruti Dev 010" pitchFamily="2" charset="0"/>
                <a:cs typeface="Times New Roman" panose="02020603050405020304" pitchFamily="18" charset="0"/>
              </a:rPr>
              <a:t>fo’kqor</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js</a:t>
            </a:r>
            <a:r>
              <a:rPr lang="en-IN" sz="3400" b="1" dirty="0">
                <a:latin typeface="Kruti Dev 010" pitchFamily="2" charset="0"/>
                <a:cs typeface="Times New Roman" panose="02020603050405020304" pitchFamily="18" charset="0"/>
              </a:rPr>
              <a:t>[kk </a:t>
            </a:r>
            <a:r>
              <a:rPr lang="en-IN" sz="3400" b="1" dirty="0" err="1">
                <a:latin typeface="Kruti Dev 010" pitchFamily="2" charset="0"/>
                <a:cs typeface="Times New Roman" panose="02020603050405020304" pitchFamily="18" charset="0"/>
              </a:rPr>
              <a:t>ij</a:t>
            </a:r>
            <a:endParaRPr lang="en-IN" sz="3400" b="1" dirty="0">
              <a:latin typeface="Times New Roman" panose="02020603050405020304" pitchFamily="18" charset="0"/>
              <a:cs typeface="Times New Roman" panose="02020603050405020304" pitchFamily="18" charset="0"/>
            </a:endParaRPr>
          </a:p>
          <a:p>
            <a:r>
              <a:rPr lang="en-IN" sz="3400" b="1" dirty="0">
                <a:latin typeface="Times New Roman" panose="02020603050405020304" pitchFamily="18" charset="0"/>
                <a:cs typeface="Times New Roman" panose="02020603050405020304" pitchFamily="18" charset="0"/>
              </a:rPr>
              <a:t>(c) </a:t>
            </a:r>
            <a:r>
              <a:rPr lang="en-US" sz="3400" b="1" dirty="0">
                <a:latin typeface="Times New Roman" panose="02020603050405020304" pitchFamily="18" charset="0"/>
                <a:cs typeface="Times New Roman" panose="02020603050405020304" pitchFamily="18" charset="0"/>
              </a:rPr>
              <a:t>At poles</a:t>
            </a:r>
            <a:r>
              <a:rPr lang="en-IN" sz="3400" b="1" dirty="0">
                <a:latin typeface="Times New Roman" panose="02020603050405020304" pitchFamily="18" charset="0"/>
                <a:cs typeface="Times New Roman" panose="02020603050405020304" pitchFamily="18" charset="0"/>
              </a:rPr>
              <a:t>/ </a:t>
            </a:r>
            <a:r>
              <a:rPr lang="en-US" sz="3400" b="1" dirty="0">
                <a:latin typeface="Kruti Dev 010" pitchFamily="2" charset="0"/>
                <a:cs typeface="Times New Roman" panose="02020603050405020304" pitchFamily="18" charset="0"/>
              </a:rPr>
              <a:t>/</a:t>
            </a:r>
            <a:r>
              <a:rPr lang="en-US" sz="3400" b="1" dirty="0" err="1">
                <a:latin typeface="Kruti Dev 010" pitchFamily="2" charset="0"/>
                <a:cs typeface="Times New Roman" panose="02020603050405020304" pitchFamily="18" charset="0"/>
              </a:rPr>
              <a:t>kzqoks</a:t>
            </a:r>
            <a:r>
              <a:rPr lang="en-US" sz="3400" b="1" dirty="0">
                <a:latin typeface="Kruti Dev 010" pitchFamily="2" charset="0"/>
                <a:cs typeface="Times New Roman" panose="02020603050405020304" pitchFamily="18" charset="0"/>
              </a:rPr>
              <a:t> </a:t>
            </a:r>
            <a:r>
              <a:rPr lang="en-US" sz="3400" b="1" dirty="0" err="1">
                <a:latin typeface="Kruti Dev 010" pitchFamily="2" charset="0"/>
                <a:cs typeface="Times New Roman" panose="02020603050405020304" pitchFamily="18" charset="0"/>
              </a:rPr>
              <a:t>ij</a:t>
            </a:r>
            <a:endParaRPr lang="en-IN" sz="3400" b="1" dirty="0">
              <a:latin typeface="Times New Roman" panose="02020603050405020304" pitchFamily="18" charset="0"/>
              <a:cs typeface="Times New Roman" panose="02020603050405020304" pitchFamily="18" charset="0"/>
            </a:endParaRPr>
          </a:p>
          <a:p>
            <a:r>
              <a:rPr lang="en-IN" sz="3400" b="1" dirty="0">
                <a:latin typeface="Times New Roman" panose="02020603050405020304" pitchFamily="18" charset="0"/>
                <a:cs typeface="Times New Roman" panose="02020603050405020304" pitchFamily="18" charset="0"/>
              </a:rPr>
              <a:t>(d) None of these/ </a:t>
            </a:r>
            <a:r>
              <a:rPr lang="en-IN" sz="3400" b="1" dirty="0" err="1">
                <a:latin typeface="Kruti Dev 010" pitchFamily="2" charset="0"/>
                <a:cs typeface="Times New Roman" panose="02020603050405020304" pitchFamily="18" charset="0"/>
              </a:rPr>
              <a:t>mijksDr</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es</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ls</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dksbZ</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ugha</a:t>
            </a:r>
            <a:endParaRPr lang="en-IN" sz="3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755229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439268" y="1002918"/>
            <a:ext cx="11592311" cy="4278094"/>
          </a:xfrm>
          <a:prstGeom prst="rect">
            <a:avLst/>
          </a:prstGeom>
          <a:noFill/>
        </p:spPr>
        <p:txBody>
          <a:bodyPr wrap="square" rtlCol="0">
            <a:spAutoFit/>
          </a:bodyPr>
          <a:lstStyle/>
          <a:p>
            <a:r>
              <a:rPr lang="en-IN" sz="3400" b="1" dirty="0" err="1">
                <a:solidFill>
                  <a:srgbClr val="FFFF00"/>
                </a:solidFill>
                <a:latin typeface="Kruti Dev 010" pitchFamily="2" charset="0"/>
                <a:cs typeface="Times New Roman" panose="02020603050405020304" pitchFamily="18" charset="0"/>
              </a:rPr>
              <a:t>fdlh</a:t>
            </a:r>
            <a:r>
              <a:rPr lang="en-IN" sz="3400" b="1" dirty="0">
                <a:solidFill>
                  <a:srgbClr val="FFFF00"/>
                </a:solidFill>
                <a:latin typeface="Kruti Dev 010" pitchFamily="2" charset="0"/>
                <a:cs typeface="Times New Roman" panose="02020603050405020304" pitchFamily="18" charset="0"/>
              </a:rPr>
              <a:t> </a:t>
            </a:r>
            <a:r>
              <a:rPr lang="en-IN" sz="3400" b="1" dirty="0" err="1">
                <a:solidFill>
                  <a:srgbClr val="FFFF00"/>
                </a:solidFill>
                <a:latin typeface="Kruti Dev 010" pitchFamily="2" charset="0"/>
                <a:cs typeface="Times New Roman" panose="02020603050405020304" pitchFamily="18" charset="0"/>
              </a:rPr>
              <a:t>oLrq</a:t>
            </a:r>
            <a:r>
              <a:rPr lang="en-IN" sz="3400" b="1" dirty="0">
                <a:solidFill>
                  <a:srgbClr val="FFFF00"/>
                </a:solidFill>
                <a:latin typeface="Kruti Dev 010" pitchFamily="2" charset="0"/>
                <a:cs typeface="Times New Roman" panose="02020603050405020304" pitchFamily="18" charset="0"/>
              </a:rPr>
              <a:t> dk </a:t>
            </a:r>
            <a:r>
              <a:rPr lang="en-IN" sz="3400" b="1" dirty="0" err="1">
                <a:solidFill>
                  <a:srgbClr val="FFFF00"/>
                </a:solidFill>
                <a:latin typeface="Kruti Dev 010" pitchFamily="2" charset="0"/>
                <a:cs typeface="Times New Roman" panose="02020603050405020304" pitchFamily="18" charset="0"/>
              </a:rPr>
              <a:t>Hkkj</a:t>
            </a:r>
            <a:r>
              <a:rPr lang="en-IN" sz="3400" b="1" dirty="0">
                <a:solidFill>
                  <a:srgbClr val="FFFF00"/>
                </a:solidFill>
                <a:latin typeface="Kruti Dev 010" pitchFamily="2" charset="0"/>
                <a:cs typeface="Times New Roman" panose="02020603050405020304" pitchFamily="18" charset="0"/>
              </a:rPr>
              <a:t>&amp;</a:t>
            </a:r>
            <a:endParaRPr lang="en-IN" sz="3400" b="1" dirty="0">
              <a:solidFill>
                <a:srgbClr val="FFFF00"/>
              </a:solidFill>
              <a:latin typeface="Times New Roman" panose="02020603050405020304" pitchFamily="18" charset="0"/>
              <a:cs typeface="Times New Roman" panose="02020603050405020304" pitchFamily="18" charset="0"/>
            </a:endParaRPr>
          </a:p>
          <a:p>
            <a:r>
              <a:rPr lang="en-US" sz="3400" b="1" dirty="0">
                <a:solidFill>
                  <a:srgbClr val="FFFF00"/>
                </a:solidFill>
                <a:latin typeface="Times New Roman" panose="02020603050405020304" pitchFamily="18" charset="0"/>
                <a:cs typeface="Times New Roman" panose="02020603050405020304" pitchFamily="18" charset="0"/>
              </a:rPr>
              <a:t>The weight of a body</a:t>
            </a:r>
          </a:p>
          <a:p>
            <a:r>
              <a:rPr lang="en-IN" sz="3400" b="1" dirty="0">
                <a:latin typeface="Times New Roman" panose="02020603050405020304" pitchFamily="18" charset="0"/>
                <a:cs typeface="Times New Roman" panose="02020603050405020304" pitchFamily="18" charset="0"/>
              </a:rPr>
              <a:t>(a) Shows its inertia/</a:t>
            </a:r>
            <a:r>
              <a:rPr lang="en-IN" sz="3400" b="1" dirty="0" err="1">
                <a:latin typeface="Kruti Dev 010" pitchFamily="2" charset="0"/>
                <a:cs typeface="Times New Roman" panose="02020603050405020304" pitchFamily="18" charset="0"/>
              </a:rPr>
              <a:t>mlds</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tM+Ro</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dks</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n”kkZrk</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gS</a:t>
            </a:r>
            <a:endParaRPr lang="en-IN" sz="3400" b="1" dirty="0">
              <a:latin typeface="Times New Roman" panose="02020603050405020304" pitchFamily="18" charset="0"/>
              <a:cs typeface="Times New Roman" panose="02020603050405020304" pitchFamily="18" charset="0"/>
            </a:endParaRPr>
          </a:p>
          <a:p>
            <a:r>
              <a:rPr lang="en-IN" sz="3400" b="1" dirty="0">
                <a:latin typeface="Times New Roman" panose="02020603050405020304" pitchFamily="18" charset="0"/>
                <a:cs typeface="Times New Roman" panose="02020603050405020304" pitchFamily="18" charset="0"/>
              </a:rPr>
              <a:t>(b) Is equal to its mass / </a:t>
            </a:r>
            <a:r>
              <a:rPr lang="en-IN" sz="3400" b="1" dirty="0" err="1">
                <a:latin typeface="Kruti Dev 010" pitchFamily="2" charset="0"/>
                <a:cs typeface="Times New Roman" panose="02020603050405020304" pitchFamily="18" charset="0"/>
              </a:rPr>
              <a:t>mlds</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nzO;eku</a:t>
            </a:r>
            <a:r>
              <a:rPr lang="en-IN" sz="3400" b="1" dirty="0">
                <a:latin typeface="Kruti Dev 010" pitchFamily="2" charset="0"/>
                <a:cs typeface="Times New Roman" panose="02020603050405020304" pitchFamily="18" charset="0"/>
              </a:rPr>
              <a:t> ds </a:t>
            </a:r>
            <a:r>
              <a:rPr lang="en-IN" sz="3400" b="1" dirty="0" err="1">
                <a:latin typeface="Kruti Dev 010" pitchFamily="2" charset="0"/>
                <a:cs typeface="Times New Roman" panose="02020603050405020304" pitchFamily="18" charset="0"/>
              </a:rPr>
              <a:t>cjkcj</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gksrk</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gS</a:t>
            </a:r>
            <a:endParaRPr lang="en-IN" sz="3400" b="1" dirty="0">
              <a:latin typeface="Times New Roman" panose="02020603050405020304" pitchFamily="18" charset="0"/>
              <a:cs typeface="Times New Roman" panose="02020603050405020304" pitchFamily="18" charset="0"/>
            </a:endParaRPr>
          </a:p>
          <a:p>
            <a:r>
              <a:rPr lang="en-IN" sz="3400" b="1" dirty="0">
                <a:latin typeface="Times New Roman" panose="02020603050405020304" pitchFamily="18" charset="0"/>
                <a:cs typeface="Times New Roman" panose="02020603050405020304" pitchFamily="18" charset="0"/>
              </a:rPr>
              <a:t>(c) </a:t>
            </a:r>
            <a:r>
              <a:rPr lang="en-US" sz="3400" b="1" dirty="0">
                <a:latin typeface="Times New Roman" panose="02020603050405020304" pitchFamily="18" charset="0"/>
                <a:cs typeface="Times New Roman" panose="02020603050405020304" pitchFamily="18" charset="0"/>
              </a:rPr>
              <a:t>Is equal to the attractive force acting on it by the earth</a:t>
            </a:r>
            <a:r>
              <a:rPr lang="en-IN" sz="3400" b="1" dirty="0">
                <a:latin typeface="Times New Roman" panose="02020603050405020304" pitchFamily="18" charset="0"/>
                <a:cs typeface="Times New Roman" panose="02020603050405020304" pitchFamily="18" charset="0"/>
              </a:rPr>
              <a:t>/ </a:t>
            </a:r>
            <a:r>
              <a:rPr lang="en-US" sz="3400" b="1" dirty="0" err="1">
                <a:latin typeface="Kruti Dev 010" pitchFamily="2" charset="0"/>
                <a:cs typeface="Times New Roman" panose="02020603050405020304" pitchFamily="18" charset="0"/>
              </a:rPr>
              <a:t>i`Foh</a:t>
            </a:r>
            <a:r>
              <a:rPr lang="en-US" sz="3400" b="1" dirty="0">
                <a:latin typeface="Kruti Dev 010" pitchFamily="2" charset="0"/>
                <a:cs typeface="Times New Roman" panose="02020603050405020304" pitchFamily="18" charset="0"/>
              </a:rPr>
              <a:t> }</a:t>
            </a:r>
            <a:r>
              <a:rPr lang="en-US" sz="3400" b="1" dirty="0" err="1">
                <a:latin typeface="Kruti Dev 010" pitchFamily="2" charset="0"/>
                <a:cs typeface="Times New Roman" panose="02020603050405020304" pitchFamily="18" charset="0"/>
              </a:rPr>
              <a:t>kjk</a:t>
            </a:r>
            <a:r>
              <a:rPr lang="en-US" sz="3400" b="1" dirty="0">
                <a:latin typeface="Kruti Dev 010" pitchFamily="2" charset="0"/>
                <a:cs typeface="Times New Roman" panose="02020603050405020304" pitchFamily="18" charset="0"/>
              </a:rPr>
              <a:t> ml </a:t>
            </a:r>
            <a:r>
              <a:rPr lang="en-US" sz="3400" b="1" dirty="0" err="1">
                <a:latin typeface="Kruti Dev 010" pitchFamily="2" charset="0"/>
                <a:cs typeface="Times New Roman" panose="02020603050405020304" pitchFamily="18" charset="0"/>
              </a:rPr>
              <a:t>ij</a:t>
            </a:r>
            <a:r>
              <a:rPr lang="en-US" sz="3400" b="1" dirty="0">
                <a:latin typeface="Kruti Dev 010" pitchFamily="2" charset="0"/>
                <a:cs typeface="Times New Roman" panose="02020603050405020304" pitchFamily="18" charset="0"/>
              </a:rPr>
              <a:t> </a:t>
            </a:r>
            <a:r>
              <a:rPr lang="en-US" sz="3400" b="1" dirty="0" err="1">
                <a:latin typeface="Kruti Dev 010" pitchFamily="2" charset="0"/>
                <a:cs typeface="Times New Roman" panose="02020603050405020304" pitchFamily="18" charset="0"/>
              </a:rPr>
              <a:t>yxs</a:t>
            </a:r>
            <a:r>
              <a:rPr lang="en-US" sz="3400" b="1" dirty="0">
                <a:latin typeface="Kruti Dev 010" pitchFamily="2" charset="0"/>
                <a:cs typeface="Times New Roman" panose="02020603050405020304" pitchFamily="18" charset="0"/>
              </a:rPr>
              <a:t> </a:t>
            </a:r>
            <a:r>
              <a:rPr lang="en-US" sz="3400" b="1" dirty="0" err="1">
                <a:latin typeface="Kruti Dev 010" pitchFamily="2" charset="0"/>
                <a:cs typeface="Times New Roman" panose="02020603050405020304" pitchFamily="18" charset="0"/>
              </a:rPr>
              <a:t>vkd’kZ.k</a:t>
            </a:r>
            <a:r>
              <a:rPr lang="en-US" sz="3400" b="1" dirty="0">
                <a:latin typeface="Kruti Dev 010" pitchFamily="2" charset="0"/>
                <a:cs typeface="Times New Roman" panose="02020603050405020304" pitchFamily="18" charset="0"/>
              </a:rPr>
              <a:t> cy ds </a:t>
            </a:r>
            <a:r>
              <a:rPr lang="en-US" sz="3400" b="1" dirty="0" err="1">
                <a:latin typeface="Kruti Dev 010" pitchFamily="2" charset="0"/>
                <a:cs typeface="Times New Roman" panose="02020603050405020304" pitchFamily="18" charset="0"/>
              </a:rPr>
              <a:t>cjkcj</a:t>
            </a:r>
            <a:r>
              <a:rPr lang="en-US" sz="3400" b="1" dirty="0">
                <a:latin typeface="Kruti Dev 010" pitchFamily="2" charset="0"/>
                <a:cs typeface="Times New Roman" panose="02020603050405020304" pitchFamily="18" charset="0"/>
              </a:rPr>
              <a:t> </a:t>
            </a:r>
            <a:r>
              <a:rPr lang="en-US" sz="3400" b="1" dirty="0" err="1">
                <a:latin typeface="Kruti Dev 010" pitchFamily="2" charset="0"/>
                <a:cs typeface="Times New Roman" panose="02020603050405020304" pitchFamily="18" charset="0"/>
              </a:rPr>
              <a:t>gksrk</a:t>
            </a:r>
            <a:r>
              <a:rPr lang="en-US" sz="3400" b="1" dirty="0">
                <a:latin typeface="Kruti Dev 010" pitchFamily="2" charset="0"/>
                <a:cs typeface="Times New Roman" panose="02020603050405020304" pitchFamily="18" charset="0"/>
              </a:rPr>
              <a:t> </a:t>
            </a:r>
            <a:r>
              <a:rPr lang="en-US" sz="3400" b="1" dirty="0" err="1">
                <a:latin typeface="Kruti Dev 010" pitchFamily="2" charset="0"/>
                <a:cs typeface="Times New Roman" panose="02020603050405020304" pitchFamily="18" charset="0"/>
              </a:rPr>
              <a:t>gS</a:t>
            </a:r>
            <a:endParaRPr lang="en-IN" sz="3400" b="1" dirty="0">
              <a:latin typeface="Times New Roman" panose="02020603050405020304" pitchFamily="18" charset="0"/>
              <a:cs typeface="Times New Roman" panose="02020603050405020304" pitchFamily="18" charset="0"/>
            </a:endParaRPr>
          </a:p>
          <a:p>
            <a:r>
              <a:rPr lang="en-IN" sz="3400" b="1" dirty="0">
                <a:latin typeface="Times New Roman" panose="02020603050405020304" pitchFamily="18" charset="0"/>
                <a:cs typeface="Times New Roman" panose="02020603050405020304" pitchFamily="18" charset="0"/>
              </a:rPr>
              <a:t>(d) Depends on gravity of matter of that body /</a:t>
            </a:r>
          </a:p>
          <a:p>
            <a:r>
              <a:rPr lang="en-IN" sz="3400" b="1" dirty="0">
                <a:latin typeface="Times New Roman" panose="02020603050405020304" pitchFamily="18" charset="0"/>
                <a:cs typeface="Times New Roman" panose="02020603050405020304" pitchFamily="18" charset="0"/>
              </a:rPr>
              <a:t> </a:t>
            </a:r>
            <a:r>
              <a:rPr lang="en-IN" sz="3400" b="1" dirty="0">
                <a:latin typeface="Kruti Dev 010" pitchFamily="2" charset="0"/>
                <a:cs typeface="Times New Roman" panose="02020603050405020304" pitchFamily="18" charset="0"/>
              </a:rPr>
              <a:t>ml </a:t>
            </a:r>
            <a:r>
              <a:rPr lang="en-IN" sz="3400" b="1" dirty="0" err="1">
                <a:latin typeface="Kruti Dev 010" pitchFamily="2" charset="0"/>
                <a:cs typeface="Times New Roman" panose="02020603050405020304" pitchFamily="18" charset="0"/>
              </a:rPr>
              <a:t>oLrq</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esa</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inkFkZ</a:t>
            </a:r>
            <a:r>
              <a:rPr lang="en-IN" sz="3400" b="1" dirty="0">
                <a:latin typeface="Kruti Dev 010" pitchFamily="2" charset="0"/>
                <a:cs typeface="Times New Roman" panose="02020603050405020304" pitchFamily="18" charset="0"/>
              </a:rPr>
              <a:t> ds </a:t>
            </a:r>
            <a:r>
              <a:rPr lang="en-IN" sz="3400" b="1" dirty="0" err="1">
                <a:latin typeface="Kruti Dev 010" pitchFamily="2" charset="0"/>
                <a:cs typeface="Times New Roman" panose="02020603050405020304" pitchFamily="18" charset="0"/>
              </a:rPr>
              <a:t>xq:Ro</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ij</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fuHkj</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djrk</a:t>
            </a:r>
            <a:r>
              <a:rPr lang="en-IN" sz="3400" b="1" dirty="0">
                <a:latin typeface="Kruti Dev 010" pitchFamily="2" charset="0"/>
                <a:cs typeface="Times New Roman" panose="02020603050405020304" pitchFamily="18" charset="0"/>
              </a:rPr>
              <a:t> </a:t>
            </a:r>
            <a:r>
              <a:rPr lang="en-IN" sz="3400" b="1" dirty="0" err="1">
                <a:latin typeface="Kruti Dev 010" pitchFamily="2" charset="0"/>
                <a:cs typeface="Times New Roman" panose="02020603050405020304" pitchFamily="18" charset="0"/>
              </a:rPr>
              <a:t>gS</a:t>
            </a:r>
            <a:endParaRPr lang="en-IN" sz="3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90441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439268" y="1085025"/>
            <a:ext cx="11752732" cy="4687950"/>
          </a:xfrm>
          <a:prstGeom prst="rect">
            <a:avLst/>
          </a:prstGeom>
          <a:noFill/>
        </p:spPr>
        <p:txBody>
          <a:bodyPr wrap="square" rtlCol="0">
            <a:spAutoFit/>
          </a:bodyPr>
          <a:lstStyle/>
          <a:p>
            <a:r>
              <a:rPr lang="en-IN" sz="3733" b="1" dirty="0" err="1">
                <a:solidFill>
                  <a:srgbClr val="FFFF00"/>
                </a:solidFill>
                <a:latin typeface="Kruti Dev 010" pitchFamily="2" charset="0"/>
                <a:cs typeface="Times New Roman" panose="02020603050405020304" pitchFamily="18" charset="0"/>
              </a:rPr>
              <a:t>fofHkUu</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nzO;eku</a:t>
            </a:r>
            <a:r>
              <a:rPr lang="en-IN" sz="3733" b="1" dirty="0">
                <a:solidFill>
                  <a:srgbClr val="FFFF00"/>
                </a:solidFill>
                <a:latin typeface="Kruti Dev 010" pitchFamily="2" charset="0"/>
                <a:cs typeface="Times New Roman" panose="02020603050405020304" pitchFamily="18" charset="0"/>
              </a:rPr>
              <a:t> ds </a:t>
            </a:r>
            <a:r>
              <a:rPr lang="en-IN" sz="3733" b="1" dirty="0" err="1">
                <a:solidFill>
                  <a:srgbClr val="FFFF00"/>
                </a:solidFill>
                <a:latin typeface="Kruti Dev 010" pitchFamily="2" charset="0"/>
                <a:cs typeface="Times New Roman" panose="02020603050405020304" pitchFamily="18" charset="0"/>
              </a:rPr>
              <a:t>nks</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oLrq</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dks</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pksVh</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ij</a:t>
            </a:r>
            <a:r>
              <a:rPr lang="en-IN" sz="3733" b="1" dirty="0">
                <a:solidFill>
                  <a:srgbClr val="FFFF00"/>
                </a:solidFill>
                <a:latin typeface="Kruti Dev 010" pitchFamily="2" charset="0"/>
                <a:cs typeface="Times New Roman" panose="02020603050405020304" pitchFamily="18" charset="0"/>
              </a:rPr>
              <a:t> ls </a:t>
            </a:r>
            <a:r>
              <a:rPr lang="en-IN" sz="3733" b="1" dirty="0" err="1">
                <a:solidFill>
                  <a:srgbClr val="FFFF00"/>
                </a:solidFill>
                <a:latin typeface="Kruti Dev 010" pitchFamily="2" charset="0"/>
                <a:cs typeface="Times New Roman" panose="02020603050405020304" pitchFamily="18" charset="0"/>
              </a:rPr>
              <a:t>fxjk;k</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tkrk</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gSA</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fdlh</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k.k</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nksuks</a:t>
            </a:r>
            <a:r>
              <a:rPr lang="en-IN" sz="3733" b="1" dirty="0">
                <a:solidFill>
                  <a:srgbClr val="FFFF00"/>
                </a:solidFill>
                <a:latin typeface="Kruti Dev 010" pitchFamily="2" charset="0"/>
                <a:cs typeface="Times New Roman" panose="02020603050405020304" pitchFamily="18" charset="0"/>
              </a:rPr>
              <a:t> dk ,d </a:t>
            </a:r>
            <a:r>
              <a:rPr lang="en-IN" sz="3733" b="1" dirty="0" err="1">
                <a:solidFill>
                  <a:srgbClr val="FFFF00"/>
                </a:solidFill>
                <a:latin typeface="Kruti Dev 010" pitchFamily="2" charset="0"/>
                <a:cs typeface="Times New Roman" panose="02020603050405020304" pitchFamily="18" charset="0"/>
              </a:rPr>
              <a:t>leku</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gksxk</a:t>
            </a:r>
            <a:r>
              <a:rPr lang="en-IN" sz="3733" b="1" dirty="0">
                <a:solidFill>
                  <a:srgbClr val="FFFF00"/>
                </a:solidFill>
                <a:latin typeface="Kruti Dev 010" pitchFamily="2" charset="0"/>
                <a:cs typeface="Times New Roman" panose="02020603050405020304" pitchFamily="18" charset="0"/>
              </a:rPr>
              <a:t>&amp;</a:t>
            </a:r>
            <a:endParaRPr lang="en-IN" sz="3733" b="1" dirty="0">
              <a:solidFill>
                <a:srgbClr val="FFFF00"/>
              </a:solidFill>
              <a:latin typeface="Times New Roman" panose="02020603050405020304" pitchFamily="18" charset="0"/>
              <a:cs typeface="Times New Roman" panose="02020603050405020304" pitchFamily="18" charset="0"/>
            </a:endParaRPr>
          </a:p>
          <a:p>
            <a:r>
              <a:rPr lang="en-US" sz="3733" b="1" dirty="0">
                <a:solidFill>
                  <a:srgbClr val="FFFF00"/>
                </a:solidFill>
                <a:latin typeface="Times New Roman" panose="02020603050405020304" pitchFamily="18" charset="0"/>
                <a:cs typeface="Times New Roman" panose="02020603050405020304" pitchFamily="18" charset="0"/>
              </a:rPr>
              <a:t>Two bodies of different masses are released from a cliff. At any time both will have equal</a:t>
            </a:r>
          </a:p>
          <a:p>
            <a:r>
              <a:rPr lang="en-IN" sz="3733" b="1" dirty="0">
                <a:latin typeface="Times New Roman" panose="02020603050405020304" pitchFamily="18" charset="0"/>
                <a:cs typeface="Times New Roman" panose="02020603050405020304" pitchFamily="18" charset="0"/>
              </a:rPr>
              <a:t>(a) Momentum/</a:t>
            </a:r>
            <a:r>
              <a:rPr lang="en-IN" sz="3733" b="1" dirty="0" err="1">
                <a:latin typeface="Kruti Dev 010" pitchFamily="2" charset="0"/>
                <a:cs typeface="Times New Roman" panose="02020603050405020304" pitchFamily="18" charset="0"/>
              </a:rPr>
              <a:t>laosx</a:t>
            </a:r>
            <a:endParaRPr lang="en-IN" sz="3733" b="1" dirty="0">
              <a:latin typeface="Times New Roman" panose="02020603050405020304" pitchFamily="18"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(b) Acceleration / </a:t>
            </a:r>
            <a:r>
              <a:rPr lang="en-IN" sz="3733" b="1" dirty="0" err="1">
                <a:latin typeface="Kruti Dev 010" pitchFamily="2" charset="0"/>
                <a:cs typeface="Times New Roman" panose="02020603050405020304" pitchFamily="18" charset="0"/>
              </a:rPr>
              <a:t>Roj.k</a:t>
            </a:r>
            <a:r>
              <a:rPr lang="en-IN" sz="3733" b="1" dirty="0">
                <a:latin typeface="Kruti Dev 010" pitchFamily="2" charset="0"/>
                <a:cs typeface="Times New Roman" panose="02020603050405020304" pitchFamily="18" charset="0"/>
              </a:rPr>
              <a:t> </a:t>
            </a:r>
            <a:endParaRPr lang="en-IN" sz="3733" b="1" dirty="0">
              <a:latin typeface="Times New Roman" panose="02020603050405020304" pitchFamily="18"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(c) </a:t>
            </a:r>
            <a:r>
              <a:rPr lang="en-US" sz="3733" b="1" dirty="0">
                <a:latin typeface="Times New Roman" panose="02020603050405020304" pitchFamily="18" charset="0"/>
                <a:cs typeface="Times New Roman" panose="02020603050405020304" pitchFamily="18" charset="0"/>
              </a:rPr>
              <a:t>Kinetic energy</a:t>
            </a:r>
            <a:r>
              <a:rPr lang="en-IN" sz="3733" b="1" dirty="0">
                <a:latin typeface="Times New Roman" panose="02020603050405020304" pitchFamily="18" charset="0"/>
                <a:cs typeface="Times New Roman" panose="02020603050405020304" pitchFamily="18" charset="0"/>
              </a:rPr>
              <a:t>/ </a:t>
            </a:r>
            <a:r>
              <a:rPr lang="en-IN" sz="3733" b="1" dirty="0" err="1">
                <a:latin typeface="Kruti Dev 010" pitchFamily="2" charset="0"/>
                <a:cs typeface="Times New Roman" panose="02020603050405020304" pitchFamily="18" charset="0"/>
              </a:rPr>
              <a:t>xfrt</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ÅtkZ</a:t>
            </a:r>
            <a:endParaRPr lang="en-IN" sz="3733" b="1" dirty="0">
              <a:latin typeface="Times New Roman" panose="02020603050405020304" pitchFamily="18"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(d) Potential energy/ </a:t>
            </a:r>
            <a:r>
              <a:rPr lang="en-IN" sz="3733" b="1" dirty="0" err="1">
                <a:latin typeface="Kruti Dev 010" pitchFamily="2" charset="0"/>
                <a:cs typeface="Times New Roman" panose="02020603050405020304" pitchFamily="18" charset="0"/>
              </a:rPr>
              <a:t>fLFkfrt</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ÅtkZ</a:t>
            </a:r>
            <a:r>
              <a:rPr lang="en-IN" sz="3733" b="1" dirty="0">
                <a:latin typeface="Kruti Dev 010" pitchFamily="2" charset="0"/>
                <a:cs typeface="Times New Roman" panose="02020603050405020304" pitchFamily="18" charset="0"/>
              </a:rPr>
              <a:t> </a:t>
            </a:r>
            <a:endParaRPr lang="en-IN" sz="3733"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40519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581301" y="918616"/>
            <a:ext cx="11610699" cy="3539046"/>
          </a:xfrm>
          <a:prstGeom prst="rect">
            <a:avLst/>
          </a:prstGeom>
          <a:noFill/>
        </p:spPr>
        <p:txBody>
          <a:bodyPr wrap="square" rtlCol="0">
            <a:spAutoFit/>
          </a:bodyPr>
          <a:lstStyle/>
          <a:p>
            <a:r>
              <a:rPr lang="en-IN" sz="3733" b="1" dirty="0" err="1">
                <a:solidFill>
                  <a:srgbClr val="FFFF00"/>
                </a:solidFill>
                <a:latin typeface="Kruti Dev 010" pitchFamily="2" charset="0"/>
                <a:cs typeface="Times New Roman" panose="02020603050405020304" pitchFamily="18" charset="0"/>
              </a:rPr>
              <a:t>Ykksyd</a:t>
            </a:r>
            <a:r>
              <a:rPr lang="en-IN" sz="3733" b="1" dirty="0">
                <a:solidFill>
                  <a:srgbClr val="FFFF00"/>
                </a:solidFill>
                <a:latin typeface="Kruti Dev 010" pitchFamily="2" charset="0"/>
                <a:cs typeface="Times New Roman" panose="02020603050405020304" pitchFamily="18" charset="0"/>
              </a:rPr>
              <a:t> dk </a:t>
            </a:r>
            <a:r>
              <a:rPr lang="en-IN" sz="3733" b="1" dirty="0" err="1">
                <a:solidFill>
                  <a:srgbClr val="FFFF00"/>
                </a:solidFill>
                <a:latin typeface="Kruti Dev 010" pitchFamily="2" charset="0"/>
                <a:cs typeface="Times New Roman" panose="02020603050405020304" pitchFamily="18" charset="0"/>
              </a:rPr>
              <a:t>vkorZ</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dky</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fuHkZj</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djrk</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gS</a:t>
            </a:r>
            <a:r>
              <a:rPr lang="en-IN" sz="3733" b="1" dirty="0">
                <a:solidFill>
                  <a:srgbClr val="FFFF00"/>
                </a:solidFill>
                <a:latin typeface="Kruti Dev 010" pitchFamily="2" charset="0"/>
                <a:cs typeface="Times New Roman" panose="02020603050405020304" pitchFamily="18" charset="0"/>
              </a:rPr>
              <a:t>&amp;</a:t>
            </a:r>
            <a:endParaRPr lang="en-IN" sz="3733" b="1" dirty="0">
              <a:solidFill>
                <a:srgbClr val="FFFF00"/>
              </a:solidFill>
              <a:latin typeface="Times New Roman" panose="02020603050405020304" pitchFamily="18" charset="0"/>
              <a:cs typeface="Times New Roman" panose="02020603050405020304" pitchFamily="18" charset="0"/>
            </a:endParaRPr>
          </a:p>
          <a:p>
            <a:r>
              <a:rPr lang="en-US" sz="3733" b="1" dirty="0">
                <a:solidFill>
                  <a:srgbClr val="FFFF00"/>
                </a:solidFill>
                <a:latin typeface="Times New Roman" panose="02020603050405020304" pitchFamily="18" charset="0"/>
                <a:cs typeface="Times New Roman" panose="02020603050405020304" pitchFamily="18" charset="0"/>
              </a:rPr>
              <a:t>Time period of pendulum depends upon</a:t>
            </a:r>
          </a:p>
          <a:p>
            <a:r>
              <a:rPr lang="en-IN" sz="3733" b="1" dirty="0">
                <a:latin typeface="Times New Roman" panose="02020603050405020304" pitchFamily="18" charset="0"/>
                <a:cs typeface="Times New Roman" panose="02020603050405020304" pitchFamily="18" charset="0"/>
              </a:rPr>
              <a:t>(a) Mass of bob/ </a:t>
            </a:r>
            <a:r>
              <a:rPr lang="en-IN" sz="3733" b="1" dirty="0" err="1">
                <a:latin typeface="Kruti Dev 010" pitchFamily="2" charset="0"/>
                <a:cs typeface="Times New Roman" panose="02020603050405020304" pitchFamily="18" charset="0"/>
              </a:rPr>
              <a:t>xksyd</a:t>
            </a:r>
            <a:r>
              <a:rPr lang="en-IN" sz="3733" b="1" dirty="0">
                <a:latin typeface="Kruti Dev 010" pitchFamily="2" charset="0"/>
                <a:cs typeface="Times New Roman" panose="02020603050405020304" pitchFamily="18" charset="0"/>
              </a:rPr>
              <a:t> ds </a:t>
            </a:r>
            <a:r>
              <a:rPr lang="en-IN" sz="3733" b="1" dirty="0" err="1">
                <a:latin typeface="Kruti Dev 010" pitchFamily="2" charset="0"/>
                <a:cs typeface="Times New Roman" panose="02020603050405020304" pitchFamily="18" charset="0"/>
              </a:rPr>
              <a:t>nzO;eku</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ij</a:t>
            </a:r>
            <a:r>
              <a:rPr lang="en-IN" sz="3733" b="1" dirty="0">
                <a:latin typeface="Kruti Dev 010" pitchFamily="2" charset="0"/>
                <a:cs typeface="Times New Roman" panose="02020603050405020304" pitchFamily="18" charset="0"/>
              </a:rPr>
              <a:t>  </a:t>
            </a:r>
            <a:endParaRPr lang="en-IN" sz="3733" b="1" baseline="30000" dirty="0">
              <a:latin typeface="Times New Roman" panose="02020603050405020304" pitchFamily="18"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(b) Nature of bob/</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xksyd</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dk</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izd`fr</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ij</a:t>
            </a:r>
            <a:r>
              <a:rPr lang="en-IN" sz="3733" b="1" dirty="0">
                <a:latin typeface="Kruti Dev 010" pitchFamily="2" charset="0"/>
                <a:cs typeface="Times New Roman" panose="02020603050405020304" pitchFamily="18" charset="0"/>
              </a:rPr>
              <a:t> </a:t>
            </a:r>
            <a:endParaRPr lang="en-IN" sz="3733" b="1" baseline="30000" dirty="0">
              <a:latin typeface="Times New Roman" panose="02020603050405020304" pitchFamily="18"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(c) Displacement from mean point/</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ek</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fcUnq</a:t>
            </a:r>
            <a:r>
              <a:rPr lang="en-IN" sz="3733" b="1" dirty="0">
                <a:latin typeface="Kruti Dev 010" pitchFamily="2" charset="0"/>
                <a:cs typeface="Times New Roman" panose="02020603050405020304" pitchFamily="18" charset="0"/>
              </a:rPr>
              <a:t> ls </a:t>
            </a:r>
            <a:r>
              <a:rPr lang="en-IN" sz="3733" b="1" dirty="0" err="1">
                <a:latin typeface="Kruti Dev 010" pitchFamily="2" charset="0"/>
                <a:cs typeface="Times New Roman" panose="02020603050405020304" pitchFamily="18" charset="0"/>
              </a:rPr>
              <a:t>foLFkkiu</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ij</a:t>
            </a:r>
            <a:r>
              <a:rPr lang="en-IN" sz="3733" b="1" dirty="0">
                <a:latin typeface="Kruti Dev 010" pitchFamily="2" charset="0"/>
                <a:cs typeface="Times New Roman" panose="02020603050405020304" pitchFamily="18" charset="0"/>
              </a:rPr>
              <a:t> </a:t>
            </a:r>
            <a:endParaRPr lang="en-IN" sz="3733" b="1" baseline="30000" dirty="0">
              <a:latin typeface="Times New Roman" panose="02020603050405020304" pitchFamily="18"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(d) Acceleration due to gravity/ </a:t>
            </a:r>
            <a:r>
              <a:rPr lang="en-IN" sz="3733" b="1" dirty="0" err="1">
                <a:latin typeface="Kruti Dev 010" pitchFamily="2" charset="0"/>
                <a:cs typeface="Times New Roman" panose="02020603050405020304" pitchFamily="18" charset="0"/>
              </a:rPr>
              <a:t>xq:Roh</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Roj.k</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ij</a:t>
            </a:r>
            <a:r>
              <a:rPr lang="en-IN" sz="3733" b="1" dirty="0">
                <a:latin typeface="Kruti Dev 010" pitchFamily="2" charset="0"/>
                <a:cs typeface="Times New Roman" panose="02020603050405020304" pitchFamily="18" charset="0"/>
              </a:rPr>
              <a:t> </a:t>
            </a:r>
            <a:endParaRPr lang="en-IN" sz="3733"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061477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p:cNvSpPr txBox="1"/>
              <p:nvPr/>
            </p:nvSpPr>
            <p:spPr>
              <a:xfrm>
                <a:off x="223066" y="1248659"/>
                <a:ext cx="12110701" cy="4360681"/>
              </a:xfrm>
              <a:prstGeom prst="rect">
                <a:avLst/>
              </a:prstGeom>
              <a:noFill/>
            </p:spPr>
            <p:txBody>
              <a:bodyPr wrap="square" rtlCol="0">
                <a:spAutoFit/>
              </a:bodyPr>
              <a:lstStyle/>
              <a:p>
                <a:r>
                  <a:rPr lang="en-IN" sz="3467" b="1" dirty="0">
                    <a:solidFill>
                      <a:srgbClr val="FFFF00"/>
                    </a:solidFill>
                    <a:latin typeface="Kruti Dev 010" pitchFamily="2" charset="0"/>
                    <a:cs typeface="Times New Roman" panose="02020603050405020304" pitchFamily="18" charset="0"/>
                  </a:rPr>
                  <a:t>;</a:t>
                </a:r>
                <a:r>
                  <a:rPr lang="en-IN" sz="3467" b="1" dirty="0" err="1">
                    <a:solidFill>
                      <a:srgbClr val="FFFF00"/>
                    </a:solidFill>
                    <a:latin typeface="Kruti Dev 010" pitchFamily="2" charset="0"/>
                    <a:cs typeface="Times New Roman" panose="02020603050405020304" pitchFamily="18" charset="0"/>
                  </a:rPr>
                  <a:t>fn</a:t>
                </a:r>
                <a:r>
                  <a:rPr lang="en-IN" sz="3467" b="1" dirty="0">
                    <a:solidFill>
                      <a:srgbClr val="FFFF00"/>
                    </a:solidFill>
                    <a:latin typeface="Kruti Dev 010" pitchFamily="2" charset="0"/>
                    <a:cs typeface="Times New Roman" panose="02020603050405020304" pitchFamily="18" charset="0"/>
                  </a:rPr>
                  <a:t> ,d </a:t>
                </a:r>
                <a:r>
                  <a:rPr lang="en-IN" sz="3467" b="1" dirty="0" err="1">
                    <a:solidFill>
                      <a:srgbClr val="FFFF00"/>
                    </a:solidFill>
                    <a:latin typeface="Kruti Dev 010" pitchFamily="2" charset="0"/>
                    <a:cs typeface="Times New Roman" panose="02020603050405020304" pitchFamily="18" charset="0"/>
                  </a:rPr>
                  <a:t>fiaM</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ij</a:t>
                </a:r>
                <a:r>
                  <a:rPr lang="en-IN" sz="3467" b="1" dirty="0">
                    <a:solidFill>
                      <a:srgbClr val="FFFF00"/>
                    </a:solidFill>
                    <a:latin typeface="Kruti Dev 010" pitchFamily="2" charset="0"/>
                    <a:cs typeface="Times New Roman" panose="02020603050405020304" pitchFamily="18" charset="0"/>
                  </a:rPr>
                  <a:t> 250 </a:t>
                </a:r>
                <a14:m>
                  <m:oMath xmlns:m="http://schemas.openxmlformats.org/officeDocument/2006/math">
                    <m:r>
                      <a:rPr lang="en-IN" sz="3467" b="1">
                        <a:solidFill>
                          <a:srgbClr val="FFFF00"/>
                        </a:solidFill>
                        <a:latin typeface="Cambria Math" panose="02040503050406030204" pitchFamily="18" charset="0"/>
                        <a:cs typeface="Times New Roman" panose="02020603050405020304" pitchFamily="18" charset="0"/>
                      </a:rPr>
                      <m:t>𝐍</m:t>
                    </m:r>
                  </m:oMath>
                </a14:m>
                <a:r>
                  <a:rPr lang="en-IN" sz="3467" b="1" dirty="0">
                    <a:solidFill>
                      <a:srgbClr val="FFFF00"/>
                    </a:solidFill>
                    <a:latin typeface="Times New Roman" panose="02020603050405020304" pitchFamily="18"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dk</a:t>
                </a:r>
                <a:r>
                  <a:rPr lang="en-IN" sz="3467" b="1" dirty="0">
                    <a:solidFill>
                      <a:srgbClr val="FFFF00"/>
                    </a:solidFill>
                    <a:latin typeface="Kruti Dev 010" pitchFamily="2" charset="0"/>
                    <a:cs typeface="Times New Roman" panose="02020603050405020304" pitchFamily="18" charset="0"/>
                  </a:rPr>
                  <a:t>  cy </a:t>
                </a:r>
                <a:r>
                  <a:rPr lang="en-IN" sz="3467" b="1" dirty="0" err="1">
                    <a:solidFill>
                      <a:srgbClr val="FFFF00"/>
                    </a:solidFill>
                    <a:latin typeface="Kruti Dev 010" pitchFamily="2" charset="0"/>
                    <a:cs typeface="Times New Roman" panose="02020603050405020304" pitchFamily="18" charset="0"/>
                  </a:rPr>
                  <a:t>dk;Z</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djrk</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gS</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rks</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blds</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kjk</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xzfgr</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laosx</a:t>
                </a:r>
                <a:r>
                  <a:rPr lang="en-IN" sz="3467" b="1" dirty="0">
                    <a:solidFill>
                      <a:srgbClr val="FFFF00"/>
                    </a:solidFill>
                    <a:latin typeface="Kruti Dev 010" pitchFamily="2" charset="0"/>
                    <a:cs typeface="Times New Roman" panose="02020603050405020304" pitchFamily="18" charset="0"/>
                  </a:rPr>
                  <a:t> </a:t>
                </a:r>
                <a14:m>
                  <m:oMath xmlns:m="http://schemas.openxmlformats.org/officeDocument/2006/math">
                    <m:r>
                      <a:rPr lang="en-IN" sz="3467" b="1">
                        <a:solidFill>
                          <a:srgbClr val="FFFF00"/>
                        </a:solidFill>
                        <a:latin typeface="Cambria Math" panose="02040503050406030204" pitchFamily="18" charset="0"/>
                        <a:cs typeface="Times New Roman" panose="02020603050405020304" pitchFamily="18" charset="0"/>
                      </a:rPr>
                      <m:t>(</m:t>
                    </m:r>
                    <m:r>
                      <a:rPr lang="en-IN" sz="3467" b="1">
                        <a:solidFill>
                          <a:srgbClr val="FFFF00"/>
                        </a:solidFill>
                        <a:latin typeface="Cambria Math" panose="02040503050406030204" pitchFamily="18" charset="0"/>
                        <a:cs typeface="Times New Roman" panose="02020603050405020304" pitchFamily="18" charset="0"/>
                      </a:rPr>
                      <m:t>𝐌𝐨𝐦𝐞𝐧𝐭𝐮𝐦</m:t>
                    </m:r>
                    <m:r>
                      <a:rPr lang="en-IN" sz="3467" b="1">
                        <a:solidFill>
                          <a:srgbClr val="FFFF00"/>
                        </a:solidFill>
                        <a:latin typeface="Cambria Math" panose="02040503050406030204" pitchFamily="18" charset="0"/>
                        <a:cs typeface="Times New Roman" panose="02020603050405020304" pitchFamily="18" charset="0"/>
                      </a:rPr>
                      <m:t>)</m:t>
                    </m:r>
                  </m:oMath>
                </a14:m>
                <a:r>
                  <a:rPr lang="en-IN" sz="3467" b="1" dirty="0">
                    <a:solidFill>
                      <a:srgbClr val="FFFF00"/>
                    </a:solidFill>
                    <a:latin typeface="Times New Roman" panose="02020603050405020304" pitchFamily="18" charset="0"/>
                    <a:cs typeface="Times New Roman" panose="02020603050405020304" pitchFamily="18" charset="0"/>
                  </a:rPr>
                  <a:t> </a:t>
                </a:r>
                <a:r>
                  <a:rPr lang="en-IN" sz="3467" b="1" dirty="0">
                    <a:solidFill>
                      <a:srgbClr val="FFFF00"/>
                    </a:solidFill>
                    <a:latin typeface="Kruti Dev 010" pitchFamily="2" charset="0"/>
                    <a:cs typeface="Times New Roman" panose="02020603050405020304" pitchFamily="18" charset="0"/>
                  </a:rPr>
                  <a:t>125 </a:t>
                </a:r>
                <a14:m>
                  <m:oMath xmlns:m="http://schemas.openxmlformats.org/officeDocument/2006/math">
                    <m:r>
                      <a:rPr lang="en-IN" sz="3467" b="1">
                        <a:solidFill>
                          <a:srgbClr val="FFFF00"/>
                        </a:solidFill>
                        <a:latin typeface="Cambria Math" panose="02040503050406030204" pitchFamily="18" charset="0"/>
                        <a:cs typeface="Times New Roman" panose="02020603050405020304" pitchFamily="18" charset="0"/>
                      </a:rPr>
                      <m:t>𝐤𝐠</m:t>
                    </m:r>
                    <m:r>
                      <a:rPr lang="en-IN" sz="3467" b="1">
                        <a:solidFill>
                          <a:srgbClr val="FFFF00"/>
                        </a:solidFill>
                        <a:latin typeface="Cambria Math" panose="02040503050406030204" pitchFamily="18" charset="0"/>
                        <a:cs typeface="Times New Roman" panose="02020603050405020304" pitchFamily="18" charset="0"/>
                      </a:rPr>
                      <m:t> </m:t>
                    </m:r>
                    <m:r>
                      <a:rPr lang="en-IN" sz="3467" b="1">
                        <a:solidFill>
                          <a:srgbClr val="FFFF00"/>
                        </a:solidFill>
                        <a:latin typeface="Cambria Math" panose="02040503050406030204" pitchFamily="18" charset="0"/>
                        <a:cs typeface="Times New Roman" panose="02020603050405020304" pitchFamily="18" charset="0"/>
                      </a:rPr>
                      <m:t>𝐦</m:t>
                    </m:r>
                    <m:r>
                      <a:rPr lang="en-IN" sz="3467" b="1">
                        <a:solidFill>
                          <a:srgbClr val="FFFF00"/>
                        </a:solidFill>
                        <a:latin typeface="Cambria Math" panose="02040503050406030204" pitchFamily="18" charset="0"/>
                        <a:cs typeface="Times New Roman" panose="02020603050405020304" pitchFamily="18" charset="0"/>
                      </a:rPr>
                      <m:t>/</m:t>
                    </m:r>
                    <m:r>
                      <a:rPr lang="en-IN" sz="3467" b="1">
                        <a:solidFill>
                          <a:srgbClr val="FFFF00"/>
                        </a:solidFill>
                        <a:latin typeface="Cambria Math" panose="02040503050406030204" pitchFamily="18" charset="0"/>
                        <a:cs typeface="Times New Roman" panose="02020603050405020304" pitchFamily="18" charset="0"/>
                      </a:rPr>
                      <m:t>𝐬</m:t>
                    </m:r>
                  </m:oMath>
                </a14:m>
                <a:r>
                  <a:rPr lang="en-IN" sz="3467" b="1" dirty="0">
                    <a:solidFill>
                      <a:srgbClr val="FFFF00"/>
                    </a:solidFill>
                    <a:latin typeface="Times New Roman" panose="02020603050405020304" pitchFamily="18"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gSA</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fiaM</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ij</a:t>
                </a:r>
                <a:r>
                  <a:rPr lang="en-IN" sz="3467" b="1" dirty="0">
                    <a:solidFill>
                      <a:srgbClr val="FFFF00"/>
                    </a:solidFill>
                    <a:latin typeface="Kruti Dev 010" pitchFamily="2" charset="0"/>
                    <a:cs typeface="Times New Roman" panose="02020603050405020304" pitchFamily="18" charset="0"/>
                  </a:rPr>
                  <a:t> cy us </a:t>
                </a:r>
                <a:r>
                  <a:rPr lang="en-IN" sz="3467" b="1" dirty="0" err="1">
                    <a:solidFill>
                      <a:srgbClr val="FFFF00"/>
                    </a:solidFill>
                    <a:latin typeface="Kruti Dev 010" pitchFamily="2" charset="0"/>
                    <a:cs typeface="Times New Roman" panose="02020603050405020304" pitchFamily="18" charset="0"/>
                  </a:rPr>
                  <a:t>fdrus</a:t>
                </a:r>
                <a:r>
                  <a:rPr lang="en-IN" sz="3467" b="1" dirty="0">
                    <a:solidFill>
                      <a:srgbClr val="FFFF00"/>
                    </a:solidFill>
                    <a:latin typeface="Kruti Dev 010" pitchFamily="2" charset="0"/>
                    <a:cs typeface="Times New Roman" panose="02020603050405020304" pitchFamily="18" charset="0"/>
                  </a:rPr>
                  <a:t> le; </a:t>
                </a:r>
                <a:r>
                  <a:rPr lang="en-IN" sz="3467" b="1" dirty="0" err="1">
                    <a:solidFill>
                      <a:srgbClr val="FFFF00"/>
                    </a:solidFill>
                    <a:latin typeface="Kruti Dev 010" pitchFamily="2" charset="0"/>
                    <a:cs typeface="Times New Roman" panose="02020603050405020304" pitchFamily="18" charset="0"/>
                  </a:rPr>
                  <a:t>dk;Z</a:t>
                </a:r>
                <a:r>
                  <a:rPr lang="en-IN" sz="3467" b="1" dirty="0">
                    <a:solidFill>
                      <a:srgbClr val="FFFF00"/>
                    </a:solidFill>
                    <a:latin typeface="Kruti Dev 010" pitchFamily="2" charset="0"/>
                    <a:cs typeface="Times New Roman" panose="02020603050405020304" pitchFamily="18" charset="0"/>
                  </a:rPr>
                  <a:t> </a:t>
                </a:r>
                <a:r>
                  <a:rPr lang="en-IN" sz="3467" b="1" dirty="0" err="1">
                    <a:solidFill>
                      <a:srgbClr val="FFFF00"/>
                    </a:solidFill>
                    <a:latin typeface="Kruti Dev 010" pitchFamily="2" charset="0"/>
                    <a:cs typeface="Times New Roman" panose="02020603050405020304" pitchFamily="18" charset="0"/>
                  </a:rPr>
                  <a:t>fd;k</a:t>
                </a:r>
                <a:r>
                  <a:rPr lang="en-IN" sz="3467" b="1" dirty="0">
                    <a:solidFill>
                      <a:srgbClr val="FFFF00"/>
                    </a:solidFill>
                    <a:latin typeface="Kruti Dev 010" pitchFamily="2" charset="0"/>
                    <a:cs typeface="Times New Roman" panose="02020603050405020304" pitchFamily="18" charset="0"/>
                  </a:rPr>
                  <a:t> \</a:t>
                </a:r>
                <a:endParaRPr lang="en-IN" sz="3467" b="1" dirty="0">
                  <a:solidFill>
                    <a:srgbClr val="FFFF00"/>
                  </a:solidFill>
                  <a:latin typeface="Times New Roman" panose="02020603050405020304" pitchFamily="18" charset="0"/>
                  <a:cs typeface="Times New Roman" panose="02020603050405020304" pitchFamily="18" charset="0"/>
                </a:endParaRPr>
              </a:p>
              <a:p>
                <a:r>
                  <a:rPr lang="en-US" sz="3467" b="1" dirty="0">
                    <a:solidFill>
                      <a:srgbClr val="FFFF00"/>
                    </a:solidFill>
                    <a:latin typeface="Times New Roman" panose="02020603050405020304" pitchFamily="18" charset="0"/>
                    <a:cs typeface="Times New Roman" panose="02020603050405020304" pitchFamily="18" charset="0"/>
                  </a:rPr>
                  <a:t>In a force of 250 N acts on a body the momentum acquired is 125 kg m/s, what is the period for which force acts on the body?</a:t>
                </a:r>
              </a:p>
              <a:p>
                <a:r>
                  <a:rPr lang="en-IN" sz="3467" b="1" dirty="0">
                    <a:latin typeface="Times New Roman" panose="02020603050405020304" pitchFamily="18" charset="0"/>
                    <a:cs typeface="Times New Roman" panose="02020603050405020304" pitchFamily="18" charset="0"/>
                  </a:rPr>
                  <a:t>(a) 0.2 second / </a:t>
                </a:r>
                <a:r>
                  <a:rPr lang="en-IN" sz="3467" b="1" dirty="0">
                    <a:latin typeface="Kruti Dev 010" pitchFamily="2" charset="0"/>
                    <a:cs typeface="Times New Roman" panose="02020603050405020304" pitchFamily="18" charset="0"/>
                  </a:rPr>
                  <a:t>0-2 </a:t>
                </a:r>
                <a:r>
                  <a:rPr lang="en-IN" sz="3467" b="1" dirty="0" err="1">
                    <a:latin typeface="Kruti Dev 010" pitchFamily="2" charset="0"/>
                    <a:cs typeface="Times New Roman" panose="02020603050405020304" pitchFamily="18" charset="0"/>
                  </a:rPr>
                  <a:t>lsds.M</a:t>
                </a:r>
                <a:endParaRPr lang="en-IN" sz="3467" b="1" baseline="30000" dirty="0">
                  <a:latin typeface="Times New Roman" panose="02020603050405020304" pitchFamily="18"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(b) 0.5 second /</a:t>
                </a:r>
                <a:r>
                  <a:rPr lang="en-IN" sz="3467" b="1" dirty="0">
                    <a:latin typeface="Kruti Dev 010" pitchFamily="2" charset="0"/>
                    <a:cs typeface="Times New Roman" panose="02020603050405020304" pitchFamily="18" charset="0"/>
                  </a:rPr>
                  <a:t> 0-5 </a:t>
                </a:r>
                <a:r>
                  <a:rPr lang="en-IN" sz="3467" b="1" dirty="0" err="1">
                    <a:latin typeface="Kruti Dev 010" pitchFamily="2" charset="0"/>
                    <a:cs typeface="Times New Roman" panose="02020603050405020304" pitchFamily="18" charset="0"/>
                  </a:rPr>
                  <a:t>lsds.M</a:t>
                </a:r>
                <a:endParaRPr lang="en-IN" sz="3467" b="1" dirty="0">
                  <a:latin typeface="Kruti Dev 010" pitchFamily="2"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(c) 0.6 second /</a:t>
                </a:r>
                <a:r>
                  <a:rPr lang="en-IN" sz="3467" b="1" dirty="0">
                    <a:latin typeface="Kruti Dev 010" pitchFamily="2" charset="0"/>
                    <a:cs typeface="Times New Roman" panose="02020603050405020304" pitchFamily="18" charset="0"/>
                  </a:rPr>
                  <a:t> 0-6 </a:t>
                </a:r>
                <a:r>
                  <a:rPr lang="en-IN" sz="3467" b="1" dirty="0" err="1">
                    <a:latin typeface="Kruti Dev 010" pitchFamily="2" charset="0"/>
                    <a:cs typeface="Times New Roman" panose="02020603050405020304" pitchFamily="18" charset="0"/>
                  </a:rPr>
                  <a:t>lsds.M</a:t>
                </a:r>
                <a:endParaRPr lang="en-IN" sz="3467" b="1" baseline="30000" dirty="0">
                  <a:latin typeface="Times New Roman" panose="02020603050405020304" pitchFamily="18" charset="0"/>
                  <a:cs typeface="Times New Roman" panose="02020603050405020304" pitchFamily="18" charset="0"/>
                </a:endParaRPr>
              </a:p>
              <a:p>
                <a:r>
                  <a:rPr lang="en-IN" sz="3467" b="1" dirty="0">
                    <a:latin typeface="Times New Roman" panose="02020603050405020304" pitchFamily="18" charset="0"/>
                    <a:cs typeface="Times New Roman" panose="02020603050405020304" pitchFamily="18" charset="0"/>
                  </a:rPr>
                  <a:t>(d) 1.2 second / </a:t>
                </a:r>
                <a:r>
                  <a:rPr lang="en-IN" sz="3467" b="1" dirty="0">
                    <a:latin typeface="Kruti Dev 010" pitchFamily="2" charset="0"/>
                    <a:cs typeface="Times New Roman" panose="02020603050405020304" pitchFamily="18" charset="0"/>
                  </a:rPr>
                  <a:t>1-2 </a:t>
                </a:r>
                <a:r>
                  <a:rPr lang="en-IN" sz="3467" b="1" dirty="0" err="1">
                    <a:latin typeface="Kruti Dev 010" pitchFamily="2" charset="0"/>
                    <a:cs typeface="Times New Roman" panose="02020603050405020304" pitchFamily="18" charset="0"/>
                  </a:rPr>
                  <a:t>lsds.M</a:t>
                </a:r>
                <a:endParaRPr lang="en-IN" sz="3467" b="1" dirty="0">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23066" y="1248659"/>
                <a:ext cx="12110701" cy="4360681"/>
              </a:xfrm>
              <a:prstGeom prst="rect">
                <a:avLst/>
              </a:prstGeom>
              <a:blipFill>
                <a:blip r:embed="rId2"/>
                <a:stretch>
                  <a:fillRect l="-1460" t="-1958" r="-1309" b="-4196"/>
                </a:stretch>
              </a:blipFill>
            </p:spPr>
            <p:txBody>
              <a:bodyPr/>
              <a:lstStyle/>
              <a:p>
                <a:r>
                  <a:rPr lang="en-US">
                    <a:noFill/>
                  </a:rPr>
                  <a:t> </a:t>
                </a:r>
              </a:p>
            </p:txBody>
          </p:sp>
        </mc:Fallback>
      </mc:AlternateContent>
    </p:spTree>
    <p:extLst>
      <p:ext uri="{BB962C8B-B14F-4D97-AF65-F5344CB8AC3E}">
        <p14:creationId xmlns:p14="http://schemas.microsoft.com/office/powerpoint/2010/main" val="80268310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9845" y="6021288"/>
            <a:ext cx="1151277" cy="420564"/>
          </a:xfrm>
          <a:prstGeom prst="rect">
            <a:avLst/>
          </a:prstGeom>
        </p:spPr>
        <p:txBody>
          <a:bodyPr wrap="none">
            <a:spAutoFit/>
          </a:bodyPr>
          <a:lstStyle/>
          <a:p>
            <a:pPr algn="ctr"/>
            <a:r>
              <a:rPr lang="en-US" sz="2133" dirty="0">
                <a:solidFill>
                  <a:schemeClr val="bg1"/>
                </a:solidFill>
                <a:latin typeface="Bahnschrift SemiCondensed" pitchFamily="34" charset="0"/>
              </a:rPr>
              <a:t>Sonu Sir </a:t>
            </a:r>
          </a:p>
        </p:txBody>
      </p:sp>
      <p:sp>
        <p:nvSpPr>
          <p:cNvPr id="7" name="TextBox 6"/>
          <p:cNvSpPr txBox="1"/>
          <p:nvPr/>
        </p:nvSpPr>
        <p:spPr>
          <a:xfrm>
            <a:off x="290423" y="1085025"/>
            <a:ext cx="11610699" cy="4687950"/>
          </a:xfrm>
          <a:prstGeom prst="rect">
            <a:avLst/>
          </a:prstGeom>
          <a:noFill/>
        </p:spPr>
        <p:txBody>
          <a:bodyPr wrap="square" rtlCol="0">
            <a:spAutoFit/>
          </a:bodyPr>
          <a:lstStyle/>
          <a:p>
            <a:r>
              <a:rPr lang="en-IN" sz="3733" b="1" dirty="0">
                <a:solidFill>
                  <a:srgbClr val="FFFF00"/>
                </a:solidFill>
                <a:latin typeface="Kruti Dev 010" pitchFamily="2" charset="0"/>
                <a:cs typeface="Times New Roman" panose="02020603050405020304" pitchFamily="18" charset="0"/>
              </a:rPr>
              <a:t>;</a:t>
            </a:r>
            <a:r>
              <a:rPr lang="en-IN" sz="3733" b="1" dirty="0" err="1">
                <a:solidFill>
                  <a:srgbClr val="FFFF00"/>
                </a:solidFill>
                <a:latin typeface="Kruti Dev 010" pitchFamily="2" charset="0"/>
                <a:cs typeface="Times New Roman" panose="02020603050405020304" pitchFamily="18" charset="0"/>
              </a:rPr>
              <a:t>fn</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i`Foh</a:t>
            </a:r>
            <a:r>
              <a:rPr lang="en-IN" sz="3733" b="1" dirty="0">
                <a:solidFill>
                  <a:srgbClr val="FFFF00"/>
                </a:solidFill>
                <a:latin typeface="Kruti Dev 010" pitchFamily="2" charset="0"/>
                <a:cs typeface="Times New Roman" panose="02020603050405020304" pitchFamily="18" charset="0"/>
              </a:rPr>
              <a:t> ds /</a:t>
            </a:r>
            <a:r>
              <a:rPr lang="en-IN" sz="3733" b="1" dirty="0" err="1">
                <a:solidFill>
                  <a:srgbClr val="FFFF00"/>
                </a:solidFill>
                <a:latin typeface="Kruti Dev 010" pitchFamily="2" charset="0"/>
                <a:cs typeface="Times New Roman" panose="02020603050405020304" pitchFamily="18" charset="0"/>
              </a:rPr>
              <a:t>kw.kZu</a:t>
            </a:r>
            <a:r>
              <a:rPr lang="en-IN" sz="3733" b="1" dirty="0">
                <a:solidFill>
                  <a:srgbClr val="FFFF00"/>
                </a:solidFill>
                <a:latin typeface="Kruti Dev 010" pitchFamily="2" charset="0"/>
                <a:cs typeface="Times New Roman" panose="02020603050405020304" pitchFamily="18" charset="0"/>
              </a:rPr>
              <a:t> dk dks.kh; </a:t>
            </a:r>
            <a:r>
              <a:rPr lang="en-IN" sz="3733" b="1" dirty="0" err="1">
                <a:solidFill>
                  <a:srgbClr val="FFFF00"/>
                </a:solidFill>
                <a:latin typeface="Kruti Dev 010" pitchFamily="2" charset="0"/>
                <a:cs typeface="Times New Roman" panose="02020603050405020304" pitchFamily="18" charset="0"/>
              </a:rPr>
              <a:t>osx</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vpkud</a:t>
            </a:r>
            <a:r>
              <a:rPr lang="en-IN" sz="3733" b="1" dirty="0">
                <a:solidFill>
                  <a:srgbClr val="FFFF00"/>
                </a:solidFill>
                <a:latin typeface="Kruti Dev 010" pitchFamily="2" charset="0"/>
                <a:cs typeface="Times New Roman" panose="02020603050405020304" pitchFamily="18" charset="0"/>
              </a:rPr>
              <a:t> c&lt;+k </a:t>
            </a:r>
            <a:r>
              <a:rPr lang="en-IN" sz="3733" b="1" dirty="0" err="1">
                <a:solidFill>
                  <a:srgbClr val="FFFF00"/>
                </a:solidFill>
                <a:latin typeface="Kruti Dev 010" pitchFamily="2" charset="0"/>
                <a:cs typeface="Times New Roman" panose="02020603050405020304" pitchFamily="18" charset="0"/>
              </a:rPr>
              <a:t>fn;k</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tk;s</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rks</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Hkwe</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js</a:t>
            </a:r>
            <a:r>
              <a:rPr lang="en-IN" sz="3733" b="1" dirty="0">
                <a:solidFill>
                  <a:srgbClr val="FFFF00"/>
                </a:solidFill>
                <a:latin typeface="Kruti Dev 010" pitchFamily="2" charset="0"/>
                <a:cs typeface="Times New Roman" panose="02020603050405020304" pitchFamily="18" charset="0"/>
              </a:rPr>
              <a:t>[kk </a:t>
            </a:r>
            <a:r>
              <a:rPr lang="en-IN" sz="3733" b="1" dirty="0" err="1">
                <a:solidFill>
                  <a:srgbClr val="FFFF00"/>
                </a:solidFill>
                <a:latin typeface="Kruti Dev 010" pitchFamily="2" charset="0"/>
                <a:cs typeface="Times New Roman" panose="02020603050405020304" pitchFamily="18" charset="0"/>
              </a:rPr>
              <a:t>ij</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fiaM</a:t>
            </a:r>
            <a:r>
              <a:rPr lang="en-IN" sz="3733" b="1" dirty="0">
                <a:solidFill>
                  <a:srgbClr val="FFFF00"/>
                </a:solidFill>
                <a:latin typeface="Kruti Dev 010" pitchFamily="2" charset="0"/>
                <a:cs typeface="Times New Roman" panose="02020603050405020304" pitchFamily="18" charset="0"/>
              </a:rPr>
              <a:t> ds </a:t>
            </a:r>
            <a:r>
              <a:rPr lang="en-IN" sz="3733" b="1" dirty="0" err="1">
                <a:solidFill>
                  <a:srgbClr val="FFFF00"/>
                </a:solidFill>
                <a:latin typeface="Kruti Dev 010" pitchFamily="2" charset="0"/>
                <a:cs typeface="Times New Roman" panose="02020603050405020304" pitchFamily="18" charset="0"/>
              </a:rPr>
              <a:t>Hkkj</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ij</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D;k</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izHkko</a:t>
            </a:r>
            <a:r>
              <a:rPr lang="en-IN" sz="3733" b="1" dirty="0">
                <a:solidFill>
                  <a:srgbClr val="FFFF00"/>
                </a:solidFill>
                <a:latin typeface="Kruti Dev 010" pitchFamily="2" charset="0"/>
                <a:cs typeface="Times New Roman" panose="02020603050405020304" pitchFamily="18" charset="0"/>
              </a:rPr>
              <a:t> </a:t>
            </a:r>
            <a:r>
              <a:rPr lang="en-IN" sz="3733" b="1" dirty="0" err="1">
                <a:solidFill>
                  <a:srgbClr val="FFFF00"/>
                </a:solidFill>
                <a:latin typeface="Kruti Dev 010" pitchFamily="2" charset="0"/>
                <a:cs typeface="Times New Roman" panose="02020603050405020304" pitchFamily="18" charset="0"/>
              </a:rPr>
              <a:t>iMs+xkA</a:t>
            </a:r>
            <a:r>
              <a:rPr lang="en-IN" sz="3733" b="1" dirty="0">
                <a:solidFill>
                  <a:srgbClr val="FFFF00"/>
                </a:solidFill>
                <a:latin typeface="Kruti Dev 010" pitchFamily="2" charset="0"/>
                <a:cs typeface="Times New Roman" panose="02020603050405020304" pitchFamily="18" charset="0"/>
              </a:rPr>
              <a:t> </a:t>
            </a:r>
            <a:endParaRPr lang="en-IN" sz="3733" b="1" dirty="0">
              <a:solidFill>
                <a:srgbClr val="FFFF00"/>
              </a:solidFill>
              <a:latin typeface="Times New Roman" panose="02020603050405020304" pitchFamily="18" charset="0"/>
              <a:cs typeface="Times New Roman" panose="02020603050405020304" pitchFamily="18" charset="0"/>
            </a:endParaRPr>
          </a:p>
          <a:p>
            <a:r>
              <a:rPr lang="en-US" sz="3733" b="1" dirty="0">
                <a:solidFill>
                  <a:srgbClr val="FFFF00"/>
                </a:solidFill>
                <a:latin typeface="Times New Roman" panose="02020603050405020304" pitchFamily="18" charset="0"/>
                <a:cs typeface="Times New Roman" panose="02020603050405020304" pitchFamily="18" charset="0"/>
              </a:rPr>
              <a:t>If the angular velocity of rotation of earth is suddenly increased then the weight of the body at the equator will</a:t>
            </a:r>
          </a:p>
          <a:p>
            <a:r>
              <a:rPr lang="en-IN" sz="3733" b="1" dirty="0">
                <a:latin typeface="Times New Roman" panose="02020603050405020304" pitchFamily="18" charset="0"/>
                <a:cs typeface="Times New Roman" panose="02020603050405020304" pitchFamily="18" charset="0"/>
              </a:rPr>
              <a:t>(a) Decrease / </a:t>
            </a:r>
            <a:r>
              <a:rPr lang="en-IN" sz="3733" b="1" dirty="0">
                <a:latin typeface="Kruti Dev 010" pitchFamily="2" charset="0"/>
                <a:cs typeface="Times New Roman" panose="02020603050405020304" pitchFamily="18" charset="0"/>
              </a:rPr>
              <a:t>de </a:t>
            </a:r>
            <a:r>
              <a:rPr lang="en-IN" sz="3733" b="1" dirty="0" err="1">
                <a:latin typeface="Kruti Dev 010" pitchFamily="2" charset="0"/>
                <a:cs typeface="Times New Roman" panose="02020603050405020304" pitchFamily="18" charset="0"/>
              </a:rPr>
              <a:t>gksxk</a:t>
            </a:r>
            <a:endParaRPr lang="en-IN" sz="3733" b="1" baseline="30000" dirty="0">
              <a:latin typeface="Times New Roman" panose="02020603050405020304" pitchFamily="18"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(b) Increase /</a:t>
            </a:r>
            <a:r>
              <a:rPr lang="en-IN" sz="3733" b="1" dirty="0">
                <a:latin typeface="Kruti Dev 010" pitchFamily="2" charset="0"/>
                <a:cs typeface="Times New Roman" panose="02020603050405020304" pitchFamily="18" charset="0"/>
              </a:rPr>
              <a:t> c&lt;+</a:t>
            </a:r>
            <a:r>
              <a:rPr lang="en-IN" sz="3733" b="1" dirty="0" err="1">
                <a:latin typeface="Kruti Dev 010" pitchFamily="2" charset="0"/>
                <a:cs typeface="Times New Roman" panose="02020603050405020304" pitchFamily="18" charset="0"/>
              </a:rPr>
              <a:t>sxk</a:t>
            </a:r>
            <a:endParaRPr lang="en-IN" sz="3733" b="1" dirty="0">
              <a:latin typeface="Kruti Dev 010" pitchFamily="2"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(c) Remain unchanged /</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dksbZ</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izHkko</a:t>
            </a:r>
            <a:r>
              <a:rPr lang="en-IN" sz="3733" b="1" dirty="0">
                <a:latin typeface="Kruti Dev 010" pitchFamily="2" charset="0"/>
                <a:cs typeface="Times New Roman" panose="02020603050405020304" pitchFamily="18" charset="0"/>
              </a:rPr>
              <a:t> ugh </a:t>
            </a:r>
            <a:r>
              <a:rPr lang="en-IN" sz="3733" b="1" dirty="0" err="1">
                <a:latin typeface="Kruti Dev 010" pitchFamily="2" charset="0"/>
                <a:cs typeface="Times New Roman" panose="02020603050405020304" pitchFamily="18" charset="0"/>
              </a:rPr>
              <a:t>iMsxk</a:t>
            </a:r>
            <a:endParaRPr lang="en-IN" sz="3733" b="1" baseline="30000" dirty="0">
              <a:latin typeface="Times New Roman" panose="02020603050405020304" pitchFamily="18" charset="0"/>
              <a:cs typeface="Times New Roman" panose="02020603050405020304" pitchFamily="18" charset="0"/>
            </a:endParaRPr>
          </a:p>
          <a:p>
            <a:r>
              <a:rPr lang="en-IN" sz="3733" b="1" dirty="0">
                <a:latin typeface="Times New Roman" panose="02020603050405020304" pitchFamily="18" charset="0"/>
                <a:cs typeface="Times New Roman" panose="02020603050405020304" pitchFamily="18" charset="0"/>
              </a:rPr>
              <a:t>(d) Nothing can be said / </a:t>
            </a:r>
            <a:r>
              <a:rPr lang="en-IN" sz="3733" b="1" dirty="0" err="1">
                <a:latin typeface="Kruti Dev 010" pitchFamily="2" charset="0"/>
                <a:cs typeface="Times New Roman" panose="02020603050405020304" pitchFamily="18" charset="0"/>
              </a:rPr>
              <a:t>dqN</a:t>
            </a:r>
            <a:r>
              <a:rPr lang="en-IN" sz="3733" b="1" dirty="0">
                <a:latin typeface="Kruti Dev 010" pitchFamily="2" charset="0"/>
                <a:cs typeface="Times New Roman" panose="02020603050405020304" pitchFamily="18" charset="0"/>
              </a:rPr>
              <a:t> ugh </a:t>
            </a:r>
            <a:r>
              <a:rPr lang="en-IN" sz="3733" b="1" dirty="0" err="1">
                <a:latin typeface="Kruti Dev 010" pitchFamily="2" charset="0"/>
                <a:cs typeface="Times New Roman" panose="02020603050405020304" pitchFamily="18" charset="0"/>
              </a:rPr>
              <a:t>dgk</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tk</a:t>
            </a:r>
            <a:r>
              <a:rPr lang="en-IN" sz="3733" b="1" dirty="0">
                <a:latin typeface="Kruti Dev 010" pitchFamily="2" charset="0"/>
                <a:cs typeface="Times New Roman" panose="02020603050405020304" pitchFamily="18" charset="0"/>
              </a:rPr>
              <a:t> </a:t>
            </a:r>
            <a:r>
              <a:rPr lang="en-IN" sz="3733" b="1" dirty="0" err="1">
                <a:latin typeface="Kruti Dev 010" pitchFamily="2" charset="0"/>
                <a:cs typeface="Times New Roman" panose="02020603050405020304" pitchFamily="18" charset="0"/>
              </a:rPr>
              <a:t>ldrk</a:t>
            </a:r>
            <a:r>
              <a:rPr lang="en-IN" sz="3733" b="1" dirty="0">
                <a:latin typeface="Kruti Dev 010" pitchFamily="2" charset="0"/>
                <a:cs typeface="Times New Roman" panose="02020603050405020304" pitchFamily="18" charset="0"/>
              </a:rPr>
              <a:t> </a:t>
            </a:r>
            <a:endParaRPr lang="en-IN" sz="3733"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76822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537</TotalTime>
  <Words>15261</Words>
  <Application>Microsoft Office PowerPoint</Application>
  <PresentationFormat>Widescreen</PresentationFormat>
  <Paragraphs>1924</Paragraphs>
  <Slides>280</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280</vt:i4>
      </vt:variant>
    </vt:vector>
  </HeadingPairs>
  <TitlesOfParts>
    <vt:vector size="294" baseType="lpstr">
      <vt:lpstr>Arial</vt:lpstr>
      <vt:lpstr>Bahnschrift SemiCondensed</vt:lpstr>
      <vt:lpstr>Bookman Old Style</vt:lpstr>
      <vt:lpstr>Calibri</vt:lpstr>
      <vt:lpstr>Calibri Light</vt:lpstr>
      <vt:lpstr>Cambria Math</vt:lpstr>
      <vt:lpstr>inherit</vt:lpstr>
      <vt:lpstr>Kruti Dev 010</vt:lpstr>
      <vt:lpstr>Kruti Dev 010 </vt:lpstr>
      <vt:lpstr>Mangal</vt:lpstr>
      <vt:lpstr>Nirmala UI</vt:lpstr>
      <vt:lpstr>Roboto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yogesh</dc:creator>
  <cp:lastModifiedBy>HP</cp:lastModifiedBy>
  <cp:revision>14</cp:revision>
  <dcterms:created xsi:type="dcterms:W3CDTF">2022-07-08T09:23:52Z</dcterms:created>
  <dcterms:modified xsi:type="dcterms:W3CDTF">2022-07-11T14:42:01Z</dcterms:modified>
</cp:coreProperties>
</file>