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1999" r:id="rId2"/>
    <p:sldId id="2950" r:id="rId3"/>
    <p:sldId id="3118" r:id="rId4"/>
    <p:sldId id="3121" r:id="rId5"/>
    <p:sldId id="3120" r:id="rId6"/>
    <p:sldId id="3119" r:id="rId7"/>
    <p:sldId id="3122" r:id="rId8"/>
    <p:sldId id="3162" r:id="rId9"/>
    <p:sldId id="3163" r:id="rId10"/>
    <p:sldId id="3123" r:id="rId11"/>
    <p:sldId id="3133" r:id="rId12"/>
    <p:sldId id="3130" r:id="rId13"/>
    <p:sldId id="3126" r:id="rId14"/>
    <p:sldId id="3161" r:id="rId15"/>
    <p:sldId id="3125" r:id="rId16"/>
    <p:sldId id="3127" r:id="rId17"/>
    <p:sldId id="3131" r:id="rId18"/>
    <p:sldId id="3129" r:id="rId19"/>
    <p:sldId id="3132" r:id="rId20"/>
    <p:sldId id="3135" r:id="rId21"/>
    <p:sldId id="3134" r:id="rId22"/>
    <p:sldId id="3136" r:id="rId23"/>
    <p:sldId id="3137" r:id="rId24"/>
    <p:sldId id="3138" r:id="rId25"/>
    <p:sldId id="3139" r:id="rId26"/>
    <p:sldId id="3140" r:id="rId27"/>
    <p:sldId id="3141" r:id="rId28"/>
    <p:sldId id="3142" r:id="rId29"/>
    <p:sldId id="3143" r:id="rId30"/>
    <p:sldId id="3144" r:id="rId31"/>
    <p:sldId id="3145" r:id="rId32"/>
    <p:sldId id="3146" r:id="rId33"/>
    <p:sldId id="3147" r:id="rId34"/>
    <p:sldId id="3148" r:id="rId35"/>
    <p:sldId id="3149" r:id="rId36"/>
    <p:sldId id="3150" r:id="rId37"/>
    <p:sldId id="3151" r:id="rId38"/>
    <p:sldId id="3152" r:id="rId39"/>
    <p:sldId id="3153" r:id="rId40"/>
    <p:sldId id="3158" r:id="rId41"/>
    <p:sldId id="3155" r:id="rId42"/>
    <p:sldId id="3156" r:id="rId43"/>
    <p:sldId id="3159" r:id="rId44"/>
    <p:sldId id="3154" r:id="rId45"/>
    <p:sldId id="315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DA247" initials="A" lastIdx="1" clrIdx="0">
    <p:extLst>
      <p:ext uri="{19B8F6BF-5375-455C-9EA6-DF929625EA0E}">
        <p15:presenceInfo xmlns:p15="http://schemas.microsoft.com/office/powerpoint/2012/main" userId="ADDA247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E5"/>
    <a:srgbClr val="EF3D56"/>
    <a:srgbClr val="222A35"/>
    <a:srgbClr val="30E3CA"/>
    <a:srgbClr val="333F50"/>
    <a:srgbClr val="47DFE7"/>
    <a:srgbClr val="3FC1C9"/>
    <a:srgbClr val="151223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5" autoAdjust="0"/>
    <p:restoredTop sz="92229" autoAdjust="0"/>
  </p:normalViewPr>
  <p:slideViewPr>
    <p:cSldViewPr snapToGrid="0">
      <p:cViewPr varScale="1">
        <p:scale>
          <a:sx n="62" d="100"/>
          <a:sy n="62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AA6094-0620-41FD-85D2-9B3F08B8D1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03D9B7-7ADB-48E7-9D66-33075C7678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5D08-B61A-4701-B79B-EB2F6F7835F5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E9AC05-A576-4912-9F4C-01ED593AAC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E84E9-9A93-4BAA-AA83-37A1E23FF1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61EB6-7F93-4ACC-A29C-221B21EC8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78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86945-29F0-4C2F-AD4E-841875FEA009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D02B2-BFD6-4B22-B326-EF1489EFA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0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0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17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00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69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803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202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492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99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53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37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35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079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575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156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95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818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32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502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11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43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26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637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874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426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250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274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607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48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966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452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2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891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43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14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68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28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67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D02B2-BFD6-4B22-B326-EF1489EFA0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7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2D05-5760-447A-9080-F2D698877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31983-CFD0-4B80-94B1-E3F11995C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AE82E-18D3-45FD-9539-995B75BC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FEAEF-36E6-474A-A194-33804AFE4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44122-F341-430B-8855-519778A0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49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8A0EF-DDE3-4C34-87BC-690ACFEB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09985-15C2-4247-A5B3-E1CC47EE6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B36D4-BB47-4BB4-8F3A-7C140C87D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BF22A-B74B-4169-880F-AAF9AAA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5D09C-338D-4EED-8D05-4C2223A0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20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304FC-C794-4924-8DD1-D136D76F4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F8D35-B140-46F4-97AE-6D22B851B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804AF-D832-4BA0-95F3-B18AFB72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DF0A9-1505-4464-A15A-BDB3EBB1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7058D-B358-4FFA-A4CE-0AAE20D1A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681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8FEBF-6208-4FEE-8669-C7EACAA3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C2826-EB02-4D13-8A8F-6F3DC2306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1CCE1-1581-4FF5-B5E8-94632941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D56A4-2FAD-433B-AACE-EB8E72DB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BB63F-A500-4B56-8823-5A873CD88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44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F873-5A28-4F66-AF3A-6F57EAE8F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73998-5126-46DD-9856-5B1C3ED2A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24C61-054A-4E27-9AB1-5C83C09D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3ED4-B839-451D-BBF4-2B85F78A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B841C-B6FA-49EA-9CED-61E90F10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65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F6DF-BC53-4AF3-B2A8-93A467C4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9CA5-5684-4B1E-8C09-7A766A898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53500-8027-4BC9-AF8C-6E6B330A3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4377E-0CD7-4060-9973-49D700A5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77F7C-0E6D-4E83-BDFA-1B83B30C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89847-2196-4852-853B-6484C84D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68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EA2E-F1F3-4B36-9C71-EAF9981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1CB70-638F-4AFF-A071-916EDE893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9B75B-2A35-41F2-8E46-9A682F6DF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7878D-BF41-45C7-B9D5-4B64FE9C4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4317FB-08E4-4844-8E62-B74397132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D1097-44E6-40FF-BD51-380567CC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8C1A06-F8C6-43DF-A987-862FF4E51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38074E-DA71-411A-AC8B-6AB111BA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087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F41AD-B2BE-4D77-AADB-23BCB76A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184C0-134B-44F0-863F-C3EE2A7A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517F1-D0E7-4343-A442-4BA53AC2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E34542-3344-4A5C-AEBF-E54E0491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68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10ADC1-1782-4623-A293-A68B4D7C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372C1-7A19-46C7-ACEF-E73D4ACA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D8696B-45A4-460F-B7DA-6938AB829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47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3D123-0279-4915-A6CB-51417EB4D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24E2-10AA-45CC-8CC0-20E9DDF0F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A229F-4CAC-44B3-B0E8-1B53FE214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AEDD0-6A07-41A9-A5F3-B0BD06A1F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250E5-8AC6-4E25-B57E-04BF8271E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C8414-0B51-4083-8488-A26FFF87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57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CFE5-7C06-4753-B931-D3026BE49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12E067-8B21-4124-91E6-ABF99F4E1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EF025-1193-4009-B1EF-3EDBA4CFF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7172A-E5BA-4F0B-9218-07514049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8E235-FAEA-454E-AE2E-5D4D4DAE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E92FB-4DF4-464F-B597-F300121E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656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New5">
            <a:extLst>
              <a:ext uri="{FF2B5EF4-FFF2-40B4-BE49-F238E27FC236}">
                <a16:creationId xmlns:a16="http://schemas.microsoft.com/office/drawing/2014/main" id="{994D3487-65C6-499A-80CC-68CF0BE2C7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8FA6D6-B363-42E1-9BD3-37D9BC927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3984D-682A-45B3-A418-01F33F74C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err="1"/>
              <a:t>levelA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6551C-3DA9-4CBA-A7AA-2DC481EF3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D3D25-9E6E-4814-9F59-34BBAED9FF84}" type="datetimeFigureOut">
              <a:rPr lang="en-IN" smtClean="0"/>
              <a:t>15-07-2022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D6248-CA20-444F-9C11-0A95D6772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5F03D-446A-4119-BA6D-67DE79352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B307-0525-4B15-A6F7-B59980C5B1A3}" type="slidenum">
              <a:rPr lang="en-IN" smtClean="0"/>
              <a:t>‹#›</a:t>
            </a:fld>
            <a:endParaRPr lang="en-IN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2579181F-8284-4417-AB2F-ABBDEB56289D}"/>
              </a:ext>
            </a:extLst>
          </p:cNvPr>
          <p:cNvSpPr/>
          <p:nvPr userDrawn="1"/>
        </p:nvSpPr>
        <p:spPr>
          <a:xfrm rot="10800000" flipV="1">
            <a:off x="10444293" y="5889072"/>
            <a:ext cx="1747703" cy="968927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2173E050-F3B8-4537-BD10-A87B7F439DA8}"/>
              </a:ext>
            </a:extLst>
          </p:cNvPr>
          <p:cNvSpPr/>
          <p:nvPr userDrawn="1"/>
        </p:nvSpPr>
        <p:spPr>
          <a:xfrm>
            <a:off x="3226527" y="0"/>
            <a:ext cx="8869680" cy="646331"/>
          </a:xfrm>
          <a:prstGeom prst="round2DiagRect">
            <a:avLst/>
          </a:prstGeom>
          <a:solidFill>
            <a:srgbClr val="EF3D5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519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hyperlink" Target="https://futureoflife.org/background/benefits-risks-of-artificial-intelligenc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futureoflife.org/background/benefits-risks-of-artificial-intelligence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futureoflife.org/background/benefits-risks-of-artificial-intelligenc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byjusexamprep.com/unemployment-rate-a-growing-challenge-in-india-i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byjusexamprep.com/capf-essay-disaster-management-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byjusexamprep.com/armed-forces-special-powers-act-i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byjusexamprep.com/capf-essay-notes-environmental-pollution-i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m/news/av/science-environment-30289705" TargetMode="External"/><Relationship Id="rId5" Type="http://schemas.openxmlformats.org/officeDocument/2006/relationships/hyperlink" Target="https://www.rollingstone.com/culture/culture-features/elon-musk-the-architect-of-tomorrow-120850/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hyperlink" Target="https://www.livemint.com/news/india/increasing-legal-age-of-marriage-to-21-is-it-a-boon-or-a-bane-for-indian-women-international-women-s-day-11646540444993.html#:~:text=Now%2C%20to%20bring%20women%20on,help%20in%20building%20their%20careers.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A47480-04D0-152E-8B55-C86A04CE1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539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077218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3200" b="1" dirty="0">
                <a:solidFill>
                  <a:schemeClr val="bg1"/>
                </a:solidFill>
                <a:latin typeface="Montserrat" panose="00000500000000000000" pitchFamily="2" charset="0"/>
              </a:rPr>
              <a:t>A</a:t>
            </a:r>
            <a:r>
              <a:rPr lang="en-IN" sz="3200" b="1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rgument for/against </a:t>
            </a:r>
            <a:r>
              <a:rPr lang="en-IN" sz="3200" b="1" i="0" dirty="0" err="1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Agnipath</a:t>
            </a:r>
            <a:r>
              <a:rPr lang="en-IN" sz="3200" b="1" i="0" dirty="0">
                <a:solidFill>
                  <a:schemeClr val="bg1"/>
                </a:solidFill>
                <a:effectLst/>
                <a:latin typeface="Montserrat" panose="00000500000000000000" pitchFamily="2" charset="0"/>
              </a:rPr>
              <a:t> scheme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CCFE57-D548-B877-ABA3-2CF3B07DD1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608741"/>
            <a:ext cx="6664271" cy="429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6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20032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Is war the solution to conflicts?</a:t>
            </a:r>
          </a:p>
          <a:p>
            <a:r>
              <a:rPr lang="en-IN" sz="3600" b="1" i="0" dirty="0">
                <a:solidFill>
                  <a:schemeClr val="bg1"/>
                </a:solidFill>
                <a:effectLst/>
                <a:latin typeface="TundraWeb"/>
              </a:rPr>
              <a:t>unnecessary war 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2F268C-2177-D464-9B0F-AFC34AE09F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388852"/>
            <a:ext cx="6096000" cy="451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1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44655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i="0" dirty="0" err="1">
                <a:solidFill>
                  <a:schemeClr val="bg1"/>
                </a:solidFill>
                <a:effectLst/>
                <a:latin typeface="-apple-system"/>
              </a:rPr>
              <a:t>Agneepath</a:t>
            </a:r>
            <a:r>
              <a:rPr lang="en-US" sz="4400" b="1" i="0" dirty="0">
                <a:solidFill>
                  <a:schemeClr val="bg1"/>
                </a:solidFill>
                <a:effectLst/>
                <a:latin typeface="-apple-system"/>
              </a:rPr>
              <a:t> Scheme for the Armed Forces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44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20032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36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Solar Energy vs. Fossil Fuels: The Great Debate</a:t>
            </a:r>
            <a:endParaRPr lang="en-US" sz="3600" b="1" i="0" u="sng" dirty="0">
              <a:solidFill>
                <a:schemeClr val="bg1"/>
              </a:solidFill>
              <a:effectLst/>
              <a:latin typeface="arial" panose="020B0604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41300C-1831-7A3A-F6DE-D060C22088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364" y="2762645"/>
            <a:ext cx="5438005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32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72175-92AF-1394-C873-088AC7ED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3926297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64633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endParaRPr lang="en-US" sz="3600" b="1" i="0" u="sng" dirty="0">
              <a:solidFill>
                <a:schemeClr val="bg1"/>
              </a:solidFill>
              <a:effectLst/>
              <a:latin typeface="arial" panose="020B0604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977084-C1B4-EC94-6497-E7A625E0D64F}"/>
              </a:ext>
            </a:extLst>
          </p:cNvPr>
          <p:cNvSpPr txBox="1"/>
          <p:nvPr/>
        </p:nvSpPr>
        <p:spPr>
          <a:xfrm>
            <a:off x="3495629" y="1227246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dirty="0">
                <a:solidFill>
                  <a:schemeClr val="bg1"/>
                </a:solidFill>
              </a:rPr>
              <a:t>Benefits &amp; Risks of Artificial Intelligence?</a:t>
            </a:r>
          </a:p>
        </p:txBody>
      </p:sp>
    </p:spTree>
    <p:extLst>
      <p:ext uri="{BB962C8B-B14F-4D97-AF65-F5344CB8AC3E}">
        <p14:creationId xmlns:p14="http://schemas.microsoft.com/office/powerpoint/2010/main" val="1492610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64633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Source Sans Pro" panose="020B0503030403020204" pitchFamily="34" charset="0"/>
              </a:rPr>
              <a:t>U</a:t>
            </a:r>
            <a:r>
              <a:rPr lang="en-US" sz="3600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</a:rPr>
              <a:t>niform civil code pros and cons</a:t>
            </a:r>
            <a:endParaRPr lang="en-US" sz="3600" b="1" i="0" u="sng" dirty="0">
              <a:solidFill>
                <a:schemeClr val="bg1"/>
              </a:solidFill>
              <a:effectLst/>
              <a:latin typeface="arial" panose="020B0604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3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44655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Is </a:t>
            </a:r>
            <a:r>
              <a:rPr lang="en-IN" sz="44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Naxalism</a:t>
            </a:r>
            <a:r>
              <a:rPr lang="en-IN" sz="44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a developmental problem?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79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20032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36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Age of Marriage of women and Men should be same</a:t>
            </a:r>
            <a:endParaRPr lang="en-IN" sz="36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108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Local reservation in private sector?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03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7"/>
            <a:ext cx="8529275" cy="132343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chemeClr val="bg1"/>
                </a:solidFill>
                <a:latin typeface="Calisto MT" panose="02040603050505030304" pitchFamily="18" charset="0"/>
              </a:rPr>
              <a:t>More stringent norms for social media platforms</a:t>
            </a:r>
            <a:endParaRPr lang="hi-IN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65028E-2BE4-20C3-DE10-281FF10C5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2722826"/>
            <a:ext cx="5736301" cy="391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14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Death Penalty must be abolished.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19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38FA-3614-88A1-9A5F-C3FF2D9D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B4A2F-C924-58E6-4406-2DAD21962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444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Protests Across India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Report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19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Floods in assam and Bihar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sp>
        <p:nvSpPr>
          <p:cNvPr id="10" name="Round Diagonal Corner Rectangle 4">
            <a:extLst>
              <a:ext uri="{FF2B5EF4-FFF2-40B4-BE49-F238E27FC236}">
                <a16:creationId xmlns:a16="http://schemas.microsoft.com/office/drawing/2014/main" id="{3713F7D4-3F9F-8A06-C632-854926C77F50}"/>
              </a:ext>
            </a:extLst>
          </p:cNvPr>
          <p:cNvSpPr/>
          <p:nvPr/>
        </p:nvSpPr>
        <p:spPr>
          <a:xfrm>
            <a:off x="2241396" y="19371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Report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651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Sri Lanka economic crisis 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Report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47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Death Penalty must be abolished.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Report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735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Operation ganga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72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Russia Ukraine war 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55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Heat waves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91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India’s green hydrogen policy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07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520965" y="958279"/>
            <a:ext cx="8503939" cy="707886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IN" sz="4000" b="1" dirty="0">
                <a:solidFill>
                  <a:schemeClr val="bg1"/>
                </a:solidFill>
              </a:rPr>
              <a:t>Privatization</a:t>
            </a:r>
            <a:endParaRPr lang="hi-IN" sz="4000" b="1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751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Rising Road Accidents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99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44655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Climate Change and Water Contamination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7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 err="1">
                <a:solidFill>
                  <a:schemeClr val="bg1"/>
                </a:solidFill>
              </a:rPr>
              <a:t>Sagarmala</a:t>
            </a:r>
            <a:r>
              <a:rPr lang="en-IN" sz="4400" dirty="0">
                <a:solidFill>
                  <a:schemeClr val="bg1"/>
                </a:solidFill>
              </a:rPr>
              <a:t> programme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953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pl-PL" sz="4400" dirty="0">
                <a:solidFill>
                  <a:schemeClr val="bg1"/>
                </a:solidFill>
              </a:rPr>
              <a:t>Net Zero by 2070 – COP26 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30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Azadi ka Amrit Mahotsav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00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44655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The road to the future of electric vehicles in India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151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ABG shipyard scam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9733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dirty="0">
                <a:solidFill>
                  <a:schemeClr val="bg1"/>
                </a:solidFill>
              </a:rPr>
              <a:t>Temple idols disputes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838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i="0" u="sng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Unemployment</a:t>
            </a:r>
            <a:endParaRPr lang="en-IN" sz="4400" i="0" u="sng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7629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i="0" u="sng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Disaster Management</a:t>
            </a:r>
            <a:endParaRPr lang="en-IN" sz="4400" i="0" u="sng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23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64633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Is loan waiver beneficial for farmers?</a:t>
            </a:r>
            <a:endParaRPr lang="hi-IN" sz="3600" b="1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FAA885-3511-7271-46DC-E06E1D080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50" y="2337531"/>
            <a:ext cx="6521894" cy="390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431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i="0" u="sng" strike="noStrike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Naxalism</a:t>
            </a:r>
            <a:r>
              <a:rPr lang="en-IN" sz="4400" i="0" u="sng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in India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5300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44655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i="0" u="none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Armed Forces Special Powers Act</a:t>
            </a:r>
            <a:endParaRPr lang="en-US" sz="4400" b="0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9807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b="0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Education System in India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7880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IN" sz="4400" b="1" i="0" u="none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Pollution</a:t>
            </a:r>
            <a:endParaRPr lang="en-IN" sz="4400" b="0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3747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IN" sz="4400" b="0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15F267-0FB7-4DF3-0CD6-E2FFEE6EF012}"/>
              </a:ext>
            </a:extLst>
          </p:cNvPr>
          <p:cNvSpPr txBox="1"/>
          <p:nvPr/>
        </p:nvSpPr>
        <p:spPr>
          <a:xfrm>
            <a:off x="3049292" y="3248208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 err="1"/>
              <a:t>Naxalism</a:t>
            </a:r>
            <a:r>
              <a:rPr lang="en-IN" dirty="0"/>
              <a:t> in India</a:t>
            </a:r>
          </a:p>
        </p:txBody>
      </p:sp>
    </p:spTree>
    <p:extLst>
      <p:ext uri="{BB962C8B-B14F-4D97-AF65-F5344CB8AC3E}">
        <p14:creationId xmlns:p14="http://schemas.microsoft.com/office/powerpoint/2010/main" val="25592450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769441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Death Penalty must be abolished.</a:t>
            </a:r>
            <a:endParaRPr lang="en-IN" sz="44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89859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Essay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9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2862322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</a:rPr>
              <a:t>Online Education vs Traditional Education?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Calisto MT" panose="02040603050505030304" pitchFamily="18" charset="0"/>
              </a:rPr>
              <a:t>                              or</a:t>
            </a:r>
          </a:p>
          <a:p>
            <a:pPr algn="just"/>
            <a:r>
              <a:rPr lang="en-US" sz="3600" b="1" dirty="0">
                <a:solidFill>
                  <a:schemeClr val="bg1"/>
                </a:solidFill>
                <a:latin typeface="Calisto MT" panose="02040603050505030304" pitchFamily="18" charset="0"/>
              </a:rPr>
              <a:t>Can online education replace traditional education</a:t>
            </a:r>
          </a:p>
          <a:p>
            <a:pPr algn="just"/>
            <a:endParaRPr lang="hi-IN" sz="3600" b="1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67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1200329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</a:rPr>
              <a:t>Artificial intelligence is a threat to humanity? </a:t>
            </a:r>
            <a:endParaRPr lang="hi-IN" sz="3600" b="1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686F26-5072-8824-CBA2-B270D150D8E9}"/>
              </a:ext>
            </a:extLst>
          </p:cNvPr>
          <p:cNvSpPr txBox="1"/>
          <p:nvPr/>
        </p:nvSpPr>
        <p:spPr>
          <a:xfrm>
            <a:off x="82299" y="2712203"/>
            <a:ext cx="119172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dirty="0">
                <a:solidFill>
                  <a:schemeClr val="bg1"/>
                </a:solidFill>
                <a:effectLst/>
                <a:latin typeface="TorstarTextO3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Elon Musk</a:t>
            </a:r>
            <a:r>
              <a:rPr lang="en-US" sz="3600" b="1" i="0" dirty="0">
                <a:solidFill>
                  <a:schemeClr val="bg1"/>
                </a:solidFill>
                <a:effectLst/>
                <a:latin typeface="TorstarTextO3"/>
              </a:rPr>
              <a:t>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TorstarTextO3"/>
              </a:rPr>
              <a:t>called AI “humanity’s greatest threat.” </a:t>
            </a:r>
          </a:p>
          <a:p>
            <a:endParaRPr lang="en-US" sz="3600" u="none" strike="noStrike" dirty="0">
              <a:solidFill>
                <a:schemeClr val="bg1"/>
              </a:solidFill>
              <a:latin typeface="TorstarTextO3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3600" b="0" i="0" u="none" strike="noStrike" dirty="0">
                <a:solidFill>
                  <a:schemeClr val="bg1"/>
                </a:solidFill>
                <a:effectLst/>
                <a:latin typeface="TorstarTextO3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Stephen Hawking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TorstarTextO3"/>
              </a:rPr>
              <a:t> said the technology could “spell the end of the human race.” That’s some major alarm-sounding.</a:t>
            </a:r>
            <a:endParaRPr lang="en-I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9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7ED3D9-73AE-4727-AA2A-E920DA983E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9" y="81364"/>
            <a:ext cx="1949612" cy="16378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495629" y="1027866"/>
            <a:ext cx="8503939" cy="2308324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600" b="1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Increasing legal age of marriage to 21: Is it a boon or a bane</a:t>
            </a:r>
          </a:p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                  </a:t>
            </a:r>
            <a:r>
              <a:rPr lang="en-US" sz="3600" b="1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kumimoji="0" lang="hi-IN" altLang="en-US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nherit"/>
                <a:cs typeface="Mangal" panose="02040503050203030202" pitchFamily="18" charset="0"/>
              </a:rPr>
              <a:t>वरदान है या अभिशाप</a:t>
            </a:r>
            <a:r>
              <a:rPr lang="en-IN" altLang="en-US" sz="3600" dirty="0">
                <a:solidFill>
                  <a:schemeClr val="bg1"/>
                </a:solidFill>
                <a:latin typeface="inherit"/>
                <a:cs typeface="Mangal" panose="02040503050203030202" pitchFamily="18" charset="0"/>
              </a:rPr>
              <a:t>)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3600" b="1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20715" y="1027866"/>
            <a:ext cx="1193180" cy="5687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alisto MT" panose="02040603050505030304" pitchFamily="18" charset="0"/>
              </a:rPr>
              <a:t>Q.6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875041-26E2-5104-3EF0-9A3B814DE6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65" y="0"/>
            <a:ext cx="2078916" cy="1835055"/>
          </a:xfrm>
          <a:prstGeom prst="rect">
            <a:avLst/>
          </a:prstGeom>
        </p:spPr>
      </p:pic>
      <p:sp>
        <p:nvSpPr>
          <p:cNvPr id="9" name="Round Diagonal Corner Rectangle 4">
            <a:extLst>
              <a:ext uri="{FF2B5EF4-FFF2-40B4-BE49-F238E27FC236}">
                <a16:creationId xmlns:a16="http://schemas.microsoft.com/office/drawing/2014/main" id="{6A9AE9B7-A324-745A-F07F-B57F393A68B9}"/>
              </a:ext>
            </a:extLst>
          </p:cNvPr>
          <p:cNvSpPr/>
          <p:nvPr/>
        </p:nvSpPr>
        <p:spPr>
          <a:xfrm>
            <a:off x="2241396" y="81364"/>
            <a:ext cx="9783508" cy="832339"/>
          </a:xfrm>
          <a:prstGeom prst="round2Diag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>
                <a:solidFill>
                  <a:srgbClr val="FFFF00"/>
                </a:solidFill>
                <a:latin typeface="Calisto MT" panose="02040603050505030304" pitchFamily="18" charset="0"/>
              </a:rPr>
              <a:t>Most Important Argument Topics</a:t>
            </a:r>
            <a:endParaRPr lang="en-US" sz="4000" b="1" dirty="0">
              <a:solidFill>
                <a:srgbClr val="FFFF00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2947D5-CB39-28D8-8711-19975CCBA9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474752"/>
            <a:ext cx="6354305" cy="4429743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08139D04-09D0-90C7-04F2-84E2B84B7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E102A-D090-EF50-EF17-CA455211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70207-8E22-3F07-89D2-FF9C1EC6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79CBAF-FE54-C583-7AF8-0B3CE9198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86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8090-32EB-9703-0611-68DFEAC8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4B750-230D-1A49-9338-DFB8CCDD4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26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20850</TotalTime>
  <Words>577</Words>
  <Application>Microsoft Office PowerPoint</Application>
  <PresentationFormat>Widescreen</PresentationFormat>
  <Paragraphs>170</Paragraphs>
  <Slides>45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8" baseType="lpstr">
      <vt:lpstr>-apple-system</vt:lpstr>
      <vt:lpstr>Arial</vt:lpstr>
      <vt:lpstr>Arial</vt:lpstr>
      <vt:lpstr>Calibri</vt:lpstr>
      <vt:lpstr>Calibri Light</vt:lpstr>
      <vt:lpstr>Calisto MT</vt:lpstr>
      <vt:lpstr>inherit</vt:lpstr>
      <vt:lpstr>Montserrat</vt:lpstr>
      <vt:lpstr>Roboto</vt:lpstr>
      <vt:lpstr>Source Sans Pro</vt:lpstr>
      <vt:lpstr>TorstarTextO3</vt:lpstr>
      <vt:lpstr>TundraWeb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</dc:creator>
  <cp:lastModifiedBy>atulcanada21@gmail.com</cp:lastModifiedBy>
  <cp:revision>709</cp:revision>
  <dcterms:created xsi:type="dcterms:W3CDTF">2020-02-17T11:18:33Z</dcterms:created>
  <dcterms:modified xsi:type="dcterms:W3CDTF">2022-07-15T06:26:34Z</dcterms:modified>
</cp:coreProperties>
</file>